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6" d="100"/>
          <a:sy n="66" d="100"/>
        </p:scale>
        <p:origin x="-326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857916"/>
          </a:xfrm>
        </p:spPr>
        <p:txBody>
          <a:bodyPr>
            <a:normAutofit fontScale="90000"/>
          </a:bodyPr>
          <a:lstStyle/>
          <a:p>
            <a:r>
              <a:rPr lang="ar-IQ" sz="5300" dirty="0" smtClean="0">
                <a:cs typeface="Ali_K_Sahifa" pitchFamily="2" charset="-78"/>
              </a:rPr>
              <a:t/>
            </a:r>
            <a:br>
              <a:rPr lang="ar-IQ" sz="5300" dirty="0" smtClean="0">
                <a:cs typeface="Ali_K_Sahifa" pitchFamily="2" charset="-78"/>
              </a:rPr>
            </a:br>
            <a:r>
              <a:rPr lang="ar-IQ" sz="5300" dirty="0" smtClean="0">
                <a:cs typeface="Ali_K_Sahifa" pitchFamily="2" charset="-78"/>
              </a:rPr>
              <a:t>بابةتى </a:t>
            </a:r>
            <a:r>
              <a:rPr lang="ar-IQ" sz="5300" dirty="0" smtClean="0">
                <a:cs typeface="Ali_K_Sahifa" pitchFamily="2" charset="-78"/>
              </a:rPr>
              <a:t>كارِامةيية ئةكاديميةكان</a:t>
            </a:r>
            <a:br>
              <a:rPr lang="ar-IQ" sz="5300" dirty="0" smtClean="0">
                <a:cs typeface="Ali_K_Sahifa" pitchFamily="2" charset="-78"/>
              </a:rPr>
            </a:br>
            <a:r>
              <a:rPr lang="ar-IQ" sz="5300" dirty="0" smtClean="0">
                <a:cs typeface="Ali_K_Sahifa" pitchFamily="2" charset="-78"/>
              </a:rPr>
              <a:t/>
            </a:r>
            <a:br>
              <a:rPr lang="ar-IQ" sz="5300" dirty="0" smtClean="0">
                <a:cs typeface="Ali_K_Sahifa" pitchFamily="2" charset="-78"/>
              </a:rPr>
            </a:br>
            <a:r>
              <a:rPr lang="ar-IQ" sz="5300" dirty="0" smtClean="0">
                <a:cs typeface="Ali_K_Sahifa" pitchFamily="2" charset="-78"/>
              </a:rPr>
              <a:t>- </a:t>
            </a:r>
            <a:r>
              <a:rPr lang="ar-IQ" sz="4800" dirty="0" smtClean="0">
                <a:cs typeface="Ali_K_Sahifa" pitchFamily="2" charset="-78"/>
              </a:rPr>
              <a:t>ضةند </a:t>
            </a:r>
            <a:r>
              <a:rPr lang="ar-IQ" sz="4800" dirty="0" smtClean="0">
                <a:cs typeface="Ali_K_Sahifa" pitchFamily="2" charset="-78"/>
              </a:rPr>
              <a:t>تيَبينيَك لة سةر ديبةتى ئةكاديمي و ثوَستةرى ئةكاديمي- </a:t>
            </a:r>
            <a:r>
              <a:rPr lang="ar-IQ" sz="5300" dirty="0" smtClean="0">
                <a:cs typeface="Ali_K_Sahifa" pitchFamily="2" charset="-78"/>
              </a:rPr>
              <a:t/>
            </a:r>
            <a:br>
              <a:rPr lang="ar-IQ" sz="5300" dirty="0" smtClean="0">
                <a:cs typeface="Ali_K_Sahifa" pitchFamily="2" charset="-78"/>
              </a:rPr>
            </a:br>
            <a:r>
              <a:rPr lang="ar-IQ" sz="5300" dirty="0" smtClean="0">
                <a:cs typeface="Ali_K_Sahifa" pitchFamily="2" charset="-78"/>
              </a:rPr>
              <a:t/>
            </a:r>
            <a:br>
              <a:rPr lang="ar-IQ" sz="5300" dirty="0" smtClean="0">
                <a:cs typeface="Ali_K_Sahifa" pitchFamily="2" charset="-78"/>
              </a:rPr>
            </a:br>
            <a:r>
              <a:rPr lang="ar-IQ" sz="5300" dirty="0" smtClean="0">
                <a:cs typeface="Ali_K_Sahifa" pitchFamily="2" charset="-78"/>
              </a:rPr>
              <a:t>بةشى كوَمةلَناسى – قوَناغى يةكةم</a:t>
            </a:r>
            <a:br>
              <a:rPr lang="ar-IQ" sz="5300" dirty="0" smtClean="0">
                <a:cs typeface="Ali_K_Sahifa" pitchFamily="2" charset="-78"/>
              </a:rPr>
            </a:br>
            <a:r>
              <a:rPr lang="ar-IQ" sz="5300" dirty="0">
                <a:cs typeface="Ali_K_Sahifa" pitchFamily="2" charset="-78"/>
              </a:rPr>
              <a:t/>
            </a:r>
            <a:br>
              <a:rPr lang="ar-IQ" sz="5300" dirty="0">
                <a:cs typeface="Ali_K_Sahifa" pitchFamily="2" charset="-78"/>
              </a:rPr>
            </a:br>
            <a:r>
              <a:rPr lang="ar-IQ" sz="5300" dirty="0" smtClean="0">
                <a:cs typeface="Ali_K_Sahifa" pitchFamily="2" charset="-78"/>
              </a:rPr>
              <a:t>ماموَستاى بابةت : شلير نوري صالح </a:t>
            </a:r>
            <a:br>
              <a:rPr lang="ar-IQ" sz="53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  </a:t>
            </a:r>
            <a:endParaRPr lang="ar-IQ" sz="6000" dirty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ar-IQ" sz="4000" dirty="0" smtClean="0">
                <a:cs typeface="Ali_K_Sahifa" pitchFamily="2" charset="-78"/>
              </a:rPr>
              <a:t>كوَرسى يةكةم : </a:t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/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1- رِاثوَرت</a:t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                                                      40 نمرة</a:t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  2- سيمينار</a:t>
            </a:r>
            <a:br>
              <a:rPr lang="ar-IQ" sz="4000" dirty="0" smtClean="0">
                <a:cs typeface="Ali_K_Sahifa" pitchFamily="2" charset="-78"/>
              </a:rPr>
            </a:br>
            <a:endParaRPr lang="ar-IQ" sz="4000" dirty="0">
              <a:cs typeface="Ali_K_Sahifa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0800000">
            <a:off x="2000232" y="3143248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2000232" y="4500570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321571" y="3821909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596" y="5715016"/>
            <a:ext cx="8286808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تيَبينى : واتا كوَششى سالاَنة (</a:t>
            </a:r>
            <a:r>
              <a:rPr lang="ar-IQ" sz="2800" dirty="0" smtClean="0">
                <a:solidFill>
                  <a:schemeClr val="tx1"/>
                </a:solidFill>
                <a:cs typeface="Ali-A-Sahifa" pitchFamily="2" charset="-78"/>
              </a:rPr>
              <a:t>السعي السنوي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) لةسةر 40 نمرةية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ar-IQ" sz="4000" dirty="0" smtClean="0">
                <a:cs typeface="Ali_K_Sahifa" pitchFamily="2" charset="-78"/>
              </a:rPr>
              <a:t>كوَرسى دووةم : </a:t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/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                  1- ديبةتى ئةكاديمي     -    40 نمرة </a:t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/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2-ثوَستةرى ئةكاديمي </a:t>
            </a:r>
            <a:r>
              <a:rPr lang="ar-IQ" sz="6000" dirty="0" smtClean="0">
                <a:cs typeface="Ali_K_Sahifa" pitchFamily="2" charset="-78"/>
              </a:rPr>
              <a:t/>
            </a:r>
            <a:br>
              <a:rPr lang="ar-IQ" sz="6000" dirty="0" smtClean="0">
                <a:cs typeface="Ali_K_Sahifa" pitchFamily="2" charset="-78"/>
              </a:rPr>
            </a:br>
            <a:endParaRPr lang="ar-IQ" sz="6000" dirty="0">
              <a:cs typeface="Ali_K_Sahifa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2108183" y="4392619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0800000">
            <a:off x="2000232" y="3714752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2428860" y="5072074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0034" y="3571876"/>
            <a:ext cx="192882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000" dirty="0" smtClean="0">
                <a:solidFill>
                  <a:schemeClr val="tx1"/>
                </a:solidFill>
                <a:cs typeface="Ali_K_Sahifa" pitchFamily="2" charset="-78"/>
              </a:rPr>
              <a:t>10 نمرة</a:t>
            </a:r>
            <a:endParaRPr lang="ar-IQ" sz="4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4786322"/>
            <a:ext cx="192882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000" dirty="0" smtClean="0">
                <a:solidFill>
                  <a:schemeClr val="tx1"/>
                </a:solidFill>
                <a:cs typeface="Ali_K_Sahifa" pitchFamily="2" charset="-78"/>
              </a:rPr>
              <a:t>10 نمرة</a:t>
            </a:r>
            <a:endParaRPr lang="ar-IQ" sz="4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472" y="5715016"/>
            <a:ext cx="8143932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تيَبينى : واتا تاقيكردنةوةى كوَتايى سالَ لةسةر 60 نمرةية </a:t>
            </a:r>
          </a:p>
          <a:p>
            <a:pPr algn="ct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14511"/>
          </a:xfrm>
        </p:spPr>
        <p:txBody>
          <a:bodyPr>
            <a:noAutofit/>
          </a:bodyPr>
          <a:lstStyle/>
          <a:p>
            <a:pPr algn="r"/>
            <a:r>
              <a:rPr lang="ar-IQ" sz="3600" dirty="0" smtClean="0">
                <a:cs typeface="Ali_K_Sahifa" pitchFamily="2" charset="-78"/>
              </a:rPr>
              <a:t>كوَرسى دووةم :</a:t>
            </a:r>
            <a:br>
              <a:rPr lang="ar-IQ" sz="3600" dirty="0" smtClean="0">
                <a:cs typeface="Ali_K_Sahifa" pitchFamily="2" charset="-78"/>
              </a:rPr>
            </a:br>
            <a:r>
              <a:rPr lang="ar-IQ" sz="3600" dirty="0" smtClean="0">
                <a:cs typeface="Ali_K_Sahifa" pitchFamily="2" charset="-78"/>
              </a:rPr>
              <a:t/>
            </a:r>
            <a:br>
              <a:rPr lang="ar-IQ" sz="3600" dirty="0" smtClean="0">
                <a:cs typeface="Ali_K_Sahifa" pitchFamily="2" charset="-78"/>
              </a:rPr>
            </a:br>
            <a:r>
              <a:rPr lang="ar-IQ" sz="3600" dirty="0" smtClean="0">
                <a:cs typeface="Ali_K_Sahifa" pitchFamily="2" charset="-78"/>
              </a:rPr>
              <a:t> 1- ديبةتى ئةكاديمي     :    40 نمرة </a:t>
            </a:r>
            <a:br>
              <a:rPr lang="ar-IQ" sz="3600" dirty="0" smtClean="0">
                <a:cs typeface="Ali_K_Sahifa" pitchFamily="2" charset="-78"/>
              </a:rPr>
            </a:b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794" y="2357430"/>
            <a:ext cx="6400800" cy="278130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IQ" sz="4200" dirty="0" smtClean="0">
                <a:solidFill>
                  <a:schemeClr val="tx1"/>
                </a:solidFill>
                <a:cs typeface="Ali_K_Sahifa" pitchFamily="2" charset="-78"/>
              </a:rPr>
              <a:t>2-ثوَستةرى ئةكاديمي  :</a:t>
            </a:r>
          </a:p>
          <a:p>
            <a:pPr algn="r"/>
            <a:r>
              <a:rPr lang="ar-IQ" sz="4200" dirty="0" smtClean="0">
                <a:solidFill>
                  <a:schemeClr val="tx1"/>
                </a:solidFill>
                <a:cs typeface="Ali_K_Sahifa" pitchFamily="2" charset="-78"/>
              </a:rPr>
              <a:t>أ  - دروستكردنى بوستة ر  :     10 نمرة </a:t>
            </a:r>
          </a:p>
          <a:p>
            <a:pPr algn="r"/>
            <a:r>
              <a:rPr lang="ar-IQ" sz="4200" dirty="0" smtClean="0">
                <a:solidFill>
                  <a:schemeClr val="tx1"/>
                </a:solidFill>
                <a:cs typeface="Ali_K_Sahifa" pitchFamily="2" charset="-78"/>
              </a:rPr>
              <a:t>ب – شيكردنةوةى بوستة ر  :    10 نمرة</a:t>
            </a:r>
          </a:p>
          <a:p>
            <a:pPr algn="r"/>
            <a:endParaRPr lang="ar-IQ" dirty="0" smtClean="0">
              <a:solidFill>
                <a:schemeClr val="tx1"/>
              </a:solidFill>
              <a:cs typeface="Ali_K_Sahifa" pitchFamily="2" charset="-78"/>
            </a:endParaRPr>
          </a:p>
          <a:p>
            <a:pPr algn="r"/>
            <a:r>
              <a:rPr lang="ar-IQ" sz="4800" dirty="0" smtClean="0">
                <a:solidFill>
                  <a:schemeClr val="tx1"/>
                </a:solidFill>
                <a:cs typeface="Ali_K_Sahifa" pitchFamily="2" charset="-78"/>
              </a:rPr>
              <a:t>كوَى طشتى                    </a:t>
            </a:r>
            <a:r>
              <a:rPr lang="ar-IQ" sz="4800" dirty="0" smtClean="0">
                <a:solidFill>
                  <a:schemeClr val="tx1"/>
                </a:solidFill>
                <a:cs typeface="+mj-cs"/>
              </a:rPr>
              <a:t>= </a:t>
            </a:r>
            <a:r>
              <a:rPr lang="ar-IQ" sz="4800" dirty="0" smtClean="0">
                <a:solidFill>
                  <a:schemeClr val="tx1"/>
                </a:solidFill>
                <a:cs typeface="Ali_K_Sahifa" pitchFamily="2" charset="-78"/>
              </a:rPr>
              <a:t> 60 نمرة</a:t>
            </a:r>
            <a:endParaRPr lang="ar-IQ" sz="48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42976" y="4214818"/>
            <a:ext cx="73581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/>
          <a:lstStyle/>
          <a:p>
            <a:r>
              <a:rPr lang="ar-IQ" dirty="0" smtClean="0">
                <a:cs typeface="Ali_K_Sahifa" pitchFamily="2" charset="-78"/>
              </a:rPr>
              <a:t>تيَبينى : واتا كوَششى سالاَنة (</a:t>
            </a:r>
            <a:r>
              <a:rPr lang="ar-IQ" dirty="0" smtClean="0">
                <a:cs typeface="Ali-A-Sahifa" pitchFamily="2" charset="-78"/>
              </a:rPr>
              <a:t>السعي السنوي</a:t>
            </a:r>
            <a:r>
              <a:rPr lang="ar-IQ" dirty="0" smtClean="0">
                <a:cs typeface="Ali_K_Sahifa" pitchFamily="2" charset="-78"/>
              </a:rPr>
              <a:t>) لةسةر 40 نمرةية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786058"/>
            <a:ext cx="7858180" cy="2852742"/>
          </a:xfrm>
        </p:spPr>
        <p:txBody>
          <a:bodyPr>
            <a:normAutofit fontScale="92500" lnSpcReduction="10000"/>
          </a:bodyPr>
          <a:lstStyle/>
          <a:p>
            <a:r>
              <a:rPr lang="ar-IQ" sz="4800" dirty="0" smtClean="0">
                <a:solidFill>
                  <a:schemeClr val="tx1"/>
                </a:solidFill>
                <a:cs typeface="Ali_K_Sahifa" pitchFamily="2" charset="-78"/>
              </a:rPr>
              <a:t>تيَبينى : واتا تاقيكردنةوةى كوَتايى سالَ لةسةر 60 نمرةية </a:t>
            </a:r>
          </a:p>
          <a:p>
            <a:endParaRPr lang="ar-IQ" sz="4400" dirty="0" smtClean="0">
              <a:solidFill>
                <a:schemeClr val="tx1"/>
              </a:solidFill>
              <a:cs typeface="Ali_K_Sahifa" pitchFamily="2" charset="-78"/>
            </a:endParaRPr>
          </a:p>
          <a:p>
            <a:pPr algn="r"/>
            <a:r>
              <a:rPr lang="ar-IQ" sz="5400" dirty="0" smtClean="0">
                <a:solidFill>
                  <a:schemeClr val="tx1"/>
                </a:solidFill>
                <a:cs typeface="Ali_K_Sahifa" pitchFamily="2" charset="-78"/>
              </a:rPr>
              <a:t>كوَى طشتى </a:t>
            </a:r>
            <a:r>
              <a:rPr lang="ar-IQ" sz="5400" dirty="0" smtClean="0">
                <a:solidFill>
                  <a:schemeClr val="tx1"/>
                </a:solidFill>
                <a:cs typeface="+mj-cs"/>
              </a:rPr>
              <a:t>=</a:t>
            </a:r>
            <a:r>
              <a:rPr lang="ar-IQ" sz="5400" dirty="0" smtClean="0">
                <a:solidFill>
                  <a:schemeClr val="tx1"/>
                </a:solidFill>
                <a:cs typeface="Ali_K_Sahifa" pitchFamily="2" charset="-78"/>
              </a:rPr>
              <a:t> 100 نمرة</a:t>
            </a:r>
            <a:endParaRPr lang="en-US" sz="5400" dirty="0" smtClean="0">
              <a:solidFill>
                <a:schemeClr val="tx1"/>
              </a:solidFill>
              <a:cs typeface="Ali_K_Sahifa" pitchFamily="2" charset="-78"/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algn="r"/>
            <a:r>
              <a:rPr lang="ar-IQ" sz="2400" dirty="0" smtClean="0">
                <a:cs typeface="Ali_K_Sahifa" pitchFamily="2" charset="-78"/>
              </a:rPr>
              <a:t/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/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                                          1- تيَبينى لة سةر ديبةتى ئةكاديمي :</a:t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/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 - بةرِيَزان ديبةتى ئةكاديمي بةشيَكة لة تاقيكردنةوى كوَتاى سالَ و (40) نمرةى لةسةرة .</a:t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- بةرِيَزان ثيَويستة هةر قوتابيةك لة ئيَوة ئةم خالاَنةى خوارةوة رِةضاو بكات :</a:t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1- ناونيشانى ديبةيتةكةت بزانة.</a:t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2- رِوَلَةكةى خوَت بةباشى ئامادة بكة وةكو بوَتانم روونكردةوة لة ظيديوكة.</a:t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3- بزانة طروثى خوَت لة كىَ ثيَكهاتووة.</a:t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4- ثروَظة بكة لةكةلَ ئةندامةكانى ديكةى طروثى ديبةتةكةت لةسةر ديبةيتةكةتان ئةويش لةريَطاى طروثى ظايبةرةوة. </a:t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5- بة شيَوةى ريزبةندى ليستى طروثى ديبةيتةكةت دائةنيشى لة روذى تاقيكردنةوةى ديبةت.</a:t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6- خالَى هةماهةنطى (تنسيق) ى ناو طروث جيَ بةجىَ بكة وةكو بوَتانم روونكردةوة لة ظيديوكة. </a:t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/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 </a:t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 </a:t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/>
            </a:r>
            <a:br>
              <a:rPr lang="ar-IQ" sz="24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  </a:t>
            </a:r>
            <a:br>
              <a:rPr lang="ar-IQ" sz="2400" dirty="0" smtClean="0">
                <a:cs typeface="Ali_K_Sahifa" pitchFamily="2" charset="-78"/>
              </a:rPr>
            </a:br>
            <a:endParaRPr lang="ar-IQ" sz="2400" dirty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pPr algn="r"/>
            <a:r>
              <a:rPr lang="ar-IQ" sz="6000" dirty="0" smtClean="0">
                <a:cs typeface="Ali_K_Sahifa" pitchFamily="2" charset="-78"/>
              </a:rPr>
              <a:t/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2700" dirty="0" smtClean="0">
                <a:cs typeface="Ali_K_Sahifa" pitchFamily="2" charset="-78"/>
              </a:rPr>
              <a:t> 2- تيَبينى لة سةر ثوَستةرى ئةكاديمي :</a:t>
            </a:r>
            <a:br>
              <a:rPr lang="ar-IQ" sz="2700" dirty="0" smtClean="0">
                <a:cs typeface="Ali_K_Sahifa" pitchFamily="2" charset="-78"/>
              </a:rPr>
            </a:br>
            <a:r>
              <a:rPr lang="ar-IQ" sz="2700" dirty="0" smtClean="0">
                <a:cs typeface="Ali_K_Sahifa" pitchFamily="2" charset="-78"/>
              </a:rPr>
              <a:t>- بةرِيَزان ثوَستةرى ئةكاديمي </a:t>
            </a:r>
            <a:r>
              <a:rPr lang="ar-IQ" sz="2800" dirty="0" smtClean="0">
                <a:cs typeface="Ali_K_Sahifa" pitchFamily="2" charset="-78"/>
              </a:rPr>
              <a:t>بةشيَكة لة تاقيكردنةوى كوَتاى سالَ و</a:t>
            </a:r>
            <a:r>
              <a:rPr lang="ar-IQ" sz="2700" dirty="0" smtClean="0">
                <a:cs typeface="Ali_K_Sahifa" pitchFamily="2" charset="-78"/>
              </a:rPr>
              <a:t> (20) نمرةى لةسةرة كة بةم شيَوةى خوارةوة دابةش دةكريَت لةسةر دوو ئةرك يان دوو ضالاكى كة ئامادةكردنى ثوَستةرة وشيكردنةوةى ثوَستةرة .</a:t>
            </a:r>
            <a:br>
              <a:rPr lang="ar-IQ" sz="2700" dirty="0" smtClean="0">
                <a:cs typeface="Ali_K_Sahifa" pitchFamily="2" charset="-78"/>
              </a:rPr>
            </a:br>
            <a:r>
              <a:rPr lang="ar-IQ" sz="2700" dirty="0" smtClean="0">
                <a:cs typeface="Ali_K_Sahifa" pitchFamily="2" charset="-78"/>
              </a:rPr>
              <a:t> - بةرِيَزان ثيَويستة هةر قوتابيةك لة ئيَوة ئةم خالاَنةى خوارةوة رِةضاو بكات : </a:t>
            </a:r>
            <a:br>
              <a:rPr lang="ar-IQ" sz="2700" dirty="0" smtClean="0">
                <a:cs typeface="Ali_K_Sahifa" pitchFamily="2" charset="-78"/>
              </a:rPr>
            </a:br>
            <a:r>
              <a:rPr lang="ar-IQ" sz="2700" dirty="0" smtClean="0">
                <a:cs typeface="Ali_K_Sahifa" pitchFamily="2" charset="-78"/>
              </a:rPr>
              <a:t>1- ثيَويستة هةر طروثيَكى ديبةيت ثوَستةريَكى ئةكاديمي ئامادة بكات .</a:t>
            </a:r>
            <a:br>
              <a:rPr lang="ar-IQ" sz="2700" dirty="0" smtClean="0">
                <a:cs typeface="Ali_K_Sahifa" pitchFamily="2" charset="-78"/>
              </a:rPr>
            </a:br>
            <a:r>
              <a:rPr lang="ar-IQ" sz="2700" dirty="0" smtClean="0">
                <a:cs typeface="Ali_K_Sahifa" pitchFamily="2" charset="-78"/>
              </a:rPr>
              <a:t>2- ثوَستةري ئةكاديمي لةسةر بابةتى رِاثوَرتيَك ئامادة دةكريَت ، بوَية ثيَويستة ئةندامانى هةر طروثيَكى ديبةيت لةنيَوان خوَياندا طفتوطوَ بكةن ورِاثوَرتيَكى باش هةلَبذيَرن لة راثوَرتانةى كة ئامادةيان كرد وثيَشكةشي منيان كرد وكوَثى لاى خوَيان هةية ، كة هةموو برطةكانى تةواو بيَت و ثوَستةرة ئةكاديميكةى لةسةر دروست بكةن وةكو بوَتانم روونكردةوة لة ظيديوكة. </a:t>
            </a:r>
            <a:br>
              <a:rPr lang="ar-IQ" sz="2700" dirty="0" smtClean="0">
                <a:cs typeface="Ali_K_Sahifa" pitchFamily="2" charset="-78"/>
              </a:rPr>
            </a:br>
            <a:r>
              <a:rPr lang="ar-IQ" sz="2700" dirty="0" smtClean="0">
                <a:cs typeface="Ali_K_Sahifa" pitchFamily="2" charset="-78"/>
              </a:rPr>
              <a:t>3- نمرةى دروستكردنى ثوَستةرى ئةكاديمي بوَ هةر قوتابيةك لةسةر (10) نمرة هةذمار دةكريَت.</a:t>
            </a:r>
            <a:br>
              <a:rPr lang="ar-IQ" sz="2700" dirty="0" smtClean="0">
                <a:cs typeface="Ali_K_Sahifa" pitchFamily="2" charset="-78"/>
              </a:rPr>
            </a:br>
            <a:r>
              <a:rPr lang="ar-IQ" sz="2700" dirty="0" smtClean="0">
                <a:cs typeface="Ali_K_Sahifa" pitchFamily="2" charset="-78"/>
              </a:rPr>
              <a:t>4- هةر قوتابيةك كة ئةندامانى طروثيَكى ديبةيتة كة ثوَستةريَكى ئةكاديميان دروست كردوة ، ئةو قوتابية ثيَويستة خوَى ئامادة بكات بوَ شيكردنةوةى ئةو ثوَستةرة كة دروستيان كردوة ، واتا هةموو ئةندامانى طروثةكة ثيَويستة شيكردنةوة بكةن بوَ ثوَستةرةكةيان ، هةر قوتابيةكيش شيكردنةوةيةكى تةواو ئةكات بوَ ثوستةرةكة وةكو بوَتانم روونكردةوة لة ظيديوكة، شيكردنةوةى ثوستةريش (10) نمرةى لةسةرة . </a:t>
            </a:r>
            <a:br>
              <a:rPr lang="ar-IQ" sz="2700" dirty="0" smtClean="0">
                <a:cs typeface="Ali_K_Sahifa" pitchFamily="2" charset="-78"/>
              </a:rPr>
            </a:br>
            <a:r>
              <a:rPr lang="ar-IQ" sz="2700" dirty="0" smtClean="0">
                <a:cs typeface="Ali_K_Sahifa" pitchFamily="2" charset="-78"/>
              </a:rPr>
              <a:t> </a:t>
            </a:r>
            <a:br>
              <a:rPr lang="ar-IQ" sz="2700" dirty="0" smtClean="0">
                <a:cs typeface="Ali_K_Sahifa" pitchFamily="2" charset="-78"/>
              </a:rPr>
            </a:br>
            <a:r>
              <a:rPr lang="ar-IQ" sz="2700" dirty="0" smtClean="0">
                <a:cs typeface="Ali_K_Sahifa" pitchFamily="2" charset="-78"/>
              </a:rPr>
              <a:t> </a:t>
            </a:r>
            <a:br>
              <a:rPr lang="ar-IQ" sz="2700" dirty="0" smtClean="0">
                <a:cs typeface="Ali_K_Sahifa" pitchFamily="2" charset="-78"/>
              </a:rPr>
            </a:br>
            <a:endParaRPr lang="ar-IQ" sz="2700" dirty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7E09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84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بابةتى كارِامةيية ئةكاديميةكان  - ضةند تيَبينيَك لة سةر ديبةتى ئةكاديمي و ثوَستةرى ئةكاديمي-   بةشى كوَمةلَناسى – قوَناغى يةكةم  ماموَستاى بابةت : شلير نوري صالح    </vt:lpstr>
      <vt:lpstr>كوَرسى يةكةم :   1- رِاثوَرت                                                       40 نمرة   2- سيمينار </vt:lpstr>
      <vt:lpstr>كوَرسى دووةم :                     1- ديبةتى ئةكاديمي     -    40 نمرة   2-ثوَستةرى ئةكاديمي  </vt:lpstr>
      <vt:lpstr>كوَرسى دووةم :   1- ديبةتى ئةكاديمي     :    40 نمرة  </vt:lpstr>
      <vt:lpstr>تيَبينى : واتا كوَششى سالاَنة (السعي السنوي) لةسةر 40 نمرةية  </vt:lpstr>
      <vt:lpstr>                                            1- تيَبينى لة سةر ديبةتى ئةكاديمي :   - بةرِيَزان ديبةتى ئةكاديمي بةشيَكة لة تاقيكردنةوى كوَتاى سالَ و (40) نمرةى لةسةرة . - بةرِيَزان ثيَويستة هةر قوتابيةك لة ئيَوة ئةم خالاَنةى خوارةوة رِةضاو بكات : 1- ناونيشانى ديبةيتةكةت بزانة. 2- رِوَلَةكةى خوَت بةباشى ئامادة بكة وةكو بوَتانم روونكردةوة لة ظيديوكة. 3- بزانة طروثى خوَت لة كىَ ثيَكهاتووة. 4- ثروَظة بكة لةكةلَ ئةندامةكانى ديكةى طروثى ديبةتةكةت لةسةر ديبةيتةكةتان ئةويش لةريَطاى طروثى ظايبةرةوة.  5- بة شيَوةى ريزبةندى ليستى طروثى ديبةيتةكةت دائةنيشى لة روذى تاقيكردنةوةى ديبةت. 6- خالَى هةماهةنطى (تنسيق) ى ناو طروث جيَ بةجىَ بكة وةكو بوَتانم روونكردةوة لة ظيديوكة.           </vt:lpstr>
      <vt:lpstr>  2- تيَبينى لة سةر ثوَستةرى ئةكاديمي : - بةرِيَزان ثوَستةرى ئةكاديمي بةشيَكة لة تاقيكردنةوى كوَتاى سالَ و (20) نمرةى لةسةرة كة بةم شيَوةى خوارةوة دابةش دةكريَت لةسةر دوو ئةرك يان دوو ضالاكى كة ئامادةكردنى ثوَستةرة وشيكردنةوةى ثوَستةرة .  - بةرِيَزان ثيَويستة هةر قوتابيةك لة ئيَوة ئةم خالاَنةى خوارةوة رِةضاو بكات :  1- ثيَويستة هةر طروثيَكى ديبةيت ثوَستةريَكى ئةكاديمي ئامادة بكات . 2- ثوَستةري ئةكاديمي لةسةر بابةتى رِاثوَرتيَك ئامادة دةكريَت ، بوَية ثيَويستة ئةندامانى هةر طروثيَكى ديبةيت لةنيَوان خوَياندا طفتوطوَ بكةن ورِاثوَرتيَكى باش هةلَبذيَرن لة راثوَرتانةى كة ئامادةيان كرد وثيَشكةشي منيان كرد وكوَثى لاى خوَيان هةية ، كة هةموو برطةكانى تةواو بيَت و ثوَستةرة ئةكاديميكةى لةسةر دروست بكةن وةكو بوَتانم روونكردةوة لة ظيديوكة.  3- نمرةى دروستكردنى ثوَستةرى ئةكاديمي بوَ هةر قوتابيةك لةسةر (10) نمرة هةذمار دةكريَت. 4- هةر قوتابيةك كة ئةندامانى طروثيَكى ديبةيتة كة ثوَستةريَكى ئةكاديميان دروست كردوة ، ئةو قوتابية ثيَويستة خوَى ئامادة بكات بوَ شيكردنةوةى ئةو ثوَستةرة كة دروستيان كردوة ، واتا هةموو ئةندامانى طروثةكة ثيَويستة شيكردنةوة بكةن بوَ ثوَستةرةكةيان ، هةر قوتابيةكيش شيكردنةوةيةكى تةواو ئةكات بوَ ثوستةرةكة وةكو بوَتانم روونكردةوة لة ظيديوكة، شيكردنةوةى ثوستةريش (10) نمرةى لةسةرة .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بابةتى كارِامةيية ئةكاديميةكان  بةشى كوَمةلَناسى – قوَناغى يةكةم  ماموَستاى بابةت : شلير نوري صالح</dc:title>
  <dc:creator>MiQDAD</dc:creator>
  <cp:lastModifiedBy>MiQDAD</cp:lastModifiedBy>
  <cp:revision>6</cp:revision>
  <dcterms:created xsi:type="dcterms:W3CDTF">2020-04-25T03:08:16Z</dcterms:created>
  <dcterms:modified xsi:type="dcterms:W3CDTF">2020-05-02T03:34:15Z</dcterms:modified>
</cp:coreProperties>
</file>