
<file path=[Content_Types].xml><?xml version="1.0" encoding="utf-8"?>
<Types xmlns="http://schemas.openxmlformats.org/package/2006/content-types">
  <Default Extension="png" ContentType="image/png"/>
  <Default Extension="jpeg" ContentType="image/jpeg"/>
  <Default Extension="3gp" ContentType="video/3gpp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321" r:id="rId2"/>
    <p:sldId id="328" r:id="rId3"/>
    <p:sldId id="332" r:id="rId4"/>
    <p:sldId id="329" r:id="rId5"/>
    <p:sldId id="298" r:id="rId6"/>
    <p:sldId id="272" r:id="rId7"/>
    <p:sldId id="286" r:id="rId8"/>
    <p:sldId id="293" r:id="rId9"/>
    <p:sldId id="334" r:id="rId10"/>
    <p:sldId id="294" r:id="rId11"/>
    <p:sldId id="336" r:id="rId12"/>
    <p:sldId id="305" r:id="rId13"/>
    <p:sldId id="312" r:id="rId14"/>
    <p:sldId id="335" r:id="rId15"/>
    <p:sldId id="318" r:id="rId16"/>
    <p:sldId id="31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0099"/>
    <a:srgbClr val="51D351"/>
    <a:srgbClr val="339933"/>
    <a:srgbClr val="184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F8ED8-1A69-4F5D-942C-4B3A75442173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7F632-0CEC-4CCE-81E0-87BBB5AA1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66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F632-0CEC-4CCE-81E0-87BBB5AA1A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22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F632-0CEC-4CCE-81E0-87BBB5AA1A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76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7F632-0CEC-4CCE-81E0-87BBB5AA1A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94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0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9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9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6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2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1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8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9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6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1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3gp"/><Relationship Id="rId1" Type="http://schemas.microsoft.com/office/2007/relationships/media" Target="../media/media1.3gp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" y="0"/>
            <a:ext cx="9142857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3810000"/>
            <a:ext cx="4953000" cy="90197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4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63500">
                    <a:schemeClr val="accent2">
                      <a:lumMod val="20000"/>
                      <a:lumOff val="8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tencil" panose="040409050D0802020404" pitchFamily="82" charset="0"/>
                <a:ea typeface="Segoe UI Black" panose="020B0A02040204020203" pitchFamily="34" charset="0"/>
                <a:cs typeface="Times New Roman" panose="02020603050405020304" pitchFamily="18" charset="0"/>
              </a:rPr>
              <a:t>Classification</a:t>
            </a:r>
            <a:endParaRPr lang="en-US" sz="540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glow rad="63500">
                  <a:schemeClr val="accent2">
                    <a:lumMod val="20000"/>
                    <a:lumOff val="8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tencil" panose="040409050D0802020404" pitchFamily="82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029200"/>
            <a:ext cx="4572000" cy="92333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By: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Shna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I. Ismail</a:t>
            </a:r>
          </a:p>
          <a:p>
            <a:pPr algn="ctr"/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Msc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In Medical Mycology</a:t>
            </a:r>
          </a:p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2022-2023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952530"/>
            <a:ext cx="3733800" cy="5244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6200"/>
            <a:ext cx="1676545" cy="164606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172200" y="115669"/>
            <a:ext cx="289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Practical Zoology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class Biology students</a:t>
            </a:r>
          </a:p>
        </p:txBody>
      </p:sp>
    </p:spTree>
    <p:extLst>
      <p:ext uri="{BB962C8B-B14F-4D97-AF65-F5344CB8AC3E}">
        <p14:creationId xmlns:p14="http://schemas.microsoft.com/office/powerpoint/2010/main" val="308364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199" y="76200"/>
            <a:ext cx="8948057" cy="420422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b="1" i="1" dirty="0" err="1" smtClean="0">
                <a:solidFill>
                  <a:srgbClr val="00B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Trypanosoma</a:t>
            </a:r>
            <a:r>
              <a:rPr lang="en-US" sz="3600" b="1" i="1" dirty="0" smtClean="0">
                <a:solidFill>
                  <a:srgbClr val="00B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sp. </a:t>
            </a:r>
          </a:p>
          <a:p>
            <a:pPr marL="457200" lvl="0" indent="-457200" algn="just">
              <a:lnSpc>
                <a:spcPct val="115000"/>
              </a:lnSpc>
              <a:spcAft>
                <a:spcPts val="200"/>
              </a:spcAft>
              <a:buClr>
                <a:srgbClr val="009900"/>
              </a:buClr>
              <a:buFont typeface="+mj-lt"/>
              <a:buAutoNum type="arabicPeriod"/>
              <a:tabLst>
                <a:tab pos="228600" algn="l"/>
              </a:tabLst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They require 2 hosts, an 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invertebrate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(in alimentary canal) and a 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vertebrate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(in the blood).</a:t>
            </a:r>
          </a:p>
          <a:p>
            <a:pPr marL="457200" lvl="0" indent="-457200" algn="just">
              <a:lnSpc>
                <a:spcPct val="115000"/>
              </a:lnSpc>
              <a:spcAft>
                <a:spcPts val="200"/>
              </a:spcAft>
              <a:buClr>
                <a:srgbClr val="009900"/>
              </a:buClr>
              <a:buFont typeface="+mj-lt"/>
              <a:buAutoNum type="arabicPeriod"/>
              <a:tabLst>
                <a:tab pos="228600" algn="l"/>
              </a:tabLst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To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transport from host to another need insect vector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(Tsetse flies),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which caused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"African sleeping sickness".</a:t>
            </a:r>
          </a:p>
          <a:p>
            <a:pPr marL="457200" lvl="0" indent="-457200" algn="just">
              <a:lnSpc>
                <a:spcPct val="115000"/>
              </a:lnSpc>
              <a:spcAft>
                <a:spcPts val="200"/>
              </a:spcAft>
              <a:buClr>
                <a:srgbClr val="009900"/>
              </a:buClr>
              <a:buFont typeface="+mj-lt"/>
              <a:buAutoNum type="arabicPeriod"/>
              <a:tabLst>
                <a:tab pos="228600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 body is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long 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slender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in the anterior of the body there is a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flagellum.</a:t>
            </a:r>
          </a:p>
          <a:p>
            <a:pPr marL="457200" lvl="0" indent="-457200" algn="just">
              <a:lnSpc>
                <a:spcPct val="115000"/>
              </a:lnSpc>
              <a:spcAft>
                <a:spcPts val="200"/>
              </a:spcAft>
              <a:buClr>
                <a:srgbClr val="009900"/>
              </a:buClr>
              <a:buFont typeface="+mj-lt"/>
              <a:buAutoNum type="arabicPeriod"/>
              <a:tabLst>
                <a:tab pos="228600" algn="l"/>
              </a:tabLst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ectoplasm is thin, endoplasm with spherical nucleus,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near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 center of body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911" y="4267200"/>
            <a:ext cx="4624089" cy="24588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5678" y="3962401"/>
            <a:ext cx="3925921" cy="277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39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199" y="76200"/>
            <a:ext cx="8305801" cy="674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69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92543"/>
            <a:ext cx="8915400" cy="504035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  <a:cs typeface="Arial"/>
              </a:rPr>
              <a:t>2. Phylum: </a:t>
            </a:r>
            <a:r>
              <a:rPr lang="en-US" sz="3600" b="1" dirty="0" err="1" smtClean="0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  <a:cs typeface="Arial"/>
              </a:rPr>
              <a:t>Sarcodina</a:t>
            </a:r>
            <a:endParaRPr lang="en-US" sz="3600" b="1" dirty="0" smtClean="0">
              <a:solidFill>
                <a:srgbClr val="CC0099"/>
              </a:solidFill>
              <a:effectLst>
                <a:glow rad="101600">
                  <a:schemeClr val="bg1">
                    <a:lumMod val="95000"/>
                    <a:alpha val="6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/>
              <a:ea typeface="Times New Roman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        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Class:  </a:t>
            </a:r>
            <a:r>
              <a:rPr lang="en-US" sz="3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Rhizopoda</a:t>
            </a:r>
            <a:endParaRPr lang="en-US" sz="32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Times New Roman"/>
              <a:cs typeface="Arial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3200" b="1" i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           </a:t>
            </a:r>
            <a:r>
              <a:rPr lang="en-US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Amoeba  </a:t>
            </a:r>
            <a:r>
              <a:rPr lang="en-US" sz="32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proteus</a:t>
            </a:r>
            <a:r>
              <a:rPr lang="en-US" sz="3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   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Times New Roman"/>
              <a:cs typeface="Arial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2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Live in fresh water ponds and backwater of rivers.</a:t>
            </a:r>
          </a:p>
          <a:p>
            <a:pPr marL="457200" lvl="0" indent="-457200" algn="just">
              <a:lnSpc>
                <a:spcPct val="115000"/>
              </a:lnSpc>
              <a:spcAft>
                <a:spcPts val="2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Some species live in marine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and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others in soil.</a:t>
            </a:r>
          </a:p>
          <a:p>
            <a:pPr marL="457200" lvl="0" indent="-457200" algn="just">
              <a:lnSpc>
                <a:spcPct val="115000"/>
              </a:lnSpc>
              <a:spcAft>
                <a:spcPts val="2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Feeding on bacteria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and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other microscopic organisms.</a:t>
            </a:r>
          </a:p>
          <a:p>
            <a:pPr marL="457200" lvl="0" indent="-457200" algn="just">
              <a:lnSpc>
                <a:spcPct val="115000"/>
              </a:lnSpc>
              <a:spcAft>
                <a:spcPts val="2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Moves by 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pseudopodia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just">
              <a:lnSpc>
                <a:spcPct val="115000"/>
              </a:lnSpc>
              <a:spcAft>
                <a:spcPts val="2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Reproduces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sexually by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binary fission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just">
              <a:lnSpc>
                <a:spcPct val="115000"/>
              </a:lnSpc>
              <a:spcAft>
                <a:spcPts val="2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Endoplasm contains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nucleus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contractile vacuole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and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food vacuoles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5486400" y="4648200"/>
            <a:ext cx="3505200" cy="2149834"/>
          </a:xfrm>
          <a:prstGeom prst="rect">
            <a:avLst/>
          </a:prstGeom>
          <a:ln>
            <a:solidFill>
              <a:sysClr val="windowText" lastClr="000000">
                <a:lumMod val="50000"/>
                <a:lumOff val="50000"/>
              </a:sys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0576" y="125200"/>
            <a:ext cx="1941024" cy="1699707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4648200"/>
            <a:ext cx="3122930" cy="2134870"/>
          </a:xfrm>
          <a:prstGeom prst="rect">
            <a:avLst/>
          </a:prstGeom>
          <a:ln>
            <a:solidFill>
              <a:sysClr val="windowText" lastClr="000000">
                <a:lumMod val="50000"/>
                <a:lumOff val="50000"/>
              </a:sysClr>
            </a:solidFill>
          </a:ln>
        </p:spPr>
      </p:pic>
    </p:spTree>
    <p:extLst>
      <p:ext uri="{BB962C8B-B14F-4D97-AF65-F5344CB8AC3E}">
        <p14:creationId xmlns:p14="http://schemas.microsoft.com/office/powerpoint/2010/main" val="322662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0"/>
            <a:ext cx="9143999" cy="441043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justLow">
              <a:lnSpc>
                <a:spcPct val="115000"/>
              </a:lnSpc>
              <a:spcAft>
                <a:spcPts val="0"/>
              </a:spcAft>
              <a:tabLst>
                <a:tab pos="2978785" algn="l"/>
              </a:tabLst>
            </a:pPr>
            <a:r>
              <a:rPr lang="en-US" sz="3600" b="1" dirty="0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  <a:cs typeface="Arial"/>
              </a:rPr>
              <a:t>3</a:t>
            </a:r>
            <a:r>
              <a:rPr lang="en-US" sz="3600" b="1" dirty="0" smtClean="0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  <a:cs typeface="Arial"/>
              </a:rPr>
              <a:t>. </a:t>
            </a:r>
            <a:r>
              <a:rPr lang="en-US" sz="3600" b="1" dirty="0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  <a:cs typeface="Arial"/>
              </a:rPr>
              <a:t>Phylum: </a:t>
            </a:r>
            <a:r>
              <a:rPr lang="en-US" sz="3600" b="1" dirty="0" err="1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  <a:cs typeface="Arial"/>
              </a:rPr>
              <a:t>Ciliophora</a:t>
            </a:r>
            <a:r>
              <a:rPr lang="en-US" sz="3600" b="1" dirty="0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  <a:cs typeface="Arial"/>
              </a:rPr>
              <a:t> (</a:t>
            </a:r>
            <a:r>
              <a:rPr lang="en-US" sz="3600" b="1" dirty="0" err="1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  <a:cs typeface="Arial"/>
              </a:rPr>
              <a:t>Ciliata</a:t>
            </a:r>
            <a:r>
              <a:rPr lang="en-US" sz="3600" b="1" dirty="0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  <a:cs typeface="Arial"/>
              </a:rPr>
              <a:t>)</a:t>
            </a:r>
          </a:p>
          <a:p>
            <a:pPr algn="justLow">
              <a:lnSpc>
                <a:spcPct val="115000"/>
              </a:lnSpc>
              <a:spcAft>
                <a:spcPts val="0"/>
              </a:spcAft>
              <a:tabLst>
                <a:tab pos="2978785" algn="l"/>
              </a:tabLst>
            </a:pPr>
            <a:r>
              <a:rPr lang="en-US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</a:t>
            </a:r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Class</a:t>
            </a:r>
            <a:r>
              <a:rPr 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Holotricha</a:t>
            </a:r>
            <a:endParaRPr lang="en-US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Low">
              <a:lnSpc>
                <a:spcPct val="115000"/>
              </a:lnSpc>
              <a:spcAft>
                <a:spcPts val="0"/>
              </a:spcAft>
              <a:tabLst>
                <a:tab pos="2978785" algn="l"/>
              </a:tabLst>
            </a:pPr>
            <a:r>
              <a:rPr lang="en-US" sz="3200" b="1" i="1" dirty="0" smtClean="0">
                <a:solidFill>
                  <a:srgbClr val="0099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</a:t>
            </a:r>
            <a:r>
              <a:rPr lang="en-US" sz="32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Paramecium </a:t>
            </a:r>
            <a:r>
              <a:rPr lang="en-US" sz="32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sp.</a:t>
            </a:r>
            <a:endParaRPr lang="en-US" sz="32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288290" algn="justLow">
              <a:lnSpc>
                <a:spcPct val="115000"/>
              </a:lnSpc>
              <a:spcAft>
                <a:spcPts val="0"/>
              </a:spcAft>
              <a:tabLst>
                <a:tab pos="2978785" algn="l"/>
              </a:tabLst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 most well known example of a ciliate is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Paramecium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sp., with two nuclei, the large and oval is known 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macronucleus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(concerned with vegetative functions) and small known 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micronucleus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(concerned with reproductive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function). They reproduce sexually by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conjugation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(exchanging genetic information). They can also reproduce asexually by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binary fission.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3962400"/>
            <a:ext cx="3209710" cy="28417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5660" y="4343400"/>
            <a:ext cx="4204850" cy="2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08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4230547" cy="2590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9689" y="2984147"/>
            <a:ext cx="6088111" cy="38070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638800" y="1295400"/>
            <a:ext cx="22092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Binary fission </a:t>
            </a:r>
          </a:p>
        </p:txBody>
      </p:sp>
      <p:sp>
        <p:nvSpPr>
          <p:cNvPr id="13" name="Left Arrow 12"/>
          <p:cNvSpPr/>
          <p:nvPr/>
        </p:nvSpPr>
        <p:spPr>
          <a:xfrm>
            <a:off x="4495800" y="1447800"/>
            <a:ext cx="1143000" cy="228600"/>
          </a:xfrm>
          <a:prstGeom prst="leftArrow">
            <a:avLst/>
          </a:prstGeom>
          <a:solidFill>
            <a:srgbClr val="CC00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C0099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" y="4267200"/>
            <a:ext cx="198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Conjugation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1905000" y="4421833"/>
            <a:ext cx="998489" cy="226368"/>
          </a:xfrm>
          <a:prstGeom prst="rightArrow">
            <a:avLst/>
          </a:prstGeom>
          <a:solidFill>
            <a:srgbClr val="CC00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1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76200"/>
            <a:ext cx="8915400" cy="519526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justLow">
              <a:lnSpc>
                <a:spcPct val="115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Phylum: </a:t>
            </a:r>
            <a:r>
              <a:rPr lang="en-US" sz="3600" b="1" dirty="0" err="1" smtClean="0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Sporozoa</a:t>
            </a:r>
            <a:endParaRPr lang="en-US" sz="3600" b="1" dirty="0">
              <a:solidFill>
                <a:srgbClr val="CC0099"/>
              </a:solidFill>
              <a:effectLst>
                <a:glow rad="101600">
                  <a:schemeClr val="bg1">
                    <a:lumMod val="95000"/>
                    <a:alpha val="6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288290" algn="justLow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Members of this group are </a:t>
            </a:r>
            <a:r>
              <a:rPr lang="en-US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nonmotile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heterotrophic, 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parasitic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organisms. They produce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spores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during the phase of asexual reproduction of their life cycle. 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288290" algn="justLow">
              <a:lnSpc>
                <a:spcPct val="115000"/>
              </a:lnSpc>
              <a:spcAft>
                <a:spcPts val="0"/>
              </a:spcAft>
            </a:pPr>
            <a:r>
              <a:rPr lang="en-US" sz="3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Toxoplasma </a:t>
            </a:r>
            <a:r>
              <a:rPr lang="en-US" sz="32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gondii</a:t>
            </a:r>
            <a:endParaRPr lang="en-US" sz="3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Low">
              <a:lnSpc>
                <a:spcPct val="115000"/>
              </a:lnSpc>
              <a:spcAft>
                <a:spcPts val="2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Toxoplasma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is an obligate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intracellular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parasite.</a:t>
            </a:r>
          </a:p>
          <a:p>
            <a:pPr marL="342900" lvl="0" indent="-342900" algn="justLow">
              <a:lnSpc>
                <a:spcPct val="115000"/>
              </a:lnSpc>
              <a:spcAft>
                <a:spcPts val="2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Its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crescent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shape.</a:t>
            </a:r>
          </a:p>
          <a:p>
            <a:pPr marL="342900" lvl="0" indent="-342900" algn="justLow">
              <a:lnSpc>
                <a:spcPct val="115000"/>
              </a:lnSpc>
              <a:spcAft>
                <a:spcPts val="2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Its life cycle includes two phases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called;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intestinal (Cat)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and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extra-intestinal (All infected animals). </a:t>
            </a:r>
            <a:endParaRPr lang="en-US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 algn="justLow">
              <a:lnSpc>
                <a:spcPct val="115000"/>
              </a:lnSpc>
              <a:spcAft>
                <a:spcPts val="2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Animals are infected by eating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infected meat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by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contact with cat feces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or by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transmission from mother to fetus.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2300" y="1708663"/>
            <a:ext cx="2411514" cy="163086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6324600" y="4800600"/>
            <a:ext cx="2743200" cy="1905000"/>
          </a:xfrm>
          <a:prstGeom prst="rect">
            <a:avLst/>
          </a:prstGeom>
          <a:ln>
            <a:solidFill>
              <a:sysClr val="windowText" lastClr="000000">
                <a:lumMod val="50000"/>
                <a:lumOff val="50000"/>
              </a:sysClr>
            </a:solidFill>
          </a:ln>
        </p:spPr>
      </p:pic>
    </p:spTree>
    <p:extLst>
      <p:ext uri="{BB962C8B-B14F-4D97-AF65-F5344CB8AC3E}">
        <p14:creationId xmlns:p14="http://schemas.microsoft.com/office/powerpoint/2010/main" val="145406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76200"/>
            <a:ext cx="7086600" cy="673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21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399" y="76200"/>
            <a:ext cx="8893629" cy="569386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2800" b="1" dirty="0">
                <a:solidFill>
                  <a:srgbClr val="CC0099"/>
                </a:solidFill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Living organisms are classified in to five kingdoms</a:t>
            </a:r>
            <a:r>
              <a:rPr lang="en-US" sz="2800" b="1" dirty="0" smtClean="0">
                <a:solidFill>
                  <a:srgbClr val="CC0099"/>
                </a:solidFill>
                <a:effectLst>
                  <a:glow rad="63500">
                    <a:schemeClr val="bg1">
                      <a:lumMod val="9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: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C0099"/>
              </a:buClr>
              <a:buSzPct val="90000"/>
              <a:buFont typeface="Wingdings" panose="05000000000000000000" pitchFamily="2" charset="2"/>
              <a:buChar char="Ò"/>
            </a:pPr>
            <a:r>
              <a:rPr lang="en-US" sz="2800" b="1" dirty="0" err="1">
                <a:solidFill>
                  <a:srgbClr val="184A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Monera</a:t>
            </a:r>
            <a:r>
              <a:rPr lang="en-US" sz="2800" b="1" dirty="0">
                <a:solidFill>
                  <a:srgbClr val="184A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prokaryotic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unicellular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organisms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e.g. bacteria and cyanobacteria.</a:t>
            </a:r>
          </a:p>
          <a:p>
            <a:pPr marL="457200" indent="-457200">
              <a:buClr>
                <a:srgbClr val="CC0099"/>
              </a:buClr>
              <a:buSzPct val="90000"/>
              <a:buFont typeface="Wingdings" panose="05000000000000000000" pitchFamily="2" charset="2"/>
              <a:buChar char="Ò"/>
            </a:pPr>
            <a:r>
              <a:rPr lang="en-US" sz="2800" b="1" dirty="0">
                <a:solidFill>
                  <a:srgbClr val="184A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Protista: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eukaryotic, unicellular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organisms, e.g.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Euglena,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Amoeba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Paramecium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Clr>
                <a:srgbClr val="CC0099"/>
              </a:buClr>
              <a:buSzPct val="90000"/>
              <a:buFont typeface="Wingdings" panose="05000000000000000000" pitchFamily="2" charset="2"/>
              <a:buChar char="Ò"/>
            </a:pPr>
            <a:r>
              <a:rPr lang="en-US" sz="2800" b="1" dirty="0">
                <a:solidFill>
                  <a:srgbClr val="184A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Fungi: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eukaryotic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unicellular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organisms, e.g. yeasts and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multicellular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e.g. mushrooms. </a:t>
            </a:r>
          </a:p>
          <a:p>
            <a:pPr marL="457200" indent="-457200">
              <a:buClr>
                <a:srgbClr val="CC0099"/>
              </a:buClr>
              <a:buSzPct val="90000"/>
              <a:buFont typeface="Wingdings" panose="05000000000000000000" pitchFamily="2" charset="2"/>
              <a:buChar char="Ò"/>
            </a:pPr>
            <a:r>
              <a:rPr lang="en-US" sz="2800" b="1" dirty="0">
                <a:solidFill>
                  <a:srgbClr val="184A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Plantae: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eukaryotic, multicellular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organisms, e.g. gymnosperms and angiosperms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(photosynthetic organisms).</a:t>
            </a:r>
          </a:p>
          <a:p>
            <a:pPr marL="457200" indent="-457200">
              <a:buClr>
                <a:srgbClr val="CC0099"/>
              </a:buClr>
              <a:buSzPct val="90000"/>
              <a:buFont typeface="Wingdings" panose="05000000000000000000" pitchFamily="2" charset="2"/>
              <a:buChar char="Ò"/>
            </a:pPr>
            <a:r>
              <a:rPr lang="en-US" sz="2800" b="1" dirty="0">
                <a:solidFill>
                  <a:srgbClr val="184A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Animalia: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eukaryotic, multicellular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organisms, e.g. invertebrate (95%) and vertebrate (5%) animals.</a:t>
            </a:r>
          </a:p>
        </p:txBody>
      </p:sp>
    </p:spTree>
    <p:extLst>
      <p:ext uri="{BB962C8B-B14F-4D97-AF65-F5344CB8AC3E}">
        <p14:creationId xmlns:p14="http://schemas.microsoft.com/office/powerpoint/2010/main" val="38167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152400"/>
            <a:ext cx="74676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11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0"/>
            <a:ext cx="89916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800" b="1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kingdom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divided into its own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Phyla, Classes, Orders, Families, Genera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Species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Genus name is always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capitalized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either underlined or italicized. Species names are always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lower case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either underlined or italicized.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982" y="2667000"/>
            <a:ext cx="7187218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45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15400" cy="60045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1266825" algn="l"/>
              </a:tabLst>
            </a:pPr>
            <a:r>
              <a:rPr lang="en-US" sz="3200" b="1" dirty="0" smtClean="0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Kingdom</a:t>
            </a:r>
            <a:r>
              <a:rPr lang="en-US" sz="3200" b="1" dirty="0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Protista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266825" algn="l"/>
              </a:tabLst>
            </a:pPr>
            <a:r>
              <a:rPr lang="en-US" sz="3200" b="1" dirty="0" smtClean="0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Sub-kingdom</a:t>
            </a:r>
            <a:r>
              <a:rPr lang="en-US" sz="3200" b="1" dirty="0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Protozoa</a:t>
            </a:r>
          </a:p>
          <a:p>
            <a:pPr algn="justLow">
              <a:lnSpc>
                <a:spcPct val="150000"/>
              </a:lnSpc>
              <a:spcAft>
                <a:spcPts val="0"/>
              </a:spcAft>
              <a:tabLst>
                <a:tab pos="-342900" algn="l"/>
              </a:tabLst>
            </a:pPr>
            <a:r>
              <a:rPr lang="en-US" sz="2800" dirty="0">
                <a:solidFill>
                  <a:srgbClr val="51D3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</a:t>
            </a:r>
            <a:r>
              <a:rPr lang="en-US" sz="2800" b="1" dirty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General characteristics:</a:t>
            </a:r>
            <a:endParaRPr lang="en-US" sz="2800" dirty="0">
              <a:solidFill>
                <a:srgbClr val="33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Clr>
                <a:srgbClr val="009900"/>
              </a:buClr>
              <a:buFont typeface="+mj-lt"/>
              <a:buAutoNum type="arabicPeriod"/>
              <a:tabLst>
                <a:tab pos="-342900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They are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eukaryotic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cells, 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unicellular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organisms and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simple 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multicellular.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Clr>
                <a:srgbClr val="009900"/>
              </a:buClr>
              <a:buFont typeface="+mj-lt"/>
              <a:buAutoNum type="arabicPeriod"/>
              <a:tabLst>
                <a:tab pos="-342900" algn="l"/>
              </a:tabLst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They are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free-living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and some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of them are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parasitic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organisms.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Clr>
                <a:srgbClr val="009900"/>
              </a:buClr>
              <a:buFont typeface="+mj-lt"/>
              <a:buAutoNum type="arabicPeriod"/>
              <a:tabLst>
                <a:tab pos="-342900" algn="l"/>
              </a:tabLst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Reproduce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asexually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(simple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binary fission and budding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), some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of them reproduce 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sexually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(gametes or conjugation) 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Clr>
                <a:srgbClr val="009900"/>
              </a:buClr>
              <a:buFont typeface="+mj-lt"/>
              <a:buAutoNum type="arabicPeriod"/>
              <a:tabLst>
                <a:tab pos="-342900" algn="l"/>
              </a:tabLst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They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are both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autotrophic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such as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Euglena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and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heterotrophic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such as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Amoeba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15000"/>
              </a:lnSpc>
              <a:buClr>
                <a:srgbClr val="009900"/>
              </a:buClr>
              <a:buFont typeface="+mj-lt"/>
              <a:buAutoNum type="arabicPeriod"/>
              <a:tabLst>
                <a:tab pos="-342900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Most of them are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microscopic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and some of them are large enough to be seen with the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naked eye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8563" y="25146"/>
            <a:ext cx="2806837" cy="218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9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35" y="76200"/>
            <a:ext cx="9011265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15000"/>
              </a:lnSpc>
              <a:buClr>
                <a:srgbClr val="009900"/>
              </a:buClr>
              <a:buFont typeface="+mj-lt"/>
              <a:buAutoNum type="arabicPeriod" startAt="6"/>
              <a:tabLst>
                <a:tab pos="-342900" algn="l"/>
              </a:tabLst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They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are occurring in the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sea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in all types of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freshwater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and in the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soil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where moisture is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present.</a:t>
            </a:r>
          </a:p>
          <a:p>
            <a:pPr marL="457200" lvl="0" indent="-457200" algn="just">
              <a:lnSpc>
                <a:spcPct val="115000"/>
              </a:lnSpc>
              <a:buClr>
                <a:srgbClr val="009900"/>
              </a:buClr>
              <a:buFont typeface="+mj-lt"/>
              <a:buAutoNum type="arabicPeriod" startAt="6"/>
              <a:tabLst>
                <a:tab pos="-342900" algn="l"/>
              </a:tabLst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Feed by 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pinocytosis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or 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phagocytosis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and some by 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photosynthesis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just">
              <a:lnSpc>
                <a:spcPct val="115000"/>
              </a:lnSpc>
              <a:buClr>
                <a:srgbClr val="009900"/>
              </a:buClr>
              <a:buFont typeface="+mj-lt"/>
              <a:buAutoNum type="arabicPeriod" startAt="6"/>
              <a:tabLst>
                <a:tab pos="-342900" algn="l"/>
              </a:tabLst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Some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of them are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asymmetrical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but others are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symmetrical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(bilateral and radial symmetry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).</a:t>
            </a:r>
          </a:p>
          <a:p>
            <a:pPr marL="457200" lvl="0" indent="-457200" algn="just">
              <a:lnSpc>
                <a:spcPct val="115000"/>
              </a:lnSpc>
              <a:buClr>
                <a:srgbClr val="009900"/>
              </a:buClr>
              <a:buFont typeface="+mj-lt"/>
              <a:buAutoNum type="arabicPeriod" startAt="6"/>
              <a:tabLst>
                <a:tab pos="-342900" algn="l"/>
              </a:tabLst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locomotor organelles of the protozoans may be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flagella, cilia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or 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pseudopodia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just">
              <a:lnSpc>
                <a:spcPct val="115000"/>
              </a:lnSpc>
              <a:buClr>
                <a:srgbClr val="009900"/>
              </a:buClr>
              <a:buFont typeface="+mj-lt"/>
              <a:buAutoNum type="arabicPeriod" startAt="6"/>
              <a:tabLst>
                <a:tab pos="-342900" algn="l"/>
              </a:tabLst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Characteristic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of many protozoans is an organelle called the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contractile vacuoles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or water expulsion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vesicle.</a:t>
            </a:r>
          </a:p>
          <a:p>
            <a:pPr marL="457200" lvl="0" indent="-457200" algn="just">
              <a:lnSpc>
                <a:spcPct val="115000"/>
              </a:lnSpc>
              <a:buClr>
                <a:srgbClr val="009900"/>
              </a:buClr>
              <a:buFont typeface="+mj-lt"/>
              <a:buAutoNum type="arabicPeriod" startAt="6"/>
              <a:tabLst>
                <a:tab pos="-342900" algn="l"/>
              </a:tabLst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Gas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exchanges occur by the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diffusion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of oxygen across the cell membrane.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4419600"/>
            <a:ext cx="3657600" cy="226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08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1591380"/>
            <a:ext cx="7162800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Low">
              <a:lnSpc>
                <a:spcPct val="115000"/>
              </a:lnSpc>
              <a:spcAft>
                <a:spcPts val="600"/>
              </a:spcAft>
            </a:pPr>
            <a:endParaRPr lang="en-US" dirty="0">
              <a:latin typeface="Calibri"/>
              <a:ea typeface="Times New Roman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52400"/>
            <a:ext cx="9067800" cy="299466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742950" indent="-742950" algn="justLow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en-US" sz="3600" b="1" dirty="0" smtClean="0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Phylum: </a:t>
            </a:r>
            <a:r>
              <a:rPr lang="en-US" sz="3600" b="1" dirty="0" err="1" smtClean="0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Mastigophora</a:t>
            </a:r>
            <a:r>
              <a:rPr lang="en-US" sz="3600" b="1" dirty="0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Flagellata</a:t>
            </a:r>
            <a:r>
              <a:rPr lang="en-US" sz="3600" b="1" dirty="0">
                <a:solidFill>
                  <a:srgbClr val="CC0099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342900" algn="l"/>
              </a:tabLst>
            </a:pPr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Class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Phytomastigophora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(Plant- like </a:t>
            </a:r>
            <a:r>
              <a:rPr lang="en-US" sz="32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flagellata</a:t>
            </a:r>
            <a:r>
              <a:rPr lang="en-US" sz="3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): e.g. 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Euglena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sp. </a:t>
            </a:r>
            <a:r>
              <a:rPr lang="en-US" sz="3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(now it is algae)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342900" algn="l"/>
              </a:tabLst>
            </a:pPr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Class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Zoomastigophora</a:t>
            </a: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(Animal- like </a:t>
            </a:r>
            <a:r>
              <a:rPr lang="en-US" sz="32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flagellata</a:t>
            </a:r>
            <a:r>
              <a:rPr lang="en-US" sz="3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): e.g. </a:t>
            </a:r>
            <a:r>
              <a:rPr lang="en-US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Trypanosoma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sp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611145">
            <a:off x="5626309" y="3322638"/>
            <a:ext cx="2948480" cy="2783365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593558">
            <a:off x="296795" y="3750038"/>
            <a:ext cx="431800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69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380514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justLow">
              <a:lnSpc>
                <a:spcPct val="115000"/>
              </a:lnSpc>
              <a:spcAft>
                <a:spcPts val="0"/>
              </a:spcAft>
            </a:pPr>
            <a:r>
              <a:rPr lang="en-US" sz="3600" b="1" i="1" dirty="0" smtClean="0">
                <a:solidFill>
                  <a:srgbClr val="00B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  <a:cs typeface="Arial"/>
              </a:rPr>
              <a:t>Euglena 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  <a:cs typeface="Arial"/>
              </a:rPr>
              <a:t>sp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ea typeface="Times New Roman"/>
                <a:cs typeface="Arial"/>
              </a:rPr>
              <a:t>.</a:t>
            </a:r>
            <a:endParaRPr lang="en-US" sz="3600" b="1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Times New Roman"/>
              <a:cs typeface="Arial"/>
            </a:endParaRPr>
          </a:p>
          <a:p>
            <a:pPr marL="457200" lvl="0" indent="-457200">
              <a:lnSpc>
                <a:spcPct val="115000"/>
              </a:lnSpc>
              <a:spcAft>
                <a:spcPts val="200"/>
              </a:spcAft>
              <a:buClr>
                <a:srgbClr val="009900"/>
              </a:buClr>
              <a:buSzPct val="101000"/>
              <a:buFont typeface="+mj-lt"/>
              <a:buAutoNum type="arabicPeriod"/>
              <a:tabLst>
                <a:tab pos="228600" algn="l"/>
              </a:tabLs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Lives in ponds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and stagnant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water, producing </a:t>
            </a:r>
            <a:r>
              <a:rPr lang="en-US" sz="28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 green coloration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of the water.</a:t>
            </a:r>
          </a:p>
          <a:p>
            <a:pPr marL="457200" lvl="0" indent="-457200">
              <a:lnSpc>
                <a:spcPct val="115000"/>
              </a:lnSpc>
              <a:spcAft>
                <a:spcPts val="200"/>
              </a:spcAft>
              <a:buClr>
                <a:srgbClr val="009900"/>
              </a:buClr>
              <a:buSzPct val="101000"/>
              <a:buFont typeface="+mj-lt"/>
              <a:buAutoNum type="arabicPeriod"/>
              <a:tabLst>
                <a:tab pos="228600" algn="l"/>
              </a:tabLs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Moves by whip-like process called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lagellum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lnSpc>
                <a:spcPct val="115000"/>
              </a:lnSpc>
              <a:spcAft>
                <a:spcPts val="200"/>
              </a:spcAft>
              <a:buClr>
                <a:srgbClr val="009900"/>
              </a:buClr>
              <a:buSzPct val="101000"/>
              <a:buFont typeface="+mj-lt"/>
              <a:buAutoNum type="arabicPeriod"/>
              <a:tabLst>
                <a:tab pos="228600" algn="l"/>
              </a:tabLs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 body is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fusiform pointed at posterior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lnSpc>
                <a:spcPct val="115000"/>
              </a:lnSpc>
              <a:spcAft>
                <a:spcPts val="200"/>
              </a:spcAft>
              <a:buClr>
                <a:srgbClr val="009900"/>
              </a:buClr>
              <a:buSzPct val="101000"/>
              <a:buFont typeface="+mj-lt"/>
              <a:buAutoNum type="arabicPeriod"/>
              <a:tabLst>
                <a:tab pos="228600" algn="l"/>
              </a:tabLs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 body is differentiated into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ectoplasm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and 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endoplasm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15000"/>
              </a:lnSpc>
              <a:spcAft>
                <a:spcPts val="200"/>
              </a:spcAft>
              <a:buClr>
                <a:srgbClr val="009900"/>
              </a:buClr>
              <a:buSzPct val="101000"/>
              <a:buFont typeface="+mj-lt"/>
              <a:buAutoNum type="arabicPeriod"/>
              <a:tabLst>
                <a:tab pos="228600" algn="l"/>
              </a:tabLst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endoplasm with 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chloroplast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3114" y="3733800"/>
            <a:ext cx="3744686" cy="304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233" y="3962400"/>
            <a:ext cx="4994367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31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Euglina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6200" y="76200"/>
            <a:ext cx="8991600" cy="6691816"/>
          </a:xfrm>
        </p:spPr>
      </p:pic>
    </p:spTree>
    <p:extLst>
      <p:ext uri="{BB962C8B-B14F-4D97-AF65-F5344CB8AC3E}">
        <p14:creationId xmlns:p14="http://schemas.microsoft.com/office/powerpoint/2010/main" val="43454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0" mute="1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1258</TotalTime>
  <Words>646</Words>
  <Application>Microsoft Office PowerPoint</Application>
  <PresentationFormat>On-screen Show (4:3)</PresentationFormat>
  <Paragraphs>69</Paragraphs>
  <Slides>16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Yu Gothic</vt:lpstr>
      <vt:lpstr>Arial</vt:lpstr>
      <vt:lpstr>Calibri</vt:lpstr>
      <vt:lpstr>Calibri Light</vt:lpstr>
      <vt:lpstr>Cambria</vt:lpstr>
      <vt:lpstr>Segoe UI Black</vt:lpstr>
      <vt:lpstr>Stencil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soma</dc:creator>
  <cp:lastModifiedBy>hp 1030</cp:lastModifiedBy>
  <cp:revision>183</cp:revision>
  <dcterms:created xsi:type="dcterms:W3CDTF">2006-08-16T00:00:00Z</dcterms:created>
  <dcterms:modified xsi:type="dcterms:W3CDTF">2023-05-22T20:04:47Z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2104954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S9.1.4</vt:lpwstr>
  </property>
</Properties>
</file>