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3" r:id="rId7"/>
    <p:sldId id="264" r:id="rId8"/>
    <p:sldId id="265" r:id="rId9"/>
    <p:sldId id="266" r:id="rId10"/>
    <p:sldId id="267" r:id="rId11"/>
    <p:sldId id="268" r:id="rId12"/>
    <p:sldId id="261" r:id="rId13"/>
    <p:sldId id="269" r:id="rId14"/>
    <p:sldId id="270" r:id="rId15"/>
    <p:sldId id="271" r:id="rId16"/>
    <p:sldId id="262"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60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3C29BA-F57E-4D95-AA69-45D194EEE7E0}" type="datetimeFigureOut">
              <a:rPr lang="ar-IQ" smtClean="0"/>
              <a:t>22/10/1442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05359F-7A11-41FA-8CEF-A4B5F4373B06}" type="slidenum">
              <a:rPr lang="ar-IQ" smtClean="0"/>
              <a:t>‹#›</a:t>
            </a:fld>
            <a:endParaRPr lang="ar-IQ"/>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C29BA-F57E-4D95-AA69-45D194EEE7E0}" type="datetimeFigureOut">
              <a:rPr lang="ar-IQ" smtClean="0"/>
              <a:t>22/10/1442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05359F-7A11-41FA-8CEF-A4B5F4373B0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C29BA-F57E-4D95-AA69-45D194EEE7E0}" type="datetimeFigureOut">
              <a:rPr lang="ar-IQ" smtClean="0"/>
              <a:t>22/10/1442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05359F-7A11-41FA-8CEF-A4B5F4373B0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C29BA-F57E-4D95-AA69-45D194EEE7E0}" type="datetimeFigureOut">
              <a:rPr lang="ar-IQ" smtClean="0"/>
              <a:t>22/10/1442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05359F-7A11-41FA-8CEF-A4B5F4373B0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3C29BA-F57E-4D95-AA69-45D194EEE7E0}" type="datetimeFigureOut">
              <a:rPr lang="ar-IQ" smtClean="0"/>
              <a:t>22/10/1442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05359F-7A11-41FA-8CEF-A4B5F4373B06}" type="slidenum">
              <a:rPr lang="ar-IQ" smtClean="0"/>
              <a:t>‹#›</a:t>
            </a:fld>
            <a:endParaRPr lang="ar-IQ"/>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3C29BA-F57E-4D95-AA69-45D194EEE7E0}" type="datetimeFigureOut">
              <a:rPr lang="ar-IQ" smtClean="0"/>
              <a:t>22/10/1442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B05359F-7A11-41FA-8CEF-A4B5F4373B0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3C29BA-F57E-4D95-AA69-45D194EEE7E0}" type="datetimeFigureOut">
              <a:rPr lang="ar-IQ" smtClean="0"/>
              <a:t>22/10/1442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B05359F-7A11-41FA-8CEF-A4B5F4373B06}" type="slidenum">
              <a:rPr lang="ar-IQ" smtClean="0"/>
              <a:t>‹#›</a:t>
            </a:fld>
            <a:endParaRPr lang="ar-IQ"/>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3C29BA-F57E-4D95-AA69-45D194EEE7E0}" type="datetimeFigureOut">
              <a:rPr lang="ar-IQ" smtClean="0"/>
              <a:t>22/10/1442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B05359F-7A11-41FA-8CEF-A4B5F4373B0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3C29BA-F57E-4D95-AA69-45D194EEE7E0}" type="datetimeFigureOut">
              <a:rPr lang="ar-IQ" smtClean="0"/>
              <a:t>22/10/1442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B05359F-7A11-41FA-8CEF-A4B5F4373B0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3C29BA-F57E-4D95-AA69-45D194EEE7E0}" type="datetimeFigureOut">
              <a:rPr lang="ar-IQ" smtClean="0"/>
              <a:t>22/10/1442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B05359F-7A11-41FA-8CEF-A4B5F4373B06}" type="slidenum">
              <a:rPr lang="ar-IQ" smtClean="0"/>
              <a:t>‹#›</a:t>
            </a:fld>
            <a:endParaRPr lang="ar-IQ"/>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3C29BA-F57E-4D95-AA69-45D194EEE7E0}" type="datetimeFigureOut">
              <a:rPr lang="ar-IQ" smtClean="0"/>
              <a:t>22/10/1442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B05359F-7A11-41FA-8CEF-A4B5F4373B0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683C29BA-F57E-4D95-AA69-45D194EEE7E0}" type="datetimeFigureOut">
              <a:rPr lang="ar-IQ" smtClean="0"/>
              <a:t>22/10/1442</a:t>
            </a:fld>
            <a:endParaRPr lang="ar-IQ"/>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IQ"/>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B05359F-7A11-41FA-8CEF-A4B5F4373B06}" type="slidenum">
              <a:rPr lang="ar-IQ" smtClean="0"/>
              <a:t>‹#›</a:t>
            </a:fld>
            <a:endParaRPr lang="ar-IQ"/>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620688"/>
            <a:ext cx="7772400" cy="3024336"/>
          </a:xfrm>
        </p:spPr>
        <p:txBody>
          <a:bodyPr>
            <a:normAutofit fontScale="90000"/>
          </a:bodyPr>
          <a:lstStyle/>
          <a:p>
            <a:pPr rtl="0"/>
            <a:r>
              <a:rPr lang="en-US" sz="6600" dirty="0" err="1" smtClean="0">
                <a:solidFill>
                  <a:srgbClr val="FF0000"/>
                </a:solidFill>
              </a:rPr>
              <a:t>Calculas</a:t>
            </a:r>
            <a:r>
              <a:rPr lang="en-US" sz="6600" dirty="0" smtClean="0">
                <a:solidFill>
                  <a:srgbClr val="FF0000"/>
                </a:solidFill>
              </a:rPr>
              <a:t/>
            </a:r>
            <a:br>
              <a:rPr lang="en-US" sz="6600" dirty="0" smtClean="0">
                <a:solidFill>
                  <a:srgbClr val="FF0000"/>
                </a:solidFill>
              </a:rPr>
            </a:br>
            <a:r>
              <a:rPr lang="en-US" sz="6600" dirty="0" smtClean="0">
                <a:solidFill>
                  <a:srgbClr val="FF0000"/>
                </a:solidFill>
              </a:rPr>
              <a:t>department of computer</a:t>
            </a:r>
            <a:br>
              <a:rPr lang="en-US" sz="6600" dirty="0" smtClean="0">
                <a:solidFill>
                  <a:srgbClr val="FF0000"/>
                </a:solidFill>
              </a:rPr>
            </a:br>
            <a:r>
              <a:rPr lang="en-US" sz="6600" dirty="0" smtClean="0">
                <a:solidFill>
                  <a:srgbClr val="FF0000"/>
                </a:solidFill>
              </a:rPr>
              <a:t>first year</a:t>
            </a:r>
            <a:endParaRPr lang="ar-IQ" sz="6600" dirty="0">
              <a:solidFill>
                <a:srgbClr val="FF0000"/>
              </a:solidFill>
            </a:endParaRPr>
          </a:p>
        </p:txBody>
      </p:sp>
      <p:sp>
        <p:nvSpPr>
          <p:cNvPr id="3" name="Subtitle 2"/>
          <p:cNvSpPr>
            <a:spLocks noGrp="1"/>
          </p:cNvSpPr>
          <p:nvPr>
            <p:ph type="subTitle" idx="1"/>
          </p:nvPr>
        </p:nvSpPr>
        <p:spPr/>
        <p:style>
          <a:lnRef idx="2">
            <a:schemeClr val="accent4"/>
          </a:lnRef>
          <a:fillRef idx="1">
            <a:schemeClr val="lt1"/>
          </a:fillRef>
          <a:effectRef idx="0">
            <a:schemeClr val="accent4"/>
          </a:effectRef>
          <a:fontRef idx="minor">
            <a:schemeClr val="dk1"/>
          </a:fontRef>
        </p:style>
        <p:txBody>
          <a:bodyPr>
            <a:normAutofit lnSpcReduction="10000"/>
          </a:bodyPr>
          <a:lstStyle/>
          <a:p>
            <a:r>
              <a:rPr lang="en-US" dirty="0" smtClean="0">
                <a:solidFill>
                  <a:schemeClr val="tx2">
                    <a:lumMod val="60000"/>
                    <a:lumOff val="40000"/>
                  </a:schemeClr>
                </a:solidFill>
              </a:rPr>
              <a:t>Chapter one</a:t>
            </a:r>
          </a:p>
          <a:p>
            <a:r>
              <a:rPr lang="en-US" dirty="0" smtClean="0">
                <a:solidFill>
                  <a:schemeClr val="tx2">
                    <a:lumMod val="60000"/>
                    <a:lumOff val="40000"/>
                  </a:schemeClr>
                </a:solidFill>
              </a:rPr>
              <a:t>Set of numbers</a:t>
            </a:r>
            <a:endParaRPr lang="ar-IQ" dirty="0">
              <a:solidFill>
                <a:schemeClr val="tx2">
                  <a:lumMod val="60000"/>
                  <a:lumOff val="40000"/>
                </a:schemeClr>
              </a:solidFill>
            </a:endParaRPr>
          </a:p>
        </p:txBody>
      </p:sp>
    </p:spTree>
    <p:extLst>
      <p:ext uri="{BB962C8B-B14F-4D97-AF65-F5344CB8AC3E}">
        <p14:creationId xmlns:p14="http://schemas.microsoft.com/office/powerpoint/2010/main" val="207011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116632"/>
            <a:ext cx="6318448" cy="4893647"/>
          </a:xfrm>
          <a:prstGeom prst="rect">
            <a:avLst/>
          </a:prstGeom>
        </p:spPr>
        <p:txBody>
          <a:bodyPr wrap="square">
            <a:spAutoFit/>
          </a:bodyPr>
          <a:lstStyle/>
          <a:p>
            <a:pPr algn="l" rtl="0"/>
            <a:endParaRPr lang="en-US" sz="2400" b="1" dirty="0" smtClean="0">
              <a:cs typeface="+mj-cs"/>
            </a:endParaRPr>
          </a:p>
          <a:p>
            <a:pPr algn="l" rtl="0"/>
            <a:r>
              <a:rPr lang="en-US" sz="2400" b="1" dirty="0" smtClean="0">
                <a:cs typeface="+mj-cs"/>
              </a:rPr>
              <a:t>Illustration </a:t>
            </a:r>
            <a:endParaRPr lang="en-US" sz="2400" dirty="0">
              <a:cs typeface="+mj-cs"/>
            </a:endParaRPr>
          </a:p>
          <a:p>
            <a:pPr algn="l" rtl="0"/>
            <a:r>
              <a:rPr lang="en-US" sz="2400" dirty="0">
                <a:cs typeface="+mj-cs"/>
              </a:rPr>
              <a:t>Natural numbers are a subset of Integers </a:t>
            </a:r>
          </a:p>
          <a:p>
            <a:pPr algn="l" rtl="0"/>
            <a:r>
              <a:rPr lang="en-US" sz="2400" dirty="0">
                <a:cs typeface="+mj-cs"/>
              </a:rPr>
              <a:t>Integers are a subset of Rational Numbers </a:t>
            </a:r>
          </a:p>
          <a:p>
            <a:pPr algn="l" rtl="0"/>
            <a:r>
              <a:rPr lang="en-US" sz="2400" dirty="0">
                <a:cs typeface="+mj-cs"/>
              </a:rPr>
              <a:t>Rational Numbers are a subset of the Real Numbers </a:t>
            </a:r>
          </a:p>
          <a:p>
            <a:pPr algn="l" rtl="0"/>
            <a:r>
              <a:rPr lang="en-US" sz="2400" dirty="0">
                <a:cs typeface="+mj-cs"/>
              </a:rPr>
              <a:t>Combinations of Real and Imaginary numbers make up the Complex Numbers</a:t>
            </a:r>
            <a:r>
              <a:rPr lang="en-US" sz="2400" dirty="0" smtClean="0">
                <a:cs typeface="+mj-cs"/>
              </a:rPr>
              <a:t>.</a:t>
            </a:r>
            <a:endParaRPr lang="en-US" sz="2400" dirty="0">
              <a:cs typeface="+mj-cs"/>
            </a:endParaRPr>
          </a:p>
          <a:p>
            <a:pPr algn="l" rtl="0"/>
            <a:r>
              <a:rPr lang="en-US" sz="2400" b="1" i="1" dirty="0">
                <a:cs typeface="+mj-cs"/>
              </a:rPr>
              <a:t>Real Numbers and the Real Line</a:t>
            </a:r>
            <a:endParaRPr lang="en-US" sz="2400" dirty="0">
              <a:cs typeface="+mj-cs"/>
            </a:endParaRPr>
          </a:p>
          <a:p>
            <a:pPr algn="l" rtl="0"/>
            <a:r>
              <a:rPr lang="en-US" sz="2400" dirty="0">
                <a:cs typeface="+mj-cs"/>
              </a:rPr>
              <a:t>Real numbers can be represented by a coordinate system called the </a:t>
            </a:r>
            <a:r>
              <a:rPr lang="en-US" sz="2400" b="1" dirty="0">
                <a:cs typeface="+mj-cs"/>
              </a:rPr>
              <a:t>real line </a:t>
            </a:r>
            <a:r>
              <a:rPr lang="en-US" sz="2400" dirty="0">
                <a:cs typeface="+mj-cs"/>
              </a:rPr>
              <a:t>or </a:t>
            </a:r>
            <a:r>
              <a:rPr lang="en-US" sz="2400" i="1" dirty="0">
                <a:cs typeface="+mj-cs"/>
              </a:rPr>
              <a:t>x</a:t>
            </a:r>
            <a:r>
              <a:rPr lang="en-US" sz="2400" dirty="0">
                <a:cs typeface="+mj-cs"/>
              </a:rPr>
              <a:t>-axis. The real number corresponding to a point on the real line is the </a:t>
            </a:r>
            <a:r>
              <a:rPr lang="en-US" sz="2400" b="1" dirty="0">
                <a:cs typeface="+mj-cs"/>
              </a:rPr>
              <a:t>coordinate </a:t>
            </a:r>
            <a:r>
              <a:rPr lang="en-US" sz="2400" dirty="0">
                <a:cs typeface="+mj-cs"/>
              </a:rPr>
              <a:t>of the point.  </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259632" y="5026655"/>
            <a:ext cx="7008986" cy="922626"/>
          </a:xfrm>
          <a:prstGeom prst="rect">
            <a:avLst/>
          </a:prstGeom>
          <a:noFill/>
          <a:ln>
            <a:noFill/>
          </a:ln>
        </p:spPr>
      </p:pic>
    </p:spTree>
    <p:extLst>
      <p:ext uri="{BB962C8B-B14F-4D97-AF65-F5344CB8AC3E}">
        <p14:creationId xmlns:p14="http://schemas.microsoft.com/office/powerpoint/2010/main" val="2278023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476672"/>
            <a:ext cx="7560840" cy="4832092"/>
          </a:xfrm>
          <a:prstGeom prst="rect">
            <a:avLst/>
          </a:prstGeom>
        </p:spPr>
        <p:txBody>
          <a:bodyPr wrap="square">
            <a:spAutoFit/>
          </a:bodyPr>
          <a:lstStyle/>
          <a:p>
            <a:pPr algn="l" rtl="0"/>
            <a:r>
              <a:rPr lang="en-US" sz="2800" dirty="0">
                <a:cs typeface="+mj-cs"/>
              </a:rPr>
              <a:t>The point on the real line corresponding to zero is the </a:t>
            </a:r>
            <a:r>
              <a:rPr lang="en-US" sz="2800" b="1" dirty="0">
                <a:cs typeface="+mj-cs"/>
              </a:rPr>
              <a:t>origin </a:t>
            </a:r>
            <a:r>
              <a:rPr lang="en-US" sz="2800" dirty="0">
                <a:cs typeface="+mj-cs"/>
              </a:rPr>
              <a:t>and is denoted by 0.The </a:t>
            </a:r>
            <a:r>
              <a:rPr lang="en-US" sz="2800" b="1" dirty="0">
                <a:cs typeface="+mj-cs"/>
              </a:rPr>
              <a:t>positive direction </a:t>
            </a:r>
            <a:r>
              <a:rPr lang="en-US" sz="2800" dirty="0">
                <a:cs typeface="+mj-cs"/>
              </a:rPr>
              <a:t>(to the right) is denoted by an arrowhead and is the direction of increasing values of x. </a:t>
            </a:r>
            <a:endParaRPr lang="en-US" sz="2800" dirty="0" smtClean="0">
              <a:cs typeface="+mj-cs"/>
            </a:endParaRPr>
          </a:p>
          <a:p>
            <a:pPr algn="l" rtl="0"/>
            <a:endParaRPr lang="en-US" sz="2800" dirty="0">
              <a:cs typeface="+mj-cs"/>
            </a:endParaRPr>
          </a:p>
          <a:p>
            <a:pPr algn="l" rtl="0"/>
            <a:endParaRPr lang="en-US" sz="2800" dirty="0" smtClean="0">
              <a:cs typeface="+mj-cs"/>
            </a:endParaRPr>
          </a:p>
          <a:p>
            <a:pPr algn="l" rtl="0"/>
            <a:r>
              <a:rPr lang="en-US" sz="2800" dirty="0" smtClean="0">
                <a:cs typeface="+mj-cs"/>
              </a:rPr>
              <a:t>Numbers </a:t>
            </a:r>
            <a:r>
              <a:rPr lang="en-US" sz="2800" dirty="0">
                <a:cs typeface="+mj-cs"/>
              </a:rPr>
              <a:t>to the right of the origin are </a:t>
            </a:r>
            <a:r>
              <a:rPr lang="en-US" sz="2800" b="1" dirty="0">
                <a:cs typeface="+mj-cs"/>
              </a:rPr>
              <a:t>positive. </a:t>
            </a:r>
            <a:r>
              <a:rPr lang="en-US" sz="2800" dirty="0">
                <a:cs typeface="+mj-cs"/>
              </a:rPr>
              <a:t>Numbers to the left of the origin are </a:t>
            </a:r>
            <a:r>
              <a:rPr lang="en-US" sz="2800" b="1" dirty="0">
                <a:cs typeface="+mj-cs"/>
              </a:rPr>
              <a:t>negative. </a:t>
            </a:r>
            <a:r>
              <a:rPr lang="en-US" sz="2800" dirty="0">
                <a:cs typeface="+mj-cs"/>
              </a:rPr>
              <a:t>The term </a:t>
            </a:r>
            <a:r>
              <a:rPr lang="en-US" sz="2800" b="1" dirty="0">
                <a:cs typeface="+mj-cs"/>
              </a:rPr>
              <a:t>nonnegative </a:t>
            </a:r>
            <a:r>
              <a:rPr lang="en-US" sz="2800" dirty="0">
                <a:cs typeface="+mj-cs"/>
              </a:rPr>
              <a:t>describes a number that is positive or zero. The term </a:t>
            </a:r>
            <a:r>
              <a:rPr lang="en-US" sz="2800" b="1" dirty="0" err="1">
                <a:cs typeface="+mj-cs"/>
              </a:rPr>
              <a:t>nonpositive</a:t>
            </a:r>
            <a:r>
              <a:rPr lang="en-US" sz="2800" b="1" dirty="0">
                <a:cs typeface="+mj-cs"/>
              </a:rPr>
              <a:t> </a:t>
            </a:r>
            <a:r>
              <a:rPr lang="en-US" sz="2800" dirty="0">
                <a:cs typeface="+mj-cs"/>
              </a:rPr>
              <a:t>describes a number that is negative or zero</a:t>
            </a:r>
            <a:r>
              <a:rPr lang="en-US" dirty="0"/>
              <a:t>.</a:t>
            </a:r>
          </a:p>
        </p:txBody>
      </p:sp>
    </p:spTree>
    <p:extLst>
      <p:ext uri="{BB962C8B-B14F-4D97-AF65-F5344CB8AC3E}">
        <p14:creationId xmlns:p14="http://schemas.microsoft.com/office/powerpoint/2010/main" val="1421689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620688"/>
            <a:ext cx="7560840" cy="5693866"/>
          </a:xfrm>
          <a:prstGeom prst="rect">
            <a:avLst/>
          </a:prstGeom>
        </p:spPr>
        <p:txBody>
          <a:bodyPr wrap="square">
            <a:spAutoFit/>
          </a:bodyPr>
          <a:lstStyle/>
          <a:p>
            <a:pPr algn="l" rtl="0"/>
            <a:r>
              <a:rPr lang="en-US" sz="2800" dirty="0">
                <a:cs typeface="+mj-cs"/>
              </a:rPr>
              <a:t>Each point on the real line corresponds to one and only one real number, and each real number corresponds to one and only one point on the real line. This type of relationship is called a </a:t>
            </a:r>
            <a:r>
              <a:rPr lang="en-US" sz="2800" b="1" dirty="0">
                <a:cs typeface="+mj-cs"/>
              </a:rPr>
              <a:t>one-to-one-correspondence.</a:t>
            </a:r>
            <a:endParaRPr lang="en-US" sz="2800" dirty="0">
              <a:cs typeface="+mj-cs"/>
            </a:endParaRPr>
          </a:p>
          <a:p>
            <a:pPr algn="l" rtl="0"/>
            <a:r>
              <a:rPr lang="en-US" sz="2800" dirty="0">
                <a:cs typeface="+mj-cs"/>
              </a:rPr>
              <a:t>Each of the two points in above Figure corresponds to a rational number—one </a:t>
            </a:r>
          </a:p>
          <a:p>
            <a:pPr algn="l" rtl="0"/>
            <a:r>
              <a:rPr lang="en-US" sz="2800" dirty="0">
                <a:cs typeface="+mj-cs"/>
              </a:rPr>
              <a:t>that can be expressed as the ratio of two integers. </a:t>
            </a:r>
          </a:p>
          <a:p>
            <a:pPr algn="l"/>
            <a:r>
              <a:rPr lang="en-US" sz="2800" dirty="0">
                <a:cs typeface="+mj-cs"/>
              </a:rPr>
              <a:t>(Note that 0.5=1/2  and -1.5=-3/2).Rational numbers can be represented either by terminating decimals such as or by repeating decimals such as 2/5=0.4 or by repeating decimals such as 1/3 =0.33333…=0.3</a:t>
            </a:r>
            <a:r>
              <a:rPr lang="en-US" dirty="0"/>
              <a:t> </a:t>
            </a:r>
            <a:endParaRPr lang="ar-IQ" dirty="0"/>
          </a:p>
        </p:txBody>
      </p:sp>
    </p:spTree>
    <p:extLst>
      <p:ext uri="{BB962C8B-B14F-4D97-AF65-F5344CB8AC3E}">
        <p14:creationId xmlns:p14="http://schemas.microsoft.com/office/powerpoint/2010/main" val="3650992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52555" y="908720"/>
            <a:ext cx="8095909"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Real numbers that are not rational are irrational.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Irrational numbers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cannot be represented as terminating or repeating decimals.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In computations, irrational numbers are represented by decimal approximations.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597" y="4069971"/>
            <a:ext cx="3630403" cy="158417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1143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13356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836712"/>
            <a:ext cx="7056784" cy="4893647"/>
          </a:xfrm>
          <a:prstGeom prst="rect">
            <a:avLst/>
          </a:prstGeom>
        </p:spPr>
        <p:txBody>
          <a:bodyPr wrap="square">
            <a:spAutoFit/>
          </a:bodyPr>
          <a:lstStyle/>
          <a:p>
            <a:pPr algn="l" rtl="0"/>
            <a:r>
              <a:rPr lang="en-US" sz="2400" b="1" i="1" dirty="0">
                <a:cs typeface="+mj-cs"/>
              </a:rPr>
              <a:t>Order and Inequalities</a:t>
            </a:r>
            <a:endParaRPr lang="en-US" sz="2400" dirty="0">
              <a:cs typeface="+mj-cs"/>
            </a:endParaRPr>
          </a:p>
          <a:p>
            <a:pPr algn="l" rtl="0"/>
            <a:r>
              <a:rPr lang="en-US" sz="2400" dirty="0">
                <a:cs typeface="+mj-cs"/>
              </a:rPr>
              <a:t>One important property of real numbers is that they can be ordered. </a:t>
            </a:r>
          </a:p>
          <a:p>
            <a:pPr algn="l" rtl="0"/>
            <a:r>
              <a:rPr lang="en-US" sz="2400" dirty="0">
                <a:cs typeface="+mj-cs"/>
              </a:rPr>
              <a:t>If </a:t>
            </a:r>
            <a:r>
              <a:rPr lang="en-US" sz="2400" i="1" dirty="0">
                <a:cs typeface="+mj-cs"/>
              </a:rPr>
              <a:t>a </a:t>
            </a:r>
            <a:r>
              <a:rPr lang="en-US" sz="2400" dirty="0">
                <a:cs typeface="+mj-cs"/>
              </a:rPr>
              <a:t>and </a:t>
            </a:r>
            <a:r>
              <a:rPr lang="en-US" sz="2400" i="1" dirty="0">
                <a:cs typeface="+mj-cs"/>
              </a:rPr>
              <a:t>b </a:t>
            </a:r>
            <a:r>
              <a:rPr lang="en-US" sz="2400" dirty="0">
                <a:cs typeface="+mj-cs"/>
              </a:rPr>
              <a:t>are real numbers, </a:t>
            </a:r>
            <a:r>
              <a:rPr lang="en-US" sz="2400" i="1" dirty="0">
                <a:cs typeface="+mj-cs"/>
              </a:rPr>
              <a:t>a </a:t>
            </a:r>
            <a:r>
              <a:rPr lang="en-US" sz="2400" dirty="0">
                <a:cs typeface="+mj-cs"/>
              </a:rPr>
              <a:t>is </a:t>
            </a:r>
            <a:r>
              <a:rPr lang="en-US" sz="2400" b="1" dirty="0">
                <a:cs typeface="+mj-cs"/>
              </a:rPr>
              <a:t>less than </a:t>
            </a:r>
            <a:r>
              <a:rPr lang="en-US" sz="2400" i="1" dirty="0">
                <a:cs typeface="+mj-cs"/>
              </a:rPr>
              <a:t>b </a:t>
            </a:r>
            <a:r>
              <a:rPr lang="en-US" sz="2400" dirty="0">
                <a:cs typeface="+mj-cs"/>
              </a:rPr>
              <a:t>if </a:t>
            </a:r>
            <a:r>
              <a:rPr lang="en-US" sz="2400" i="1" dirty="0">
                <a:cs typeface="+mj-cs"/>
              </a:rPr>
              <a:t>b-a </a:t>
            </a:r>
            <a:r>
              <a:rPr lang="en-US" sz="2400" dirty="0">
                <a:cs typeface="+mj-cs"/>
              </a:rPr>
              <a:t>is positive. This order is denoted by the inequality </a:t>
            </a:r>
            <a:r>
              <a:rPr lang="en-US" sz="2400" i="1" dirty="0">
                <a:cs typeface="+mj-cs"/>
              </a:rPr>
              <a:t>a </a:t>
            </a:r>
            <a:r>
              <a:rPr lang="en-US" sz="2400" dirty="0">
                <a:cs typeface="+mj-cs"/>
              </a:rPr>
              <a:t>&lt; </a:t>
            </a:r>
            <a:r>
              <a:rPr lang="en-US" sz="2400" i="1" dirty="0">
                <a:cs typeface="+mj-cs"/>
              </a:rPr>
              <a:t>b </a:t>
            </a:r>
            <a:r>
              <a:rPr lang="en-US" sz="2400" dirty="0">
                <a:cs typeface="+mj-cs"/>
              </a:rPr>
              <a:t>. </a:t>
            </a:r>
          </a:p>
          <a:p>
            <a:pPr algn="l" rtl="0"/>
            <a:r>
              <a:rPr lang="en-US" sz="2400" dirty="0">
                <a:cs typeface="+mj-cs"/>
              </a:rPr>
              <a:t>The statement "</a:t>
            </a:r>
            <a:r>
              <a:rPr lang="en-US" sz="2400" i="1" dirty="0">
                <a:cs typeface="+mj-cs"/>
              </a:rPr>
              <a:t>b </a:t>
            </a:r>
            <a:r>
              <a:rPr lang="en-US" sz="2400" dirty="0">
                <a:cs typeface="+mj-cs"/>
              </a:rPr>
              <a:t>is </a:t>
            </a:r>
            <a:r>
              <a:rPr lang="en-US" sz="2400" b="1" dirty="0">
                <a:cs typeface="+mj-cs"/>
              </a:rPr>
              <a:t>greater than </a:t>
            </a:r>
            <a:r>
              <a:rPr lang="en-US" sz="2400" i="1" dirty="0">
                <a:cs typeface="+mj-cs"/>
              </a:rPr>
              <a:t>a</a:t>
            </a:r>
            <a:r>
              <a:rPr lang="en-US" sz="2400" dirty="0">
                <a:cs typeface="+mj-cs"/>
              </a:rPr>
              <a:t>" is equivalent to saying that </a:t>
            </a:r>
            <a:r>
              <a:rPr lang="en-US" sz="2400" i="1" dirty="0">
                <a:cs typeface="+mj-cs"/>
              </a:rPr>
              <a:t>a </a:t>
            </a:r>
            <a:r>
              <a:rPr lang="en-US" sz="2400" dirty="0">
                <a:cs typeface="+mj-cs"/>
              </a:rPr>
              <a:t>is less than </a:t>
            </a:r>
            <a:r>
              <a:rPr lang="en-US" sz="2400" i="1" dirty="0">
                <a:cs typeface="+mj-cs"/>
              </a:rPr>
              <a:t>b</a:t>
            </a:r>
            <a:r>
              <a:rPr lang="en-US" sz="2400" dirty="0">
                <a:cs typeface="+mj-cs"/>
              </a:rPr>
              <a:t>. When three real numbers </a:t>
            </a:r>
            <a:r>
              <a:rPr lang="en-US" sz="2400" i="1" dirty="0">
                <a:cs typeface="+mj-cs"/>
              </a:rPr>
              <a:t>a</a:t>
            </a:r>
            <a:r>
              <a:rPr lang="en-US" sz="2400" dirty="0">
                <a:cs typeface="+mj-cs"/>
              </a:rPr>
              <a:t>, </a:t>
            </a:r>
            <a:r>
              <a:rPr lang="en-US" sz="2400" i="1" dirty="0">
                <a:cs typeface="+mj-cs"/>
              </a:rPr>
              <a:t>b</a:t>
            </a:r>
            <a:r>
              <a:rPr lang="en-US" sz="2400" dirty="0">
                <a:cs typeface="+mj-cs"/>
              </a:rPr>
              <a:t>, and </a:t>
            </a:r>
            <a:r>
              <a:rPr lang="en-US" sz="2400" i="1" dirty="0">
                <a:cs typeface="+mj-cs"/>
              </a:rPr>
              <a:t>c </a:t>
            </a:r>
            <a:r>
              <a:rPr lang="en-US" sz="2400" dirty="0">
                <a:cs typeface="+mj-cs"/>
              </a:rPr>
              <a:t>are ordered such that </a:t>
            </a:r>
            <a:r>
              <a:rPr lang="en-US" sz="2400" i="1" dirty="0">
                <a:cs typeface="+mj-cs"/>
              </a:rPr>
              <a:t>a</a:t>
            </a:r>
            <a:r>
              <a:rPr lang="en-US" sz="2400" dirty="0">
                <a:cs typeface="+mj-cs"/>
              </a:rPr>
              <a:t> &lt; </a:t>
            </a:r>
            <a:r>
              <a:rPr lang="en-US" sz="2400" i="1" dirty="0">
                <a:cs typeface="+mj-cs"/>
              </a:rPr>
              <a:t>b </a:t>
            </a:r>
            <a:r>
              <a:rPr lang="en-US" sz="2400" dirty="0">
                <a:cs typeface="+mj-cs"/>
              </a:rPr>
              <a:t>and </a:t>
            </a:r>
            <a:r>
              <a:rPr lang="en-US" sz="2400" i="1" dirty="0">
                <a:cs typeface="+mj-cs"/>
              </a:rPr>
              <a:t>b</a:t>
            </a:r>
            <a:r>
              <a:rPr lang="en-US" sz="2400" dirty="0">
                <a:cs typeface="+mj-cs"/>
              </a:rPr>
              <a:t> &lt; </a:t>
            </a:r>
            <a:r>
              <a:rPr lang="en-US" sz="2400" i="1" dirty="0">
                <a:cs typeface="+mj-cs"/>
              </a:rPr>
              <a:t>c </a:t>
            </a:r>
            <a:r>
              <a:rPr lang="en-US" sz="2400" dirty="0">
                <a:cs typeface="+mj-cs"/>
              </a:rPr>
              <a:t>,we say that </a:t>
            </a:r>
            <a:r>
              <a:rPr lang="en-US" sz="2400" i="1" dirty="0">
                <a:cs typeface="+mj-cs"/>
              </a:rPr>
              <a:t>b </a:t>
            </a:r>
            <a:r>
              <a:rPr lang="en-US" sz="2400" dirty="0">
                <a:cs typeface="+mj-cs"/>
              </a:rPr>
              <a:t>is between </a:t>
            </a:r>
            <a:r>
              <a:rPr lang="en-US" sz="2400" i="1" dirty="0">
                <a:cs typeface="+mj-cs"/>
              </a:rPr>
              <a:t>a </a:t>
            </a:r>
            <a:r>
              <a:rPr lang="en-US" sz="2400" dirty="0">
                <a:cs typeface="+mj-cs"/>
              </a:rPr>
              <a:t>and </a:t>
            </a:r>
            <a:r>
              <a:rPr lang="en-US" sz="2400" i="1" dirty="0">
                <a:cs typeface="+mj-cs"/>
              </a:rPr>
              <a:t>c </a:t>
            </a:r>
            <a:r>
              <a:rPr lang="en-US" sz="2400" dirty="0">
                <a:cs typeface="+mj-cs"/>
              </a:rPr>
              <a:t>and </a:t>
            </a:r>
            <a:r>
              <a:rPr lang="en-US" sz="2400" i="1" dirty="0">
                <a:cs typeface="+mj-cs"/>
              </a:rPr>
              <a:t>a </a:t>
            </a:r>
            <a:r>
              <a:rPr lang="en-US" sz="2400" dirty="0">
                <a:cs typeface="+mj-cs"/>
              </a:rPr>
              <a:t>&lt; </a:t>
            </a:r>
            <a:r>
              <a:rPr lang="en-US" sz="2400" i="1" dirty="0">
                <a:cs typeface="+mj-cs"/>
              </a:rPr>
              <a:t>b </a:t>
            </a:r>
            <a:r>
              <a:rPr lang="en-US" sz="2400" dirty="0">
                <a:cs typeface="+mj-cs"/>
              </a:rPr>
              <a:t>&lt; </a:t>
            </a:r>
            <a:r>
              <a:rPr lang="en-US" sz="2400" i="1" dirty="0">
                <a:cs typeface="+mj-cs"/>
              </a:rPr>
              <a:t>c. </a:t>
            </a:r>
            <a:endParaRPr lang="en-US" sz="2400" dirty="0">
              <a:cs typeface="+mj-cs"/>
            </a:endParaRPr>
          </a:p>
          <a:p>
            <a:pPr algn="l" rtl="0"/>
            <a:r>
              <a:rPr lang="en-US" sz="2400" dirty="0">
                <a:cs typeface="+mj-cs"/>
              </a:rPr>
              <a:t>Geometrically, </a:t>
            </a:r>
            <a:r>
              <a:rPr lang="en-US" sz="2400" i="1" dirty="0">
                <a:cs typeface="+mj-cs"/>
              </a:rPr>
              <a:t>a </a:t>
            </a:r>
            <a:r>
              <a:rPr lang="en-US" sz="2400" dirty="0">
                <a:cs typeface="+mj-cs"/>
              </a:rPr>
              <a:t>&lt; </a:t>
            </a:r>
            <a:r>
              <a:rPr lang="en-US" sz="2400" i="1" dirty="0">
                <a:cs typeface="+mj-cs"/>
              </a:rPr>
              <a:t>b </a:t>
            </a:r>
            <a:r>
              <a:rPr lang="en-US" sz="2400" dirty="0">
                <a:cs typeface="+mj-cs"/>
              </a:rPr>
              <a:t>if and only if </a:t>
            </a:r>
            <a:r>
              <a:rPr lang="en-US" sz="2400" i="1" dirty="0">
                <a:cs typeface="+mj-cs"/>
              </a:rPr>
              <a:t>a </a:t>
            </a:r>
            <a:r>
              <a:rPr lang="en-US" sz="2400" dirty="0">
                <a:cs typeface="+mj-cs"/>
              </a:rPr>
              <a:t>lies to the left of </a:t>
            </a:r>
            <a:r>
              <a:rPr lang="en-US" sz="2400" i="1" dirty="0">
                <a:cs typeface="+mj-cs"/>
              </a:rPr>
              <a:t>b </a:t>
            </a:r>
            <a:r>
              <a:rPr lang="en-US" sz="2400" dirty="0">
                <a:cs typeface="+mj-cs"/>
              </a:rPr>
              <a:t>on the real line. </a:t>
            </a:r>
          </a:p>
          <a:p>
            <a:pPr algn="l" rtl="0"/>
            <a:r>
              <a:rPr lang="en-US" sz="2400" dirty="0">
                <a:cs typeface="+mj-cs"/>
              </a:rPr>
              <a:t>For example, 1 &lt; 2 because 1 lies to the left of 2 on the real line</a:t>
            </a:r>
            <a:r>
              <a:rPr lang="en-US" dirty="0"/>
              <a:t>. </a:t>
            </a:r>
          </a:p>
        </p:txBody>
      </p:sp>
    </p:spTree>
    <p:extLst>
      <p:ext uri="{BB962C8B-B14F-4D97-AF65-F5344CB8AC3E}">
        <p14:creationId xmlns:p14="http://schemas.microsoft.com/office/powerpoint/2010/main" val="2249075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620688"/>
            <a:ext cx="7848872" cy="4401205"/>
          </a:xfrm>
          <a:prstGeom prst="rect">
            <a:avLst/>
          </a:prstGeom>
        </p:spPr>
        <p:txBody>
          <a:bodyPr wrap="square">
            <a:spAutoFit/>
          </a:bodyPr>
          <a:lstStyle/>
          <a:p>
            <a:pPr algn="l" rtl="0"/>
            <a:r>
              <a:rPr lang="en-US" sz="2000" dirty="0">
                <a:cs typeface="+mj-cs"/>
              </a:rPr>
              <a:t>The following properties are used in working with inequalities. Similar properties are obtained if &lt; is replaced by ≤ and &gt; is replaced by ≥ (The symbols ≤ and ≥ mean </a:t>
            </a:r>
            <a:r>
              <a:rPr lang="en-US" sz="2000" b="1" dirty="0">
                <a:cs typeface="+mj-cs"/>
              </a:rPr>
              <a:t>less than or equal to </a:t>
            </a:r>
            <a:r>
              <a:rPr lang="en-US" sz="2000" dirty="0">
                <a:cs typeface="+mj-cs"/>
              </a:rPr>
              <a:t>and </a:t>
            </a:r>
            <a:r>
              <a:rPr lang="en-US" sz="2000" b="1" dirty="0">
                <a:cs typeface="+mj-cs"/>
              </a:rPr>
              <a:t>greater than or equal to</a:t>
            </a:r>
            <a:r>
              <a:rPr lang="en-US" sz="2000" dirty="0">
                <a:cs typeface="+mj-cs"/>
              </a:rPr>
              <a:t>, respectively.</a:t>
            </a:r>
          </a:p>
          <a:p>
            <a:pPr algn="l" rtl="0"/>
            <a:r>
              <a:rPr lang="en-US" sz="2000" dirty="0">
                <a:cs typeface="+mj-cs"/>
              </a:rPr>
              <a:t> </a:t>
            </a:r>
          </a:p>
          <a:p>
            <a:pPr algn="l" rtl="0"/>
            <a:r>
              <a:rPr lang="en-US" sz="2000" b="1" i="1" dirty="0">
                <a:cs typeface="+mj-cs"/>
              </a:rPr>
              <a:t>Properties of Inequalities </a:t>
            </a:r>
            <a:endParaRPr lang="en-US" sz="2000" dirty="0">
              <a:cs typeface="+mj-cs"/>
            </a:endParaRPr>
          </a:p>
          <a:p>
            <a:pPr algn="l" rtl="0"/>
            <a:r>
              <a:rPr lang="en-US" sz="2000" dirty="0">
                <a:cs typeface="+mj-cs"/>
              </a:rPr>
              <a:t>Let </a:t>
            </a:r>
            <a:r>
              <a:rPr lang="en-US" sz="2000" i="1" dirty="0">
                <a:cs typeface="+mj-cs"/>
              </a:rPr>
              <a:t>a, b, c, d</a:t>
            </a:r>
            <a:r>
              <a:rPr lang="en-US" sz="2000" dirty="0">
                <a:cs typeface="+mj-cs"/>
              </a:rPr>
              <a:t>, and </a:t>
            </a:r>
            <a:r>
              <a:rPr lang="en-US" sz="2000" i="1" dirty="0">
                <a:cs typeface="+mj-cs"/>
              </a:rPr>
              <a:t>k </a:t>
            </a:r>
            <a:r>
              <a:rPr lang="en-US" sz="2000" dirty="0">
                <a:cs typeface="+mj-cs"/>
              </a:rPr>
              <a:t>be real numbers. </a:t>
            </a:r>
          </a:p>
          <a:p>
            <a:pPr algn="l" rtl="0"/>
            <a:r>
              <a:rPr lang="en-US" sz="2000" dirty="0">
                <a:cs typeface="+mj-cs"/>
              </a:rPr>
              <a:t>1. If </a:t>
            </a:r>
            <a:r>
              <a:rPr lang="en-US" sz="2000" i="1" dirty="0">
                <a:cs typeface="+mj-cs"/>
              </a:rPr>
              <a:t>a </a:t>
            </a:r>
            <a:r>
              <a:rPr lang="en-US" sz="2000" dirty="0">
                <a:cs typeface="+mj-cs"/>
              </a:rPr>
              <a:t>&lt; </a:t>
            </a:r>
            <a:r>
              <a:rPr lang="en-US" sz="2000" i="1" dirty="0">
                <a:cs typeface="+mj-cs"/>
              </a:rPr>
              <a:t>b </a:t>
            </a:r>
            <a:r>
              <a:rPr lang="en-US" sz="2000" dirty="0">
                <a:cs typeface="+mj-cs"/>
              </a:rPr>
              <a:t>and </a:t>
            </a:r>
            <a:r>
              <a:rPr lang="en-US" sz="2000" i="1" dirty="0">
                <a:cs typeface="+mj-cs"/>
              </a:rPr>
              <a:t>b </a:t>
            </a:r>
            <a:r>
              <a:rPr lang="en-US" sz="2000" dirty="0">
                <a:cs typeface="+mj-cs"/>
              </a:rPr>
              <a:t>&lt; </a:t>
            </a:r>
            <a:r>
              <a:rPr lang="en-US" sz="2000" i="1" dirty="0">
                <a:cs typeface="+mj-cs"/>
              </a:rPr>
              <a:t>c </a:t>
            </a:r>
            <a:r>
              <a:rPr lang="en-US" sz="2000" dirty="0">
                <a:cs typeface="+mj-cs"/>
              </a:rPr>
              <a:t>, then </a:t>
            </a:r>
            <a:r>
              <a:rPr lang="en-US" sz="2000" i="1" dirty="0">
                <a:cs typeface="+mj-cs"/>
              </a:rPr>
              <a:t>a </a:t>
            </a:r>
            <a:r>
              <a:rPr lang="en-US" sz="2000" dirty="0">
                <a:cs typeface="+mj-cs"/>
              </a:rPr>
              <a:t>&lt; </a:t>
            </a:r>
            <a:r>
              <a:rPr lang="en-US" sz="2000" i="1" dirty="0">
                <a:cs typeface="+mj-cs"/>
              </a:rPr>
              <a:t>c </a:t>
            </a:r>
            <a:r>
              <a:rPr lang="en-US" sz="2000" dirty="0">
                <a:cs typeface="+mj-cs"/>
              </a:rPr>
              <a:t>. 		</a:t>
            </a:r>
            <a:r>
              <a:rPr lang="en-US" sz="2000" i="1" dirty="0">
                <a:cs typeface="+mj-cs"/>
              </a:rPr>
              <a:t>  Transitive Property </a:t>
            </a:r>
            <a:endParaRPr lang="en-US" sz="2000" dirty="0">
              <a:cs typeface="+mj-cs"/>
            </a:endParaRPr>
          </a:p>
          <a:p>
            <a:pPr algn="l" rtl="0"/>
            <a:r>
              <a:rPr lang="en-US" sz="2000" dirty="0">
                <a:cs typeface="+mj-cs"/>
              </a:rPr>
              <a:t>2. If </a:t>
            </a:r>
            <a:r>
              <a:rPr lang="en-US" sz="2000" i="1" dirty="0">
                <a:cs typeface="+mj-cs"/>
              </a:rPr>
              <a:t>a </a:t>
            </a:r>
            <a:r>
              <a:rPr lang="en-US" sz="2000" dirty="0">
                <a:cs typeface="+mj-cs"/>
              </a:rPr>
              <a:t>&lt; </a:t>
            </a:r>
            <a:r>
              <a:rPr lang="en-US" sz="2000" i="1" dirty="0">
                <a:cs typeface="+mj-cs"/>
              </a:rPr>
              <a:t>b </a:t>
            </a:r>
            <a:r>
              <a:rPr lang="en-US" sz="2000" dirty="0">
                <a:cs typeface="+mj-cs"/>
              </a:rPr>
              <a:t>and </a:t>
            </a:r>
            <a:r>
              <a:rPr lang="en-US" sz="2000" i="1" dirty="0">
                <a:cs typeface="+mj-cs"/>
              </a:rPr>
              <a:t>c </a:t>
            </a:r>
            <a:r>
              <a:rPr lang="en-US" sz="2000" dirty="0">
                <a:cs typeface="+mj-cs"/>
              </a:rPr>
              <a:t>&lt; </a:t>
            </a:r>
            <a:r>
              <a:rPr lang="en-US" sz="2000" i="1" dirty="0">
                <a:cs typeface="+mj-cs"/>
              </a:rPr>
              <a:t>d , </a:t>
            </a:r>
            <a:r>
              <a:rPr lang="en-US" sz="2000" dirty="0">
                <a:cs typeface="+mj-cs"/>
              </a:rPr>
              <a:t>then </a:t>
            </a:r>
            <a:r>
              <a:rPr lang="en-US" sz="2000" i="1" dirty="0">
                <a:cs typeface="+mj-cs"/>
              </a:rPr>
              <a:t>a + c </a:t>
            </a:r>
            <a:r>
              <a:rPr lang="en-US" sz="2000" dirty="0">
                <a:cs typeface="+mj-cs"/>
              </a:rPr>
              <a:t>&lt; </a:t>
            </a:r>
            <a:r>
              <a:rPr lang="en-US" sz="2000" i="1" dirty="0">
                <a:cs typeface="+mj-cs"/>
              </a:rPr>
              <a:t>b+ d.	  Add inequalities </a:t>
            </a:r>
            <a:endParaRPr lang="en-US" sz="2000" dirty="0">
              <a:cs typeface="+mj-cs"/>
            </a:endParaRPr>
          </a:p>
          <a:p>
            <a:pPr algn="l" rtl="0"/>
            <a:r>
              <a:rPr lang="en-US" sz="2000" dirty="0">
                <a:cs typeface="+mj-cs"/>
              </a:rPr>
              <a:t>3. If </a:t>
            </a:r>
            <a:r>
              <a:rPr lang="en-US" sz="2000" i="1" dirty="0">
                <a:cs typeface="+mj-cs"/>
              </a:rPr>
              <a:t>a </a:t>
            </a:r>
            <a:r>
              <a:rPr lang="en-US" sz="2000" dirty="0">
                <a:cs typeface="+mj-cs"/>
              </a:rPr>
              <a:t>&lt; </a:t>
            </a:r>
            <a:r>
              <a:rPr lang="en-US" sz="2000" i="1" dirty="0">
                <a:cs typeface="+mj-cs"/>
              </a:rPr>
              <a:t>b </a:t>
            </a:r>
            <a:r>
              <a:rPr lang="en-US" sz="2000" dirty="0">
                <a:cs typeface="+mj-cs"/>
              </a:rPr>
              <a:t>then </a:t>
            </a:r>
            <a:r>
              <a:rPr lang="en-US" sz="2000" i="1" dirty="0">
                <a:cs typeface="+mj-cs"/>
              </a:rPr>
              <a:t>a + k </a:t>
            </a:r>
            <a:r>
              <a:rPr lang="en-US" sz="2000" dirty="0">
                <a:cs typeface="+mj-cs"/>
              </a:rPr>
              <a:t>&lt; </a:t>
            </a:r>
            <a:r>
              <a:rPr lang="en-US" sz="2000" i="1" dirty="0" err="1">
                <a:cs typeface="+mj-cs"/>
              </a:rPr>
              <a:t>b+k</a:t>
            </a:r>
            <a:r>
              <a:rPr lang="en-US" sz="2000" i="1" dirty="0">
                <a:cs typeface="+mj-cs"/>
              </a:rPr>
              <a:t>. 			 Add a constant </a:t>
            </a:r>
            <a:endParaRPr lang="en-US" sz="2000" dirty="0">
              <a:cs typeface="+mj-cs"/>
            </a:endParaRPr>
          </a:p>
          <a:p>
            <a:pPr algn="l" rtl="0"/>
            <a:r>
              <a:rPr lang="en-US" sz="2000" dirty="0">
                <a:cs typeface="+mj-cs"/>
              </a:rPr>
              <a:t>4. If </a:t>
            </a:r>
            <a:r>
              <a:rPr lang="en-US" sz="2000" i="1" dirty="0">
                <a:cs typeface="+mj-cs"/>
              </a:rPr>
              <a:t>a </a:t>
            </a:r>
            <a:r>
              <a:rPr lang="en-US" sz="2000" dirty="0">
                <a:cs typeface="+mj-cs"/>
              </a:rPr>
              <a:t>&lt; </a:t>
            </a:r>
            <a:r>
              <a:rPr lang="en-US" sz="2000" i="1" dirty="0">
                <a:cs typeface="+mj-cs"/>
              </a:rPr>
              <a:t>b </a:t>
            </a:r>
            <a:r>
              <a:rPr lang="en-US" sz="2000" dirty="0">
                <a:cs typeface="+mj-cs"/>
              </a:rPr>
              <a:t>and </a:t>
            </a:r>
            <a:r>
              <a:rPr lang="en-US" sz="2000" i="1" dirty="0">
                <a:cs typeface="+mj-cs"/>
              </a:rPr>
              <a:t>k &gt;0 </a:t>
            </a:r>
            <a:r>
              <a:rPr lang="en-US" sz="2000" dirty="0">
                <a:cs typeface="+mj-cs"/>
              </a:rPr>
              <a:t>then </a:t>
            </a:r>
            <a:r>
              <a:rPr lang="en-US" sz="2000" i="1" dirty="0" err="1">
                <a:cs typeface="+mj-cs"/>
              </a:rPr>
              <a:t>ak</a:t>
            </a:r>
            <a:r>
              <a:rPr lang="en-US" sz="2000" i="1" dirty="0">
                <a:cs typeface="+mj-cs"/>
              </a:rPr>
              <a:t> </a:t>
            </a:r>
            <a:r>
              <a:rPr lang="en-US" sz="2000" dirty="0">
                <a:cs typeface="+mj-cs"/>
              </a:rPr>
              <a:t>&lt; </a:t>
            </a:r>
            <a:r>
              <a:rPr lang="en-US" sz="2000" i="1" dirty="0" err="1">
                <a:cs typeface="+mj-cs"/>
              </a:rPr>
              <a:t>bk</a:t>
            </a:r>
            <a:r>
              <a:rPr lang="en-US" sz="2000" i="1" dirty="0">
                <a:cs typeface="+mj-cs"/>
              </a:rPr>
              <a:t> 		Multiply by a positive constant </a:t>
            </a:r>
            <a:endParaRPr lang="en-US" sz="2000" dirty="0">
              <a:cs typeface="+mj-cs"/>
            </a:endParaRPr>
          </a:p>
          <a:p>
            <a:pPr algn="l" rtl="0"/>
            <a:r>
              <a:rPr lang="en-US" sz="2000" dirty="0">
                <a:cs typeface="+mj-cs"/>
              </a:rPr>
              <a:t>5. If </a:t>
            </a:r>
            <a:r>
              <a:rPr lang="en-US" sz="2000" i="1" dirty="0">
                <a:cs typeface="+mj-cs"/>
              </a:rPr>
              <a:t>a &lt; b </a:t>
            </a:r>
            <a:r>
              <a:rPr lang="en-US" sz="2000" dirty="0">
                <a:cs typeface="+mj-cs"/>
              </a:rPr>
              <a:t>and </a:t>
            </a:r>
            <a:r>
              <a:rPr lang="en-US" sz="2000" i="1" dirty="0">
                <a:cs typeface="+mj-cs"/>
              </a:rPr>
              <a:t>k </a:t>
            </a:r>
            <a:r>
              <a:rPr lang="en-US" sz="2000" dirty="0">
                <a:cs typeface="+mj-cs"/>
              </a:rPr>
              <a:t>&lt; 0, then </a:t>
            </a:r>
            <a:r>
              <a:rPr lang="en-US" sz="2000" i="1" dirty="0" err="1">
                <a:cs typeface="+mj-cs"/>
              </a:rPr>
              <a:t>ak</a:t>
            </a:r>
            <a:r>
              <a:rPr lang="en-US" sz="2000" i="1" dirty="0">
                <a:cs typeface="+mj-cs"/>
              </a:rPr>
              <a:t> &gt; </a:t>
            </a:r>
            <a:r>
              <a:rPr lang="en-US" sz="2000" i="1" dirty="0" err="1">
                <a:cs typeface="+mj-cs"/>
              </a:rPr>
              <a:t>bk</a:t>
            </a:r>
            <a:r>
              <a:rPr lang="en-US" sz="2000" i="1" dirty="0">
                <a:cs typeface="+mj-cs"/>
              </a:rPr>
              <a:t> 		Multiply by a negative constant</a:t>
            </a:r>
            <a:endParaRPr lang="en-US" sz="2000" dirty="0">
              <a:cs typeface="+mj-cs"/>
            </a:endParaRPr>
          </a:p>
        </p:txBody>
      </p:sp>
    </p:spTree>
    <p:extLst>
      <p:ext uri="{BB962C8B-B14F-4D97-AF65-F5344CB8AC3E}">
        <p14:creationId xmlns:p14="http://schemas.microsoft.com/office/powerpoint/2010/main" val="385633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8000" dirty="0" smtClean="0">
                <a:solidFill>
                  <a:srgbClr val="0070C0"/>
                </a:solidFill>
                <a:cs typeface="+mj-cs"/>
              </a:rPr>
              <a:t>Thank you</a:t>
            </a:r>
            <a:endParaRPr lang="ar-IQ" sz="8000" dirty="0">
              <a:solidFill>
                <a:srgbClr val="0070C0"/>
              </a:solidFill>
              <a:cs typeface="+mj-cs"/>
            </a:endParaRPr>
          </a:p>
        </p:txBody>
      </p:sp>
    </p:spTree>
    <p:extLst>
      <p:ext uri="{BB962C8B-B14F-4D97-AF65-F5344CB8AC3E}">
        <p14:creationId xmlns:p14="http://schemas.microsoft.com/office/powerpoint/2010/main" val="645479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1640" y="620688"/>
            <a:ext cx="7416824" cy="2000548"/>
          </a:xfrm>
          <a:prstGeom prst="rect">
            <a:avLst/>
          </a:prstGeom>
        </p:spPr>
        <p:txBody>
          <a:bodyPr wrap="square">
            <a:spAutoFit/>
          </a:bodyPr>
          <a:lstStyle/>
          <a:p>
            <a:pPr algn="l"/>
            <a:r>
              <a:rPr lang="en-US" sz="2800" b="1" i="1" dirty="0">
                <a:solidFill>
                  <a:srgbClr val="FF0000"/>
                </a:solidFill>
              </a:rPr>
              <a:t>Sets of Numbers:</a:t>
            </a:r>
            <a:endParaRPr lang="en-US" sz="2800" dirty="0">
              <a:solidFill>
                <a:srgbClr val="FF0000"/>
              </a:solidFill>
              <a:cs typeface="+mj-cs"/>
            </a:endParaRPr>
          </a:p>
          <a:p>
            <a:pPr algn="l" rtl="0"/>
            <a:r>
              <a:rPr lang="en-US" sz="3200" dirty="0">
                <a:cs typeface="+mj-cs"/>
              </a:rPr>
              <a:t>There are sets of numbers that are used so often that they have special names and symbols</a:t>
            </a:r>
            <a:r>
              <a:rPr lang="en-US" dirty="0"/>
              <a:t>:</a:t>
            </a:r>
          </a:p>
        </p:txBody>
      </p:sp>
    </p:spTree>
    <p:extLst>
      <p:ext uri="{BB962C8B-B14F-4D97-AF65-F5344CB8AC3E}">
        <p14:creationId xmlns:p14="http://schemas.microsoft.com/office/powerpoint/2010/main" val="4167337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688147" y="1268760"/>
            <a:ext cx="6916301" cy="4320480"/>
          </a:xfrm>
          <a:prstGeom prst="rect">
            <a:avLst/>
          </a:prstGeom>
          <a:noFill/>
          <a:ln>
            <a:noFill/>
          </a:ln>
        </p:spPr>
      </p:pic>
    </p:spTree>
    <p:extLst>
      <p:ext uri="{BB962C8B-B14F-4D97-AF65-F5344CB8AC3E}">
        <p14:creationId xmlns:p14="http://schemas.microsoft.com/office/powerpoint/2010/main" val="2154778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99592" y="1412776"/>
            <a:ext cx="6840760" cy="3672408"/>
          </a:xfrm>
          <a:prstGeom prst="rect">
            <a:avLst/>
          </a:prstGeom>
          <a:noFill/>
          <a:ln>
            <a:noFill/>
          </a:ln>
        </p:spPr>
      </p:pic>
    </p:spTree>
    <p:extLst>
      <p:ext uri="{BB962C8B-B14F-4D97-AF65-F5344CB8AC3E}">
        <p14:creationId xmlns:p14="http://schemas.microsoft.com/office/powerpoint/2010/main" val="2052136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83568" y="1700807"/>
            <a:ext cx="7704856" cy="3384377"/>
          </a:xfrm>
          <a:prstGeom prst="rect">
            <a:avLst/>
          </a:prstGeom>
          <a:noFill/>
          <a:ln>
            <a:noFill/>
          </a:ln>
        </p:spPr>
      </p:pic>
    </p:spTree>
    <p:extLst>
      <p:ext uri="{BB962C8B-B14F-4D97-AF65-F5344CB8AC3E}">
        <p14:creationId xmlns:p14="http://schemas.microsoft.com/office/powerpoint/2010/main" val="1171043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83568" y="1988840"/>
            <a:ext cx="7488832" cy="2808312"/>
          </a:xfrm>
          <a:prstGeom prst="rect">
            <a:avLst/>
          </a:prstGeom>
          <a:noFill/>
          <a:ln>
            <a:noFill/>
          </a:ln>
        </p:spPr>
      </p:pic>
    </p:spTree>
    <p:extLst>
      <p:ext uri="{BB962C8B-B14F-4D97-AF65-F5344CB8AC3E}">
        <p14:creationId xmlns:p14="http://schemas.microsoft.com/office/powerpoint/2010/main" val="3606159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24156" y="836712"/>
            <a:ext cx="7964268" cy="4536504"/>
          </a:xfrm>
          <a:prstGeom prst="rect">
            <a:avLst/>
          </a:prstGeom>
          <a:noFill/>
          <a:ln>
            <a:noFill/>
          </a:ln>
        </p:spPr>
      </p:pic>
    </p:spTree>
    <p:extLst>
      <p:ext uri="{BB962C8B-B14F-4D97-AF65-F5344CB8AC3E}">
        <p14:creationId xmlns:p14="http://schemas.microsoft.com/office/powerpoint/2010/main" val="2384248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71600" y="980728"/>
            <a:ext cx="7416824" cy="4608511"/>
          </a:xfrm>
          <a:prstGeom prst="rect">
            <a:avLst/>
          </a:prstGeom>
          <a:noFill/>
          <a:ln>
            <a:noFill/>
          </a:ln>
        </p:spPr>
      </p:pic>
    </p:spTree>
    <p:extLst>
      <p:ext uri="{BB962C8B-B14F-4D97-AF65-F5344CB8AC3E}">
        <p14:creationId xmlns:p14="http://schemas.microsoft.com/office/powerpoint/2010/main" val="478533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99592" y="1268760"/>
            <a:ext cx="7704856" cy="4392488"/>
          </a:xfrm>
          <a:prstGeom prst="rect">
            <a:avLst/>
          </a:prstGeom>
          <a:noFill/>
          <a:ln>
            <a:noFill/>
          </a:ln>
        </p:spPr>
      </p:pic>
    </p:spTree>
    <p:extLst>
      <p:ext uri="{BB962C8B-B14F-4D97-AF65-F5344CB8AC3E}">
        <p14:creationId xmlns:p14="http://schemas.microsoft.com/office/powerpoint/2010/main" val="8076714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23</TotalTime>
  <Words>515</Words>
  <Application>Microsoft Office PowerPoint</Application>
  <PresentationFormat>On-screen Show (4:3)</PresentationFormat>
  <Paragraphs>41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NewsPrint</vt:lpstr>
      <vt:lpstr>Calculas department of computer first year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calculas</dc:title>
  <dc:creator>DR.Ahmed Saker</dc:creator>
  <cp:lastModifiedBy>DR.Ahmed Saker</cp:lastModifiedBy>
  <cp:revision>13</cp:revision>
  <dcterms:created xsi:type="dcterms:W3CDTF">2021-06-01T21:50:21Z</dcterms:created>
  <dcterms:modified xsi:type="dcterms:W3CDTF">2021-06-01T22:14:34Z</dcterms:modified>
</cp:coreProperties>
</file>