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sldIdLst>
    <p:sldId id="277" r:id="rId2"/>
    <p:sldId id="278" r:id="rId3"/>
    <p:sldId id="279" r:id="rId4"/>
    <p:sldId id="280" r:id="rId5"/>
    <p:sldId id="281" r:id="rId6"/>
    <p:sldId id="284" r:id="rId7"/>
    <p:sldId id="285" r:id="rId8"/>
    <p:sldId id="286" r:id="rId9"/>
    <p:sldId id="287" r:id="rId10"/>
    <p:sldId id="288" r:id="rId11"/>
    <p:sldId id="257" r:id="rId12"/>
    <p:sldId id="258" r:id="rId13"/>
    <p:sldId id="259" r:id="rId14"/>
    <p:sldId id="260" r:id="rId15"/>
    <p:sldId id="292" r:id="rId16"/>
    <p:sldId id="261" r:id="rId17"/>
    <p:sldId id="269" r:id="rId18"/>
    <p:sldId id="270" r:id="rId19"/>
    <p:sldId id="271" r:id="rId20"/>
    <p:sldId id="291" r:id="rId21"/>
    <p:sldId id="272" r:id="rId22"/>
    <p:sldId id="289" r:id="rId23"/>
    <p:sldId id="29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AEDA0-B36B-4471-99AA-C62557326C6F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203D0-2A5B-4811-BE3C-A7A32E031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6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203D0-2A5B-4811-BE3C-A7A32E0313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77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BCB1D-1A2E-40DE-9594-CD41A87C35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C3F8D4-DFF9-489D-9388-4FFD62A50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92722-C8D3-4D50-A697-449F78F2B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1C3A1-4AC0-4143-AA62-41BA460375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D3658-7CF6-4460-9C84-6005F22FBE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818B6-3EC8-4764-87F7-1004D5139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36421F-DF78-47C2-A3F0-9483434C16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35A98-28CA-4B38-ACD6-43EC25E061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D324D-B851-43FD-8C3A-812FFC2C8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F6DCF-DAEC-4BB8-9661-6B6FFA5B15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C80398-85D4-440A-A421-8C126CFCE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0DD18-8462-4E13-871E-3B3174E940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FAAA0A-B981-4014-B4CC-45C172F34E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 Introduction to Sequences &amp; Series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2438400"/>
          </a:xfrm>
        </p:spPr>
        <p:txBody>
          <a:bodyPr/>
          <a:lstStyle/>
          <a:p>
            <a:pPr eaLnBrk="1" hangingPunct="1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Discrete Structure/First Stage</a:t>
            </a:r>
          </a:p>
          <a:p>
            <a:pPr eaLnBrk="1" hangingPunct="1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4</a:t>
            </a:r>
          </a:p>
          <a:p>
            <a:pPr eaLnBrk="1" hangingPunct="1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312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University </a:t>
            </a:r>
            <a:r>
              <a:rPr lang="en-US" dirty="0" err="1" smtClean="0"/>
              <a:t>salahaddin</a:t>
            </a:r>
            <a:endParaRPr lang="en-US" dirty="0" smtClean="0"/>
          </a:p>
          <a:p>
            <a:pPr algn="just"/>
            <a:r>
              <a:rPr lang="en-US" dirty="0" smtClean="0"/>
              <a:t>College  of  science</a:t>
            </a:r>
          </a:p>
          <a:p>
            <a:pPr algn="just"/>
            <a:r>
              <a:rPr lang="en-US" dirty="0" smtClean="0"/>
              <a:t>Dept: Computer science &amp; IT</a:t>
            </a:r>
          </a:p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Find the sum of the series.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9144000" cy="3763963"/>
          </a:xfrm>
        </p:spPr>
        <p:txBody>
          <a:bodyPr/>
          <a:lstStyle/>
          <a:p>
            <a:pPr algn="ctr" eaLnBrk="1" hangingPunct="1"/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 goes from 5 to 10.</a:t>
            </a:r>
          </a:p>
          <a:p>
            <a:pPr algn="ctr" eaLnBrk="1" hangingPunct="1"/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(5</a:t>
            </a:r>
            <a:r>
              <a:rPr lang="en-US" b="1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+1)+(6</a:t>
            </a:r>
            <a:r>
              <a:rPr lang="en-US" b="1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+1)+(7</a:t>
            </a:r>
            <a:r>
              <a:rPr lang="en-US" b="1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+1)+(8</a:t>
            </a:r>
            <a:r>
              <a:rPr lang="en-US" b="1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+1)+(9</a:t>
            </a:r>
            <a:r>
              <a:rPr lang="en-US" b="1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+1)+(10</a:t>
            </a:r>
            <a:r>
              <a:rPr lang="en-US" b="1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+1)</a:t>
            </a:r>
          </a:p>
          <a:p>
            <a:pPr algn="ctr" eaLnBrk="1" hangingPunct="1">
              <a:buFontTx/>
              <a:buNone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= 26+37+50+65+82+101</a:t>
            </a:r>
          </a:p>
          <a:p>
            <a:pPr algn="ctr" eaLnBrk="1" hangingPunct="1">
              <a:buFontTx/>
              <a:buNone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361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295400" y="990600"/>
          <a:ext cx="1447800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Equation" r:id="rId3" imgW="558720" imgH="431640" progId="">
                  <p:embed/>
                </p:oleObj>
              </mc:Choice>
              <mc:Fallback>
                <p:oleObj name="Equation" r:id="rId3" imgW="558720" imgH="431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90600"/>
                        <a:ext cx="1447800" cy="1360488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  <a:ln w="57150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4267200" y="4191000"/>
            <a:ext cx="990600" cy="762000"/>
          </a:xfrm>
          <a:prstGeom prst="ellipse">
            <a:avLst/>
          </a:prstGeom>
          <a:noFill/>
          <a:ln w="57150">
            <a:solidFill>
              <a:srgbClr val="FF6600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 flipV="1">
            <a:off x="1671638" y="2211388"/>
            <a:ext cx="3500437" cy="4572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 flipV="1">
            <a:off x="1752600" y="1219200"/>
            <a:ext cx="4572000" cy="1066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3658-7CF6-4460-9C84-6005F22FBE8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28679" grpId="0" animBg="1"/>
      <p:bldP spid="28679" grpId="1" animBg="1"/>
      <p:bldP spid="28680" grpId="0" animBg="1"/>
      <p:bldP spid="2868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Arithmetic Sequence: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difference between consecutive terms is constant (or the same).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constant difference is also known as the </a:t>
            </a: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common difference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(It’s also that number that you are adding)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3658-7CF6-4460-9C84-6005F22FBE8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 Decide whether each sequence is arithmetic.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8600" cy="5257800"/>
          </a:xfrm>
        </p:spPr>
        <p:txBody>
          <a:bodyPr/>
          <a:lstStyle/>
          <a:p>
            <a:pPr eaLnBrk="1" hangingPunct="1"/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-10,-6,-2,0,2,6,10,…</a:t>
            </a:r>
          </a:p>
          <a:p>
            <a:pPr eaLnBrk="1" hangingPunct="1"/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-6-(-10)=4</a:t>
            </a:r>
          </a:p>
          <a:p>
            <a:pPr eaLnBrk="1" hangingPunct="1"/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-2-(-6)=4</a:t>
            </a:r>
          </a:p>
          <a:p>
            <a:pPr eaLnBrk="1" hangingPunct="1"/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0-(-2)=2</a:t>
            </a:r>
          </a:p>
          <a:p>
            <a:pPr eaLnBrk="1" hangingPunct="1"/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2-0=2</a:t>
            </a:r>
          </a:p>
          <a:p>
            <a:pPr eaLnBrk="1" hangingPunct="1"/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6-2=4</a:t>
            </a:r>
          </a:p>
          <a:p>
            <a:pPr eaLnBrk="1" hangingPunct="1"/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10-6=4</a:t>
            </a:r>
          </a:p>
          <a:p>
            <a:pPr eaLnBrk="1" hangingPunct="1"/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Not arithmetic (because the differences are not the same)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4038600" cy="5334000"/>
          </a:xfrm>
        </p:spPr>
        <p:txBody>
          <a:bodyPr/>
          <a:lstStyle/>
          <a:p>
            <a:pPr eaLnBrk="1" hangingPunct="1"/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5,11,17,23,29,…</a:t>
            </a:r>
          </a:p>
          <a:p>
            <a:pPr eaLnBrk="1" hangingPunct="1"/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11-5=6</a:t>
            </a:r>
          </a:p>
          <a:p>
            <a:pPr eaLnBrk="1" hangingPunct="1"/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17-11=6</a:t>
            </a:r>
          </a:p>
          <a:p>
            <a:pPr eaLnBrk="1" hangingPunct="1"/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23-17=6</a:t>
            </a:r>
          </a:p>
          <a:p>
            <a:pPr eaLnBrk="1" hangingPunct="1"/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29-23=6</a:t>
            </a:r>
          </a:p>
          <a:p>
            <a:pPr eaLnBrk="1" hangingPunct="1"/>
            <a:endParaRPr lang="en-US" sz="2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Arithmetic (common difference is 6)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421F-DF78-47C2-A3F0-9483434C164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Rule for an Arithmetic Sequence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19400"/>
            <a:ext cx="8229600" cy="2590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4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=a</a:t>
            </a:r>
            <a:r>
              <a:rPr lang="en-US" sz="4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+(n-1)d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3658-7CF6-4460-9C84-6005F22FBE8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/>
            <a:r>
              <a:rPr lang="en-US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Example1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Write a rule for the nth term of the sequence 32,47,62,77,… .  Then, find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38862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is a common difference where d=15, therefore the sequence is arithmetic.</a:t>
            </a:r>
          </a:p>
          <a:p>
            <a:pPr eaLnBrk="1" hangingPunct="1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Use 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+(n-1)d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   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=32+(n-1)(15)   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   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=32+15n-15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  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=17+15n</a:t>
            </a:r>
          </a:p>
          <a:p>
            <a:pPr algn="ctr" eaLnBrk="1" hangingPunct="1">
              <a:buNone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=17+15(12)=197</a:t>
            </a:r>
          </a:p>
          <a:p>
            <a:pPr eaLnBrk="1" hangingPunct="1">
              <a:buFontTx/>
              <a:buNone/>
            </a:pPr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" y="6437004"/>
            <a:ext cx="2895600" cy="476250"/>
          </a:xfrm>
        </p:spPr>
        <p:txBody>
          <a:bodyPr/>
          <a:lstStyle/>
          <a:p>
            <a:r>
              <a:rPr lang="en-US" dirty="0" smtClean="0"/>
              <a:t>chapter 4 / Discrete Mathematics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3658-7CF6-4460-9C84-6005F22FBE8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3658-7CF6-4460-9C84-6005F22FBE8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 descr="EXAMPLE 2 Write a rule for the nth term a. 4, 9, 14, 19,... b. 60, 52, 44,  36,... SOLUTION The sequence is arithmetic with first term a 1 = 4 and  common. - ppt downloa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772400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242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54163"/>
          </a:xfrm>
        </p:spPr>
        <p:txBody>
          <a:bodyPr/>
          <a:lstStyle/>
          <a:p>
            <a:pPr eaLnBrk="1" hangingPunct="1"/>
            <a:r>
              <a:rPr lang="en-US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One term of an arithmetic sequence is a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=50.  The common difference is 0.25.  Write a rule for the nth term.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5257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Use 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+(n-1)d to find the 1</a:t>
            </a:r>
            <a:r>
              <a:rPr lang="en-US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term!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+(8-1)(.25)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50=a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+(7)(.25)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50=a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+1.75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48.25=a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  Now, use 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+(n-1)d to find the rule.</a:t>
            </a:r>
          </a:p>
          <a:p>
            <a:pPr algn="ctr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=48.25+(n-1)(0.25)</a:t>
            </a:r>
          </a:p>
          <a:p>
            <a:pPr algn="ctr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=48.25+.25n-0.25</a:t>
            </a:r>
          </a:p>
          <a:p>
            <a:pPr algn="ctr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=48+0.25n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7467600" y="457200"/>
            <a:ext cx="1143000" cy="6096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3352800" y="6096000"/>
            <a:ext cx="2590800" cy="7620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05550"/>
            <a:ext cx="2895600" cy="476250"/>
          </a:xfrm>
        </p:spPr>
        <p:txBody>
          <a:bodyPr/>
          <a:lstStyle/>
          <a:p>
            <a:r>
              <a:rPr lang="en-US" dirty="0" smtClean="0"/>
              <a:t>chapter 4 / Discrete Mathematics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3658-7CF6-4460-9C84-6005F22FBE8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6" grpId="1" animBg="1"/>
      <p:bldP spid="820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Geometric Sequence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ratio of a term to it’s previous term is constant.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This means you multiply by the same number to get each term.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This number that you multiply by is called the </a:t>
            </a: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common ratio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3658-7CF6-4460-9C84-6005F22FBE8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Example1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Decide whether each sequence is geometric.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4,-8,16,-32,… </a:t>
            </a:r>
          </a:p>
          <a:p>
            <a:pPr eaLnBrk="1" hangingPunct="1"/>
            <a:r>
              <a:rPr lang="en-US" baseline="30000" dirty="0" smtClean="0"/>
              <a:t>-8</a:t>
            </a:r>
            <a:r>
              <a:rPr lang="en-US" dirty="0" smtClean="0"/>
              <a:t>/</a:t>
            </a:r>
            <a:r>
              <a:rPr lang="en-US" baseline="-25000" dirty="0" smtClean="0"/>
              <a:t>4</a:t>
            </a:r>
            <a:r>
              <a:rPr lang="en-US" dirty="0" smtClean="0"/>
              <a:t>=-2</a:t>
            </a:r>
          </a:p>
          <a:p>
            <a:pPr eaLnBrk="1" hangingPunct="1"/>
            <a:r>
              <a:rPr lang="en-US" baseline="30000" dirty="0" smtClean="0"/>
              <a:t>16</a:t>
            </a:r>
            <a:r>
              <a:rPr lang="en-US" dirty="0" smtClean="0"/>
              <a:t>/</a:t>
            </a:r>
            <a:r>
              <a:rPr lang="en-US" baseline="-25000" dirty="0" smtClean="0"/>
              <a:t>-8</a:t>
            </a:r>
            <a:r>
              <a:rPr lang="en-US" dirty="0" smtClean="0"/>
              <a:t>=-2</a:t>
            </a:r>
          </a:p>
          <a:p>
            <a:pPr eaLnBrk="1" hangingPunct="1"/>
            <a:r>
              <a:rPr lang="en-US" baseline="30000" dirty="0" smtClean="0"/>
              <a:t>-32</a:t>
            </a:r>
            <a:r>
              <a:rPr lang="en-US" dirty="0" smtClean="0"/>
              <a:t>/</a:t>
            </a:r>
            <a:r>
              <a:rPr lang="en-US" baseline="-25000" dirty="0" smtClean="0"/>
              <a:t>16</a:t>
            </a:r>
            <a:r>
              <a:rPr lang="en-US" dirty="0" smtClean="0"/>
              <a:t>=-2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Geometric (common ratio is -2)</a:t>
            </a:r>
            <a:endParaRPr lang="en-US" baseline="300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3,9,-27,-81,243,…</a:t>
            </a:r>
          </a:p>
          <a:p>
            <a:pPr eaLnBrk="1" hangingPunct="1"/>
            <a:r>
              <a:rPr lang="en-US" baseline="30000" smtClean="0"/>
              <a:t>9</a:t>
            </a:r>
            <a:r>
              <a:rPr lang="en-US" smtClean="0"/>
              <a:t>/</a:t>
            </a:r>
            <a:r>
              <a:rPr lang="en-US" baseline="-25000" smtClean="0"/>
              <a:t>3</a:t>
            </a:r>
            <a:r>
              <a:rPr lang="en-US" smtClean="0"/>
              <a:t>=3</a:t>
            </a:r>
          </a:p>
          <a:p>
            <a:pPr eaLnBrk="1" hangingPunct="1"/>
            <a:r>
              <a:rPr lang="en-US" baseline="30000" smtClean="0"/>
              <a:t>-27</a:t>
            </a:r>
            <a:r>
              <a:rPr lang="en-US" smtClean="0"/>
              <a:t>/</a:t>
            </a:r>
            <a:r>
              <a:rPr lang="en-US" baseline="-25000" smtClean="0"/>
              <a:t>9</a:t>
            </a:r>
            <a:r>
              <a:rPr lang="en-US" smtClean="0"/>
              <a:t>=-3</a:t>
            </a:r>
          </a:p>
          <a:p>
            <a:pPr eaLnBrk="1" hangingPunct="1"/>
            <a:r>
              <a:rPr lang="en-US" baseline="30000" smtClean="0"/>
              <a:t>-81</a:t>
            </a:r>
            <a:r>
              <a:rPr lang="en-US" smtClean="0"/>
              <a:t>/</a:t>
            </a:r>
            <a:r>
              <a:rPr lang="en-US" baseline="-25000" smtClean="0"/>
              <a:t>-27</a:t>
            </a:r>
            <a:r>
              <a:rPr lang="en-US" smtClean="0"/>
              <a:t>=3</a:t>
            </a:r>
          </a:p>
          <a:p>
            <a:pPr eaLnBrk="1" hangingPunct="1"/>
            <a:r>
              <a:rPr lang="en-US" baseline="30000" smtClean="0"/>
              <a:t>243</a:t>
            </a:r>
            <a:r>
              <a:rPr lang="en-US" smtClean="0"/>
              <a:t>/</a:t>
            </a:r>
            <a:r>
              <a:rPr lang="en-US" baseline="-25000" smtClean="0"/>
              <a:t>-81</a:t>
            </a:r>
            <a:r>
              <a:rPr lang="en-US" smtClean="0"/>
              <a:t>=-3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Not geometric</a:t>
            </a:r>
            <a:endParaRPr lang="en-US" baseline="30000" smtClean="0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684213" y="4113213"/>
            <a:ext cx="1984375" cy="612775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4724400" y="4495800"/>
            <a:ext cx="2743200" cy="914400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421F-DF78-47C2-A3F0-9483434C164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50"/>
                            </p:stCondLst>
                            <p:childTnLst>
                              <p:par>
                                <p:cTn id="9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Rule for a Geometric Sequence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4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=a</a:t>
            </a:r>
            <a:r>
              <a:rPr lang="en-US" sz="4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4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n-1</a:t>
            </a:r>
            <a:endParaRPr lang="en-US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2114107"/>
            <a:ext cx="8686800" cy="3293209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Example1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Write a rule for the nth term of the sequence 5, 2, 0.8, 0.32,… .  Then find a</a:t>
            </a:r>
            <a:r>
              <a:rPr lang="en-US" sz="3200" b="1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First, find 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r= </a:t>
            </a:r>
            <a:r>
              <a:rPr lang="en-US" sz="3200" b="1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3200" b="1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 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0.4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3200" b="1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=5(.4)</a:t>
            </a:r>
            <a:r>
              <a:rPr lang="en-US" sz="3200" b="1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n-1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28600" y="4800600"/>
            <a:ext cx="2362200" cy="838200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114800" y="3581400"/>
            <a:ext cx="4191000" cy="27749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=5(.4)</a:t>
            </a:r>
            <a:r>
              <a:rPr lang="en-US" sz="3200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8-1</a:t>
            </a:r>
            <a:endParaRPr lang="en-US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=5(.4)</a:t>
            </a:r>
            <a:r>
              <a:rPr lang="en-US" sz="3200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=5(.0016384)</a:t>
            </a:r>
          </a:p>
          <a:p>
            <a:pPr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3200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=.008192</a:t>
            </a: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3810000" y="5715000"/>
            <a:ext cx="2819400" cy="762000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0" y="2133600"/>
            <a:ext cx="9144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3658-7CF6-4460-9C84-6005F22FBE8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1" grpId="0" animBg="1"/>
      <p:bldP spid="61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pPr eaLnBrk="1" hangingPunct="1"/>
            <a:r>
              <a:rPr 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Sequence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list of ordered numbers separated by commas. 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Each number in the list is called a </a:t>
            </a:r>
            <a:r>
              <a:rPr lang="en-US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term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Example: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Sequence 1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</a:t>
            </a:r>
            <a:r>
              <a:rPr lang="en-US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Sequence 2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2,4,6,8,10			 2,4,6,8,10,…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Term 1, 2, 3, 4, 5		Term 1, 2, 3, 4, 5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2000" y="4114800"/>
            <a:ext cx="6629400" cy="762000"/>
            <a:chOff x="762000" y="3581400"/>
            <a:chExt cx="6629400" cy="762000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 flipH="1" flipV="1">
              <a:off x="1447800" y="3657600"/>
              <a:ext cx="533400" cy="609600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flipH="1" flipV="1">
              <a:off x="762000" y="3657600"/>
              <a:ext cx="533400" cy="685800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 flipH="1" flipV="1">
              <a:off x="1143000" y="3657600"/>
              <a:ext cx="457200" cy="685800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 flipH="1" flipV="1">
              <a:off x="1828800" y="3657600"/>
              <a:ext cx="609600" cy="685800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 flipH="1" flipV="1">
              <a:off x="2286000" y="3657600"/>
              <a:ext cx="457200" cy="609600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flipH="1" flipV="1">
              <a:off x="5105400" y="3657600"/>
              <a:ext cx="758825" cy="68580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 flipH="1" flipV="1">
              <a:off x="5486400" y="3657600"/>
              <a:ext cx="685800" cy="68580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 flipH="1" flipV="1">
              <a:off x="5715000" y="3581400"/>
              <a:ext cx="838200" cy="76200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 flipH="1" flipV="1">
              <a:off x="6096000" y="3581400"/>
              <a:ext cx="838200" cy="76200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 flipH="1" flipV="1">
              <a:off x="6629400" y="3581400"/>
              <a:ext cx="762000" cy="762000"/>
            </a:xfrm>
            <a:prstGeom prst="line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3658-7CF6-4460-9C84-6005F22FBE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3658-7CF6-4460-9C84-6005F22FBE8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Content Placeholder 5" descr="EXAMPLE 2 Write a rule for the nth term Write a rule for the nth term of  the sequence. Then find a 7. a. 4, 20, 100, 500,... b. 152, –76, 38,  –19,... SOLUTION. - ppt download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7924800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5915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en-US" sz="3200" b="1" i="1" u="sng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Example3</a:t>
            </a:r>
            <a:r>
              <a:rPr lang="en-US" sz="3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One term of a geometric sequence is a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=3.  The common ratio is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r=3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 Write a rule for the nth term.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52600"/>
            <a:ext cx="4343400" cy="51054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If 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=3, then when n=4, 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=3.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Use 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n-1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3=a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(3)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4-1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3=a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(3)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3=a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(27)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n-1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=(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)(3)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n-1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381000" y="5715000"/>
            <a:ext cx="2438400" cy="685800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421F-DF78-47C2-A3F0-9483434C164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H.W</a:t>
            </a:r>
            <a:endParaRPr lang="ar-IQ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sz="2400" dirty="0" smtClean="0">
                <a:latin typeface="+mj-lt"/>
              </a:rPr>
              <a:t>What </a:t>
            </a:r>
            <a:r>
              <a:rPr lang="en-US" sz="2400" dirty="0">
                <a:latin typeface="+mj-lt"/>
              </a:rPr>
              <a:t>is the 10th term of this </a:t>
            </a:r>
            <a:r>
              <a:rPr lang="en-US" sz="2400" dirty="0" smtClean="0">
                <a:latin typeface="+mj-lt"/>
              </a:rPr>
              <a:t>sequence?  7</a:t>
            </a:r>
            <a:r>
              <a:rPr lang="en-US" sz="2400" dirty="0">
                <a:latin typeface="+mj-lt"/>
              </a:rPr>
              <a:t>, 14, 28, . . 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514350" indent="-514350">
              <a:buAutoNum type="arabicParenR"/>
            </a:pPr>
            <a:r>
              <a:rPr lang="en-US" sz="2400" dirty="0">
                <a:latin typeface="+mj-lt"/>
              </a:rPr>
              <a:t>What is the sum of the infinite geometric series where the beginning term is 1/2 and the common ratio is 1/2</a:t>
            </a:r>
            <a:r>
              <a:rPr lang="en-US" sz="2400" dirty="0" smtClean="0">
                <a:latin typeface="+mj-lt"/>
              </a:rPr>
              <a:t>?</a:t>
            </a: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3) Find </a:t>
            </a:r>
            <a:r>
              <a:rPr lang="en-US" sz="2400" dirty="0">
                <a:latin typeface="+mj-lt"/>
              </a:rPr>
              <a:t>the 6th term of the geometric sequence.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−</a:t>
            </a:r>
            <a:r>
              <a:rPr lang="en-US" sz="2400" dirty="0" smtClean="0">
                <a:latin typeface="+mj-lt"/>
              </a:rPr>
              <a:t>13,13</a:t>
            </a:r>
            <a:r>
              <a:rPr lang="en-US" sz="2400" dirty="0">
                <a:latin typeface="+mj-lt"/>
              </a:rPr>
              <a:t>, </a:t>
            </a:r>
            <a:r>
              <a:rPr lang="en-US" sz="2400" dirty="0" smtClean="0">
                <a:latin typeface="+mj-lt"/>
              </a:rPr>
              <a:t>-13,13, </a:t>
            </a:r>
            <a:r>
              <a:rPr lang="en-US" sz="2400" dirty="0">
                <a:latin typeface="+mj-lt"/>
              </a:rPr>
              <a:t>...</a:t>
            </a: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4)An </a:t>
            </a:r>
            <a:r>
              <a:rPr lang="en-US" sz="2400" dirty="0">
                <a:latin typeface="+mj-lt"/>
              </a:rPr>
              <a:t>arithmetic sequence has a 10th term of 17 and a 14th term of 30. Find the common difference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d=13/4</a:t>
            </a: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5) Write </a:t>
            </a:r>
            <a:r>
              <a:rPr lang="en-US" sz="2400" dirty="0">
                <a:latin typeface="+mj-lt"/>
              </a:rPr>
              <a:t>down the stated term and the formula for the nth term of the following arithmetic sequences a. 7, 11, 15, … (7th</a:t>
            </a:r>
            <a:r>
              <a:rPr lang="en-US" sz="2400" dirty="0" smtClean="0">
                <a:latin typeface="+mj-lt"/>
              </a:rPr>
              <a:t>),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an=4n+3, a7=31</a:t>
            </a:r>
            <a:r>
              <a:rPr lang="en-US" sz="2400" dirty="0">
                <a:latin typeface="+mj-lt"/>
              </a:rPr>
              <a:t/>
            </a:r>
            <a:br>
              <a:rPr lang="en-US" sz="2400" dirty="0">
                <a:latin typeface="+mj-lt"/>
              </a:rPr>
            </a:br>
            <a:r>
              <a:rPr lang="en-US" sz="2400" dirty="0" smtClean="0">
                <a:latin typeface="+mj-lt"/>
              </a:rPr>
              <a:t>6)</a:t>
            </a:r>
            <a:r>
              <a:rPr lang="en-US" sz="2400" dirty="0"/>
              <a:t> Given two terms in an arithmetic sequence find the common difference. </a:t>
            </a:r>
            <a:r>
              <a:rPr lang="en-US" sz="2400" dirty="0" smtClean="0"/>
              <a:t>a </a:t>
            </a:r>
            <a:r>
              <a:rPr lang="en-US" sz="2400" dirty="0"/>
              <a:t>16 = −56 and a 33 = −141, </a:t>
            </a:r>
            <a:r>
              <a:rPr lang="en-US" sz="2400" dirty="0">
                <a:solidFill>
                  <a:srgbClr val="FF0000"/>
                </a:solidFill>
              </a:rPr>
              <a:t>d = −5</a:t>
            </a:r>
            <a:endParaRPr lang="ar-IQ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4 / Discrete Mathematics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3658-7CF6-4460-9C84-6005F22FBE8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53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3658-7CF6-4460-9C84-6005F22FBE8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1524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7) Determine </a:t>
            </a:r>
            <a:r>
              <a:rPr lang="en-US" dirty="0"/>
              <a:t>if the sequence is arithmetic. If it is, find the common difference. </a:t>
            </a:r>
            <a:endParaRPr lang="en-US" dirty="0" smtClean="0"/>
          </a:p>
          <a:p>
            <a:endParaRPr lang="en-US" dirty="0"/>
          </a:p>
          <a:p>
            <a:pPr marL="342900" indent="-342900">
              <a:buAutoNum type="arabicParenR"/>
            </a:pPr>
            <a:r>
              <a:rPr lang="en-US" dirty="0" smtClean="0"/>
              <a:t>−</a:t>
            </a:r>
            <a:r>
              <a:rPr lang="en-US" dirty="0"/>
              <a:t>38, −68, −98, −128, ... 2) 7, 11, 15, 19, ... 3) −1, 99, 199, 299, ... 4) −37, −33, −29, −25, </a:t>
            </a:r>
            <a:r>
              <a:rPr lang="en-US" dirty="0" smtClean="0"/>
              <a:t>...</a:t>
            </a:r>
          </a:p>
          <a:p>
            <a:r>
              <a:rPr lang="en-US" dirty="0"/>
              <a:t>1) </a:t>
            </a:r>
            <a:r>
              <a:rPr lang="en-US" dirty="0">
                <a:solidFill>
                  <a:srgbClr val="FF0000"/>
                </a:solidFill>
              </a:rPr>
              <a:t>d = −30 </a:t>
            </a:r>
            <a:r>
              <a:rPr lang="en-US" dirty="0" smtClean="0">
                <a:solidFill>
                  <a:srgbClr val="FF0000"/>
                </a:solidFill>
              </a:rPr>
              <a:t>              2</a:t>
            </a:r>
            <a:r>
              <a:rPr lang="en-US" dirty="0">
                <a:solidFill>
                  <a:srgbClr val="FF0000"/>
                </a:solidFill>
              </a:rPr>
              <a:t>) d = 4 </a:t>
            </a:r>
            <a:r>
              <a:rPr lang="en-US" dirty="0" smtClean="0">
                <a:solidFill>
                  <a:srgbClr val="FF0000"/>
                </a:solidFill>
              </a:rPr>
              <a:t>               3</a:t>
            </a:r>
            <a:r>
              <a:rPr lang="en-US" dirty="0">
                <a:solidFill>
                  <a:srgbClr val="FF0000"/>
                </a:solidFill>
              </a:rPr>
              <a:t>) d = 100 </a:t>
            </a:r>
            <a:r>
              <a:rPr lang="en-US" dirty="0" smtClean="0">
                <a:solidFill>
                  <a:srgbClr val="FF0000"/>
                </a:solidFill>
              </a:rPr>
              <a:t>                        4</a:t>
            </a:r>
            <a:r>
              <a:rPr lang="en-US" dirty="0">
                <a:solidFill>
                  <a:srgbClr val="FF0000"/>
                </a:solidFill>
              </a:rPr>
              <a:t>) d = 4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9812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8) Find </a:t>
            </a:r>
            <a:r>
              <a:rPr lang="en-US" dirty="0"/>
              <a:t>the explicit </a:t>
            </a:r>
            <a:r>
              <a:rPr lang="en-US" dirty="0" smtClean="0"/>
              <a:t>formula. </a:t>
            </a:r>
            <a:r>
              <a:rPr lang="en-US" dirty="0" smtClean="0"/>
              <a:t>−</a:t>
            </a:r>
            <a:r>
              <a:rPr lang="en-US" dirty="0"/>
              <a:t>19, −28, −37, −46, ... </a:t>
            </a:r>
            <a:endParaRPr lang="ar-IQ" dirty="0"/>
          </a:p>
        </p:txBody>
      </p:sp>
      <p:sp>
        <p:nvSpPr>
          <p:cNvPr id="10" name="Rectangle 9"/>
          <p:cNvSpPr/>
          <p:nvPr/>
        </p:nvSpPr>
        <p:spPr>
          <a:xfrm>
            <a:off x="152400" y="290453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Explicit: a n = −10 − 9n 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a </a:t>
            </a:r>
            <a:r>
              <a:rPr lang="pt-BR" dirty="0">
                <a:solidFill>
                  <a:srgbClr val="FF0000"/>
                </a:solidFill>
              </a:rPr>
              <a:t>1 = −19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0386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9) Given </a:t>
            </a:r>
            <a:r>
              <a:rPr lang="en-US" dirty="0"/>
              <a:t>a term in an arithmetic sequence and the common difference find the term named in the problem. </a:t>
            </a:r>
            <a:r>
              <a:rPr lang="en-US" dirty="0" smtClean="0"/>
              <a:t>a </a:t>
            </a:r>
            <a:r>
              <a:rPr lang="en-US" dirty="0"/>
              <a:t>18 = 84, d = </a:t>
            </a:r>
            <a:r>
              <a:rPr lang="en-US" dirty="0" smtClean="0"/>
              <a:t>4, Find </a:t>
            </a:r>
            <a:r>
              <a:rPr lang="en-US" dirty="0"/>
              <a:t>a 39 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a 39 = 168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51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8991600" cy="266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Sequence 1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</a:t>
            </a:r>
            <a:r>
              <a:rPr lang="en-US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Sequence 2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 2,4,6,8,10			2,4,6,8,10,…</a:t>
            </a:r>
          </a:p>
          <a:p>
            <a:pPr eaLnBrk="1" hangingPunct="1">
              <a:buFontTx/>
              <a:buNone/>
            </a:pPr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sequence can be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finite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infinite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3505200" cy="2014538"/>
          </a:xfrm>
          <a:prstGeom prst="rect">
            <a:avLst/>
          </a:prstGeom>
          <a:noFill/>
          <a:ln w="5715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The sequence has a last term or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final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term.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(such as seq. 1)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3733800" y="2514600"/>
            <a:ext cx="1524000" cy="3810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724400" y="2819400"/>
            <a:ext cx="4191000" cy="2014538"/>
          </a:xfrm>
          <a:prstGeom prst="rect">
            <a:avLst/>
          </a:prstGeom>
          <a:noFill/>
          <a:ln w="5715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sequence continues without stopping.</a:t>
            </a:r>
          </a:p>
          <a:p>
            <a:pPr algn="ctr">
              <a:spcBef>
                <a:spcPct val="50000"/>
              </a:spcBef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(such as seq. 2)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6553200" y="2438400"/>
            <a:ext cx="533400" cy="5334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 flipV="1">
            <a:off x="2895600" y="1371600"/>
            <a:ext cx="2286000" cy="685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6781800" y="1371600"/>
            <a:ext cx="685800" cy="7620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7467600" y="985838"/>
            <a:ext cx="530225" cy="384175"/>
          </a:xfrm>
          <a:prstGeom prst="ellipse">
            <a:avLst/>
          </a:prstGeom>
          <a:noFill/>
          <a:ln w="57150">
            <a:solidFill>
              <a:srgbClr val="FF6600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0" y="4724400"/>
            <a:ext cx="9144000" cy="954107"/>
          </a:xfrm>
          <a:prstGeom prst="rect">
            <a:avLst/>
          </a:prstGeom>
          <a:noFill/>
          <a:ln w="5715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Both sequences have a </a:t>
            </a:r>
            <a:r>
              <a:rPr lang="en-US" sz="2800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rule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 a</a:t>
            </a:r>
            <a:r>
              <a:rPr lang="en-US" sz="28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2n where n is the term # and a</a:t>
            </a:r>
            <a:r>
              <a:rPr lang="en-US" sz="28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the nth term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6DCF-DAEC-4BB8-9661-6B6FFA5B15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 animBg="1"/>
      <p:bldP spid="4103" grpId="0"/>
      <p:bldP spid="4104" grpId="0" animBg="1"/>
      <p:bldP spid="4105" grpId="0" animBg="1"/>
      <p:bldP spid="4106" grpId="0" animBg="1"/>
      <p:bldP spid="41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/>
            <a:r>
              <a:rPr 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Examples: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5364163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Write the first 6 terms of 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=5-n.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=5-1=4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=5-2=3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=5-3=2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=5-4=1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=5-5=0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=5-6=-1</a:t>
            </a:r>
          </a:p>
          <a:p>
            <a:pPr eaLnBrk="1" hangingPunct="1"/>
            <a:endParaRPr lang="en-US" b="1" dirty="0" smtClean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4,3,2,1,0,-1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038600" cy="56388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Write the first 6 terms of 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=2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=2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=2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=2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=4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=2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=8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=2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=16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=2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=32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=2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=64</a:t>
            </a:r>
          </a:p>
          <a:p>
            <a:pPr eaLnBrk="1" hangingPunct="1"/>
            <a:endParaRPr lang="en-US" b="1" dirty="0" smtClean="0">
              <a:solidFill>
                <a:srgbClr val="66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2,4,8,16,32,64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609600" y="5638800"/>
            <a:ext cx="2362200" cy="914400"/>
          </a:xfrm>
          <a:prstGeom prst="ellipse">
            <a:avLst/>
          </a:prstGeom>
          <a:noFill/>
          <a:ln w="57150">
            <a:solidFill>
              <a:srgbClr val="FF6600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4800600" y="5638800"/>
            <a:ext cx="2971800" cy="838200"/>
          </a:xfrm>
          <a:prstGeom prst="ellipse">
            <a:avLst/>
          </a:prstGeom>
          <a:noFill/>
          <a:ln w="57150">
            <a:solidFill>
              <a:srgbClr val="FF6600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421F-DF78-47C2-A3F0-9483434C16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1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10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10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1000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1000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eaLnBrk="1" hangingPunct="1"/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Examples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 Write a rule for the nth term.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743200"/>
            <a:ext cx="3810000" cy="3200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seq. can be written as:</a:t>
            </a:r>
          </a:p>
          <a:p>
            <a:pPr eaLnBrk="1" hangingPunct="1"/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Or,    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=2/(5</a:t>
            </a:r>
            <a:r>
              <a:rPr lang="en-US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90800"/>
            <a:ext cx="4038600" cy="35353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seq. can be written as: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2(1)+1, 2(2)+1, 2(3)+1, 2(4)+1,…</a:t>
            </a:r>
          </a:p>
          <a:p>
            <a:pPr eaLnBrk="1" hangingPunct="1">
              <a:buFontTx/>
              <a:buNone/>
            </a:pPr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Or,   a</a:t>
            </a:r>
            <a:r>
              <a:rPr lang="en-US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=2n+1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28600" y="1447800"/>
          <a:ext cx="360362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name="Equation" r:id="rId3" imgW="1396800" imgH="393480" progId="Equation.3">
                  <p:embed/>
                </p:oleObj>
              </mc:Choice>
              <mc:Fallback>
                <p:oleObj name="Equation" r:id="rId3" imgW="13968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3603625" cy="954088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3"/>
          <p:cNvGraphicFramePr>
            <a:graphicFrameLocks noChangeAspect="1"/>
          </p:cNvGraphicFramePr>
          <p:nvPr/>
        </p:nvGraphicFramePr>
        <p:xfrm>
          <a:off x="381000" y="3810000"/>
          <a:ext cx="27432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name="Equation" r:id="rId5" imgW="1041120" imgH="393480" progId="Equation.3">
                  <p:embed/>
                </p:oleObj>
              </mc:Choice>
              <mc:Fallback>
                <p:oleObj name="Equation" r:id="rId5" imgW="10411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0"/>
                        <a:ext cx="2743200" cy="941388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1066800" y="5105400"/>
            <a:ext cx="1676400" cy="838200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10" name="Object 4"/>
          <p:cNvGraphicFramePr>
            <a:graphicFrameLocks noChangeAspect="1"/>
          </p:cNvGraphicFramePr>
          <p:nvPr/>
        </p:nvGraphicFramePr>
        <p:xfrm>
          <a:off x="4953000" y="1600200"/>
          <a:ext cx="26670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Equation" r:id="rId7" imgW="749160" imgH="203040" progId="">
                  <p:embed/>
                </p:oleObj>
              </mc:Choice>
              <mc:Fallback>
                <p:oleObj name="Equation" r:id="rId7" imgW="749160" imgH="2030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2667000" cy="577850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5337175" y="4953000"/>
            <a:ext cx="1901825" cy="685800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421F-DF78-47C2-A3F0-9483434C16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 animBg="1"/>
      <p:bldP spid="82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Series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sum of the terms in a sequence.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Can be finite or infinite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 Example:</a:t>
            </a:r>
          </a:p>
          <a:p>
            <a:pPr eaLnBrk="1" hangingPunct="1">
              <a:buFontTx/>
              <a:buNone/>
            </a:pPr>
            <a:r>
              <a:rPr lang="en-US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Finite Seq.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</a:t>
            </a:r>
            <a:r>
              <a:rPr lang="en-US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Infinite Seq.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2,4,6,8,10				2,4,6,8,10,…</a:t>
            </a:r>
          </a:p>
          <a:p>
            <a:pPr eaLnBrk="1" hangingPunct="1">
              <a:buFontTx/>
              <a:buNone/>
            </a:pPr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r>
              <a:rPr lang="en-US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Finite Series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</a:t>
            </a:r>
            <a:r>
              <a:rPr lang="en-US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Infinite Series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2+4+6+8+10			2+4+6+8+10+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…</a:t>
            </a:r>
          </a:p>
          <a:p>
            <a:pPr eaLnBrk="1" hangingPunct="1">
              <a:buFontTx/>
              <a:buNone/>
            </a:pP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4 / Discrete Mathematics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3658-7CF6-4460-9C84-6005F22FBE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Summation Notation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algn="ctr" eaLnBrk="1" hangingPunct="1"/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Also called </a:t>
            </a: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sigma notation</a:t>
            </a:r>
          </a:p>
          <a:p>
            <a:pPr algn="ctr" eaLnBrk="1" hangingPunct="1">
              <a:buFontTx/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(sigma is a Greek letter 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Σ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meaning “sum”)</a:t>
            </a:r>
          </a:p>
          <a:p>
            <a:pPr algn="ctr" eaLnBrk="1" hangingPunct="1">
              <a:buFontTx/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The series 2+4+6+8+10 can be written as:</a:t>
            </a:r>
          </a:p>
          <a:p>
            <a:pPr algn="ctr" eaLnBrk="1" hangingPunct="1">
              <a:buFontTx/>
              <a:buNone/>
            </a:pP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 eaLnBrk="1" hangingPunct="1">
              <a:buFontTx/>
              <a:buNone/>
            </a:pP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 eaLnBrk="1" hangingPunct="1">
              <a:buFontTx/>
              <a:buNone/>
            </a:pP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 eaLnBrk="1" hangingPunct="1">
              <a:buFontTx/>
              <a:buNone/>
            </a:pP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is called the </a:t>
            </a: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index of summation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Sometimes you will see an n or k here instead of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.</a:t>
            </a:r>
          </a:p>
          <a:p>
            <a:pPr algn="ctr" eaLnBrk="1" hangingPunct="1">
              <a:buFontTx/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The notation is read:</a:t>
            </a:r>
          </a:p>
          <a:p>
            <a:pPr algn="ctr" eaLnBrk="1" hangingPunct="1">
              <a:buFontTx/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“the sum from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=1 to 5 of 2i”</a:t>
            </a:r>
          </a:p>
          <a:p>
            <a:pPr algn="ctr" eaLnBrk="1" hangingPunct="1">
              <a:buFontTx/>
              <a:buNone/>
            </a:pPr>
            <a:endParaRPr lang="el-GR" sz="2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4114800" y="2667000"/>
          <a:ext cx="98425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Equation" r:id="rId3" imgW="355320" imgH="431640" progId="">
                  <p:embed/>
                </p:oleObj>
              </mc:Choice>
              <mc:Fallback>
                <p:oleObj name="Equation" r:id="rId3" imgW="355320" imgH="431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667000"/>
                        <a:ext cx="984250" cy="1193800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  <a:ln w="57150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715000" y="2438400"/>
            <a:ext cx="3124200" cy="13112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goes from 1 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5.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4495800" y="2667000"/>
            <a:ext cx="3352800" cy="990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 flipV="1">
            <a:off x="4457700" y="2819400"/>
            <a:ext cx="2819400" cy="228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3658-7CF6-4460-9C84-6005F22FBE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  <p:bldP spid="20487" grpId="1" animBg="1"/>
      <p:bldP spid="20488" grpId="0" animBg="1"/>
      <p:bldP spid="2048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Summation Notation for an </a:t>
            </a:r>
            <a:b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Infinite Series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Summation notation for the infinite series:</a:t>
            </a:r>
          </a:p>
          <a:p>
            <a:pPr algn="ctr" eaLnBrk="1" hangingPunct="1">
              <a:buFontTx/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2+4+6+8+10+… would be written as:</a:t>
            </a:r>
          </a:p>
          <a:p>
            <a:pPr algn="ctr" eaLnBrk="1" hangingPunct="1">
              <a:buFontTx/>
              <a:buNone/>
            </a:pP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</a:pP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</a:pP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Because the series is infinite, you must use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from 1 to infinity 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∞) instead of stopping at the 5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term like before.</a:t>
            </a:r>
          </a:p>
        </p:txBody>
      </p:sp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4038600" y="2971800"/>
          <a:ext cx="107315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tion" r:id="rId3" imgW="355320" imgH="431640" progId="">
                  <p:embed/>
                </p:oleObj>
              </mc:Choice>
              <mc:Fallback>
                <p:oleObj name="Equation" r:id="rId3" imgW="355320" imgH="431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971800"/>
                        <a:ext cx="1073150" cy="1346200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  <a:ln w="57150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3658-7CF6-4460-9C84-6005F22FBE8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Examples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Write each series in summation notation.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43434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a.   4+8+12+…+100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Notice the series can be written as: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4(1)+4(2)+4(3)+…+4(25)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 4(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where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goes from 1 to 25.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038600" cy="4572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Notice the series can be written as:</a:t>
            </a:r>
          </a:p>
          <a:p>
            <a:pPr eaLnBrk="1" hangingPunct="1"/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</a:pP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4582" name="Object 2"/>
          <p:cNvGraphicFramePr>
            <a:graphicFrameLocks noChangeAspect="1"/>
          </p:cNvGraphicFramePr>
          <p:nvPr/>
        </p:nvGraphicFramePr>
        <p:xfrm>
          <a:off x="1447800" y="4343400"/>
          <a:ext cx="11906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8" name="Equation" r:id="rId3" imgW="355320" imgH="431640" progId="Equation.3">
                  <p:embed/>
                </p:oleObj>
              </mc:Choice>
              <mc:Fallback>
                <p:oleObj name="Equation" r:id="rId3" imgW="3553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343400"/>
                        <a:ext cx="1190625" cy="1371600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  <a:ln w="57150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5334000" y="1066800"/>
          <a:ext cx="25463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9" name="Equation" r:id="rId5" imgW="1295280" imgH="393480" progId="Equation.3">
                  <p:embed/>
                </p:oleObj>
              </mc:Choice>
              <mc:Fallback>
                <p:oleObj name="Equation" r:id="rId5" imgW="1295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066800"/>
                        <a:ext cx="2546350" cy="863600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57150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4"/>
          <p:cNvGraphicFramePr>
            <a:graphicFrameLocks noChangeAspect="1"/>
          </p:cNvGraphicFramePr>
          <p:nvPr/>
        </p:nvGraphicFramePr>
        <p:xfrm>
          <a:off x="4495800" y="2895600"/>
          <a:ext cx="41910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0" name="Equation" r:id="rId7" imgW="1790640" imgH="393480" progId="Equation.3">
                  <p:embed/>
                </p:oleObj>
              </mc:Choice>
              <mc:Fallback>
                <p:oleObj name="Equation" r:id="rId7" imgW="17906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895600"/>
                        <a:ext cx="4191000" cy="920750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5"/>
          <p:cNvGraphicFramePr>
            <a:graphicFrameLocks noChangeAspect="1"/>
          </p:cNvGraphicFramePr>
          <p:nvPr/>
        </p:nvGraphicFramePr>
        <p:xfrm>
          <a:off x="4267200" y="3962400"/>
          <a:ext cx="4648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1" name="Equation" r:id="rId9" imgW="2057400" imgH="393480" progId="Equation.3">
                  <p:embed/>
                </p:oleObj>
              </mc:Choice>
              <mc:Fallback>
                <p:oleObj name="Equation" r:id="rId9" imgW="20574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962400"/>
                        <a:ext cx="4648200" cy="889000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6"/>
          <p:cNvGraphicFramePr>
            <a:graphicFrameLocks noChangeAspect="1"/>
          </p:cNvGraphicFramePr>
          <p:nvPr/>
        </p:nvGraphicFramePr>
        <p:xfrm>
          <a:off x="5867400" y="5105400"/>
          <a:ext cx="1447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2" name="Equation" r:id="rId11" imgW="482400" imgH="431640" progId="">
                  <p:embed/>
                </p:oleObj>
              </mc:Choice>
              <mc:Fallback>
                <p:oleObj name="Equation" r:id="rId11" imgW="482400" imgH="4316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105400"/>
                        <a:ext cx="1447800" cy="1295400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  <a:ln w="57150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421F-DF78-47C2-A3F0-9483434C16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0000FF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0000FF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6078</TotalTime>
  <Words>1055</Words>
  <Application>Microsoft Office PowerPoint</Application>
  <PresentationFormat>On-screen Show (4:3)</PresentationFormat>
  <Paragraphs>221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Equation</vt:lpstr>
      <vt:lpstr>An Introduction to Sequences &amp; Series</vt:lpstr>
      <vt:lpstr> Sequence:</vt:lpstr>
      <vt:lpstr>PowerPoint Presentation</vt:lpstr>
      <vt:lpstr> Examples:</vt:lpstr>
      <vt:lpstr>Examples:  Write a rule for the nth term.</vt:lpstr>
      <vt:lpstr>Series</vt:lpstr>
      <vt:lpstr>Summation Notation</vt:lpstr>
      <vt:lpstr>Summation Notation for an  Infinite Series</vt:lpstr>
      <vt:lpstr>Examples: Write each series in summation notation.</vt:lpstr>
      <vt:lpstr>Example:  Find the sum of the series.</vt:lpstr>
      <vt:lpstr>Arithmetic Sequence:</vt:lpstr>
      <vt:lpstr>Example:  Decide whether each sequence is arithmetic.</vt:lpstr>
      <vt:lpstr> Rule for an Arithmetic Sequence</vt:lpstr>
      <vt:lpstr>Example1:  Write a rule for the nth term of the sequence 32,47,62,77,… .  Then, find a12.</vt:lpstr>
      <vt:lpstr>PowerPoint Presentation</vt:lpstr>
      <vt:lpstr>Example:  One term of an arithmetic sequence is a8=50.  The common difference is 0.25.  Write a rule for the nth term.</vt:lpstr>
      <vt:lpstr>Geometric Sequence</vt:lpstr>
      <vt:lpstr>Example1: Decide whether each sequence is geometric.</vt:lpstr>
      <vt:lpstr>Rule for a Geometric Sequence</vt:lpstr>
      <vt:lpstr>PowerPoint Presentation</vt:lpstr>
      <vt:lpstr>Example3: One term of a geometric sequence is a4=3.  The common ratio is r=3.  Write a rule for the nth term.  </vt:lpstr>
      <vt:lpstr>H.W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11.2 Arithmetic Sequences  &amp; Series</dc:title>
  <dc:creator>Gateway_User</dc:creator>
  <cp:lastModifiedBy>Dadyar Tech</cp:lastModifiedBy>
  <cp:revision>44</cp:revision>
  <dcterms:created xsi:type="dcterms:W3CDTF">2004-04-13T02:03:43Z</dcterms:created>
  <dcterms:modified xsi:type="dcterms:W3CDTF">2024-02-19T05:18:31Z</dcterms:modified>
</cp:coreProperties>
</file>