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72" r:id="rId1"/>
  </p:sldMasterIdLst>
  <p:notesMasterIdLst>
    <p:notesMasterId r:id="rId41"/>
  </p:notesMasterIdLst>
  <p:sldIdLst>
    <p:sldId id="261" r:id="rId2"/>
    <p:sldId id="260" r:id="rId3"/>
    <p:sldId id="292" r:id="rId4"/>
    <p:sldId id="298" r:id="rId5"/>
    <p:sldId id="262" r:id="rId6"/>
    <p:sldId id="299" r:id="rId7"/>
    <p:sldId id="300" r:id="rId8"/>
    <p:sldId id="301" r:id="rId9"/>
    <p:sldId id="302" r:id="rId10"/>
    <p:sldId id="303" r:id="rId11"/>
    <p:sldId id="304" r:id="rId12"/>
    <p:sldId id="257" r:id="rId13"/>
    <p:sldId id="259" r:id="rId14"/>
    <p:sldId id="291"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329" r:id="rId4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6" d="100"/>
          <a:sy n="66" d="100"/>
        </p:scale>
        <p:origin x="-1692" y="-5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32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9A792C-30EA-48A5-B1C1-41268D30A0E3}" type="datetimeFigureOut">
              <a:rPr lang="en-US" smtClean="0"/>
              <a:pPr/>
              <a:t>6/13/2022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54D60D-B54F-4CCD-9A8C-01DB3FFF8940}" type="slidenum">
              <a:rPr lang="en-US" smtClean="0"/>
              <a:pPr/>
              <a:t>‹#›</a:t>
            </a:fld>
            <a:endParaRPr lang="en-US" dirty="0"/>
          </a:p>
        </p:txBody>
      </p:sp>
    </p:spTree>
    <p:extLst>
      <p:ext uri="{BB962C8B-B14F-4D97-AF65-F5344CB8AC3E}">
        <p14:creationId xmlns:p14="http://schemas.microsoft.com/office/powerpoint/2010/main" val="1483028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2554D60D-B54F-4CCD-9A8C-01DB3FFF894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2554D60D-B54F-4CCD-9A8C-01DB3FFF8940}" type="slidenum">
              <a:rPr lang="en-US" smtClean="0"/>
              <a:pPr/>
              <a:t>36</a:t>
            </a:fld>
            <a:endParaRPr lang="en-US" dirty="0"/>
          </a:p>
        </p:txBody>
      </p:sp>
    </p:spTree>
    <p:extLst>
      <p:ext uri="{BB962C8B-B14F-4D97-AF65-F5344CB8AC3E}">
        <p14:creationId xmlns:p14="http://schemas.microsoft.com/office/powerpoint/2010/main" val="3352338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2554D60D-B54F-4CCD-9A8C-01DB3FFF894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2554D60D-B54F-4CCD-9A8C-01DB3FFF8940}"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2554D60D-B54F-4CCD-9A8C-01DB3FFF8940}"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2554D60D-B54F-4CCD-9A8C-01DB3FFF8940}"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2554D60D-B54F-4CCD-9A8C-01DB3FFF8940}"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2554D60D-B54F-4CCD-9A8C-01DB3FFF8940}" type="slidenum">
              <a:rPr lang="en-US" smtClean="0"/>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2554D60D-B54F-4CCD-9A8C-01DB3FFF8940}"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2554D60D-B54F-4CCD-9A8C-01DB3FFF8940}" type="slidenum">
              <a:rPr lang="en-US" smtClean="0"/>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D9C2AD5-0CE1-4E0A-B823-4FB1DDC58FD4}" type="datetimeFigureOut">
              <a:rPr lang="ar-SA" smtClean="0"/>
              <a:pPr/>
              <a:t>14/11/1443</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EC483CB8-9AEC-454F-AD19-68106E88767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9C2AD5-0CE1-4E0A-B823-4FB1DDC58FD4}" type="datetimeFigureOut">
              <a:rPr lang="ar-SA" smtClean="0"/>
              <a:pPr/>
              <a:t>14/11/1443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483CB8-9AEC-454F-AD19-68106E88767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9C2AD5-0CE1-4E0A-B823-4FB1DDC58FD4}" type="datetimeFigureOut">
              <a:rPr lang="ar-SA" smtClean="0"/>
              <a:pPr/>
              <a:t>14/11/1443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483CB8-9AEC-454F-AD19-68106E88767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9C2AD5-0CE1-4E0A-B823-4FB1DDC58FD4}" type="datetimeFigureOut">
              <a:rPr lang="ar-SA" smtClean="0"/>
              <a:pPr/>
              <a:t>14/11/1443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483CB8-9AEC-454F-AD19-68106E88767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9C2AD5-0CE1-4E0A-B823-4FB1DDC58FD4}" type="datetimeFigureOut">
              <a:rPr lang="ar-SA" smtClean="0"/>
              <a:pPr/>
              <a:t>14/11/1443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483CB8-9AEC-454F-AD19-68106E88767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9C2AD5-0CE1-4E0A-B823-4FB1DDC58FD4}" type="datetimeFigureOut">
              <a:rPr lang="ar-SA" smtClean="0"/>
              <a:pPr/>
              <a:t>14/11/1443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C483CB8-9AEC-454F-AD19-68106E88767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9C2AD5-0CE1-4E0A-B823-4FB1DDC58FD4}" type="datetimeFigureOut">
              <a:rPr lang="ar-SA" smtClean="0"/>
              <a:pPr/>
              <a:t>14/11/1443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C483CB8-9AEC-454F-AD19-68106E88767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9C2AD5-0CE1-4E0A-B823-4FB1DDC58FD4}" type="datetimeFigureOut">
              <a:rPr lang="ar-SA" smtClean="0"/>
              <a:pPr/>
              <a:t>14/11/1443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C483CB8-9AEC-454F-AD19-68106E88767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C2AD5-0CE1-4E0A-B823-4FB1DDC58FD4}" type="datetimeFigureOut">
              <a:rPr lang="ar-SA" smtClean="0"/>
              <a:pPr/>
              <a:t>14/11/1443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C483CB8-9AEC-454F-AD19-68106E88767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9C2AD5-0CE1-4E0A-B823-4FB1DDC58FD4}" type="datetimeFigureOut">
              <a:rPr lang="ar-SA" smtClean="0"/>
              <a:pPr/>
              <a:t>14/11/1443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C483CB8-9AEC-454F-AD19-68106E88767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9C2AD5-0CE1-4E0A-B823-4FB1DDC58FD4}" type="datetimeFigureOut">
              <a:rPr lang="ar-SA" smtClean="0"/>
              <a:pPr/>
              <a:t>14/11/1443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EC483CB8-9AEC-454F-AD19-68106E887676}"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9C2AD5-0CE1-4E0A-B823-4FB1DDC58FD4}" type="datetimeFigureOut">
              <a:rPr lang="ar-SA" smtClean="0"/>
              <a:pPr/>
              <a:t>14/11/1443</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C483CB8-9AEC-454F-AD19-68106E887676}"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848302"/>
          </a:xfrm>
          <a:prstGeom prst="rect">
            <a:avLst/>
          </a:prstGeom>
          <a:noFill/>
        </p:spPr>
        <p:txBody>
          <a:bodyPr wrap="square" rtlCol="1">
            <a:spAutoFit/>
          </a:bodyPr>
          <a:lstStyle/>
          <a:p>
            <a:endParaRPr lang="ar-IQ" sz="2800" b="1" dirty="0" smtClean="0">
              <a:cs typeface="Ali-A-Samik" pitchFamily="2" charset="-78"/>
            </a:endParaRPr>
          </a:p>
          <a:p>
            <a:r>
              <a:rPr lang="ar-IQ" sz="2800" b="1" dirty="0" smtClean="0">
                <a:cs typeface="Ali-A-Samik" pitchFamily="2" charset="-78"/>
              </a:rPr>
              <a:t>      </a:t>
            </a:r>
            <a:r>
              <a:rPr lang="ar-KW" sz="2800" b="1" dirty="0" smtClean="0">
                <a:cs typeface="Ali-A-Samik" pitchFamily="2" charset="-78"/>
              </a:rPr>
              <a:t>كراسة المادة</a:t>
            </a:r>
            <a:r>
              <a:rPr lang="ar-IQ" sz="2800" b="1" dirty="0" smtClean="0">
                <a:cs typeface="Ali-A-Samik" pitchFamily="2" charset="-78"/>
              </a:rPr>
              <a:t>             </a:t>
            </a:r>
            <a:r>
              <a:rPr lang="en-US" sz="2800" b="1" dirty="0" smtClean="0">
                <a:cs typeface="Ali-A-Samik" pitchFamily="2" charset="-78"/>
              </a:rPr>
              <a:t>Course Book</a:t>
            </a:r>
          </a:p>
          <a:p>
            <a:endParaRPr lang="en-US" sz="2800" b="1" dirty="0" smtClean="0">
              <a:cs typeface="Ali-A-Samik" pitchFamily="2" charset="-78"/>
            </a:endParaRPr>
          </a:p>
          <a:p>
            <a:r>
              <a:rPr lang="ar-IQ" sz="2800" b="1" dirty="0" smtClean="0">
                <a:cs typeface="Ali-A-Samik" pitchFamily="2" charset="-78"/>
              </a:rPr>
              <a:t>1. اسم المادة  : النحو</a:t>
            </a:r>
            <a:endParaRPr lang="en-US" sz="2800" b="1" dirty="0" smtClean="0">
              <a:cs typeface="Ali-A-Samik" pitchFamily="2" charset="-78"/>
            </a:endParaRPr>
          </a:p>
          <a:p>
            <a:r>
              <a:rPr lang="en-US" sz="2800" b="1" dirty="0" smtClean="0">
                <a:cs typeface="Ali-A-Samik" pitchFamily="2" charset="-78"/>
              </a:rPr>
              <a:t> </a:t>
            </a:r>
          </a:p>
          <a:p>
            <a:r>
              <a:rPr lang="ar-KW" sz="2800" b="1" dirty="0" smtClean="0">
                <a:cs typeface="Ali-A-Samik" pitchFamily="2" charset="-78"/>
              </a:rPr>
              <a:t>2. التدريسي المسؤول</a:t>
            </a:r>
            <a:r>
              <a:rPr lang="ar-JO" sz="2800" b="1" dirty="0" smtClean="0">
                <a:cs typeface="Ali-A-Samik" pitchFamily="2" charset="-78"/>
              </a:rPr>
              <a:t> </a:t>
            </a:r>
            <a:r>
              <a:rPr lang="en-US" sz="2800" b="1" dirty="0" smtClean="0">
                <a:cs typeface="Ali-A-Samik" pitchFamily="2" charset="-78"/>
              </a:rPr>
              <a:t> :</a:t>
            </a:r>
            <a:r>
              <a:rPr lang="ar-JO" sz="2800" b="1" dirty="0" smtClean="0">
                <a:cs typeface="Ali-A-Samik" pitchFamily="2" charset="-78"/>
              </a:rPr>
              <a:t> ب.د . شكر محمود مامسيني</a:t>
            </a:r>
            <a:endParaRPr lang="en-US" sz="2800" b="1" dirty="0" smtClean="0">
              <a:cs typeface="Ali-A-Samik" pitchFamily="2" charset="-78"/>
            </a:endParaRPr>
          </a:p>
          <a:p>
            <a:r>
              <a:rPr lang="en-US" sz="2800" b="1" dirty="0" smtClean="0">
                <a:cs typeface="Ali-A-Samik" pitchFamily="2" charset="-78"/>
              </a:rPr>
              <a:t> </a:t>
            </a:r>
          </a:p>
          <a:p>
            <a:r>
              <a:rPr lang="ar-KW" sz="2800" b="1" dirty="0" smtClean="0">
                <a:cs typeface="Ali-A-Samik" pitchFamily="2" charset="-78"/>
              </a:rPr>
              <a:t>3. القسم/ الكلية</a:t>
            </a:r>
            <a:r>
              <a:rPr lang="en-US" sz="2800" b="1" dirty="0" smtClean="0">
                <a:cs typeface="Ali-A-Samik" pitchFamily="2" charset="-78"/>
              </a:rPr>
              <a:t>  :</a:t>
            </a:r>
            <a:r>
              <a:rPr lang="ar-KW" sz="2800" b="1" dirty="0" smtClean="0">
                <a:cs typeface="Ali-A-Samik" pitchFamily="2" charset="-78"/>
              </a:rPr>
              <a:t> الدراسات الاسلامية  /  كلية العلوم الاسلامية</a:t>
            </a:r>
            <a:endParaRPr lang="en-US" sz="2800" b="1" dirty="0" smtClean="0">
              <a:cs typeface="Ali-A-Samik" pitchFamily="2" charset="-78"/>
            </a:endParaRPr>
          </a:p>
          <a:p>
            <a:r>
              <a:rPr lang="en-US" sz="2800" b="1" dirty="0" smtClean="0">
                <a:cs typeface="Ali-A-Samik" pitchFamily="2" charset="-78"/>
              </a:rPr>
              <a:t> </a:t>
            </a:r>
            <a:r>
              <a:rPr lang="ar-KW" sz="2800" b="1" dirty="0" smtClean="0">
                <a:cs typeface="Ali-A-Samik" pitchFamily="2" charset="-78"/>
              </a:rPr>
              <a:t>4. معلومات الاتصال:</a:t>
            </a:r>
            <a:endParaRPr lang="ar-IQ" sz="2800" b="1" dirty="0" smtClean="0">
              <a:cs typeface="Ali-A-Samik" pitchFamily="2" charset="-78"/>
            </a:endParaRPr>
          </a:p>
          <a:p>
            <a:r>
              <a:rPr lang="ar-KW" sz="2800" b="1" dirty="0" smtClean="0">
                <a:cs typeface="Ali-A-Samik" pitchFamily="2" charset="-78"/>
              </a:rPr>
              <a:t>الايميل:</a:t>
            </a:r>
            <a:r>
              <a:rPr lang="en-US" sz="2800" b="1" dirty="0" smtClean="0">
                <a:cs typeface="Ali-A-Samik" pitchFamily="2" charset="-78"/>
              </a:rPr>
              <a:t>shukur.abdulla@su.edu.krd   </a:t>
            </a:r>
          </a:p>
          <a:p>
            <a:r>
              <a:rPr lang="ar-KW" sz="2800" b="1" dirty="0" smtClean="0">
                <a:cs typeface="Ali-A-Samik" pitchFamily="2" charset="-78"/>
              </a:rPr>
              <a:t>رقم الهاتف (اختياري):</a:t>
            </a:r>
            <a:r>
              <a:rPr lang="ar-IQ" sz="2800" b="1" dirty="0" smtClean="0">
                <a:cs typeface="Ali-A-Samik" pitchFamily="2" charset="-78"/>
              </a:rPr>
              <a:t>07504944577</a:t>
            </a:r>
            <a:endParaRPr lang="en-US" sz="2800" b="1" dirty="0" smtClean="0">
              <a:cs typeface="Ali-A-Samik" pitchFamily="2" charset="-78"/>
            </a:endParaRPr>
          </a:p>
          <a:p>
            <a:endParaRPr lang="en-US" sz="2800" b="1" dirty="0" smtClean="0">
              <a:cs typeface="Ali-A-Samik" pitchFamily="2" charset="-78"/>
            </a:endParaRPr>
          </a:p>
          <a:p>
            <a:r>
              <a:rPr lang="en-US" sz="2800" b="1" dirty="0" smtClean="0">
                <a:cs typeface="Ali-A-Samik" pitchFamily="2" charset="-78"/>
              </a:rPr>
              <a:t>  </a:t>
            </a:r>
            <a:r>
              <a:rPr lang="ar-KW" sz="2800" b="1" dirty="0" smtClean="0">
                <a:cs typeface="Ali-A-Samik" pitchFamily="2" charset="-78"/>
              </a:rPr>
              <a:t>4 ساعات  نظرية</a:t>
            </a:r>
            <a:endParaRPr lang="en-US" sz="2800" b="1" dirty="0" smtClean="0">
              <a:cs typeface="Ali-A-Samik" pitchFamily="2" charset="-78"/>
            </a:endParaRPr>
          </a:p>
          <a:p>
            <a:r>
              <a:rPr lang="en-GB" sz="2800" b="1" dirty="0" smtClean="0">
                <a:cs typeface="Ali-A-Samik" pitchFamily="2" charset="-78"/>
              </a:rPr>
              <a:t> </a:t>
            </a:r>
            <a:r>
              <a:rPr lang="ar-KW" sz="2800" b="1" dirty="0" smtClean="0">
                <a:cs typeface="Ali-A-Samik" pitchFamily="2" charset="-78"/>
              </a:rPr>
              <a:t>5. </a:t>
            </a:r>
            <a:r>
              <a:rPr lang="ar-IQ" sz="2800" b="1" dirty="0" smtClean="0">
                <a:cs typeface="Ali-A-Samik" pitchFamily="2" charset="-78"/>
              </a:rPr>
              <a:t>الوحدات الدراسية </a:t>
            </a:r>
            <a:r>
              <a:rPr lang="ar-KW" sz="2800" b="1" dirty="0" smtClean="0">
                <a:cs typeface="Ali-A-Samik" pitchFamily="2" charset="-78"/>
              </a:rPr>
              <a:t>(بالساعة) خلال الاسبوع</a:t>
            </a:r>
            <a:r>
              <a:rPr lang="ar-IQ" sz="2800" b="1" dirty="0" smtClean="0">
                <a:cs typeface="Ali-A-Samik" pitchFamily="2" charset="-78"/>
              </a:rPr>
              <a:t>  :</a:t>
            </a:r>
            <a:endParaRPr lang="en-US" sz="2800" b="1" dirty="0" smtClean="0">
              <a:cs typeface="Ali-A-Samik" pitchFamily="2" charset="-78"/>
            </a:endParaRPr>
          </a:p>
          <a:p>
            <a:r>
              <a:rPr lang="ar-KW" sz="2800" b="1" dirty="0" smtClean="0">
                <a:cs typeface="Ali-A-Samik" pitchFamily="2" charset="-78"/>
              </a:rPr>
              <a:t>  </a:t>
            </a:r>
            <a:r>
              <a:rPr lang="en-US" sz="2800" b="1" dirty="0" smtClean="0">
                <a:cs typeface="Ali-A-Samik" pitchFamily="2" charset="-78"/>
              </a:rPr>
              <a:t> </a:t>
            </a:r>
            <a:r>
              <a:rPr lang="ar-KW" sz="2800" b="1" dirty="0" smtClean="0">
                <a:cs typeface="Ali-A-Samik" pitchFamily="2" charset="-78"/>
              </a:rPr>
              <a:t>30   ساعة</a:t>
            </a:r>
            <a:endParaRPr lang="en-US" sz="2800" b="1" dirty="0" smtClean="0">
              <a:cs typeface="Ali-A-Samik" pitchFamily="2" charset="-78"/>
            </a:endParaRPr>
          </a:p>
          <a:p>
            <a:r>
              <a:rPr lang="ar-KW" sz="2800" b="1" dirty="0" smtClean="0">
                <a:cs typeface="Ali-A-Samik" pitchFamily="2" charset="-78"/>
              </a:rPr>
              <a:t>6. عدد ساعات العمل</a:t>
            </a:r>
            <a:endParaRPr lang="en-US" sz="2800" b="1" dirty="0" smtClean="0">
              <a:cs typeface="Ali-A-Samik" pitchFamily="2" charset="-78"/>
            </a:endParaRPr>
          </a:p>
          <a:p>
            <a:r>
              <a:rPr lang="en-GB" sz="2000" b="1" dirty="0" smtClean="0">
                <a:cs typeface="Ali-A-Samik" pitchFamily="2" charset="-78"/>
              </a:rPr>
              <a:t> </a:t>
            </a:r>
            <a:endParaRPr lang="en-US" sz="2000" dirty="0" smtClean="0">
              <a:cs typeface="Ali-A-Samik" pitchFamily="2" charset="-78"/>
            </a:endParaRPr>
          </a:p>
          <a:p>
            <a:r>
              <a:rPr lang="en-US" dirty="0" smtClean="0">
                <a:cs typeface="Ali-A-Samik" pitchFamily="2" charset="-78"/>
              </a:rPr>
              <a:t> </a:t>
            </a:r>
          </a:p>
          <a:p>
            <a:endParaRPr lang="ar-IQ" dirty="0">
              <a:cs typeface="Ali-A-Samik"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amond(in)">
                                      <p:cBhvr>
                                        <p:cTn id="7" dur="2000"/>
                                        <p:tgtEl>
                                          <p:spTgt spid="2">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diamond(in)">
                                      <p:cBhvr>
                                        <p:cTn id="10" dur="2000"/>
                                        <p:tgtEl>
                                          <p:spTgt spid="2">
                                            <p:txEl>
                                              <p:pRg st="3" end="3"/>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diamond(in)">
                                      <p:cBhvr>
                                        <p:cTn id="13" dur="2000"/>
                                        <p:tgtEl>
                                          <p:spTgt spid="2">
                                            <p:txEl>
                                              <p:pRg st="4" end="4"/>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diamond(in)">
                                      <p:cBhvr>
                                        <p:cTn id="16" dur="2000"/>
                                        <p:tgtEl>
                                          <p:spTgt spid="2">
                                            <p:txEl>
                                              <p:pRg st="5" end="5"/>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diamond(in)">
                                      <p:cBhvr>
                                        <p:cTn id="19" dur="2000"/>
                                        <p:tgtEl>
                                          <p:spTgt spid="2">
                                            <p:txEl>
                                              <p:pRg st="6" end="6"/>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diamond(in)">
                                      <p:cBhvr>
                                        <p:cTn id="22" dur="2000"/>
                                        <p:tgtEl>
                                          <p:spTgt spid="2">
                                            <p:txEl>
                                              <p:pRg st="7" end="7"/>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diamond(in)">
                                      <p:cBhvr>
                                        <p:cTn id="25" dur="2000"/>
                                        <p:tgtEl>
                                          <p:spTgt spid="2">
                                            <p:txEl>
                                              <p:pRg st="8" end="8"/>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2">
                                            <p:txEl>
                                              <p:pRg st="9" end="9"/>
                                            </p:txEl>
                                          </p:spTgt>
                                        </p:tgtEl>
                                        <p:attrNameLst>
                                          <p:attrName>style.visibility</p:attrName>
                                        </p:attrNameLst>
                                      </p:cBhvr>
                                      <p:to>
                                        <p:strVal val="visible"/>
                                      </p:to>
                                    </p:set>
                                    <p:animEffect transition="in" filter="diamond(in)">
                                      <p:cBhvr>
                                        <p:cTn id="28" dur="2000"/>
                                        <p:tgtEl>
                                          <p:spTgt spid="2">
                                            <p:txEl>
                                              <p:pRg st="9" end="9"/>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Effect transition="in" filter="diamond(in)">
                                      <p:cBhvr>
                                        <p:cTn id="31" dur="2000"/>
                                        <p:tgtEl>
                                          <p:spTgt spid="2">
                                            <p:txEl>
                                              <p:pRg st="10" end="10"/>
                                            </p:txEl>
                                          </p:spTgt>
                                        </p:tgtEl>
                                      </p:cBhvr>
                                    </p:animEffect>
                                  </p:childTnLst>
                                </p:cTn>
                              </p:par>
                              <p:par>
                                <p:cTn id="32" presetID="8" presetClass="entr" presetSubtype="16" fill="hold" nodeType="withEffect">
                                  <p:stCondLst>
                                    <p:cond delay="0"/>
                                  </p:stCondLst>
                                  <p:childTnLst>
                                    <p:set>
                                      <p:cBhvr>
                                        <p:cTn id="33" dur="1" fill="hold">
                                          <p:stCondLst>
                                            <p:cond delay="0"/>
                                          </p:stCondLst>
                                        </p:cTn>
                                        <p:tgtEl>
                                          <p:spTgt spid="2">
                                            <p:txEl>
                                              <p:pRg st="12" end="12"/>
                                            </p:txEl>
                                          </p:spTgt>
                                        </p:tgtEl>
                                        <p:attrNameLst>
                                          <p:attrName>style.visibility</p:attrName>
                                        </p:attrNameLst>
                                      </p:cBhvr>
                                      <p:to>
                                        <p:strVal val="visible"/>
                                      </p:to>
                                    </p:set>
                                    <p:animEffect transition="in" filter="diamond(in)">
                                      <p:cBhvr>
                                        <p:cTn id="34" dur="2000"/>
                                        <p:tgtEl>
                                          <p:spTgt spid="2">
                                            <p:txEl>
                                              <p:pRg st="12" end="12"/>
                                            </p:txEl>
                                          </p:spTgt>
                                        </p:tgtEl>
                                      </p:cBhvr>
                                    </p:animEffect>
                                  </p:childTnLst>
                                </p:cTn>
                              </p:par>
                              <p:par>
                                <p:cTn id="35" presetID="8" presetClass="entr" presetSubtype="16" fill="hold" nodeType="withEffect">
                                  <p:stCondLst>
                                    <p:cond delay="0"/>
                                  </p:stCondLst>
                                  <p:childTnLst>
                                    <p:set>
                                      <p:cBhvr>
                                        <p:cTn id="36" dur="1" fill="hold">
                                          <p:stCondLst>
                                            <p:cond delay="0"/>
                                          </p:stCondLst>
                                        </p:cTn>
                                        <p:tgtEl>
                                          <p:spTgt spid="2">
                                            <p:txEl>
                                              <p:pRg st="13" end="13"/>
                                            </p:txEl>
                                          </p:spTgt>
                                        </p:tgtEl>
                                        <p:attrNameLst>
                                          <p:attrName>style.visibility</p:attrName>
                                        </p:attrNameLst>
                                      </p:cBhvr>
                                      <p:to>
                                        <p:strVal val="visible"/>
                                      </p:to>
                                    </p:set>
                                    <p:animEffect transition="in" filter="diamond(in)">
                                      <p:cBhvr>
                                        <p:cTn id="37" dur="2000"/>
                                        <p:tgtEl>
                                          <p:spTgt spid="2">
                                            <p:txEl>
                                              <p:pRg st="13" end="13"/>
                                            </p:txEl>
                                          </p:spTgt>
                                        </p:tgtEl>
                                      </p:cBhvr>
                                    </p:animEffect>
                                  </p:childTnLst>
                                </p:cTn>
                              </p:par>
                              <p:par>
                                <p:cTn id="38" presetID="8" presetClass="entr" presetSubtype="16" fill="hold" nodeType="withEffect">
                                  <p:stCondLst>
                                    <p:cond delay="0"/>
                                  </p:stCondLst>
                                  <p:childTnLst>
                                    <p:set>
                                      <p:cBhvr>
                                        <p:cTn id="39" dur="1" fill="hold">
                                          <p:stCondLst>
                                            <p:cond delay="0"/>
                                          </p:stCondLst>
                                        </p:cTn>
                                        <p:tgtEl>
                                          <p:spTgt spid="2">
                                            <p:txEl>
                                              <p:pRg st="14" end="14"/>
                                            </p:txEl>
                                          </p:spTgt>
                                        </p:tgtEl>
                                        <p:attrNameLst>
                                          <p:attrName>style.visibility</p:attrName>
                                        </p:attrNameLst>
                                      </p:cBhvr>
                                      <p:to>
                                        <p:strVal val="visible"/>
                                      </p:to>
                                    </p:set>
                                    <p:animEffect transition="in" filter="diamond(in)">
                                      <p:cBhvr>
                                        <p:cTn id="40" dur="2000"/>
                                        <p:tgtEl>
                                          <p:spTgt spid="2">
                                            <p:txEl>
                                              <p:pRg st="14" end="14"/>
                                            </p:txEl>
                                          </p:spTgt>
                                        </p:tgtEl>
                                      </p:cBhvr>
                                    </p:animEffect>
                                  </p:childTnLst>
                                </p:cTn>
                              </p:par>
                              <p:par>
                                <p:cTn id="41" presetID="8" presetClass="entr" presetSubtype="16" fill="hold" nodeType="withEffect">
                                  <p:stCondLst>
                                    <p:cond delay="0"/>
                                  </p:stCondLst>
                                  <p:childTnLst>
                                    <p:set>
                                      <p:cBhvr>
                                        <p:cTn id="42" dur="1" fill="hold">
                                          <p:stCondLst>
                                            <p:cond delay="0"/>
                                          </p:stCondLst>
                                        </p:cTn>
                                        <p:tgtEl>
                                          <p:spTgt spid="2">
                                            <p:txEl>
                                              <p:pRg st="15" end="15"/>
                                            </p:txEl>
                                          </p:spTgt>
                                        </p:tgtEl>
                                        <p:attrNameLst>
                                          <p:attrName>style.visibility</p:attrName>
                                        </p:attrNameLst>
                                      </p:cBhvr>
                                      <p:to>
                                        <p:strVal val="visible"/>
                                      </p:to>
                                    </p:set>
                                    <p:animEffect transition="in" filter="diamond(in)">
                                      <p:cBhvr>
                                        <p:cTn id="43" dur="2000"/>
                                        <p:tgtEl>
                                          <p:spTgt spid="2">
                                            <p:txEl>
                                              <p:pRg st="15" end="15"/>
                                            </p:txEl>
                                          </p:spTgt>
                                        </p:tgtEl>
                                      </p:cBhvr>
                                    </p:animEffect>
                                  </p:childTnLst>
                                </p:cTn>
                              </p:par>
                              <p:par>
                                <p:cTn id="44" presetID="8" presetClass="entr" presetSubtype="16" fill="hold" nodeType="withEffect">
                                  <p:stCondLst>
                                    <p:cond delay="0"/>
                                  </p:stCondLst>
                                  <p:childTnLst>
                                    <p:set>
                                      <p:cBhvr>
                                        <p:cTn id="45" dur="1" fill="hold">
                                          <p:stCondLst>
                                            <p:cond delay="0"/>
                                          </p:stCondLst>
                                        </p:cTn>
                                        <p:tgtEl>
                                          <p:spTgt spid="2">
                                            <p:txEl>
                                              <p:pRg st="16" end="16"/>
                                            </p:txEl>
                                          </p:spTgt>
                                        </p:tgtEl>
                                        <p:attrNameLst>
                                          <p:attrName>style.visibility</p:attrName>
                                        </p:attrNameLst>
                                      </p:cBhvr>
                                      <p:to>
                                        <p:strVal val="visible"/>
                                      </p:to>
                                    </p:set>
                                    <p:animEffect transition="in" filter="diamond(in)">
                                      <p:cBhvr>
                                        <p:cTn id="46" dur="2000"/>
                                        <p:tgtEl>
                                          <p:spTgt spid="2">
                                            <p:txEl>
                                              <p:pRg st="16" end="16"/>
                                            </p:txEl>
                                          </p:spTgt>
                                        </p:tgtEl>
                                      </p:cBhvr>
                                    </p:animEffect>
                                  </p:childTnLst>
                                </p:cTn>
                              </p:par>
                              <p:par>
                                <p:cTn id="47" presetID="8" presetClass="entr" presetSubtype="16" fill="hold" nodeType="withEffect">
                                  <p:stCondLst>
                                    <p:cond delay="0"/>
                                  </p:stCondLst>
                                  <p:childTnLst>
                                    <p:set>
                                      <p:cBhvr>
                                        <p:cTn id="48" dur="1" fill="hold">
                                          <p:stCondLst>
                                            <p:cond delay="0"/>
                                          </p:stCondLst>
                                        </p:cTn>
                                        <p:tgtEl>
                                          <p:spTgt spid="2">
                                            <p:txEl>
                                              <p:pRg st="17" end="17"/>
                                            </p:txEl>
                                          </p:spTgt>
                                        </p:tgtEl>
                                        <p:attrNameLst>
                                          <p:attrName>style.visibility</p:attrName>
                                        </p:attrNameLst>
                                      </p:cBhvr>
                                      <p:to>
                                        <p:strVal val="visible"/>
                                      </p:to>
                                    </p:set>
                                    <p:animEffect transition="in" filter="diamond(in)">
                                      <p:cBhvr>
                                        <p:cTn id="49" dur="2000"/>
                                        <p:tgtEl>
                                          <p:spTgt spid="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214290"/>
            <a:ext cx="8501122" cy="6340197"/>
          </a:xfrm>
          <a:prstGeom prst="rect">
            <a:avLst/>
          </a:prstGeom>
          <a:noFill/>
        </p:spPr>
        <p:txBody>
          <a:bodyPr wrap="square" rtlCol="1">
            <a:spAutoFit/>
          </a:bodyPr>
          <a:lstStyle/>
          <a:p>
            <a:r>
              <a:rPr lang="ar-IQ" sz="2800" b="1" dirty="0" smtClean="0">
                <a:cs typeface="Ali-A-Samik" pitchFamily="2" charset="-78"/>
              </a:rPr>
              <a:t>١٦. قائمة المراجع والكتب</a:t>
            </a:r>
            <a:endParaRPr lang="en-US" sz="2800" dirty="0" smtClean="0">
              <a:cs typeface="Ali-A-Samik" pitchFamily="2" charset="-78"/>
            </a:endParaRPr>
          </a:p>
          <a:p>
            <a:pPr lvl="0"/>
            <a:r>
              <a:rPr lang="ar-IQ" sz="2800" dirty="0" smtClean="0">
                <a:cs typeface="Ali-A-Samik" pitchFamily="2" charset="-78"/>
              </a:rPr>
              <a:t>المراجع الرئيسية : </a:t>
            </a:r>
            <a:endParaRPr lang="en-US" sz="2800" dirty="0" smtClean="0">
              <a:cs typeface="Ali-A-Samik" pitchFamily="2" charset="-78"/>
            </a:endParaRPr>
          </a:p>
          <a:p>
            <a:pPr lvl="0"/>
            <a:r>
              <a:rPr lang="ar-IQ" sz="2800" dirty="0" smtClean="0">
                <a:cs typeface="Ali-A-Samik" pitchFamily="2" charset="-78"/>
              </a:rPr>
              <a:t>1-شرح ابن عقيل غلى الفية ابن مالك</a:t>
            </a:r>
            <a:endParaRPr lang="en-US" sz="2800" dirty="0" smtClean="0">
              <a:cs typeface="Ali-A-Samik" pitchFamily="2" charset="-78"/>
            </a:endParaRPr>
          </a:p>
          <a:p>
            <a:pPr lvl="0"/>
            <a:r>
              <a:rPr lang="ar-IQ" sz="2800" dirty="0" smtClean="0">
                <a:cs typeface="Ali-A-Samik" pitchFamily="2" charset="-78"/>
              </a:rPr>
              <a:t>2- شرح التصريح على التوضيح</a:t>
            </a:r>
            <a:endParaRPr lang="en-US" sz="2800" dirty="0" smtClean="0">
              <a:cs typeface="Ali-A-Samik" pitchFamily="2" charset="-78"/>
            </a:endParaRPr>
          </a:p>
          <a:p>
            <a:pPr lvl="0"/>
            <a:r>
              <a:rPr lang="ar-IQ" sz="2800" dirty="0" smtClean="0">
                <a:cs typeface="Ali-A-Samik" pitchFamily="2" charset="-78"/>
              </a:rPr>
              <a:t>3- همع الهوامع للسيوطي</a:t>
            </a:r>
            <a:endParaRPr lang="en-US" sz="2800" dirty="0" smtClean="0">
              <a:cs typeface="Ali-A-Samik" pitchFamily="2" charset="-78"/>
            </a:endParaRPr>
          </a:p>
          <a:p>
            <a:pPr lvl="0"/>
            <a:r>
              <a:rPr lang="ar-IQ" sz="2800" dirty="0" smtClean="0">
                <a:cs typeface="Ali-A-Samik" pitchFamily="2" charset="-78"/>
              </a:rPr>
              <a:t>المراجع المفيدة :</a:t>
            </a:r>
            <a:endParaRPr lang="en-US" sz="2800" dirty="0" smtClean="0">
              <a:cs typeface="Ali-A-Samik" pitchFamily="2" charset="-78"/>
            </a:endParaRPr>
          </a:p>
          <a:p>
            <a:pPr lvl="0"/>
            <a:r>
              <a:rPr lang="ar-IQ" sz="2800" dirty="0" smtClean="0">
                <a:cs typeface="Ali-A-Samik" pitchFamily="2" charset="-78"/>
              </a:rPr>
              <a:t>1- النحو الوافي : عباس حسن</a:t>
            </a:r>
            <a:endParaRPr lang="en-US" sz="2800" dirty="0" smtClean="0">
              <a:cs typeface="Ali-A-Samik" pitchFamily="2" charset="-78"/>
            </a:endParaRPr>
          </a:p>
          <a:p>
            <a:pPr lvl="0"/>
            <a:r>
              <a:rPr lang="ar-IQ" sz="2800" dirty="0" smtClean="0">
                <a:cs typeface="Ali-A-Samik" pitchFamily="2" charset="-78"/>
              </a:rPr>
              <a:t>2-مختصر النحو</a:t>
            </a:r>
            <a:endParaRPr lang="en-US" sz="2800" dirty="0" smtClean="0">
              <a:cs typeface="Ali-A-Samik" pitchFamily="2" charset="-78"/>
            </a:endParaRPr>
          </a:p>
          <a:p>
            <a:r>
              <a:rPr lang="en-GB" sz="2800" dirty="0" smtClean="0">
                <a:cs typeface="Ali-A-Samik" pitchFamily="2" charset="-78"/>
              </a:rPr>
              <a:t> </a:t>
            </a:r>
            <a:endParaRPr lang="en-US" sz="2800" dirty="0" smtClean="0">
              <a:cs typeface="Ali-A-Samik" pitchFamily="2" charset="-78"/>
            </a:endParaRPr>
          </a:p>
          <a:p>
            <a:pPr lvl="0"/>
            <a:r>
              <a:rPr lang="ar-IQ" sz="2800" dirty="0" smtClean="0">
                <a:cs typeface="Ali-A-Samik" pitchFamily="2" charset="-78"/>
              </a:rPr>
              <a:t>المجلات العلمية ومصادر الانترنيت:</a:t>
            </a:r>
            <a:endParaRPr lang="en-US" sz="2800" dirty="0" smtClean="0">
              <a:cs typeface="Ali-A-Samik" pitchFamily="2" charset="-78"/>
            </a:endParaRPr>
          </a:p>
          <a:p>
            <a:r>
              <a:rPr lang="ar-IQ" sz="2800" dirty="0" smtClean="0">
                <a:cs typeface="Ali-A-Samik" pitchFamily="2" charset="-78"/>
              </a:rPr>
              <a:t> </a:t>
            </a:r>
            <a:endParaRPr lang="en-US" sz="2800" dirty="0" smtClean="0">
              <a:cs typeface="Ali-A-Samik" pitchFamily="2" charset="-78"/>
            </a:endParaRPr>
          </a:p>
          <a:p>
            <a:pPr lvl="0"/>
            <a:r>
              <a:rPr lang="ar-IQ" sz="2800" dirty="0" smtClean="0">
                <a:cs typeface="Ali-A-Samik" pitchFamily="2" charset="-78"/>
              </a:rPr>
              <a:t>1- موقع :منتدى الادب واللغة </a:t>
            </a:r>
            <a:endParaRPr lang="en-US" sz="2800" dirty="0" smtClean="0">
              <a:cs typeface="Ali-A-Samik" pitchFamily="2" charset="-78"/>
            </a:endParaRPr>
          </a:p>
          <a:p>
            <a:r>
              <a:rPr lang="ar-IQ" sz="2800" dirty="0" smtClean="0">
                <a:cs typeface="Ali-A-Samik" pitchFamily="2" charset="-78"/>
              </a:rPr>
              <a:t> </a:t>
            </a:r>
            <a:endParaRPr lang="en-US" sz="2800" dirty="0" smtClean="0">
              <a:cs typeface="Ali-A-Samik" pitchFamily="2" charset="-78"/>
            </a:endParaRPr>
          </a:p>
          <a:p>
            <a:pPr lvl="0"/>
            <a:r>
              <a:rPr lang="ar-IQ" sz="2400" dirty="0" smtClean="0">
                <a:cs typeface="Ali-A-Samik" pitchFamily="2" charset="-78"/>
              </a:rPr>
              <a:t>2- مجلة الفصول</a:t>
            </a:r>
            <a:endParaRPr lang="en-US" sz="2400" dirty="0" smtClean="0">
              <a:cs typeface="Ali-A-Samik" pitchFamily="2" charset="-78"/>
            </a:endParaRPr>
          </a:p>
          <a:p>
            <a:endParaRPr lang="ar-IQ" dirty="0">
              <a:cs typeface="Ali-A-Samik"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214290"/>
            <a:ext cx="8501122" cy="8925520"/>
          </a:xfrm>
          <a:prstGeom prst="rect">
            <a:avLst/>
          </a:prstGeom>
          <a:noFill/>
        </p:spPr>
        <p:txBody>
          <a:bodyPr wrap="square" rtlCol="1">
            <a:spAutoFit/>
          </a:bodyPr>
          <a:lstStyle/>
          <a:p>
            <a:r>
              <a:rPr lang="ar-IQ" sz="2800" b="1" dirty="0" smtClean="0">
                <a:cs typeface="Ali-A-Samik" pitchFamily="2" charset="-78"/>
              </a:rPr>
              <a:t>١٦. قائمة المراجع والكتب</a:t>
            </a:r>
            <a:endParaRPr lang="en-US" sz="2800" dirty="0" smtClean="0">
              <a:cs typeface="Ali-A-Samik" pitchFamily="2" charset="-78"/>
            </a:endParaRPr>
          </a:p>
          <a:p>
            <a:pPr lvl="0"/>
            <a:r>
              <a:rPr lang="ar-IQ" sz="2800" dirty="0" smtClean="0">
                <a:cs typeface="Ali-A-Samik" pitchFamily="2" charset="-78"/>
              </a:rPr>
              <a:t>المراجع الرئيسية : </a:t>
            </a:r>
            <a:endParaRPr lang="en-US" sz="2800" dirty="0" smtClean="0">
              <a:cs typeface="Ali-A-Samik" pitchFamily="2" charset="-78"/>
            </a:endParaRPr>
          </a:p>
          <a:p>
            <a:pPr lvl="0"/>
            <a:r>
              <a:rPr lang="ar-IQ" sz="2800" dirty="0" smtClean="0">
                <a:cs typeface="Ali-A-Samik" pitchFamily="2" charset="-78"/>
              </a:rPr>
              <a:t>1-شرح ابن عقيل غلى الفية ابن مالك</a:t>
            </a:r>
            <a:endParaRPr lang="en-US" sz="2800" dirty="0" smtClean="0">
              <a:cs typeface="Ali-A-Samik" pitchFamily="2" charset="-78"/>
            </a:endParaRPr>
          </a:p>
          <a:p>
            <a:pPr lvl="0"/>
            <a:r>
              <a:rPr lang="ar-IQ" sz="2800" dirty="0" smtClean="0">
                <a:cs typeface="Ali-A-Samik" pitchFamily="2" charset="-78"/>
              </a:rPr>
              <a:t>2- شرح التصريح على التوضيح</a:t>
            </a:r>
            <a:endParaRPr lang="en-US" sz="2800" dirty="0" smtClean="0">
              <a:cs typeface="Ali-A-Samik" pitchFamily="2" charset="-78"/>
            </a:endParaRPr>
          </a:p>
          <a:p>
            <a:pPr lvl="0"/>
            <a:r>
              <a:rPr lang="ar-IQ" sz="2800" dirty="0" smtClean="0">
                <a:cs typeface="Ali-A-Samik" pitchFamily="2" charset="-78"/>
              </a:rPr>
              <a:t>3- همع الهوامع للسيوطي</a:t>
            </a:r>
          </a:p>
          <a:p>
            <a:pPr lvl="0"/>
            <a:r>
              <a:rPr lang="ar-IQ" sz="2800" dirty="0" smtClean="0">
                <a:cs typeface="Ali-A-Samik" pitchFamily="2" charset="-78"/>
              </a:rPr>
              <a:t>4- كتاب سيبويه</a:t>
            </a:r>
          </a:p>
          <a:p>
            <a:pPr lvl="0"/>
            <a:r>
              <a:rPr lang="ar-IQ" sz="2800" dirty="0" smtClean="0">
                <a:cs typeface="Ali-A-Samik" pitchFamily="2" charset="-78"/>
              </a:rPr>
              <a:t>5- كتاب التسهسل لابن مالك</a:t>
            </a:r>
            <a:endParaRPr lang="en-US" sz="2800" dirty="0" smtClean="0">
              <a:cs typeface="Ali-A-Samik" pitchFamily="2" charset="-78"/>
            </a:endParaRPr>
          </a:p>
          <a:p>
            <a:pPr lvl="0"/>
            <a:r>
              <a:rPr lang="ar-IQ" sz="2800" dirty="0" smtClean="0">
                <a:cs typeface="Ali-A-Samik" pitchFamily="2" charset="-78"/>
              </a:rPr>
              <a:t>المراجع المفيدة :</a:t>
            </a:r>
            <a:endParaRPr lang="en-US" sz="2800" dirty="0" smtClean="0">
              <a:cs typeface="Ali-A-Samik" pitchFamily="2" charset="-78"/>
            </a:endParaRPr>
          </a:p>
          <a:p>
            <a:pPr lvl="0"/>
            <a:r>
              <a:rPr lang="ar-IQ" sz="2800" dirty="0" smtClean="0">
                <a:cs typeface="Ali-A-Samik" pitchFamily="2" charset="-78"/>
              </a:rPr>
              <a:t>1- النحو الوافي : عباس حسن</a:t>
            </a:r>
            <a:endParaRPr lang="en-US" sz="2800" dirty="0" smtClean="0">
              <a:cs typeface="Ali-A-Samik" pitchFamily="2" charset="-78"/>
            </a:endParaRPr>
          </a:p>
          <a:p>
            <a:pPr lvl="0"/>
            <a:r>
              <a:rPr lang="ar-IQ" sz="2800" dirty="0" smtClean="0">
                <a:cs typeface="Ali-A-Samik" pitchFamily="2" charset="-78"/>
              </a:rPr>
              <a:t>2-مختصر النحو </a:t>
            </a:r>
          </a:p>
          <a:p>
            <a:pPr lvl="0"/>
            <a:r>
              <a:rPr lang="ar-IQ" sz="2800" dirty="0" smtClean="0">
                <a:cs typeface="Ali-A-Samik" pitchFamily="2" charset="-78"/>
              </a:rPr>
              <a:t>-3- النحو الواضح</a:t>
            </a:r>
          </a:p>
          <a:p>
            <a:pPr lvl="0"/>
            <a:r>
              <a:rPr lang="ar-IQ" sz="2800" dirty="0" smtClean="0">
                <a:cs typeface="Ali-A-Samik" pitchFamily="2" charset="-78"/>
              </a:rPr>
              <a:t>4- جامع الدروس العربية</a:t>
            </a:r>
          </a:p>
          <a:p>
            <a:pPr lvl="0"/>
            <a:r>
              <a:rPr lang="ar-IQ" sz="2800" dirty="0" smtClean="0">
                <a:cs typeface="Ali-A-Samik" pitchFamily="2" charset="-78"/>
              </a:rPr>
              <a:t>5- دلالة الجملة الاسمية في القران الكريم</a:t>
            </a:r>
          </a:p>
          <a:p>
            <a:pPr lvl="0"/>
            <a:endParaRPr lang="en-US" sz="2800" dirty="0" smtClean="0">
              <a:cs typeface="Ali-A-Samik" pitchFamily="2" charset="-78"/>
            </a:endParaRPr>
          </a:p>
          <a:p>
            <a:r>
              <a:rPr lang="en-GB" sz="2800" dirty="0" smtClean="0">
                <a:cs typeface="Ali-A-Samik" pitchFamily="2" charset="-78"/>
              </a:rPr>
              <a:t> </a:t>
            </a:r>
            <a:endParaRPr lang="en-US" sz="2800" dirty="0" smtClean="0">
              <a:cs typeface="Ali-A-Samik" pitchFamily="2" charset="-78"/>
            </a:endParaRPr>
          </a:p>
          <a:p>
            <a:pPr lvl="0"/>
            <a:r>
              <a:rPr lang="ar-IQ" sz="2800" dirty="0" smtClean="0">
                <a:cs typeface="Ali-A-Samik" pitchFamily="2" charset="-78"/>
              </a:rPr>
              <a:t>المجلات العلمية ومصادر الانترنيت:</a:t>
            </a:r>
            <a:endParaRPr lang="en-US" sz="2800" dirty="0" smtClean="0">
              <a:cs typeface="Ali-A-Samik" pitchFamily="2" charset="-78"/>
            </a:endParaRPr>
          </a:p>
          <a:p>
            <a:r>
              <a:rPr lang="ar-IQ" sz="2800" dirty="0" smtClean="0">
                <a:cs typeface="Ali-A-Samik" pitchFamily="2" charset="-78"/>
              </a:rPr>
              <a:t> </a:t>
            </a:r>
            <a:endParaRPr lang="en-US" sz="2800" dirty="0" smtClean="0">
              <a:cs typeface="Ali-A-Samik" pitchFamily="2" charset="-78"/>
            </a:endParaRPr>
          </a:p>
          <a:p>
            <a:pPr lvl="0"/>
            <a:r>
              <a:rPr lang="ar-IQ" sz="2800" dirty="0" smtClean="0">
                <a:cs typeface="Ali-A-Samik" pitchFamily="2" charset="-78"/>
              </a:rPr>
              <a:t>1- موقع :منتدى الادب واللغة </a:t>
            </a:r>
            <a:endParaRPr lang="en-US" sz="2800" dirty="0" smtClean="0">
              <a:cs typeface="Ali-A-Samik" pitchFamily="2" charset="-78"/>
            </a:endParaRPr>
          </a:p>
          <a:p>
            <a:r>
              <a:rPr lang="ar-IQ" sz="2800" dirty="0" smtClean="0">
                <a:cs typeface="Ali-A-Samik" pitchFamily="2" charset="-78"/>
              </a:rPr>
              <a:t> </a:t>
            </a:r>
            <a:endParaRPr lang="en-US" sz="2800" dirty="0" smtClean="0">
              <a:cs typeface="Ali-A-Samik" pitchFamily="2" charset="-78"/>
            </a:endParaRPr>
          </a:p>
          <a:p>
            <a:pPr lvl="0"/>
            <a:r>
              <a:rPr lang="ar-IQ" sz="2400" dirty="0" smtClean="0">
                <a:cs typeface="Ali-A-Samik" pitchFamily="2" charset="-78"/>
              </a:rPr>
              <a:t>2- مجلة الفصول</a:t>
            </a:r>
            <a:endParaRPr lang="en-US" sz="2400" dirty="0" smtClean="0">
              <a:cs typeface="Ali-A-Samik" pitchFamily="2" charset="-78"/>
            </a:endParaRPr>
          </a:p>
          <a:p>
            <a:endParaRPr lang="ar-IQ" dirty="0">
              <a:cs typeface="Ali-A-Samik"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001156" cy="7017306"/>
          </a:xfrm>
          <a:prstGeom prst="rect">
            <a:avLst/>
          </a:prstGeom>
          <a:noFill/>
        </p:spPr>
        <p:txBody>
          <a:bodyPr wrap="square" rtlCol="0">
            <a:spAutoFit/>
          </a:bodyPr>
          <a:lstStyle/>
          <a:p>
            <a:pPr algn="ctr"/>
            <a:r>
              <a:rPr lang="ar-IQ" b="1" dirty="0" smtClean="0">
                <a:cs typeface="Ali-A-Samik" pitchFamily="2" charset="-78"/>
              </a:rPr>
              <a:t>                                            مفردات المادة موزعة على الأسابيع :</a:t>
            </a:r>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en-US" dirty="0"/>
          </a:p>
        </p:txBody>
      </p:sp>
      <p:graphicFrame>
        <p:nvGraphicFramePr>
          <p:cNvPr id="5" name="Table 4"/>
          <p:cNvGraphicFramePr>
            <a:graphicFrameLocks noGrp="1"/>
          </p:cNvGraphicFramePr>
          <p:nvPr/>
        </p:nvGraphicFramePr>
        <p:xfrm>
          <a:off x="214282" y="357166"/>
          <a:ext cx="8358245" cy="6504904"/>
        </p:xfrm>
        <a:graphic>
          <a:graphicData uri="http://schemas.openxmlformats.org/drawingml/2006/table">
            <a:tbl>
              <a:tblPr rtl="1"/>
              <a:tblGrid>
                <a:gridCol w="1126321"/>
                <a:gridCol w="1051692"/>
                <a:gridCol w="6180232"/>
              </a:tblGrid>
              <a:tr h="184007">
                <a:tc>
                  <a:txBody>
                    <a:bodyPr/>
                    <a:lstStyle/>
                    <a:p>
                      <a:pPr algn="ctr" rtl="0" fontAlgn="b"/>
                      <a:r>
                        <a:rPr lang="en-US" sz="2000" b="0" i="0" u="none" strike="noStrike" dirty="0">
                          <a:latin typeface="Arial"/>
                          <a:cs typeface="Ali-A-Samik" pitchFamily="2" charset="-78"/>
                        </a:rPr>
                        <a:t> </a:t>
                      </a:r>
                      <a:r>
                        <a:rPr lang="ar-IQ" sz="2000" b="0" i="0" u="none" strike="noStrike" dirty="0" smtClean="0">
                          <a:latin typeface="Arial"/>
                          <a:cs typeface="Ali-A-Samik" pitchFamily="2" charset="-78"/>
                        </a:rPr>
                        <a:t>الأسابيع</a:t>
                      </a:r>
                      <a:endParaRPr lang="en-US" sz="20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a:latin typeface="Arial"/>
                          <a:cs typeface="Ali-A-Samik" pitchFamily="2" charset="-78"/>
                        </a:rPr>
                        <a:t> </a:t>
                      </a:r>
                      <a:r>
                        <a:rPr lang="ar-IQ" sz="2000" b="0" i="0" u="none" strike="noStrike" dirty="0" smtClean="0">
                          <a:latin typeface="Arial"/>
                          <a:cs typeface="Ali-A-Samik" pitchFamily="2" charset="-78"/>
                        </a:rPr>
                        <a:t>التاريخ</a:t>
                      </a:r>
                      <a:endParaRPr lang="en-US" sz="20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en-US" sz="700" b="0" i="0" u="none" strike="noStrike" dirty="0">
                          <a:latin typeface="Arial"/>
                          <a:cs typeface="Ali-A-Samik" pitchFamily="2" charset="-78"/>
                        </a:rPr>
                        <a:t> </a:t>
                      </a:r>
                      <a:r>
                        <a:rPr lang="ar-IQ" sz="700" b="0" i="0" u="none" strike="noStrike" dirty="0" smtClean="0">
                          <a:latin typeface="Arial"/>
                          <a:cs typeface="Ali-A-Samik" pitchFamily="2" charset="-78"/>
                        </a:rPr>
                        <a:t> </a:t>
                      </a:r>
                      <a:r>
                        <a:rPr lang="ar-IQ" sz="2000" b="0" i="0" u="none" strike="noStrike" dirty="0" smtClean="0">
                          <a:latin typeface="Arial"/>
                          <a:cs typeface="Ali-A-Samik" pitchFamily="2" charset="-78"/>
                        </a:rPr>
                        <a:t>الــمــــــــــــــادة</a:t>
                      </a:r>
                      <a:endParaRPr lang="en-US" sz="7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:1</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الترحيب بالطلبة وتوزيع الكورس</a:t>
                      </a:r>
                      <a:r>
                        <a:rPr lang="ar-IQ" sz="1600" b="0" i="0" u="none" strike="noStrike" baseline="0" dirty="0" smtClean="0">
                          <a:latin typeface="Arial"/>
                          <a:cs typeface="Ali-A-Samik" pitchFamily="2" charset="-78"/>
                        </a:rPr>
                        <a:t> بوك والتعارف  </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a:latin typeface="Arial"/>
                          <a:cs typeface="Ali-A-Samik" pitchFamily="2" charset="-78"/>
                        </a:rPr>
                        <a:t> </a:t>
                      </a:r>
                      <a:r>
                        <a:rPr lang="en-US" sz="1600" b="0" i="0" u="none" strike="noStrike" dirty="0" smtClean="0">
                          <a:latin typeface="Arial"/>
                          <a:cs typeface="Ali-A-Samik" pitchFamily="2" charset="-78"/>
                        </a:rPr>
                        <a:t> </a:t>
                      </a:r>
                      <a:r>
                        <a:rPr lang="ar-IQ" sz="1600" b="0" i="0" u="none" strike="noStrike" dirty="0" smtClean="0">
                          <a:latin typeface="Arial"/>
                          <a:cs typeface="Ali-A-Samik" pitchFamily="2" charset="-78"/>
                        </a:rPr>
                        <a:t>الاسبوع :2</a:t>
                      </a:r>
                      <a:endParaRPr lang="en-US" sz="1600" b="0" i="0" u="none" strike="noStrike" dirty="0" smtClean="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ar-IQ" sz="1600" b="0" i="0" u="none" strike="noStrike" dirty="0" smtClean="0">
                          <a:latin typeface="Arial"/>
                          <a:cs typeface="Ali-A-Samik" pitchFamily="2" charset="-78"/>
                        </a:rPr>
                        <a:t>على المصادر والمراجع</a:t>
                      </a:r>
                      <a:r>
                        <a:rPr lang="ar-IQ" sz="1600" b="0" i="0" u="none" strike="noStrike" baseline="0" dirty="0" smtClean="0">
                          <a:latin typeface="Arial"/>
                          <a:cs typeface="Ali-A-Samik" pitchFamily="2" charset="-78"/>
                        </a:rPr>
                        <a:t> والكتب المساعدة واسس توزيع الدرجات</a:t>
                      </a:r>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اطلاع الطلبة</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:3</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التعريف بعلم النحو وموقعه</a:t>
                      </a:r>
                      <a:r>
                        <a:rPr lang="ar-IQ" sz="1600" b="0" i="0" u="none" strike="noStrike" baseline="0" dirty="0" smtClean="0">
                          <a:latin typeface="Arial"/>
                          <a:cs typeface="Ali-A-Samik" pitchFamily="2" charset="-78"/>
                        </a:rPr>
                        <a:t> في الدراسات اللغوية ورسم مخطط فروع علم اللغة والادب العربى</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:4</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ar-IQ" sz="1600" b="0" i="0" u="none" strike="noStrike" baseline="0" dirty="0" smtClean="0">
                          <a:latin typeface="Arial"/>
                          <a:cs typeface="Ali-A-Samik" pitchFamily="2" charset="-78"/>
                        </a:rPr>
                        <a:t>النافية للجنس ( عمل ان اجعل للا)</a:t>
                      </a:r>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مخطط نواسخ الابتداء</a:t>
                      </a:r>
                      <a:r>
                        <a:rPr lang="ar-IQ" sz="1600" b="0" i="0" u="none" strike="noStrike" baseline="0" dirty="0" smtClean="0">
                          <a:latin typeface="Arial"/>
                          <a:cs typeface="Ali-A-Samik" pitchFamily="2" charset="-78"/>
                        </a:rPr>
                        <a:t> , و ( لا)</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:5</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اوجه اسم لا المنعوت</a:t>
                      </a:r>
                      <a:r>
                        <a:rPr lang="ar-IQ" sz="1600" b="0" i="0" u="none" strike="noStrike" baseline="0" dirty="0" smtClean="0">
                          <a:latin typeface="Arial"/>
                          <a:cs typeface="Ali-A-Samik" pitchFamily="2" charset="-78"/>
                        </a:rPr>
                        <a:t> بالمفرد متصل به (ومفردا نعتا....)</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:6</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a:latin typeface="Arial"/>
                          <a:cs typeface="Ali-A-Samik" pitchFamily="2" charset="-78"/>
                        </a:rPr>
                        <a:t> </a:t>
                      </a:r>
                      <a:r>
                        <a:rPr lang="en-US" sz="1600" b="0" i="0" u="none" strike="noStrike" dirty="0" smtClean="0">
                          <a:latin typeface="Arial"/>
                          <a:cs typeface="Ali-A-Samik" pitchFamily="2" charset="-78"/>
                        </a:rPr>
                        <a:t> </a:t>
                      </a:r>
                      <a:r>
                        <a:rPr lang="ar-IQ" sz="1600" b="0" i="0" u="none" strike="noStrike" dirty="0" smtClean="0">
                          <a:latin typeface="Arial"/>
                          <a:cs typeface="Ali-A-Samik" pitchFamily="2" charset="-78"/>
                        </a:rPr>
                        <a:t>اوجه اسم لا المنعوت</a:t>
                      </a:r>
                      <a:r>
                        <a:rPr lang="ar-IQ" sz="1600" b="0" i="0" u="none" strike="noStrike" baseline="0" dirty="0" smtClean="0">
                          <a:latin typeface="Arial"/>
                          <a:cs typeface="Ali-A-Samik" pitchFamily="2" charset="-78"/>
                        </a:rPr>
                        <a:t> بالمفرد غير متصل به (وغير مايلي....)</a:t>
                      </a:r>
                      <a:endParaRPr lang="en-US" sz="1600" b="0" i="0" u="none" strike="noStrike" dirty="0" smtClean="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:7</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ar-IQ" sz="1600" b="0" i="0" u="none" strike="noStrike" dirty="0" smtClean="0">
                          <a:latin typeface="Arial"/>
                          <a:cs typeface="Ali-A-Samik" pitchFamily="2" charset="-78"/>
                        </a:rPr>
                        <a:t>اوجه</a:t>
                      </a:r>
                      <a:r>
                        <a:rPr lang="ar-IQ" sz="1600" b="0" i="0" u="none" strike="noStrike" baseline="0" dirty="0" smtClean="0">
                          <a:latin typeface="Arial"/>
                          <a:cs typeface="Ali-A-Samik" pitchFamily="2" charset="-78"/>
                        </a:rPr>
                        <a:t> اعراب المعطوف على اسم لا (والعطف ان لم تتكرر...)</a:t>
                      </a:r>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:8</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دخول همزة ألاستفهام على</a:t>
                      </a:r>
                      <a:r>
                        <a:rPr lang="ar-IQ" sz="1600" b="0" i="0" u="none" strike="noStrike" baseline="0" dirty="0" smtClean="0">
                          <a:latin typeface="Arial"/>
                          <a:cs typeface="Ali-A-Samik" pitchFamily="2" charset="-78"/>
                        </a:rPr>
                        <a:t> لا النافية للجنس ( وأعط لا مع همزة...)</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:9</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حذف</a:t>
                      </a:r>
                      <a:r>
                        <a:rPr lang="ar-IQ" sz="1600" b="0" i="0" u="none" strike="noStrike" baseline="0" dirty="0" smtClean="0">
                          <a:latin typeface="Arial"/>
                          <a:cs typeface="Ali-A-Samik" pitchFamily="2" charset="-78"/>
                        </a:rPr>
                        <a:t> لا النافية للجنس ( وشاع في ذا الباب...)</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36216">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:10</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ظن وأخواتها</a:t>
                      </a:r>
                      <a:r>
                        <a:rPr lang="ar-IQ" sz="1600" b="0" i="0" u="none" strike="noStrike" baseline="0" dirty="0" smtClean="0">
                          <a:latin typeface="Arial"/>
                          <a:cs typeface="Ali-A-Samik" pitchFamily="2" charset="-78"/>
                        </a:rPr>
                        <a:t> وعملها ..أولا :  أفعال القلوب </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:11</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latin typeface="Arial"/>
                          <a:cs typeface="Ali-A-Samik" pitchFamily="2" charset="-78"/>
                        </a:rPr>
                        <a:t> </a:t>
                      </a:r>
                      <a:r>
                        <a:rPr lang="ar-IQ" sz="1600" b="0" i="0" u="none" strike="noStrike" smtClean="0">
                          <a:latin typeface="Arial"/>
                          <a:cs typeface="Ali-A-Samik" pitchFamily="2" charset="-78"/>
                        </a:rPr>
                        <a:t>ثانيا : افعال الرجحان</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:12</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ar-JO" sz="1600" b="0" i="0" u="none" strike="noStrike" dirty="0" smtClean="0">
                          <a:latin typeface="Arial"/>
                          <a:cs typeface="Ali-A-Samik" pitchFamily="2" charset="-78"/>
                        </a:rPr>
                        <a:t> عملها وعددها</a:t>
                      </a:r>
                      <a:r>
                        <a:rPr lang="en-US" sz="1600" b="0" i="0" u="none" strike="noStrike" dirty="0">
                          <a:latin typeface="Arial"/>
                          <a:cs typeface="Ali-A-Samik" pitchFamily="2" charset="-78"/>
                        </a:rPr>
                        <a:t> </a:t>
                      </a:r>
                      <a:r>
                        <a:rPr lang="ar-JO" sz="1600" b="0" i="0" u="none" strike="noStrike" dirty="0" smtClean="0">
                          <a:latin typeface="Arial"/>
                          <a:cs typeface="Ali-A-Samik" pitchFamily="2" charset="-78"/>
                        </a:rPr>
                        <a:t>افعال التحویل</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:13</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latin typeface="Arial"/>
                          <a:cs typeface="Ali-A-Samik" pitchFamily="2" charset="-78"/>
                        </a:rPr>
                        <a:t> </a:t>
                      </a:r>
                      <a:r>
                        <a:rPr lang="ar-JO" sz="1600" b="0" i="0" u="none" strike="noStrike" dirty="0" smtClean="0">
                          <a:latin typeface="Arial"/>
                          <a:cs typeface="Ali-A-Samik" pitchFamily="2" charset="-78"/>
                        </a:rPr>
                        <a:t>اختصاص افعال القلوب المتصرف</a:t>
                      </a:r>
                      <a:r>
                        <a:rPr lang="ar-IQ" sz="1600" b="0" i="0" u="none" strike="noStrike" dirty="0" smtClean="0">
                          <a:latin typeface="Arial"/>
                          <a:cs typeface="Ali-A-Samik" pitchFamily="2" charset="-78"/>
                        </a:rPr>
                        <a:t>ة</a:t>
                      </a:r>
                      <a:r>
                        <a:rPr lang="ar-IQ" sz="1600" b="0" i="0" u="none" strike="noStrike" baseline="0" dirty="0" smtClean="0">
                          <a:latin typeface="Arial"/>
                          <a:cs typeface="Ali-A-Samik" pitchFamily="2" charset="-78"/>
                        </a:rPr>
                        <a:t> بالتعليق والالغاء </a:t>
                      </a:r>
                      <a:r>
                        <a:rPr lang="ar-JO" sz="1600" b="0" i="0" u="none" strike="noStrike" baseline="0" dirty="0" smtClean="0">
                          <a:latin typeface="Arial"/>
                          <a:cs typeface="Ali-A-Samik" pitchFamily="2" charset="-78"/>
                        </a:rPr>
                        <a:t>( وخص بالتعلیق.....) </a:t>
                      </a:r>
                      <a:r>
                        <a:rPr lang="ar-IQ" sz="1600" b="0" i="0" u="none" strike="noStrike" baseline="0" dirty="0" smtClean="0">
                          <a:latin typeface="Arial"/>
                          <a:cs typeface="Ali-A-Samik" pitchFamily="2" charset="-78"/>
                        </a:rPr>
                        <a:t>   </a:t>
                      </a:r>
                      <a:r>
                        <a:rPr lang="ar-JO" sz="1600" b="0" i="0" u="none" strike="noStrike" dirty="0" smtClean="0">
                          <a:latin typeface="Arial"/>
                          <a:cs typeface="Ali-A-Samik" pitchFamily="2" charset="-78"/>
                        </a:rPr>
                        <a:t>‌</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:14</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ar-IQ" sz="1600" b="0" i="0" u="none" strike="noStrike" dirty="0" smtClean="0">
                          <a:latin typeface="Arial"/>
                          <a:cs typeface="Ali-A-Samik" pitchFamily="2" charset="-78"/>
                        </a:rPr>
                        <a:t>الغاء الافعال القلبية المتصرفة</a:t>
                      </a:r>
                      <a:r>
                        <a:rPr lang="en-US" sz="1600" b="0" i="0" u="none" strike="noStrike" dirty="0">
                          <a:latin typeface="Arial"/>
                          <a:cs typeface="Ali-A-Samik" pitchFamily="2" charset="-78"/>
                        </a:rPr>
                        <a:t> </a:t>
                      </a:r>
                      <a:r>
                        <a:rPr lang="ar-JO" sz="1600" b="0" i="0" u="none" strike="noStrike" dirty="0" smtClean="0">
                          <a:latin typeface="Arial"/>
                          <a:cs typeface="Ali-A-Samik" pitchFamily="2" charset="-78"/>
                        </a:rPr>
                        <a:t>موا</a:t>
                      </a:r>
                      <a:r>
                        <a:rPr lang="ar-IQ" sz="1600" b="0" i="0" u="none" strike="noStrike" dirty="0" smtClean="0">
                          <a:latin typeface="Arial"/>
                          <a:cs typeface="Ali-A-Samik" pitchFamily="2" charset="-78"/>
                        </a:rPr>
                        <a:t>ض</a:t>
                      </a:r>
                      <a:r>
                        <a:rPr lang="ar-JO" sz="1600" b="0" i="0" u="none" strike="noStrike" dirty="0" smtClean="0">
                          <a:latin typeface="Arial"/>
                          <a:cs typeface="Ali-A-Samik" pitchFamily="2" charset="-78"/>
                        </a:rPr>
                        <a:t>ع جواز</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:15</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تعدي بعض افعال</a:t>
                      </a:r>
                      <a:r>
                        <a:rPr lang="ar-IQ" sz="1600" b="0" i="0" u="none" strike="noStrike" baseline="0" dirty="0" smtClean="0">
                          <a:latin typeface="Arial"/>
                          <a:cs typeface="Ali-A-Samik" pitchFamily="2" charset="-78"/>
                        </a:rPr>
                        <a:t> القلوب لمفعول واحد لمجيئها بمعنى معين(لعلم عرفان...)</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:16</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ar-IQ" sz="1600" b="0" i="0" u="none" strike="noStrike" dirty="0" smtClean="0">
                          <a:latin typeface="Arial"/>
                          <a:cs typeface="Ali-A-Samik" pitchFamily="2" charset="-78"/>
                        </a:rPr>
                        <a:t> الى المفعولين( ولاى الرؤيا..) </a:t>
                      </a:r>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تعدي( رأى )الحلمية</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:17</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ar-IQ" sz="1600" b="0" i="0" u="none" strike="noStrike" dirty="0" smtClean="0">
                          <a:latin typeface="Arial"/>
                          <a:cs typeface="Ali-A-Samik" pitchFamily="2" charset="-78"/>
                        </a:rPr>
                        <a:t> مفعولي ظن واخواتها الا بدليل ( ولا تجز هنا...)</a:t>
                      </a:r>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امتانع سقوط احد</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:18</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ar-IQ" sz="1600" b="0" i="0" u="none" strike="noStrike" dirty="0" smtClean="0">
                          <a:latin typeface="Arial"/>
                          <a:cs typeface="Ali-A-Samik" pitchFamily="2" charset="-78"/>
                        </a:rPr>
                        <a:t> واجراؤه مجرى الظن ( وكتظن</a:t>
                      </a:r>
                      <a:r>
                        <a:rPr lang="ar-IQ" sz="1600" b="0" i="0" u="none" strike="noStrike" baseline="0" dirty="0" smtClean="0">
                          <a:latin typeface="Arial"/>
                          <a:cs typeface="Ali-A-Samik" pitchFamily="2" charset="-78"/>
                        </a:rPr>
                        <a:t> اجعل تقول...</a:t>
                      </a:r>
                      <a:r>
                        <a:rPr lang="ar-IQ" sz="1600" b="0" i="0" u="none" strike="noStrike" dirty="0" smtClean="0">
                          <a:latin typeface="Arial"/>
                          <a:cs typeface="Ali-A-Samik" pitchFamily="2" charset="-78"/>
                        </a:rPr>
                        <a:t>) </a:t>
                      </a:r>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اعراب الجملة الواقعة بعد (قال)</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:19</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ar-IQ" sz="1600" b="0" i="0" u="none" strike="noStrike" dirty="0" smtClean="0">
                          <a:latin typeface="Arial"/>
                          <a:cs typeface="Ali-A-Samik" pitchFamily="2" charset="-78"/>
                        </a:rPr>
                        <a:t> مطلقا</a:t>
                      </a:r>
                      <a:r>
                        <a:rPr lang="ar-IQ" sz="1600" b="0" i="0" u="none" strike="noStrike" baseline="0" dirty="0" smtClean="0">
                          <a:latin typeface="Arial"/>
                          <a:cs typeface="Ali-A-Samik" pitchFamily="2" charset="-78"/>
                        </a:rPr>
                        <a:t> مذهب للعرب( واجري القول كظن...)</a:t>
                      </a:r>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اجراء القول مجرى (ظن)</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:20</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الافعال التي</a:t>
                      </a:r>
                      <a:r>
                        <a:rPr lang="ar-IQ" sz="1600" b="0" i="0" u="none" strike="noStrike" baseline="0" dirty="0" smtClean="0">
                          <a:latin typeface="Arial"/>
                          <a:cs typeface="Ali-A-Samik" pitchFamily="2" charset="-78"/>
                        </a:rPr>
                        <a:t> تتعدى الى ثلاثة مفاعيل: اعلم وارى( الى ثلاثة رأى وعلما...)</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:21</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حكم المفعول الثاني والثالثلاعلم وأرى( وما لمفعولي علمت مطلقا...)</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:22</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حكم اعلم وأرى اذا دخلت عليهما همزة</a:t>
                      </a:r>
                      <a:r>
                        <a:rPr lang="ar-IQ" sz="1600" b="0" i="0" u="none" strike="noStrike" baseline="0" dirty="0" smtClean="0">
                          <a:latin typeface="Arial"/>
                          <a:cs typeface="Ali-A-Samik" pitchFamily="2" charset="-78"/>
                        </a:rPr>
                        <a:t> النقل( والثانيمنهما)</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49110">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:23</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بقية الافعال المتعدية الى ثلاثة مفاعيل( وكأرى السابق نبأ اخبرا...)</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4007">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الاسبوع :24</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1600" b="0" i="0" u="none" strike="noStrike" dirty="0">
                          <a:latin typeface="Arial"/>
                          <a:cs typeface="Ali-A-Samik" pitchFamily="2" charset="-78"/>
                        </a:rPr>
                        <a:t> </a:t>
                      </a: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latin typeface="Arial"/>
                          <a:cs typeface="Ali-A-Samik" pitchFamily="2" charset="-78"/>
                        </a:rPr>
                        <a:t> </a:t>
                      </a:r>
                      <a:r>
                        <a:rPr lang="ar-IQ" sz="1600" b="0" i="0" u="none" strike="noStrike" dirty="0" smtClean="0">
                          <a:latin typeface="Arial"/>
                          <a:cs typeface="Ali-A-Samik" pitchFamily="2" charset="-78"/>
                        </a:rPr>
                        <a:t>الفاعل ( الفاعل الذيكمرفوعي ان...)</a:t>
                      </a:r>
                      <a:endParaRPr lang="en-US" sz="1600" b="0" i="0" u="none" strike="noStrike" dirty="0">
                        <a:latin typeface="Arial"/>
                        <a:cs typeface="Ali-A-Samik"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142900"/>
            <a:ext cx="8715436" cy="6463308"/>
          </a:xfrm>
          <a:prstGeom prst="rect">
            <a:avLst/>
          </a:prstGeom>
          <a:noFill/>
        </p:spPr>
        <p:txBody>
          <a:bodyPr wrap="square" rtlCol="0">
            <a:spAutoFit/>
          </a:bodyPr>
          <a:lstStyle/>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en-US" dirty="0"/>
          </a:p>
        </p:txBody>
      </p:sp>
      <p:graphicFrame>
        <p:nvGraphicFramePr>
          <p:cNvPr id="4" name="Table 3"/>
          <p:cNvGraphicFramePr>
            <a:graphicFrameLocks noGrp="1"/>
          </p:cNvGraphicFramePr>
          <p:nvPr/>
        </p:nvGraphicFramePr>
        <p:xfrm>
          <a:off x="294144" y="1214422"/>
          <a:ext cx="8278383" cy="3571901"/>
        </p:xfrm>
        <a:graphic>
          <a:graphicData uri="http://schemas.openxmlformats.org/drawingml/2006/table">
            <a:tbl>
              <a:tblPr rtl="1"/>
              <a:tblGrid>
                <a:gridCol w="1116694"/>
                <a:gridCol w="977975"/>
                <a:gridCol w="6183714"/>
              </a:tblGrid>
              <a:tr h="1019701">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ar-IQ" sz="1800" b="0" i="0" u="none" strike="noStrike" dirty="0" smtClean="0">
                          <a:latin typeface="Arial"/>
                        </a:rPr>
                        <a:t>الاسبوع :25</a:t>
                      </a:r>
                      <a:endParaRPr lang="en-US" sz="1800" b="0" i="0" u="none" strike="noStrike" dirty="0" smtClean="0">
                        <a:latin typeface="Arial"/>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endParaRPr lang="en-US" sz="2000" b="0" i="0" u="none" strike="noStrike" dirty="0">
                        <a:latin typeface="Arial"/>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ar-IQ" sz="700" b="0" i="0" u="none" strike="noStrike" dirty="0" smtClean="0">
                          <a:latin typeface="Arial"/>
                        </a:rPr>
                        <a:t> </a:t>
                      </a:r>
                      <a:endParaRPr lang="en-US" sz="1600" b="0" i="0" u="none" strike="noStrike" dirty="0">
                        <a:latin typeface="Arial"/>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1044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ar-IQ" sz="1600" b="0" i="0" u="none" strike="noStrike" dirty="0" smtClean="0">
                          <a:latin typeface="Arial"/>
                        </a:rPr>
                        <a:t>الاسبوع :26</a:t>
                      </a:r>
                      <a:endParaRPr lang="en-US" sz="1600" b="0" i="0" u="none" strike="noStrike" dirty="0" smtClean="0">
                        <a:latin typeface="Arial"/>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endParaRPr lang="en-US" sz="1600" b="0" i="0" u="none" strike="noStrike" dirty="0">
                        <a:latin typeface="Arial"/>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ar-IQ" sz="1600" b="0" i="0" u="none" strike="noStrike" dirty="0" smtClean="0">
                          <a:latin typeface="Arial"/>
                          <a:cs typeface="Ali-A-Sharif Bold" pitchFamily="2" charset="-78"/>
                        </a:rPr>
                        <a:t>تجريد الفعل من</a:t>
                      </a:r>
                      <a:r>
                        <a:rPr lang="ar-IQ" sz="1600" b="0" i="0" u="none" strike="noStrike" baseline="0" dirty="0" smtClean="0">
                          <a:latin typeface="Arial"/>
                          <a:cs typeface="Ali-A-Sharif Bold" pitchFamily="2" charset="-78"/>
                        </a:rPr>
                        <a:t> علامات التثنية والجمع اذا اسند الى اسم ظاهر( وجرد الفعل اذا...)</a:t>
                      </a:r>
                      <a:endParaRPr lang="en-US" sz="1600" b="0" i="0" u="none" strike="noStrike" dirty="0">
                        <a:latin typeface="Arial"/>
                        <a:cs typeface="Ali-A-Sharif Bold"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1044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ar-IQ" sz="1600" b="0" i="0" u="none" strike="noStrike" dirty="0" smtClean="0">
                          <a:latin typeface="Arial"/>
                        </a:rPr>
                        <a:t>الاسبوع :27</a:t>
                      </a:r>
                      <a:endParaRPr lang="en-US" sz="1600" b="0" i="0" u="none" strike="noStrike" dirty="0" smtClean="0">
                        <a:latin typeface="Arial"/>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endParaRPr lang="en-US" sz="1600" b="0" i="0" u="none" strike="noStrike" dirty="0">
                        <a:latin typeface="Arial"/>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ar-IQ" sz="1600" b="0" i="0" u="none" strike="noStrike" dirty="0" smtClean="0">
                          <a:latin typeface="Arial"/>
                          <a:cs typeface="Ali-A-Sharif Bold" pitchFamily="2" charset="-78"/>
                        </a:rPr>
                        <a:t>جواز حذف الفعل وابقاء فاعله( ويرفع الفاعل فعل...)</a:t>
                      </a:r>
                      <a:endParaRPr lang="en-US" sz="1600" b="0" i="0" u="none" strike="noStrike" dirty="0">
                        <a:latin typeface="Arial"/>
                        <a:cs typeface="Ali-A-Sharif Bold"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1044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ar-IQ" sz="1600" b="0" i="0" u="none" strike="noStrike" dirty="0" smtClean="0">
                          <a:latin typeface="Arial"/>
                        </a:rPr>
                        <a:t>الاسبوع :28</a:t>
                      </a:r>
                      <a:endParaRPr lang="en-US" sz="1600" b="0" i="0" u="none" strike="noStrike" dirty="0" smtClean="0">
                        <a:latin typeface="Arial"/>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endParaRPr lang="en-US" sz="1600" b="0" i="0" u="none" strike="noStrike" dirty="0">
                        <a:latin typeface="Arial"/>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ar-IQ" sz="1600" b="0" i="0" u="none" strike="noStrike" dirty="0" smtClean="0">
                          <a:latin typeface="Arial"/>
                          <a:cs typeface="Ali-A-Sharif Bold" pitchFamily="2" charset="-78"/>
                        </a:rPr>
                        <a:t>الحاق</a:t>
                      </a:r>
                      <a:r>
                        <a:rPr lang="ar-IQ" sz="1600" b="0" i="0" u="none" strike="noStrike" baseline="0" dirty="0" smtClean="0">
                          <a:latin typeface="Arial"/>
                          <a:cs typeface="Ali-A-Sharif Bold" pitchFamily="2" charset="-78"/>
                        </a:rPr>
                        <a:t> تاء التانيث الساكنة بالفعل ( وتاء تانيث تلي الماضي...)</a:t>
                      </a:r>
                      <a:endParaRPr lang="en-US" sz="1600" b="0" i="0" u="none" strike="noStrike" dirty="0">
                        <a:latin typeface="Arial"/>
                        <a:cs typeface="Ali-A-Sharif Bold"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1044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ar-IQ" sz="1600" b="0" i="0" u="none" strike="noStrike" dirty="0" smtClean="0">
                          <a:latin typeface="Arial"/>
                        </a:rPr>
                        <a:t>الاسبوع :29</a:t>
                      </a:r>
                      <a:endParaRPr lang="en-US" sz="1600" b="0" i="0" u="none" strike="noStrike" dirty="0" smtClean="0">
                        <a:latin typeface="Arial"/>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endParaRPr lang="en-US" sz="1600" b="0" i="0" u="none" strike="noStrike" dirty="0">
                        <a:latin typeface="Arial"/>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ar-IQ" sz="1600" b="0" i="0" u="none" strike="noStrike" dirty="0" smtClean="0">
                          <a:latin typeface="Arial"/>
                          <a:cs typeface="Ali-A-Sharif Bold" pitchFamily="2" charset="-78"/>
                        </a:rPr>
                        <a:t>    مواضع لزوم تاء التانيث الساكنة الفعل</a:t>
                      </a:r>
                      <a:r>
                        <a:rPr lang="ar-IQ" sz="1600" b="0" i="0" u="none" strike="noStrike" baseline="0" dirty="0" smtClean="0">
                          <a:latin typeface="Arial"/>
                          <a:cs typeface="Ali-A-Sharif Bold" pitchFamily="2" charset="-78"/>
                        </a:rPr>
                        <a:t> الماضي</a:t>
                      </a:r>
                      <a:endParaRPr lang="en-US" sz="1600" b="0" i="0" u="none" strike="noStrike" dirty="0">
                        <a:latin typeface="Arial"/>
                        <a:cs typeface="Ali-A-Sharif Bold"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1044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ar-IQ" sz="1600" b="0" i="0" u="none" strike="noStrike" dirty="0" smtClean="0">
                          <a:latin typeface="Arial"/>
                        </a:rPr>
                        <a:t>الاسبوع :30</a:t>
                      </a:r>
                      <a:endParaRPr lang="en-US" sz="1600" b="0" i="0" u="none" strike="noStrike" dirty="0" smtClean="0">
                        <a:latin typeface="Arial"/>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endParaRPr lang="en-US" sz="1600" b="0" i="0" u="none" strike="noStrike" dirty="0">
                        <a:latin typeface="Arial"/>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0" fontAlgn="b"/>
                      <a:r>
                        <a:rPr lang="ar-IQ" sz="1600" b="0" i="0" u="none" strike="noStrike" dirty="0" smtClean="0">
                          <a:latin typeface="Arial"/>
                          <a:cs typeface="Ali-A-Sharif Bold" pitchFamily="2" charset="-78"/>
                        </a:rPr>
                        <a:t>مواضع جواز حذف تاء التانيث الساكنة وثباتها، وامتناع اثباتها ( والحذف مع فصل...)</a:t>
                      </a:r>
                      <a:endParaRPr lang="en-US" sz="1600" b="0" i="0" u="none" strike="noStrike" dirty="0">
                        <a:latin typeface="Arial"/>
                        <a:cs typeface="Ali-A-Sharif Bold" pitchFamily="2" charset="-78"/>
                      </a:endParaRPr>
                    </a:p>
                  </a:txBody>
                  <a:tcPr marL="6482" marR="6482" marT="648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285720" y="1285860"/>
            <a:ext cx="6215106" cy="369332"/>
          </a:xfrm>
          <a:prstGeom prst="rect">
            <a:avLst/>
          </a:prstGeom>
          <a:noFill/>
        </p:spPr>
        <p:txBody>
          <a:bodyPr wrap="square" rtlCol="0">
            <a:spAutoFit/>
          </a:bodyPr>
          <a:lstStyle/>
          <a:p>
            <a:r>
              <a:rPr lang="ar-IQ" dirty="0" smtClean="0">
                <a:cs typeface="Ali-A-Sahifa Bold" pitchFamily="2" charset="-78"/>
              </a:rPr>
              <a:t>الاصل في الفاعل ان يتاخر عن فعله ( وبعد فعل فاعل...)</a:t>
            </a:r>
            <a:endParaRPr lang="en-US" dirty="0">
              <a:cs typeface="Ali-A-Sahifa Bold"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142852"/>
            <a:ext cx="8786874" cy="4708981"/>
          </a:xfrm>
          <a:prstGeom prst="rect">
            <a:avLst/>
          </a:prstGeom>
          <a:noFill/>
        </p:spPr>
        <p:txBody>
          <a:bodyPr wrap="square" rtlCol="1">
            <a:spAutoFit/>
          </a:bodyPr>
          <a:lstStyle/>
          <a:p>
            <a:r>
              <a:rPr lang="ar-IQ" sz="3200" b="1" dirty="0" smtClean="0">
                <a:cs typeface="Ali-A-Samik" pitchFamily="2" charset="-78"/>
              </a:rPr>
              <a:t>١٨.المواضيع التطبيقية (إن وجدت)</a:t>
            </a:r>
            <a:r>
              <a:rPr lang="ar-IQ" sz="3200" dirty="0" smtClean="0">
                <a:cs typeface="Ali-A-Samik" pitchFamily="2" charset="-78"/>
              </a:rPr>
              <a:t> : ----------  لا توجد</a:t>
            </a:r>
            <a:endParaRPr lang="en-US" sz="3200" dirty="0" smtClean="0">
              <a:cs typeface="Ali-A-Samik" pitchFamily="2" charset="-78"/>
            </a:endParaRPr>
          </a:p>
          <a:p>
            <a:r>
              <a:rPr lang="ar-IQ" sz="3200" dirty="0" smtClean="0">
                <a:cs typeface="Ali-A-Samik" pitchFamily="2" charset="-78"/>
              </a:rPr>
              <a:t>هنا يذكر التدريسي عناوين المواضيع التطبيقية التي سيقدمها خلال الفصل الدراسي. يجب ذكر أهداف كل </a:t>
            </a:r>
            <a:endParaRPr lang="en-US" sz="3200" dirty="0" smtClean="0">
              <a:cs typeface="Ali-A-Samik" pitchFamily="2" charset="-78"/>
            </a:endParaRPr>
          </a:p>
          <a:p>
            <a:r>
              <a:rPr lang="ar-IQ" sz="3200" dirty="0" smtClean="0">
                <a:cs typeface="Ali-A-Samik" pitchFamily="2" charset="-78"/>
              </a:rPr>
              <a:t>موضوع وتاريخه ومدة المحاضرة.</a:t>
            </a:r>
            <a:endParaRPr lang="en-US" sz="3200" dirty="0" smtClean="0">
              <a:cs typeface="Ali-A-Samik" pitchFamily="2" charset="-78"/>
            </a:endParaRPr>
          </a:p>
          <a:p>
            <a:r>
              <a:rPr lang="en-GB" sz="3200" dirty="0" smtClean="0">
                <a:cs typeface="Ali-A-Samik" pitchFamily="2" charset="-78"/>
              </a:rPr>
              <a:t> </a:t>
            </a:r>
            <a:r>
              <a:rPr lang="ar-KW" sz="3200" dirty="0" smtClean="0">
                <a:cs typeface="Ali-A-Samik" pitchFamily="2" charset="-78"/>
              </a:rPr>
              <a:t>      ----------- لا توجد</a:t>
            </a:r>
            <a:endParaRPr lang="ar-IQ" sz="3200" dirty="0" smtClean="0">
              <a:cs typeface="Ali-A-Samik" pitchFamily="2" charset="-78"/>
            </a:endParaRPr>
          </a:p>
          <a:p>
            <a:endParaRPr lang="en-US" sz="3200" dirty="0" smtClean="0">
              <a:cs typeface="Ali-A-Samik" pitchFamily="2" charset="-78"/>
            </a:endParaRPr>
          </a:p>
          <a:p>
            <a:r>
              <a:rPr lang="en-GB" dirty="0" smtClean="0">
                <a:cs typeface="Ali-A-Samik" pitchFamily="2" charset="-78"/>
              </a:rPr>
              <a:t> </a:t>
            </a:r>
            <a:endParaRPr lang="en-US" dirty="0" smtClean="0">
              <a:cs typeface="Ali-A-Samik" pitchFamily="2" charset="-78"/>
            </a:endParaRPr>
          </a:p>
          <a:p>
            <a:r>
              <a:rPr lang="en-GB" dirty="0" smtClean="0">
                <a:cs typeface="Ali-A-Samik" pitchFamily="2" charset="-78"/>
              </a:rPr>
              <a:t> </a:t>
            </a:r>
            <a:endParaRPr lang="en-US" dirty="0" smtClean="0">
              <a:cs typeface="Ali-A-Samik" pitchFamily="2" charset="-78"/>
            </a:endParaRPr>
          </a:p>
          <a:p>
            <a:r>
              <a:rPr lang="en-GB" dirty="0" smtClean="0">
                <a:cs typeface="Ali-A-Samik" pitchFamily="2" charset="-78"/>
              </a:rPr>
              <a:t> </a:t>
            </a:r>
            <a:endParaRPr lang="en-US" dirty="0" smtClean="0">
              <a:cs typeface="Ali-A-Samik" pitchFamily="2" charset="-78"/>
            </a:endParaRPr>
          </a:p>
          <a:p>
            <a:r>
              <a:rPr lang="en-GB" dirty="0" smtClean="0">
                <a:cs typeface="Ali-A-Samik" pitchFamily="2" charset="-78"/>
              </a:rPr>
              <a:t> </a:t>
            </a:r>
            <a:endParaRPr lang="en-US" dirty="0" smtClean="0">
              <a:cs typeface="Ali-A-Samik" pitchFamily="2" charset="-78"/>
            </a:endParaRPr>
          </a:p>
          <a:p>
            <a:r>
              <a:rPr lang="en-US" dirty="0" smtClean="0">
                <a:cs typeface="Ali-A-Samik" pitchFamily="2" charset="-78"/>
              </a:rPr>
              <a:t> </a:t>
            </a:r>
          </a:p>
          <a:p>
            <a:endParaRPr lang="ar-IQ" dirty="0">
              <a:cs typeface="Ali-A-Samik" pitchFamily="2" charset="-78"/>
            </a:endParaRPr>
          </a:p>
        </p:txBody>
      </p:sp>
      <p:graphicFrame>
        <p:nvGraphicFramePr>
          <p:cNvPr id="5" name="Table 4"/>
          <p:cNvGraphicFramePr>
            <a:graphicFrameLocks noGrp="1"/>
          </p:cNvGraphicFramePr>
          <p:nvPr/>
        </p:nvGraphicFramePr>
        <p:xfrm>
          <a:off x="428596" y="2714620"/>
          <a:ext cx="8215370" cy="2786082"/>
        </p:xfrm>
        <a:graphic>
          <a:graphicData uri="http://schemas.openxmlformats.org/drawingml/2006/table">
            <a:tbl>
              <a:tblPr/>
              <a:tblGrid>
                <a:gridCol w="8215370"/>
              </a:tblGrid>
              <a:tr h="2786082">
                <a:tc>
                  <a:txBody>
                    <a:bodyPr/>
                    <a:lstStyle/>
                    <a:p>
                      <a:pPr algn="r" rtl="1">
                        <a:lnSpc>
                          <a:spcPct val="115000"/>
                        </a:lnSpc>
                        <a:spcAft>
                          <a:spcPts val="0"/>
                        </a:spcAft>
                      </a:pPr>
                      <a:r>
                        <a:rPr lang="ar-KW" sz="3200" b="1" dirty="0">
                          <a:latin typeface="Calibri"/>
                          <a:ea typeface="Calibri"/>
                          <a:cs typeface="Ali-A-Samik" pitchFamily="2" charset="-78"/>
                        </a:rPr>
                        <a:t>١٩. </a:t>
                      </a:r>
                      <a:r>
                        <a:rPr lang="ar-IQ" sz="3200" b="1" dirty="0">
                          <a:latin typeface="Calibri"/>
                          <a:ea typeface="Calibri"/>
                          <a:cs typeface="Ali-A-Samik" pitchFamily="2" charset="-78"/>
                        </a:rPr>
                        <a:t>الاختبارات</a:t>
                      </a:r>
                      <a:endParaRPr lang="en-US" sz="2000" dirty="0">
                        <a:latin typeface="Calibri"/>
                        <a:ea typeface="Calibri"/>
                        <a:cs typeface="Ali-A-Samik" pitchFamily="2" charset="-78"/>
                      </a:endParaRPr>
                    </a:p>
                    <a:p>
                      <a:pPr marL="342900" lvl="0" indent="-342900" algn="r" rtl="1">
                        <a:lnSpc>
                          <a:spcPct val="115000"/>
                        </a:lnSpc>
                        <a:spcAft>
                          <a:spcPts val="0"/>
                        </a:spcAft>
                        <a:buFont typeface="+mj-cs"/>
                        <a:buAutoNum type="arabicDbPlain"/>
                      </a:pPr>
                      <a:r>
                        <a:rPr lang="ar-IQ" sz="3200" b="1" dirty="0">
                          <a:latin typeface="Calibri"/>
                          <a:ea typeface="Calibri"/>
                          <a:cs typeface="Ali-A-Samik" pitchFamily="2" charset="-78"/>
                        </a:rPr>
                        <a:t>انشائي: </a:t>
                      </a:r>
                      <a:r>
                        <a:rPr lang="ar-IQ" sz="3200" dirty="0">
                          <a:latin typeface="Calibri"/>
                          <a:ea typeface="Calibri"/>
                          <a:cs typeface="Ali-A-Samik" pitchFamily="2" charset="-78"/>
                        </a:rPr>
                        <a:t>في هذا النوع من الاختبارت تبدأ الاسئلة بعبارات كـ:</a:t>
                      </a:r>
                      <a:endParaRPr lang="en-US" sz="2000" dirty="0">
                        <a:latin typeface="Calibri"/>
                        <a:ea typeface="Calibri"/>
                        <a:cs typeface="Ali-A-Samik" pitchFamily="2" charset="-78"/>
                      </a:endParaRPr>
                    </a:p>
                    <a:p>
                      <a:pPr marL="342900" lvl="0" indent="-342900" algn="r" rtl="1">
                        <a:lnSpc>
                          <a:spcPct val="115000"/>
                        </a:lnSpc>
                        <a:spcAft>
                          <a:spcPts val="0"/>
                        </a:spcAft>
                        <a:buFont typeface="+mj-cs"/>
                        <a:buAutoNum type="arabicDbPlain"/>
                      </a:pPr>
                      <a:r>
                        <a:rPr lang="ar-IQ" sz="3200" dirty="0">
                          <a:latin typeface="Calibri"/>
                          <a:ea typeface="Calibri"/>
                          <a:cs typeface="Ali-A-Samik" pitchFamily="2" charset="-78"/>
                        </a:rPr>
                        <a:t> وضح نواسخ الابتداء في النحو بالمرتسم </a:t>
                      </a:r>
                      <a:r>
                        <a:rPr lang="ar-IQ" sz="3200" dirty="0" smtClean="0">
                          <a:latin typeface="Calibri"/>
                          <a:ea typeface="Calibri"/>
                          <a:cs typeface="Ali-A-Samik" pitchFamily="2" charset="-78"/>
                        </a:rPr>
                        <a:t>التوضيحي</a:t>
                      </a:r>
                      <a:endParaRPr lang="en-US" sz="2000" dirty="0">
                        <a:latin typeface="Calibri"/>
                        <a:ea typeface="Calibri"/>
                        <a:cs typeface="Ali-A-Samik" pitchFamily="2" charset="-78"/>
                      </a:endParaRPr>
                    </a:p>
                    <a:p>
                      <a:pPr marL="342900" lvl="0" indent="-342900" algn="r" rtl="1">
                        <a:lnSpc>
                          <a:spcPct val="115000"/>
                        </a:lnSpc>
                        <a:spcAft>
                          <a:spcPts val="0"/>
                        </a:spcAft>
                        <a:buFont typeface="+mj-cs"/>
                        <a:buAutoNum type="arabicDbPlain"/>
                      </a:pPr>
                      <a:r>
                        <a:rPr lang="ar-IQ" sz="3200" dirty="0">
                          <a:latin typeface="Calibri"/>
                          <a:ea typeface="Calibri"/>
                          <a:cs typeface="Ali-A-Samik" pitchFamily="2" charset="-78"/>
                        </a:rPr>
                        <a:t> كيف علق العمل في قولهم: ظنتت لزيد قائم؟</a:t>
                      </a:r>
                      <a:endParaRPr lang="en-US" sz="2000" dirty="0">
                        <a:latin typeface="Calibri"/>
                        <a:ea typeface="Calibri"/>
                        <a:cs typeface="Ali-A-Samik" pitchFamily="2" charset="-78"/>
                      </a:endParaRP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57166"/>
            <a:ext cx="8786874" cy="5970865"/>
          </a:xfrm>
          <a:prstGeom prst="rect">
            <a:avLst/>
          </a:prstGeom>
          <a:noFill/>
        </p:spPr>
        <p:txBody>
          <a:bodyPr wrap="square" rtlCol="1">
            <a:spAutoFit/>
          </a:bodyPr>
          <a:lstStyle/>
          <a:p>
            <a:pPr lvl="0"/>
            <a:r>
              <a:rPr lang="ar-IQ" sz="2800" dirty="0" smtClean="0"/>
              <a:t>ماهي اسباب اجراء (القول )مجرى (ظن) في النحو العربي؟</a:t>
            </a:r>
            <a:endParaRPr lang="en-US" sz="2800" dirty="0" smtClean="0"/>
          </a:p>
          <a:p>
            <a:pPr lvl="0"/>
            <a:r>
              <a:rPr lang="ar-IQ" sz="2800" dirty="0" smtClean="0"/>
              <a:t> لماذا وجب حذف خبر لا النافية للجنس  عند التميميين والطائيين؟ </a:t>
            </a:r>
            <a:endParaRPr lang="en-US" sz="2800" dirty="0" smtClean="0"/>
          </a:p>
          <a:p>
            <a:pPr lvl="0"/>
            <a:r>
              <a:rPr lang="ar-IQ" sz="2800" dirty="0" smtClean="0"/>
              <a:t>كيفجاز في النعت المفرد ثلاثة اوحه؟ </a:t>
            </a:r>
            <a:endParaRPr lang="en-US" sz="2800" dirty="0" smtClean="0"/>
          </a:p>
          <a:p>
            <a:pPr lvl="0"/>
            <a:r>
              <a:rPr lang="ar-IQ" sz="2800" dirty="0" smtClean="0"/>
              <a:t>مع ذكر الاجوبة النموذجية للاسئلة. يجب ذكر امثلة.</a:t>
            </a:r>
            <a:endParaRPr lang="en-US" sz="2800" dirty="0" smtClean="0"/>
          </a:p>
          <a:p>
            <a:r>
              <a:rPr lang="ar-IQ" sz="2800" dirty="0" smtClean="0"/>
              <a:t>٢. صح أو خطأ: في هذا النوع من الاختبارات</a:t>
            </a:r>
            <a:endParaRPr lang="en-US" sz="2800" dirty="0" smtClean="0"/>
          </a:p>
          <a:p>
            <a:r>
              <a:rPr lang="ar-IQ" sz="2800" dirty="0" smtClean="0"/>
              <a:t> يتم ذكر جمل قصيرة بخصوص موضوع ما ويحدد الطلابش صحة أو خطأ هذه الجمل. يجب ذكر امثلة.في قول الله تعالى</a:t>
            </a:r>
            <a:endParaRPr lang="en-US" sz="2800" dirty="0" smtClean="0"/>
          </a:p>
          <a:p>
            <a:r>
              <a:rPr lang="en-US" sz="2800" dirty="0" smtClean="0"/>
              <a:t>: </a:t>
            </a:r>
            <a:r>
              <a:rPr lang="ar-JO" sz="2800" dirty="0" smtClean="0"/>
              <a:t>وجعلوا الملائك</a:t>
            </a:r>
            <a:r>
              <a:rPr lang="ar-IQ" sz="2800" dirty="0" smtClean="0"/>
              <a:t>ة الذين هم عباد الرحمن اناثا: جعل بمعنى : صير ..  </a:t>
            </a:r>
            <a:endParaRPr lang="en-US" sz="2800" dirty="0" smtClean="0"/>
          </a:p>
          <a:p>
            <a:r>
              <a:rPr lang="ar-IQ" sz="2800" dirty="0" smtClean="0"/>
              <a:t>٣. الخيارات المتعدده: في هذا النوع من الاختبارات يتم ذكر عدد من العبارات او المفردات بجانب او اسفل جملة معينه </a:t>
            </a:r>
            <a:endParaRPr lang="en-US" sz="2800" dirty="0" smtClean="0"/>
          </a:p>
          <a:p>
            <a:r>
              <a:rPr lang="ar-IQ" sz="2800" dirty="0" smtClean="0"/>
              <a:t>ويقوم الطلاب باختيار العبارة الصحيحه. يجب ذكر امثلة</a:t>
            </a:r>
            <a:endParaRPr lang="en-US" sz="2800" dirty="0" smtClean="0"/>
          </a:p>
          <a:p>
            <a:r>
              <a:rPr lang="ar-IQ" sz="2800" dirty="0" smtClean="0"/>
              <a:t>اختر الاجابة الصحيحة فيما ياتي :الافعال التي تتعدى الى ثلاثة مفاعيل عددها :  سبعة ..  تسعة ستة.</a:t>
            </a:r>
            <a:endParaRPr lang="en-US" sz="2800" dirty="0" smtClean="0"/>
          </a:p>
          <a:p>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57166"/>
            <a:ext cx="8786874" cy="6555641"/>
          </a:xfrm>
          <a:prstGeom prst="rect">
            <a:avLst/>
          </a:prstGeom>
          <a:noFill/>
        </p:spPr>
        <p:txBody>
          <a:bodyPr wrap="square" rtlCol="1">
            <a:spAutoFit/>
          </a:bodyPr>
          <a:lstStyle/>
          <a:p>
            <a:r>
              <a:rPr lang="ar-IQ" sz="2800" b="1" dirty="0" smtClean="0">
                <a:cs typeface="Ali-A-Samik" pitchFamily="2" charset="-78"/>
              </a:rPr>
              <a:t>٢٠. ملاحظات اضافية:</a:t>
            </a:r>
            <a:endParaRPr lang="en-US" sz="2800" dirty="0" smtClean="0">
              <a:cs typeface="Ali-A-Samik" pitchFamily="2" charset="-78"/>
            </a:endParaRPr>
          </a:p>
          <a:p>
            <a:r>
              <a:rPr lang="ar-IQ" sz="2800" dirty="0" smtClean="0">
                <a:cs typeface="Ali-A-Samik" pitchFamily="2" charset="-78"/>
              </a:rPr>
              <a:t>هنا يذكر التدريسي اية ملاحظات لم يتم التطرق اليها في هذا النموذج الخاص بكراسة المادة وخصوصا اذا كان يود ا</a:t>
            </a:r>
            <a:endParaRPr lang="en-US" sz="2800" dirty="0" smtClean="0">
              <a:cs typeface="Ali-A-Samik" pitchFamily="2" charset="-78"/>
            </a:endParaRPr>
          </a:p>
          <a:p>
            <a:r>
              <a:rPr lang="ar-IQ" sz="2800" dirty="0" smtClean="0">
                <a:cs typeface="Ali-A-Samik" pitchFamily="2" charset="-78"/>
              </a:rPr>
              <a:t>غناء الكراسة بملاحظات قيمة تفيد في المستقبل.</a:t>
            </a:r>
            <a:endParaRPr lang="en-US" sz="2800" dirty="0" smtClean="0">
              <a:cs typeface="Ali-A-Samik" pitchFamily="2" charset="-78"/>
            </a:endParaRPr>
          </a:p>
          <a:p>
            <a:r>
              <a:rPr lang="ar-KW" sz="2800" b="1" dirty="0" smtClean="0">
                <a:cs typeface="Ali-A-Samik" pitchFamily="2" charset="-78"/>
              </a:rPr>
              <a:t>      _______  لا توجد</a:t>
            </a:r>
            <a:endParaRPr lang="en-US" sz="2800" dirty="0" smtClean="0">
              <a:cs typeface="Ali-A-Samik" pitchFamily="2" charset="-78"/>
            </a:endParaRPr>
          </a:p>
          <a:p>
            <a:r>
              <a:rPr lang="en-US" sz="2800" dirty="0" smtClean="0">
                <a:cs typeface="Ali-A-Samik" pitchFamily="2" charset="-78"/>
              </a:rPr>
              <a:t> </a:t>
            </a:r>
          </a:p>
          <a:p>
            <a:r>
              <a:rPr lang="ar-IQ" sz="2800" b="1" dirty="0" smtClean="0">
                <a:cs typeface="Ali-A-Samik" pitchFamily="2" charset="-78"/>
              </a:rPr>
              <a:t>٢١. مراجعة الكراسة من قبل النظراء</a:t>
            </a:r>
            <a:endParaRPr lang="en-US" sz="2800" dirty="0" smtClean="0">
              <a:cs typeface="Ali-A-Samik" pitchFamily="2" charset="-78"/>
            </a:endParaRPr>
          </a:p>
          <a:p>
            <a:r>
              <a:rPr lang="ar-IQ" sz="2800" dirty="0" smtClean="0">
                <a:cs typeface="Ali-A-Samik" pitchFamily="2" charset="-78"/>
              </a:rPr>
              <a:t>يجب مراجعة كراسة المادة وتوقيعها من قبل نظير للتدريسي صاحب الكراسة. على النظير ان يوافق على محتوى </a:t>
            </a:r>
            <a:endParaRPr lang="en-US" sz="2800" dirty="0" smtClean="0">
              <a:cs typeface="Ali-A-Samik" pitchFamily="2" charset="-78"/>
            </a:endParaRPr>
          </a:p>
          <a:p>
            <a:r>
              <a:rPr lang="ar-IQ" sz="2800" dirty="0" smtClean="0">
                <a:cs typeface="Ali-A-Samik" pitchFamily="2" charset="-78"/>
              </a:rPr>
              <a:t>الكراسة من خلال كتابة بضعة جمل في هذه الفقرة.</a:t>
            </a:r>
            <a:endParaRPr lang="en-US" sz="2800" dirty="0" smtClean="0">
              <a:cs typeface="Ali-A-Samik" pitchFamily="2" charset="-78"/>
            </a:endParaRPr>
          </a:p>
          <a:p>
            <a:r>
              <a:rPr lang="ar-IQ" sz="2800" dirty="0" smtClean="0">
                <a:cs typeface="Ali-A-Samik" pitchFamily="2" charset="-78"/>
              </a:rPr>
              <a:t>(النظير هو شخص لديه معلومات كافيه عن الموضوع الذي تدرسه ويجب ان يكون بمرتبة الاستاذ او الاستاذ مساعد او</a:t>
            </a:r>
            <a:endParaRPr lang="en-US" sz="2800" dirty="0" smtClean="0">
              <a:cs typeface="Ali-A-Samik" pitchFamily="2" charset="-78"/>
            </a:endParaRPr>
          </a:p>
          <a:p>
            <a:r>
              <a:rPr lang="ar-IQ" sz="2800" dirty="0" smtClean="0">
                <a:cs typeface="Ali-A-Samik" pitchFamily="2" charset="-78"/>
              </a:rPr>
              <a:t> مدرس او خبير في المجال التخصصي للمادة).</a:t>
            </a:r>
            <a:endParaRPr lang="en-US" sz="2800" dirty="0" smtClean="0">
              <a:cs typeface="Ali-A-Samik" pitchFamily="2" charset="-78"/>
            </a:endParaRPr>
          </a:p>
          <a:p>
            <a:r>
              <a:rPr lang="en-GB" sz="2800" b="1" dirty="0" smtClean="0">
                <a:cs typeface="Ali-A-Samik" pitchFamily="2" charset="-78"/>
              </a:rPr>
              <a:t> </a:t>
            </a:r>
            <a:endParaRPr lang="en-US" sz="2800" dirty="0" smtClean="0">
              <a:cs typeface="Ali-A-Samik" pitchFamily="2" charset="-78"/>
            </a:endParaRPr>
          </a:p>
          <a:p>
            <a:r>
              <a:rPr lang="ar-KW" sz="2800" dirty="0" smtClean="0">
                <a:cs typeface="Ali-A-Samik" pitchFamily="2" charset="-78"/>
              </a:rPr>
              <a:t> </a:t>
            </a:r>
            <a:endParaRPr lang="en-US" sz="2800" dirty="0">
              <a:cs typeface="Ali-A-Samik"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642918"/>
            <a:ext cx="9144000" cy="5693866"/>
          </a:xfrm>
          <a:prstGeom prst="rect">
            <a:avLst/>
          </a:prstGeom>
        </p:spPr>
        <p:txBody>
          <a:bodyPr wrap="square">
            <a:spAutoFit/>
          </a:bodyPr>
          <a:lstStyle/>
          <a:p>
            <a:r>
              <a:rPr lang="ar-SA" b="1" dirty="0" smtClean="0">
                <a:cs typeface="Ali-A-Samik" pitchFamily="2" charset="-78"/>
              </a:rPr>
              <a:t>            ********  </a:t>
            </a:r>
            <a:r>
              <a:rPr lang="ar-SA" sz="2800" b="1" dirty="0" smtClean="0">
                <a:cs typeface="Ali-A-Samik" pitchFamily="2" charset="-78"/>
              </a:rPr>
              <a:t>لا التي لنفي الجنس (لا النافية للجنس )</a:t>
            </a:r>
          </a:p>
          <a:p>
            <a:endParaRPr lang="ar-SA" sz="2800" b="1" dirty="0" smtClean="0">
              <a:cs typeface="Ali-A-Samik" pitchFamily="2" charset="-78"/>
            </a:endParaRPr>
          </a:p>
          <a:p>
            <a:r>
              <a:rPr lang="ar-SA" sz="2800" b="1" dirty="0" smtClean="0">
                <a:cs typeface="Ali-A-Samik" pitchFamily="2" charset="-78"/>
              </a:rPr>
              <a:t>عمل إن اجعل </a:t>
            </a:r>
            <a:r>
              <a:rPr lang="ar-SA" sz="2800" b="1" dirty="0" err="1" smtClean="0">
                <a:cs typeface="Ali-A-Samik" pitchFamily="2" charset="-78"/>
              </a:rPr>
              <a:t>للا</a:t>
            </a:r>
            <a:r>
              <a:rPr lang="ar-SA" sz="2800" b="1" dirty="0" smtClean="0">
                <a:cs typeface="Ali-A-Samik" pitchFamily="2" charset="-78"/>
              </a:rPr>
              <a:t> في نكره ... مفردة جاءتك أو مكرره </a:t>
            </a:r>
          </a:p>
          <a:p>
            <a:endParaRPr lang="ar-SA" sz="2800" b="1" dirty="0" smtClean="0">
              <a:cs typeface="Ali-A-Samik" pitchFamily="2" charset="-78"/>
            </a:endParaRPr>
          </a:p>
          <a:p>
            <a:r>
              <a:rPr lang="ar-SA" sz="2800" b="1" dirty="0" smtClean="0">
                <a:cs typeface="Ali-A-Samik" pitchFamily="2" charset="-78"/>
              </a:rPr>
              <a:t>هذا هو القسم الثالث من الحروف الناسخة للابتداء وهي لا التي لنفي الجنس والمراد </a:t>
            </a:r>
            <a:r>
              <a:rPr lang="ar-SA" sz="2800" b="1" dirty="0" err="1" smtClean="0">
                <a:cs typeface="Ali-A-Samik" pitchFamily="2" charset="-78"/>
              </a:rPr>
              <a:t>بها</a:t>
            </a:r>
            <a:r>
              <a:rPr lang="ar-SA" sz="2800" b="1" dirty="0" smtClean="0">
                <a:cs typeface="Ali-A-Samik" pitchFamily="2" charset="-78"/>
              </a:rPr>
              <a:t> لا التي قصد </a:t>
            </a:r>
            <a:r>
              <a:rPr lang="ar-SA" sz="2800" b="1" dirty="0" err="1" smtClean="0">
                <a:cs typeface="Ali-A-Samik" pitchFamily="2" charset="-78"/>
              </a:rPr>
              <a:t>بها</a:t>
            </a:r>
            <a:r>
              <a:rPr lang="ar-SA" sz="2800" b="1" dirty="0" smtClean="0">
                <a:cs typeface="Ali-A-Samik" pitchFamily="2" charset="-78"/>
              </a:rPr>
              <a:t> التنصيص على استغراق النفي للجنس كله.</a:t>
            </a:r>
          </a:p>
          <a:p>
            <a:r>
              <a:rPr lang="ar-SA" sz="2800" b="1" dirty="0" smtClean="0">
                <a:cs typeface="Ali-A-Samik" pitchFamily="2" charset="-78"/>
              </a:rPr>
              <a:t>وإنما قلت التنصيص احترازا عن التي يقع الاسم بعدها مرفوعا نحو لا رجل قائما فإنها ليست نصا في نفي الجنس إذ يحتمل نفي الواحد ونفي لجنس فبتقدير إرادة نفي الجنس لا يجوز لا رجل قائما بل رجلان وبتقدير إرادة نفي الواحد يجوز لا رجل قائما بل رجلان وأما لا هذه فهي لنفي الجنس ليس إلا فلا يجوز لا رجل قائم بل رجلان.</a:t>
            </a:r>
          </a:p>
          <a:p>
            <a:r>
              <a:rPr lang="ar-SA" sz="2800" b="1" dirty="0" smtClean="0">
                <a:cs typeface="Ali-A-Samik" pitchFamily="2" charset="-78"/>
              </a:rPr>
              <a:t>1- وهي تعمل عمل إن فتنصب المبتدأ اسما لها وترفع الخبر خبرا لها2- ولا فرق </a:t>
            </a:r>
            <a:r>
              <a:rPr lang="ar-SA" sz="2800" b="1" i="1" dirty="0" smtClean="0">
                <a:cs typeface="Ali-A-Samik" pitchFamily="2" charset="-78"/>
              </a:rPr>
              <a:t>في</a:t>
            </a:r>
            <a:r>
              <a:rPr lang="ar-SA" sz="2800" b="1" dirty="0" smtClean="0">
                <a:cs typeface="Ali-A-Samik" pitchFamily="2" charset="-78"/>
              </a:rPr>
              <a:t> هذا العمل بين المفردة وهي التي لم تتكرر نحو: لا غلام رجل قائم وبين المكررة نحو: لا حول ولا قوة إلا بالله.</a:t>
            </a:r>
            <a:endParaRPr lang="ar-SA" sz="2800" dirty="0">
              <a:cs typeface="Ali-A-Samik" pitchFamily="2" charset="-78"/>
            </a:endParaRP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rot="10800000" flipV="1">
            <a:off x="285720" y="503429"/>
            <a:ext cx="8671389" cy="1815882"/>
          </a:xfrm>
          <a:prstGeom prst="rect">
            <a:avLst/>
          </a:prstGeom>
        </p:spPr>
        <p:txBody>
          <a:bodyPr wrap="square">
            <a:spAutoFit/>
          </a:bodyPr>
          <a:lstStyle/>
          <a:p>
            <a:r>
              <a:rPr lang="ar-SA" sz="2800" b="1" dirty="0" smtClean="0">
                <a:cs typeface="Ali-A-Samik" pitchFamily="2" charset="-78"/>
              </a:rPr>
              <a:t>3- ولا يكون اسمها وخبرها إلا نكرة, فلا تعمل في المعرفة وما ورد من ذلك مؤول بنكرة كقولهم قضية ولا أبا حسن لها فالتقدير ولا مسمى بهذا الاسم لها , ويدل على أنه معامل معاملة النكرة وصفه بالنكرة كقولك لا أبا حسن حلالا لها   4- ولا يفصل بينها وبين اسمها فإن فصل بينهما ألغيت كقوله تعالى: {لا فِيهَا غَوْلٌ} </a:t>
            </a:r>
            <a:r>
              <a:rPr lang="ar-SA" b="1" dirty="0" smtClean="0">
                <a:cs typeface="Ali-A-Samik" pitchFamily="2" charset="-78"/>
              </a:rPr>
              <a:t>.</a:t>
            </a:r>
            <a:endParaRPr lang="ar-SA" dirty="0">
              <a:cs typeface="Ali-A-Samik" pitchFamily="2" charset="-78"/>
            </a:endParaRPr>
          </a:p>
        </p:txBody>
      </p:sp>
      <p:pic>
        <p:nvPicPr>
          <p:cNvPr id="4" name="Picture 3" descr="13417551_245726125799232_9201671604996266277_n.jpg"/>
          <p:cNvPicPr>
            <a:picLocks noChangeAspect="1"/>
          </p:cNvPicPr>
          <p:nvPr/>
        </p:nvPicPr>
        <p:blipFill>
          <a:blip r:embed="rId3"/>
          <a:stretch>
            <a:fillRect/>
          </a:stretch>
        </p:blipFill>
        <p:spPr>
          <a:xfrm>
            <a:off x="642909" y="2357431"/>
            <a:ext cx="5572165" cy="42862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مستطيل 21"/>
          <p:cNvSpPr/>
          <p:nvPr/>
        </p:nvSpPr>
        <p:spPr>
          <a:xfrm>
            <a:off x="0" y="0"/>
            <a:ext cx="9144000" cy="3046988"/>
          </a:xfrm>
          <a:prstGeom prst="rect">
            <a:avLst/>
          </a:prstGeom>
        </p:spPr>
        <p:txBody>
          <a:bodyPr wrap="square">
            <a:spAutoFit/>
          </a:bodyPr>
          <a:lstStyle/>
          <a:p>
            <a:r>
              <a:rPr lang="ar-SA" sz="3200" b="1" dirty="0" smtClean="0">
                <a:cs typeface="Ali-A-Samik" pitchFamily="2" charset="-78"/>
              </a:rPr>
              <a:t>                  </a:t>
            </a:r>
          </a:p>
          <a:p>
            <a:r>
              <a:rPr lang="ar-SA" sz="3200" b="1" dirty="0" smtClean="0">
                <a:cs typeface="Ali-A-Samik" pitchFamily="2" charset="-78"/>
              </a:rPr>
              <a:t>     أوجه النعت المفرد المتصل باسم  (لا)النافية للجنس</a:t>
            </a:r>
          </a:p>
          <a:p>
            <a:endParaRPr lang="ar-SA" sz="3200" b="1" dirty="0" smtClean="0">
              <a:cs typeface="Ali-A-Samik" pitchFamily="2" charset="-78"/>
            </a:endParaRPr>
          </a:p>
          <a:p>
            <a:r>
              <a:rPr lang="ar-SA" sz="3200" b="1" dirty="0" smtClean="0">
                <a:cs typeface="Ali-A-Samik" pitchFamily="2" charset="-78"/>
              </a:rPr>
              <a:t>   ومفردا نعتا لمبني يلي ... 1-فافتح2- أو انصبن 3-أو ارفع تعدل</a:t>
            </a:r>
          </a:p>
          <a:p>
            <a:endParaRPr lang="ar-SA" sz="3200" b="1" dirty="0" smtClean="0">
              <a:cs typeface="Ali-A-Samik" pitchFamily="2" charset="-78"/>
            </a:endParaRPr>
          </a:p>
          <a:p>
            <a:endParaRPr lang="ar-SA" sz="3200" dirty="0">
              <a:cs typeface="Ali-A-Samik" pitchFamily="2" charset="-78"/>
            </a:endParaRPr>
          </a:p>
        </p:txBody>
      </p:sp>
      <p:sp>
        <p:nvSpPr>
          <p:cNvPr id="23" name="مستطيل 22"/>
          <p:cNvSpPr/>
          <p:nvPr/>
        </p:nvSpPr>
        <p:spPr>
          <a:xfrm>
            <a:off x="0" y="1785926"/>
            <a:ext cx="8786810" cy="3108543"/>
          </a:xfrm>
          <a:prstGeom prst="rect">
            <a:avLst/>
          </a:prstGeom>
        </p:spPr>
        <p:txBody>
          <a:bodyPr wrap="square">
            <a:spAutoFit/>
          </a:bodyPr>
          <a:lstStyle/>
          <a:p>
            <a:endParaRPr lang="ar-SA" sz="2800" b="1" dirty="0" smtClean="0">
              <a:cs typeface="Ali-A-Samik" pitchFamily="2" charset="-78"/>
            </a:endParaRPr>
          </a:p>
          <a:p>
            <a:r>
              <a:rPr lang="ar-SA" sz="2800" b="1" dirty="0" smtClean="0">
                <a:cs typeface="Ali-A-Samik" pitchFamily="2" charset="-78"/>
              </a:rPr>
              <a:t>إذا كان اسم لا مبنيا ,ونعت بمفرد يليه ,أي لم يفصل بينه وبينه بفاصل ,جاز في النعت ثلاثة أوجه :</a:t>
            </a:r>
          </a:p>
          <a:p>
            <a:r>
              <a:rPr lang="ar-SA" sz="2800" b="1" dirty="0" smtClean="0">
                <a:cs typeface="Ali-A-Samik" pitchFamily="2" charset="-78"/>
              </a:rPr>
              <a:t>الأول      : البناء على الفتح , لتركبه مع اسم لا نحو : لا رجل ظريف.</a:t>
            </a:r>
          </a:p>
          <a:p>
            <a:r>
              <a:rPr lang="ar-SA" sz="2800" b="1" dirty="0" smtClean="0">
                <a:cs typeface="Ali-A-Samik" pitchFamily="2" charset="-78"/>
              </a:rPr>
              <a:t>الثاني     : النصب , مراعاة لمحل اسم لا نحو::: لا رجل ظريفا.</a:t>
            </a:r>
          </a:p>
          <a:p>
            <a:r>
              <a:rPr lang="ar-SA" sz="2800" b="1" dirty="0" smtClean="0">
                <a:cs typeface="Ali-A-Samik" pitchFamily="2" charset="-78"/>
              </a:rPr>
              <a:t>الثالث     : الرفع,  مراعاة لمحل لا واسمها ,لأنهما في موضع رفع عند سيبويه </a:t>
            </a:r>
            <a:r>
              <a:rPr lang="en-US" sz="2800" b="1" dirty="0" smtClean="0">
                <a:cs typeface="Ali-A-Samik" pitchFamily="2" charset="-78"/>
              </a:rPr>
              <a:t>K</a:t>
            </a:r>
            <a:r>
              <a:rPr lang="ar-SA" sz="2800" b="1" dirty="0" smtClean="0">
                <a:cs typeface="Ali-A-Samik" pitchFamily="2" charset="-78"/>
              </a:rPr>
              <a:t> نحو : لا رجل ظريف .</a:t>
            </a: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28926" y="500042"/>
            <a:ext cx="3000375" cy="2200275"/>
          </a:xfrm>
          <a:prstGeom prst="rect">
            <a:avLst/>
          </a:prstGeom>
          <a:noFill/>
          <a:ln>
            <a:noFill/>
          </a:ln>
        </p:spPr>
      </p:pic>
      <p:sp>
        <p:nvSpPr>
          <p:cNvPr id="6" name="TextBox 5"/>
          <p:cNvSpPr txBox="1"/>
          <p:nvPr/>
        </p:nvSpPr>
        <p:spPr>
          <a:xfrm>
            <a:off x="500034" y="2928934"/>
            <a:ext cx="8643966" cy="4401205"/>
          </a:xfrm>
          <a:prstGeom prst="rect">
            <a:avLst/>
          </a:prstGeom>
          <a:noFill/>
        </p:spPr>
        <p:txBody>
          <a:bodyPr wrap="square" rtlCol="1">
            <a:spAutoFit/>
          </a:bodyPr>
          <a:lstStyle/>
          <a:p>
            <a:r>
              <a:rPr lang="ar-IQ" sz="2800" b="1" dirty="0" smtClean="0">
                <a:cs typeface="Ali-A-Sahifa" pitchFamily="2" charset="-78"/>
              </a:rPr>
              <a:t>القسم : الدراسات الاسلامية</a:t>
            </a:r>
            <a:endParaRPr lang="en-US" sz="2800" dirty="0" smtClean="0">
              <a:cs typeface="Ali-A-Sahifa" pitchFamily="2" charset="-78"/>
            </a:endParaRPr>
          </a:p>
          <a:p>
            <a:r>
              <a:rPr lang="ar-IQ" sz="2800" b="1" dirty="0" smtClean="0">
                <a:cs typeface="Ali-A-Sahifa" pitchFamily="2" charset="-78"/>
              </a:rPr>
              <a:t>الكلية  : العلوم الاسلامية</a:t>
            </a:r>
            <a:endParaRPr lang="en-US" sz="2800" dirty="0" smtClean="0">
              <a:cs typeface="Ali-A-Sahifa" pitchFamily="2" charset="-78"/>
            </a:endParaRPr>
          </a:p>
          <a:p>
            <a:r>
              <a:rPr lang="ar-IQ" sz="2800" b="1" dirty="0" smtClean="0">
                <a:cs typeface="Ali-A-Sahifa" pitchFamily="2" charset="-78"/>
              </a:rPr>
              <a:t>الجامعة  : صلاح الدين / اربيل</a:t>
            </a:r>
            <a:endParaRPr lang="en-US" sz="2800" dirty="0" smtClean="0">
              <a:cs typeface="Ali-A-Sahifa" pitchFamily="2" charset="-78"/>
            </a:endParaRPr>
          </a:p>
          <a:p>
            <a:r>
              <a:rPr lang="ar-IQ" sz="2800" b="1" dirty="0" smtClean="0">
                <a:cs typeface="Ali-A-Sahifa" pitchFamily="2" charset="-78"/>
              </a:rPr>
              <a:t>المادة  : النحو</a:t>
            </a:r>
            <a:endParaRPr lang="en-US" sz="2800" dirty="0" smtClean="0">
              <a:cs typeface="Ali-A-Sahifa" pitchFamily="2" charset="-78"/>
            </a:endParaRPr>
          </a:p>
          <a:p>
            <a:r>
              <a:rPr lang="ar-IQ" sz="2800" b="1" dirty="0" smtClean="0">
                <a:cs typeface="Ali-A-Sahifa" pitchFamily="2" charset="-78"/>
              </a:rPr>
              <a:t>كراسة المادة : المرحلة  الثانية</a:t>
            </a:r>
            <a:endParaRPr lang="en-US" sz="2800" dirty="0" smtClean="0">
              <a:cs typeface="Ali-A-Sahifa" pitchFamily="2" charset="-78"/>
            </a:endParaRPr>
          </a:p>
          <a:p>
            <a:r>
              <a:rPr lang="ar-IQ" sz="2800" b="1" dirty="0" smtClean="0">
                <a:cs typeface="Ali-A-Sahifa" pitchFamily="2" charset="-78"/>
              </a:rPr>
              <a:t>اسم التدريسي:  </a:t>
            </a:r>
            <a:r>
              <a:rPr lang="ar-JO" sz="2800" b="1" dirty="0" smtClean="0">
                <a:cs typeface="Ali-A-Sahifa" pitchFamily="2" charset="-78"/>
              </a:rPr>
              <a:t>پ</a:t>
            </a:r>
            <a:r>
              <a:rPr lang="ar-IQ" sz="2800" b="1" dirty="0" smtClean="0">
                <a:cs typeface="Ali-A-Sahifa" pitchFamily="2" charset="-78"/>
              </a:rPr>
              <a:t>ر</a:t>
            </a:r>
            <a:r>
              <a:rPr lang="ar-JO" sz="2800" b="1" dirty="0" smtClean="0">
                <a:cs typeface="Ali-A-Sahifa" pitchFamily="2" charset="-78"/>
              </a:rPr>
              <a:t>و</a:t>
            </a:r>
            <a:r>
              <a:rPr lang="ar-IQ" sz="2800" b="1" dirty="0" smtClean="0">
                <a:cs typeface="Ali-A-Sahifa" pitchFamily="2" charset="-78"/>
              </a:rPr>
              <a:t>فيسؤر دكتور شكر محمود مامه سيني </a:t>
            </a:r>
            <a:endParaRPr lang="en-US" sz="2800" dirty="0" smtClean="0">
              <a:cs typeface="Ali-A-Sahifa" pitchFamily="2" charset="-78"/>
            </a:endParaRPr>
          </a:p>
          <a:p>
            <a:r>
              <a:rPr lang="ar-IQ" sz="2800" b="1" dirty="0" smtClean="0">
                <a:cs typeface="Ali-A-Sahifa" pitchFamily="2" charset="-78"/>
              </a:rPr>
              <a:t> دكتوراه في النحو العربي والعلوم الشرعية</a:t>
            </a:r>
            <a:endParaRPr lang="en-US" sz="2800" dirty="0" smtClean="0">
              <a:cs typeface="Ali-A-Sahifa" pitchFamily="2" charset="-78"/>
            </a:endParaRPr>
          </a:p>
          <a:p>
            <a:r>
              <a:rPr lang="ar-IQ" sz="2800" b="1" dirty="0" smtClean="0">
                <a:cs typeface="Ali-A-Sahifa" pitchFamily="2" charset="-78"/>
              </a:rPr>
              <a:t>السنة الدراسية:  2018 -  2019</a:t>
            </a:r>
            <a:r>
              <a:rPr lang="en-US" sz="2800" b="1" dirty="0" smtClean="0">
                <a:cs typeface="Ali-A-Samik" pitchFamily="2" charset="-78"/>
              </a:rPr>
              <a:t>Course Book     </a:t>
            </a:r>
          </a:p>
          <a:p>
            <a:endParaRPr lang="en-US" sz="2800" dirty="0" smtClean="0">
              <a:cs typeface="Ali-A-Sahifa" pitchFamily="2" charset="-78"/>
            </a:endParaRPr>
          </a:p>
          <a:p>
            <a:endParaRPr lang="ar-IQ" sz="2800" dirty="0"/>
          </a:p>
        </p:txBody>
      </p:sp>
      <p:pic>
        <p:nvPicPr>
          <p:cNvPr id="4" name="Picture 2" descr="C:\Users\Jin-center\Desktop\11667287_415712648636102_7193253868184942902_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0" y="357166"/>
            <a:ext cx="2771800" cy="41434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additive="base">
                                        <p:cTn id="2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 calcmode="lin" valueType="num">
                                      <p:cBhvr additive="base">
                                        <p:cTn id="2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 calcmode="lin" valueType="num">
                                      <p:cBhvr additive="base">
                                        <p:cTn id="3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anim calcmode="lin" valueType="num">
                                      <p:cBhvr additive="base">
                                        <p:cTn id="4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
                                            <p:txEl>
                                              <p:pRg st="7" end="7"/>
                                            </p:txEl>
                                          </p:spTgt>
                                        </p:tgtEl>
                                        <p:attrNameLst>
                                          <p:attrName>style.visibility</p:attrName>
                                        </p:attrNameLst>
                                      </p:cBhvr>
                                      <p:to>
                                        <p:strVal val="visible"/>
                                      </p:to>
                                    </p:set>
                                    <p:anim calcmode="lin" valueType="num">
                                      <p:cBhvr additive="base">
                                        <p:cTn id="4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0" y="571480"/>
            <a:ext cx="9144000" cy="4401205"/>
          </a:xfrm>
          <a:prstGeom prst="rect">
            <a:avLst/>
          </a:prstGeom>
        </p:spPr>
        <p:txBody>
          <a:bodyPr wrap="square">
            <a:spAutoFit/>
          </a:bodyPr>
          <a:lstStyle/>
          <a:p>
            <a:r>
              <a:rPr lang="ar-SA" sz="2800" b="1" dirty="0" smtClean="0">
                <a:cs typeface="Ali-A-Samik" pitchFamily="2" charset="-78"/>
              </a:rPr>
              <a:t>وغير ما يلي وغير المفرد ... 1-لا تبن 2- وانصبه 3-أو الرفع اقصد</a:t>
            </a:r>
          </a:p>
          <a:p>
            <a:endParaRPr lang="ar-SA" sz="2800" b="1" dirty="0" smtClean="0">
              <a:cs typeface="Ali-A-Samik" pitchFamily="2" charset="-78"/>
            </a:endParaRPr>
          </a:p>
          <a:p>
            <a:r>
              <a:rPr lang="ar-SA" sz="2800" b="1" dirty="0" smtClean="0">
                <a:cs typeface="Ali-A-Samik" pitchFamily="2" charset="-78"/>
              </a:rPr>
              <a:t>تقدم في البيت الذي قبل هذا أنه إذا كان النعت مفردا والمنعوت مفردا ووليه النعت جاز في النعت ثلاثة أوجه. وذكر في هذا البيت أنه1- إن لم يل النعت المفرد المنعوت المفرد بل فصل بينهما بفاصل لم يجز بناء النعت فلا تقول لا رجل فيها ظريف ببناء ظريف بل </a:t>
            </a:r>
            <a:r>
              <a:rPr lang="ar-JO" sz="2800" b="1" dirty="0" smtClean="0">
                <a:cs typeface="Ali-A-Samik" pitchFamily="2" charset="-78"/>
              </a:rPr>
              <a:t>1- </a:t>
            </a:r>
            <a:r>
              <a:rPr lang="ar-SA" sz="2800" b="1" dirty="0" smtClean="0">
                <a:cs typeface="Ali-A-Samik" pitchFamily="2" charset="-78"/>
              </a:rPr>
              <a:t>يتعين رفعه نحو لا رجل فيها ظريف أو نصبه نحو لا رجل فيها ظريفا ...وإنما سقط البناء على الفتح لأنه إنما جاز عند عدم الفصل لتركب النعت مع الاسم ومع الفصل لا يمكن التركيب كما لا يمكن التركيب إذا كان المنعوت غير مفرد ,نحو لا طالعا جبلا ظريفا ,ولا فرق في امتناع البناء على الفتح في النعت عند الفصل بين أن يكون المنعوت مفردا كما مثل أو غير مفرد. </a:t>
            </a:r>
            <a:endParaRPr lang="ar-SA" sz="2800" dirty="0">
              <a:cs typeface="Ali-A-Samik" pitchFamily="2" charset="-78"/>
            </a:endParaRPr>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0" y="714357"/>
            <a:ext cx="9144000" cy="4832092"/>
          </a:xfrm>
          <a:prstGeom prst="rect">
            <a:avLst/>
          </a:prstGeom>
        </p:spPr>
        <p:txBody>
          <a:bodyPr wrap="square">
            <a:spAutoFit/>
          </a:bodyPr>
          <a:lstStyle/>
          <a:p>
            <a:endParaRPr lang="ar-SA" sz="2800" b="1" dirty="0" smtClean="0">
              <a:cs typeface="Ali-A-Samik" pitchFamily="2" charset="-78"/>
            </a:endParaRPr>
          </a:p>
          <a:p>
            <a:endParaRPr lang="ar-SA" sz="2800" b="1" dirty="0" smtClean="0">
              <a:cs typeface="Ali-A-Samik" pitchFamily="2" charset="-78"/>
            </a:endParaRPr>
          </a:p>
          <a:p>
            <a:r>
              <a:rPr lang="ar-SA" sz="2800" b="1" dirty="0" smtClean="0">
                <a:cs typeface="Ali-A-Samik" pitchFamily="2" charset="-78"/>
              </a:rPr>
              <a:t>وأشار بقوله وغير المفرد إلى أنه 2- إن كان النعت غير مفرد كالمضاف والمشبه بالمضاف تعين رفعه أو نصبه فلا يجوز بناؤه على الفتح ولا فرق في ذلك بين أن يكون المنعوت مفردا أو غير مفرد ولا بين أن يفصل بينه وبين النعت أو لا يفصل وذلك نحو: لا رجل صاحب بر فيها ,ولا غلام رجل فيها صاحب بر. </a:t>
            </a:r>
          </a:p>
          <a:p>
            <a:endParaRPr lang="ar-SA" sz="2800" b="1" dirty="0" smtClean="0">
              <a:cs typeface="Ali-A-Samik" pitchFamily="2" charset="-78"/>
            </a:endParaRPr>
          </a:p>
          <a:p>
            <a:r>
              <a:rPr lang="ar-SA" sz="2800" b="1" dirty="0" smtClean="0">
                <a:cs typeface="Ali-A-Samik" pitchFamily="2" charset="-78"/>
              </a:rPr>
              <a:t>وحاصل ما في البيتين أنه إن كان النعت مفردا والمنعوت مفردا ولم يفصل بينهما جاز في النعت ثلاثة أوجه نحو : لارجل ظريف وظريفا وظريف ,وإن لم يكن كذلك تعين الرفع أو النصب ولا يجوز البناء.</a:t>
            </a:r>
          </a:p>
          <a:p>
            <a:r>
              <a:rPr lang="ar-SA" sz="2800" dirty="0" smtClean="0">
                <a:cs typeface="Ali-A-Samik" pitchFamily="2" charset="-78"/>
              </a:rPr>
              <a:t>__________</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4832092"/>
          </a:xfrm>
          <a:prstGeom prst="rect">
            <a:avLst/>
          </a:prstGeom>
        </p:spPr>
        <p:txBody>
          <a:bodyPr wrap="square">
            <a:spAutoFit/>
          </a:bodyPr>
          <a:lstStyle/>
          <a:p>
            <a:r>
              <a:rPr lang="ar-SA" sz="2800" b="1" dirty="0" err="1" smtClean="0">
                <a:cs typeface="Ali-A-Samik" pitchFamily="2" charset="-78"/>
              </a:rPr>
              <a:t>اوجه</a:t>
            </a:r>
            <a:r>
              <a:rPr lang="ar-SA" sz="2800" b="1" dirty="0" smtClean="0">
                <a:cs typeface="Ali-A-Samik" pitchFamily="2" charset="-78"/>
              </a:rPr>
              <a:t> </a:t>
            </a:r>
            <a:r>
              <a:rPr lang="ar-SA" sz="2800" b="1" dirty="0" err="1" smtClean="0">
                <a:cs typeface="Ali-A-Samik" pitchFamily="2" charset="-78"/>
              </a:rPr>
              <a:t>اعراب</a:t>
            </a:r>
            <a:r>
              <a:rPr lang="ar-SA" sz="2800" b="1" dirty="0" smtClean="0">
                <a:cs typeface="Ali-A-Samik" pitchFamily="2" charset="-78"/>
              </a:rPr>
              <a:t> </a:t>
            </a:r>
            <a:r>
              <a:rPr lang="ar-SA" sz="2800" b="1" dirty="0" err="1" smtClean="0">
                <a:cs typeface="Ali-A-Samik" pitchFamily="2" charset="-78"/>
              </a:rPr>
              <a:t>المعطوف</a:t>
            </a:r>
            <a:r>
              <a:rPr lang="ar-SA" sz="2800" b="1" dirty="0" smtClean="0">
                <a:cs typeface="Ali-A-Samik" pitchFamily="2" charset="-78"/>
              </a:rPr>
              <a:t> على اسم ( لا)</a:t>
            </a:r>
          </a:p>
          <a:p>
            <a:endParaRPr lang="ar-SA" sz="2800" b="1" dirty="0" smtClean="0">
              <a:cs typeface="Ali-A-Samik" pitchFamily="2" charset="-78"/>
            </a:endParaRPr>
          </a:p>
          <a:p>
            <a:endParaRPr lang="ar-SA" sz="2800" b="1" dirty="0" smtClean="0">
              <a:cs typeface="Ali-A-Samik" pitchFamily="2" charset="-78"/>
            </a:endParaRPr>
          </a:p>
          <a:p>
            <a:r>
              <a:rPr lang="ar-SA" sz="2800" b="1" dirty="0" smtClean="0">
                <a:cs typeface="Ali-A-Samik" pitchFamily="2" charset="-78"/>
              </a:rPr>
              <a:t>والعطف إن لم تتكرر لا احكما ... له بما للنعت ذي الفصل انتمى </a:t>
            </a:r>
          </a:p>
          <a:p>
            <a:endParaRPr lang="ar-SA" sz="2800" b="1" dirty="0" smtClean="0">
              <a:cs typeface="Ali-A-Samik" pitchFamily="2" charset="-78"/>
            </a:endParaRPr>
          </a:p>
          <a:p>
            <a:r>
              <a:rPr lang="ar-SA" sz="2800" b="1" dirty="0" smtClean="0">
                <a:cs typeface="Ali-A-Samik" pitchFamily="2" charset="-78"/>
              </a:rPr>
              <a:t>1 تقدم أنه إذا عطف على اسم لا نكرة مفردة وتكررت لا </a:t>
            </a:r>
            <a:r>
              <a:rPr lang="ar-JO" sz="2800" b="1" dirty="0" smtClean="0">
                <a:cs typeface="Ali-A-Samik" pitchFamily="2" charset="-78"/>
              </a:rPr>
              <a:t>”</a:t>
            </a:r>
            <a:r>
              <a:rPr lang="ar-SA" sz="2800" b="1" dirty="0" smtClean="0">
                <a:cs typeface="Ali-A-Samik" pitchFamily="2" charset="-78"/>
              </a:rPr>
              <a:t>يجوز في المعطوف ثلاثة أوجه الرفع والنصب والبناء على الفتح نحو لا رجل ولا امرأة ولا امرأة ولا امرأة   </a:t>
            </a:r>
            <a:endParaRPr lang="ar-JO" sz="2800" b="1" dirty="0" smtClean="0">
              <a:cs typeface="Ali-A-Samik" pitchFamily="2" charset="-78"/>
            </a:endParaRPr>
          </a:p>
          <a:p>
            <a:r>
              <a:rPr lang="ar-SA" sz="2800" b="1" dirty="0" smtClean="0">
                <a:cs typeface="Ali-A-Samik" pitchFamily="2" charset="-78"/>
              </a:rPr>
              <a:t>2- وذكر في هذا البيت أنه إذا لم تتكرر لا</a:t>
            </a:r>
            <a:r>
              <a:rPr lang="ar-JO" sz="2800" b="1" dirty="0" smtClean="0">
                <a:cs typeface="Ali-A-Samik" pitchFamily="2" charset="-78"/>
              </a:rPr>
              <a:t>“</a:t>
            </a:r>
            <a:r>
              <a:rPr lang="ar-SA" sz="2800" b="1" dirty="0" smtClean="0">
                <a:cs typeface="Ali-A-Samik" pitchFamily="2" charset="-78"/>
              </a:rPr>
              <a:t> يجوز في المعطوف ما جاز في النعت المفصول وقد تقدم في البيت الذي قبله أنه يجوز فيه الرفع والنصب ولا يجوز فيه البناء على الفتح فتقول: لا رجل وامرأة وامرأة ولا يجوز البناء على الفتح وحكى الأخفش لا رجل وامرأة بالبناء على الفتح على تقدير تكرر لا فكأنه قال لا رجل ولا امرأة ثم حذفت لا.</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85852" y="0"/>
            <a:ext cx="7858148" cy="3539430"/>
          </a:xfrm>
          <a:prstGeom prst="rect">
            <a:avLst/>
          </a:prstGeom>
        </p:spPr>
        <p:txBody>
          <a:bodyPr wrap="square">
            <a:spAutoFit/>
          </a:bodyPr>
          <a:lstStyle/>
          <a:p>
            <a:endParaRPr lang="ar-SA" sz="2800" b="1" dirty="0" smtClean="0">
              <a:cs typeface="Ali-A-Samik" pitchFamily="2" charset="-78"/>
            </a:endParaRPr>
          </a:p>
          <a:p>
            <a:endParaRPr lang="ar-SA" sz="2800" b="1" dirty="0" smtClean="0">
              <a:cs typeface="Ali-A-Samik" pitchFamily="2" charset="-78"/>
            </a:endParaRPr>
          </a:p>
          <a:p>
            <a:endParaRPr lang="ar-SA" sz="2800" b="1" dirty="0" smtClean="0">
              <a:cs typeface="Ali-A-Samik" pitchFamily="2" charset="-78"/>
            </a:endParaRPr>
          </a:p>
          <a:p>
            <a:r>
              <a:rPr lang="ar-SA" sz="2800" b="1" dirty="0" smtClean="0">
                <a:cs typeface="Ali-A-Samik" pitchFamily="2" charset="-78"/>
              </a:rPr>
              <a:t>3- وكذلك إذا كان </a:t>
            </a:r>
            <a:r>
              <a:rPr lang="ar-SA" sz="2800" b="1" dirty="0" err="1" smtClean="0">
                <a:cs typeface="Ali-A-Samik" pitchFamily="2" charset="-78"/>
              </a:rPr>
              <a:t>المعطوف</a:t>
            </a:r>
            <a:r>
              <a:rPr lang="ar-SA" sz="2800" b="1" dirty="0" smtClean="0">
                <a:cs typeface="Ali-A-Samik" pitchFamily="2" charset="-78"/>
              </a:rPr>
              <a:t> غير مفرد لا يجوز فيه إلا الرفع والنصب سواء تكررت لا نحو لا رجل ولا غلام امرأة أو لم تتكرر نحو لا رجل وغلام امرأة  .</a:t>
            </a:r>
          </a:p>
          <a:p>
            <a:r>
              <a:rPr lang="ar-SA" sz="2800" b="1" dirty="0" smtClean="0">
                <a:cs typeface="Ali-A-Samik" pitchFamily="2" charset="-78"/>
              </a:rPr>
              <a:t>هذا كله إذا كان </a:t>
            </a:r>
            <a:r>
              <a:rPr lang="ar-SA" sz="2800" b="1" dirty="0" err="1" smtClean="0">
                <a:cs typeface="Ali-A-Samik" pitchFamily="2" charset="-78"/>
              </a:rPr>
              <a:t>المعطوف</a:t>
            </a:r>
            <a:r>
              <a:rPr lang="ar-SA" sz="2800" b="1" dirty="0" smtClean="0">
                <a:cs typeface="Ali-A-Samik" pitchFamily="2" charset="-78"/>
              </a:rPr>
              <a:t> نكرة 3- فإن كان معرفة لا يجوز فيه إلا الرفع على كل حال نحو لا رجل ولا زيد فيها أو لا رجل وزيد فيها .</a:t>
            </a:r>
          </a:p>
          <a:p>
            <a:endParaRPr lang="ar-SA" sz="2800" dirty="0">
              <a:cs typeface="Ali-A-Samik"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57214"/>
            <a:ext cx="10215602" cy="1815882"/>
          </a:xfrm>
          <a:prstGeom prst="rect">
            <a:avLst/>
          </a:prstGeom>
        </p:spPr>
        <p:txBody>
          <a:bodyPr wrap="square">
            <a:spAutoFit/>
          </a:bodyPr>
          <a:lstStyle/>
          <a:p>
            <a:r>
              <a:rPr lang="ar-SA" sz="2800" b="1" dirty="0" smtClean="0">
                <a:cs typeface="Ali-A-Samik" pitchFamily="2" charset="-78"/>
              </a:rPr>
              <a:t>                  </a:t>
            </a:r>
          </a:p>
          <a:p>
            <a:r>
              <a:rPr lang="ar-SA" sz="2800" b="1" dirty="0" smtClean="0">
                <a:cs typeface="Ali-A-Samik" pitchFamily="2" charset="-78"/>
              </a:rPr>
              <a:t>                     دخول  همزة الاستفهام  على ( لا)  النافية  للجنس </a:t>
            </a:r>
          </a:p>
          <a:p>
            <a:endParaRPr lang="ar-SA" sz="2800" b="1" dirty="0" smtClean="0">
              <a:cs typeface="Ali-A-Samik" pitchFamily="2" charset="-78"/>
            </a:endParaRPr>
          </a:p>
          <a:p>
            <a:r>
              <a:rPr lang="ar-SA" sz="2800" b="1" dirty="0" smtClean="0">
                <a:cs typeface="Ali-A-Samik" pitchFamily="2" charset="-78"/>
              </a:rPr>
              <a:t>               وأعط لا مع همزة استفهام  ... ما تستحق دون الاستفهام</a:t>
            </a:r>
            <a:endParaRPr lang="ar-SA" sz="2800" dirty="0">
              <a:cs typeface="Ali-A-Samik" pitchFamily="2" charset="-78"/>
            </a:endParaRPr>
          </a:p>
        </p:txBody>
      </p:sp>
      <p:sp>
        <p:nvSpPr>
          <p:cNvPr id="3" name="مستطيل 2"/>
          <p:cNvSpPr/>
          <p:nvPr/>
        </p:nvSpPr>
        <p:spPr>
          <a:xfrm>
            <a:off x="1857356" y="1214422"/>
            <a:ext cx="6858000" cy="4154984"/>
          </a:xfrm>
          <a:prstGeom prst="rect">
            <a:avLst/>
          </a:prstGeom>
        </p:spPr>
        <p:txBody>
          <a:bodyPr wrap="square">
            <a:spAutoFit/>
          </a:bodyPr>
          <a:lstStyle/>
          <a:p>
            <a:endParaRPr lang="ar-SA" sz="2400" b="1" dirty="0" smtClean="0">
              <a:cs typeface="Ali-A-Samik" pitchFamily="2" charset="-78"/>
            </a:endParaRPr>
          </a:p>
          <a:p>
            <a:r>
              <a:rPr lang="ar-SA" sz="2400" b="1" dirty="0" smtClean="0">
                <a:cs typeface="Ali-A-Samik" pitchFamily="2" charset="-78"/>
              </a:rPr>
              <a:t>إذا دخلت همزة الاستفهام على لا النافية للجنس بقيت على ما كان لها من العمل وسائر الأحكام التي سبق ذكرها فتقول ألا رجل قائم وألا غلام رجل قائم وألا طالعا جبلا ظاهر وحكم </a:t>
            </a:r>
            <a:r>
              <a:rPr lang="ar-SA" sz="2400" b="1" dirty="0" err="1" smtClean="0">
                <a:cs typeface="Ali-A-Samik" pitchFamily="2" charset="-78"/>
              </a:rPr>
              <a:t>المعطوف</a:t>
            </a:r>
            <a:r>
              <a:rPr lang="ar-SA" sz="2400" b="1" dirty="0" smtClean="0">
                <a:cs typeface="Ali-A-Samik" pitchFamily="2" charset="-78"/>
              </a:rPr>
              <a:t> والصفة بعد دخول همزة الاستفهام كحكمها قبل دخولها.</a:t>
            </a:r>
          </a:p>
          <a:p>
            <a:r>
              <a:rPr lang="ar-SA" sz="2400" b="1" dirty="0" smtClean="0">
                <a:cs typeface="Ali-A-Samik" pitchFamily="2" charset="-78"/>
              </a:rPr>
              <a:t>هكذا أطلق المصنف رحمه الله تعالى هنا وفي كل ذلك تفصيل.</a:t>
            </a:r>
          </a:p>
          <a:p>
            <a:r>
              <a:rPr lang="ar-SA" sz="2400" b="1" dirty="0" smtClean="0">
                <a:cs typeface="Ali-A-Samik" pitchFamily="2" charset="-78"/>
              </a:rPr>
              <a:t>وهو: 1- أنه إذا قصد بالاستفهام التوبيخ أو الاستفهام عن النفي فالحكم كما ذكر من أنه يبقى عملها وجميع ما تقدم ذكره من أحكام العطف والصفة وجواز الإلغاء.</a:t>
            </a:r>
          </a:p>
          <a:p>
            <a:r>
              <a:rPr lang="ar-SA" sz="2400" b="1" dirty="0" smtClean="0">
                <a:cs typeface="Ali-A-Samik" pitchFamily="2" charset="-78"/>
              </a:rPr>
              <a:t>فمثال التوبيخ قولك: ألا رجوع وقد شبت ومنه قوله:</a:t>
            </a:r>
          </a:p>
          <a:p>
            <a:r>
              <a:rPr lang="ar-SA" sz="2400" b="1" dirty="0" smtClean="0">
                <a:cs typeface="Ali-A-Samik" pitchFamily="2" charset="-78"/>
              </a:rPr>
              <a:t>___ ألا </a:t>
            </a:r>
            <a:r>
              <a:rPr lang="ar-SA" sz="2400" b="1" dirty="0" err="1" smtClean="0">
                <a:cs typeface="Ali-A-Samik" pitchFamily="2" charset="-78"/>
              </a:rPr>
              <a:t>ارعواء</a:t>
            </a:r>
            <a:r>
              <a:rPr lang="ar-SA" sz="2400" b="1" dirty="0" smtClean="0">
                <a:cs typeface="Ali-A-Samik" pitchFamily="2" charset="-78"/>
              </a:rPr>
              <a:t> لمن ولت شبيبته ... وآذنت بمشيب بعده هرم</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830997"/>
          </a:xfrm>
          <a:prstGeom prst="rect">
            <a:avLst/>
          </a:prstGeom>
        </p:spPr>
        <p:txBody>
          <a:bodyPr wrap="square">
            <a:spAutoFit/>
          </a:bodyPr>
          <a:lstStyle/>
          <a:p>
            <a:r>
              <a:rPr lang="ar-SA" b="1" dirty="0" smtClean="0">
                <a:cs typeface="Ali-A-Samik" pitchFamily="2" charset="-78"/>
              </a:rPr>
              <a:t>    </a:t>
            </a:r>
            <a:r>
              <a:rPr lang="ar-SA" sz="2400" b="1" dirty="0" smtClean="0">
                <a:cs typeface="Ali-A-Samik" pitchFamily="2" charset="-78"/>
              </a:rPr>
              <a:t>ومثال الاستفهام عن النفي قولك ألا رجل قائم ومنه قوله:</a:t>
            </a:r>
          </a:p>
          <a:p>
            <a:r>
              <a:rPr lang="ar-SA" sz="2400" b="1" dirty="0" smtClean="0">
                <a:cs typeface="Ali-A-Samik" pitchFamily="2" charset="-78"/>
              </a:rPr>
              <a:t>     ----- - ألا اصطبار لسلمى أم لها جلد؟ ... إذا ألاقي الذي لاقاه أمثالي</a:t>
            </a:r>
          </a:p>
        </p:txBody>
      </p:sp>
      <p:sp>
        <p:nvSpPr>
          <p:cNvPr id="3" name="مستطيل 2"/>
          <p:cNvSpPr/>
          <p:nvPr/>
        </p:nvSpPr>
        <p:spPr>
          <a:xfrm>
            <a:off x="0" y="857232"/>
            <a:ext cx="8858280" cy="1569660"/>
          </a:xfrm>
          <a:prstGeom prst="rect">
            <a:avLst/>
          </a:prstGeom>
        </p:spPr>
        <p:txBody>
          <a:bodyPr wrap="square">
            <a:spAutoFit/>
          </a:bodyPr>
          <a:lstStyle/>
          <a:p>
            <a:r>
              <a:rPr lang="ar-SA" sz="2400" b="1" dirty="0" smtClean="0">
                <a:cs typeface="Ali-A-Samik" pitchFamily="2" charset="-78"/>
              </a:rPr>
              <a:t>2 - وإذا قصد بألا التمني فمذهب المازني أنها تبقى على جميع ما كان لها من الأحكام وعليه يتمشى إطلاق المصنف ومذهب سيبويه أنه يبقى لها عملها في الاسم ولا يجوز إلغاؤها ولا الوصف أو العطف بالرفع مراعاة للابتداء.</a:t>
            </a:r>
          </a:p>
          <a:p>
            <a:r>
              <a:rPr lang="ar-SA" sz="2400" b="1" dirty="0" smtClean="0">
                <a:cs typeface="Ali-A-Samik" pitchFamily="2" charset="-78"/>
              </a:rPr>
              <a:t>ومن استعمالها للتمني قولهم ألا ماء ماء باردا </a:t>
            </a:r>
            <a:endParaRPr lang="ar-SA" sz="2400" dirty="0">
              <a:cs typeface="Ali-A-Samik" pitchFamily="2" charset="-78"/>
            </a:endParaRPr>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954107"/>
          </a:xfrm>
          <a:prstGeom prst="rect">
            <a:avLst/>
          </a:prstGeom>
        </p:spPr>
        <p:txBody>
          <a:bodyPr wrap="square">
            <a:spAutoFit/>
          </a:bodyPr>
          <a:lstStyle/>
          <a:p>
            <a:r>
              <a:rPr lang="ar-SA" sz="2800" b="1" dirty="0" smtClean="0">
                <a:cs typeface="Ali-A-Samik" pitchFamily="2" charset="-78"/>
              </a:rPr>
              <a:t>ومثال الاستفهام عن النفي قولك ألا رجل قائم ومنه قوله:</a:t>
            </a:r>
          </a:p>
          <a:p>
            <a:r>
              <a:rPr lang="ar-SA" sz="2800" b="1" dirty="0" smtClean="0">
                <a:cs typeface="Ali-A-Samik" pitchFamily="2" charset="-78"/>
              </a:rPr>
              <a:t> ألا اصطبار لسلمى أم لها جلد؟ ... إذا ألاقي الذي لاقاه أمثالي</a:t>
            </a:r>
            <a:endParaRPr lang="ar-SA" sz="2800" dirty="0">
              <a:cs typeface="Ali-A-Samik" pitchFamily="2" charset="-78"/>
            </a:endParaRPr>
          </a:p>
        </p:txBody>
      </p:sp>
      <p:sp>
        <p:nvSpPr>
          <p:cNvPr id="3" name="مستطيل 2"/>
          <p:cNvSpPr/>
          <p:nvPr/>
        </p:nvSpPr>
        <p:spPr>
          <a:xfrm>
            <a:off x="2286000" y="1071546"/>
            <a:ext cx="6715156" cy="2554545"/>
          </a:xfrm>
          <a:prstGeom prst="rect">
            <a:avLst/>
          </a:prstGeom>
        </p:spPr>
        <p:txBody>
          <a:bodyPr wrap="square">
            <a:spAutoFit/>
          </a:bodyPr>
          <a:lstStyle/>
          <a:p>
            <a:r>
              <a:rPr lang="ar-SA" b="1" dirty="0" smtClean="0">
                <a:cs typeface="Ali-A-Samik" pitchFamily="2" charset="-78"/>
              </a:rPr>
              <a:t>2</a:t>
            </a:r>
            <a:r>
              <a:rPr lang="ar-SA" sz="3200" b="1" dirty="0" smtClean="0">
                <a:cs typeface="Ali-A-Samik" pitchFamily="2" charset="-78"/>
              </a:rPr>
              <a:t>-إذا قصد بألا التمني فمذهب المازني أنها تبقى على جميع ما كان لها من الأحكام وعليه يتمشى إطلاق المصنف ومذهب سيبويه أنه يبقى لها عملها في الاسم ولا يجوز إلغاؤها ولا الوصف أو العطف بالرفع مراعاة للابتداء.</a:t>
            </a:r>
          </a:p>
          <a:p>
            <a:r>
              <a:rPr lang="ar-SA" sz="3200" b="1" dirty="0" smtClean="0">
                <a:cs typeface="Ali-A-Samik" pitchFamily="2" charset="-78"/>
              </a:rPr>
              <a:t>ومن استعمالها للتمني قولهم ألا ماء ماء باردا</a:t>
            </a:r>
            <a:endParaRPr lang="ar-SA" sz="3200" dirty="0">
              <a:cs typeface="Ali-A-Samik"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
            <a:ext cx="6858000" cy="830997"/>
          </a:xfrm>
          <a:prstGeom prst="rect">
            <a:avLst/>
          </a:prstGeom>
        </p:spPr>
        <p:txBody>
          <a:bodyPr wrap="square">
            <a:spAutoFit/>
          </a:bodyPr>
          <a:lstStyle/>
          <a:p>
            <a:r>
              <a:rPr lang="ar-SA" sz="2400" b="1" dirty="0" smtClean="0">
                <a:cs typeface="Ali-A-Samik" pitchFamily="2" charset="-78"/>
              </a:rPr>
              <a:t> حذف خبر لا النافية للجنس </a:t>
            </a:r>
            <a:r>
              <a:rPr lang="ar-SA" sz="2400" b="1" dirty="0" err="1" smtClean="0">
                <a:cs typeface="Ali-A-Samik" pitchFamily="2" charset="-78"/>
              </a:rPr>
              <a:t>اذا</a:t>
            </a:r>
            <a:r>
              <a:rPr lang="ar-SA" sz="2400" b="1" dirty="0" smtClean="0">
                <a:cs typeface="Ali-A-Samik" pitchFamily="2" charset="-78"/>
              </a:rPr>
              <a:t> دل عليه دليل </a:t>
            </a:r>
          </a:p>
          <a:p>
            <a:r>
              <a:rPr lang="ar-SA" sz="2400" b="1" dirty="0" smtClean="0">
                <a:cs typeface="Ali-A-Samik" pitchFamily="2" charset="-78"/>
              </a:rPr>
              <a:t>وشاع في ذا الباب إسقاط الخبر ... إذا المراد مع سقوطه ظهر</a:t>
            </a:r>
            <a:endParaRPr lang="ar-SA" sz="2400" dirty="0">
              <a:cs typeface="Ali-A-Samik" pitchFamily="2" charset="-78"/>
            </a:endParaRPr>
          </a:p>
        </p:txBody>
      </p:sp>
      <p:sp>
        <p:nvSpPr>
          <p:cNvPr id="4" name="مستطيل 3"/>
          <p:cNvSpPr/>
          <p:nvPr/>
        </p:nvSpPr>
        <p:spPr>
          <a:xfrm>
            <a:off x="2285984" y="857232"/>
            <a:ext cx="6858016" cy="4154984"/>
          </a:xfrm>
          <a:prstGeom prst="rect">
            <a:avLst/>
          </a:prstGeom>
        </p:spPr>
        <p:txBody>
          <a:bodyPr wrap="square">
            <a:spAutoFit/>
          </a:bodyPr>
          <a:lstStyle/>
          <a:p>
            <a:r>
              <a:rPr lang="ar-SA" sz="2400" b="1" dirty="0" smtClean="0">
                <a:cs typeface="Ali-A-Samik" pitchFamily="2" charset="-78"/>
              </a:rPr>
              <a:t>1- إذا دل دليل على خبر لا النافية للجنس وجب حذفه عند التميميين والطائيين وكثر حذفه عند الحجازيين ومثاله أن يقال هل من رجل قائم فتقول لا رجل وتحذف الخبر وهو قائم وجوبا عند التميميين والطائيين وجوازا عند الحجازيين ولا فرق في ذلك بين أن يكون الخبر غير ظرف ولا جار ومجرور كما مثل أو ظرفا أو جارا ومجرورا نحو أن يقال هل عندك رجل أو هل في الدار رجل فتقول لا رجل.</a:t>
            </a:r>
          </a:p>
          <a:p>
            <a:r>
              <a:rPr lang="ar-SA" sz="2400" b="1" dirty="0" smtClean="0">
                <a:cs typeface="Ali-A-Samik" pitchFamily="2" charset="-78"/>
              </a:rPr>
              <a:t>2-فإن لم يدل على الخبر دليل لم يجز حذفه عند الجميع نحو قوله صَلَّى اللَّهُ عَلَيْهِ وَسَلَّمَ لا أحد أغير من الله وقول الشاعر :</a:t>
            </a:r>
          </a:p>
          <a:p>
            <a:r>
              <a:rPr lang="ar-SA" sz="2400" b="1" dirty="0" smtClean="0">
                <a:cs typeface="Ali-A-Samik" pitchFamily="2" charset="-78"/>
              </a:rPr>
              <a:t>116 - ولا كريم من الولدان </a:t>
            </a:r>
            <a:r>
              <a:rPr lang="ar-SA" sz="2400" b="1" dirty="0" err="1" smtClean="0">
                <a:cs typeface="Ali-A-Samik" pitchFamily="2" charset="-78"/>
              </a:rPr>
              <a:t>مصبوح</a:t>
            </a:r>
            <a:r>
              <a:rPr lang="ar-SA" sz="2400" b="1" dirty="0" smtClean="0">
                <a:cs typeface="Ali-A-Samik" pitchFamily="2" charset="-78"/>
              </a:rPr>
              <a:t> </a:t>
            </a:r>
          </a:p>
          <a:p>
            <a:r>
              <a:rPr lang="ar-SA" sz="2400" b="1" dirty="0" smtClean="0">
                <a:cs typeface="Ali-A-Samik" pitchFamily="2" charset="-78"/>
              </a:rPr>
              <a:t>وإلى هذا أشار المصنف بقوله إذا المراد مع سقوطه ظهر واحترز بهذا مما لا يظهر المراد مع سقوطه فإنه لا يجوز حينئذ الحذف كما تقدم.</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5632311"/>
          </a:xfrm>
          <a:prstGeom prst="rect">
            <a:avLst/>
          </a:prstGeom>
        </p:spPr>
        <p:txBody>
          <a:bodyPr wrap="square">
            <a:spAutoFit/>
          </a:bodyPr>
          <a:lstStyle/>
          <a:p>
            <a:r>
              <a:rPr lang="ar-SA" sz="2800" b="1" dirty="0" smtClean="0">
                <a:cs typeface="Ali-A-Samik" pitchFamily="2" charset="-78"/>
              </a:rPr>
              <a:t>     ظن وأخواتها  تقسيماتها وعملها</a:t>
            </a:r>
          </a:p>
          <a:p>
            <a:r>
              <a:rPr lang="ar-SA" sz="2800" b="1" dirty="0" smtClean="0">
                <a:cs typeface="Ali-A-Samik" pitchFamily="2" charset="-78"/>
              </a:rPr>
              <a:t>انصب بفعل القلب جزئي </a:t>
            </a:r>
            <a:r>
              <a:rPr lang="ar-SA" sz="2800" b="1" dirty="0" err="1" smtClean="0">
                <a:cs typeface="Ali-A-Samik" pitchFamily="2" charset="-78"/>
              </a:rPr>
              <a:t>ابتدا</a:t>
            </a:r>
            <a:r>
              <a:rPr lang="ar-SA" sz="2800" b="1" dirty="0" smtClean="0">
                <a:cs typeface="Ali-A-Samik" pitchFamily="2" charset="-78"/>
              </a:rPr>
              <a:t> ... أعني رأى خال علمت وجدا </a:t>
            </a:r>
          </a:p>
          <a:p>
            <a:r>
              <a:rPr lang="ar-SA" sz="2800" b="1" dirty="0" smtClean="0">
                <a:cs typeface="Ali-A-Samik" pitchFamily="2" charset="-78"/>
              </a:rPr>
              <a:t>ظن حسبت وزعمت مع عد ... حجا درى وجعل اللذ كاعتقد </a:t>
            </a:r>
          </a:p>
          <a:p>
            <a:r>
              <a:rPr lang="ar-SA" sz="2800" b="1" dirty="0" smtClean="0">
                <a:cs typeface="Ali-A-Samik" pitchFamily="2" charset="-78"/>
              </a:rPr>
              <a:t>وهب تعلم والتي </a:t>
            </a:r>
            <a:r>
              <a:rPr lang="ar-SA" sz="2800" b="1" dirty="0" err="1" smtClean="0">
                <a:cs typeface="Ali-A-Samik" pitchFamily="2" charset="-78"/>
              </a:rPr>
              <a:t>كصيرا</a:t>
            </a:r>
            <a:r>
              <a:rPr lang="ar-SA" sz="2800" b="1" dirty="0" smtClean="0">
                <a:cs typeface="Ali-A-Samik" pitchFamily="2" charset="-78"/>
              </a:rPr>
              <a:t> ... أيضا بها انصب مبتدا وخبرا </a:t>
            </a:r>
          </a:p>
          <a:p>
            <a:r>
              <a:rPr lang="ar-IQ" sz="2800" b="1" dirty="0" smtClean="0">
                <a:cs typeface="Ali-A-Samik" pitchFamily="2" charset="-78"/>
              </a:rPr>
              <a:t> </a:t>
            </a:r>
          </a:p>
          <a:p>
            <a:r>
              <a:rPr lang="ar-SA" sz="2800" b="1" dirty="0" smtClean="0">
                <a:cs typeface="Ali-A-Samik" pitchFamily="2" charset="-78"/>
              </a:rPr>
              <a:t>هذا هو القسم الثالث من الأفعال الناسخة للابتداء وهو ظن وأخواتها.</a:t>
            </a:r>
          </a:p>
          <a:p>
            <a:r>
              <a:rPr lang="ar-SA" sz="2800" b="1" dirty="0" smtClean="0">
                <a:cs typeface="Ali-A-Samik" pitchFamily="2" charset="-78"/>
              </a:rPr>
              <a:t>وتنقسم إلى قسمين أحدهما أفعال القلوب والثاني أفعال التحويل فأما أفعال القلوب فتنقسم إلى قسمين: </a:t>
            </a:r>
            <a:endParaRPr lang="ar-IQ" sz="2800" b="1" dirty="0" smtClean="0">
              <a:cs typeface="Ali-A-Samik" pitchFamily="2" charset="-78"/>
            </a:endParaRPr>
          </a:p>
          <a:p>
            <a:r>
              <a:rPr lang="ar-SA" sz="2800" b="1" dirty="0" smtClean="0">
                <a:cs typeface="Ali-A-Samik" pitchFamily="2" charset="-78"/>
              </a:rPr>
              <a:t>أحدهما: ما يدل على اليقين وذكر المصنف منها خمسة رأى وعلم ووجد ودرى وتعلم.</a:t>
            </a:r>
          </a:p>
          <a:p>
            <a:endParaRPr lang="ar-IQ" sz="2800" b="1" dirty="0" smtClean="0">
              <a:cs typeface="Ali-A-Samik" pitchFamily="2" charset="-78"/>
            </a:endParaRPr>
          </a:p>
          <a:p>
            <a:r>
              <a:rPr lang="ar-SA" sz="2800" b="1" dirty="0" smtClean="0">
                <a:cs typeface="Ali-A-Samik" pitchFamily="2" charset="-78"/>
              </a:rPr>
              <a:t>والثاني منهما  :ما يدل على الرجحان وذكر المصنف منها ثمانية خال وظن وحسب وزعم وعد وحجا وجعل وهب.</a:t>
            </a:r>
          </a:p>
          <a:p>
            <a:endParaRPr lang="ar-SA" sz="2400" b="1" dirty="0" smtClean="0">
              <a:cs typeface="Ali-A-Samik"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5632311"/>
          </a:xfrm>
          <a:prstGeom prst="rect">
            <a:avLst/>
          </a:prstGeom>
        </p:spPr>
        <p:txBody>
          <a:bodyPr wrap="square">
            <a:spAutoFit/>
          </a:bodyPr>
          <a:lstStyle/>
          <a:p>
            <a:r>
              <a:rPr lang="ar-IQ" sz="2400" b="1" dirty="0" smtClean="0">
                <a:cs typeface="Ali-A-Samik" pitchFamily="2" charset="-78"/>
              </a:rPr>
              <a:t>  اولا : </a:t>
            </a:r>
            <a:r>
              <a:rPr lang="ar-SA" sz="2400" b="1" dirty="0" smtClean="0">
                <a:cs typeface="Ali-A-Samik" pitchFamily="2" charset="-78"/>
              </a:rPr>
              <a:t>الافعال الدالة على اليقين (خمسة) </a:t>
            </a:r>
          </a:p>
          <a:p>
            <a:r>
              <a:rPr lang="ar-SA" sz="2400" b="1" dirty="0" smtClean="0">
                <a:cs typeface="Ali-A-Samik" pitchFamily="2" charset="-78"/>
              </a:rPr>
              <a:t>1- ر</a:t>
            </a:r>
            <a:r>
              <a:rPr lang="ar-IQ" sz="2400" b="1" dirty="0">
                <a:cs typeface="Ali-A-Samik" pitchFamily="2" charset="-78"/>
              </a:rPr>
              <a:t>أ</a:t>
            </a:r>
            <a:r>
              <a:rPr lang="ar-SA" sz="2400" b="1" dirty="0" smtClean="0">
                <a:cs typeface="Ali-A-Samik" pitchFamily="2" charset="-78"/>
              </a:rPr>
              <a:t>ى</a:t>
            </a:r>
          </a:p>
          <a:p>
            <a:endParaRPr lang="ar-SA" sz="2400" b="1" dirty="0" smtClean="0">
              <a:cs typeface="Ali-A-Samik" pitchFamily="2" charset="-78"/>
            </a:endParaRPr>
          </a:p>
          <a:p>
            <a:r>
              <a:rPr lang="ar-SA" sz="2400" b="1" dirty="0" smtClean="0">
                <a:cs typeface="Ali-A-Samik" pitchFamily="2" charset="-78"/>
              </a:rPr>
              <a:t>فمثال رأى قول الشاعر:</a:t>
            </a:r>
          </a:p>
          <a:p>
            <a:r>
              <a:rPr lang="ar-SA" sz="2400" b="1" dirty="0" smtClean="0">
                <a:cs typeface="Ali-A-Samik" pitchFamily="2" charset="-78"/>
              </a:rPr>
              <a:t> رأيت الله أكبر كل شيء ... محاولة وأكثرهم جنودا</a:t>
            </a:r>
          </a:p>
          <a:p>
            <a:r>
              <a:rPr lang="ar-SA" sz="2400" b="1" dirty="0" smtClean="0">
                <a:cs typeface="Ali-A-Samik" pitchFamily="2" charset="-78"/>
              </a:rPr>
              <a:t>فاستعمل رأى فيه لليقين وقد تستعمل رأى بمعنى ظن </a:t>
            </a:r>
            <a:r>
              <a:rPr lang="ar-IQ" sz="2400" b="1" dirty="0">
                <a:cs typeface="Ali-A-Samik" pitchFamily="2" charset="-78"/>
              </a:rPr>
              <a:t>،</a:t>
            </a:r>
            <a:r>
              <a:rPr lang="ar-SA" sz="2400" b="1" dirty="0" smtClean="0">
                <a:cs typeface="Ali-A-Samik" pitchFamily="2" charset="-78"/>
              </a:rPr>
              <a:t> كقوله تعالى: {إنهم يرونه بعيدا} أي يظنونه.</a:t>
            </a:r>
          </a:p>
          <a:p>
            <a:r>
              <a:rPr lang="ar-SA" sz="2400" b="1" dirty="0" smtClean="0">
                <a:cs typeface="Ali-A-Samik" pitchFamily="2" charset="-78"/>
              </a:rPr>
              <a:t> 2- علم : </a:t>
            </a:r>
          </a:p>
          <a:p>
            <a:r>
              <a:rPr lang="ar-SA" sz="2400" b="1" dirty="0" smtClean="0">
                <a:cs typeface="Ali-A-Samik" pitchFamily="2" charset="-78"/>
              </a:rPr>
              <a:t>ومثال علم </a:t>
            </a:r>
            <a:r>
              <a:rPr lang="ar-IQ" sz="2400" b="1" dirty="0" smtClean="0">
                <a:cs typeface="Ali-A-Samik" pitchFamily="2" charset="-78"/>
              </a:rPr>
              <a:t>:</a:t>
            </a:r>
            <a:r>
              <a:rPr lang="ar-SA" sz="2400" b="1" dirty="0" smtClean="0">
                <a:cs typeface="Ali-A-Samik" pitchFamily="2" charset="-78"/>
              </a:rPr>
              <a:t>علمت زيدا أخاك وقول الشاعر:</a:t>
            </a:r>
          </a:p>
          <a:p>
            <a:r>
              <a:rPr lang="ar-SA" sz="2400" b="1" dirty="0" smtClean="0">
                <a:cs typeface="Ali-A-Samik" pitchFamily="2" charset="-78"/>
              </a:rPr>
              <a:t>علمتك الباذل المعروف فانبعثت ... إليك </a:t>
            </a:r>
            <a:r>
              <a:rPr lang="ar-SA" sz="2400" b="1" dirty="0" err="1" smtClean="0">
                <a:cs typeface="Ali-A-Samik" pitchFamily="2" charset="-78"/>
              </a:rPr>
              <a:t>بي</a:t>
            </a:r>
            <a:r>
              <a:rPr lang="ar-SA" sz="2400" b="1" dirty="0" smtClean="0">
                <a:cs typeface="Ali-A-Samik" pitchFamily="2" charset="-78"/>
              </a:rPr>
              <a:t> واجفات الشوق والأمل. </a:t>
            </a:r>
          </a:p>
          <a:p>
            <a:endParaRPr lang="ar-IQ" sz="2400" b="1" dirty="0" smtClean="0">
              <a:cs typeface="Ali-A-Samik" pitchFamily="2" charset="-78"/>
            </a:endParaRPr>
          </a:p>
          <a:p>
            <a:r>
              <a:rPr lang="ar-IQ" sz="2400" b="1" dirty="0">
                <a:cs typeface="Ali-A-Samik" pitchFamily="2" charset="-78"/>
              </a:rPr>
              <a:t>3</a:t>
            </a:r>
            <a:r>
              <a:rPr lang="ar-SA" sz="2400" b="1" dirty="0" smtClean="0">
                <a:cs typeface="Ali-A-Samik" pitchFamily="2" charset="-78"/>
              </a:rPr>
              <a:t>-وجد :</a:t>
            </a:r>
          </a:p>
          <a:p>
            <a:r>
              <a:rPr lang="ar-SA" sz="2400" b="1" dirty="0" smtClean="0">
                <a:cs typeface="Ali-A-Samik" pitchFamily="2" charset="-78"/>
              </a:rPr>
              <a:t>ومثال وجد قوله تعالى: {وَإِنْ وَجَدْنَا أَكْثَرَهُمْ لَفَاسِقِينَ}</a:t>
            </a:r>
          </a:p>
          <a:p>
            <a:endParaRPr lang="ar-IQ" sz="2400" b="1" dirty="0" smtClean="0">
              <a:cs typeface="Ali-A-Samik" pitchFamily="2" charset="-78"/>
            </a:endParaRPr>
          </a:p>
          <a:p>
            <a:r>
              <a:rPr lang="ar-IQ" sz="2400" b="1" dirty="0">
                <a:cs typeface="Ali-A-Samik" pitchFamily="2" charset="-78"/>
              </a:rPr>
              <a:t>4</a:t>
            </a:r>
            <a:r>
              <a:rPr lang="ar-SA" sz="2400" b="1" dirty="0" smtClean="0">
                <a:cs typeface="Ali-A-Samik" pitchFamily="2" charset="-78"/>
              </a:rPr>
              <a:t>-  درى  :    ومثال درى قوله:</a:t>
            </a:r>
          </a:p>
          <a:p>
            <a:r>
              <a:rPr lang="ar-SA" sz="2400" b="1" dirty="0" smtClean="0">
                <a:cs typeface="Ali-A-Samik" pitchFamily="2" charset="-78"/>
              </a:rPr>
              <a:t>دريت الوفي العهد يا </a:t>
            </a:r>
            <a:r>
              <a:rPr lang="ar-SA" sz="2400" b="1" dirty="0" err="1" smtClean="0">
                <a:cs typeface="Ali-A-Samik" pitchFamily="2" charset="-78"/>
              </a:rPr>
              <a:t>عرو</a:t>
            </a:r>
            <a:r>
              <a:rPr lang="ar-SA" sz="2400" b="1" dirty="0" smtClean="0">
                <a:cs typeface="Ali-A-Samik" pitchFamily="2" charset="-78"/>
              </a:rPr>
              <a:t> فاغتبط ... فإن اغتباطا بالوفاء حميد</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4282" y="142852"/>
            <a:ext cx="8643998" cy="6247864"/>
          </a:xfrm>
          <a:prstGeom prst="rect">
            <a:avLst/>
          </a:prstGeom>
          <a:noFill/>
        </p:spPr>
        <p:txBody>
          <a:bodyPr wrap="square" rtlCol="1">
            <a:spAutoFit/>
          </a:bodyPr>
          <a:lstStyle/>
          <a:p>
            <a:r>
              <a:rPr lang="ar-EG" sz="2000" b="1" dirty="0" smtClean="0">
                <a:cs typeface="Ali-A-Samik" pitchFamily="2" charset="-78"/>
              </a:rPr>
              <a:t>الشهادات الجامعية التي حصل عليها</a:t>
            </a:r>
            <a:endParaRPr lang="en-US" sz="2000" b="1" dirty="0" smtClean="0">
              <a:cs typeface="Ali-A-Samik" pitchFamily="2" charset="-78"/>
            </a:endParaRPr>
          </a:p>
          <a:p>
            <a:r>
              <a:rPr lang="ar-EG" sz="2000" b="1" dirty="0" smtClean="0">
                <a:cs typeface="Ali-A-Samik" pitchFamily="2" charset="-78"/>
              </a:rPr>
              <a:t>تواريخها</a:t>
            </a:r>
            <a:endParaRPr lang="en-US" sz="2000" b="1" dirty="0" smtClean="0">
              <a:cs typeface="Ali-A-Samik" pitchFamily="2" charset="-78"/>
            </a:endParaRPr>
          </a:p>
          <a:p>
            <a:r>
              <a:rPr lang="ar-EG" sz="2000" b="1" dirty="0" smtClean="0">
                <a:cs typeface="Ali-A-Samik" pitchFamily="2" charset="-78"/>
              </a:rPr>
              <a:t>الجهة المانحة</a:t>
            </a:r>
            <a:endParaRPr lang="en-US" sz="2000" b="1" dirty="0" smtClean="0">
              <a:cs typeface="Ali-A-Samik" pitchFamily="2" charset="-78"/>
            </a:endParaRPr>
          </a:p>
          <a:p>
            <a:r>
              <a:rPr lang="ar-EG" sz="2000" b="1" dirty="0" smtClean="0">
                <a:cs typeface="Ali-A-Samik" pitchFamily="2" charset="-78"/>
              </a:rPr>
              <a:t>تقدير الشهادة</a:t>
            </a:r>
            <a:endParaRPr lang="en-US" sz="2000" b="1" dirty="0" smtClean="0">
              <a:cs typeface="Ali-A-Samik" pitchFamily="2" charset="-78"/>
            </a:endParaRPr>
          </a:p>
          <a:p>
            <a:r>
              <a:rPr lang="ar-EG" sz="2000" b="1" dirty="0" smtClean="0">
                <a:cs typeface="Ali-A-Samik" pitchFamily="2" charset="-78"/>
              </a:rPr>
              <a:t>1</a:t>
            </a:r>
            <a:endParaRPr lang="en-US" sz="2000" b="1" dirty="0" smtClean="0">
              <a:cs typeface="Ali-A-Samik" pitchFamily="2" charset="-78"/>
            </a:endParaRPr>
          </a:p>
          <a:p>
            <a:r>
              <a:rPr lang="ar-EG" sz="2000" b="1" dirty="0" smtClean="0">
                <a:cs typeface="Ali-A-Samik" pitchFamily="2" charset="-78"/>
              </a:rPr>
              <a:t>بكالوريوس</a:t>
            </a:r>
            <a:endParaRPr lang="en-US" sz="2000" b="1" dirty="0" smtClean="0">
              <a:cs typeface="Ali-A-Samik" pitchFamily="2" charset="-78"/>
            </a:endParaRPr>
          </a:p>
          <a:p>
            <a:r>
              <a:rPr lang="ar-EG" sz="2000" b="1" dirty="0" smtClean="0">
                <a:cs typeface="Ali-A-Samik" pitchFamily="2" charset="-78"/>
              </a:rPr>
              <a:t>25/7/1991</a:t>
            </a:r>
            <a:endParaRPr lang="en-US" sz="2000" b="1" dirty="0" smtClean="0">
              <a:cs typeface="Ali-A-Samik" pitchFamily="2" charset="-78"/>
            </a:endParaRPr>
          </a:p>
          <a:p>
            <a:r>
              <a:rPr lang="ar-EG" sz="2000" b="1" dirty="0" smtClean="0">
                <a:cs typeface="Ali-A-Samik" pitchFamily="2" charset="-78"/>
              </a:rPr>
              <a:t>كلية التربية/جامعة صلاح الدين/اربيل العراق</a:t>
            </a:r>
            <a:endParaRPr lang="en-US" sz="2000" b="1" dirty="0" smtClean="0">
              <a:cs typeface="Ali-A-Samik" pitchFamily="2" charset="-78"/>
            </a:endParaRPr>
          </a:p>
          <a:p>
            <a:r>
              <a:rPr lang="ar-EG" sz="2000" b="1" dirty="0" smtClean="0">
                <a:cs typeface="Ali-A-Samik" pitchFamily="2" charset="-78"/>
              </a:rPr>
              <a:t>امتياز</a:t>
            </a:r>
            <a:endParaRPr lang="en-US" sz="2000" b="1" dirty="0" smtClean="0">
              <a:cs typeface="Ali-A-Samik" pitchFamily="2" charset="-78"/>
            </a:endParaRPr>
          </a:p>
          <a:p>
            <a:r>
              <a:rPr lang="ar-EG" sz="2000" b="1" dirty="0" smtClean="0">
                <a:cs typeface="Ali-A-Samik" pitchFamily="2" charset="-78"/>
              </a:rPr>
              <a:t>2</a:t>
            </a:r>
            <a:endParaRPr lang="en-US" sz="2000" b="1" dirty="0" smtClean="0">
              <a:cs typeface="Ali-A-Samik" pitchFamily="2" charset="-78"/>
            </a:endParaRPr>
          </a:p>
          <a:p>
            <a:r>
              <a:rPr lang="ar-EG" sz="2000" b="1" dirty="0" smtClean="0">
                <a:cs typeface="Ali-A-Samik" pitchFamily="2" charset="-78"/>
              </a:rPr>
              <a:t>ماجستير</a:t>
            </a:r>
            <a:endParaRPr lang="en-US" sz="2000" b="1" dirty="0" smtClean="0">
              <a:cs typeface="Ali-A-Samik" pitchFamily="2" charset="-78"/>
            </a:endParaRPr>
          </a:p>
          <a:p>
            <a:r>
              <a:rPr lang="ar-EG" sz="2000" b="1" dirty="0" smtClean="0">
                <a:cs typeface="Ali-A-Samik" pitchFamily="2" charset="-78"/>
              </a:rPr>
              <a:t>21/8/1994</a:t>
            </a:r>
            <a:endParaRPr lang="en-US" sz="2000" b="1" dirty="0" smtClean="0">
              <a:cs typeface="Ali-A-Samik" pitchFamily="2" charset="-78"/>
            </a:endParaRPr>
          </a:p>
          <a:p>
            <a:r>
              <a:rPr lang="ar-EG" sz="2000" b="1" dirty="0" smtClean="0">
                <a:cs typeface="Ali-A-Samik" pitchFamily="2" charset="-78"/>
              </a:rPr>
              <a:t>كلية الاداب/جامعة صلاح الدين/اربيل العراق</a:t>
            </a:r>
            <a:endParaRPr lang="en-US" sz="2000" b="1" dirty="0" smtClean="0">
              <a:cs typeface="Ali-A-Samik" pitchFamily="2" charset="-78"/>
            </a:endParaRPr>
          </a:p>
          <a:p>
            <a:r>
              <a:rPr lang="ar-EG" sz="2000" b="1" dirty="0" smtClean="0">
                <a:cs typeface="Ali-A-Samik" pitchFamily="2" charset="-78"/>
              </a:rPr>
              <a:t>جيد جدآ</a:t>
            </a:r>
            <a:endParaRPr lang="en-US" sz="2000" b="1" dirty="0" smtClean="0">
              <a:cs typeface="Ali-A-Samik" pitchFamily="2" charset="-78"/>
            </a:endParaRPr>
          </a:p>
          <a:p>
            <a:r>
              <a:rPr lang="ar-EG" sz="2000" b="1" dirty="0" smtClean="0">
                <a:cs typeface="Ali-A-Samik" pitchFamily="2" charset="-78"/>
              </a:rPr>
              <a:t>3</a:t>
            </a:r>
            <a:endParaRPr lang="en-US" sz="2000" b="1" dirty="0" smtClean="0">
              <a:cs typeface="Ali-A-Samik" pitchFamily="2" charset="-78"/>
            </a:endParaRPr>
          </a:p>
          <a:p>
            <a:r>
              <a:rPr lang="ar-EG" sz="2000" b="1" dirty="0" smtClean="0">
                <a:cs typeface="Ali-A-Samik" pitchFamily="2" charset="-78"/>
              </a:rPr>
              <a:t>دكتوراه</a:t>
            </a:r>
            <a:endParaRPr lang="en-US" sz="2000" b="1" dirty="0" smtClean="0">
              <a:cs typeface="Ali-A-Samik" pitchFamily="2" charset="-78"/>
            </a:endParaRPr>
          </a:p>
          <a:p>
            <a:r>
              <a:rPr lang="ar-EG" sz="2000" b="1" dirty="0" smtClean="0">
                <a:cs typeface="Ali-A-Samik" pitchFamily="2" charset="-78"/>
              </a:rPr>
              <a:t>17/11/1999</a:t>
            </a:r>
            <a:endParaRPr lang="en-US" sz="2000" b="1" dirty="0" smtClean="0">
              <a:cs typeface="Ali-A-Samik" pitchFamily="2" charset="-78"/>
            </a:endParaRPr>
          </a:p>
          <a:p>
            <a:r>
              <a:rPr lang="ar-EG" sz="2000" b="1" dirty="0" smtClean="0">
                <a:cs typeface="Ali-A-Samik" pitchFamily="2" charset="-78"/>
              </a:rPr>
              <a:t>كلية التربية/جامعة بغداد/العراق</a:t>
            </a:r>
            <a:endParaRPr lang="en-US" sz="2000" b="1" dirty="0" smtClean="0">
              <a:cs typeface="Ali-A-Samik" pitchFamily="2" charset="-78"/>
            </a:endParaRPr>
          </a:p>
          <a:p>
            <a:r>
              <a:rPr lang="ar-EG" sz="2000" b="1" dirty="0" smtClean="0">
                <a:cs typeface="Ali-A-Samik" pitchFamily="2" charset="-78"/>
              </a:rPr>
              <a:t>امتياز</a:t>
            </a:r>
            <a:endParaRPr lang="en-US" sz="2000" b="1" dirty="0" smtClean="0">
              <a:cs typeface="Ali-A-Samik" pitchFamily="2" charset="-78"/>
            </a:endParaRPr>
          </a:p>
          <a:p>
            <a:endParaRPr lang="ar-IQ" sz="2000" b="1" dirty="0">
              <a:cs typeface="Ali-A-Samik"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14290"/>
            <a:ext cx="9144000" cy="1815882"/>
          </a:xfrm>
          <a:prstGeom prst="rect">
            <a:avLst/>
          </a:prstGeom>
        </p:spPr>
        <p:txBody>
          <a:bodyPr wrap="square">
            <a:spAutoFit/>
          </a:bodyPr>
          <a:lstStyle/>
          <a:p>
            <a:r>
              <a:rPr lang="ar-SA" sz="2800" b="1" dirty="0" smtClean="0">
                <a:cs typeface="Ali-A-Samik" pitchFamily="2" charset="-78"/>
              </a:rPr>
              <a:t>  5- تعلم  :</a:t>
            </a:r>
          </a:p>
          <a:p>
            <a:r>
              <a:rPr lang="ar-SA" sz="2800" b="1" dirty="0" smtClean="0">
                <a:cs typeface="Ali-A-Samik" pitchFamily="2" charset="-78"/>
              </a:rPr>
              <a:t>ومثال تعلم وهي التي بمعنى اعلم  قوله :</a:t>
            </a:r>
          </a:p>
          <a:p>
            <a:r>
              <a:rPr lang="ar-SA" sz="2800" b="1" dirty="0" smtClean="0">
                <a:cs typeface="Ali-A-Samik" pitchFamily="2" charset="-78"/>
              </a:rPr>
              <a:t> - تعلم شفاء النفس قهر عدوها ... فبالغ بلطف في </a:t>
            </a:r>
            <a:r>
              <a:rPr lang="ar-SA" sz="2800" b="1" dirty="0" err="1" smtClean="0">
                <a:cs typeface="Ali-A-Samik" pitchFamily="2" charset="-78"/>
              </a:rPr>
              <a:t>التحيل</a:t>
            </a:r>
            <a:r>
              <a:rPr lang="ar-SA" sz="2800" b="1" dirty="0" smtClean="0">
                <a:cs typeface="Ali-A-Samik" pitchFamily="2" charset="-78"/>
              </a:rPr>
              <a:t> والمكر.</a:t>
            </a:r>
          </a:p>
          <a:p>
            <a:r>
              <a:rPr lang="ar-SA" sz="2800" b="1" dirty="0" smtClean="0">
                <a:cs typeface="Ali-A-Samik" pitchFamily="2" charset="-78"/>
              </a:rPr>
              <a:t>وهذه مثل الأفعال الدالة على اليقين.</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IQ" sz="3200" dirty="0" smtClean="0">
                <a:solidFill>
                  <a:schemeClr val="tx1"/>
                </a:solidFill>
                <a:cs typeface="Ali-A-Samik" pitchFamily="2" charset="-78"/>
              </a:rPr>
              <a:t> </a:t>
            </a:r>
            <a:r>
              <a:rPr lang="ar-IQ" sz="3200" b="1" dirty="0" smtClean="0">
                <a:solidFill>
                  <a:schemeClr val="tx1"/>
                </a:solidFill>
                <a:cs typeface="Ali-A-Samik" pitchFamily="2" charset="-78"/>
              </a:rPr>
              <a:t>ثانيا :</a:t>
            </a:r>
            <a:r>
              <a:rPr lang="ar-SA" sz="3200" b="1" dirty="0" smtClean="0">
                <a:solidFill>
                  <a:schemeClr val="tx1"/>
                </a:solidFill>
                <a:cs typeface="Ali-A-Samik" pitchFamily="2" charset="-78"/>
              </a:rPr>
              <a:t>الافعال الدالة على الرجحان (ثمانية) :</a:t>
            </a:r>
            <a:br>
              <a:rPr lang="ar-SA" sz="3200" b="1" dirty="0" smtClean="0">
                <a:solidFill>
                  <a:schemeClr val="tx1"/>
                </a:solidFill>
                <a:cs typeface="Ali-A-Samik" pitchFamily="2" charset="-78"/>
              </a:rPr>
            </a:br>
            <a:r>
              <a:rPr lang="ar-SA" sz="3200" b="1" dirty="0" smtClean="0">
                <a:solidFill>
                  <a:schemeClr val="tx1"/>
                </a:solidFill>
                <a:cs typeface="Ali-A-Samik" pitchFamily="2" charset="-78"/>
              </a:rPr>
              <a:t> 1- خال :ومثال الدالة على الرجحان قولك خلت زيدا أخاك وقد تستعمل خال لليقين كقوله:</a:t>
            </a:r>
            <a:br>
              <a:rPr lang="ar-SA" sz="3200" b="1" dirty="0" smtClean="0">
                <a:solidFill>
                  <a:schemeClr val="tx1"/>
                </a:solidFill>
                <a:cs typeface="Ali-A-Samik" pitchFamily="2" charset="-78"/>
              </a:rPr>
            </a:br>
            <a:r>
              <a:rPr lang="ar-SA" sz="3200" b="1" dirty="0" smtClean="0">
                <a:solidFill>
                  <a:schemeClr val="tx1"/>
                </a:solidFill>
                <a:cs typeface="Ali-A-Samik" pitchFamily="2" charset="-78"/>
              </a:rPr>
              <a:t> - دعاني الغواني عمهن وخلتني ... لي اسم فلا أدعى </a:t>
            </a:r>
            <a:r>
              <a:rPr lang="ar-SA" sz="3200" b="1" dirty="0" err="1" smtClean="0">
                <a:solidFill>
                  <a:schemeClr val="tx1"/>
                </a:solidFill>
                <a:cs typeface="Ali-A-Samik" pitchFamily="2" charset="-78"/>
              </a:rPr>
              <a:t>به</a:t>
            </a:r>
            <a:r>
              <a:rPr lang="ar-SA" sz="3200" b="1" dirty="0" smtClean="0">
                <a:solidFill>
                  <a:schemeClr val="tx1"/>
                </a:solidFill>
                <a:cs typeface="Ali-A-Samik" pitchFamily="2" charset="-78"/>
              </a:rPr>
              <a:t> وهو أول. </a:t>
            </a:r>
            <a:br>
              <a:rPr lang="ar-SA" sz="3200" b="1" dirty="0" smtClean="0">
                <a:solidFill>
                  <a:schemeClr val="tx1"/>
                </a:solidFill>
                <a:cs typeface="Ali-A-Samik" pitchFamily="2" charset="-78"/>
              </a:rPr>
            </a:br>
            <a:r>
              <a:rPr lang="ar-SA" sz="3200" b="1" dirty="0" smtClean="0">
                <a:solidFill>
                  <a:schemeClr val="tx1"/>
                </a:solidFill>
                <a:cs typeface="Ali-A-Samik" pitchFamily="2" charset="-78"/>
              </a:rPr>
              <a:t/>
            </a:r>
            <a:br>
              <a:rPr lang="ar-SA" sz="3200" b="1" dirty="0" smtClean="0">
                <a:solidFill>
                  <a:schemeClr val="tx1"/>
                </a:solidFill>
                <a:cs typeface="Ali-A-Samik" pitchFamily="2" charset="-78"/>
              </a:rPr>
            </a:br>
            <a:r>
              <a:rPr lang="ar-SA" sz="3200" b="1" dirty="0" smtClean="0">
                <a:solidFill>
                  <a:schemeClr val="tx1"/>
                </a:solidFill>
                <a:cs typeface="Ali-A-Samik" pitchFamily="2" charset="-78"/>
              </a:rPr>
              <a:t>2- ظن </a:t>
            </a:r>
            <a:r>
              <a:rPr lang="ar-IQ" sz="3200" b="1" dirty="0" smtClean="0">
                <a:solidFill>
                  <a:schemeClr val="tx1"/>
                </a:solidFill>
                <a:cs typeface="Ali-A-Samik" pitchFamily="2" charset="-78"/>
              </a:rPr>
              <a:t> نحو</a:t>
            </a:r>
            <a:r>
              <a:rPr lang="ar-SA" sz="3200" b="1" dirty="0" smtClean="0">
                <a:solidFill>
                  <a:schemeClr val="tx1"/>
                </a:solidFill>
                <a:cs typeface="Ali-A-Samik" pitchFamily="2" charset="-78"/>
              </a:rPr>
              <a:t>:ظننت زيدا صاحبك وقد تستعمل لليقين كقوله تعالى: {وظنوا أن لا ملجأ من الله إلا إليه} </a:t>
            </a:r>
            <a:r>
              <a:rPr lang="ar-IQ" sz="3200" b="1" dirty="0" smtClean="0">
                <a:solidFill>
                  <a:schemeClr val="tx1"/>
                </a:solidFill>
                <a:cs typeface="Ali-A-Samik" pitchFamily="2" charset="-78"/>
              </a:rPr>
              <a:t/>
            </a:r>
            <a:br>
              <a:rPr lang="ar-IQ" sz="3200" b="1" dirty="0" smtClean="0">
                <a:solidFill>
                  <a:schemeClr val="tx1"/>
                </a:solidFill>
                <a:cs typeface="Ali-A-Samik" pitchFamily="2" charset="-78"/>
              </a:rPr>
            </a:br>
            <a:r>
              <a:rPr lang="ar-IQ" sz="3200" b="1" dirty="0" smtClean="0">
                <a:solidFill>
                  <a:schemeClr val="tx1"/>
                </a:solidFill>
                <a:cs typeface="Ali-A-Samik" pitchFamily="2" charset="-78"/>
              </a:rPr>
              <a:t>3-حسب نحو:</a:t>
            </a:r>
            <a:r>
              <a:rPr lang="ar-SA" sz="3200" b="1" dirty="0" smtClean="0">
                <a:solidFill>
                  <a:schemeClr val="tx1"/>
                </a:solidFill>
                <a:cs typeface="Ali-A-Samik" pitchFamily="2" charset="-78"/>
              </a:rPr>
              <a:t>حسبت زيدا صاحبك وقد تستعمل لليقين كقوله:</a:t>
            </a:r>
            <a:br>
              <a:rPr lang="ar-SA" sz="3200" b="1" dirty="0" smtClean="0">
                <a:solidFill>
                  <a:schemeClr val="tx1"/>
                </a:solidFill>
                <a:cs typeface="Ali-A-Samik" pitchFamily="2" charset="-78"/>
              </a:rPr>
            </a:br>
            <a:r>
              <a:rPr lang="ar-SA" sz="3200" b="1" dirty="0" smtClean="0">
                <a:solidFill>
                  <a:schemeClr val="tx1"/>
                </a:solidFill>
                <a:cs typeface="Ali-A-Samik" pitchFamily="2" charset="-78"/>
              </a:rPr>
              <a:t> - حسبت التقى والجود خير تجارة ... رباحا إذا ما المرء أصبح ثاقلا</a:t>
            </a:r>
            <a:r>
              <a:rPr lang="ar-SA" sz="2800" b="1" dirty="0" smtClean="0">
                <a:cs typeface="Ali-A-Samik" pitchFamily="2" charset="-78"/>
              </a:rPr>
              <a:t/>
            </a:r>
            <a:br>
              <a:rPr lang="ar-SA" sz="2800" b="1" dirty="0" smtClean="0">
                <a:cs typeface="Ali-A-Samik" pitchFamily="2" charset="-78"/>
              </a:rPr>
            </a:br>
            <a:r>
              <a:rPr lang="ar-SA" sz="2800" b="1" dirty="0" smtClean="0">
                <a:cs typeface="Ali-A-Samik" pitchFamily="2" charset="-78"/>
              </a:rPr>
              <a:t> </a:t>
            </a:r>
            <a:br>
              <a:rPr lang="ar-SA" sz="2800" b="1" dirty="0" smtClean="0">
                <a:cs typeface="Ali-A-Samik" pitchFamily="2" charset="-78"/>
              </a:rPr>
            </a:br>
            <a:endParaRPr lang="ar-SA" sz="2800" dirty="0">
              <a:cs typeface="Ali-A-Samik"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85728"/>
            <a:ext cx="9144000" cy="2308324"/>
          </a:xfrm>
          <a:prstGeom prst="rect">
            <a:avLst/>
          </a:prstGeom>
        </p:spPr>
        <p:txBody>
          <a:bodyPr wrap="square">
            <a:spAutoFit/>
          </a:bodyPr>
          <a:lstStyle/>
          <a:p>
            <a:r>
              <a:rPr lang="ar-SA" b="1" dirty="0" smtClean="0">
                <a:cs typeface="Ali-A-Samik" pitchFamily="2" charset="-78"/>
              </a:rPr>
              <a:t> 4</a:t>
            </a:r>
            <a:r>
              <a:rPr lang="ar-SA" sz="2400" b="1" dirty="0" smtClean="0">
                <a:cs typeface="Ali-A-Samik" pitchFamily="2" charset="-78"/>
              </a:rPr>
              <a:t>-  زعم :  قال تعالى : ((زعم الذين كفروا </a:t>
            </a:r>
            <a:r>
              <a:rPr lang="ar-SA" sz="2400" b="1" dirty="0" err="1" smtClean="0">
                <a:cs typeface="Ali-A-Samik" pitchFamily="2" charset="-78"/>
              </a:rPr>
              <a:t>ان</a:t>
            </a:r>
            <a:r>
              <a:rPr lang="ar-SA" sz="2400" b="1" dirty="0" smtClean="0">
                <a:cs typeface="Ali-A-Samik" pitchFamily="2" charset="-78"/>
              </a:rPr>
              <a:t> لن يبعثوا))</a:t>
            </a:r>
          </a:p>
          <a:p>
            <a:r>
              <a:rPr lang="ar-SA" sz="2400" b="1" dirty="0" smtClean="0">
                <a:cs typeface="Ali-A-Samik" pitchFamily="2" charset="-78"/>
              </a:rPr>
              <a:t>  زعم قوله</a:t>
            </a:r>
          </a:p>
          <a:p>
            <a:r>
              <a:rPr lang="ar-SA" sz="2400" b="1" dirty="0" smtClean="0">
                <a:cs typeface="Ali-A-Samik" pitchFamily="2" charset="-78"/>
              </a:rPr>
              <a:t> - فإن تزعميني كنت أجهل فيكم ... فإني شريت الحلم بعدك بالجهل.  </a:t>
            </a:r>
          </a:p>
          <a:p>
            <a:r>
              <a:rPr lang="ar-SA" sz="2400" b="1" dirty="0" smtClean="0">
                <a:cs typeface="Ali-A-Samik" pitchFamily="2" charset="-78"/>
              </a:rPr>
              <a:t>5-  عد :ومثال عد قوله:</a:t>
            </a:r>
          </a:p>
          <a:p>
            <a:r>
              <a:rPr lang="ar-SA" sz="2400" b="1" dirty="0" smtClean="0">
                <a:cs typeface="Ali-A-Samik" pitchFamily="2" charset="-78"/>
              </a:rPr>
              <a:t> - فلا تعدد المولى شريكك في الغنى ... ولكنما المولى شريكك في العدم. </a:t>
            </a:r>
          </a:p>
          <a:p>
            <a:r>
              <a:rPr lang="ar-SA" sz="2400" b="1" dirty="0" smtClean="0">
                <a:cs typeface="Ali-A-Samik" pitchFamily="2" charset="-78"/>
              </a:rPr>
              <a:t>6 – حجا :</a:t>
            </a:r>
          </a:p>
        </p:txBody>
      </p:sp>
      <p:sp>
        <p:nvSpPr>
          <p:cNvPr id="3" name="مستطيل 2"/>
          <p:cNvSpPr/>
          <p:nvPr/>
        </p:nvSpPr>
        <p:spPr>
          <a:xfrm>
            <a:off x="2286000" y="2214554"/>
            <a:ext cx="6715156" cy="3231654"/>
          </a:xfrm>
          <a:prstGeom prst="rect">
            <a:avLst/>
          </a:prstGeom>
        </p:spPr>
        <p:txBody>
          <a:bodyPr wrap="square">
            <a:spAutoFit/>
          </a:bodyPr>
          <a:lstStyle/>
          <a:p>
            <a:endParaRPr lang="ar-SA" b="1" dirty="0" smtClean="0">
              <a:cs typeface="Ali-A-Samik" pitchFamily="2" charset="-78"/>
            </a:endParaRPr>
          </a:p>
          <a:p>
            <a:r>
              <a:rPr lang="ar-SA" sz="2400" b="1" dirty="0" smtClean="0">
                <a:cs typeface="Ali-A-Samik" pitchFamily="2" charset="-78"/>
              </a:rPr>
              <a:t>ومثال حجا قوله:</a:t>
            </a:r>
          </a:p>
          <a:p>
            <a:r>
              <a:rPr lang="ar-SA" sz="2400" b="1" dirty="0" smtClean="0">
                <a:cs typeface="Ali-A-Samik" pitchFamily="2" charset="-78"/>
              </a:rPr>
              <a:t> - قد كنت أحجوا أبا عمرو أخا ثقة ... حتى ألمت بنا يوما ملمات. 7- جعل :ومثال جعل قوله تعالى: {وَجَعَلُوا الْمَلائِكَةَ الَّذِينَ هُمْ عِبَادُ الرَّحْمَنِ إِنَاثاً}</a:t>
            </a:r>
          </a:p>
          <a:p>
            <a:r>
              <a:rPr lang="ar-SA" sz="2400" b="1" dirty="0" smtClean="0">
                <a:cs typeface="Ali-A-Samik" pitchFamily="2" charset="-78"/>
              </a:rPr>
              <a:t>وقيد المصنف جعل بكونها بمعنى اعتقد احترازا من جعل التي بمعنى صير فإنها من أفعال التحويل لا من أفعال القلوب  -   </a:t>
            </a:r>
          </a:p>
          <a:p>
            <a:r>
              <a:rPr lang="ar-SA" sz="2400" b="1" dirty="0" smtClean="0">
                <a:cs typeface="Ali-A-Samik" pitchFamily="2" charset="-78"/>
              </a:rPr>
              <a:t>  8-  هب :ومثال هب قوله:</a:t>
            </a:r>
          </a:p>
          <a:p>
            <a:r>
              <a:rPr lang="ar-SA" sz="2400" b="1" dirty="0" smtClean="0">
                <a:cs typeface="Ali-A-Samik" pitchFamily="2" charset="-78"/>
              </a:rPr>
              <a:t> - فقلت أجرني أبا مالك ... وإلا فهبني امرأ هالكا</a:t>
            </a:r>
          </a:p>
          <a:p>
            <a:endParaRPr lang="ar-SA" b="1" dirty="0" smtClean="0">
              <a:cs typeface="Ali-A-Samik"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555641"/>
          </a:xfrm>
          <a:prstGeom prst="rect">
            <a:avLst/>
          </a:prstGeom>
        </p:spPr>
        <p:txBody>
          <a:bodyPr wrap="square">
            <a:spAutoFit/>
          </a:bodyPr>
          <a:lstStyle/>
          <a:p>
            <a:r>
              <a:rPr lang="ar-SA" b="1" dirty="0" smtClean="0">
                <a:cs typeface="Ali-A-Samik" pitchFamily="2" charset="-78"/>
              </a:rPr>
              <a:t>  </a:t>
            </a:r>
            <a:r>
              <a:rPr lang="ar-SA" sz="2800" b="1" dirty="0" smtClean="0">
                <a:cs typeface="Ali-A-Samik" pitchFamily="2" charset="-78"/>
              </a:rPr>
              <a:t>عمل </a:t>
            </a:r>
            <a:r>
              <a:rPr lang="ar-SA" sz="2800" b="1" dirty="0" err="1" smtClean="0">
                <a:cs typeface="Ali-A-Samik" pitchFamily="2" charset="-78"/>
              </a:rPr>
              <a:t>افعال</a:t>
            </a:r>
            <a:r>
              <a:rPr lang="ar-SA" sz="2800" b="1" dirty="0" smtClean="0">
                <a:cs typeface="Ali-A-Samik" pitchFamily="2" charset="-78"/>
              </a:rPr>
              <a:t>  القلوب </a:t>
            </a:r>
          </a:p>
          <a:p>
            <a:r>
              <a:rPr lang="ar-SA" sz="2800" b="1" dirty="0" smtClean="0">
                <a:cs typeface="Ali-A-Samik" pitchFamily="2" charset="-78"/>
              </a:rPr>
              <a:t>ونبه المصنف بقوله أعني رأى على أن أفعال القلوب منها ما ينصب مفعولين وهو رأى وما بعده مما ذكره المصنف في هذا الباب ومنها ما ليس كذلك وهو قسمان لازم نحو جبن زيد ومتعد إلى واحد نحو كرهت زيدا.</a:t>
            </a:r>
          </a:p>
          <a:p>
            <a:r>
              <a:rPr lang="ar-SA" sz="2800" b="1" dirty="0" smtClean="0">
                <a:cs typeface="Ali-A-Samik" pitchFamily="2" charset="-78"/>
              </a:rPr>
              <a:t>هذا ما يتعلق بالقسم الأول من أفعال هذا الباب وهو أفعال القلوب</a:t>
            </a:r>
            <a:endParaRPr lang="ar-IQ" sz="2800" b="1" dirty="0" smtClean="0">
              <a:cs typeface="Ali-A-Samik" pitchFamily="2" charset="-78"/>
            </a:endParaRPr>
          </a:p>
          <a:p>
            <a:r>
              <a:rPr lang="ar-SA" sz="2800" b="1" dirty="0" smtClean="0">
                <a:cs typeface="Ali-A-Samik" pitchFamily="2" charset="-78"/>
              </a:rPr>
              <a:t>.</a:t>
            </a:r>
            <a:r>
              <a:rPr lang="ar-IQ" sz="2800" b="1" dirty="0" smtClean="0">
                <a:cs typeface="Ali-A-Samik" pitchFamily="2" charset="-78"/>
              </a:rPr>
              <a:t>..........................................................................</a:t>
            </a:r>
            <a:endParaRPr lang="ar-SA" sz="2800" b="1" dirty="0" smtClean="0">
              <a:cs typeface="Ali-A-Samik" pitchFamily="2" charset="-78"/>
            </a:endParaRPr>
          </a:p>
          <a:p>
            <a:r>
              <a:rPr lang="ar-SA" sz="2800" b="1" dirty="0" smtClean="0">
                <a:cs typeface="Ali-A-Samik" pitchFamily="2" charset="-78"/>
              </a:rPr>
              <a:t> ثانيا : افعال التحويل :</a:t>
            </a:r>
          </a:p>
          <a:p>
            <a:r>
              <a:rPr lang="ar-SA" sz="2800" b="1" dirty="0" smtClean="0">
                <a:cs typeface="Ali-A-Samik" pitchFamily="2" charset="-78"/>
              </a:rPr>
              <a:t> وأما أفعال التحويل وهي المرادة بقوله والتي كصيرا إلى آخره فتتعدى أيضا إلى مفعولين أصلهما المبتدأ والخبر وعدها بعضهم سبعة </a:t>
            </a:r>
            <a:r>
              <a:rPr lang="ar-IQ" sz="2800" b="1" dirty="0" smtClean="0">
                <a:cs typeface="Ali-A-Samik" pitchFamily="2" charset="-78"/>
              </a:rPr>
              <a:t>1-</a:t>
            </a:r>
            <a:r>
              <a:rPr lang="ar-SA" sz="2800" b="1" dirty="0" smtClean="0">
                <a:cs typeface="Ali-A-Samik" pitchFamily="2" charset="-78"/>
              </a:rPr>
              <a:t>صير نحو صيرت الطين خزفا و</a:t>
            </a:r>
            <a:r>
              <a:rPr lang="ar-IQ" sz="2800" b="1" dirty="0" smtClean="0">
                <a:cs typeface="Ali-A-Samik" pitchFamily="2" charset="-78"/>
              </a:rPr>
              <a:t>2-</a:t>
            </a:r>
            <a:r>
              <a:rPr lang="ar-SA" sz="2800" b="1" dirty="0" smtClean="0">
                <a:cs typeface="Ali-A-Samik" pitchFamily="2" charset="-78"/>
              </a:rPr>
              <a:t>جعل نحو قوله تعالى: {وَقَدِمْنَا إِلَى مَا عَمِلُوا مِنْ عَمَلٍ فَجَعَلْنَاهُ هَبَاءً مَنْثُوراً} و</a:t>
            </a:r>
            <a:r>
              <a:rPr lang="ar-IQ" sz="2800" b="1" dirty="0" smtClean="0">
                <a:cs typeface="Ali-A-Samik" pitchFamily="2" charset="-78"/>
              </a:rPr>
              <a:t>3-</a:t>
            </a:r>
            <a:r>
              <a:rPr lang="ar-SA" sz="2800" b="1" dirty="0" smtClean="0">
                <a:cs typeface="Ali-A-Samik" pitchFamily="2" charset="-78"/>
              </a:rPr>
              <a:t>هب كقولهم وهبني الله</a:t>
            </a:r>
            <a:r>
              <a:rPr lang="ar-IQ" sz="2800" b="1" dirty="0" smtClean="0">
                <a:cs typeface="Ali-A-Samik" pitchFamily="2" charset="-78"/>
              </a:rPr>
              <a:t> </a:t>
            </a:r>
            <a:r>
              <a:rPr lang="ar-SA" sz="2800" b="1" dirty="0" smtClean="0">
                <a:cs typeface="Ali-A-Samik" pitchFamily="2" charset="-78"/>
              </a:rPr>
              <a:t>فداك أي صيرني و</a:t>
            </a:r>
            <a:r>
              <a:rPr lang="ar-IQ" sz="2800" b="1" dirty="0" smtClean="0">
                <a:cs typeface="Ali-A-Samik" pitchFamily="2" charset="-78"/>
              </a:rPr>
              <a:t>4-</a:t>
            </a:r>
            <a:r>
              <a:rPr lang="ar-SA" sz="2800" b="1" dirty="0" smtClean="0">
                <a:cs typeface="Ali-A-Samik" pitchFamily="2" charset="-78"/>
              </a:rPr>
              <a:t>تخذ كقوله تعالى {لَتَّخَذْتَ عَلَيْهِ أَجْراً} و</a:t>
            </a:r>
            <a:r>
              <a:rPr lang="ar-IQ" sz="2800" b="1" dirty="0" smtClean="0">
                <a:cs typeface="Ali-A-Samik" pitchFamily="2" charset="-78"/>
              </a:rPr>
              <a:t>5-</a:t>
            </a:r>
            <a:r>
              <a:rPr lang="ar-SA" sz="2800" b="1" dirty="0" smtClean="0">
                <a:cs typeface="Ali-A-Samik" pitchFamily="2" charset="-78"/>
              </a:rPr>
              <a:t>اتخذ كقوله تعالى: {وَاتَّخَذَ اللهُ إِبْرَاهِيمَ خَلِيلاً} و</a:t>
            </a:r>
            <a:r>
              <a:rPr lang="ar-IQ" sz="2800" b="1" dirty="0" smtClean="0">
                <a:cs typeface="Ali-A-Samik" pitchFamily="2" charset="-78"/>
              </a:rPr>
              <a:t>6-</a:t>
            </a:r>
            <a:r>
              <a:rPr lang="ar-SA" sz="2800" b="1" dirty="0" smtClean="0">
                <a:cs typeface="Ali-A-Samik" pitchFamily="2" charset="-78"/>
              </a:rPr>
              <a:t>ترك كقوله تعالى: {وَتَرَكْنَا بَعْضَهُمْ يَوْمَئِذٍ يَمُوجُ فِي بَعْضٍ} وقول الشاعر:</a:t>
            </a:r>
          </a:p>
          <a:p>
            <a:r>
              <a:rPr lang="ar-SA" sz="2800" b="1" dirty="0" smtClean="0">
                <a:cs typeface="Ali-A-Samik" pitchFamily="2" charset="-78"/>
              </a:rPr>
              <a:t>127 - وربيته حتى إذا ما تركته ... أخا القوم واستغنى عن المسح شاربه</a:t>
            </a:r>
          </a:p>
          <a:p>
            <a:endParaRPr lang="ar-SA" sz="2800" b="1" dirty="0" smtClean="0">
              <a:cs typeface="Ali-A-Samik"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285860"/>
            <a:ext cx="9144000" cy="2062103"/>
          </a:xfrm>
          <a:prstGeom prst="rect">
            <a:avLst/>
          </a:prstGeom>
        </p:spPr>
        <p:txBody>
          <a:bodyPr wrap="square">
            <a:spAutoFit/>
          </a:bodyPr>
          <a:lstStyle/>
          <a:p>
            <a:r>
              <a:rPr lang="ar-SA" sz="3200" b="1" dirty="0" smtClean="0"/>
              <a:t>"و</a:t>
            </a:r>
            <a:r>
              <a:rPr lang="ar-IQ" sz="3200" b="1" dirty="0" smtClean="0"/>
              <a:t>7-</a:t>
            </a:r>
            <a:r>
              <a:rPr lang="ar-SA" sz="3200" b="1" dirty="0" smtClean="0"/>
              <a:t>رد" كقوله:</a:t>
            </a:r>
          </a:p>
          <a:p>
            <a:r>
              <a:rPr lang="ar-SA" sz="3200" b="1" dirty="0" smtClean="0"/>
              <a:t>128 - رمى الحدثان نسوة آل حرب ... بمقدار سمدن له </a:t>
            </a:r>
            <a:r>
              <a:rPr lang="ar-SA" sz="3200" b="1" dirty="0" err="1" smtClean="0"/>
              <a:t>سمودا</a:t>
            </a:r>
            <a:endParaRPr lang="ar-SA" sz="3200" b="1" dirty="0" smtClean="0"/>
          </a:p>
          <a:p>
            <a:r>
              <a:rPr lang="ar-SA" sz="3200" b="1" dirty="0" smtClean="0"/>
              <a:t>فرد شعورهن السود بيضا ... ورد وجوههن البيض سودا</a:t>
            </a:r>
          </a:p>
          <a:p>
            <a:r>
              <a:rPr lang="ar-SA" sz="3200" dirty="0" smtClean="0"/>
              <a:t>__________</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85728"/>
            <a:ext cx="9144000" cy="7109639"/>
          </a:xfrm>
          <a:prstGeom prst="rect">
            <a:avLst/>
          </a:prstGeom>
        </p:spPr>
        <p:txBody>
          <a:bodyPr wrap="square">
            <a:spAutoFit/>
          </a:bodyPr>
          <a:lstStyle/>
          <a:p>
            <a:r>
              <a:rPr lang="ar-SA" sz="2400" b="1" dirty="0" smtClean="0"/>
              <a:t>                     </a:t>
            </a:r>
            <a:r>
              <a:rPr lang="ar-IQ" sz="2400" b="1" dirty="0" smtClean="0"/>
              <a:t>*****</a:t>
            </a:r>
            <a:r>
              <a:rPr lang="ar-SA" sz="2400" b="1" dirty="0" smtClean="0"/>
              <a:t> </a:t>
            </a:r>
            <a:r>
              <a:rPr lang="ar-IQ" sz="2400" b="1" dirty="0" smtClean="0"/>
              <a:t>تقسيم افعال القلوب الى متصرفة وغير المتصرفة </a:t>
            </a:r>
          </a:p>
          <a:p>
            <a:r>
              <a:rPr lang="ar-IQ" sz="2400" b="1" dirty="0"/>
              <a:t> </a:t>
            </a:r>
            <a:r>
              <a:rPr lang="ar-IQ" sz="2400" b="1" dirty="0" smtClean="0"/>
              <a:t>              و</a:t>
            </a:r>
            <a:r>
              <a:rPr lang="ar-SA" sz="2400" b="1" dirty="0" smtClean="0"/>
              <a:t>اختصاص افعال القلوب المتصرفة  بالتعليق والالغاء </a:t>
            </a:r>
            <a:r>
              <a:rPr lang="ar-IQ" sz="2400" b="1" dirty="0" smtClean="0"/>
              <a:t>*****</a:t>
            </a:r>
            <a:endParaRPr lang="ar-SA" sz="2400" b="1" dirty="0" smtClean="0"/>
          </a:p>
          <a:p>
            <a:r>
              <a:rPr lang="ar-SA" sz="2400" b="1" dirty="0" smtClean="0"/>
              <a:t>                  </a:t>
            </a:r>
            <a:endParaRPr lang="en-US" sz="2400" b="1" dirty="0" smtClean="0"/>
          </a:p>
          <a:p>
            <a:r>
              <a:rPr lang="en-US" sz="2400" b="1" dirty="0"/>
              <a:t> </a:t>
            </a:r>
            <a:r>
              <a:rPr lang="en-US" sz="2400" b="1" dirty="0" smtClean="0"/>
              <a:t>                     </a:t>
            </a:r>
            <a:r>
              <a:rPr lang="ar-SA" sz="2400" b="1" dirty="0" smtClean="0"/>
              <a:t>وخص بالتعليق والإلغاء ما ... من قبل هب والأمر هب قد ألزما </a:t>
            </a:r>
          </a:p>
          <a:p>
            <a:r>
              <a:rPr lang="ar-SA" sz="2400" b="1" dirty="0" smtClean="0"/>
              <a:t>                   كذا تعلم ولغير </a:t>
            </a:r>
            <a:r>
              <a:rPr lang="ar-SA" sz="2400" b="1" dirty="0" err="1" smtClean="0"/>
              <a:t>الماض</a:t>
            </a:r>
            <a:r>
              <a:rPr lang="ar-SA" sz="2400" b="1" dirty="0" smtClean="0"/>
              <a:t> من ... سواهما اجعل كل ماله </a:t>
            </a:r>
            <a:r>
              <a:rPr lang="ar-SA" sz="2400" b="1" dirty="0" err="1" smtClean="0"/>
              <a:t>زكن</a:t>
            </a:r>
            <a:endParaRPr lang="ar-SA" sz="2400" b="1" dirty="0" smtClean="0"/>
          </a:p>
          <a:p>
            <a:endParaRPr lang="en-US" sz="2400" b="1" dirty="0" smtClean="0"/>
          </a:p>
          <a:p>
            <a:r>
              <a:rPr lang="ar-SA" sz="2400" b="1" dirty="0" smtClean="0"/>
              <a:t>قدم أن هذه الأفعال قسمان أحدهما أفعال القلوب والثاني أفعال التحويل فأما أفعال القلوب فتنقسم إلى متصرفة وغير متصرفة </a:t>
            </a:r>
          </a:p>
          <a:p>
            <a:r>
              <a:rPr lang="ar-SA" sz="2400" b="1" dirty="0" smtClean="0"/>
              <a:t>ا - فالمتصرفة ما عدا هب وتعلم فيستعمل منها الماضي نحو ظننت زيدا قائما وغير الماضي وهو المضارع نحو أظن زيدا قائما والأمر نحو ظن زيدا قائما واسم الفاعل نحو أنا ظان زيدا قائما واسم المفعول نحو زيد مظنون أبوه قائما فأبوه هو المفعول الأول وارتفع لقيامه مقام الفاعل وقائما المفعول الثاني والمصدر نحو عجبت من ظنك زيدا قائما ويثبت لها كلها من العمل وغيره ما ثبت للماضي.</a:t>
            </a:r>
          </a:p>
          <a:p>
            <a:r>
              <a:rPr lang="ar-SA" sz="2400" b="1" dirty="0" smtClean="0"/>
              <a:t>ب - وغير المتصرف اثنان وهما هب وتعلم بمعنى اعلم فلا يستعمل منهما إلا صيغة الأمر كقوله:</a:t>
            </a:r>
          </a:p>
          <a:p>
            <a:r>
              <a:rPr lang="ar-SA" sz="2400" b="1" dirty="0" smtClean="0"/>
              <a:t>تعلم شفاء النفس قهر عدوها ... فبالغ بلطف في </a:t>
            </a:r>
            <a:r>
              <a:rPr lang="ar-SA" sz="2400" b="1" dirty="0" err="1" smtClean="0"/>
              <a:t>التحيل</a:t>
            </a:r>
            <a:r>
              <a:rPr lang="ar-SA" sz="2400" b="1" dirty="0" smtClean="0"/>
              <a:t> والمكر </a:t>
            </a:r>
          </a:p>
          <a:p>
            <a:r>
              <a:rPr lang="ar-SA" sz="2400" b="1" dirty="0" smtClean="0"/>
              <a:t>وقوله:</a:t>
            </a:r>
            <a:r>
              <a:rPr lang="ar-IQ" sz="2400" b="1" smtClean="0"/>
              <a:t>   </a:t>
            </a:r>
            <a:r>
              <a:rPr lang="ar-SA" sz="2400" b="1" smtClean="0"/>
              <a:t>فقلت </a:t>
            </a:r>
            <a:r>
              <a:rPr lang="ar-SA" sz="2400" b="1" dirty="0" smtClean="0"/>
              <a:t>أجرني أبا مالك ... وإلا فهبني امرأ هالكا </a:t>
            </a:r>
          </a:p>
          <a:p>
            <a:endParaRPr lang="ar-SA" sz="2400" b="1" dirty="0" smtClean="0"/>
          </a:p>
          <a:p>
            <a:r>
              <a:rPr lang="ar-SA" sz="2400" b="1" dirty="0" smtClean="0"/>
              <a:t>   </a:t>
            </a:r>
            <a:endParaRPr lang="ar-SA"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85728"/>
            <a:ext cx="9144000" cy="5262979"/>
          </a:xfrm>
          <a:prstGeom prst="rect">
            <a:avLst/>
          </a:prstGeom>
        </p:spPr>
        <p:txBody>
          <a:bodyPr wrap="square">
            <a:spAutoFit/>
          </a:bodyPr>
          <a:lstStyle/>
          <a:p>
            <a:r>
              <a:rPr lang="ar-SA" sz="2800" b="1" dirty="0" smtClean="0"/>
              <a:t> ت- واختصت القلبية المتصرفة بالتعليق والإلغاء  فالتعليق هو: ترك العمل لفظا دون معنى لمانع نحو ظننت لزيد قائم فقولك لزيد قائم لم تعمل فيه ظننت لفظا لأجل المانع لها من ذلك وهو اللام ولكنه في موضع نصب بدليل أنك لو عطفت عليه لنصبت نحو ظننت لزيد قائم وعمرا منطلقا فهي عاملة في لزيد قائم في المعنى دون اللفظ  .</a:t>
            </a:r>
          </a:p>
          <a:p>
            <a:r>
              <a:rPr lang="ar-SA" sz="2800" b="1" dirty="0" smtClean="0"/>
              <a:t>ث - والإلغاء هو: ترك العمل لفظا ومعنى لا لمانع نحو زيد ظننت قائم فليس لظننت عمل في زيد قائم لا في المعنى ولا في اللفظ.</a:t>
            </a:r>
          </a:p>
          <a:p>
            <a:r>
              <a:rPr lang="ar-SA" sz="2800" b="1" dirty="0" smtClean="0"/>
              <a:t>ج - ويثبت للمضارع وما بعده من التعليق وغيره ما ثبت للماضي نحو: أظن لزيد قائم وزيد أظن قائم وأخواتها.</a:t>
            </a:r>
          </a:p>
          <a:p>
            <a:r>
              <a:rPr lang="ar-SA" sz="2800" b="1" dirty="0" smtClean="0"/>
              <a:t>ح  - وغير المتصرفة لا يكون فيها تعليق ولا إلغاء وكذلك أفعال التحويل نحو صير وأخواتها .- </a:t>
            </a:r>
          </a:p>
          <a:p>
            <a:endParaRPr lang="ar-SA" sz="2800" b="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5632311"/>
          </a:xfrm>
          <a:prstGeom prst="rect">
            <a:avLst/>
          </a:prstGeom>
        </p:spPr>
        <p:txBody>
          <a:bodyPr wrap="square">
            <a:spAutoFit/>
          </a:bodyPr>
          <a:lstStyle/>
          <a:p>
            <a:r>
              <a:rPr lang="ar-SA" b="1" dirty="0" smtClean="0">
                <a:cs typeface="Ali-A-Samik" pitchFamily="2" charset="-78"/>
              </a:rPr>
              <a:t>                             </a:t>
            </a:r>
            <a:r>
              <a:rPr lang="ar-IQ" b="1" dirty="0" smtClean="0">
                <a:cs typeface="Ali-A-Samik" pitchFamily="2" charset="-78"/>
              </a:rPr>
              <a:t>*****</a:t>
            </a:r>
            <a:r>
              <a:rPr lang="ar-SA" b="1" dirty="0" smtClean="0">
                <a:cs typeface="Ali-A-Samik" pitchFamily="2" charset="-78"/>
              </a:rPr>
              <a:t> </a:t>
            </a:r>
            <a:r>
              <a:rPr lang="ar-SA" sz="2400" b="1" dirty="0" smtClean="0">
                <a:cs typeface="Ali-A-Samik" pitchFamily="2" charset="-78"/>
              </a:rPr>
              <a:t>مواضع جواز الغاء   الافعال  القلبية المتصرفة</a:t>
            </a:r>
          </a:p>
          <a:p>
            <a:endParaRPr lang="ar-SA" sz="2400" b="1" dirty="0" smtClean="0">
              <a:cs typeface="Ali-A-Samik" pitchFamily="2" charset="-78"/>
            </a:endParaRPr>
          </a:p>
          <a:p>
            <a:r>
              <a:rPr lang="ar-SA" sz="2400" b="1" dirty="0" smtClean="0">
                <a:cs typeface="Ali-A-Samik" pitchFamily="2" charset="-78"/>
              </a:rPr>
              <a:t>                        وجوز الإلغاء لا في </a:t>
            </a:r>
            <a:r>
              <a:rPr lang="ar-SA" sz="2400" b="1" dirty="0" err="1" smtClean="0">
                <a:cs typeface="Ali-A-Samik" pitchFamily="2" charset="-78"/>
              </a:rPr>
              <a:t>الابتدا</a:t>
            </a:r>
            <a:r>
              <a:rPr lang="ar-SA" sz="2400" b="1" dirty="0" smtClean="0">
                <a:cs typeface="Ali-A-Samik" pitchFamily="2" charset="-78"/>
              </a:rPr>
              <a:t> ... وانو ضمير الشأن أو لام </a:t>
            </a:r>
            <a:r>
              <a:rPr lang="ar-SA" sz="2400" b="1" dirty="0" err="1" smtClean="0">
                <a:cs typeface="Ali-A-Samik" pitchFamily="2" charset="-78"/>
              </a:rPr>
              <a:t>ابتدا</a:t>
            </a:r>
            <a:r>
              <a:rPr lang="ar-SA" sz="2400" b="1" dirty="0" smtClean="0">
                <a:cs typeface="Ali-A-Samik" pitchFamily="2" charset="-78"/>
              </a:rPr>
              <a:t> </a:t>
            </a:r>
          </a:p>
          <a:p>
            <a:r>
              <a:rPr lang="ar-SA" sz="2400" b="1" dirty="0" smtClean="0">
                <a:cs typeface="Ali-A-Samik" pitchFamily="2" charset="-78"/>
              </a:rPr>
              <a:t>                        في موهم إلغاء ما تقدا ... والتزم التعليق قبل نفي ما</a:t>
            </a:r>
          </a:p>
          <a:p>
            <a:r>
              <a:rPr lang="ar-SA" sz="2400" b="1" dirty="0" smtClean="0">
                <a:cs typeface="Ali-A-Samik" pitchFamily="2" charset="-78"/>
              </a:rPr>
              <a:t>                       وإن ولا لام ابتداء أو قسم ... كذا والاستفهام ذا له </a:t>
            </a:r>
            <a:r>
              <a:rPr lang="ar-SA" sz="2400" b="1" dirty="0" err="1" smtClean="0">
                <a:cs typeface="Ali-A-Samik" pitchFamily="2" charset="-78"/>
              </a:rPr>
              <a:t>انحتم</a:t>
            </a:r>
            <a:endParaRPr lang="ar-SA" sz="2400" b="1" dirty="0" smtClean="0">
              <a:cs typeface="Ali-A-Samik" pitchFamily="2" charset="-78"/>
            </a:endParaRPr>
          </a:p>
          <a:p>
            <a:r>
              <a:rPr lang="ar-SA" sz="2400" b="1" dirty="0" smtClean="0">
                <a:cs typeface="Ali-A-Samik" pitchFamily="2" charset="-78"/>
              </a:rPr>
              <a:t>يجوز إلغاء هذه الأفعال المتصرفة إذا وقعت في غير الابتداء كما إذا وقعت وسطا نحو زيد ظننت قائم أو آخرا نحو زيد قائم ظننت  وإذا توسطت فقيل الإعمال والإلغاء سيان وقيل الإعمال أحسن من الإلغاء وإن تأخرت فالإلغاء أحسن وإن تقدمت امتنع الإلغاء عند البصريين فلا تقول ظننت زيد قائم بل يجب الإعمال فتقول ظننت زيدا قائما فإن جاء من لسان العرب ما يوهم إلغاءها متقدمة أول على إضمار ضمير الشأن كقوله:</a:t>
            </a:r>
          </a:p>
          <a:p>
            <a:r>
              <a:rPr lang="ar-SA" sz="2400" b="1" dirty="0" smtClean="0">
                <a:cs typeface="Ali-A-Samik" pitchFamily="2" charset="-78"/>
              </a:rPr>
              <a:t>أرجو وآمل أن تدنو مودتها ... وما </a:t>
            </a:r>
            <a:r>
              <a:rPr lang="ar-SA" sz="2400" b="1" dirty="0" err="1" smtClean="0">
                <a:cs typeface="Ali-A-Samik" pitchFamily="2" charset="-78"/>
              </a:rPr>
              <a:t>إخال</a:t>
            </a:r>
            <a:r>
              <a:rPr lang="ar-SA" sz="2400" b="1" dirty="0" smtClean="0">
                <a:cs typeface="Ali-A-Samik" pitchFamily="2" charset="-78"/>
              </a:rPr>
              <a:t> لدينا منك تنويل فالتقدير: وما </a:t>
            </a:r>
            <a:r>
              <a:rPr lang="ar-SA" sz="2400" b="1" dirty="0" err="1" smtClean="0">
                <a:cs typeface="Ali-A-Samik" pitchFamily="2" charset="-78"/>
              </a:rPr>
              <a:t>اخاله</a:t>
            </a:r>
            <a:r>
              <a:rPr lang="ar-SA" sz="2400" b="1" dirty="0" smtClean="0">
                <a:cs typeface="Ali-A-Samik" pitchFamily="2" charset="-78"/>
              </a:rPr>
              <a:t> لدينا منك تنويل فالهاء ضمير الشأن وهي المفعول الأول ولدينا منك تنويل جملة في موضع المفعول الثاني وحينئذ فلا إلغاء أو على تقدير لام الابتداء كقوله:</a:t>
            </a:r>
          </a:p>
          <a:p>
            <a:endParaRPr lang="ar-SA" sz="2400" b="1" dirty="0" smtClean="0">
              <a:cs typeface="Ali-A-Samik" pitchFamily="2" charset="-78"/>
            </a:endParaRPr>
          </a:p>
          <a:p>
            <a:endParaRPr lang="ar-SA" sz="2400" b="1" dirty="0" smtClean="0">
              <a:cs typeface="Ali-A-Samik"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
            <a:ext cx="9144000" cy="3785652"/>
          </a:xfrm>
          <a:prstGeom prst="rect">
            <a:avLst/>
          </a:prstGeom>
        </p:spPr>
        <p:txBody>
          <a:bodyPr wrap="square">
            <a:spAutoFit/>
          </a:bodyPr>
          <a:lstStyle/>
          <a:p>
            <a:r>
              <a:rPr lang="ar-SA" sz="2400" b="1" dirty="0" smtClean="0">
                <a:cs typeface="Ali-A-Samik" pitchFamily="2" charset="-78"/>
              </a:rPr>
              <a:t>وذهب الكوفيون وتبعهم أبو بكر </a:t>
            </a:r>
            <a:r>
              <a:rPr lang="ar-SA" sz="2400" b="1" dirty="0" err="1" smtClean="0">
                <a:cs typeface="Ali-A-Samik" pitchFamily="2" charset="-78"/>
              </a:rPr>
              <a:t>الزبيدي</a:t>
            </a:r>
            <a:r>
              <a:rPr lang="ar-SA" sz="2400" b="1" dirty="0" smtClean="0">
                <a:cs typeface="Ali-A-Samik" pitchFamily="2" charset="-78"/>
              </a:rPr>
              <a:t> وغيره إلى جواز إلغاء المتقدم فلا يحتاجون إلى تأويل البيتين.</a:t>
            </a:r>
          </a:p>
          <a:p>
            <a:r>
              <a:rPr lang="ar-SA" sz="2400" b="1" dirty="0" smtClean="0">
                <a:cs typeface="Ali-A-Samik" pitchFamily="2" charset="-78"/>
              </a:rPr>
              <a:t>وإنما قال المصنف وجوز الإلغاء لينبه على أن الإلغاء ليس بلازم بل هو جائز فحيث جاز الإلغاء جاز الإعمال كما تقدم وهذا بخلاف التعليق فإنه لازم ولهذا قال والتزم التعليق.</a:t>
            </a:r>
          </a:p>
          <a:p>
            <a:r>
              <a:rPr lang="ar-SA" sz="2400" b="1" dirty="0" smtClean="0">
                <a:cs typeface="Ali-A-Samik" pitchFamily="2" charset="-78"/>
              </a:rPr>
              <a:t>فيجب التعليق إذا وقع بعد الفعل ما النافية نحو ظننت ما زيد قائم أو إن النافية نحو علمت إن زيد قائم ومثلوا له بقوله تعالى: {وَتَظُنُّونَ إنْ لَبِثْتُمْ إلاَّ قَلِيلاً} وقال بعضهم ليس هذا من باب التعليق في شيء لأن شرط التعليق أنه إذا حذف المعلق تسلط العامل على ما بعده فينصب مفعولين نحو ظننت ما زيد قائم فلو حذفت ما لقلت ظننت زيدا قائما والآية الكريمة لا يتأتى فيها ذلك لأنك لو حذفت المعلق وهو إن لم يتسلط تظنون على لبثتم إذ لا يقال وتظنون لبثتم هكذا زعم هذا القائل ولعله مخالف لما هو كالمجمع عليه من أنه لا يشترط في التعليق هذا الشرط الذي ذكره وتمثيل النحويين للتعليق بالآية الكريمة وشبهها يشهد لذلك.</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85728"/>
            <a:ext cx="9144000" cy="3108543"/>
          </a:xfrm>
          <a:prstGeom prst="rect">
            <a:avLst/>
          </a:prstGeom>
        </p:spPr>
        <p:txBody>
          <a:bodyPr wrap="square">
            <a:spAutoFit/>
          </a:bodyPr>
          <a:lstStyle/>
          <a:p>
            <a:r>
              <a:rPr lang="ar-SA" sz="2800" b="1" dirty="0" smtClean="0">
                <a:cs typeface="Ali-A-Samik" pitchFamily="2" charset="-78"/>
              </a:rPr>
              <a:t>وكذلك يعلق الفعل إذا وقع بعده لا النافية نحو ظننت لا زيد قائم ولا عمرو</a:t>
            </a:r>
          </a:p>
          <a:p>
            <a:r>
              <a:rPr lang="ar-SA" sz="2800" b="1" dirty="0" smtClean="0">
                <a:cs typeface="Ali-A-Samik" pitchFamily="2" charset="-78"/>
              </a:rPr>
              <a:t> أو لام الابتداء نحو ظننت لزيد قائم </a:t>
            </a:r>
          </a:p>
          <a:p>
            <a:r>
              <a:rPr lang="ar-SA" sz="2800" b="1" dirty="0" smtClean="0">
                <a:cs typeface="Ali-A-Samik" pitchFamily="2" charset="-78"/>
              </a:rPr>
              <a:t>أو لام القسم نحو علمت ليقومن زيد ولم يعدها أحد من النحويين من المعلقات .</a:t>
            </a:r>
          </a:p>
          <a:p>
            <a:endParaRPr lang="ar-SA" sz="2800" b="1" dirty="0" smtClean="0">
              <a:cs typeface="Ali-A-Samik" pitchFamily="2" charset="-78"/>
            </a:endParaRPr>
          </a:p>
          <a:p>
            <a:r>
              <a:rPr lang="ar-SA" sz="2800" b="1" dirty="0" smtClean="0">
                <a:cs typeface="Ali-A-Samik" pitchFamily="2" charset="-78"/>
              </a:rPr>
              <a:t>أو الاستفهام ولو صور ثلاث أن يكون أحد المفعولين اسم استفهام نحو علمت أيهم أبوك الثانية أن يكون مضافا إلى اسم استفهام نحو علمت غلام أيهم أبوك الثالثة أن تدخل عليه أداة الاستفهام نحو علمت أزيد عندك أم عمرو وعلمت هل زيد قائم أم عمرو.</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4282" y="142852"/>
            <a:ext cx="8643998" cy="7017306"/>
          </a:xfrm>
          <a:prstGeom prst="rect">
            <a:avLst/>
          </a:prstGeom>
          <a:noFill/>
        </p:spPr>
        <p:txBody>
          <a:bodyPr wrap="square" rtlCol="1">
            <a:spAutoFit/>
          </a:bodyPr>
          <a:lstStyle/>
          <a:p>
            <a:r>
              <a:rPr lang="ar-EG" sz="2400" dirty="0" smtClean="0">
                <a:cs typeface="Ali-A-Sahifa Bold" pitchFamily="2" charset="-78"/>
              </a:rPr>
              <a:t>التخصص العام: اللغة العربية .</a:t>
            </a:r>
            <a:endParaRPr lang="en-US" sz="2400" dirty="0" smtClean="0">
              <a:cs typeface="Ali-A-Sahifa Bold" pitchFamily="2" charset="-78"/>
            </a:endParaRPr>
          </a:p>
          <a:p>
            <a:r>
              <a:rPr lang="ar-EG" sz="2400" dirty="0" smtClean="0">
                <a:cs typeface="Ali-A-Sahifa Bold" pitchFamily="2" charset="-78"/>
              </a:rPr>
              <a:t>=التخصص الدقيق: علم اللغة العربية الحديث وعلوم القران.</a:t>
            </a:r>
            <a:endParaRPr lang="en-US" sz="2400" dirty="0" smtClean="0">
              <a:cs typeface="Ali-A-Sahifa Bold" pitchFamily="2" charset="-78"/>
            </a:endParaRPr>
          </a:p>
          <a:p>
            <a:r>
              <a:rPr lang="ar-EG" sz="2400" dirty="0" smtClean="0">
                <a:cs typeface="Ali-A-Sahifa Bold" pitchFamily="2" charset="-78"/>
              </a:rPr>
              <a:t>=عددالبحوث المنشورة:  (</a:t>
            </a:r>
            <a:r>
              <a:rPr lang="en-US" sz="2400" dirty="0" smtClean="0">
                <a:cs typeface="Ali-A-Sahifa Bold" pitchFamily="2" charset="-78"/>
              </a:rPr>
              <a:t>22</a:t>
            </a:r>
            <a:r>
              <a:rPr lang="ar-EG" sz="2400" dirty="0" smtClean="0">
                <a:cs typeface="Ali-A-Sahifa Bold" pitchFamily="2" charset="-78"/>
              </a:rPr>
              <a:t>)اثنان  وعشرون بحثاً.</a:t>
            </a:r>
            <a:endParaRPr lang="en-US" sz="2400" dirty="0" smtClean="0">
              <a:cs typeface="Ali-A-Sahifa Bold" pitchFamily="2" charset="-78"/>
            </a:endParaRPr>
          </a:p>
          <a:p>
            <a:r>
              <a:rPr lang="ar-EG" sz="2400" dirty="0" smtClean="0">
                <a:cs typeface="Ali-A-Sahifa Bold" pitchFamily="2" charset="-78"/>
              </a:rPr>
              <a:t>=عنوان أطروحة الدكتوراه: دلالة الجملة الاسمية في القرآن الكريم.</a:t>
            </a:r>
            <a:endParaRPr lang="en-US" sz="2400" dirty="0" smtClean="0">
              <a:cs typeface="Ali-A-Sahifa Bold" pitchFamily="2" charset="-78"/>
            </a:endParaRPr>
          </a:p>
          <a:p>
            <a:r>
              <a:rPr lang="ar-EG" sz="2400" dirty="0" smtClean="0">
                <a:cs typeface="Ali-A-Sahifa Bold" pitchFamily="2" charset="-78"/>
              </a:rPr>
              <a:t>=عنوان رسالة الماجستير: الفصل و الوصل في القرآن الكريم_دراسة بلاغية_.</a:t>
            </a:r>
            <a:endParaRPr lang="en-US" sz="2400" dirty="0" smtClean="0">
              <a:cs typeface="Ali-A-Sahifa Bold" pitchFamily="2" charset="-78"/>
            </a:endParaRPr>
          </a:p>
          <a:p>
            <a:r>
              <a:rPr lang="ar-EG" sz="2400" dirty="0" smtClean="0">
                <a:cs typeface="Ali-A-Sahifa Bold" pitchFamily="2" charset="-78"/>
              </a:rPr>
              <a:t>=الوظائف التي مارستها قبل الدخول في سلك التدريس الجامعي و تواريخها:التعليم و الادارة في المدارس</a:t>
            </a:r>
            <a:endParaRPr lang="en-US" sz="2400" dirty="0" smtClean="0">
              <a:cs typeface="Ali-A-Sahifa Bold" pitchFamily="2" charset="-78"/>
            </a:endParaRPr>
          </a:p>
          <a:p>
            <a:r>
              <a:rPr lang="ar-EG" sz="2400" dirty="0" smtClean="0">
                <a:cs typeface="Ali-A-Sahifa Bold" pitchFamily="2" charset="-78"/>
              </a:rPr>
              <a:t> الابتدائية ،و محو الأمية في المدراس المدنية و الجيش، وتدريس اللغة العربية و الأدب العربي في </a:t>
            </a:r>
            <a:endParaRPr lang="en-US" sz="2400" dirty="0" smtClean="0">
              <a:cs typeface="Ali-A-Sahifa Bold" pitchFamily="2" charset="-78"/>
            </a:endParaRPr>
          </a:p>
          <a:p>
            <a:r>
              <a:rPr lang="ar-EG" sz="2400" dirty="0" smtClean="0">
                <a:cs typeface="Ali-A-Sahifa Bold" pitchFamily="2" charset="-78"/>
              </a:rPr>
              <a:t>المدارس الاعدادية و الثانويات،، و معاهد اعداد المعلمين وغيرهاكثير، وذلك اعتباراً من تاريخ التعيين في</a:t>
            </a:r>
            <a:endParaRPr lang="en-US" sz="2400" dirty="0" smtClean="0">
              <a:cs typeface="Ali-A-Sahifa Bold" pitchFamily="2" charset="-78"/>
            </a:endParaRPr>
          </a:p>
          <a:p>
            <a:r>
              <a:rPr lang="ar-EG" sz="2400" dirty="0" smtClean="0">
                <a:cs typeface="Ali-A-Sahifa Bold" pitchFamily="2" charset="-78"/>
              </a:rPr>
              <a:t> 24/6/1974،و الى 24/10/1994.</a:t>
            </a:r>
            <a:endParaRPr lang="en-US" sz="2400" dirty="0" smtClean="0">
              <a:cs typeface="Ali-A-Sahifa Bold" pitchFamily="2" charset="-78"/>
            </a:endParaRPr>
          </a:p>
          <a:p>
            <a:r>
              <a:rPr lang="ar-EG" sz="2400" dirty="0" smtClean="0">
                <a:cs typeface="Ali-A-Sahifa Bold" pitchFamily="2" charset="-78"/>
              </a:rPr>
              <a:t>=بعد الدخول في سلك التدريس الجامعي:مارست التدريس في كليات الجامعا العراقية:قسم اللغة العربية /</a:t>
            </a:r>
            <a:endParaRPr lang="en-US" sz="2400" dirty="0" smtClean="0">
              <a:cs typeface="Ali-A-Sahifa Bold" pitchFamily="2" charset="-78"/>
            </a:endParaRPr>
          </a:p>
          <a:p>
            <a:r>
              <a:rPr lang="ar-EG" sz="2400" dirty="0" smtClean="0">
                <a:cs typeface="Ali-A-Sahifa Bold" pitchFamily="2" charset="-78"/>
              </a:rPr>
              <a:t>جامعة صلاح الدين/ اربيل،وتدريس البكالوريوس و الدراسات العليافيه من 24/10/1994 الى 3/7/</a:t>
            </a:r>
            <a:endParaRPr lang="en-US" sz="2400" dirty="0" smtClean="0">
              <a:cs typeface="Ali-A-Sahifa Bold" pitchFamily="2" charset="-78"/>
            </a:endParaRPr>
          </a:p>
          <a:p>
            <a:r>
              <a:rPr lang="ar-EG" sz="2400" dirty="0" smtClean="0">
                <a:cs typeface="Ali-A-Sahifa Bold" pitchFamily="2" charset="-78"/>
              </a:rPr>
              <a:t>2003،واقسام اصول الدين، والشريعة، و الدراسات الاسلامية، في كلية العلوم الاسلامية /اربيل ، الى الان.</a:t>
            </a:r>
            <a:endParaRPr lang="en-US" sz="2400" dirty="0" smtClean="0">
              <a:cs typeface="Ali-A-Sahifa Bold" pitchFamily="2" charset="-78"/>
            </a:endParaRPr>
          </a:p>
          <a:p>
            <a:endParaRPr lang="ar-IQ" dirty="0">
              <a:cs typeface="Ali-A-Sahifa Bold"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0"/>
            <a:ext cx="8643998" cy="7940635"/>
          </a:xfrm>
          <a:prstGeom prst="rect">
            <a:avLst/>
          </a:prstGeom>
          <a:noFill/>
        </p:spPr>
        <p:txBody>
          <a:bodyPr wrap="square" rtlCol="1">
            <a:spAutoFit/>
          </a:bodyPr>
          <a:lstStyle/>
          <a:p>
            <a:r>
              <a:rPr lang="ar-KW" sz="2400" dirty="0" smtClean="0">
                <a:cs typeface="Ali-A-Sahifa" pitchFamily="2" charset="-78"/>
              </a:rPr>
              <a:t>_____</a:t>
            </a:r>
            <a:endParaRPr lang="en-US" sz="2400" dirty="0" smtClean="0">
              <a:cs typeface="Ali-A-Sahifa" pitchFamily="2" charset="-78"/>
            </a:endParaRPr>
          </a:p>
          <a:p>
            <a:r>
              <a:rPr lang="ar-KW" sz="2400" dirty="0" smtClean="0">
                <a:cs typeface="Ali-A-Samik" pitchFamily="2" charset="-78"/>
              </a:rPr>
              <a:t>7. رمز المادة</a:t>
            </a:r>
            <a:r>
              <a:rPr lang="en-US" sz="2400" dirty="0" smtClean="0">
                <a:cs typeface="Ali-A-Samik" pitchFamily="2" charset="-78"/>
              </a:rPr>
              <a:t>(course code)</a:t>
            </a:r>
          </a:p>
          <a:p>
            <a:pPr lvl="0"/>
            <a:r>
              <a:rPr lang="ar-EG" sz="2400" dirty="0" smtClean="0">
                <a:cs typeface="Ali-A-Samik" pitchFamily="2" charset="-78"/>
              </a:rPr>
              <a:t>الاسم الثلاثي واللقب: شكر محمود عبدالله مامسيني</a:t>
            </a:r>
            <a:endParaRPr lang="en-US" sz="2400" dirty="0" smtClean="0">
              <a:cs typeface="Ali-A-Samik" pitchFamily="2" charset="-78"/>
            </a:endParaRPr>
          </a:p>
          <a:p>
            <a:pPr lvl="0"/>
            <a:r>
              <a:rPr lang="ar-EG" sz="2400" dirty="0" smtClean="0">
                <a:cs typeface="Ali-A-Samik" pitchFamily="2" charset="-78"/>
              </a:rPr>
              <a:t>اللقب العلمي:   ( بروفيسور دكتور).</a:t>
            </a:r>
            <a:endParaRPr lang="en-US" sz="2400" dirty="0" smtClean="0">
              <a:cs typeface="Ali-A-Samik" pitchFamily="2" charset="-78"/>
            </a:endParaRPr>
          </a:p>
          <a:p>
            <a:pPr lvl="0"/>
            <a:r>
              <a:rPr lang="ar-EG" sz="2400" dirty="0" smtClean="0">
                <a:cs typeface="Ali-A-Samik" pitchFamily="2" charset="-78"/>
              </a:rPr>
              <a:t>المواليد و مسقط الرأس: 1/7/1954-أربيل/العراق.</a:t>
            </a:r>
            <a:endParaRPr lang="en-US" sz="2400" dirty="0" smtClean="0">
              <a:cs typeface="Ali-A-Samik" pitchFamily="2" charset="-78"/>
            </a:endParaRPr>
          </a:p>
          <a:p>
            <a:pPr lvl="0"/>
            <a:r>
              <a:rPr lang="ar-EG" sz="2400" dirty="0" smtClean="0">
                <a:cs typeface="Ali-A-Samik" pitchFamily="2" charset="-78"/>
              </a:rPr>
              <a:t>رقم الموبايل: 07504944577</a:t>
            </a:r>
            <a:endParaRPr lang="en-US" sz="2400" dirty="0" smtClean="0">
              <a:cs typeface="Ali-A-Samik" pitchFamily="2" charset="-78"/>
            </a:endParaRPr>
          </a:p>
          <a:p>
            <a:r>
              <a:rPr lang="ar-EG" sz="2400" dirty="0" smtClean="0">
                <a:cs typeface="Ali-A-Samik" pitchFamily="2" charset="-78"/>
              </a:rPr>
              <a:t>- البريد الألكتروني</a:t>
            </a:r>
            <a:r>
              <a:rPr lang="en-US" sz="2400" dirty="0" smtClean="0">
                <a:cs typeface="Ali-A-Samik" pitchFamily="2" charset="-78"/>
              </a:rPr>
              <a:t> </a:t>
            </a:r>
            <a:r>
              <a:rPr lang="en-US" sz="2400" b="1" dirty="0" smtClean="0">
                <a:cs typeface="Ali-A-Samik" pitchFamily="2" charset="-78"/>
              </a:rPr>
              <a:t>shukur.abdulla@su.edu.krd  :</a:t>
            </a:r>
            <a:r>
              <a:rPr lang="ar-IQ" sz="2400" b="1" dirty="0" smtClean="0">
                <a:cs typeface="Ali-A-Samik" pitchFamily="2" charset="-78"/>
              </a:rPr>
              <a:t> </a:t>
            </a:r>
            <a:endParaRPr lang="en-US" sz="2400" dirty="0" smtClean="0">
              <a:cs typeface="Ali-A-Samik" pitchFamily="2" charset="-78"/>
            </a:endParaRPr>
          </a:p>
          <a:p>
            <a:pPr lvl="0"/>
            <a:r>
              <a:rPr lang="ar-EG" sz="2400" dirty="0" smtClean="0">
                <a:cs typeface="Ali-A-Samik" pitchFamily="2" charset="-78"/>
              </a:rPr>
              <a:t>الحالة الزوجية: متزوج.</a:t>
            </a:r>
            <a:endParaRPr lang="en-US" sz="2400" dirty="0" smtClean="0">
              <a:cs typeface="Ali-A-Samik" pitchFamily="2" charset="-78"/>
            </a:endParaRPr>
          </a:p>
          <a:p>
            <a:pPr lvl="0"/>
            <a:r>
              <a:rPr lang="ar-EG" sz="2400" dirty="0" smtClean="0">
                <a:cs typeface="Ali-A-Samik" pitchFamily="2" charset="-78"/>
              </a:rPr>
              <a:t>عدد الاطفال: سبعة(ثلاثة أولاد و أربع بنات)</a:t>
            </a:r>
            <a:endParaRPr lang="en-US" sz="2400" dirty="0" smtClean="0">
              <a:cs typeface="Ali-A-Samik" pitchFamily="2" charset="-78"/>
            </a:endParaRPr>
          </a:p>
          <a:p>
            <a:r>
              <a:rPr lang="ar-EG" sz="2400" dirty="0" smtClean="0">
                <a:cs typeface="Ali-A-Samik" pitchFamily="2" charset="-78"/>
              </a:rPr>
              <a:t>عنوان السكن الحالي: العراق /أربيل- ناحية داره توو</a:t>
            </a:r>
            <a:endParaRPr lang="en-US" sz="2400" dirty="0" smtClean="0">
              <a:cs typeface="Ali-A-Samik" pitchFamily="2" charset="-78"/>
            </a:endParaRPr>
          </a:p>
          <a:p>
            <a:r>
              <a:rPr lang="ar-EG" sz="2400" dirty="0" smtClean="0">
                <a:cs typeface="Ali-A-Samik" pitchFamily="2" charset="-78"/>
              </a:rPr>
              <a:t>رقم الدار21/7041، قرب جامع قلعة دزة  الكبير.</a:t>
            </a:r>
            <a:endParaRPr lang="en-US" sz="2400" dirty="0" smtClean="0">
              <a:cs typeface="Ali-A-Samik" pitchFamily="2" charset="-78"/>
            </a:endParaRPr>
          </a:p>
          <a:p>
            <a:pPr lvl="0"/>
            <a:r>
              <a:rPr lang="ar-EG" sz="2400" dirty="0" smtClean="0">
                <a:cs typeface="Ali-A-Samik" pitchFamily="2" charset="-78"/>
              </a:rPr>
              <a:t>الجنسية: عراقي.</a:t>
            </a:r>
            <a:endParaRPr lang="en-US" sz="2400" dirty="0" smtClean="0">
              <a:cs typeface="Ali-A-Samik" pitchFamily="2" charset="-78"/>
            </a:endParaRPr>
          </a:p>
          <a:p>
            <a:pPr lvl="0"/>
            <a:r>
              <a:rPr lang="ar-EG" sz="2400" dirty="0" smtClean="0">
                <a:cs typeface="Ali-A-Samik" pitchFamily="2" charset="-78"/>
              </a:rPr>
              <a:t>عدد سنوات الخدمة: (</a:t>
            </a:r>
            <a:r>
              <a:rPr lang="ar-IQ" sz="2400" dirty="0" smtClean="0">
                <a:cs typeface="Ali-A-Samik" pitchFamily="2" charset="-78"/>
              </a:rPr>
              <a:t>64</a:t>
            </a:r>
            <a:r>
              <a:rPr lang="ar-EG" sz="2400" dirty="0" smtClean="0">
                <a:cs typeface="Ali-A-Samik" pitchFamily="2" charset="-78"/>
              </a:rPr>
              <a:t>) اربعون سنة.</a:t>
            </a:r>
            <a:endParaRPr lang="en-US" sz="2400" dirty="0" smtClean="0">
              <a:cs typeface="Ali-A-Samik" pitchFamily="2" charset="-78"/>
            </a:endParaRPr>
          </a:p>
          <a:p>
            <a:pPr lvl="0"/>
            <a:r>
              <a:rPr lang="ar-EG" sz="2400" dirty="0" smtClean="0">
                <a:cs typeface="Ali-A-Samik" pitchFamily="2" charset="-78"/>
              </a:rPr>
              <a:t>تاريخ التعيين:  24 /6 /1974</a:t>
            </a:r>
            <a:endParaRPr lang="en-US" sz="2400" dirty="0" smtClean="0">
              <a:cs typeface="Ali-A-Samik" pitchFamily="2" charset="-78"/>
            </a:endParaRPr>
          </a:p>
          <a:p>
            <a:pPr lvl="0"/>
            <a:r>
              <a:rPr lang="ar-EG" sz="2400" dirty="0" smtClean="0">
                <a:cs typeface="Ali-A-Samik" pitchFamily="2" charset="-78"/>
              </a:rPr>
              <a:t>اللغات التي يجيدها: العربية و الكردية و الانكليزية(متوسط).</a:t>
            </a:r>
            <a:endParaRPr lang="en-US" sz="2400" dirty="0" smtClean="0">
              <a:cs typeface="Ali-A-Samik" pitchFamily="2" charset="-78"/>
            </a:endParaRPr>
          </a:p>
          <a:p>
            <a:pPr lvl="0"/>
            <a:r>
              <a:rPr lang="ar-EG" sz="2400" dirty="0" smtClean="0">
                <a:cs typeface="Ali-A-Samik" pitchFamily="2" charset="-78"/>
              </a:rPr>
              <a:t>الشهادات الجامعية التي حصل عليهابعد الاعدادية والمعهد:</a:t>
            </a:r>
            <a:endParaRPr lang="en-US" sz="2400" dirty="0" smtClean="0">
              <a:cs typeface="Ali-A-Samik" pitchFamily="2" charset="-78"/>
            </a:endParaRPr>
          </a:p>
          <a:p>
            <a:endParaRPr lang="en-US" dirty="0" smtClean="0">
              <a:cs typeface="Ali-A-Sahifa" pitchFamily="2" charset="-78"/>
            </a:endParaRPr>
          </a:p>
          <a:p>
            <a:r>
              <a:rPr lang="ar-KW" dirty="0" smtClean="0">
                <a:cs typeface="Ali-A-Sahifa" pitchFamily="2" charset="-78"/>
              </a:rPr>
              <a:t> </a:t>
            </a:r>
            <a:endParaRPr lang="en-US" dirty="0" smtClean="0">
              <a:cs typeface="Ali-A-Sahifa" pitchFamily="2" charset="-78"/>
            </a:endParaRPr>
          </a:p>
          <a:p>
            <a:r>
              <a:rPr lang="ar-KW" dirty="0" smtClean="0">
                <a:cs typeface="Ali-A-Sahifa" pitchFamily="2" charset="-78"/>
              </a:rPr>
              <a:t> </a:t>
            </a:r>
            <a:endParaRPr lang="en-US" dirty="0" smtClean="0">
              <a:cs typeface="Ali-A-Sahifa" pitchFamily="2" charset="-78"/>
            </a:endParaRPr>
          </a:p>
          <a:p>
            <a:r>
              <a:rPr lang="ar-KW" dirty="0" smtClean="0">
                <a:cs typeface="Ali-A-Sahifa" pitchFamily="2" charset="-78"/>
              </a:rPr>
              <a:t> </a:t>
            </a:r>
            <a:endParaRPr lang="en-US" dirty="0" smtClean="0">
              <a:cs typeface="Ali-A-Sahifa" pitchFamily="2" charset="-78"/>
            </a:endParaRPr>
          </a:p>
          <a:p>
            <a:r>
              <a:rPr lang="ar-KW" dirty="0" smtClean="0">
                <a:cs typeface="Ali-A-Sahifa" pitchFamily="2" charset="-78"/>
              </a:rPr>
              <a:t> </a:t>
            </a:r>
            <a:endParaRPr lang="en-US" dirty="0" smtClean="0">
              <a:cs typeface="Ali-A-Sahifa" pitchFamily="2" charset="-78"/>
            </a:endParaRPr>
          </a:p>
          <a:p>
            <a:r>
              <a:rPr lang="ar-IQ" dirty="0" smtClean="0">
                <a:cs typeface="Ali-A-Sahifa" pitchFamily="2" charset="-78"/>
              </a:rPr>
              <a:t> </a:t>
            </a:r>
            <a:endParaRPr lang="en-US" dirty="0" smtClean="0">
              <a:cs typeface="Ali-A-Sahifa" pitchFamily="2" charset="-78"/>
            </a:endParaRPr>
          </a:p>
          <a:p>
            <a:endParaRPr lang="ar-IQ" dirty="0">
              <a:cs typeface="Ali-A-Sahifa"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4282" y="0"/>
            <a:ext cx="8643998" cy="5940088"/>
          </a:xfrm>
          <a:prstGeom prst="rect">
            <a:avLst/>
          </a:prstGeom>
          <a:noFill/>
        </p:spPr>
        <p:txBody>
          <a:bodyPr wrap="square" rtlCol="1">
            <a:spAutoFit/>
          </a:bodyPr>
          <a:lstStyle/>
          <a:p>
            <a:r>
              <a:rPr lang="ar-IQ" sz="2000" b="1" dirty="0" smtClean="0">
                <a:cs typeface="Ali-A-Samik" pitchFamily="2" charset="-78"/>
              </a:rPr>
              <a:t>٩. المفردات الرئيسية للمادة </a:t>
            </a:r>
            <a:r>
              <a:rPr lang="en-US" sz="2000" b="1" dirty="0" smtClean="0">
                <a:cs typeface="Ali-A-Samik" pitchFamily="2" charset="-78"/>
              </a:rPr>
              <a:t>Keywords</a:t>
            </a:r>
            <a:endParaRPr lang="ar-IQ" sz="2000" b="1" dirty="0" smtClean="0">
              <a:cs typeface="Ali-A-Samik" pitchFamily="2" charset="-78"/>
            </a:endParaRPr>
          </a:p>
          <a:p>
            <a:endParaRPr lang="en-US" sz="2000" b="1" dirty="0" smtClean="0">
              <a:cs typeface="Ali-A-Samik" pitchFamily="2" charset="-78"/>
            </a:endParaRPr>
          </a:p>
          <a:p>
            <a:r>
              <a:rPr lang="ar-IQ" sz="2000" b="1" dirty="0" smtClean="0">
                <a:cs typeface="Ali-A-Samik" pitchFamily="2" charset="-78"/>
              </a:rPr>
              <a:t> </a:t>
            </a:r>
            <a:r>
              <a:rPr lang="ar-KW" sz="2000" b="1" dirty="0" smtClean="0">
                <a:cs typeface="Ali-A-Samik" pitchFamily="2" charset="-78"/>
              </a:rPr>
              <a:t>١٠. نبذة عامة عن المادة :</a:t>
            </a:r>
            <a:endParaRPr lang="en-US" sz="2000" b="1" dirty="0" smtClean="0">
              <a:cs typeface="Ali-A-Samik" pitchFamily="2" charset="-78"/>
            </a:endParaRPr>
          </a:p>
          <a:p>
            <a:r>
              <a:rPr lang="ar-IQ" sz="2000" b="1" dirty="0" smtClean="0">
                <a:cs typeface="Ali-A-Samik" pitchFamily="2" charset="-78"/>
              </a:rPr>
              <a:t>تتناول مادة النحو العربي دراسة مفردات النحو التي  قررت للمرحلة الثالثة وذلك ضمن الكتاب المقرر شرح  ابن عقيل </a:t>
            </a:r>
            <a:endParaRPr lang="en-US" sz="2000" b="1" dirty="0" smtClean="0">
              <a:cs typeface="Ali-A-Samik" pitchFamily="2" charset="-78"/>
            </a:endParaRPr>
          </a:p>
          <a:p>
            <a:r>
              <a:rPr lang="ar-IQ" sz="2000" b="1" dirty="0" smtClean="0">
                <a:cs typeface="Ali-A-Samik" pitchFamily="2" charset="-78"/>
              </a:rPr>
              <a:t>على الفية ابن مالك ،وتكمن اهمية دراسة هذه المادة في  تمكين طلبة كلية العلوم الاسلامية / المرحلة الثالثة  في كيفية  </a:t>
            </a:r>
            <a:endParaRPr lang="en-US" sz="2000" b="1" dirty="0" smtClean="0">
              <a:cs typeface="Ali-A-Samik" pitchFamily="2" charset="-78"/>
            </a:endParaRPr>
          </a:p>
          <a:p>
            <a:r>
              <a:rPr lang="ar-IQ" sz="2000" b="1" dirty="0" smtClean="0">
                <a:cs typeface="Ali-A-Samik" pitchFamily="2" charset="-78"/>
              </a:rPr>
              <a:t>تعلم وممارسة اللغة العربية الفصحى  لغة القران الكريم ، بهدف حماية لسانهم من الزلل  و التعود على التكلم بلغة القران </a:t>
            </a:r>
            <a:endParaRPr lang="en-US" sz="2000" b="1" dirty="0" smtClean="0">
              <a:cs typeface="Ali-A-Samik" pitchFamily="2" charset="-78"/>
            </a:endParaRPr>
          </a:p>
          <a:p>
            <a:r>
              <a:rPr lang="ar-IQ" sz="2000" b="1" dirty="0" smtClean="0">
                <a:cs typeface="Ali-A-Samik" pitchFamily="2" charset="-78"/>
              </a:rPr>
              <a:t>الكريم  والحديث النبوي الشريف ولغة الشريعة الاسلاتمية الغراء تكلما  صحيحا ، الى جانب حماية قلمهم من الزلل </a:t>
            </a:r>
            <a:endParaRPr lang="en-US" sz="2000" b="1" dirty="0" smtClean="0">
              <a:cs typeface="Ali-A-Samik" pitchFamily="2" charset="-78"/>
            </a:endParaRPr>
          </a:p>
          <a:p>
            <a:r>
              <a:rPr lang="ar-IQ" sz="2000" b="1" dirty="0" smtClean="0">
                <a:cs typeface="Ali-A-Samik" pitchFamily="2" charset="-78"/>
              </a:rPr>
              <a:t>والخطا في الكتابة ، ذلك لان اللغة العربية بها نزل القران وبها  وردالحديث الشريف ولا يمكن فهم مناط الشريعة الا بخذه </a:t>
            </a:r>
            <a:endParaRPr lang="en-US" sz="2000" b="1" dirty="0" smtClean="0">
              <a:cs typeface="Ali-A-Samik" pitchFamily="2" charset="-78"/>
            </a:endParaRPr>
          </a:p>
          <a:p>
            <a:r>
              <a:rPr lang="ar-IQ" sz="2000" b="1" dirty="0" smtClean="0">
                <a:cs typeface="Ali-A-Samik" pitchFamily="2" charset="-78"/>
              </a:rPr>
              <a:t>اللغة الشريفة. وعلى الطلبة انيستعوبوا المبادئ والمفهومات  الرئيسة والخطوط الاساسية لهذه المادة، ومات يحيط </a:t>
            </a:r>
            <a:endParaRPr lang="en-US" sz="2000" b="1" dirty="0" smtClean="0">
              <a:cs typeface="Ali-A-Samik" pitchFamily="2" charset="-78"/>
            </a:endParaRPr>
          </a:p>
          <a:p>
            <a:r>
              <a:rPr lang="ar-IQ" sz="2000" b="1" dirty="0" smtClean="0">
                <a:cs typeface="Ali-A-Samik" pitchFamily="2" charset="-78"/>
              </a:rPr>
              <a:t>بهذا العلم من اتحليلات  والنظريات القديمة والحديثة ،  وذلك بهدف تحقيق الهداف الاساسية المانطة بهذه المادة المهمة </a:t>
            </a:r>
            <a:endParaRPr lang="en-US" sz="2000" b="1" dirty="0" smtClean="0">
              <a:cs typeface="Ali-A-Samik" pitchFamily="2" charset="-78"/>
            </a:endParaRPr>
          </a:p>
          <a:p>
            <a:r>
              <a:rPr lang="ar-IQ" sz="2000" b="1" dirty="0" smtClean="0">
                <a:cs typeface="Ali-A-Samik" pitchFamily="2" charset="-78"/>
              </a:rPr>
              <a:t>.  الى جاني  تضمين المعلومات والمعارف  الضرورية التي يحصل الطلبة لغرض تاهيلهم للتدريس والامامة والخطابة </a:t>
            </a:r>
            <a:endParaRPr lang="en-US" sz="2000" b="1" dirty="0" smtClean="0">
              <a:cs typeface="Ali-A-Samik" pitchFamily="2" charset="-78"/>
            </a:endParaRPr>
          </a:p>
          <a:p>
            <a:r>
              <a:rPr lang="ar-IQ" sz="2000" b="1" dirty="0" smtClean="0">
                <a:cs typeface="Ali-A-Samik" pitchFamily="2" charset="-78"/>
              </a:rPr>
              <a:t>والدعوة في المستقبل  وتعيينهم  في  وظائف مؤسسلت الدولة  بهدف خدمة المجتمع الكردستاني في هذه المجالات من </a:t>
            </a:r>
            <a:endParaRPr lang="en-US" sz="2000" b="1" dirty="0" smtClean="0">
              <a:cs typeface="Ali-A-Samik" pitchFamily="2" charset="-78"/>
            </a:endParaRPr>
          </a:p>
          <a:p>
            <a:r>
              <a:rPr lang="ar-IQ" sz="2000" b="1" dirty="0" smtClean="0">
                <a:cs typeface="Ali-A-Samik" pitchFamily="2" charset="-78"/>
              </a:rPr>
              <a:t>جهة وبهدف ادارة معيشتم الحياتية.الى جانب خدمة المجتمع  بالتدريس  في المدارس  الاساسية والاعدادية ،  </a:t>
            </a:r>
            <a:endParaRPr lang="en-US" sz="2000" b="1" dirty="0" smtClean="0">
              <a:cs typeface="Ali-A-Samik" pitchFamily="2" charset="-78"/>
            </a:endParaRPr>
          </a:p>
          <a:p>
            <a:r>
              <a:rPr lang="ar-IQ" sz="2000" b="1" dirty="0" smtClean="0">
                <a:cs typeface="Ali-A-Samik" pitchFamily="2" charset="-78"/>
              </a:rPr>
              <a:t>والقاء الخطب على المنابر في المساجد لتوعية الافراد  توعية دينية واجتماعية ، وا تاهيلهم لتاليف الكتب وتحقيق </a:t>
            </a:r>
            <a:endParaRPr lang="en-US" sz="2000" b="1" dirty="0" smtClean="0">
              <a:cs typeface="Ali-A-Samik" pitchFamily="2" charset="-78"/>
            </a:endParaRPr>
          </a:p>
          <a:p>
            <a:r>
              <a:rPr lang="ar-IQ" sz="2000" b="1" dirty="0" smtClean="0">
                <a:cs typeface="Ali-A-Samik" pitchFamily="2" charset="-78"/>
              </a:rPr>
              <a:t> كنوز الترتث الديني والقومي الكردي خدمة للعلم والدين والشعب الكردي بمختلف  روافد العلم والتربية</a:t>
            </a:r>
            <a:endParaRPr lang="en-US" sz="2000" b="1" dirty="0" smtClean="0">
              <a:cs typeface="Ali-A-Samik" pitchFamily="2" charset="-78"/>
            </a:endParaRPr>
          </a:p>
          <a:p>
            <a:endParaRPr lang="ar-IQ" sz="2000" b="1" dirty="0">
              <a:cs typeface="Ali-A-Samik"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2844" y="214290"/>
            <a:ext cx="8643998" cy="5016758"/>
          </a:xfrm>
          <a:prstGeom prst="rect">
            <a:avLst/>
          </a:prstGeom>
          <a:noFill/>
        </p:spPr>
        <p:txBody>
          <a:bodyPr wrap="square" rtlCol="1">
            <a:spAutoFit/>
          </a:bodyPr>
          <a:lstStyle/>
          <a:p>
            <a:r>
              <a:rPr lang="ar-IQ" sz="2000" b="1" dirty="0" smtClean="0">
                <a:cs typeface="Ali-A-Samik" pitchFamily="2" charset="-78"/>
              </a:rPr>
              <a:t>١١.أهداف المادة:</a:t>
            </a:r>
            <a:endParaRPr lang="en-US" sz="2000" dirty="0" smtClean="0">
              <a:cs typeface="Ali-A-Samik" pitchFamily="2" charset="-78"/>
            </a:endParaRPr>
          </a:p>
          <a:p>
            <a:r>
              <a:rPr lang="ar-IQ" sz="2000" b="1" dirty="0" smtClean="0">
                <a:cs typeface="Ali-A-Samik" pitchFamily="2" charset="-78"/>
              </a:rPr>
              <a:t> اولا ً الاهداف العامة :  تتلخص الاهداف العامة لتدريس  النحو العريبي فيما ياتي:</a:t>
            </a:r>
            <a:endParaRPr lang="en-US" sz="2000" dirty="0" smtClean="0">
              <a:cs typeface="Ali-A-Samik" pitchFamily="2" charset="-78"/>
            </a:endParaRPr>
          </a:p>
          <a:p>
            <a:pPr lvl="0"/>
            <a:r>
              <a:rPr lang="ar-IQ" sz="2000" b="1" dirty="0" smtClean="0">
                <a:cs typeface="Ali-A-Samik" pitchFamily="2" charset="-78"/>
              </a:rPr>
              <a:t>تنمية شعور الاعتزاز يلغة القران الكريم باعتبارهاعنصرا اصيلا في تكوين شخصية الانسان  المسلم ومقوما </a:t>
            </a:r>
            <a:endParaRPr lang="en-US" sz="2000" dirty="0" smtClean="0">
              <a:cs typeface="Ali-A-Samik" pitchFamily="2" charset="-78"/>
            </a:endParaRPr>
          </a:p>
          <a:p>
            <a:pPr lvl="0"/>
            <a:r>
              <a:rPr lang="ar-IQ" sz="2000" b="1" dirty="0" smtClean="0">
                <a:cs typeface="Ali-A-Samik" pitchFamily="2" charset="-78"/>
              </a:rPr>
              <a:t>من مقومات الامة الاسلامية.</a:t>
            </a:r>
            <a:endParaRPr lang="en-US" sz="2000" dirty="0" smtClean="0">
              <a:cs typeface="Ali-A-Samik" pitchFamily="2" charset="-78"/>
            </a:endParaRPr>
          </a:p>
          <a:p>
            <a:pPr lvl="0"/>
            <a:r>
              <a:rPr lang="ar-IQ" sz="2000" b="1" dirty="0" smtClean="0">
                <a:cs typeface="Ali-A-Samik" pitchFamily="2" charset="-78"/>
              </a:rPr>
              <a:t>تاكيد المعرفة العلمية. واسلوب التفكير العلمي عن طريق الفهم الدقيق لمفردات اللغة ، واستعمالاتها وتراكيبها.</a:t>
            </a:r>
            <a:endParaRPr lang="en-US" sz="2000" dirty="0" smtClean="0">
              <a:cs typeface="Ali-A-Samik" pitchFamily="2" charset="-78"/>
            </a:endParaRPr>
          </a:p>
          <a:p>
            <a:pPr lvl="0"/>
            <a:r>
              <a:rPr lang="ar-IQ" sz="2000" b="1" dirty="0" smtClean="0">
                <a:cs typeface="Ali-A-Samik" pitchFamily="2" charset="-78"/>
              </a:rPr>
              <a:t>العناية بالتراث الاسلامي  ودراسته دراسة نقدية موضوعية واظهار اثره في الحضارة الانسانية</a:t>
            </a:r>
            <a:endParaRPr lang="en-US" sz="2000" dirty="0" smtClean="0">
              <a:cs typeface="Ali-A-Samik" pitchFamily="2" charset="-78"/>
            </a:endParaRPr>
          </a:p>
          <a:p>
            <a:pPr lvl="0"/>
            <a:r>
              <a:rPr lang="ar-IQ" sz="2000" b="1" dirty="0" smtClean="0">
                <a:cs typeface="Ali-A-Samik" pitchFamily="2" charset="-78"/>
              </a:rPr>
              <a:t>ترسيخ الايمان بالدين الحنيف والشريعة الغراء. والصفات الانسانية النبيلة عن طريق الاتصال بقيم ومبادئ</a:t>
            </a:r>
            <a:endParaRPr lang="en-US" sz="2000" dirty="0" smtClean="0">
              <a:cs typeface="Ali-A-Samik" pitchFamily="2" charset="-78"/>
            </a:endParaRPr>
          </a:p>
          <a:p>
            <a:pPr lvl="0"/>
            <a:r>
              <a:rPr lang="ar-IQ" sz="2000" b="1" dirty="0" smtClean="0">
                <a:cs typeface="Ali-A-Samik" pitchFamily="2" charset="-78"/>
              </a:rPr>
              <a:t> اللغة والنحو والادب العربي وانزوع الى الخير والحق.</a:t>
            </a:r>
            <a:endParaRPr lang="en-US" sz="2000" dirty="0" smtClean="0">
              <a:cs typeface="Ali-A-Samik" pitchFamily="2" charset="-78"/>
            </a:endParaRPr>
          </a:p>
          <a:p>
            <a:r>
              <a:rPr lang="ar-IQ" sz="2000" b="1" dirty="0" smtClean="0">
                <a:cs typeface="Ali-A-Samik" pitchFamily="2" charset="-78"/>
              </a:rPr>
              <a:t>ثانياً :الاهداف الخاصة لتدريس النحو :</a:t>
            </a:r>
            <a:endParaRPr lang="en-US" sz="2000" dirty="0" smtClean="0">
              <a:cs typeface="Ali-A-Samik" pitchFamily="2" charset="-78"/>
            </a:endParaRPr>
          </a:p>
          <a:p>
            <a:pPr lvl="0"/>
            <a:r>
              <a:rPr lang="ar-IQ" sz="2000" b="1" dirty="0" smtClean="0">
                <a:cs typeface="Ali-A-Samik" pitchFamily="2" charset="-78"/>
              </a:rPr>
              <a:t>تمكين السنة الطلبة من لغة دينهم وتزويدهم بثروة من الفاظ اللغة العربية وقواعد النحو العربي و</a:t>
            </a:r>
            <a:endParaRPr lang="en-US" sz="2000" dirty="0" smtClean="0">
              <a:cs typeface="Ali-A-Samik" pitchFamily="2" charset="-78"/>
            </a:endParaRPr>
          </a:p>
          <a:p>
            <a:pPr lvl="0"/>
            <a:r>
              <a:rPr lang="ar-IQ" sz="2000" b="1" dirty="0" smtClean="0">
                <a:cs typeface="Ali-A-Samik" pitchFamily="2" charset="-78"/>
              </a:rPr>
              <a:t>تراكيبها السليمة واساليبها المختلفة لتكون فيهم المهرات اللغةية والنحوية التيتساعدهم على التفكير </a:t>
            </a:r>
            <a:endParaRPr lang="en-US" sz="2000" dirty="0" smtClean="0">
              <a:cs typeface="Ali-A-Samik" pitchFamily="2" charset="-78"/>
            </a:endParaRPr>
          </a:p>
          <a:p>
            <a:r>
              <a:rPr lang="ar-IQ" sz="2000" b="1" dirty="0" smtClean="0">
                <a:cs typeface="Ali-A-Samik" pitchFamily="2" charset="-78"/>
              </a:rPr>
              <a:t>السليم والتعبير الصحيح.</a:t>
            </a:r>
            <a:endParaRPr lang="en-US" sz="2000" dirty="0" smtClean="0">
              <a:cs typeface="Ali-A-Samik" pitchFamily="2" charset="-78"/>
            </a:endParaRPr>
          </a:p>
          <a:p>
            <a:pPr lvl="0"/>
            <a:r>
              <a:rPr lang="ar-IQ" sz="2000" b="1" dirty="0" smtClean="0">
                <a:cs typeface="Ali-A-Samik" pitchFamily="2" charset="-78"/>
              </a:rPr>
              <a:t>تككينهم من القراءة الصحيحة الواضحة المعبرة لما يقرؤؤن وفهمه فهما سليما.</a:t>
            </a:r>
            <a:endParaRPr lang="en-US" sz="2000" dirty="0" smtClean="0">
              <a:cs typeface="Ali-A-Samik" pitchFamily="2" charset="-78"/>
            </a:endParaRPr>
          </a:p>
          <a:p>
            <a:pPr lvl="0"/>
            <a:r>
              <a:rPr lang="ar-IQ" sz="2000" b="1" dirty="0" smtClean="0">
                <a:cs typeface="Ali-A-Samik" pitchFamily="2" charset="-78"/>
              </a:rPr>
              <a:t>تنمية مهارات  قراءة القران الكريم والكتب المؤلفىة بالعربية  الى جانب تدريبهم على حسن الاملاء</a:t>
            </a:r>
            <a:endParaRPr lang="en-US" sz="2000" dirty="0" smtClean="0">
              <a:cs typeface="Ali-A-Samik" pitchFamily="2" charset="-78"/>
            </a:endParaRPr>
          </a:p>
          <a:p>
            <a:r>
              <a:rPr lang="ar-IQ" sz="2000" b="1" dirty="0" smtClean="0">
                <a:cs typeface="Ali-A-Samik" pitchFamily="2" charset="-78"/>
              </a:rPr>
              <a:t> والخط و حفظ النصوص ..الى غير ذلك من الهداف التي  تحقق  بدراسة النحو العربي دراسة سليمة .</a:t>
            </a:r>
            <a:endParaRPr lang="en-US" sz="2000" dirty="0" smtClean="0">
              <a:cs typeface="Ali-A-Samik" pitchFamily="2" charset="-78"/>
            </a:endParaRPr>
          </a:p>
          <a:p>
            <a:endParaRPr lang="ar-IQ" dirty="0">
              <a:cs typeface="Ali-A-Samik"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2844" y="214290"/>
            <a:ext cx="8643998" cy="7294305"/>
          </a:xfrm>
          <a:prstGeom prst="rect">
            <a:avLst/>
          </a:prstGeom>
          <a:noFill/>
        </p:spPr>
        <p:txBody>
          <a:bodyPr wrap="square" rtlCol="1">
            <a:spAutoFit/>
          </a:bodyPr>
          <a:lstStyle/>
          <a:p>
            <a:r>
              <a:rPr lang="ar-IQ" sz="2400" b="1" dirty="0" smtClean="0">
                <a:cs typeface="Ali-A-Samik" pitchFamily="2" charset="-78"/>
              </a:rPr>
              <a:t>١٢. التزامات الطالب:</a:t>
            </a:r>
            <a:endParaRPr lang="en-US" sz="2400" dirty="0" smtClean="0">
              <a:cs typeface="Ali-A-Samik" pitchFamily="2" charset="-78"/>
            </a:endParaRPr>
          </a:p>
          <a:p>
            <a:r>
              <a:rPr lang="ar-IQ" sz="2400" dirty="0" smtClean="0">
                <a:cs typeface="Ali-A-Samik" pitchFamily="2" charset="-78"/>
              </a:rPr>
              <a:t> </a:t>
            </a:r>
            <a:endParaRPr lang="en-US" sz="2400" dirty="0" smtClean="0">
              <a:cs typeface="Ali-A-Samik" pitchFamily="2" charset="-78"/>
            </a:endParaRPr>
          </a:p>
          <a:p>
            <a:r>
              <a:rPr lang="ar-IQ" sz="2400" b="1" dirty="0" smtClean="0">
                <a:cs typeface="Ali-A-Samik" pitchFamily="2" charset="-78"/>
              </a:rPr>
              <a:t>على الطلبة ان يلتزموا بالدوام  التزاما تاما لغرض الافادة من الدروس الملقاة عليهم لضمان فهمها واستعابها، </a:t>
            </a:r>
            <a:endParaRPr lang="en-US" sz="2400" dirty="0" smtClean="0">
              <a:cs typeface="Ali-A-Samik" pitchFamily="2" charset="-78"/>
            </a:endParaRPr>
          </a:p>
          <a:p>
            <a:r>
              <a:rPr lang="ar-IQ" sz="2400" b="1" dirty="0" smtClean="0">
                <a:cs typeface="Ali-A-Samik" pitchFamily="2" charset="-78"/>
              </a:rPr>
              <a:t>وعليهم ان يؤدوا مع الحضور في المحاضرات الواجبات التي يكلفون بها في مادة النحو، وتحرير البحوث والتقارير</a:t>
            </a:r>
            <a:endParaRPr lang="en-US" sz="2400" dirty="0" smtClean="0">
              <a:cs typeface="Ali-A-Samik" pitchFamily="2" charset="-78"/>
            </a:endParaRPr>
          </a:p>
          <a:p>
            <a:r>
              <a:rPr lang="ar-IQ" sz="2400" b="1" dirty="0" smtClean="0">
                <a:cs typeface="Ali-A-Samik" pitchFamily="2" charset="-78"/>
              </a:rPr>
              <a:t> الصفية ، واداء الامتحانات الفصلية والنهائية ، كل ذلك مع التعاون العلمي البناء وتهيئة الجو العلمي في الكلية.</a:t>
            </a:r>
            <a:endParaRPr lang="en-US" sz="2400" dirty="0" smtClean="0">
              <a:cs typeface="Ali-A-Samik" pitchFamily="2" charset="-78"/>
            </a:endParaRPr>
          </a:p>
          <a:p>
            <a:r>
              <a:rPr lang="en-GB" sz="2400" b="1" dirty="0" smtClean="0">
                <a:cs typeface="Ali-A-Samik" pitchFamily="2" charset="-78"/>
              </a:rPr>
              <a:t> </a:t>
            </a:r>
            <a:r>
              <a:rPr lang="ar-KW" sz="2400" dirty="0" smtClean="0">
                <a:cs typeface="Ali-A-Samik" pitchFamily="2" charset="-78"/>
              </a:rPr>
              <a:t> </a:t>
            </a:r>
            <a:endParaRPr lang="en-US" sz="2400" dirty="0" smtClean="0">
              <a:cs typeface="Ali-A-Samik" pitchFamily="2" charset="-78"/>
            </a:endParaRPr>
          </a:p>
          <a:p>
            <a:r>
              <a:rPr lang="ar-IQ" sz="2400" b="1" dirty="0" smtClean="0">
                <a:cs typeface="Ali-A-Samik" pitchFamily="2" charset="-78"/>
              </a:rPr>
              <a:t>١٣. طرق التدريس:</a:t>
            </a:r>
            <a:endParaRPr lang="en-US" sz="2400" dirty="0" smtClean="0">
              <a:cs typeface="Ali-A-Samik" pitchFamily="2" charset="-78"/>
            </a:endParaRPr>
          </a:p>
          <a:p>
            <a:r>
              <a:rPr lang="ar-IQ" sz="2400" b="1" dirty="0" smtClean="0">
                <a:cs typeface="Ali-A-Samik" pitchFamily="2" charset="-78"/>
              </a:rPr>
              <a:t> </a:t>
            </a:r>
            <a:endParaRPr lang="en-US" sz="2400" dirty="0" smtClean="0">
              <a:cs typeface="Ali-A-Samik" pitchFamily="2" charset="-78"/>
            </a:endParaRPr>
          </a:p>
          <a:p>
            <a:r>
              <a:rPr lang="ar-IQ" sz="2400" b="1" dirty="0" smtClean="0">
                <a:cs typeface="Ali-A-Samik" pitchFamily="2" charset="-78"/>
              </a:rPr>
              <a:t>من الطرائق التدريسية التي استخدمها في مادة النحو :</a:t>
            </a:r>
            <a:endParaRPr lang="en-US" sz="2400" dirty="0" smtClean="0">
              <a:cs typeface="Ali-A-Samik" pitchFamily="2" charset="-78"/>
            </a:endParaRPr>
          </a:p>
          <a:p>
            <a:pPr lvl="0"/>
            <a:r>
              <a:rPr lang="ar-IQ" sz="2400" b="1" dirty="0" smtClean="0">
                <a:cs typeface="Ali-A-Samik" pitchFamily="2" charset="-78"/>
              </a:rPr>
              <a:t>الباور بوينت</a:t>
            </a:r>
            <a:endParaRPr lang="en-US" sz="2400" dirty="0" smtClean="0">
              <a:cs typeface="Ali-A-Samik" pitchFamily="2" charset="-78"/>
            </a:endParaRPr>
          </a:p>
          <a:p>
            <a:pPr lvl="0"/>
            <a:r>
              <a:rPr lang="ar-IQ" sz="2400" b="1" dirty="0" smtClean="0">
                <a:cs typeface="Ali-A-Samik" pitchFamily="2" charset="-78"/>
              </a:rPr>
              <a:t>الداتاشو</a:t>
            </a:r>
            <a:endParaRPr lang="en-US" sz="2400" dirty="0" smtClean="0">
              <a:cs typeface="Ali-A-Samik" pitchFamily="2" charset="-78"/>
            </a:endParaRPr>
          </a:p>
          <a:p>
            <a:pPr lvl="0"/>
            <a:r>
              <a:rPr lang="ar-IQ" sz="2400" b="1" dirty="0" smtClean="0">
                <a:cs typeface="Ali-A-Samik" pitchFamily="2" charset="-78"/>
              </a:rPr>
              <a:t>استعمال الجداول  والملخصات الصبورية</a:t>
            </a:r>
            <a:endParaRPr lang="en-US" sz="2400" dirty="0" smtClean="0">
              <a:cs typeface="Ali-A-Samik" pitchFamily="2" charset="-78"/>
            </a:endParaRPr>
          </a:p>
          <a:p>
            <a:pPr lvl="0"/>
            <a:r>
              <a:rPr lang="ar-IQ" sz="2400" b="1" dirty="0" smtClean="0">
                <a:cs typeface="Ali-A-Samik" pitchFamily="2" charset="-78"/>
              </a:rPr>
              <a:t>اللوحة البيضاء للكتابة والامثلة </a:t>
            </a:r>
            <a:endParaRPr lang="en-US" sz="2400" dirty="0" smtClean="0">
              <a:cs typeface="Ali-A-Samik" pitchFamily="2" charset="-78"/>
            </a:endParaRPr>
          </a:p>
          <a:p>
            <a:pPr lvl="0"/>
            <a:r>
              <a:rPr lang="ar-IQ" sz="2400" b="1" dirty="0" smtClean="0">
                <a:cs typeface="Ali-A-Samik" pitchFamily="2" charset="-78"/>
              </a:rPr>
              <a:t>تكليف الطلبة بكتابة التقارير الصفية</a:t>
            </a:r>
            <a:endParaRPr lang="en-US" sz="2400" dirty="0" smtClean="0">
              <a:cs typeface="Ali-A-Samik" pitchFamily="2" charset="-78"/>
            </a:endParaRPr>
          </a:p>
          <a:p>
            <a:r>
              <a:rPr lang="ar-IQ" sz="2000" b="1" dirty="0" smtClean="0"/>
              <a:t> </a:t>
            </a:r>
            <a:endParaRPr lang="en-US" sz="2000" dirty="0" smtClean="0"/>
          </a:p>
          <a:p>
            <a:r>
              <a:rPr lang="ar-IQ" sz="2000" b="1" dirty="0" smtClean="0"/>
              <a:t> </a:t>
            </a:r>
            <a:endParaRPr lang="en-US" sz="2000" dirty="0" smtClean="0"/>
          </a:p>
          <a:p>
            <a:r>
              <a:rPr lang="ar-KW" sz="2000" dirty="0" smtClean="0"/>
              <a:t> </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2844" y="214290"/>
            <a:ext cx="8643998" cy="5632311"/>
          </a:xfrm>
          <a:prstGeom prst="rect">
            <a:avLst/>
          </a:prstGeom>
          <a:noFill/>
        </p:spPr>
        <p:txBody>
          <a:bodyPr wrap="square" rtlCol="1">
            <a:spAutoFit/>
          </a:bodyPr>
          <a:lstStyle/>
          <a:p>
            <a:r>
              <a:rPr lang="ar-IQ" sz="2000" b="1" dirty="0" smtClean="0">
                <a:cs typeface="Ali-A-Samik" pitchFamily="2" charset="-78"/>
              </a:rPr>
              <a:t>١٤. نظام التقييم :</a:t>
            </a:r>
            <a:endParaRPr lang="en-US" sz="2000" dirty="0" smtClean="0">
              <a:cs typeface="Ali-A-Samik" pitchFamily="2" charset="-78"/>
            </a:endParaRPr>
          </a:p>
          <a:p>
            <a:r>
              <a:rPr lang="ar-IQ" sz="2000" b="1" dirty="0" smtClean="0">
                <a:cs typeface="Ali-A-Samik" pitchFamily="2" charset="-78"/>
              </a:rPr>
              <a:t>لكل طالب 40 درجة في السعي و60 درجة في الامتحان النهائي </a:t>
            </a:r>
            <a:endParaRPr lang="en-US" sz="2000" dirty="0" smtClean="0">
              <a:cs typeface="Ali-A-Samik" pitchFamily="2" charset="-78"/>
            </a:endParaRPr>
          </a:p>
          <a:p>
            <a:pPr lvl="0"/>
            <a:r>
              <a:rPr lang="ar-IQ" sz="2000" b="1" dirty="0" smtClean="0">
                <a:cs typeface="Ali-A-Samik" pitchFamily="2" charset="-78"/>
              </a:rPr>
              <a:t>درجة السعي : 15 درجة للامتحان الاول ، 5 درجات للتقرير الصفي عن النحووالنشاط اليومي +20 درجة  </a:t>
            </a:r>
            <a:endParaRPr lang="en-US" sz="2000" dirty="0" smtClean="0">
              <a:cs typeface="Ali-A-Samik" pitchFamily="2" charset="-78"/>
            </a:endParaRPr>
          </a:p>
          <a:p>
            <a:r>
              <a:rPr lang="ar-IQ" sz="2000" b="1" dirty="0" smtClean="0">
                <a:cs typeface="Ali-A-Samik" pitchFamily="2" charset="-78"/>
              </a:rPr>
              <a:t>للفصل الثاني والامتحانات اليومية المفاجئة (</a:t>
            </a:r>
            <a:r>
              <a:rPr lang="en-US" sz="2000" dirty="0" smtClean="0">
                <a:cs typeface="Ali-A-Samik" pitchFamily="2" charset="-78"/>
              </a:rPr>
              <a:t> quizzes</a:t>
            </a:r>
            <a:r>
              <a:rPr lang="ar-IQ" sz="2000" b="1" dirty="0" smtClean="0">
                <a:cs typeface="Ali-A-Samik" pitchFamily="2" charset="-78"/>
              </a:rPr>
              <a:t>)</a:t>
            </a:r>
            <a:endParaRPr lang="en-US" sz="2000" dirty="0" smtClean="0">
              <a:cs typeface="Ali-A-Samik" pitchFamily="2" charset="-78"/>
            </a:endParaRPr>
          </a:p>
          <a:p>
            <a:pPr lvl="0"/>
            <a:r>
              <a:rPr lang="ar-IQ" sz="2000" b="1" dirty="0" smtClean="0">
                <a:cs typeface="Ali-A-Samik" pitchFamily="2" charset="-78"/>
              </a:rPr>
              <a:t>60 درجة للامتحان النهائي</a:t>
            </a:r>
            <a:endParaRPr lang="en-US" sz="2000" dirty="0" smtClean="0">
              <a:cs typeface="Ali-A-Samik" pitchFamily="2" charset="-78"/>
            </a:endParaRPr>
          </a:p>
          <a:p>
            <a:pPr lvl="0"/>
            <a:r>
              <a:rPr lang="ar-IQ" sz="2000" b="1" dirty="0" smtClean="0">
                <a:cs typeface="Ali-A-Samik" pitchFamily="2" charset="-78"/>
              </a:rPr>
              <a:t> درجات محدودة  على حضور الطلبة وغيابهم وكتابة المقالات والنشاط الصفي واللا صفي</a:t>
            </a:r>
            <a:endParaRPr lang="en-US" sz="2000" dirty="0" smtClean="0">
              <a:cs typeface="Ali-A-Samik" pitchFamily="2" charset="-78"/>
            </a:endParaRPr>
          </a:p>
          <a:p>
            <a:r>
              <a:rPr lang="ar-IQ" sz="2000" b="1" dirty="0" smtClean="0">
                <a:cs typeface="Ali-A-Samik" pitchFamily="2" charset="-78"/>
              </a:rPr>
              <a:t> ١٥. نتائج تعلم الطالب (ان لاتقل عن 100 كلمة):</a:t>
            </a:r>
            <a:endParaRPr lang="en-US" sz="2000" dirty="0" smtClean="0">
              <a:cs typeface="Ali-A-Samik" pitchFamily="2" charset="-78"/>
            </a:endParaRPr>
          </a:p>
          <a:p>
            <a:r>
              <a:rPr lang="ar-IQ" sz="2000" b="1" dirty="0" smtClean="0">
                <a:cs typeface="Ali-A-Samik" pitchFamily="2" charset="-78"/>
              </a:rPr>
              <a:t> لقد نجحت العملية الدريسية  والمنهج المتبع في تغطية  المفردات المقررة لمادة النحو ، وادت  عملية التعليم المنجزة </a:t>
            </a:r>
            <a:endParaRPr lang="en-US" sz="2000" dirty="0" smtClean="0">
              <a:cs typeface="Ali-A-Samik" pitchFamily="2" charset="-78"/>
            </a:endParaRPr>
          </a:p>
          <a:p>
            <a:r>
              <a:rPr lang="ar-IQ" sz="2000" b="1" dirty="0" smtClean="0">
                <a:cs typeface="Ali-A-Samik" pitchFamily="2" charset="-78"/>
              </a:rPr>
              <a:t>نتائج علمية جيدة جدا، اذ كانت الاهداف  الاساسية المتوخاة من عملية الادريس واضحة ومفهومة ، وتم تحقيقها </a:t>
            </a:r>
            <a:endParaRPr lang="en-US" sz="2000" dirty="0" smtClean="0">
              <a:cs typeface="Ali-A-Samik" pitchFamily="2" charset="-78"/>
            </a:endParaRPr>
          </a:p>
          <a:p>
            <a:r>
              <a:rPr lang="ar-IQ" sz="2000" b="1" dirty="0" smtClean="0">
                <a:cs typeface="Ali-A-Samik" pitchFamily="2" charset="-78"/>
              </a:rPr>
              <a:t>بنسبة عالية ،وكانت محتويات المادة العلمية التي عرضت على الطلبة نافعة ومفيدة لحاجات ومتطلبات تهيئة الطلبة </a:t>
            </a:r>
            <a:endParaRPr lang="en-US" sz="2000" dirty="0" smtClean="0">
              <a:cs typeface="Ali-A-Samik" pitchFamily="2" charset="-78"/>
            </a:endParaRPr>
          </a:p>
          <a:p>
            <a:r>
              <a:rPr lang="ar-IQ" sz="2000" b="1" dirty="0" smtClean="0">
                <a:cs typeface="Ali-A-Samik" pitchFamily="2" charset="-78"/>
              </a:rPr>
              <a:t>للمجتمع والعالم الخارجي ،  الى جانب تاهيلهم لسوق العمل المتمثل بالتعيين في دوائر الدولة   بصفة مدرسين واناطة  واجبات القيادة الدينية من نحو الامامة والخطابة والدعوة الى الدين الحنيف ، وتعليم اللغة العربية بفروعها لاالمختلفة في المدارس،  فضلا عن تشجيعم على التاليف والتحقيق والبحث العلمي الذي من شانه  ربط الجامعة </a:t>
            </a:r>
            <a:endParaRPr lang="en-US" sz="2000" dirty="0" smtClean="0">
              <a:cs typeface="Ali-A-Samik" pitchFamily="2" charset="-78"/>
            </a:endParaRPr>
          </a:p>
          <a:p>
            <a:r>
              <a:rPr lang="ar-IQ" sz="2000" b="1" dirty="0" smtClean="0">
                <a:cs typeface="Ali-A-Samik" pitchFamily="2" charset="-78"/>
              </a:rPr>
              <a:t>والواد العلمية المدروسة فيها بسوق العمل  والعالم الخارجي..</a:t>
            </a:r>
            <a:endParaRPr lang="en-US" sz="2000" dirty="0" smtClean="0">
              <a:cs typeface="Ali-A-Samik" pitchFamily="2" charset="-78"/>
            </a:endParaRPr>
          </a:p>
          <a:p>
            <a:r>
              <a:rPr lang="ar-IQ" sz="2000" dirty="0" smtClean="0">
                <a:cs typeface="Ali-A-Samik" pitchFamily="2" charset="-78"/>
              </a:rPr>
              <a:t> </a:t>
            </a:r>
            <a:endParaRPr lang="en-US" sz="2000" dirty="0" smtClean="0">
              <a:cs typeface="Ali-A-Samik" pitchFamily="2" charset="-78"/>
            </a:endParaRPr>
          </a:p>
          <a:p>
            <a:r>
              <a:rPr lang="en-US" sz="2000" dirty="0" smtClean="0">
                <a:cs typeface="Ali-A-Samik" pitchFamily="2" charset="-78"/>
              </a:rPr>
              <a:t> </a:t>
            </a:r>
          </a:p>
          <a:p>
            <a:r>
              <a:rPr lang="ar-KW" sz="2000" dirty="0" smtClean="0">
                <a:cs typeface="Ali-A-Samik" pitchFamily="2" charset="-78"/>
              </a:rPr>
              <a:t> </a:t>
            </a:r>
            <a:endParaRPr lang="en-US" sz="2000" dirty="0" smtClean="0">
              <a:cs typeface="Ali-A-Samik" pitchFamily="2" charset="-78"/>
            </a:endParaRPr>
          </a:p>
          <a:p>
            <a:endParaRPr lang="en-US" sz="2000" dirty="0">
              <a:cs typeface="Ali-A-Samik"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1334</TotalTime>
  <Words>3806</Words>
  <Application>Microsoft Office PowerPoint</Application>
  <PresentationFormat>عرض على الشاشة (3:4)‏</PresentationFormat>
  <Paragraphs>500</Paragraphs>
  <Slides>39</Slides>
  <Notes>10</Notes>
  <HiddenSlides>0</HiddenSlides>
  <MMClips>0</MMClips>
  <ScaleCrop>false</ScaleCrop>
  <HeadingPairs>
    <vt:vector size="4" baseType="variant">
      <vt:variant>
        <vt:lpstr>نسق</vt:lpstr>
      </vt:variant>
      <vt:variant>
        <vt:i4>1</vt:i4>
      </vt:variant>
      <vt:variant>
        <vt:lpstr>عناوين الشرائح</vt:lpstr>
      </vt:variant>
      <vt:variant>
        <vt:i4>39</vt:i4>
      </vt:variant>
    </vt:vector>
  </HeadingPairs>
  <TitlesOfParts>
    <vt:vector size="40" baseType="lpstr">
      <vt:lpstr>Flow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ثانيا :الافعال الدالة على الرجحان (ثمانية) :  1- خال :ومثال الدالة على الرجحان قولك خلت زيدا أخاك وقد تستعمل خال لليقين كقوله:  - دعاني الغواني عمهن وخلتني ... لي اسم فلا أدعى به وهو أول.   2- ظن  نحو:ظننت زيدا صاحبك وقد تستعمل لليقين كقوله تعالى: {وظنوا أن لا ملجأ من الله إلا إليه}  3-حسب نحو:حسبت زيدا صاحبك وقد تستعمل لليقين كقوله:  - حسبت التقى والجود خير تجارة ... رباحا إذا ما المرء أصبح ثاقلا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zheen</dc:creator>
  <cp:lastModifiedBy>Maher</cp:lastModifiedBy>
  <cp:revision>324</cp:revision>
  <dcterms:created xsi:type="dcterms:W3CDTF">2014-10-22T17:23:16Z</dcterms:created>
  <dcterms:modified xsi:type="dcterms:W3CDTF">2022-06-13T05:42:25Z</dcterms:modified>
</cp:coreProperties>
</file>