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notesMasterIdLst>
    <p:notesMasterId r:id="rId47"/>
  </p:notesMasterIdLst>
  <p:sldIdLst>
    <p:sldId id="355" r:id="rId2"/>
    <p:sldId id="468" r:id="rId3"/>
    <p:sldId id="466" r:id="rId4"/>
    <p:sldId id="465" r:id="rId5"/>
    <p:sldId id="366" r:id="rId6"/>
    <p:sldId id="341" r:id="rId7"/>
    <p:sldId id="352" r:id="rId8"/>
    <p:sldId id="353" r:id="rId9"/>
    <p:sldId id="354" r:id="rId10"/>
    <p:sldId id="357" r:id="rId11"/>
    <p:sldId id="437" r:id="rId12"/>
    <p:sldId id="438" r:id="rId13"/>
    <p:sldId id="439" r:id="rId14"/>
    <p:sldId id="445" r:id="rId15"/>
    <p:sldId id="446" r:id="rId16"/>
    <p:sldId id="440" r:id="rId17"/>
    <p:sldId id="453" r:id="rId18"/>
    <p:sldId id="455" r:id="rId19"/>
    <p:sldId id="451" r:id="rId20"/>
    <p:sldId id="452" r:id="rId21"/>
    <p:sldId id="454" r:id="rId22"/>
    <p:sldId id="441" r:id="rId23"/>
    <p:sldId id="361" r:id="rId24"/>
    <p:sldId id="362" r:id="rId25"/>
    <p:sldId id="330" r:id="rId26"/>
    <p:sldId id="363" r:id="rId27"/>
    <p:sldId id="343" r:id="rId28"/>
    <p:sldId id="364" r:id="rId29"/>
    <p:sldId id="365" r:id="rId30"/>
    <p:sldId id="344" r:id="rId31"/>
    <p:sldId id="345" r:id="rId32"/>
    <p:sldId id="351" r:id="rId33"/>
    <p:sldId id="346" r:id="rId34"/>
    <p:sldId id="347" r:id="rId35"/>
    <p:sldId id="348" r:id="rId36"/>
    <p:sldId id="358" r:id="rId37"/>
    <p:sldId id="359" r:id="rId38"/>
    <p:sldId id="456" r:id="rId39"/>
    <p:sldId id="457" r:id="rId40"/>
    <p:sldId id="458" r:id="rId41"/>
    <p:sldId id="459" r:id="rId42"/>
    <p:sldId id="460" r:id="rId43"/>
    <p:sldId id="461" r:id="rId44"/>
    <p:sldId id="462" r:id="rId45"/>
    <p:sldId id="467" r:id="rId4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1F1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279" autoAdjust="0"/>
    <p:restoredTop sz="95637" autoAdjust="0"/>
  </p:normalViewPr>
  <p:slideViewPr>
    <p:cSldViewPr>
      <p:cViewPr>
        <p:scale>
          <a:sx n="70" d="100"/>
          <a:sy n="70" d="100"/>
        </p:scale>
        <p:origin x="-1704" y="-138"/>
      </p:cViewPr>
      <p:guideLst>
        <p:guide orient="horz" pos="2160"/>
        <p:guide pos="2880"/>
      </p:guideLst>
    </p:cSldViewPr>
  </p:slideViewPr>
  <p:outlineViewPr>
    <p:cViewPr>
      <p:scale>
        <a:sx n="33" d="100"/>
        <a:sy n="33" d="100"/>
      </p:scale>
      <p:origin x="0" y="1416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401D5D0-E001-431E-AC5C-9FE33C73D5FB}" type="datetimeFigureOut">
              <a:rPr lang="ar-IQ" smtClean="0"/>
              <a:pPr/>
              <a:t>27/10/1443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E617D2C-994C-485A-9DB4-606B2E9B0241}" type="slidenum">
              <a:rPr lang="ar-IQ" smtClean="0"/>
              <a:pPr/>
              <a:t>‹#›</a:t>
            </a:fld>
            <a:endParaRPr lang="ar-IQ"/>
          </a:p>
        </p:txBody>
      </p:sp>
    </p:spTree>
    <p:extLst>
      <p:ext uri="{BB962C8B-B14F-4D97-AF65-F5344CB8AC3E}">
        <p14:creationId xmlns:p14="http://schemas.microsoft.com/office/powerpoint/2010/main" val="26910799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5E617D2C-994C-485A-9DB4-606B2E9B0241}" type="slidenum">
              <a:rPr lang="ar-IQ" smtClean="0"/>
              <a:pPr/>
              <a:t>1</a:t>
            </a:fld>
            <a:endParaRPr lang="ar-IQ"/>
          </a:p>
        </p:txBody>
      </p:sp>
    </p:spTree>
    <p:extLst>
      <p:ext uri="{BB962C8B-B14F-4D97-AF65-F5344CB8AC3E}">
        <p14:creationId xmlns:p14="http://schemas.microsoft.com/office/powerpoint/2010/main" val="1827935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E617D2C-994C-485A-9DB4-606B2E9B0241}" type="slidenum">
              <a:rPr lang="ar-IQ" smtClean="0"/>
              <a:pPr/>
              <a:t>24</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E617D2C-994C-485A-9DB4-606B2E9B0241}" type="slidenum">
              <a:rPr lang="ar-IQ" smtClean="0"/>
              <a:pPr/>
              <a:t>34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32F38-1A04-4F23-9EC9-C073D9EE2DE0}" type="datetimeFigureOut">
              <a:rPr lang="ar-IQ" smtClean="0"/>
              <a:pPr/>
              <a:t>27/10/1443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232F38-1A04-4F23-9EC9-C073D9EE2DE0}" type="datetimeFigureOut">
              <a:rPr lang="ar-IQ" smtClean="0"/>
              <a:pPr/>
              <a:t>27/10/1443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F48C5B-7C47-48F1-8199-F73A8B132EC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abjjad.c/"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wepal.net/ar/uploads/2152018-105243PM-1.jpeg"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www.almrsal.com/post/888380"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tretch>
            <a:fillRect/>
          </a:stretch>
        </p:blipFill>
        <p:spPr bwMode="auto">
          <a:xfrm>
            <a:off x="2123728" y="-459432"/>
            <a:ext cx="5148064" cy="820796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endParaRPr lang="ar-IQ" sz="3200" b="1" dirty="0" smtClean="0"/>
          </a:p>
          <a:p>
            <a:r>
              <a:rPr lang="ar-IQ" sz="3200" b="1" dirty="0" smtClean="0"/>
              <a:t>          </a:t>
            </a:r>
            <a:r>
              <a:rPr lang="ar-IQ" sz="3200" b="1" dirty="0" smtClean="0">
                <a:solidFill>
                  <a:srgbClr val="002060"/>
                </a:solidFill>
              </a:rPr>
              <a:t>تعريف مصطلح التعبير وموضوعه</a:t>
            </a:r>
          </a:p>
          <a:p>
            <a:r>
              <a:rPr lang="ar-IQ" sz="2800" b="1" dirty="0" smtClean="0"/>
              <a:t>  1- يمكنُ تعريف مصطلح التعبير على وجه اخر بأنَّه تصوير المعاني من خلال الألفاظ، أو إفصاح الإنسان عمَّا يدور في نفسه من أفكار ومشاعر وهواجس وغيرها، وقد تكون طريقة التعبير شفهية حيثُ يتمُّ الكلام الشفهيّ من خلال تبادل الكلام أو نطق كلام للتعبير عن معنى ما، وقد تكون طريقة التعبير من خلال الكتابة، حيث يتمُّ استخدام الكلام المكتوب من أجل إيصال فكرة معينة أو معنى ما ويدخل التعبير في فنِّ الإنشاء،</a:t>
            </a:r>
          </a:p>
          <a:p>
            <a:r>
              <a:rPr lang="ar-IQ" sz="2800" b="1" dirty="0" smtClean="0"/>
              <a:t> 2- وموضوع التعبير في اللغة العربية هو لون من ألوان الفنون الأدبية، وفي هذا المقال سيتمُّ التعرف على موضوع التعبير وكيفية كتابة مقدمة موضوع تعبير. موضوع التعبير قبل الحديث عن كيفية كتابة مقدّمة موضوع تعبير لا بدَّ من الإشارة إلى موضوع التعبير بحد ذاته في اللغة العربية، حيثُ يعدُّ موضوع التعبير من ألوان الفنون الأدبية والكتابية في اللغة العربية، والذي يستخدمه الكتَّاب والباحثون والطلبةُ في مدارسهم، </a:t>
            </a:r>
            <a:endParaRPr lang="ar-IQ"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6340197"/>
          </a:xfrm>
          <a:prstGeom prst="rect">
            <a:avLst/>
          </a:prstGeom>
        </p:spPr>
        <p:txBody>
          <a:bodyPr wrap="square">
            <a:spAutoFit/>
          </a:bodyPr>
          <a:lstStyle/>
          <a:p>
            <a:r>
              <a:rPr lang="ar-IQ" sz="2800" b="1" dirty="0" smtClean="0">
                <a:solidFill>
                  <a:srgbClr val="FF0000"/>
                </a:solidFill>
              </a:rPr>
              <a:t>        منزلة التعبير واهميته  بين فروع اللغة </a:t>
            </a:r>
          </a:p>
          <a:p>
            <a:r>
              <a:rPr lang="ar-IQ" dirty="0" smtClean="0"/>
              <a:t> </a:t>
            </a:r>
          </a:p>
          <a:p>
            <a:r>
              <a:rPr lang="ar-IQ" sz="2400" b="1" dirty="0" smtClean="0"/>
              <a:t>يمتازالتعبير بين فروع اللغة بانه غاية ، وغيره وسائل مساعدة معينة عليه ، فالقراءة تزود القاريء بالمادة اللغوية  والوان المعرفة والثقافة ، وكل هذا اداة للتعبير ، والمحفوظات والنصوص – كذلك- منبع للثروة الادبية ، وذلك يساعد على اجادة الاداء ، وجمال التعبير ، والقواعد وسيلة لصون اللسان والقلم من الخطا في التعبير ، والاملاء وسيلة لرسم الكلمات رسما صحيحا ، فيفهم التعبير الكتابي على صورته الصحيحة....وهكذا. </a:t>
            </a:r>
          </a:p>
          <a:p>
            <a:r>
              <a:rPr lang="ar-IQ" sz="2400" b="1" dirty="0" smtClean="0"/>
              <a:t> </a:t>
            </a:r>
          </a:p>
          <a:p>
            <a:r>
              <a:rPr lang="ar-IQ" sz="2400" b="1" dirty="0" smtClean="0"/>
              <a:t>ويستمد التعبير اهميته من مجالات عدة ، اهمها : </a:t>
            </a:r>
          </a:p>
          <a:p>
            <a:r>
              <a:rPr lang="ar-IQ" sz="2400" b="1" dirty="0" smtClean="0"/>
              <a:t> </a:t>
            </a:r>
          </a:p>
          <a:p>
            <a:pPr lvl="0"/>
            <a:r>
              <a:rPr lang="ar-IQ" sz="2400" b="1" dirty="0" smtClean="0"/>
              <a:t>1-  انه اهم الغايات المنشودة في دراسة اللغات ، لانه وسيلة الافهام ، وهو احد جانبي عملية التفاهم. </a:t>
            </a:r>
          </a:p>
          <a:p>
            <a:r>
              <a:rPr lang="ar-IQ" sz="2400" b="1" dirty="0" smtClean="0"/>
              <a:t> </a:t>
            </a:r>
          </a:p>
          <a:p>
            <a:pPr lvl="0"/>
            <a:r>
              <a:rPr lang="ar-IQ" sz="2400" b="1" dirty="0" smtClean="0"/>
              <a:t>2- ان للعجز عن التعبير اثرا كبيرا في اخفاق الاطفال والطلاب  وفشلهم، وتكرار اخفاقهم يترتب عليه الاضطراب ، وفقد الثقة بالنفس ، وتاخر نموهم الاجتماعي والفكري. </a:t>
            </a:r>
          </a:p>
          <a:p>
            <a:r>
              <a:rPr lang="ar-IQ" sz="2400" b="1" dirty="0" smtClean="0"/>
              <a:t> </a:t>
            </a:r>
          </a:p>
          <a:p>
            <a:pPr lvl="0"/>
            <a:r>
              <a:rPr lang="ar-IQ" sz="2400" b="1" dirty="0" smtClean="0"/>
              <a:t>3-انه وسيلة لاتصال الفرد بغيره ، واداة لتقوية الروابط الفكرية والاجتماعية بين الافراد.</a:t>
            </a:r>
            <a:endParaRPr lang="ar-IQ"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154984"/>
          </a:xfrm>
          <a:prstGeom prst="rect">
            <a:avLst/>
          </a:prstGeom>
        </p:spPr>
        <p:txBody>
          <a:bodyPr wrap="square">
            <a:spAutoFit/>
          </a:bodyPr>
          <a:lstStyle/>
          <a:p>
            <a:pPr lvl="0"/>
            <a:endParaRPr lang="ar-IQ" sz="2400" b="1" dirty="0" smtClean="0"/>
          </a:p>
          <a:p>
            <a:pPr lvl="0"/>
            <a:r>
              <a:rPr lang="ar-IQ" sz="2400" b="1" dirty="0" smtClean="0"/>
              <a:t>4- ان عدم الدقة في التعبير يترتب عليه فوات الفرص ، وضياع الفائدة ،</a:t>
            </a:r>
          </a:p>
          <a:p>
            <a:pPr lvl="0"/>
            <a:r>
              <a:rPr lang="ar-IQ" sz="2400" b="1" dirty="0" smtClean="0"/>
              <a:t> ومن صورهذا-مثلا- ان يكتب تلميذ الاعلان الاتي ويعلقه في لوحة اعلانات المدرسة: </a:t>
            </a:r>
          </a:p>
          <a:p>
            <a:r>
              <a:rPr lang="ar-IQ" sz="2400" b="1" dirty="0" smtClean="0"/>
              <a:t> </a:t>
            </a:r>
          </a:p>
          <a:p>
            <a:r>
              <a:rPr lang="ar-IQ" sz="2400" b="1" dirty="0" smtClean="0"/>
              <a:t>           ((ضاع مني كتابي ، ومن يجده يرده الي مشكورا)) محمد. </a:t>
            </a:r>
          </a:p>
          <a:p>
            <a:r>
              <a:rPr lang="ar-IQ" sz="2400" b="1" dirty="0" smtClean="0"/>
              <a:t> </a:t>
            </a:r>
          </a:p>
          <a:p>
            <a:r>
              <a:rPr lang="ar-IQ" sz="2400" b="1" dirty="0" smtClean="0"/>
              <a:t> فلا شك ان هذا الاعلان قاصر ، تعوزه الدقة ، وهو بهذه الصيغة لا ينهض بتحقيق الغاية المرتبطة به، والدقة تقتضي ذكر اسم الكتاب ، وذكر الاماكن التي يظن انه فقد فيها ، وقد يكون من المناسي –ايضا- ذكر اليوم الذي ضاع فيه ، ولايد من ان يكون التوقيع  كاملا كاشفا عن صاحبه اسما وصفا وشعبة. </a:t>
            </a:r>
          </a:p>
          <a:p>
            <a:r>
              <a:rPr lang="ar-IQ" sz="2400" b="1" dirty="0" smtClean="0"/>
              <a:t> </a:t>
            </a:r>
            <a:endParaRPr lang="ar-IQ"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70865"/>
          </a:xfrm>
          <a:prstGeom prst="rect">
            <a:avLst/>
          </a:prstGeom>
        </p:spPr>
        <p:txBody>
          <a:bodyPr wrap="square">
            <a:spAutoFit/>
          </a:bodyPr>
          <a:lstStyle/>
          <a:p>
            <a:r>
              <a:rPr lang="ar-IQ" sz="2800" b="1" dirty="0" smtClean="0"/>
              <a:t>                       </a:t>
            </a:r>
            <a:r>
              <a:rPr lang="ar-IQ" sz="2800" b="1" dirty="0" smtClean="0">
                <a:solidFill>
                  <a:srgbClr val="FF0000"/>
                </a:solidFill>
              </a:rPr>
              <a:t>اهداف تدريس التعبير </a:t>
            </a:r>
            <a:r>
              <a:rPr lang="ar-IQ" b="1" dirty="0" smtClean="0">
                <a:solidFill>
                  <a:srgbClr val="FF0000"/>
                </a:solidFill>
              </a:rPr>
              <a:t>: </a:t>
            </a:r>
          </a:p>
          <a:p>
            <a:r>
              <a:rPr lang="ar-IQ" b="1" dirty="0" smtClean="0"/>
              <a:t> </a:t>
            </a:r>
          </a:p>
          <a:p>
            <a:pPr lvl="0"/>
            <a:r>
              <a:rPr lang="ar-IQ" sz="2400" b="1" dirty="0" smtClean="0"/>
              <a:t>1-  تمكين الطلبة من التعبير عما في نفوسهم ، او عما يشاهدونه ، بعبارة سليمة صحيحة. </a:t>
            </a:r>
          </a:p>
          <a:p>
            <a:r>
              <a:rPr lang="ar-IQ" sz="2400" b="1" dirty="0" smtClean="0"/>
              <a:t> </a:t>
            </a:r>
          </a:p>
          <a:p>
            <a:pPr lvl="0"/>
            <a:r>
              <a:rPr lang="ar-IQ" sz="2400" b="1" dirty="0" smtClean="0"/>
              <a:t>2- توسيع دائرة افكارهم ، وقد يظن بعض الاساتذة ان هذا الغرض يصعب تحقيقه في حصة التعبير ، ولكننا نستطيع في حصة التعبير الشفهي ان نزود التلاميذ بالقدرة على معالجة الافكار بنوع من التفصيل والاستيفاء والاحاطة ، وعلى توليد المعاني الجزئبة المتصلة بفكرة اساسيةعامة. </a:t>
            </a:r>
          </a:p>
          <a:p>
            <a:r>
              <a:rPr lang="ar-IQ" sz="2400" b="1" dirty="0" smtClean="0"/>
              <a:t> </a:t>
            </a:r>
          </a:p>
          <a:p>
            <a:pPr lvl="0"/>
            <a:r>
              <a:rPr lang="ar-IQ" sz="2400" b="1" dirty="0" smtClean="0"/>
              <a:t>3- تزويدهم بما يعوزهم من المفردات والتراكيب والتعابير اللغوية،التي يحتاجها في حياته، على ان يكون ذلك بطريقة طبيعية . </a:t>
            </a:r>
          </a:p>
          <a:p>
            <a:r>
              <a:rPr lang="ar-IQ" sz="2400" b="1" dirty="0" smtClean="0"/>
              <a:t> </a:t>
            </a:r>
          </a:p>
          <a:p>
            <a:pPr lvl="0"/>
            <a:r>
              <a:rPr lang="ar-IQ" sz="2400" b="1" dirty="0" smtClean="0"/>
              <a:t>4- تعويدهم على التفكير المنطقي والتعبير الصحيح ، وترتيب الافكار ، وربط بعضها ببعض ، بأسلوب واضح وسليم . </a:t>
            </a:r>
          </a:p>
          <a:p>
            <a:r>
              <a:rPr lang="ar-IQ" sz="2400" b="1" dirty="0" smtClean="0"/>
              <a:t> 5-  تدريبهم على وصف الأشياء وما يحيط به وصفا دقيقا</a:t>
            </a:r>
          </a:p>
          <a:p>
            <a:r>
              <a:rPr lang="ar-IQ" sz="2400" b="1" dirty="0" smtClean="0"/>
              <a:t> </a:t>
            </a:r>
            <a:endParaRPr lang="ar-IQ"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832092"/>
          </a:xfrm>
          <a:prstGeom prst="rect">
            <a:avLst/>
          </a:prstGeom>
        </p:spPr>
        <p:txBody>
          <a:bodyPr wrap="square">
            <a:spAutoFit/>
          </a:bodyPr>
          <a:lstStyle/>
          <a:p>
            <a:endParaRPr lang="ar-IQ" sz="2800" b="1" dirty="0" smtClean="0"/>
          </a:p>
          <a:p>
            <a:r>
              <a:rPr lang="ar-IQ" sz="2800" b="1" dirty="0" smtClean="0"/>
              <a:t>6-  دفع الطلاب للتخيل والابتكار. </a:t>
            </a:r>
          </a:p>
          <a:p>
            <a:r>
              <a:rPr lang="ar-IQ" sz="2800" b="1" dirty="0" smtClean="0"/>
              <a:t>  7- اعدادهم للمواقف الحياتية التي تتطلب فصاحة اللسان ، والقدرة على الارتجال.</a:t>
            </a:r>
          </a:p>
          <a:p>
            <a:r>
              <a:rPr lang="ar-IQ" sz="2800" b="1" dirty="0" smtClean="0"/>
              <a:t>    8- تعويدهم على  التفكير الحر الشخصي والنقد الذاتي مع أحترام عضويته بين أقرانه .</a:t>
            </a:r>
          </a:p>
          <a:p>
            <a:r>
              <a:rPr lang="ar-IQ" sz="2800" b="1" dirty="0" smtClean="0"/>
              <a:t>9- تهذيب وجدانه الفردي والاجتماعي والقومي والإنساني .</a:t>
            </a:r>
          </a:p>
          <a:p>
            <a:endParaRPr lang="ar-IQ" sz="2800" b="1" dirty="0" smtClean="0"/>
          </a:p>
          <a:p>
            <a:r>
              <a:rPr lang="ar-IQ" sz="2800" b="1" dirty="0" smtClean="0"/>
              <a:t>10 - يساعد درس التعبير على اكتشاف الطالب الموهوب في الأدب، وصـقل هـذه الموهبة ومساعدتها على التفتح والنمو والأنطلاق. </a:t>
            </a:r>
          </a:p>
          <a:p>
            <a:endParaRPr lang="ar-IQ"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endParaRPr lang="ar-IQ" dirty="0" smtClean="0"/>
          </a:p>
          <a:p>
            <a:r>
              <a:rPr lang="ar-IQ" dirty="0" smtClean="0"/>
              <a:t>.                           </a:t>
            </a:r>
            <a:r>
              <a:rPr lang="ar-IQ" sz="3200" b="1" dirty="0" smtClean="0">
                <a:solidFill>
                  <a:srgbClr val="FF0000"/>
                </a:solidFill>
              </a:rPr>
              <a:t> اسباب صعوبة تدريس التعبيرالشفهي</a:t>
            </a:r>
          </a:p>
          <a:p>
            <a:r>
              <a:rPr lang="ar-IQ" sz="2800" b="1" dirty="0" smtClean="0"/>
              <a:t>   1- مدرسو اللغة العربية ومدرساتها أغلبهم لم يطلعوا على أهداف تدريس التعبير الشفهي.</a:t>
            </a:r>
          </a:p>
          <a:p>
            <a:r>
              <a:rPr lang="ar-IQ" sz="2800" b="1" dirty="0" smtClean="0"/>
              <a:t>    2- لا يؤخذ بالحسبان رأي مدرسي اللغة العربية ومدرساتها عند وضع الأهداف </a:t>
            </a:r>
          </a:p>
          <a:p>
            <a:r>
              <a:rPr lang="ar-IQ" sz="2800" b="1" dirty="0" smtClean="0"/>
              <a:t>     3- ضعف إرتباط الموضوعات بميول الطلبة وإهتماماتهم </a:t>
            </a:r>
          </a:p>
          <a:p>
            <a:r>
              <a:rPr lang="ar-IQ" sz="2800" b="1" dirty="0" smtClean="0"/>
              <a:t>      4- قلة الإفادة من المكتبات الجامعية والمدرسية في اختيار الموضوعات </a:t>
            </a:r>
          </a:p>
          <a:p>
            <a:r>
              <a:rPr lang="ar-IQ" sz="2800" b="1" dirty="0" smtClean="0"/>
              <a:t>5- ندرة استعمال الوسائل التعليمية في أثناء تدريس التعبير الشفهي </a:t>
            </a:r>
          </a:p>
          <a:p>
            <a:endParaRPr lang="ar-IQ" sz="2800" b="1" dirty="0" smtClean="0"/>
          </a:p>
          <a:p>
            <a:r>
              <a:rPr lang="ar-IQ" sz="2800" b="1" dirty="0" smtClean="0"/>
              <a:t> ٦ - طرائق تدريس التعبير أغلبها غير قادرة على تنمية الجرأة الأدبية لدى الطلبة</a:t>
            </a:r>
          </a:p>
          <a:p>
            <a:r>
              <a:rPr lang="ar-IQ" sz="2800" b="1" dirty="0" smtClean="0"/>
              <a:t>7- ضعف الكفاية التدريسية لمدرسي اللغة العربية ومدرساتها </a:t>
            </a:r>
          </a:p>
          <a:p>
            <a:r>
              <a:rPr lang="ar-IQ" sz="2800" b="1" dirty="0" smtClean="0"/>
              <a:t>  8- قلة التزام مدرسي اللغة العربية ومدرساتها في أغلبهم باللغة الفصيحة فـي أثنـاء تدريس التعبير الشفهي. </a:t>
            </a:r>
            <a:endParaRPr lang="ar-IQ"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32530"/>
          </a:xfrm>
          <a:prstGeom prst="rect">
            <a:avLst/>
          </a:prstGeom>
        </p:spPr>
        <p:txBody>
          <a:bodyPr wrap="square">
            <a:spAutoFit/>
          </a:bodyPr>
          <a:lstStyle/>
          <a:p>
            <a:r>
              <a:rPr lang="ar-IQ" sz="2800" b="1" dirty="0" smtClean="0">
                <a:solidFill>
                  <a:srgbClr val="FF0000"/>
                </a:solidFill>
              </a:rPr>
              <a:t>                    انواع التعبير : </a:t>
            </a:r>
          </a:p>
          <a:p>
            <a:r>
              <a:rPr lang="ar-IQ" sz="2400" b="1" dirty="0" smtClean="0"/>
              <a:t> </a:t>
            </a:r>
            <a:r>
              <a:rPr lang="ar-IQ" sz="2800" b="1" dirty="0" smtClean="0"/>
              <a:t>******* يقسم التعبير اللغوي حسب ( طريقة الاداء )على قسمين هما: </a:t>
            </a:r>
          </a:p>
          <a:p>
            <a:r>
              <a:rPr lang="ar-IQ" sz="2800" b="1" dirty="0" smtClean="0"/>
              <a:t> ‌ اولا   -   التعبير الشفهي </a:t>
            </a:r>
          </a:p>
          <a:p>
            <a:r>
              <a:rPr lang="ar-IQ" sz="2800" b="1" dirty="0" smtClean="0"/>
              <a:t> ثانيا‌      -  التعبير التحريري ( الكتابي )</a:t>
            </a:r>
          </a:p>
          <a:p>
            <a:r>
              <a:rPr lang="ar-IQ" sz="2800" b="1" dirty="0" smtClean="0"/>
              <a:t> </a:t>
            </a:r>
          </a:p>
          <a:p>
            <a:r>
              <a:rPr lang="ar-IQ" sz="2800" b="1" dirty="0" smtClean="0"/>
              <a:t> اولا .................... التعبير الشفهى: </a:t>
            </a:r>
          </a:p>
          <a:p>
            <a:r>
              <a:rPr lang="ar-IQ" sz="2800" b="1" dirty="0" smtClean="0"/>
              <a:t> هو ما يعرف باسم (المحادثة او الانشاء الشفهي) . وهو اكثر انواع التعبير انتشارا ، اذ يمارسه كل من يتحدث  ،وهذا التعبير  يكون اداؤه  مشافهة ، يتطلب اتصالا بين المتحدث والمستمع. ،وتكمن اهمية التعبير الشفهي في انه اداة الاتصال السريع بين الفرد وغيره ،والنجاح فيه يحقق كثيرا من الاغراض الحيوية في ميادين الحياة المختلفة ،ومن صورالتعبير الشفهي:التعبير الحر ، الاجابة عن الاسئلة ،والمناقشة والتعليق ،والخطب والمناظرات ، والتحدث في الموضوعات المختلفة .</a:t>
            </a:r>
          </a:p>
          <a:p>
            <a:endParaRPr lang="ar-IQ" sz="2400" b="1" dirty="0" smtClean="0"/>
          </a:p>
          <a:p>
            <a:endParaRPr lang="ar-IQ"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693866"/>
          </a:xfrm>
          <a:prstGeom prst="rect">
            <a:avLst/>
          </a:prstGeom>
        </p:spPr>
        <p:txBody>
          <a:bodyPr wrap="square">
            <a:spAutoFit/>
          </a:bodyPr>
          <a:lstStyle/>
          <a:p>
            <a:r>
              <a:rPr lang="ar-IQ" sz="2800" b="1" dirty="0" smtClean="0"/>
              <a:t>                        </a:t>
            </a:r>
          </a:p>
          <a:p>
            <a:r>
              <a:rPr lang="ar-IQ" sz="2800" b="1" dirty="0" smtClean="0">
                <a:solidFill>
                  <a:srgbClr val="FF0000"/>
                </a:solidFill>
              </a:rPr>
              <a:t>                       طرائق تدريس التعبير الشفهي والكتابي</a:t>
            </a:r>
            <a:br>
              <a:rPr lang="ar-IQ" sz="2800" b="1" dirty="0" smtClean="0">
                <a:solidFill>
                  <a:srgbClr val="FF0000"/>
                </a:solidFill>
              </a:rPr>
            </a:br>
            <a:r>
              <a:rPr lang="ar-IQ" sz="2800" b="1" dirty="0" smtClean="0">
                <a:solidFill>
                  <a:srgbClr val="FF0000"/>
                </a:solidFill>
              </a:rPr>
              <a:t>                          اولا : التعبير الشفوي </a:t>
            </a:r>
            <a:br>
              <a:rPr lang="ar-IQ" sz="2800" b="1" dirty="0" smtClean="0">
                <a:solidFill>
                  <a:srgbClr val="FF0000"/>
                </a:solidFill>
              </a:rPr>
            </a:br>
            <a:r>
              <a:rPr lang="ar-IQ" sz="2800" b="1" dirty="0" smtClean="0"/>
              <a:t>_ مفهوم الكلام ( التعبير الشفوي): يعد الكلام المهارة الثانية من مهارات اللغة بعد الاستماع , وهو ترجمة اللسان عما تلمه الانسان من طريق الاستماع والقراءة والكتابة , وهو اللفظ والافادة , فليس كل صوت هو كلام . فالكلام هو ما يصدر عن الانسان ليعبر به عن شيء له دلالة في ذهن المتكلم والسامع .</a:t>
            </a:r>
            <a:br>
              <a:rPr lang="ar-IQ" sz="2800" b="1" dirty="0" smtClean="0"/>
            </a:br>
            <a:r>
              <a:rPr lang="ar-IQ" sz="2800" b="1" dirty="0" smtClean="0"/>
              <a:t>اهمية الكلام ( التعبير الشفوي ) : الكلام وسيلة الاقناع والفهم والافهام , بين المتكلم والمخاطب , وهو وسيلة لتنفيس الفرد عما يعانيه , وامتصاص لانفعالاته , ويبدو ذلك واضحا من تعدد القضايا المطروحة , بين المتحدثين , وتعدد وجهات النظر لمن هو اكثر قدرة على الافهام والاقناع , اذ يتطلب منه مهارة عالية في تقديم الحجج , وعرض الادلة , وقناعة البرهان .</a:t>
            </a:r>
            <a:br>
              <a:rPr lang="ar-IQ" sz="2800" b="1" dirty="0" smtClean="0"/>
            </a:br>
            <a:endParaRPr lang="ar-IQ"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ar-IQ" sz="2800" b="1" dirty="0" smtClean="0"/>
              <a:t> </a:t>
            </a:r>
            <a:r>
              <a:rPr lang="ar-IQ" sz="2800" b="1" dirty="0" smtClean="0">
                <a:solidFill>
                  <a:srgbClr val="FF0000"/>
                </a:solidFill>
              </a:rPr>
              <a:t>اهداف التعبير الشفوي :</a:t>
            </a:r>
          </a:p>
          <a:p>
            <a:r>
              <a:rPr lang="ar-IQ" sz="2800" b="1" dirty="0" smtClean="0"/>
              <a:t> 1- </a:t>
            </a:r>
            <a:r>
              <a:rPr lang="ar-IQ" sz="2800" b="1" smtClean="0"/>
              <a:t>تعويد الطلبة على </a:t>
            </a:r>
            <a:r>
              <a:rPr lang="ar-IQ" sz="2800" b="1" dirty="0" smtClean="0"/>
              <a:t>اجادة النطق ,وطلاقة اللسان , وتمثل المعاني .</a:t>
            </a:r>
            <a:br>
              <a:rPr lang="ar-IQ" sz="2800" b="1" dirty="0" smtClean="0"/>
            </a:br>
            <a:r>
              <a:rPr lang="ar-IQ" sz="2800" b="1" dirty="0" smtClean="0"/>
              <a:t>2- تعويدهم التفكير المنطقي , وترتيب الافكار , وربطها بعضها البعض .</a:t>
            </a:r>
            <a:br>
              <a:rPr lang="ar-IQ" sz="2800" b="1" dirty="0" smtClean="0"/>
            </a:br>
            <a:r>
              <a:rPr lang="ar-IQ" sz="2800" b="1" dirty="0" smtClean="0"/>
              <a:t>3- تنمية الثقة بالنفس من خلال مواجهة زملائه في المدرسة او خارجها </a:t>
            </a:r>
            <a:br>
              <a:rPr lang="ar-IQ" sz="2800" b="1" dirty="0" smtClean="0"/>
            </a:br>
            <a:r>
              <a:rPr lang="ar-IQ" sz="2800" b="1" dirty="0" smtClean="0"/>
              <a:t>4-تمكينهم من التعبير عما يدور حولهم من موضوعات تتصل بحياتهم وتجاربهم .</a:t>
            </a:r>
            <a:br>
              <a:rPr lang="ar-IQ" sz="2800" b="1" dirty="0" smtClean="0"/>
            </a:br>
            <a:r>
              <a:rPr lang="ar-IQ" sz="2800" b="1" dirty="0" smtClean="0"/>
              <a:t>1- نمو المهارات والقدرات التي بدأت تنمو عند التعبير في فنون التعبير الوظيفي من مناقشة وعرض الافكار والآراء .</a:t>
            </a:r>
            <a:r>
              <a:rPr lang="ar-IQ" sz="2800" dirty="0" smtClean="0"/>
              <a:t> </a:t>
            </a:r>
            <a:br>
              <a:rPr lang="ar-IQ" sz="2800" dirty="0" smtClean="0"/>
            </a:br>
            <a:r>
              <a:rPr lang="ar-IQ" sz="2800" dirty="0" smtClean="0"/>
              <a:t>                     </a:t>
            </a:r>
          </a:p>
          <a:p>
            <a:r>
              <a:rPr lang="ar-IQ" sz="2800" b="1" dirty="0" smtClean="0">
                <a:solidFill>
                  <a:srgbClr val="FF0000"/>
                </a:solidFill>
              </a:rPr>
              <a:t>خطوات تدريس التعبير الشفوي : </a:t>
            </a:r>
            <a:r>
              <a:rPr lang="ar-IQ" sz="2800" b="1" dirty="0" smtClean="0"/>
              <a:t/>
            </a:r>
            <a:br>
              <a:rPr lang="ar-IQ" sz="2800" b="1" dirty="0" smtClean="0"/>
            </a:br>
            <a:r>
              <a:rPr lang="ar-IQ" sz="2800" b="1" dirty="0" smtClean="0"/>
              <a:t>1- تدوين راس الموضوع وقراءته </a:t>
            </a:r>
            <a:br>
              <a:rPr lang="ar-IQ" sz="2800" b="1" dirty="0" smtClean="0"/>
            </a:br>
            <a:r>
              <a:rPr lang="ar-IQ" sz="2800" b="1" dirty="0" smtClean="0"/>
              <a:t>2- مناقشة الطلبة بهدف توضيح جوانب الموضوع وتحديد اهم عناصره .</a:t>
            </a:r>
            <a:br>
              <a:rPr lang="ar-IQ" sz="2800" b="1" dirty="0" smtClean="0"/>
            </a:br>
            <a:r>
              <a:rPr lang="ar-IQ" sz="2800" b="1" dirty="0" smtClean="0"/>
              <a:t>3- مطالبة الطلبة بالحديث في كل عنصر مع التوجيه </a:t>
            </a:r>
            <a:br>
              <a:rPr lang="ar-IQ" sz="2800" b="1" dirty="0" smtClean="0"/>
            </a:br>
            <a:r>
              <a:rPr lang="ar-IQ" sz="2800" b="1" dirty="0" smtClean="0"/>
              <a:t>4- حديث الطلبة عن الموضوع ككل .</a:t>
            </a:r>
            <a:br>
              <a:rPr lang="ar-IQ" sz="2800" b="1" dirty="0" smtClean="0"/>
            </a:br>
            <a:r>
              <a:rPr lang="ar-IQ" sz="2800" b="1" dirty="0" smtClean="0"/>
              <a:t>5- مناقشة الاخطاء العامة بعد فراغ الطلبة من حديثهم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3539430"/>
          </a:xfrm>
          <a:prstGeom prst="rect">
            <a:avLst/>
          </a:prstGeom>
        </p:spPr>
        <p:txBody>
          <a:bodyPr wrap="square">
            <a:spAutoFit/>
          </a:bodyPr>
          <a:lstStyle/>
          <a:p>
            <a:r>
              <a:rPr lang="ar-IQ" sz="2800" b="1" dirty="0" smtClean="0"/>
              <a:t>ثانيا ......................التعبير التحريري: </a:t>
            </a:r>
          </a:p>
          <a:p>
            <a:r>
              <a:rPr lang="ar-IQ" sz="2800" b="1" dirty="0" smtClean="0"/>
              <a:t> هو التعبيرالذي، يعرف باسم (الانشاء الكتابي )لانه يتم باستخدام وسائل الكتابة ، و مقتصر على مجيدي القراءة والكتابة، وهذا التوع من التعبير لا يحتاج الى اتصال مباشر بين الكاتب والقاريء ، و تفصلهم غالبا مسافات زمانية ومكانية ، والحاجة الى هذا النوع من التعبير   ماسة ،  وصوره متعددة منها كتابة المقالات ، والرسائل ،والاخبار ،و القصص والموضوعات المقروءة او المسموعة ،وتاليف القصص ،وكتابة اليوميات والتقاريروالمذكرات ، وغير ذلك.</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44000" cy="6924973"/>
          </a:xfrm>
          <a:prstGeom prst="rect">
            <a:avLst/>
          </a:prstGeom>
        </p:spPr>
        <p:txBody>
          <a:bodyPr wrap="square">
            <a:spAutoFit/>
          </a:bodyPr>
          <a:lstStyle/>
          <a:p>
            <a:r>
              <a:rPr lang="ar-IQ" sz="3200" b="1" dirty="0" smtClean="0">
                <a:solidFill>
                  <a:srgbClr val="FF0000"/>
                </a:solidFill>
              </a:rPr>
              <a:t> محاضرات </a:t>
            </a:r>
            <a:r>
              <a:rPr lang="ar-IQ" sz="3200" b="1" dirty="0">
                <a:solidFill>
                  <a:srgbClr val="FF0000"/>
                </a:solidFill>
              </a:rPr>
              <a:t>وكورس بووك ( </a:t>
            </a:r>
            <a:r>
              <a:rPr lang="en-US" sz="3200" b="1" dirty="0" err="1">
                <a:solidFill>
                  <a:srgbClr val="FF0000"/>
                </a:solidFill>
              </a:rPr>
              <a:t>cours</a:t>
            </a:r>
            <a:r>
              <a:rPr lang="en-US" sz="3200" b="1" dirty="0">
                <a:solidFill>
                  <a:srgbClr val="FF0000"/>
                </a:solidFill>
              </a:rPr>
              <a:t> book</a:t>
            </a:r>
            <a:r>
              <a:rPr lang="ar-IQ" sz="3200" b="1" dirty="0">
                <a:solidFill>
                  <a:srgbClr val="FF0000"/>
                </a:solidFill>
              </a:rPr>
              <a:t>  ) مفردات منهج مادة : </a:t>
            </a:r>
          </a:p>
          <a:p>
            <a:r>
              <a:rPr lang="ar-IQ" sz="3200" b="1" dirty="0">
                <a:solidFill>
                  <a:srgbClr val="FF0000"/>
                </a:solidFill>
              </a:rPr>
              <a:t> ( التعبيروالانشاء)للمرحلةالثالثة .. </a:t>
            </a:r>
            <a:r>
              <a:rPr lang="en-US" sz="3200" b="1" dirty="0">
                <a:solidFill>
                  <a:srgbClr val="FF0000"/>
                </a:solidFill>
              </a:rPr>
              <a:t> (On line )</a:t>
            </a:r>
            <a:r>
              <a:rPr lang="ar-IQ" sz="3200" b="1" dirty="0">
                <a:solidFill>
                  <a:srgbClr val="FF0000"/>
                </a:solidFill>
              </a:rPr>
              <a:t> 2021-  2022</a:t>
            </a:r>
          </a:p>
          <a:p>
            <a:r>
              <a:rPr lang="ar-IQ" sz="3200" b="1" dirty="0">
                <a:solidFill>
                  <a:srgbClr val="FF0000"/>
                </a:solidFill>
              </a:rPr>
              <a:t>اسم الاستاذ :  بروفيسور دكتور شكر محمود عبدالله </a:t>
            </a:r>
            <a:r>
              <a:rPr lang="ar-IQ" sz="3200" b="1" dirty="0" smtClean="0">
                <a:solidFill>
                  <a:srgbClr val="FF0000"/>
                </a:solidFill>
              </a:rPr>
              <a:t>مامسيني</a:t>
            </a:r>
          </a:p>
          <a:p>
            <a:r>
              <a:rPr lang="ar-IQ" sz="3200" b="1" dirty="0" smtClean="0">
                <a:solidFill>
                  <a:srgbClr val="7030A0"/>
                </a:solidFill>
              </a:rPr>
              <a:t>                     </a:t>
            </a:r>
            <a:r>
              <a:rPr lang="ar-IQ" sz="3600" b="1" dirty="0" smtClean="0">
                <a:solidFill>
                  <a:srgbClr val="7030A0"/>
                </a:solidFill>
              </a:rPr>
              <a:t>(( اسم المادة : التعبير والانشاء  </a:t>
            </a:r>
            <a:r>
              <a:rPr lang="ar-IQ" sz="3200" b="1" dirty="0" smtClean="0">
                <a:solidFill>
                  <a:srgbClr val="7030A0"/>
                </a:solidFill>
              </a:rPr>
              <a:t>))</a:t>
            </a:r>
          </a:p>
          <a:p>
            <a:r>
              <a:rPr lang="ar-IQ" sz="3200" b="1" dirty="0" smtClean="0">
                <a:solidFill>
                  <a:srgbClr val="1F1F1F"/>
                </a:solidFill>
              </a:rPr>
              <a:t>المصادر والمراجع والكتب المساعدة </a:t>
            </a:r>
          </a:p>
          <a:p>
            <a:pPr marL="457200" indent="-457200">
              <a:buFontTx/>
              <a:buChar char="-"/>
            </a:pPr>
            <a:r>
              <a:rPr lang="ar-IQ" sz="2800" b="1" dirty="0" smtClean="0">
                <a:solidFill>
                  <a:srgbClr val="1F1F1F"/>
                </a:solidFill>
              </a:rPr>
              <a:t>المعين في الانشاء والتعبير.........</a:t>
            </a:r>
          </a:p>
          <a:p>
            <a:r>
              <a:rPr lang="ar-IQ" sz="2800" b="1" dirty="0" smtClean="0">
                <a:solidFill>
                  <a:srgbClr val="1F1F1F"/>
                </a:solidFill>
              </a:rPr>
              <a:t>-   مهارات فى فن التعبير ولاانشاء ، </a:t>
            </a:r>
            <a:r>
              <a:rPr lang="en-US" sz="2800" b="1" dirty="0" smtClean="0">
                <a:solidFill>
                  <a:srgbClr val="1F1F1F"/>
                </a:solidFill>
                <a:hlinkClick r:id="rId2"/>
              </a:rPr>
              <a:t>www.abjjad.c</a:t>
            </a:r>
            <a:endParaRPr lang="ar-IQ" sz="2800" b="1" dirty="0" smtClean="0">
              <a:solidFill>
                <a:srgbClr val="1F1F1F"/>
              </a:solidFill>
            </a:endParaRPr>
          </a:p>
          <a:p>
            <a:r>
              <a:rPr lang="ar-IQ" sz="2800" b="1" dirty="0" smtClean="0">
                <a:solidFill>
                  <a:srgbClr val="1F1F1F"/>
                </a:solidFill>
              </a:rPr>
              <a:t>-   المميز في الانشاء والتعبير </a:t>
            </a:r>
          </a:p>
          <a:p>
            <a:r>
              <a:rPr lang="ar-IQ" sz="2800" b="1" dirty="0" smtClean="0">
                <a:solidFill>
                  <a:srgbClr val="1F1F1F"/>
                </a:solidFill>
              </a:rPr>
              <a:t>-   اسس وقواعد علي تعبير الجيد باللغة العربية</a:t>
            </a:r>
          </a:p>
          <a:p>
            <a:r>
              <a:rPr lang="ar-IQ" sz="2800" b="1" dirty="0" smtClean="0">
                <a:solidFill>
                  <a:srgbClr val="1F1F1F"/>
                </a:solidFill>
              </a:rPr>
              <a:t>-   التعبير الشفهي ودوره في تنمية الكفاية اللغوية</a:t>
            </a:r>
          </a:p>
          <a:p>
            <a:r>
              <a:rPr lang="ar-IQ" sz="2800" b="1" dirty="0" smtClean="0">
                <a:solidFill>
                  <a:srgbClr val="1F1F1F"/>
                </a:solidFill>
              </a:rPr>
              <a:t>-   تعلم الانشاء (الطبعة الاولى) العراق </a:t>
            </a:r>
          </a:p>
          <a:p>
            <a:r>
              <a:rPr lang="ar-IQ" sz="2800" b="1" dirty="0" smtClean="0">
                <a:solidFill>
                  <a:srgbClr val="1F1F1F"/>
                </a:solidFill>
              </a:rPr>
              <a:t>-   فن كتابة الانشاء والتعبير </a:t>
            </a:r>
          </a:p>
          <a:p>
            <a:r>
              <a:rPr lang="ar-IQ" sz="2800" b="1" dirty="0" smtClean="0">
                <a:solidFill>
                  <a:srgbClr val="1F1F1F"/>
                </a:solidFill>
              </a:rPr>
              <a:t>-   الانشاء الواضع </a:t>
            </a:r>
          </a:p>
          <a:p>
            <a:r>
              <a:rPr lang="ar-IQ" sz="2800" b="1" dirty="0" smtClean="0">
                <a:solidFill>
                  <a:srgbClr val="1F1F1F"/>
                </a:solidFill>
              </a:rPr>
              <a:t>-   فن التعبير والانشاء</a:t>
            </a:r>
          </a:p>
          <a:p>
            <a:endParaRPr lang="ar-IQ" sz="2800" b="1" dirty="0" smtClean="0">
              <a:solidFill>
                <a:srgbClr val="1F1F1F"/>
              </a:solidFill>
            </a:endParaRPr>
          </a:p>
        </p:txBody>
      </p:sp>
    </p:spTree>
    <p:extLst>
      <p:ext uri="{BB962C8B-B14F-4D97-AF65-F5344CB8AC3E}">
        <p14:creationId xmlns:p14="http://schemas.microsoft.com/office/powerpoint/2010/main" val="3227739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00818"/>
          </a:xfrm>
          <a:prstGeom prst="rect">
            <a:avLst/>
          </a:prstGeom>
        </p:spPr>
        <p:txBody>
          <a:bodyPr wrap="square">
            <a:spAutoFit/>
          </a:bodyPr>
          <a:lstStyle/>
          <a:p>
            <a:r>
              <a:rPr lang="ar-IQ" sz="2800" b="1" dirty="0" smtClean="0"/>
              <a:t/>
            </a:r>
            <a:br>
              <a:rPr lang="ar-IQ" sz="2800" b="1" dirty="0" smtClean="0"/>
            </a:br>
            <a:r>
              <a:rPr lang="ar-IQ" sz="2800" b="1" dirty="0" smtClean="0">
                <a:solidFill>
                  <a:srgbClr val="FF0000"/>
                </a:solidFill>
              </a:rPr>
              <a:t>و التعبيرالتحريري ( الكتابي) </a:t>
            </a:r>
            <a:r>
              <a:rPr lang="ar-IQ" sz="2800" b="1" dirty="0" smtClean="0"/>
              <a:t>: يمثل التعبير الكتابي غاية العربية , فالطلبة يدرسون فروع العربية حتى يصبحوا قادرين على الافصاح عما يخالج نفوسهم بلغة سليمة وحتى يستطيعوا تنظيم مجموعة من الافكار في موضوع درسوه , او مسالة يهتمون بها فيعمدون الى تصويرها تصويرا وافيا بكتابتها بأسلوب جيد يجمع بين الترتيب والتأثير سواء كان مختصرا ام مطولا . </a:t>
            </a:r>
            <a:br>
              <a:rPr lang="ar-IQ" sz="2800" b="1" dirty="0" smtClean="0"/>
            </a:br>
            <a:r>
              <a:rPr lang="ar-IQ" sz="2800" b="1" dirty="0" smtClean="0">
                <a:solidFill>
                  <a:srgbClr val="FF0000"/>
                </a:solidFill>
              </a:rPr>
              <a:t/>
            </a:r>
            <a:br>
              <a:rPr lang="ar-IQ" sz="2800" b="1" dirty="0" smtClean="0">
                <a:solidFill>
                  <a:srgbClr val="FF0000"/>
                </a:solidFill>
              </a:rPr>
            </a:br>
            <a:r>
              <a:rPr lang="ar-IQ" sz="2800" b="1" dirty="0" smtClean="0">
                <a:solidFill>
                  <a:srgbClr val="FF0000"/>
                </a:solidFill>
              </a:rPr>
              <a:t>اهداف تدريس التعبير الكتابي : </a:t>
            </a:r>
            <a:r>
              <a:rPr lang="ar-IQ" sz="2800" b="1" dirty="0" smtClean="0"/>
              <a:t/>
            </a:r>
            <a:br>
              <a:rPr lang="ar-IQ" sz="2800" b="1" dirty="0" smtClean="0"/>
            </a:br>
            <a:r>
              <a:rPr lang="ar-IQ" sz="2800" b="1" dirty="0" smtClean="0"/>
              <a:t>1- تعويد لطلبة التفكير المنطقي , وترتيب الافكار وربط بعضها ببعض </a:t>
            </a:r>
            <a:br>
              <a:rPr lang="ar-IQ" sz="2800" b="1" dirty="0" smtClean="0"/>
            </a:br>
            <a:r>
              <a:rPr lang="ar-IQ" sz="2800" b="1" dirty="0" smtClean="0"/>
              <a:t>2- تمكين الطلبة من التعبير عما يدور حولهم من موضوعات تتصل بحياتهم في عبارة سليمة صحيحة .</a:t>
            </a:r>
            <a:br>
              <a:rPr lang="ar-IQ" sz="2800" b="1" dirty="0" smtClean="0"/>
            </a:br>
            <a:r>
              <a:rPr lang="ar-IQ" sz="2800" b="1" dirty="0" smtClean="0"/>
              <a:t>3- تزويدهم بما يعوزهم من المفردات والتراكيب والاساليب اللغوية التي تنمي فيهم الجانب التذوق اللغوي والاحساس بالجمال .</a:t>
            </a:r>
            <a:br>
              <a:rPr lang="ar-IQ" sz="2800" b="1" dirty="0" smtClean="0"/>
            </a:br>
            <a:r>
              <a:rPr lang="ar-IQ" sz="2800" b="1" dirty="0" smtClean="0"/>
              <a:t>4- تنمية ما لدى الطلبة من مواهب ادبية وقدرات خلاقة في التعبير اللغوي </a:t>
            </a:r>
            <a:br>
              <a:rPr lang="ar-IQ" sz="2800" b="1" dirty="0" smtClean="0"/>
            </a:br>
            <a:r>
              <a:rPr lang="ar-IQ" sz="2800" b="1" dirty="0" smtClean="0"/>
              <a:t>5- الاستعمال الصحيح للغة كسلامة الجملة وتقسيم الموضوع الى فقرات ورسم الحروف والهوامش .</a:t>
            </a:r>
            <a:endParaRPr lang="ar-IQ" sz="2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7417415"/>
          </a:xfrm>
          <a:prstGeom prst="rect">
            <a:avLst/>
          </a:prstGeom>
        </p:spPr>
        <p:txBody>
          <a:bodyPr wrap="square">
            <a:spAutoFit/>
          </a:bodyPr>
          <a:lstStyle/>
          <a:p>
            <a:r>
              <a:rPr lang="ar-IQ" sz="2800" b="1" dirty="0" smtClean="0"/>
              <a:t>   </a:t>
            </a:r>
            <a:endParaRPr lang="ar-IQ" sz="2800" b="1" dirty="0" smtClean="0">
              <a:solidFill>
                <a:srgbClr val="FF0000"/>
              </a:solidFill>
            </a:endParaRPr>
          </a:p>
          <a:p>
            <a:r>
              <a:rPr lang="ar-IQ" sz="2800" b="1" dirty="0" smtClean="0">
                <a:solidFill>
                  <a:srgbClr val="FF0000"/>
                </a:solidFill>
              </a:rPr>
              <a:t>                               اسس اختيار الموضوع التعبير الكتابي :</a:t>
            </a:r>
            <a:r>
              <a:rPr lang="ar-IQ" sz="2800" b="1" dirty="0" smtClean="0"/>
              <a:t/>
            </a:r>
            <a:br>
              <a:rPr lang="ar-IQ" sz="2800" b="1" dirty="0" smtClean="0"/>
            </a:br>
            <a:r>
              <a:rPr lang="ar-IQ" sz="2800" b="1" dirty="0" smtClean="0"/>
              <a:t>1- ان يختار موضوعا واحدا ويعرضه على الطلبة </a:t>
            </a:r>
            <a:br>
              <a:rPr lang="ar-IQ" sz="2800" b="1" dirty="0" smtClean="0"/>
            </a:br>
            <a:r>
              <a:rPr lang="ar-IQ" sz="2800" b="1" dirty="0" smtClean="0"/>
              <a:t>2- ان يختار ثلاثة موضوعات ويعرضها على الطلبة ,ويترك الحرية لهم في ان يختار كل ما يريد الكتابة فيه </a:t>
            </a:r>
            <a:br>
              <a:rPr lang="ar-IQ" sz="2800" b="1" dirty="0" smtClean="0"/>
            </a:br>
            <a:r>
              <a:rPr lang="ar-IQ" sz="2800" b="1" dirty="0" smtClean="0"/>
              <a:t>3- ان يعطي الطلبة فرصة وحرية للكتابة في الموضوع الذي يريدون الكتابة فيه </a:t>
            </a:r>
            <a:br>
              <a:rPr lang="ar-IQ" sz="2800" b="1" dirty="0" smtClean="0"/>
            </a:br>
            <a:r>
              <a:rPr lang="ar-IQ" sz="2800" b="1" dirty="0" smtClean="0"/>
              <a:t/>
            </a:r>
            <a:br>
              <a:rPr lang="ar-IQ" sz="2800" b="1" dirty="0" smtClean="0"/>
            </a:br>
            <a:r>
              <a:rPr lang="ar-IQ" sz="2800" b="1" dirty="0" smtClean="0"/>
              <a:t>               </a:t>
            </a:r>
            <a:r>
              <a:rPr lang="ar-IQ" sz="2800" b="1" dirty="0" smtClean="0">
                <a:solidFill>
                  <a:srgbClr val="FF0000"/>
                </a:solidFill>
              </a:rPr>
              <a:t>خطوات تدريس التعبير الكتابي : </a:t>
            </a:r>
            <a:r>
              <a:rPr lang="ar-IQ" sz="2800" b="1" dirty="0" smtClean="0"/>
              <a:t/>
            </a:r>
            <a:br>
              <a:rPr lang="ar-IQ" sz="2800" b="1" dirty="0" smtClean="0"/>
            </a:br>
            <a:r>
              <a:rPr lang="ar-IQ" sz="2800" b="1" dirty="0" smtClean="0"/>
              <a:t>1- يقرا الطلبة الموضوع قراءة صحيحة وسليمة </a:t>
            </a:r>
            <a:br>
              <a:rPr lang="ar-IQ" sz="2800" b="1" dirty="0" smtClean="0"/>
            </a:br>
            <a:r>
              <a:rPr lang="ar-IQ" sz="2800" b="1" dirty="0" smtClean="0"/>
              <a:t>2- يتم تحليل الموضوع الى عناصره الاساسية عن طريق الطلبة بالحوار والمناقشة .</a:t>
            </a:r>
            <a:br>
              <a:rPr lang="ar-IQ" sz="2800" b="1" dirty="0" smtClean="0"/>
            </a:br>
            <a:r>
              <a:rPr lang="ar-IQ" sz="2800" b="1" dirty="0" smtClean="0"/>
              <a:t>3- ترتيب العناصر ترتيبا منطقيا </a:t>
            </a:r>
            <a:br>
              <a:rPr lang="ar-IQ" sz="2800" b="1" dirty="0" smtClean="0"/>
            </a:br>
            <a:r>
              <a:rPr lang="ar-IQ" sz="2800" b="1" dirty="0" smtClean="0"/>
              <a:t>4- يعطي الطلبة الفرصة لكي يكتبو انفي الموضوع </a:t>
            </a:r>
            <a:br>
              <a:rPr lang="ar-IQ" sz="2800" b="1" dirty="0" smtClean="0"/>
            </a:br>
            <a:r>
              <a:rPr lang="ar-IQ" sz="2800" b="1" dirty="0" smtClean="0"/>
              <a:t>5- تصحيح الموضوع على وفق معايير تصحيح التعبير وهي ( الفكرة , اللغة , الاسلوب )</a:t>
            </a:r>
            <a:br>
              <a:rPr lang="ar-IQ" sz="2800" b="1" dirty="0" smtClean="0"/>
            </a:br>
            <a:r>
              <a:rPr lang="ar-IQ" sz="2800" b="1" dirty="0" smtClean="0"/>
              <a:t>  </a:t>
            </a:r>
            <a:endParaRPr lang="ar-IQ"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09420"/>
          </a:xfrm>
          <a:prstGeom prst="rect">
            <a:avLst/>
          </a:prstGeom>
        </p:spPr>
        <p:txBody>
          <a:bodyPr wrap="square">
            <a:spAutoFit/>
          </a:bodyPr>
          <a:lstStyle/>
          <a:p>
            <a:r>
              <a:rPr lang="ar-IQ" sz="2400" b="1" dirty="0" smtClean="0">
                <a:solidFill>
                  <a:srgbClr val="FF0000"/>
                </a:solidFill>
              </a:rPr>
              <a:t>*************** و ينشطر التعبير حسب (الغرض) على  نوعين كذلك هما : </a:t>
            </a:r>
          </a:p>
          <a:p>
            <a:r>
              <a:rPr lang="ar-IQ" sz="2400" b="1" dirty="0" smtClean="0"/>
              <a:t> ا-التعبير الوظيفى </a:t>
            </a:r>
          </a:p>
          <a:p>
            <a:r>
              <a:rPr lang="ar-IQ" sz="2400" b="1" dirty="0" smtClean="0"/>
              <a:t> ب- التعبير الابداعي( البلاغي او الانشائي) </a:t>
            </a:r>
          </a:p>
          <a:p>
            <a:r>
              <a:rPr lang="ar-IQ" sz="2400" b="1" dirty="0" smtClean="0"/>
              <a:t>...........</a:t>
            </a:r>
          </a:p>
          <a:p>
            <a:r>
              <a:rPr lang="ar-IQ" sz="2400" b="1" dirty="0" smtClean="0"/>
              <a:t>1- التعبير الوظيفي : هو النوع  الذي يكون الغرض منه اتصال الناس بعضهم ببعض لقضاء حاجاتهم ، وتنظيم شؤون حياتهم  ، ومن اشكاله :المحادثة ،والمناقشة ،وحكايةالقصص والاخبار،والقاء الكلمات والخطب،والملخصات،والنشرات، والاعلانات،والدعوات،وتحرير الرسائل ...ونحوذلك.</a:t>
            </a:r>
          </a:p>
          <a:p>
            <a:r>
              <a:rPr lang="ar-IQ" sz="2400" b="1" dirty="0" smtClean="0"/>
              <a:t>2-  التعبير الابداعي ويطلق عليه: (البلاغي او الانشائي) ، و الغرض منه التعبير عن الافكار والمشاعر والخواطر ونقلها الى الاخرين بطريقة مشوقة مثيرة ، ومن اشكاله : كتابة المقالات، وتأليف القصص والتمثيليات ،وكتابت المذكرات الشخصية والتراجم ،ونظم الشعر.</a:t>
            </a:r>
          </a:p>
          <a:p>
            <a:endParaRPr lang="ar-IQ" sz="2400" b="1" dirty="0" smtClean="0"/>
          </a:p>
          <a:p>
            <a:r>
              <a:rPr lang="ar-IQ" sz="2400" b="1" dirty="0" smtClean="0"/>
              <a:t>وهذان النمطان من التعبيرضروريان للانسان في المجتمع الحديث، فالتعبيرالوظيفي يساعده على الوفاء بمطالب الحياة المادية والاجتماعية ،وما يقتضيه ذلك من اتصال بالناس، والتعبير الابداعي يمكنه من التعبير عما يراه حوله من احداث واشخاص واشياء تعبيرا</a:t>
            </a:r>
          </a:p>
          <a:p>
            <a:r>
              <a:rPr lang="ar-IQ" sz="2400" b="1" dirty="0" smtClean="0"/>
              <a:t>يعكس ذاتيته ، ويمكنه من ان يؤثر في الحياة العامة بافكاره وشخصيته..</a:t>
            </a:r>
          </a:p>
          <a:p>
            <a:r>
              <a:rPr lang="ar-IQ" sz="2000" b="1"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cs typeface="Ali-A-Sahifa Bold" pitchFamily="2" charset="-78"/>
                <a:hlinkClick r:id="rId2"/>
              </a:rPr>
              <a:t>  </a:t>
            </a:r>
            <a:r>
              <a:rPr kumimoji="0" lang="ar-IQ" sz="2800" b="1" i="0" u="none" strike="noStrike" cap="none" normalizeH="0" baseline="0" dirty="0" smtClean="0">
                <a:ln>
                  <a:noFill/>
                </a:ln>
                <a:solidFill>
                  <a:schemeClr val="tx1"/>
                </a:solidFill>
                <a:effectLst/>
                <a:latin typeface="Arial" pitchFamily="34" charset="0"/>
                <a:cs typeface="Ali-A-Sahifa Bold" pitchFamily="2" charset="-78"/>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cs typeface="Ali-A-Sahifa Bold" pitchFamily="2" charset="-78"/>
              </a:rPr>
              <a:t>                                 </a:t>
            </a:r>
            <a:r>
              <a:rPr kumimoji="0" lang="ar-SA" sz="3200" b="1" i="0" u="none" strike="noStrike" cap="none" normalizeH="0" baseline="0" dirty="0" smtClean="0">
                <a:ln>
                  <a:noFill/>
                </a:ln>
                <a:solidFill>
                  <a:srgbClr val="FF0000"/>
                </a:solidFill>
                <a:effectLst/>
                <a:latin typeface="Arial" pitchFamily="34" charset="0"/>
                <a:cs typeface="Ali-A-Sahifa Bold" pitchFamily="2" charset="-78"/>
              </a:rPr>
              <a:t>ما هو الفرق بين الانشاء</a:t>
            </a:r>
            <a:r>
              <a:rPr kumimoji="0" lang="ar-SA" sz="2800" b="1" i="0" u="none" strike="noStrike" cap="none" normalizeH="0" baseline="0" dirty="0" smtClean="0">
                <a:ln>
                  <a:noFill/>
                </a:ln>
                <a:solidFill>
                  <a:schemeClr val="tx1"/>
                </a:solidFill>
                <a:effectLst/>
                <a:latin typeface="Arial" pitchFamily="34" charset="0"/>
                <a:cs typeface="Ali-A-Sahifa Bold" pitchFamily="2" charset="-78"/>
              </a:rPr>
              <a:t> </a:t>
            </a:r>
            <a:endParaRPr kumimoji="0" lang="ar-IQ" sz="2800" b="1" i="0" u="none" strike="noStrike" cap="none" normalizeH="0" baseline="0" dirty="0" smtClean="0">
              <a:ln>
                <a:noFill/>
              </a:ln>
              <a:solidFill>
                <a:schemeClr val="tx1"/>
              </a:solidFill>
              <a:effectLst/>
              <a:latin typeface="Arial" pitchFamily="34" charset="0"/>
              <a:cs typeface="Ali-A-Sahifa Bold" pitchFamily="2" charset="-78"/>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ar-IQ" sz="2800" b="1" i="0" u="none" strike="noStrike" cap="none" normalizeH="0" baseline="0" dirty="0" smtClean="0">
              <a:ln>
                <a:noFill/>
              </a:ln>
              <a:solidFill>
                <a:schemeClr val="tx1"/>
              </a:solidFill>
              <a:effectLst/>
              <a:latin typeface="Arial" pitchFamily="34" charset="0"/>
              <a:cs typeface="Ali-A-Sahifa Bold" pitchFamily="2"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cs typeface="Ali-A-Sahifa Bold" pitchFamily="2" charset="-78"/>
              </a:rPr>
              <a:t>لمعرفة الفرق بين التعبير والانشاء , علينا ان نعرف اولا مفهوم التعبير ومفهوم الانشاء </a:t>
            </a:r>
            <a:r>
              <a:rPr lang="ar-IQ" sz="2800" b="1" dirty="0" smtClean="0">
                <a:latin typeface="Arial" pitchFamily="34" charset="0"/>
                <a:cs typeface="Ali-A-Sahifa Bold" pitchFamily="2" charset="-78"/>
              </a:rPr>
              <a:t> </a:t>
            </a:r>
            <a:r>
              <a:rPr kumimoji="0" lang="ar-IQ" sz="2800" b="1" i="0" u="none" strike="noStrike" cap="none" normalizeH="0" baseline="0" dirty="0" smtClean="0">
                <a:ln>
                  <a:noFill/>
                </a:ln>
                <a:solidFill>
                  <a:schemeClr val="tx1"/>
                </a:solidFill>
                <a:effectLst/>
                <a:latin typeface="Arial" pitchFamily="34" charset="0"/>
                <a:cs typeface="Ali-A-Sahifa Bold" pitchFamily="2" charset="-78"/>
              </a:rPr>
              <a:t>اء</a:t>
            </a:r>
            <a:br>
              <a:rPr kumimoji="0" lang="ar-IQ" sz="2800" b="1" i="0" u="none" strike="noStrike" cap="none" normalizeH="0" baseline="0" dirty="0" smtClean="0">
                <a:ln>
                  <a:noFill/>
                </a:ln>
                <a:solidFill>
                  <a:schemeClr val="tx1"/>
                </a:solidFill>
                <a:effectLst/>
                <a:latin typeface="Arial" pitchFamily="34" charset="0"/>
                <a:cs typeface="Ali-A-Sahifa Bold" pitchFamily="2" charset="-78"/>
              </a:rPr>
            </a:br>
            <a:r>
              <a:rPr lang="ar-IQ" sz="2800" b="1" dirty="0" smtClean="0">
                <a:latin typeface="Arial" pitchFamily="34" charset="0"/>
                <a:cs typeface="Ali-A-Sahifa Bold" pitchFamily="2" charset="-78"/>
              </a:rPr>
              <a:t>  1-  </a:t>
            </a:r>
            <a:r>
              <a:rPr kumimoji="0" lang="ar-IQ" sz="2800" b="1" i="0" u="none" strike="noStrike" cap="none" normalizeH="0" baseline="0" dirty="0" smtClean="0">
                <a:ln>
                  <a:noFill/>
                </a:ln>
                <a:solidFill>
                  <a:schemeClr val="tx1"/>
                </a:solidFill>
                <a:effectLst/>
                <a:latin typeface="Arial" pitchFamily="34" charset="0"/>
                <a:cs typeface="Ali-A-Sahifa Bold" pitchFamily="2" charset="-78"/>
              </a:rPr>
              <a:t>التعبير هو القدرة على ترجمة خاطر الكاتب ، و تصوير ما يختلجه من مشاعر واحاسيس اتجاه مواقف كان قد سمع بها او شاهدها على صورة الفاظ او عبارات او نصوص ، يمكنه به عكس تلك المشاعر والعواطف  ونقلها الى الاخرين .</a:t>
            </a:r>
            <a:br>
              <a:rPr kumimoji="0" lang="ar-IQ" sz="2800" b="1" i="0" u="none" strike="noStrike" cap="none" normalizeH="0" baseline="0" dirty="0" smtClean="0">
                <a:ln>
                  <a:noFill/>
                </a:ln>
                <a:solidFill>
                  <a:schemeClr val="tx1"/>
                </a:solidFill>
                <a:effectLst/>
                <a:latin typeface="Arial" pitchFamily="34" charset="0"/>
                <a:cs typeface="Ali-A-Sahifa Bold" pitchFamily="2" charset="-78"/>
              </a:rPr>
            </a:br>
            <a:r>
              <a:rPr lang="ar-IQ" sz="2800" b="1" dirty="0" smtClean="0">
                <a:latin typeface="Arial" pitchFamily="34" charset="0"/>
                <a:cs typeface="Ali-A-Sahifa Bold" pitchFamily="2" charset="-78"/>
              </a:rPr>
              <a:t>اما </a:t>
            </a:r>
            <a:r>
              <a:rPr kumimoji="0" lang="ar-IQ" sz="2800" b="1" i="0" u="none" strike="noStrike" cap="none" normalizeH="0" baseline="0" dirty="0" smtClean="0">
                <a:ln>
                  <a:noFill/>
                </a:ln>
                <a:solidFill>
                  <a:schemeClr val="tx1"/>
                </a:solidFill>
                <a:effectLst/>
                <a:latin typeface="Arial" pitchFamily="34" charset="0"/>
                <a:cs typeface="Ali-A-Sahifa Bold" pitchFamily="2" charset="-78"/>
              </a:rPr>
              <a:t> الانشاء فهو القدرة على صياغة العبارات واختلاق النصوص وترتيبها وتنظيمها بحيث تخرج بنص ادبي بليغ يعبر فيها عن نفسه او عن صورة الموقف كما يراه بشكل جلي .</a:t>
            </a:r>
            <a:br>
              <a:rPr kumimoji="0" lang="ar-IQ" sz="2800" b="1" i="0" u="none" strike="noStrike" cap="none" normalizeH="0" baseline="0" dirty="0" smtClean="0">
                <a:ln>
                  <a:noFill/>
                </a:ln>
                <a:solidFill>
                  <a:schemeClr val="tx1"/>
                </a:solidFill>
                <a:effectLst/>
                <a:latin typeface="Arial" pitchFamily="34" charset="0"/>
                <a:cs typeface="Ali-A-Sahifa Bold" pitchFamily="2" charset="-78"/>
              </a:rPr>
            </a:br>
            <a:r>
              <a:rPr kumimoji="0" lang="ar-IQ" sz="2800" b="1" i="0" u="none" strike="noStrike" cap="none" normalizeH="0" baseline="0" dirty="0" smtClean="0">
                <a:ln>
                  <a:noFill/>
                </a:ln>
                <a:solidFill>
                  <a:schemeClr val="tx1"/>
                </a:solidFill>
                <a:effectLst/>
                <a:latin typeface="Arial" pitchFamily="34" charset="0"/>
                <a:cs typeface="Ali-A-Sahifa Bold" pitchFamily="2" charset="-78"/>
              </a:rPr>
              <a:t>فالانشاء هو صناعة النص بشكل يخدم به التعبير بافضل صورة ،ذلك الموقف او خلاله  . </a:t>
            </a:r>
          </a:p>
        </p:txBody>
      </p:sp>
      <p:pic>
        <p:nvPicPr>
          <p:cNvPr id="1026" name="Picture 2" descr="https://www.wepal.net/ar/uploads/2152018-105243PM-1.jpeg">
            <a:hlinkClick r:id="rId2"/>
          </p:cNvPr>
          <p:cNvPicPr>
            <a:picLocks noChangeAspect="1" noChangeArrowheads="1"/>
          </p:cNvPicPr>
          <p:nvPr/>
        </p:nvPicPr>
        <p:blipFill>
          <a:blip r:embed="rId3"/>
          <a:srcRect/>
          <a:stretch>
            <a:fillRect/>
          </a:stretch>
        </p:blipFill>
        <p:spPr bwMode="auto">
          <a:xfrm>
            <a:off x="4397375" y="-6223000"/>
            <a:ext cx="3810000" cy="3810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و من ثم فان الانشاء يخدم التعبير ، وهو ملكة فيها احترافية وقدرة عالية على تطويع الالفاظ والنصوص بالشكل الذي يجعل التعبير عن الذات اكثر عمقا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وجميع فنون الادب وعلوم اللغات تكون في خدمة التعبير ، لانها الغاية الاسمى ، حيث يراد لاي نص ان يكون معبرا عن الحالة تعبيرا دقيقا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2- يتمكن اكثرنا من التعبير عن ذواتنا , وتصوير مشاعرنا بصورة او اخرى ، تختلف بدرجة وضوحها وشمولها وصدقها من كاتب لآخر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لكن الانشاء هو قدرة ابداعية تحتاج الى ملكة لغوية وممارسة  وسعة اطلاع ، لكي تكون الصورة المعبر عنها شاملة وعميقة ومؤثرة , ومعبرة عن الصورة المشاهدة للموقف  عن المشاعر الداخلية .</a:t>
            </a:r>
            <a:endParaRPr lang="ar-IQ" sz="2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endParaRPr lang="ar-IQ" sz="2800" b="1" dirty="0" smtClean="0"/>
          </a:p>
          <a:p>
            <a:r>
              <a:rPr lang="ar-IQ" sz="2800" b="1" dirty="0" smtClean="0">
                <a:solidFill>
                  <a:srgbClr val="FF0000"/>
                </a:solidFill>
              </a:rPr>
              <a:t>كيفية كتابة موضوع تعبير </a:t>
            </a:r>
          </a:p>
          <a:p>
            <a:r>
              <a:rPr lang="ar-IQ" sz="2800" b="1" dirty="0" smtClean="0"/>
              <a:t>عند الحديث عن التعبير في اللغة العربية والأهمية التي يحظى بها لا بدَّ من التطرُّق للحديث عن صلب العملية التعبيرية وهي كيفية كتابة موضوع تعبير، وتبدأ معرفة كيفيةَّ الكتابة عند معرفة ماذا يريد أن يكتب هذا المرء، فإنَّ للتعبير أنواعٌاً عديدةٌ منها الرسالة والتَّقرير والبرقية والتلخيص وغيرها من الفنون التي لا يسع الوقت لذكرها جميعًا إلا أنه على المرء أن يمتلك الأعم حتى يصل إلى الأخص، والأعم في هذا الأمر هو معرفة التعبير الإبداعي وطرائقه.</a:t>
            </a:r>
            <a:r>
              <a:rPr lang="ar-IQ" sz="2800" dirty="0" smtClean="0"/>
              <a:t> </a:t>
            </a:r>
          </a:p>
          <a:p>
            <a:r>
              <a:rPr lang="ar-IQ" sz="2800" b="1" dirty="0" smtClean="0">
                <a:solidFill>
                  <a:srgbClr val="FF0000"/>
                </a:solidFill>
              </a:rPr>
              <a:t>ويُقسم موضع التعبير إلى مقدِّمةٍ وعرضِ وخاتمة،</a:t>
            </a:r>
            <a:endParaRPr lang="ar-IQ" sz="2800" b="1" dirty="0" smtClean="0"/>
          </a:p>
          <a:p>
            <a:r>
              <a:rPr lang="ar-IQ" sz="2800" b="1" dirty="0" smtClean="0"/>
              <a:t>ويتناول مختلف أنواع الموضوعات ال تي لا يمكن حصرها مثل موضوع تعبير عن  الوطن ، او المرأة أو عن الشتاء وغير ذلك، ويتكون موضوع التعبير عادةً من ثلاثة عناصر مختلفة، وهي: المقدمة، العرض، الخاتمة. وقد كُتبت الكثير من الكتب في مجالات التعبير والإنشاء، والتي تهتمُّ باكتساب المرء المهارات وتنمية الملكات والقدرات والطاقات اللغوية ومنها كتاب :</a:t>
            </a:r>
          </a:p>
          <a:p>
            <a:r>
              <a:rPr lang="ar-IQ" sz="2800" b="1" dirty="0" smtClean="0"/>
              <a:t> "مهارات في فن التعبير والإنشاء" للكاتب محمود عبد الواحد ،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0" y="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rgbClr val="A60000"/>
                </a:solidFill>
                <a:effectLst/>
                <a:latin typeface="Arial" pitchFamily="34" charset="0"/>
                <a:cs typeface="Traditional Arabic" pitchFamily="2" charset="-78"/>
              </a:rPr>
              <a:t>       </a:t>
            </a:r>
            <a:r>
              <a:rPr kumimoji="0" lang="ar-SA" sz="3600" b="1" i="0" u="none" strike="noStrike" cap="none" normalizeH="0" baseline="0" dirty="0" smtClean="0">
                <a:ln>
                  <a:noFill/>
                </a:ln>
                <a:solidFill>
                  <a:srgbClr val="A60000"/>
                </a:solidFill>
                <a:effectLst/>
                <a:latin typeface="Arial" pitchFamily="34" charset="0"/>
                <a:cs typeface="Traditional Arabic" pitchFamily="2" charset="-78"/>
              </a:rPr>
              <a:t>كَيْفَ تَكْتُبُ الإنْشاء؟</a:t>
            </a:r>
            <a:endParaRPr kumimoji="0" lang="ar-SA" sz="3600" b="0" i="0" u="none" strike="noStrike" cap="none" normalizeH="0" baseline="0" dirty="0" smtClean="0">
              <a:ln>
                <a:noFill/>
              </a:ln>
              <a:solidFill>
                <a:srgbClr val="A60000"/>
              </a:solidFill>
              <a:effectLst/>
              <a:latin typeface="Arial" pitchFamily="34" charset="0"/>
              <a:cs typeface="Traditional Arabic" pitchFamily="2" charset="-78"/>
            </a:endParaRPr>
          </a:p>
          <a:p>
            <a:pPr marL="0" marR="0" lvl="0" indent="180975" defTabSz="914400" rtl="0" eaLnBrk="0" fontAlgn="base" latinLnBrk="0" hangingPunct="0">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0" y="928646"/>
          <a:ext cx="9144000" cy="5929354"/>
        </p:xfrm>
        <a:graphic>
          <a:graphicData uri="http://schemas.openxmlformats.org/drawingml/2006/table">
            <a:tbl>
              <a:tblPr rtl="1"/>
              <a:tblGrid>
                <a:gridCol w="9144000"/>
              </a:tblGrid>
              <a:tr h="5929354">
                <a:tc>
                  <a:txBody>
                    <a:bodyPr/>
                    <a:lstStyle/>
                    <a:p>
                      <a:pPr algn="ctr" rtl="1">
                        <a:spcAft>
                          <a:spcPts val="0"/>
                        </a:spcAft>
                      </a:pPr>
                      <a:r>
                        <a:rPr lang="ar-IQ" sz="2000" b="1" dirty="0"/>
                        <a:t>الْمَوْضوعُ </a:t>
                      </a:r>
                      <a:r>
                        <a:rPr lang="ar-IQ" sz="2000" b="1" dirty="0" smtClean="0"/>
                        <a:t>الإنْشائِيّ</a:t>
                      </a:r>
                      <a:endParaRPr lang="ar-IQ" sz="2000" b="1" dirty="0"/>
                    </a:p>
                    <a:p>
                      <a:pPr algn="just" rtl="1">
                        <a:spcAft>
                          <a:spcPts val="0"/>
                        </a:spcAft>
                      </a:pPr>
                      <a:r>
                        <a:rPr lang="ar-IQ" sz="2000" b="1" dirty="0"/>
                        <a:t> </a:t>
                      </a:r>
                    </a:p>
                    <a:p>
                      <a:pPr rtl="1">
                        <a:spcAft>
                          <a:spcPts val="0"/>
                        </a:spcAft>
                      </a:pPr>
                      <a:r>
                        <a:rPr lang="ar-IQ" sz="2000" b="1" dirty="0">
                          <a:latin typeface="Traditional Arabic"/>
                        </a:rPr>
                        <a:t>  من المستحسن تقسيم الموضوع الإنشائي إلى ثلاثة أقسام عامة وهي:</a:t>
                      </a:r>
                      <a:endParaRPr lang="ar-IQ" sz="2000" b="1" dirty="0"/>
                    </a:p>
                    <a:p>
                      <a:pPr indent="180340" rtl="1">
                        <a:spcAft>
                          <a:spcPts val="0"/>
                        </a:spcAft>
                      </a:pPr>
                      <a:r>
                        <a:rPr lang="ar-IQ" sz="2000" b="1" dirty="0">
                          <a:latin typeface="Traditional Arabic"/>
                        </a:rPr>
                        <a:t> </a:t>
                      </a:r>
                      <a:r>
                        <a:rPr lang="ar-IQ" sz="2000" b="1" dirty="0">
                          <a:solidFill>
                            <a:srgbClr val="800000"/>
                          </a:solidFill>
                          <a:latin typeface="Traditional Arabic"/>
                        </a:rPr>
                        <a:t>1) المقدّمة.          2) صُلب الموضوع (الغرض).      </a:t>
                      </a:r>
                      <a:r>
                        <a:rPr lang="ar-IQ" sz="2000" b="1" dirty="0">
                          <a:solidFill>
                            <a:srgbClr val="800000"/>
                          </a:solidFill>
                        </a:rPr>
                        <a:t>   </a:t>
                      </a:r>
                      <a:r>
                        <a:rPr lang="ar-IQ" sz="2000" b="1" dirty="0">
                          <a:solidFill>
                            <a:srgbClr val="800000"/>
                          </a:solidFill>
                          <a:latin typeface="Traditional Arabic"/>
                        </a:rPr>
                        <a:t>  3) الخاتمة.</a:t>
                      </a:r>
                      <a:endParaRPr lang="ar-IQ" sz="2000" b="1" dirty="0"/>
                    </a:p>
                    <a:p>
                      <a:pPr algn="just" rtl="1">
                        <a:spcAft>
                          <a:spcPts val="0"/>
                        </a:spcAft>
                      </a:pPr>
                      <a:r>
                        <a:rPr lang="ar-IQ" sz="2000" b="1" dirty="0"/>
                        <a:t> </a:t>
                      </a:r>
                    </a:p>
                    <a:p>
                      <a:pPr algn="just" rtl="1">
                        <a:spcAft>
                          <a:spcPts val="0"/>
                        </a:spcAft>
                      </a:pPr>
                      <a:r>
                        <a:rPr lang="ar-IQ" sz="2000" b="1" dirty="0">
                          <a:latin typeface="Traditional Arabic"/>
                        </a:rPr>
                        <a:t> وسنتكلم عن بعض الإرشادات المتعلقة بهذه الأقسام الثلاثة.</a:t>
                      </a:r>
                      <a:endParaRPr lang="ar-IQ" sz="2000" b="1" dirty="0"/>
                    </a:p>
                    <a:p>
                      <a:pPr rtl="1">
                        <a:spcAft>
                          <a:spcPts val="0"/>
                        </a:spcAft>
                      </a:pPr>
                      <a:r>
                        <a:rPr lang="ar-IQ" sz="2000" b="1" dirty="0">
                          <a:solidFill>
                            <a:srgbClr val="0000FF"/>
                          </a:solidFill>
                          <a:latin typeface="Traditional Arabic"/>
                        </a:rPr>
                        <a:t> </a:t>
                      </a:r>
                      <a:r>
                        <a:rPr lang="ar-IQ" sz="2000" b="1" u="sng" dirty="0">
                          <a:solidFill>
                            <a:srgbClr val="0000FF"/>
                          </a:solidFill>
                          <a:latin typeface="Traditional Arabic"/>
                        </a:rPr>
                        <a:t>المقدمة:</a:t>
                      </a:r>
                      <a:endParaRPr lang="ar-IQ" sz="2000" b="1" dirty="0"/>
                    </a:p>
                    <a:p>
                      <a:pPr indent="180340" rtl="1">
                        <a:spcAft>
                          <a:spcPts val="0"/>
                        </a:spcAft>
                      </a:pPr>
                      <a:r>
                        <a:rPr lang="ar-IQ" sz="2000" b="1" dirty="0">
                          <a:latin typeface="Traditional Arabic"/>
                        </a:rPr>
                        <a:t>تعتبر المقدّمة أصعب أقسام الإنشاء، ويشترط في المقدّمة الناجحة ما </a:t>
                      </a:r>
                      <a:r>
                        <a:rPr lang="ar-IQ" sz="2000" b="1" dirty="0" smtClean="0">
                          <a:latin typeface="Traditional Arabic"/>
                        </a:rPr>
                        <a:t>ياتي</a:t>
                      </a:r>
                      <a:r>
                        <a:rPr lang="ar-IQ" sz="2000" b="1" baseline="0" dirty="0" smtClean="0">
                          <a:latin typeface="Traditional Arabic"/>
                        </a:rPr>
                        <a:t> :</a:t>
                      </a:r>
                      <a:endParaRPr lang="ar-IQ" sz="2000" b="1" dirty="0"/>
                    </a:p>
                    <a:p>
                      <a:pPr marL="457200" rtl="1">
                        <a:spcAft>
                          <a:spcPts val="0"/>
                        </a:spcAft>
                      </a:pPr>
                      <a:r>
                        <a:rPr lang="ar-IQ" sz="2000" b="1" dirty="0"/>
                        <a:t>1. </a:t>
                      </a:r>
                      <a:r>
                        <a:rPr lang="ar-IQ" sz="2000" b="1" dirty="0">
                          <a:latin typeface="Traditional Arabic"/>
                        </a:rPr>
                        <a:t>أن تكون </a:t>
                      </a:r>
                      <a:r>
                        <a:rPr lang="ar-IQ" sz="2000" b="1" u="sng" dirty="0">
                          <a:latin typeface="Traditional Arabic"/>
                        </a:rPr>
                        <a:t>مشوّقة ومثيرة للانتباه</a:t>
                      </a:r>
                      <a:r>
                        <a:rPr lang="ar-IQ" sz="2000" b="1" dirty="0">
                          <a:latin typeface="Traditional Arabic"/>
                        </a:rPr>
                        <a:t> حتى تدفع القارئ قراءة الموضوع، أما إذا كانت غير مشوقة فقد تمنع قراءة الموضوع.</a:t>
                      </a:r>
                      <a:endParaRPr lang="ar-IQ" sz="2000" b="1" dirty="0"/>
                    </a:p>
                    <a:p>
                      <a:pPr marL="457200" rtl="1">
                        <a:spcAft>
                          <a:spcPts val="0"/>
                        </a:spcAft>
                      </a:pPr>
                      <a:r>
                        <a:rPr lang="ar-IQ" sz="2000" b="1" dirty="0"/>
                        <a:t>2. </a:t>
                      </a:r>
                      <a:r>
                        <a:rPr lang="ar-IQ" sz="2000" b="1" dirty="0">
                          <a:latin typeface="Traditional Arabic"/>
                        </a:rPr>
                        <a:t>أن </a:t>
                      </a:r>
                      <a:r>
                        <a:rPr lang="ar-IQ" sz="2000" b="1" u="sng" dirty="0">
                          <a:latin typeface="Traditional Arabic"/>
                        </a:rPr>
                        <a:t>تكون قصيرة</a:t>
                      </a:r>
                      <a:r>
                        <a:rPr lang="ar-IQ" sz="2000" b="1" dirty="0">
                          <a:latin typeface="Traditional Arabic"/>
                        </a:rPr>
                        <a:t>، </a:t>
                      </a:r>
                      <a:r>
                        <a:rPr lang="ar-IQ" sz="2000" b="1" u="sng" dirty="0">
                          <a:latin typeface="Traditional Arabic"/>
                        </a:rPr>
                        <a:t>تتضمن الفكرة الأساسية للموضوع</a:t>
                      </a:r>
                      <a:r>
                        <a:rPr lang="ar-IQ" sz="2000" b="1" dirty="0">
                          <a:latin typeface="Traditional Arabic"/>
                        </a:rPr>
                        <a:t>، فإذا كانت مملة، وإذا خلت من الفكرة الأساسية فإنها تكون مقدّمة فاشلة.</a:t>
                      </a:r>
                      <a:endParaRPr lang="ar-IQ" sz="2000" b="1" dirty="0"/>
                    </a:p>
                    <a:p>
                      <a:pPr marL="457200" rtl="1">
                        <a:spcAft>
                          <a:spcPts val="0"/>
                        </a:spcAft>
                      </a:pPr>
                      <a:r>
                        <a:rPr lang="ar-IQ" sz="2000" b="1" dirty="0"/>
                        <a:t>3. </a:t>
                      </a:r>
                      <a:r>
                        <a:rPr lang="ar-IQ" sz="2000" b="1" dirty="0">
                          <a:latin typeface="Traditional Arabic"/>
                        </a:rPr>
                        <a:t>إذا أردت أن تكون مقدّمة الموضوع ناجحة فيجب ألا تكون جافّة، ويجب أن تتضمن </a:t>
                      </a:r>
                      <a:r>
                        <a:rPr lang="ar-IQ" sz="2000" b="1" u="sng" dirty="0">
                          <a:latin typeface="Traditional Arabic"/>
                        </a:rPr>
                        <a:t>شعورك وعواطفك</a:t>
                      </a:r>
                      <a:r>
                        <a:rPr lang="ar-IQ" sz="2000" b="1" dirty="0">
                          <a:latin typeface="Traditional Arabic"/>
                        </a:rPr>
                        <a:t>، وعليك أن تبتعد عن أسلوب التقرير الجاف فأنت لست موظّفًا يقدّم تقريرا.</a:t>
                      </a:r>
                      <a:endParaRPr lang="ar-IQ" sz="2000" b="1" dirty="0"/>
                    </a:p>
                    <a:p>
                      <a:pPr algn="just" rtl="1">
                        <a:spcAft>
                          <a:spcPts val="0"/>
                        </a:spcAft>
                      </a:pPr>
                      <a:r>
                        <a:rPr lang="ar-IQ" sz="2000" b="1" dirty="0"/>
                        <a:t> </a:t>
                      </a:r>
                    </a:p>
                    <a:p>
                      <a:pPr rtl="1">
                        <a:spcAft>
                          <a:spcPts val="0"/>
                        </a:spcAft>
                      </a:pPr>
                      <a:r>
                        <a:rPr lang="ar-IQ" sz="2000" b="1" dirty="0">
                          <a:latin typeface="Traditional Arabic"/>
                        </a:rPr>
                        <a:t> </a:t>
                      </a:r>
                      <a:endParaRPr lang="ar-IQ" sz="2000" b="1" dirty="0"/>
                    </a:p>
                  </a:txBody>
                  <a:tcPr marL="28125" marR="28125" marT="7031" marB="70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ADD"/>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001643"/>
          </a:xfrm>
          <a:prstGeom prst="rect">
            <a:avLst/>
          </a:prstGeom>
        </p:spPr>
        <p:txBody>
          <a:bodyPr wrap="square">
            <a:spAutoFit/>
          </a:bodyPr>
          <a:lstStyle/>
          <a:p>
            <a:endParaRPr lang="ar-IQ" sz="2400" b="1" u="sng" dirty="0" smtClean="0"/>
          </a:p>
          <a:p>
            <a:r>
              <a:rPr lang="ar-IQ" sz="2400" b="1" u="sng" dirty="0" smtClean="0">
                <a:solidFill>
                  <a:srgbClr val="0000FF"/>
                </a:solidFill>
                <a:latin typeface="Traditional Arabic"/>
              </a:rPr>
              <a:t>صُلْب الموضوع:</a:t>
            </a:r>
            <a:endParaRPr lang="ar-IQ" sz="2400" b="1" dirty="0" smtClean="0"/>
          </a:p>
          <a:p>
            <a:pPr marL="76200" indent="180340"/>
            <a:r>
              <a:rPr lang="ar-IQ" sz="2400" b="1" dirty="0" smtClean="0">
                <a:latin typeface="Traditional Arabic"/>
              </a:rPr>
              <a:t>وهو عبارة عن الفكرة الرئيسية التي من اجلها أقبلنا على الكتابة. </a:t>
            </a:r>
            <a:r>
              <a:rPr lang="ar-IQ" sz="2400" b="1" u="sng" dirty="0" smtClean="0">
                <a:latin typeface="Traditional Arabic"/>
              </a:rPr>
              <a:t>وهذا يشمل تفصيل النقاط</a:t>
            </a:r>
            <a:endParaRPr lang="ar-IQ" sz="2400" b="1" dirty="0" smtClean="0"/>
          </a:p>
          <a:p>
            <a:r>
              <a:rPr lang="ar-IQ" sz="2400" b="1" u="sng" dirty="0" smtClean="0"/>
              <a:t>ِ</a:t>
            </a:r>
            <a:r>
              <a:rPr lang="ar-SA" sz="2400" b="1" u="sng" dirty="0" smtClean="0"/>
              <a:t>الرئيسية والمهمة مع الاهتمام بصحة اللغة ودقة التعبير</a:t>
            </a:r>
            <a:r>
              <a:rPr lang="ar-SA" sz="2400" b="1" dirty="0" smtClean="0"/>
              <a:t>. وتسهيلاً للعمل فإننا نحبذ أن يقسم الطالب الموضوع إلى نقاط رئيسية أو رؤوس أقلام، ثمّ يتحدث عن كل نقطة بشيء من التفصيل. ومن المهم أن تتعلم –أيها الطالب- أن كل نقطة من نقاط موضوع الإنشاء يجب أن ترتكز على فكرة جديدة. كما نحبذ أن تُخَصَّصَ فقرة كاملة (بضعة أسطر) لشرح كل نقطة من نقاط الموضوع الأساسية.</a:t>
            </a:r>
          </a:p>
          <a:p>
            <a:r>
              <a:rPr lang="ar-SA" sz="2400" b="1" u="sng" dirty="0" smtClean="0"/>
              <a:t>تَذَكَّرْ أَنَّ كل نقطة تبدأ بفكرة جديدة وبسطر جديد، ثم لا تترك النقطة الأولى، وتنتقل إلى النقطة الثانية إلا بعد إنهاء تلك النقطة الأولى</a:t>
            </a:r>
            <a:r>
              <a:rPr lang="ar-SA" sz="2400" b="1" dirty="0" smtClean="0"/>
              <a:t>. فكثير من الطلاب يشوّهون إنشاءاتهم لأنهم يكتبون عن النقطة الأولى، ثمّ ينتقلون إلى النقطة الثانية، وَفَجْأَةً يتذكرون أن هناك شيئًا لم يقولوه عن النقطة الأولى، فَيُدْخِلونَ ذلك الشيء في النقطة الثانية، وهذا خطأ كبير يشوّه الإنشاء، ويجب أن تمتنع عنه.</a:t>
            </a:r>
          </a:p>
          <a:p>
            <a:r>
              <a:rPr lang="he-IL" sz="2400" b="1" dirty="0" smtClean="0"/>
              <a:t> </a:t>
            </a:r>
            <a:endParaRPr lang="ar-SA" sz="2400" b="1" dirty="0" smtClean="0"/>
          </a:p>
          <a:p>
            <a:endParaRPr lang="ar-SA" sz="24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338"/>
            <a:ext cx="9144000" cy="6124754"/>
          </a:xfrm>
          <a:prstGeom prst="rect">
            <a:avLst/>
          </a:prstGeom>
        </p:spPr>
        <p:txBody>
          <a:bodyPr wrap="square">
            <a:spAutoFit/>
          </a:bodyPr>
          <a:lstStyle/>
          <a:p>
            <a:endParaRPr lang="ar-IQ" sz="2800" b="1" dirty="0" smtClean="0">
              <a:cs typeface="Ali-A-Sahifa Bold" pitchFamily="2" charset="-78"/>
            </a:endParaRPr>
          </a:p>
          <a:p>
            <a:r>
              <a:rPr lang="ar-IQ" sz="2800" b="1" dirty="0" smtClean="0">
                <a:cs typeface="Ali-A-Sahifa Bold" pitchFamily="2" charset="-78"/>
              </a:rPr>
              <a:t>   3- الخاتمة :</a:t>
            </a:r>
          </a:p>
          <a:p>
            <a:r>
              <a:rPr lang="ar-IQ" sz="2800" b="1" dirty="0" smtClean="0">
                <a:cs typeface="Ali-A-Sahifa Bold" pitchFamily="2" charset="-78"/>
              </a:rPr>
              <a:t> </a:t>
            </a:r>
            <a:r>
              <a:rPr lang="ar-SA" sz="2800" b="1" dirty="0" smtClean="0">
                <a:cs typeface="Ali-A-Sahifa Bold" pitchFamily="2" charset="-78"/>
              </a:rPr>
              <a:t>تختلف نهاية كل موضوع عن نهاية الآخر. فلكل موضوع نهاية تُلائمه. وأهم صفات الجمل التي تنهي الموضع بشكل ناجح هي:</a:t>
            </a:r>
          </a:p>
          <a:p>
            <a:r>
              <a:rPr lang="he-IL" sz="2800" b="1" dirty="0" smtClean="0"/>
              <a:t>1.   </a:t>
            </a:r>
            <a:r>
              <a:rPr lang="ar-SA" sz="2800" b="1" dirty="0" smtClean="0">
                <a:cs typeface="Ali-A-Sahifa Bold" pitchFamily="2" charset="-78"/>
              </a:rPr>
              <a:t>أن تكون تلك الجمل مُلَخِّصَةً لأهم ما جاء في الموضوع.</a:t>
            </a:r>
          </a:p>
          <a:p>
            <a:r>
              <a:rPr lang="he-IL" sz="2800" b="1" dirty="0" smtClean="0"/>
              <a:t>2.   </a:t>
            </a:r>
            <a:r>
              <a:rPr lang="ar-SA" sz="2800" b="1" dirty="0" smtClean="0">
                <a:cs typeface="Ali-A-Sahifa Bold" pitchFamily="2" charset="-78"/>
              </a:rPr>
              <a:t>أو أن تتضمن حكمة أو عبرة أو نتيجة أو تساؤل...</a:t>
            </a:r>
          </a:p>
          <a:p>
            <a:r>
              <a:rPr lang="he-IL" sz="2800" b="1" dirty="0" smtClean="0"/>
              <a:t>3.   </a:t>
            </a:r>
            <a:r>
              <a:rPr lang="ar-SA" sz="2800" b="1" dirty="0" smtClean="0">
                <a:cs typeface="Ali-A-Sahifa Bold" pitchFamily="2" charset="-78"/>
              </a:rPr>
              <a:t>وأحيانًا نكرر ما جاء في المقدّمة على سبيل الإثبات.</a:t>
            </a:r>
          </a:p>
          <a:p>
            <a:r>
              <a:rPr lang="he-IL" sz="2800" b="1" dirty="0" smtClean="0"/>
              <a:t> </a:t>
            </a:r>
            <a:endParaRPr lang="ar-SA" sz="2800" b="1" dirty="0" smtClean="0">
              <a:cs typeface="Ali-A-Sahifa Bold" pitchFamily="2" charset="-78"/>
            </a:endParaRPr>
          </a:p>
          <a:p>
            <a:r>
              <a:rPr lang="ar-SA" sz="2800" b="1" dirty="0" smtClean="0">
                <a:cs typeface="Ali-A-Sahifa Bold" pitchFamily="2" charset="-78"/>
              </a:rPr>
              <a:t> </a:t>
            </a:r>
            <a:r>
              <a:rPr lang="ar-IQ" sz="2800" b="1" dirty="0" smtClean="0">
                <a:cs typeface="Ali-A-Sahifa Bold" pitchFamily="2" charset="-78"/>
              </a:rPr>
              <a:t>         </a:t>
            </a:r>
            <a:r>
              <a:rPr lang="ar-SA" sz="2800" b="1" dirty="0" smtClean="0">
                <a:cs typeface="Ali-A-Sahifa Bold" pitchFamily="2" charset="-78"/>
              </a:rPr>
              <a:t>النصائح التي تساعدك لكي تُنْشِئَ موضوعًا جيّدًا:</a:t>
            </a:r>
          </a:p>
          <a:p>
            <a:r>
              <a:rPr lang="ar-IQ" sz="2800" b="1" dirty="0" smtClean="0">
                <a:cs typeface="Ali-A-Sahifa Bold" pitchFamily="2" charset="-78"/>
              </a:rPr>
              <a:t>  1- </a:t>
            </a:r>
            <a:r>
              <a:rPr lang="ar-SA" sz="2800" b="1" dirty="0" smtClean="0">
                <a:cs typeface="Ali-A-Sahifa Bold" pitchFamily="2" charset="-78"/>
              </a:rPr>
              <a:t>تساءل عما طُلِبَ منك أن تكتب حوله، أي حدّد المطلوب.</a:t>
            </a:r>
          </a:p>
          <a:p>
            <a:r>
              <a:rPr lang="ar-IQ" sz="2800" b="1" dirty="0" smtClean="0">
                <a:cs typeface="Ali-A-Sahifa Bold" pitchFamily="2" charset="-78"/>
              </a:rPr>
              <a:t>   2- </a:t>
            </a:r>
            <a:r>
              <a:rPr lang="ar-SA" sz="2800" b="1" dirty="0" smtClean="0">
                <a:cs typeface="Ali-A-Sahifa Bold" pitchFamily="2" charset="-78"/>
              </a:rPr>
              <a:t>فكّر في الموضوع من جميع جوانبه، وأحط به.</a:t>
            </a:r>
            <a:r>
              <a:rPr lang="ar-SA" sz="2800" b="1" dirty="0" smtClean="0"/>
              <a:t> ثمّ استخدم مخططا بسيطًا لموضوعك،</a:t>
            </a:r>
            <a:endParaRPr lang="ar-IQ" sz="2800" b="1" dirty="0" smtClean="0"/>
          </a:p>
          <a:p>
            <a:r>
              <a:rPr lang="ar-IQ" sz="2800" b="1" dirty="0" smtClean="0"/>
              <a:t>3- </a:t>
            </a:r>
            <a:r>
              <a:rPr lang="ar-SA" sz="2800" b="1" dirty="0" smtClean="0"/>
              <a:t> وضع نِقاطًا رئيسة (عناصر الموضوع).</a:t>
            </a:r>
            <a:endParaRPr lang="ar-IQ" sz="2800" b="1" dirty="0" smtClean="0"/>
          </a:p>
          <a:p>
            <a:r>
              <a:rPr lang="ar-SA" sz="2800" b="1" dirty="0" smtClean="0"/>
              <a:t> </a:t>
            </a:r>
            <a:r>
              <a:rPr lang="ar-IQ" sz="2800" b="1" dirty="0" smtClean="0"/>
              <a:t>4- </a:t>
            </a:r>
            <a:r>
              <a:rPr lang="ar-SA" sz="2800" b="1" dirty="0" smtClean="0"/>
              <a:t>ابدأ بمقدّمة صغيرة، ولكن متقنة ومشوّقة. </a:t>
            </a:r>
            <a:endParaRPr lang="ar-SA" sz="2800" b="1" dirty="0">
              <a:cs typeface="Ali-A-Sahifa Bold"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r>
              <a:rPr lang="ar-IQ" sz="2800" b="1" dirty="0" smtClean="0"/>
              <a:t>  </a:t>
            </a:r>
          </a:p>
          <a:p>
            <a:r>
              <a:rPr lang="ar-IQ" sz="2800" b="1" dirty="0" smtClean="0"/>
              <a:t>  5- </a:t>
            </a:r>
            <a:r>
              <a:rPr lang="ar-SA" sz="2800" b="1" dirty="0" smtClean="0"/>
              <a:t>قسّم الموضوع إلى فقرات وحاول أن تعالج في كل فِقْرَةٍ فِكْرَةً رَئيسيَّةً، متبعًا المخطط الذي وضعته.</a:t>
            </a:r>
            <a:endParaRPr lang="ar-IQ" sz="2800" b="1" dirty="0" smtClean="0"/>
          </a:p>
          <a:p>
            <a:r>
              <a:rPr lang="ar-SA" sz="2800" b="1" dirty="0" smtClean="0"/>
              <a:t> </a:t>
            </a:r>
            <a:r>
              <a:rPr lang="ar-IQ" sz="2800" b="1" dirty="0" smtClean="0"/>
              <a:t>6- </a:t>
            </a:r>
            <a:r>
              <a:rPr lang="ar-SA" sz="2800" b="1" dirty="0" smtClean="0"/>
              <a:t>أُرْبُط بين تلك الفقرات. تقيّد بالموضوع ذاته، فلا داعي لمقدّمات طويلة، </a:t>
            </a:r>
            <a:r>
              <a:rPr lang="ar-IQ" sz="2800" b="1" dirty="0" smtClean="0"/>
              <a:t>  7- </a:t>
            </a:r>
            <a:r>
              <a:rPr lang="ar-SA" sz="2800" b="1" dirty="0" smtClean="0"/>
              <a:t>تجنّب الإطالة والاستطراد، ولا تخرج عن الموضوع. إِنْهِ موضوعك بكلمة قصيرة تلخصه، وتكون بمثابة خاتمة له. </a:t>
            </a:r>
            <a:endParaRPr lang="ar-IQ" sz="2800" b="1" dirty="0" smtClean="0"/>
          </a:p>
          <a:p>
            <a:r>
              <a:rPr lang="ar-IQ" sz="2800" b="1" dirty="0" smtClean="0"/>
              <a:t>8- </a:t>
            </a:r>
            <a:r>
              <a:rPr lang="ar-SA" sz="2800" b="1" dirty="0" smtClean="0"/>
              <a:t>استعمل علامات الترقيم. </a:t>
            </a:r>
            <a:endParaRPr lang="ar-IQ" sz="2800" b="1" dirty="0" smtClean="0"/>
          </a:p>
          <a:p>
            <a:r>
              <a:rPr lang="ar-IQ" sz="2800" b="1" dirty="0" smtClean="0"/>
              <a:t>9- </a:t>
            </a:r>
            <a:r>
              <a:rPr lang="ar-SA" sz="2800" b="1" dirty="0" smtClean="0"/>
              <a:t>زيّن الموضوع عند الحاجة بأقوال مأثورة، آية قرآنية، حديث نبوي شريف، أشعار.... </a:t>
            </a:r>
            <a:endParaRPr lang="ar-IQ" sz="2800" b="1" dirty="0" smtClean="0"/>
          </a:p>
          <a:p>
            <a:r>
              <a:rPr lang="ar-IQ" sz="2800" b="1" dirty="0" smtClean="0"/>
              <a:t>10- </a:t>
            </a:r>
            <a:r>
              <a:rPr lang="ar-SA" sz="2800" b="1" dirty="0" smtClean="0"/>
              <a:t>أعد قراءة ما كتبته متسائلاً: هل تمّت الإحاطة بالموضوع؟ </a:t>
            </a:r>
            <a:endParaRPr lang="ar-IQ" sz="2800" b="1" dirty="0" smtClean="0"/>
          </a:p>
          <a:p>
            <a:r>
              <a:rPr lang="ar-IQ" sz="2800" b="1" dirty="0" smtClean="0"/>
              <a:t>11- </a:t>
            </a:r>
            <a:r>
              <a:rPr lang="ar-SA" sz="2800" b="1" dirty="0" smtClean="0"/>
              <a:t>اِحذف من موضوعك ما لا صلة به، بدون تردد.</a:t>
            </a:r>
            <a:endParaRPr lang="ar-IQ" sz="2800" b="1" dirty="0" smtClean="0"/>
          </a:p>
          <a:p>
            <a:r>
              <a:rPr lang="ar-IQ" sz="2800" b="1" dirty="0" smtClean="0"/>
              <a:t>12- </a:t>
            </a:r>
            <a:r>
              <a:rPr lang="ar-SA" sz="2800" b="1" dirty="0" smtClean="0"/>
              <a:t> راجع الموضوع وتأكّد من سلامة اللغة والإملاء، واعتمد على وضوح الخط. بعد هذا كله</a:t>
            </a:r>
            <a:r>
              <a:rPr lang="ar-IQ" sz="2800" b="1" dirty="0" smtClean="0"/>
              <a:t>.</a:t>
            </a:r>
            <a:endParaRPr lang="ar-SA" sz="2800" b="1" dirty="0">
              <a:cs typeface="Ali-A-Sahifa Bold"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816977"/>
          </a:xfrm>
          <a:prstGeom prst="rect">
            <a:avLst/>
          </a:prstGeom>
        </p:spPr>
        <p:txBody>
          <a:bodyPr wrap="square">
            <a:spAutoFit/>
          </a:bodyPr>
          <a:lstStyle/>
          <a:p>
            <a:r>
              <a:rPr lang="ar-IQ" sz="2800" b="1" dirty="0"/>
              <a:t> </a:t>
            </a:r>
            <a:r>
              <a:rPr lang="ar-IQ" sz="2800" b="1" dirty="0" smtClean="0"/>
              <a:t>    </a:t>
            </a:r>
          </a:p>
          <a:p>
            <a:r>
              <a:rPr lang="ar-IQ" sz="2800" b="1" dirty="0"/>
              <a:t> </a:t>
            </a:r>
            <a:r>
              <a:rPr lang="ar-IQ" sz="2800" b="1" dirty="0" smtClean="0"/>
              <a:t>              </a:t>
            </a:r>
            <a:r>
              <a:rPr lang="ar-IQ" sz="3600" b="1" dirty="0" smtClean="0"/>
              <a:t>موضوعات المادة  كما  اثبتت في كورس بووك</a:t>
            </a:r>
          </a:p>
          <a:p>
            <a:r>
              <a:rPr lang="ar-IQ" sz="2800" b="1" dirty="0" smtClean="0"/>
              <a:t>1- ارجعوا في معرفة الموضوعات الداخلة في المادة الى كراسة كورس بووك</a:t>
            </a:r>
          </a:p>
          <a:p>
            <a:r>
              <a:rPr lang="ar-IQ" sz="2800" b="1" dirty="0" smtClean="0"/>
              <a:t>2-نبذة عن التعريف باللغة العربية</a:t>
            </a:r>
          </a:p>
          <a:p>
            <a:r>
              <a:rPr lang="ar-IQ" sz="2800" b="1" dirty="0" smtClean="0"/>
              <a:t>3-تعريف التعبير في اللغة والمصطلح</a:t>
            </a:r>
          </a:p>
          <a:p>
            <a:r>
              <a:rPr lang="ar-IQ" sz="2800" b="1" dirty="0" smtClean="0"/>
              <a:t>4-تعريف الانشاء في اللغة والمصطلح</a:t>
            </a:r>
          </a:p>
          <a:p>
            <a:r>
              <a:rPr lang="ar-IQ" sz="2800" b="1" dirty="0" smtClean="0"/>
              <a:t>5-شرح عناصرتعريف الانشاء</a:t>
            </a:r>
          </a:p>
          <a:p>
            <a:r>
              <a:rPr lang="ar-IQ" sz="2800" b="1" dirty="0" smtClean="0"/>
              <a:t>6-تعريف مصطلح التعبيروموضوعه</a:t>
            </a:r>
          </a:p>
          <a:p>
            <a:r>
              <a:rPr lang="ar-IQ" sz="2800" b="1" dirty="0" smtClean="0"/>
              <a:t>7-منزلة التعبير واهميته بين فروع اللغة</a:t>
            </a:r>
          </a:p>
          <a:p>
            <a:r>
              <a:rPr lang="ar-IQ" sz="2800" b="1" dirty="0" smtClean="0"/>
              <a:t>8-اهداف تدريس التعبير </a:t>
            </a:r>
          </a:p>
          <a:p>
            <a:r>
              <a:rPr lang="ar-IQ" sz="2800" b="1" dirty="0" smtClean="0"/>
              <a:t>9-اسباب صعوبة تدريس التعبير</a:t>
            </a:r>
          </a:p>
          <a:p>
            <a:r>
              <a:rPr lang="ar-IQ" sz="2800" b="1" dirty="0" smtClean="0"/>
              <a:t>10-انواع التعبيراللغوى حسب طريقة الاداء(التعبير الشفهي والتحريري )</a:t>
            </a:r>
          </a:p>
          <a:p>
            <a:r>
              <a:rPr lang="ar-IQ" sz="2800" b="1" dirty="0" smtClean="0"/>
              <a:t>11-انواع التعبير اللغوى حسب الغرض(التعبير الوظيفي والتعبير الابداعي)</a:t>
            </a:r>
            <a:endParaRPr lang="ar-IQ"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85871"/>
          </a:xfrm>
          <a:prstGeom prst="rect">
            <a:avLst/>
          </a:prstGeom>
        </p:spPr>
        <p:txBody>
          <a:bodyPr wrap="square">
            <a:spAutoFit/>
          </a:bodyPr>
          <a:lstStyle/>
          <a:p>
            <a:endParaRPr lang="ar-IQ" sz="2400" b="1" dirty="0" smtClean="0"/>
          </a:p>
          <a:p>
            <a:r>
              <a:rPr lang="ar-IQ" sz="2400" b="1" dirty="0" smtClean="0"/>
              <a:t>        </a:t>
            </a:r>
            <a:r>
              <a:rPr lang="ar-IQ" sz="2800" b="1" dirty="0" smtClean="0">
                <a:solidFill>
                  <a:srgbClr val="FF0000"/>
                </a:solidFill>
              </a:rPr>
              <a:t>كيفية كتابة مقدمة موضوع تعبير</a:t>
            </a:r>
          </a:p>
          <a:p>
            <a:r>
              <a:rPr lang="ar-IQ" sz="2400" b="1" dirty="0" smtClean="0"/>
              <a:t> إنَّ الحديث عن مقدمة موضوع تعبير يقتضي أن يمرَّ القارئ على كل عناصر موضوع التعبير كما سبق، </a:t>
            </a:r>
          </a:p>
          <a:p>
            <a:r>
              <a:rPr lang="ar-IQ" sz="2400" b="1" dirty="0" smtClean="0"/>
              <a:t>ولكن تعدّ مقدمة موضوع تعبير معين هي أهم عنصر من عناصر ذلك الموضوع، لأنها عبارة عن تمهيد لما قد يأتي بعدها من الكلام الذي يتمُّ سرده في العرض والخاتمة، </a:t>
            </a:r>
          </a:p>
          <a:p>
            <a:r>
              <a:rPr lang="ar-IQ" sz="2400" b="1" dirty="0" smtClean="0"/>
              <a:t>وهي عنصر تشويق وتشجيع لقراءة بقية الموضوع لذلك يجب أن تكون على درجة من الإتقان والنسج، ولأنَّ في إتقان ونجاح مقدمة موضوع تعبير معيَّن هي نجاح وإتقان لموضوع التعبير نفسه، وإتقان الكتابة يتطلَّب الكثير من الجهد والعمل الذي ينبع من أهمية اللغة العربية من إتقان النحو وكثرة القراءة والمطالعة لتحصيل الكثير من الألفاظ والمفردات والتشابيه وغيرها ، </a:t>
            </a:r>
            <a:br>
              <a:rPr lang="ar-IQ" sz="2400" b="1" dirty="0" smtClean="0"/>
            </a:br>
            <a:endParaRPr lang="en-US"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endParaRPr lang="ar-IQ" sz="2800" b="1" dirty="0" smtClean="0"/>
          </a:p>
          <a:p>
            <a:endParaRPr lang="ar-IQ" sz="2800" b="1" dirty="0" smtClean="0"/>
          </a:p>
          <a:p>
            <a:r>
              <a:rPr lang="ar-IQ" sz="2800" b="1" dirty="0" smtClean="0"/>
              <a:t>وفيما يأتي سيتمُّ إدراج أهمِّ عناصر ومميزات المقدمة الناجحة والتي يجبُ أن تتميَّز بها مقدمة موضوع تعبير مهما كان محتواه: </a:t>
            </a:r>
          </a:p>
          <a:p>
            <a:r>
              <a:rPr lang="ar-IQ" sz="2800" b="1" dirty="0" smtClean="0"/>
              <a:t>  1-تكون عبارات المقدمة والجمل الواردة فيها مختصرة موجزة، لكنها معبرة عن المعاني المراد إيرادها في الموضوع، وكما قيل: خير الكلام ما قلَّ ودلَّ .</a:t>
            </a:r>
          </a:p>
          <a:p>
            <a:r>
              <a:rPr lang="ar-IQ" sz="2800" b="1" dirty="0" smtClean="0"/>
              <a:t>2- تناسق العبارات والجمل، واستخدام أساليب شيِّقة في التعبير.</a:t>
            </a:r>
          </a:p>
          <a:p>
            <a:r>
              <a:rPr lang="ar-IQ" sz="2800" b="1" dirty="0" smtClean="0"/>
              <a:t> 3- أن تبتعد المقدمة عن الإطالة والخوض في التفاصيل. </a:t>
            </a:r>
          </a:p>
          <a:p>
            <a:r>
              <a:rPr lang="ar-IQ" sz="2800" b="1" dirty="0" smtClean="0"/>
              <a:t>4- أن تشير بشكل عابر إلى بعض نقاط الموضوع الرئيس. </a:t>
            </a:r>
          </a:p>
          <a:p>
            <a:r>
              <a:rPr lang="ar-IQ" sz="2800" b="1" dirty="0" smtClean="0"/>
              <a:t>5- أن يقود أسلوبها بالتدريج إلى بداية العرض الذي يتناول الموضوع الرئيس لموضوع التعبير، دون أن يكون بينهما حاجز أو فجوة بين المقدمة والعرض.</a:t>
            </a:r>
          </a:p>
          <a:p>
            <a:r>
              <a:rPr lang="ar-IQ" sz="2800" b="1" dirty="0" smtClean="0"/>
              <a:t> الاختصار والإيجاز في كتابة الجمل المكونة للمقدمة.</a:t>
            </a:r>
          </a:p>
          <a:p>
            <a:r>
              <a:rPr lang="ar-IQ" sz="2800" b="1" dirty="0" smtClean="0"/>
              <a:t>7- التواؤم بين العبارات، توظيف جمل شيقة للتعبير.</a:t>
            </a:r>
          </a:p>
          <a:p>
            <a:r>
              <a:rPr lang="ar-IQ" sz="2800" b="1" dirty="0" smtClean="0"/>
              <a:t>8- عدم المبالغة والبعد عن مناقشة التفاصيل.</a:t>
            </a:r>
          </a:p>
          <a:p>
            <a:r>
              <a:rPr lang="ar-IQ" sz="2800" b="1" dirty="0" smtClean="0"/>
              <a:t> </a:t>
            </a:r>
            <a:br>
              <a:rPr lang="ar-IQ" sz="2800" b="1" dirty="0" smtClean="0"/>
            </a:br>
            <a:endParaRPr lang="en-US" sz="2800" b="1" dirty="0" smtClean="0"/>
          </a:p>
          <a:p>
            <a:endParaRPr lang="ar-IQ" sz="28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677656"/>
          </a:xfrm>
          <a:prstGeom prst="rect">
            <a:avLst/>
          </a:prstGeom>
        </p:spPr>
        <p:txBody>
          <a:bodyPr wrap="square">
            <a:spAutoFit/>
          </a:bodyPr>
          <a:lstStyle/>
          <a:p>
            <a:endParaRPr lang="ar-IQ" sz="2400" b="1" dirty="0" smtClean="0"/>
          </a:p>
          <a:p>
            <a:r>
              <a:rPr lang="ar-IQ" sz="2400" b="1" dirty="0" smtClean="0"/>
              <a:t>9 - ذكر محتوى الموضوع الرئيسي بإيجاز.</a:t>
            </a:r>
          </a:p>
          <a:p>
            <a:r>
              <a:rPr lang="ar-IQ" sz="2400" b="1" dirty="0" smtClean="0"/>
              <a:t>10-جعل المقدمة تنقل القارئ بالتدريج إلى العرض دون حدوث فجوة بينهما.</a:t>
            </a:r>
          </a:p>
          <a:p>
            <a:r>
              <a:rPr lang="ar-IQ" sz="2400" b="1" dirty="0" smtClean="0"/>
              <a:t>11- ذكر بعض أسباب اختيار هذا الموضوع وأهميته.</a:t>
            </a:r>
          </a:p>
          <a:p>
            <a:r>
              <a:rPr lang="ar-IQ" sz="2400" b="1" dirty="0" smtClean="0"/>
              <a:t>12 -توضيح أن هذا الموضوع يحتوي على حل للمشكلة المطروحة.</a:t>
            </a:r>
          </a:p>
          <a:p>
            <a:endParaRPr lang="ar-IQ" sz="2400" b="1" dirty="0" smtClean="0"/>
          </a:p>
          <a:p>
            <a:endParaRPr lang="ar-IQ" sz="2400" b="1" dirty="0" smtClean="0"/>
          </a:p>
        </p:txBody>
      </p:sp>
      <p:sp>
        <p:nvSpPr>
          <p:cNvPr id="3" name="Rectangle 2"/>
          <p:cNvSpPr/>
          <p:nvPr/>
        </p:nvSpPr>
        <p:spPr>
          <a:xfrm>
            <a:off x="0" y="1785926"/>
            <a:ext cx="9144000" cy="2862322"/>
          </a:xfrm>
          <a:prstGeom prst="rect">
            <a:avLst/>
          </a:prstGeom>
        </p:spPr>
        <p:txBody>
          <a:bodyPr wrap="square">
            <a:spAutoFit/>
          </a:bodyPr>
          <a:lstStyle/>
          <a:p>
            <a:endParaRPr lang="ar-IQ" b="1" dirty="0" smtClean="0"/>
          </a:p>
          <a:p>
            <a:r>
              <a:rPr lang="ar-IQ" sz="2400" b="1" dirty="0" smtClean="0"/>
              <a:t>                    نموذج ...... مقدمة عن الوطن</a:t>
            </a:r>
          </a:p>
          <a:p>
            <a:r>
              <a:rPr lang="ar-IQ" sz="2400" b="1" dirty="0" smtClean="0"/>
              <a:t>إن وطننا غالي على قلوبنا جميعًا، وقد قام الكثير بالتحدث عن مدى أصالته ولكن لم أجد أي كلمات مناسبة لكي تستطيع وصفه وهذا لا يعني أن كتابتي أنا من ستقوم بذكر مدى روعته وسحره، بل سأحاول فقط التعبير عنه في بعض السطور التي تتمنى أن يُكتب عليها اسم وطني، واستخدم مجموعة من الكلمات التي سيكون لها الشرف والرفعة لأنها اُستخدمت في وصف وطني وأتمني أن يصلكم شعوري من خلال كلماتي تلك</a:t>
            </a:r>
            <a:r>
              <a:rPr lang="ar-IQ" b="1" dirty="0" smtClean="0"/>
              <a:t>.</a:t>
            </a:r>
          </a:p>
          <a:p>
            <a:endParaRPr lang="ar-IQ"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24535"/>
          </a:xfrm>
          <a:prstGeom prst="rect">
            <a:avLst/>
          </a:prstGeom>
        </p:spPr>
        <p:txBody>
          <a:bodyPr wrap="square">
            <a:spAutoFit/>
          </a:bodyPr>
          <a:lstStyle/>
          <a:p>
            <a:r>
              <a:rPr lang="ar-IQ" sz="2400" b="1" dirty="0" smtClean="0"/>
              <a:t>                     </a:t>
            </a:r>
          </a:p>
          <a:p>
            <a:r>
              <a:rPr lang="ar-IQ" sz="2400" b="1" dirty="0" smtClean="0"/>
              <a:t>                     </a:t>
            </a:r>
            <a:r>
              <a:rPr lang="ar-IQ" sz="2800" b="1" dirty="0" smtClean="0">
                <a:solidFill>
                  <a:srgbClr val="FF0000"/>
                </a:solidFill>
              </a:rPr>
              <a:t>كيفية كتابة خاتمة موضوع تعبير</a:t>
            </a:r>
          </a:p>
          <a:p>
            <a:r>
              <a:rPr lang="ar-IQ" sz="2400" b="1" dirty="0" smtClean="0"/>
              <a:t> </a:t>
            </a:r>
          </a:p>
          <a:p>
            <a:r>
              <a:rPr lang="ar-IQ" sz="2400" b="1" dirty="0" smtClean="0"/>
              <a:t>دائمًا ما تكون الكلمات الأخيرة هي الأعلق في ذهن السامع لذلك فإنَّ الكاتب الحذق يتوخى الطريقة الصحيحة في كتابة خاتمة أي شيءٍ يبدأ فيه،  لذلك ستختص هذه الفقرة بالحديث عن كيفية كتابة خاتمة موضوع تعبير،</a:t>
            </a:r>
          </a:p>
          <a:p>
            <a:r>
              <a:rPr lang="ar-IQ" sz="2400" b="1" dirty="0" smtClean="0"/>
              <a:t> في البداية لا بدَّ من مراعاة طول الخاتمة بالنسبة لطول الموضوع الذي يُكتب فإن كان الموضوع صفحة يجب ألا تتجاوز الخاتمة أربعة أسطر على الأكثر، وإن قلّ الصلب فتقل هي، ويُفضل أن يتم الكتابة عما ورد في لب الموضوع ولكن بطريقة الدعاء أو الحمد فمثلًا لو كان الحديث عن كردستان  مثلًا فيُفضل أن تكون نهاية الموضوع بالدعاء لاقليم كردستان   وتمني السلام لها، ربما في النهاية يستطيع الكاتب إدخال بعض كلمات الشكر للقارئ أو للسامع على إنصاته مع الانتباه إلى استخدام الألفاظ البليغة والسهلة بالوقت نفسه، وفي ذلك تفصيلٌ لكيفية كتابة خاتمة موضوع تعبير.</a:t>
            </a:r>
            <a:br>
              <a:rPr lang="ar-IQ" sz="2400" b="1" dirty="0" smtClean="0"/>
            </a:br>
            <a:endParaRPr lang="en-US" sz="2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11242742" flipV="1">
            <a:off x="-237365" y="3945405"/>
            <a:ext cx="8929717" cy="369332"/>
          </a:xfrm>
          <a:prstGeom prst="rect">
            <a:avLst/>
          </a:prstGeom>
        </p:spPr>
        <p:txBody>
          <a:bodyPr wrap="square">
            <a:spAutoFit/>
          </a:bodyPr>
          <a:lstStyle/>
          <a:p>
            <a:r>
              <a:rPr lang="ar-IQ" b="1" dirty="0" smtClean="0"/>
              <a:t> </a:t>
            </a:r>
            <a:endParaRPr lang="ar-IQ" dirty="0"/>
          </a:p>
        </p:txBody>
      </p:sp>
      <p:sp>
        <p:nvSpPr>
          <p:cNvPr id="4" name="Rectangle 3"/>
          <p:cNvSpPr/>
          <p:nvPr/>
        </p:nvSpPr>
        <p:spPr>
          <a:xfrm>
            <a:off x="0" y="0"/>
            <a:ext cx="9143999" cy="369332"/>
          </a:xfrm>
          <a:prstGeom prst="rect">
            <a:avLst/>
          </a:prstGeom>
        </p:spPr>
        <p:txBody>
          <a:bodyPr wrap="square">
            <a:spAutoFit/>
          </a:bodyPr>
          <a:lstStyle/>
          <a:p>
            <a:r>
              <a:rPr lang="ar-IQ" b="1" dirty="0" smtClean="0"/>
              <a:t>ا </a:t>
            </a:r>
            <a:endParaRPr lang="ar-IQ" dirty="0"/>
          </a:p>
        </p:txBody>
      </p:sp>
      <p:sp>
        <p:nvSpPr>
          <p:cNvPr id="5" name="Rectangle 4"/>
          <p:cNvSpPr/>
          <p:nvPr/>
        </p:nvSpPr>
        <p:spPr>
          <a:xfrm>
            <a:off x="0" y="0"/>
            <a:ext cx="9144000" cy="6001643"/>
          </a:xfrm>
          <a:prstGeom prst="rect">
            <a:avLst/>
          </a:prstGeom>
        </p:spPr>
        <p:txBody>
          <a:bodyPr wrap="square">
            <a:spAutoFit/>
          </a:bodyPr>
          <a:lstStyle/>
          <a:p>
            <a:endParaRPr lang="ar-IQ" sz="2400" b="1" dirty="0" smtClean="0"/>
          </a:p>
          <a:p>
            <a:r>
              <a:rPr lang="ar-IQ" sz="2400" b="1" dirty="0" smtClean="0"/>
              <a:t>             </a:t>
            </a:r>
            <a:r>
              <a:rPr lang="ar-IQ" sz="2400" b="1" dirty="0" smtClean="0">
                <a:solidFill>
                  <a:srgbClr val="FF0000"/>
                </a:solidFill>
              </a:rPr>
              <a:t>كيفية الإنشاء للمعنى</a:t>
            </a:r>
          </a:p>
          <a:p>
            <a:r>
              <a:rPr lang="ar-IQ" sz="2400" b="1" dirty="0" smtClean="0"/>
              <a:t>الإنشاء كاسمه إحداثُ معانٍ مُفْرَغَةٍ في غَرَضٍ مطلوب، فإذا أُحسِن وصلُها وجمعُها جاء الإنشاء كاملاً.</a:t>
            </a:r>
          </a:p>
          <a:p>
            <a:r>
              <a:rPr lang="ar-IQ" sz="2400" b="1" dirty="0" smtClean="0"/>
              <a:t>وأساس ذلك ثلاثة أمور: المعنى الأساسي، وتفصيله، وإيضاحه.</a:t>
            </a:r>
          </a:p>
          <a:p>
            <a:r>
              <a:rPr lang="ar-IQ" sz="2400" b="1" dirty="0" smtClean="0"/>
              <a:t>أما المعنى الأساسي: فهو الموضوع الذي يجول في الفِكْر ،وهو غَرَضٌ إجماليٌّ يجب إحضارُه على إجماله، ثم يَشرَعُ في بيانه وإقناع السامعين به، فهو نظير (المطلوب) في اصطلاح المناطقة، أعني ما يُقَامُ عليه البُرْهَان. وهو في اصطلاح الكُتَّاب: ما تُتَرْجَمُ به الرِّسَالة أو تُعَنْوَنُ به المقالة، مثل قولنا: العِلْمُ أساس العُمْران، والاتِّحَاد سبب القوة. ولا نريد من إجماله كونه بسيطًا، وإنما نريد أنه غيرُ ملحوظٍ فيه التَّفريعُ ابتداء.</a:t>
            </a:r>
          </a:p>
          <a:p>
            <a:r>
              <a:rPr lang="ar-IQ" sz="2400" b="1" dirty="0" smtClean="0"/>
              <a:t>وأما تفصيل المعنى: فهو التَّبَصُّرُ في تقاسيمه وفروعِه، وتفكيكُه بإطالة النَّظَر فيه؛ للتنبُّهِ إلى ما ينحَلُّ إليه من الحقائق والأدلَّة والمُرغِّبَات أو المُنفِّرات.</a:t>
            </a:r>
          </a:p>
          <a:p>
            <a:r>
              <a:rPr lang="ar-IQ" sz="2400" b="1" dirty="0" smtClean="0"/>
              <a:t>وأما الإيضاح: فهو شرح تلك المعاني وذِكْرُ أدلتِه، ليمكن حينئذٍ التعبير عنها بوجه سَهْلِ التصوُّر للسامعين، فإذا حصل ذلك لم يبق إلا كَسْوُ تلك المعاني بالألفاظ، فتسهُل الإفاضة في إنشاء الموضوع المرادِ، على حَدِّ ما قيل:</a:t>
            </a:r>
          </a:p>
          <a:p>
            <a:r>
              <a:rPr lang="ar-IQ" sz="2400" b="1" dirty="0" smtClean="0"/>
              <a:t>فإن وَجَدْتَ لسانًا قائلاً فَقُلِ</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endParaRPr lang="ar-IQ" sz="2800" b="1" dirty="0" smtClean="0"/>
          </a:p>
          <a:p>
            <a:r>
              <a:rPr lang="ar-IQ" sz="2800" b="1" dirty="0" smtClean="0"/>
              <a:t>ُقِل عن عبد الله بن المعتز أنه قال: "البلاغة بثلاثة أمور: أن تغوصَ لحظةُ القلب في أعماق الفِكْر، وتجمعَ بين ما غاب وما حَضَر، ثم يعود القلبُ على ما أُعمِلَ فيه الفِكْرُ فَيُحكِمُ سياق المعاني، ويُحسِن تنضيدَها، ثم يبديها بألفاظٍ رشيقةٍ مع تزيين مَعارِضِهَا، واستكمال محاسنِها".</a:t>
            </a:r>
          </a:p>
          <a:p>
            <a:r>
              <a:rPr lang="ar-IQ" sz="2800" b="1" dirty="0" smtClean="0"/>
              <a:t>واعلم أنه قَلَّمَا يستطيع الكاتب أو الخطيب أن يتناول الموضوعَ من أوله إلى نهايته دَفْعَةً واحدة، فإن هو كَلَّف عَقْلَه ذلك أرهقه ضَجَرًا، ولاسِيَّمَا عند تَشَعُّبِ الموضوع وكثرة المعاني فيه، فيكادُ ييأسُ من المقدرة عليه؛ إذ تلوح له معانٍ كثيرةٌ فَيَرُوعُه انتشارُها ولا يدري كيف يبتدئُها، ولكنه إن اتَّبَع هاتِه الطريقةَ المشروحةَ، ورَتَّبَ المعاني الأساسية، وآخَى بين المعاني الفرعِيَّة التي هي من نَوْعٍ واحدٍ، وأحسنَ ترتيبَها، فذلك وقتُ رَفْعِ القَلَم من الدَّوَاة للكتابة، أو وقت الانتصاب للخَطابة؛ لأنَّ ثِمَار الفِكْر قد أينعت وآن قِطَافُها.</a:t>
            </a:r>
            <a:endParaRPr lang="ar-IQ"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txBody>
          <a:bodyPr wrap="square">
            <a:spAutoFit/>
          </a:bodyPr>
          <a:lstStyle/>
          <a:p>
            <a:r>
              <a:rPr lang="ar-IQ" sz="2400" b="1" dirty="0" smtClean="0"/>
              <a:t>  </a:t>
            </a:r>
          </a:p>
          <a:p>
            <a:r>
              <a:rPr lang="ar-IQ" sz="2400" b="1" dirty="0" smtClean="0">
                <a:solidFill>
                  <a:srgbClr val="FF0000"/>
                </a:solidFill>
              </a:rPr>
              <a:t>                           أساليبُ الإنشاء</a:t>
            </a:r>
          </a:p>
          <a:p>
            <a:r>
              <a:rPr lang="ar-IQ" sz="2400" b="1" dirty="0" smtClean="0"/>
              <a:t>للإنشاء أساليبُ متنوعةٌ باختلاف الأغراض، والمَعْنِيُّ باختلاف أساليب الإنشاء اختلافُ مستعمَل الألفاظ، واختلافُ كيفيَّةِ رَبْط الجمل تَبَعًا لاختلاف الأغراض، وذلك أمرٌ وراء اختلاف المعاني، واختلاف مقتضيات الأحوال، المدوَّن لأولِها علم اللغة والنحو والصرف، ولثانيها علمُ البلاغة، وهو الأمر الذي إذا حَصَل جاء الكلامُ عربيًّا، وبضَيَاعِه تضيع اللَّهْجَةُ العربيةُ مع بقاء المفردات اللغوية، وبقاء قواعد فنِّ البلاغة، ولهذا لا تجد مشابَهةً بين كلام المتكلِّفين من الأُدَباء، وبين كلام العرب ومَنْ يليهم من البلغاء أهلِ اللِّسان، وأحسنُ قولٍ يُفْصِح عن هذا قولُ الشيخ عبد القاهر رحمه الله في (دلائل الإعجاز): "إنَّ النَّظْمَ هو تَوَخِّي معاني النحو فيما بين الكَلِم على حسب الأغراض". وطريق علم ذلك: هو عَرْضُ الأساليب المختلفة من كلام البلغاء على المتعلِّمين؛ ليحصلَ لهم من اختلاف أمثلتها صُوَرٌ متنوعةٌ، يَلُوحُ لأذهانِهم منها وقتَ مُحَاولةِ الإنشاء أُنْمُوذجٌ فيما يصلح له من الأغراض، وهو الذي سمَّيْنَاه فيما مضى بـ (القوالب غير الجُزْئِيَّة).</a:t>
            </a:r>
          </a:p>
          <a:p>
            <a:r>
              <a:rPr lang="ar-IQ" sz="2400" b="1" dirty="0" smtClean="0"/>
              <a:t>ألا ترى أن النبي - صلى الله عليه وسلم - لَمَّا راجَعَه بعضُ المسلمين في دِيَة الجَنِين بقوله: "كيف نَدِي من لا شرب ولا أكل، ولا نطق ولا اسْتَهَلَّ، فَمِثْلُ ذلك بَطَل"، قال له على وجه التوبيخ: "أَسَجْعًا كَسَجْعِ الكُهَّان؟ "، فعاب منه الأسلوبَ، وإن كان كلامُه عربيًّا بليغًا. وقد جادل عتبةُ بن ربيعة قريشًا حين أجمعوا على أن يعتذروا لوفود العرب عامَ</a:t>
            </a:r>
          </a:p>
          <a:p>
            <a:endParaRPr lang="ar-IQ"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endParaRPr lang="ar-IQ" sz="2400" b="1" dirty="0" smtClean="0"/>
          </a:p>
          <a:p>
            <a:r>
              <a:rPr lang="ar-IQ" sz="2400" b="1" dirty="0" smtClean="0"/>
              <a:t>ظهورِ دعوةِ النبي - صلى الله عليه وسلم - إلى الله بالقرآن بأن يقولوا: هو شِعْرٌ، أو كَهانةٌ، أو سِحْرٌ. فقال لهم: "والله ما هو بِزَمْزَمَةِ الكاهن، ولقد عرفت الشِّعْرَ ورَجَزَهُ وقَصِيدَهُ فما هو بشيءٍ من ذلك، وما هو بكلامِ بَشَرٍ". فَفَرَّقَ بين القرآن وبين غيره باختلاف الأسلوب.</a:t>
            </a:r>
          </a:p>
          <a:p>
            <a:endParaRPr lang="ar-IQ" sz="2400" b="1" dirty="0" smtClean="0"/>
          </a:p>
          <a:p>
            <a:r>
              <a:rPr lang="ar-IQ" sz="2400" b="1" dirty="0" smtClean="0"/>
              <a:t>ومن الغَلَط أن يَقتصِرَ متعلِّم الإنشاء على أسلوبٍ واحدٍ ، مثل أن يَقتصِر على أسلوب (مقامات الحريري)، أو (رسائل ابن الخطيب) أو غيرهما، فلا يَرتَسِمُ في ذِهْنِه إلا ذلك، حتى إذا أراد أن ينشئ لم يستطع أن يعدو ذلك الأسلوب، مع أنه لا يحسن في جميع مواقع الإنشاء، كما أنه لا يحسن أن يَقتصِر على نوعٍ من أنواع الإنشاء الأدبي، كالرسائل فقط، فإنَّ للإنشاء أنواعًا كثيرة:</a:t>
            </a:r>
          </a:p>
          <a:p>
            <a:r>
              <a:rPr lang="ar-IQ" sz="2400" b="1" dirty="0" smtClean="0"/>
              <a:t>فمن أنواعه: المُرَاسَلَة، والخطابة، والمُحَادَثة، والتَّصْنِيف، والمقامات، والوَصْف. وكلُّها فنونٌ كثيرة، ويجيء الإنشاء فيها نظمًا ونثرًا، ولكلٍّ منها لهجةٌ وأسلوبٌ يُخَالِفُ ما لغيرِه، فلا بد من ممارسة طرق البلغاء في هاتِه الأنواع وفنونِها ليحصل للمُمَارِس ذَوْقٌ ومَلَكةٌ يستطيع به أن يَعرِف ما يجب في كلِّ مَقَامٍ من هاتِه المقامات، بحسب العُصُور والعَوَائد، فليس ما يحسن للشاعر أو الخطيب حسن للمؤرِّيخ،</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262979"/>
          </a:xfrm>
          <a:prstGeom prst="rect">
            <a:avLst/>
          </a:prstGeom>
        </p:spPr>
        <p:txBody>
          <a:bodyPr wrap="square">
            <a:spAutoFit/>
          </a:bodyPr>
          <a:lstStyle/>
          <a:p>
            <a:r>
              <a:rPr lang="ar-IQ" sz="2800" b="1" dirty="0" smtClean="0"/>
              <a:t>          </a:t>
            </a:r>
          </a:p>
          <a:p>
            <a:r>
              <a:rPr lang="ar-IQ" sz="2800" b="1" dirty="0" smtClean="0">
                <a:solidFill>
                  <a:srgbClr val="FF0000"/>
                </a:solidFill>
              </a:rPr>
              <a:t>                   خطوات الإنشاء </a:t>
            </a:r>
          </a:p>
          <a:p>
            <a:r>
              <a:rPr lang="ar-IQ" sz="2800" b="1" dirty="0" smtClean="0"/>
              <a:t>في البداية علينا معرفة كيفية اختيار المدرس موضوعًا أو موضوعين للتعبير, ويعدهما مسبقـًا في كراسة التخضير، </a:t>
            </a:r>
          </a:p>
          <a:p>
            <a:r>
              <a:rPr lang="ar-IQ" sz="2800" b="1" dirty="0" smtClean="0"/>
              <a:t>وبعد ذلك يدخل المدرس إلى الفصل ويكتب الموضوعين على السبورة و يضع لكل منهما مجموعة من العناصر، </a:t>
            </a:r>
          </a:p>
          <a:p>
            <a:r>
              <a:rPr lang="ar-IQ" sz="2800" b="1" dirty="0" smtClean="0"/>
              <a:t>ويتكلم المدرس في الموضوع محاولًا الإلمام بجميع عناصره أو يطلب من بعض التلاميذ القيام بذالك أمام زملائهم.، </a:t>
            </a:r>
          </a:p>
          <a:p>
            <a:r>
              <a:rPr lang="ar-IQ" sz="2800" b="1" dirty="0" smtClean="0"/>
              <a:t>ثم عليه أن يطلب المدرس من التلاميذ أن يكتبوا الموضوع، ويجمع المدرس الكراسات من التلاميذ ليصححها أو يصحح بعض ما تيسر له منها وفقـًا لمعاييره الذاتية الخاصة،</a:t>
            </a:r>
          </a:p>
          <a:p>
            <a:r>
              <a:rPr lang="ar-IQ" sz="2800" b="1" dirty="0" smtClean="0"/>
              <a:t> ثم يبدأ في التفكير في موضوع آخر ليسير كما سار في سابقه. </a:t>
            </a:r>
            <a:endParaRPr lang="ar-IQ" sz="28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r>
              <a:rPr lang="ar-IQ" sz="2800" b="1" dirty="0" smtClean="0"/>
              <a:t>                      </a:t>
            </a:r>
          </a:p>
          <a:p>
            <a:r>
              <a:rPr lang="ar-IQ" sz="2800" b="1" dirty="0" smtClean="0"/>
              <a:t>                   </a:t>
            </a:r>
            <a:r>
              <a:rPr lang="ar-IQ" sz="2800" b="1" dirty="0" smtClean="0">
                <a:solidFill>
                  <a:srgbClr val="FF0000"/>
                </a:solidFill>
              </a:rPr>
              <a:t>استراتيجية تعليم الإنشاء</a:t>
            </a:r>
          </a:p>
          <a:p>
            <a:r>
              <a:rPr lang="ar-IQ" sz="2800" b="1" dirty="0" smtClean="0"/>
              <a:t>أول طريقة في تعليم الإنشاء باستراتيجية بالغة للوصول إلى الهدف المرجو هو مجالات المدرسة ميدان للتعبير الكتابي عن الخبرات الشخصية، والمشاهدات المختلفة، ورواية الوقائع العديدة، وكتابة التهاني، وتوجيه الشكوى والنقد، و </a:t>
            </a:r>
            <a:r>
              <a:rPr lang="ar-IQ" sz="2800" b="1" dirty="0" smtClean="0">
                <a:hlinkClick r:id="rId2"/>
              </a:rPr>
              <a:t>تحليل الشخصيات</a:t>
            </a:r>
            <a:r>
              <a:rPr lang="ar-IQ" sz="2800" b="1" dirty="0" smtClean="0"/>
              <a:t>، ووصف المباريات، وفيما بعد عليه تسويق حجرات الدراسة يتطلب الكتابة تحت الرسوم والصور واللافتات وغيرها، ثم عقد مجالس الفصول التي يدعو تكوينها ونشاطها إلى تحرير الخطابات ، </a:t>
            </a:r>
          </a:p>
          <a:p>
            <a:r>
              <a:rPr lang="ar-IQ" sz="2800" b="1" dirty="0" smtClean="0"/>
              <a:t>وبالتالي إنشاء مكتبة الفصل يهيئ الفرصة لتلخيص القراءات المتنوعة، لأن بكل بساطة الطلاب بطبيعتهم يميلون إلى التعبير عن نشاطهم الذاتي، وتجاربهم الشخصية،</a:t>
            </a:r>
            <a:endParaRPr lang="ar-IQ"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ar-IQ" sz="2800" b="1" dirty="0" smtClean="0"/>
              <a:t>12- الفرق بين التعبير والانشاء</a:t>
            </a:r>
          </a:p>
          <a:p>
            <a:r>
              <a:rPr lang="ar-IQ" sz="2800" b="1" dirty="0" smtClean="0"/>
              <a:t>13-كيفية كتابة موضوع فى التعبير</a:t>
            </a:r>
          </a:p>
          <a:p>
            <a:r>
              <a:rPr lang="ar-IQ" sz="2800" b="1" dirty="0" smtClean="0"/>
              <a:t>14-تقسيم موضوع التعبير</a:t>
            </a:r>
          </a:p>
          <a:p>
            <a:r>
              <a:rPr lang="ar-IQ" sz="2800" b="1" dirty="0" smtClean="0"/>
              <a:t>15-الموضوع الانشائي وتقسيمه</a:t>
            </a:r>
          </a:p>
          <a:p>
            <a:r>
              <a:rPr lang="ar-IQ" sz="2800" b="1" dirty="0" smtClean="0"/>
              <a:t>16-صلب الموضوع</a:t>
            </a:r>
          </a:p>
          <a:p>
            <a:r>
              <a:rPr lang="ar-IQ" sz="2800" b="1" dirty="0" smtClean="0"/>
              <a:t>17-الخاتمة</a:t>
            </a:r>
          </a:p>
          <a:p>
            <a:r>
              <a:rPr lang="ar-IQ" sz="2800" b="1" dirty="0" smtClean="0"/>
              <a:t>18-النصائح التي تساعدك في انشاء موضوع الجيد</a:t>
            </a:r>
          </a:p>
          <a:p>
            <a:r>
              <a:rPr lang="ar-IQ" sz="2800" b="1" dirty="0" smtClean="0"/>
              <a:t>19-كيفية كتابة (مقدمة) موضوع تعبيربشكل عملى تطبيقي</a:t>
            </a:r>
          </a:p>
          <a:p>
            <a:r>
              <a:rPr lang="ar-IQ" sz="2800" b="1" dirty="0" smtClean="0"/>
              <a:t>20-كيفية كتابة (خاتمة )موضوع التعبير بشكل عملى تطبيقي</a:t>
            </a:r>
          </a:p>
          <a:p>
            <a:r>
              <a:rPr lang="ar-IQ" sz="2800" b="1" dirty="0" smtClean="0"/>
              <a:t>21-كيفية الانشاء للمعنى</a:t>
            </a:r>
          </a:p>
          <a:p>
            <a:r>
              <a:rPr lang="ar-IQ" sz="2800" b="1" dirty="0" smtClean="0"/>
              <a:t>22-اساليب الانشاء</a:t>
            </a:r>
          </a:p>
          <a:p>
            <a:r>
              <a:rPr lang="ar-IQ" sz="2800" b="1" dirty="0" smtClean="0"/>
              <a:t>23-خطوات الانشاء</a:t>
            </a:r>
          </a:p>
          <a:p>
            <a:r>
              <a:rPr lang="ar-IQ" sz="2800" b="1" dirty="0" smtClean="0"/>
              <a:t>24-استراتيجية تعلم الانشاء</a:t>
            </a:r>
          </a:p>
          <a:p>
            <a:r>
              <a:rPr lang="ar-IQ" sz="2800" b="1" dirty="0" smtClean="0"/>
              <a:t>25-تطبيقات عملية على الانشاء والتعبير عن طريق تشكيل كروبات من الطلبة</a:t>
            </a:r>
          </a:p>
          <a:p>
            <a:r>
              <a:rPr lang="ar-IQ" sz="2800" b="1" dirty="0" smtClean="0"/>
              <a:t>26-اسباب ضعف الطلبة فى التعبيرالكتابي </a:t>
            </a:r>
            <a:endParaRPr lang="ar-IQ"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1"/>
            <a:ext cx="9144000" cy="5262979"/>
          </a:xfrm>
          <a:prstGeom prst="rect">
            <a:avLst/>
          </a:prstGeom>
        </p:spPr>
        <p:txBody>
          <a:bodyPr wrap="square">
            <a:spAutoFit/>
          </a:bodyPr>
          <a:lstStyle/>
          <a:p>
            <a:r>
              <a:rPr lang="ar-IQ" sz="2800" b="1" dirty="0" smtClean="0"/>
              <a:t>وعلى المعلم أن يتيح لهم الفرصة، ليعبروا عن الأعمال التي عملوها، والأمور التي أخبروها، </a:t>
            </a:r>
          </a:p>
          <a:p>
            <a:r>
              <a:rPr lang="ar-IQ" sz="2800" b="1" dirty="0" smtClean="0"/>
              <a:t>والانطلاق في التعبير عن أحاسيس الأطفال الشخصية لتوضيح أفكارهم وتشجيعهم على الكتابة، ويجب السير في تعليم التعبير الكتابي متدرجًا، بحيث ينتقل الأطفال في خطوات تناسب قدراتهم وحاجاتهم.</a:t>
            </a:r>
          </a:p>
          <a:p>
            <a:r>
              <a:rPr lang="ar-IQ" sz="2800" b="1" dirty="0" smtClean="0"/>
              <a:t>يبدأ المدرس بأن يملي عليهم جملاً قصيرة، ويحذف بعض أركانها أو مكملاتها، ويكلفهم كتابة الجمل تامة بعد الإتيان بالكلمات التي تصلح أن تقوم مقام الجزء ومن ثم المحذوف، </a:t>
            </a:r>
          </a:p>
          <a:p>
            <a:r>
              <a:rPr lang="ar-IQ" sz="2800" b="1" dirty="0" smtClean="0"/>
              <a:t>ويحسن بالمدرس في المبدأ أن يقيدهم باختيار الكلمات المرادة من كلمات يعينها لهم، وفيما بعد يملي الأستاذ على الطلاب جملاً بسيطة، ويطالبهم بوصف بعض أجزائها بالأوصاف المناسبة أو إضافة قيد ظرفي أو جر ومجرور مما يناسب المقام،</a:t>
            </a:r>
            <a:endParaRPr lang="ar-IQ" sz="28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677656"/>
          </a:xfrm>
          <a:prstGeom prst="rect">
            <a:avLst/>
          </a:prstGeom>
        </p:spPr>
        <p:txBody>
          <a:bodyPr wrap="square">
            <a:spAutoFit/>
          </a:bodyPr>
          <a:lstStyle/>
          <a:p>
            <a:pPr>
              <a:tabLst>
                <a:tab pos="4038600" algn="l"/>
              </a:tabLst>
            </a:pPr>
            <a:r>
              <a:rPr lang="ar-IQ" sz="2800" b="1" dirty="0" smtClean="0"/>
              <a:t>ويشرح المعلم للطلاب بعد ذلك في تدريب ال على ربط جمل بسيطة بعضها ببعض بالروابط التي يستقيم بها المعنى بحروف جر أو عطف أو غيرها، وبعد ذلك يبدأ المعلم في تدريب الطلاب على التعبير الوصفي بحيث يلقي اسئلة مرتبة ما يمكن الإجابة عنها، بحيث يكتب إجاباتهم على السبورة حتى ينتهي الموضوع، ثم يكلفهم بالكتابة في موضوع مثل الذي يناقش.</a:t>
            </a:r>
          </a:p>
          <a:p>
            <a:pPr>
              <a:tabLst>
                <a:tab pos="4038600" algn="l"/>
              </a:tabLst>
            </a:pPr>
            <a:endParaRPr lang="ar-IQ" sz="28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7"/>
            <a:ext cx="9144000" cy="5632311"/>
          </a:xfrm>
          <a:prstGeom prst="rect">
            <a:avLst/>
          </a:prstGeom>
        </p:spPr>
        <p:txBody>
          <a:bodyPr wrap="square">
            <a:spAutoFit/>
          </a:bodyPr>
          <a:lstStyle/>
          <a:p>
            <a:r>
              <a:rPr lang="ar-IQ" sz="2400" b="1" dirty="0" smtClean="0"/>
              <a:t>          </a:t>
            </a:r>
            <a:r>
              <a:rPr lang="ar-IQ" sz="2400" b="1" dirty="0" smtClean="0">
                <a:solidFill>
                  <a:srgbClr val="FF0000"/>
                </a:solidFill>
              </a:rPr>
              <a:t>أسباب ضعف المتعلمين في التعبير الكتابي:</a:t>
            </a:r>
          </a:p>
          <a:p>
            <a:r>
              <a:rPr lang="ar-IQ" sz="2400" b="1" dirty="0" smtClean="0"/>
              <a:t>نلحظ حاليا أن غالبية المتعلمين يعانون ضعفا في التعبير الكتابي، فقد نجد متعلما في السنة السادسة من التعليم الابتدائي، أو الاعدادية ، اوحتى  طالب الكلية ، قادرا على كتابة فقرة سليمة و متناسقة. و لعلّ أهم أسباب هذا الضعف تكمن فيما ياتي:</a:t>
            </a:r>
          </a:p>
          <a:p>
            <a:r>
              <a:rPr lang="ar-IQ" sz="2400" b="1" dirty="0" smtClean="0"/>
              <a:t>◘ضعف المتعلمين في القراءة و التعبير الشفهي، علما بأن هذه المكونات تؤثر بشكل كبير على قدراتهم على الكتابة.</a:t>
            </a:r>
          </a:p>
          <a:p>
            <a:r>
              <a:rPr lang="ar-IQ" sz="2400" b="1" dirty="0" smtClean="0"/>
              <a:t>◘ عدم وجود الترابط العضوي بين مكونات وحدة اللغة العربية، ولا سيما بين دروس القراءة و الدرس اللغوي و التعبير، مما يؤدي بالمتعلم إلى اكتساب تعلمات مجزأة و غير منسجمة، و من ثم  إحداث قطيعة بين المهارات اللغوية الاربع: مهارة الاستماع، مهارة الحديث ، مهارة القراءة ومهارة الكتابة، مما يؤثر سلبا على قدرة المتعلمين على التواصل في وضعيات مختلفة.إن الوضعيات الاندماجية لمكون الانشاء هي التي من المفروض أن توجه اختيار أنماط نصوص القراءة و برنامج قواعد اللغة و باقي المكونات،،و يكون بحاجة إلى موارد محددة يمكن اكتسابها في هذه المكونات.</a:t>
            </a:r>
          </a:p>
          <a:p>
            <a:r>
              <a:rPr lang="ar-IQ" sz="2400" b="1" dirty="0" smtClean="0"/>
              <a:t>◘ غياب الحافز على الكتابة وابتعاد المواضيع المقترحة عن حياة المتعلمين و عدم ملاءمتها مع خبراتهم و حاجاتهم الشخصية.         </a:t>
            </a:r>
            <a:endParaRPr lang="ar-IQ" sz="24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endParaRPr lang="ar-IQ" sz="2800" b="1" dirty="0" smtClean="0"/>
          </a:p>
          <a:p>
            <a:r>
              <a:rPr lang="ar-IQ" sz="2800" b="1" dirty="0" smtClean="0"/>
              <a:t>◘ عدم إيلاء الاهمية اللازمة للقواعد و التقنيات المتحكمة في الكتابة.</a:t>
            </a:r>
          </a:p>
          <a:p>
            <a:r>
              <a:rPr lang="ar-IQ" sz="2800" b="1" dirty="0" smtClean="0"/>
              <a:t>◘ غياب دور المكتبات المدرسية التي تعمل على تنمية حصيلة المتعلمين اللغوية و المعرفية.</a:t>
            </a:r>
          </a:p>
          <a:p>
            <a:r>
              <a:rPr lang="ar-IQ" sz="2800" b="1" dirty="0" smtClean="0"/>
              <a:t>◘ تنميط المتعلم: إن غياب الدقة في صياغة الكفايات أدى ببعض الكتب المدرسية ـ خاصة في السلك الابتدائي ـ إلى اقتراح مواضيع إنشائية منمطة</a:t>
            </a:r>
          </a:p>
          <a:p>
            <a:r>
              <a:rPr lang="ar-IQ" sz="2800" b="1" dirty="0" smtClean="0"/>
              <a:t>من قبيل : " تحدث " و "صف" ... مع تركيز تلك المواضيع على الرصيد المعرفي المرتبط بالمجالات أكثر من تركيزها على المهارات و</a:t>
            </a:r>
          </a:p>
          <a:p>
            <a:r>
              <a:rPr lang="ar-IQ" sz="2800" b="1" dirty="0" smtClean="0"/>
              <a:t>التقنيات المميزة للوضعيات التي يمكن أن يصادفها المتعلم في حياته و واقعه المعيش... فعلى الرغم من أن التوجيهات الرسمية تشير إلى هامش من</a:t>
            </a:r>
          </a:p>
          <a:p>
            <a:r>
              <a:rPr lang="ar-IQ" sz="2800" b="1" dirty="0" smtClean="0"/>
              <a:t>الحرية في اختيار الموضوعات و تنويعها، فإن تلك التوجيهات التي تجد لها امتدادا على المستوى العملي، ما دامت المجالات محددة سلفا و</a:t>
            </a:r>
          </a:p>
          <a:p>
            <a:r>
              <a:rPr lang="ar-IQ" sz="2800" b="1" dirty="0" smtClean="0"/>
              <a:t>المواضيع المقترحة و الرصيد اللغوي جاهزين.</a:t>
            </a:r>
          </a:p>
          <a:p>
            <a:endParaRPr lang="ar-IQ" sz="28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6555641"/>
          </a:xfrm>
          <a:prstGeom prst="rect">
            <a:avLst/>
          </a:prstGeom>
        </p:spPr>
        <p:txBody>
          <a:bodyPr wrap="square">
            <a:spAutoFit/>
          </a:bodyPr>
          <a:lstStyle/>
          <a:p>
            <a:r>
              <a:rPr lang="ar-IQ" sz="2800" b="1" dirty="0" smtClean="0"/>
              <a:t>◘ المنهجية المعتمدة حاليا في تدريس التعبير والانشاء، لا زالت تقليدية، فهي تتمركز حول المدرس / المحتوى، منطلقة من أن المتعلم لا يملك أية أداة</a:t>
            </a:r>
          </a:p>
          <a:p>
            <a:r>
              <a:rPr lang="ar-IQ" sz="2800" b="1" dirty="0" smtClean="0"/>
              <a:t>معرفية، و هذا ما تؤكده الطريقة الهربارتية المتبعة، و هي طريقة تلقينية تتسم بالعمودية، فالحصة الاولى من الدرس الانشائي المخصصة للاعداد، ما هي الا اجترار لما ورد في الكتب المدرسية من طرف المدرس و المتعلمين على السواء، الشيء الذي يجعل جل المدرسين يشتكون من</a:t>
            </a:r>
          </a:p>
          <a:p>
            <a:r>
              <a:rPr lang="ar-IQ" sz="2800" b="1" dirty="0" smtClean="0"/>
              <a:t>صعوبة بناء هذه الحصة. أما الحصة الثانية ، حصة الانجاز ، فما هي سوى حصة نقل ما سبق للمتعلمين أن نقلوه في منازلهم من الكتاب</a:t>
            </a:r>
          </a:p>
          <a:p>
            <a:r>
              <a:rPr lang="ar-IQ" sz="2800" b="1" dirty="0" smtClean="0"/>
              <a:t>المدرسي ، و في الحصة الثالثة ، و نظرا لعملية االستنساخ التي قام بها المتعلمون للمواضيع من الكتب المدرسية ، ينصب التصحيح على الجوانب</a:t>
            </a:r>
          </a:p>
          <a:p>
            <a:r>
              <a:rPr lang="ar-IQ" sz="2800" b="1" dirty="0" smtClean="0"/>
              <a:t>اإلمالئية و اإلعرابية دون التطرق إلى الجوانب المهمة : منهجية الكتابة و الافكار المعروضة ..</a:t>
            </a:r>
          </a:p>
          <a:p>
            <a:r>
              <a:rPr lang="ar-IQ" sz="2800" b="1" dirty="0" smtClean="0"/>
              <a:t>◘ عدم امتلاك المتعلمين ـ وفق المنهجية المعتمدة حاليا في حصص اإلنشاء ـ لتوجيهات وتعليمات واضحة و محددة تدفعهم إلى إنتاج</a:t>
            </a:r>
          </a:p>
          <a:p>
            <a:r>
              <a:rPr lang="ar-IQ" sz="2800" b="1" dirty="0" smtClean="0"/>
              <a:t>كتابي.</a:t>
            </a:r>
            <a:endParaRPr lang="ar-IQ"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4290"/>
            <a:ext cx="9144000" cy="5909310"/>
          </a:xfrm>
          <a:prstGeom prst="rect">
            <a:avLst/>
          </a:prstGeom>
        </p:spPr>
        <p:txBody>
          <a:bodyPr wrap="square">
            <a:spAutoFit/>
          </a:bodyPr>
          <a:lstStyle/>
          <a:p>
            <a:r>
              <a:rPr lang="ar-IQ" sz="3600" b="1" dirty="0" smtClean="0">
                <a:solidFill>
                  <a:srgbClr val="FF0000"/>
                </a:solidFill>
              </a:rPr>
              <a:t>     الجانب العملي   التطبيقي </a:t>
            </a:r>
          </a:p>
          <a:p>
            <a:r>
              <a:rPr lang="ar-IQ" sz="3600" b="1" dirty="0" smtClean="0">
                <a:solidFill>
                  <a:srgbClr val="FF0000"/>
                </a:solidFill>
              </a:rPr>
              <a:t>1</a:t>
            </a:r>
            <a:r>
              <a:rPr lang="ar-IQ" sz="3600" b="1" dirty="0" smtClean="0">
                <a:solidFill>
                  <a:srgbClr val="00B0F0"/>
                </a:solidFill>
              </a:rPr>
              <a:t>- دروس تطبيقية عملية على تطوير  قدرات الطلبة وتعزيز  امكانياتهم الفعلية في كيفية التعبير و الانشاء الشفاهيين وتنميمة مهاراتهم .</a:t>
            </a:r>
          </a:p>
          <a:p>
            <a:r>
              <a:rPr lang="ar-IQ" sz="3600" b="1" dirty="0" smtClean="0">
                <a:solidFill>
                  <a:srgbClr val="00B0F0"/>
                </a:solidFill>
              </a:rPr>
              <a:t> 2-   تطبيقات عملية في توسيع  قابليات الطلبة وتحرير موضوعات انتقائية في التعبير والانشاء لضمان التاكد من تنمية قابلياتم و تطوير قدرابهم في موضوع الانشاء والتعبير..</a:t>
            </a:r>
          </a:p>
          <a:p>
            <a:r>
              <a:rPr lang="ar-IQ" sz="3600" b="1" dirty="0" smtClean="0">
                <a:solidFill>
                  <a:srgbClr val="C00000"/>
                </a:solidFill>
              </a:rPr>
              <a:t> شكرا لكم طلبتي الاعزاء على الحضور, وحسن التعاون العلمي معنا،وفقكم الله للخير, والسلام عليكم</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endParaRPr lang="ar-IQ" sz="2800" b="1" dirty="0" smtClean="0">
              <a:solidFill>
                <a:srgbClr val="FF0000"/>
              </a:solidFill>
            </a:endParaRPr>
          </a:p>
          <a:p>
            <a:r>
              <a:rPr lang="ar-IQ" sz="2800" b="1" dirty="0" smtClean="0">
                <a:solidFill>
                  <a:srgbClr val="FF0000"/>
                </a:solidFill>
              </a:rPr>
              <a:t>                 نبذة عن التعريف باللغة العربية ...</a:t>
            </a:r>
          </a:p>
          <a:p>
            <a:r>
              <a:rPr lang="ar-IQ" sz="2800" b="1" dirty="0" smtClean="0"/>
              <a:t>اللغة العربية فرع من فروع اللغة السامية واكثرها شهرة ،وتشبه الى حد كبير اللة العبرية، يتحدث بها أكثر من ثلاثمئة مليون  نسمة في العالم، وقد اعتمدتها الأمم المتحدة كإحدى اللغات الست الرسمية في العالم، وتنتشر هذه اللغة بشكلٍ كبيرٍ جدًّا ، وتُعد لغةً رسميةً في العديد من الدول إلى جانب لغتهم الأصلية،</a:t>
            </a:r>
          </a:p>
          <a:p>
            <a:r>
              <a:rPr lang="ar-IQ" sz="2800" b="1" dirty="0" smtClean="0"/>
              <a:t> وأنَّها اللغة التي لا بدَّ لكلِّ مسلمٍ مهما كان أصله وعرقه إلا أن يكون متقنًا لها ،لأنها لغة الدين الإسلامي الذي يعتنقه، وتعلمه واجب عى كل مسلم.</a:t>
            </a:r>
          </a:p>
          <a:p>
            <a:r>
              <a:rPr lang="ar-IQ" sz="2800" b="1" dirty="0" smtClean="0"/>
              <a:t> </a:t>
            </a:r>
          </a:p>
          <a:p>
            <a:r>
              <a:rPr lang="ar-IQ" sz="2800" b="1" dirty="0" smtClean="0"/>
              <a:t>...... اما من الناحية الادبية فتُعدُّ اللغة العربية لغة الإبداع والتشابيه والتصاوير والأمثلة، لذلك لا بد من الحديث بعد التعريف باللغة العربية عن أجمل فنونها وهو التعبير، </a:t>
            </a:r>
          </a:p>
          <a:p>
            <a:r>
              <a:rPr lang="ar-IQ" sz="2800" b="1" dirty="0" smtClean="0"/>
              <a:t>وفيما يأتي شرحٌ مفصلٌ لقضية التعبير في اللغة العربية.</a:t>
            </a:r>
            <a:br>
              <a:rPr lang="ar-IQ" sz="2800" b="1" dirty="0" smtClean="0"/>
            </a:br>
            <a:r>
              <a:rPr lang="ar-IQ" sz="2800" b="1" dirty="0" smtClean="0"/>
              <a:t/>
            </a:r>
            <a:br>
              <a:rPr lang="ar-IQ" sz="2800" b="1" dirty="0" smtClean="0"/>
            </a:br>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txBody>
          <a:bodyPr wrap="square">
            <a:spAutoFit/>
          </a:bodyPr>
          <a:lstStyle/>
          <a:p>
            <a:r>
              <a:rPr lang="ar-IQ" sz="2400" b="1" dirty="0" smtClean="0">
                <a:solidFill>
                  <a:srgbClr val="FF0000"/>
                </a:solidFill>
              </a:rPr>
              <a:t>              تعريف التعبير في اللغة العربية  والاصطلاح </a:t>
            </a:r>
          </a:p>
          <a:p>
            <a:r>
              <a:rPr lang="ar-IQ" sz="2400" b="1" dirty="0" smtClean="0"/>
              <a:t>      التعبير واحدٌ من أهم الطرائق التي يُعبِّر بها الإنسان عن دواخله، وهي الطريقة الوحيدة التي يرتاح بها معظم النَّاس في صبِّ مشاعرهم على الورقة ،أو الحديث بها شفهيًّا بطريقة أدبيةٍ تلفت النَّاظرين. </a:t>
            </a:r>
          </a:p>
          <a:p>
            <a:r>
              <a:rPr lang="ar-IQ" sz="2400" b="1" dirty="0" smtClean="0">
                <a:solidFill>
                  <a:srgbClr val="FF0000"/>
                </a:solidFill>
              </a:rPr>
              <a:t> التعبير لغةً :1- </a:t>
            </a:r>
            <a:r>
              <a:rPr lang="ar-IQ" sz="2400" b="1" dirty="0" smtClean="0"/>
              <a:t>الإفصاح والإبانة عن عواطف و مشاعرالإنسان ،2- واظهارها بطريقةٍ واضحةٍ يفهمها الآخرون ،3- بالكلام 4-او الحركات ،5- اوقسمات الوجه.</a:t>
            </a:r>
          </a:p>
          <a:p>
            <a:endParaRPr lang="ar-IQ" sz="2400" b="1" dirty="0" smtClean="0">
              <a:solidFill>
                <a:srgbClr val="FF0000"/>
              </a:solidFill>
            </a:endParaRPr>
          </a:p>
          <a:p>
            <a:r>
              <a:rPr lang="ar-IQ" sz="2400" b="1" dirty="0" smtClean="0">
                <a:solidFill>
                  <a:srgbClr val="FF0000"/>
                </a:solidFill>
              </a:rPr>
              <a:t>و اصطلاحًا : </a:t>
            </a:r>
            <a:r>
              <a:rPr lang="ar-IQ" sz="2400" b="1" dirty="0" smtClean="0"/>
              <a:t>نشاطٌ أدبيُّ واجتماعيٌّ يصوغ بها الفرد أفكاره ومشاعره وأحاسيسه بطريقة أدبيةٍ فنيَّة، وصور إبداعيةٍ  ، وتصويرٍ جميل, وربما كان واحدٌ من الأساليب التي تُعلم الطلاب التعبير عمّا يريدون بطريقةٍ سليمةٍ واضحةٍ مستخدمين ثروتهم اللغوية ومفرداتهم الكثيرة.</a:t>
            </a:r>
          </a:p>
          <a:p>
            <a:r>
              <a:rPr lang="ar-IQ" sz="2400" b="1" dirty="0" smtClean="0"/>
              <a:t> </a:t>
            </a:r>
          </a:p>
          <a:p>
            <a:r>
              <a:rPr lang="ar-IQ" sz="2400" b="1" dirty="0" smtClean="0"/>
              <a:t>والتعبير لا يقتصر فقط على تعريفٍ من عدة كلماتٍ وكفى بل هو صياغةٌ لإنسانٍ كاملٍ في قالبٍ لغوي أحبَّ استعمال الأدب وأبدع في تصوير ذاته فيه، لذلك فإنَّه لا بدَّ من التَّعرض إلى كيفية كتابة موضوع التعبير بعد أن تمَّ التعريف بأهمية التعبير في اللغة العربية.</a:t>
            </a:r>
            <a:r>
              <a:rPr lang="ar-IQ" sz="2400" dirty="0" smtClean="0"/>
              <a:t/>
            </a:r>
            <a:br>
              <a:rPr lang="ar-IQ" sz="2400" dirty="0" smtClean="0"/>
            </a:br>
            <a:endParaRPr lang="en-US" sz="2400" dirty="0" smtClean="0"/>
          </a:p>
          <a:p>
            <a:r>
              <a:rPr lang="ar-IQ" sz="2400" b="1" dirty="0" smtClean="0"/>
              <a:t/>
            </a:r>
            <a:br>
              <a:rPr lang="ar-IQ" sz="2400" b="1" dirty="0" smtClean="0"/>
            </a:br>
            <a:endParaRPr lang="en-US"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endParaRPr lang="ar-IQ" sz="2800" b="1" dirty="0" smtClean="0"/>
          </a:p>
          <a:p>
            <a:r>
              <a:rPr lang="ar-IQ" sz="2800" b="1" dirty="0" smtClean="0">
                <a:solidFill>
                  <a:srgbClr val="FF0000"/>
                </a:solidFill>
              </a:rPr>
              <a:t>                    تعريف الانشاء:</a:t>
            </a:r>
          </a:p>
          <a:p>
            <a:r>
              <a:rPr lang="ar-IQ" sz="2800" b="1" dirty="0" smtClean="0">
                <a:solidFill>
                  <a:srgbClr val="FF0000"/>
                </a:solidFill>
              </a:rPr>
              <a:t>الإنشاء</a:t>
            </a:r>
            <a:r>
              <a:rPr lang="ar-IQ" sz="2800" b="1" dirty="0" smtClean="0"/>
              <a:t> </a:t>
            </a:r>
            <a:r>
              <a:rPr lang="ar-IQ" sz="2800" b="1" dirty="0" smtClean="0">
                <a:solidFill>
                  <a:srgbClr val="FF0000"/>
                </a:solidFill>
              </a:rPr>
              <a:t>لغة </a:t>
            </a:r>
            <a:r>
              <a:rPr lang="ar-IQ" sz="2800" b="1" dirty="0" smtClean="0"/>
              <a:t>: التاسيس والاحداث والخلق،والايجاد . وانشاء التعابير الجيدة : تكوينها وضعها وتاليفها .</a:t>
            </a:r>
          </a:p>
          <a:p>
            <a:r>
              <a:rPr lang="ar-IQ" sz="2800" b="1" dirty="0" smtClean="0">
                <a:solidFill>
                  <a:srgbClr val="FF0000"/>
                </a:solidFill>
              </a:rPr>
              <a:t>واصطلاحاً </a:t>
            </a:r>
            <a:r>
              <a:rPr lang="ar-IQ" sz="2800" b="1" dirty="0" smtClean="0"/>
              <a:t>: 1-علمٌ يعرَف به كيفية اداء المعاني، 2- والتاليف بينها ،  </a:t>
            </a:r>
          </a:p>
          <a:p>
            <a:r>
              <a:rPr lang="ar-IQ" sz="2800" b="1" dirty="0" smtClean="0"/>
              <a:t>3- وتنسيقها ،4-  ثم التعبيرعنها بتعبيرات ادبية، 5- من حيث حُسْنُ رَبْطِ أجزاء الكلام، واشتماله على ما يُستَجَاد من الألفاظ، ويحسن من الأساليب، 6- مع بلاغته.</a:t>
            </a:r>
          </a:p>
          <a:p>
            <a:r>
              <a:rPr lang="ar-IQ" sz="2800" b="1" dirty="0" smtClean="0"/>
              <a:t>.......فقولنا: (يعرَفُ به كيفيَّة أداء المعاني) يدخل فيه علوم اللغة كلُّها. </a:t>
            </a:r>
          </a:p>
          <a:p>
            <a:r>
              <a:rPr lang="ar-IQ" sz="2800" b="1" dirty="0" smtClean="0"/>
              <a:t> لقَصْد التعميم؛ لأنَّ من الناس من لا يحسن التعبير عن غير المعاني التي تخطر بذهنه، فإذا كُلِّفَ إنشاءَ شيءٍ اقتُرِحَ عليه لم يستطع، حتى قيل: إنَّ الأفضل للكاتب أن يكتب كما يريد ويُرَادُ منه. وقيل: إنَّ ( الحريريَّ) صاحب المقامات لَمَّا أُحضِر من العراق لديوان الإنشاء ببغداد، وكُلِّفَ كتابةَ كتابٍ أُفْحِمَ ،</a:t>
            </a:r>
          </a:p>
          <a:p>
            <a:r>
              <a:rPr lang="ar-IQ" sz="2800" b="1"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154984"/>
          </a:xfrm>
          <a:prstGeom prst="rect">
            <a:avLst/>
          </a:prstGeom>
        </p:spPr>
        <p:txBody>
          <a:bodyPr wrap="square">
            <a:spAutoFit/>
          </a:bodyPr>
          <a:lstStyle/>
          <a:p>
            <a:endParaRPr lang="ar-IQ" sz="2400" b="1" dirty="0" smtClean="0"/>
          </a:p>
          <a:p>
            <a:r>
              <a:rPr lang="ar-IQ" sz="2400" b="1" dirty="0" smtClean="0"/>
              <a:t>وقولهم في بعض التعريفات  : </a:t>
            </a:r>
            <a:r>
              <a:rPr lang="ar-IQ" sz="2400" b="1" dirty="0" smtClean="0">
                <a:solidFill>
                  <a:srgbClr val="FF0000"/>
                </a:solidFill>
              </a:rPr>
              <a:t>(على وَجْهٍ تتمكَّن به من نفوس المخاطبين بها) </a:t>
            </a:r>
            <a:r>
              <a:rPr lang="ar-IQ" sz="2400" b="1" dirty="0" smtClean="0"/>
              <a:t>خرج به علم اللغة، والنحو، والصرف، إذ لا </a:t>
            </a:r>
            <a:r>
              <a:rPr lang="ar-IQ" sz="2400" b="1" i="1" dirty="0" smtClean="0"/>
              <a:t>يشترط فيها ذلك.</a:t>
            </a:r>
          </a:p>
          <a:p>
            <a:endParaRPr lang="ar-IQ" sz="2400" b="1" dirty="0" smtClean="0"/>
          </a:p>
          <a:p>
            <a:r>
              <a:rPr lang="ar-IQ" sz="2400" b="1" dirty="0" smtClean="0"/>
              <a:t>وقولنا: </a:t>
            </a:r>
            <a:r>
              <a:rPr lang="ar-IQ" sz="2400" b="1" dirty="0" smtClean="0">
                <a:solidFill>
                  <a:srgbClr val="FF0000"/>
                </a:solidFill>
              </a:rPr>
              <a:t>(من حيث حسن ربط أجزاء الكلام ... إلخ) </a:t>
            </a:r>
            <a:r>
              <a:rPr lang="ar-IQ" sz="2400" b="1" dirty="0" smtClean="0"/>
              <a:t>لإخراج علم البلاغة؛ لأنه لا تشترط فيه تلك الحيثيَّة، وبذلك فارق هذا الفنُّ بقيةَ فنون الأدب اللساني.</a:t>
            </a:r>
          </a:p>
          <a:p>
            <a:endParaRPr lang="ar-IQ" sz="2400" b="1" dirty="0" smtClean="0"/>
          </a:p>
          <a:p>
            <a:r>
              <a:rPr lang="ar-IQ" sz="2400" b="1" dirty="0" smtClean="0"/>
              <a:t>وقولنا: </a:t>
            </a:r>
            <a:r>
              <a:rPr lang="ar-IQ" sz="2400" b="1" dirty="0" smtClean="0">
                <a:solidFill>
                  <a:srgbClr val="FF0000"/>
                </a:solidFill>
              </a:rPr>
              <a:t>(ما يُستَجاد من الألفاظ، ويحسن من الأساليب) </a:t>
            </a:r>
            <a:r>
              <a:rPr lang="ar-IQ" sz="2400" b="1" dirty="0" smtClean="0"/>
              <a:t>إشارةٌ إلى :1-  أنَّ من أخصِّ وظائف المنشئين التَّدَرُّبَ على اختيار أخفِّ الألفاظ استعمالاً ورَوْنَقًا،  2-  وتحسين أسلوب الخطاب   3- واختيار ما يناسب المقام  .</a:t>
            </a:r>
          </a:p>
          <a:p>
            <a:r>
              <a:rPr lang="ar-IQ" sz="2400" b="1" dirty="0" smtClean="0"/>
              <a:t>وسيأتي الكلام على اختيار الألفاظ في القسم اللفظي والكلام على الأساليب بعد هذا.</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555641"/>
          </a:xfrm>
          <a:prstGeom prst="rect">
            <a:avLst/>
          </a:prstGeom>
        </p:spPr>
        <p:txBody>
          <a:bodyPr wrap="square">
            <a:spAutoFit/>
          </a:bodyPr>
          <a:lstStyle/>
          <a:p>
            <a:endParaRPr lang="ar-IQ" sz="2800" b="1" dirty="0" smtClean="0"/>
          </a:p>
          <a:p>
            <a:endParaRPr lang="ar-IQ" sz="2800" b="1" dirty="0" smtClean="0"/>
          </a:p>
          <a:p>
            <a:r>
              <a:rPr lang="ar-IQ" sz="2800" b="1" dirty="0" smtClean="0"/>
              <a:t>وقولنا:</a:t>
            </a:r>
            <a:r>
              <a:rPr lang="ar-IQ" sz="2800" b="1" dirty="0" smtClean="0">
                <a:solidFill>
                  <a:srgbClr val="FF0000"/>
                </a:solidFill>
              </a:rPr>
              <a:t> (مع بلاغته) </a:t>
            </a:r>
            <a:r>
              <a:rPr lang="ar-IQ" sz="2800" b="1" dirty="0" smtClean="0"/>
              <a:t>لإخراج ما ليس ببليغ، فليس من الإنشاء المبحوث عنه عُرفًا، وإنما هو التعبير عن المعاني كيفما اتفق، وذلك لا يَتوقَّف إلا على معرفة المفردات، وكيفية رَبْط الكَلِم بعضها ببعض، والبحثُ عن  أُولَيَات علمي النَّحْو والصَّرف.</a:t>
            </a:r>
          </a:p>
          <a:p>
            <a:endParaRPr lang="ar-IQ" sz="2800" b="1" dirty="0" smtClean="0">
              <a:solidFill>
                <a:srgbClr val="FF0000"/>
              </a:solidFill>
            </a:endParaRPr>
          </a:p>
          <a:p>
            <a:r>
              <a:rPr lang="ar-IQ" sz="2800" b="1" dirty="0" smtClean="0">
                <a:solidFill>
                  <a:srgbClr val="FF0000"/>
                </a:solidFill>
              </a:rPr>
              <a:t>                 الغرض من تدريس الإنشاء </a:t>
            </a:r>
            <a:r>
              <a:rPr lang="ar-IQ" sz="2800" b="1" dirty="0" smtClean="0"/>
              <a:t>:</a:t>
            </a:r>
          </a:p>
          <a:p>
            <a:r>
              <a:rPr lang="ar-IQ" sz="2800" b="1" dirty="0" smtClean="0"/>
              <a:t> هو إبلاغ المتعلم إلى الإفصاح عن مراده، كتابة أو قولاً مِن أقرب طريق، وسلوكِ سبل الإفهام بأحسن ما يُستطاع من التعبير، ومن الواضح أن ذلك لا يحصل بقواعد مطردة، بل الأصل فيه هو الممارسة، ومزاولة مآثر نوابغ الكُتَّاب في ألفاظهم ومعانيهم، لتحصل منها في ذِهْن المُطَالِع قوالبُ غيرُ جُزْئِيَّة تُفرَغُ فيها أمثالُها، </a:t>
            </a:r>
          </a:p>
          <a:p>
            <a:r>
              <a:rPr lang="ar-IQ" sz="2800" b="1" dirty="0" smtClean="0">
                <a:solidFill>
                  <a:srgbClr val="FF0000"/>
                </a:solidFill>
              </a:rPr>
              <a:t>    </a:t>
            </a:r>
            <a:endParaRPr lang="ar-IQ" sz="2800" b="1" dirty="0" smtClean="0"/>
          </a:p>
          <a:p>
            <a:endParaRPr lang="ar-IQ" sz="2800"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5497</TotalTime>
  <Words>3983</Words>
  <Application>Microsoft Office PowerPoint</Application>
  <PresentationFormat>On-screen Show (4:3)</PresentationFormat>
  <Paragraphs>304</Paragraphs>
  <Slides>45</Slides>
  <Notes>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Shamfuture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Shamfuture</dc:creator>
  <cp:lastModifiedBy>JKM</cp:lastModifiedBy>
  <cp:revision>756</cp:revision>
  <dcterms:created xsi:type="dcterms:W3CDTF">2019-03-22T22:22:29Z</dcterms:created>
  <dcterms:modified xsi:type="dcterms:W3CDTF">2022-05-28T15:08:03Z</dcterms:modified>
</cp:coreProperties>
</file>