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notesMasterIdLst>
    <p:notesMasterId r:id="rId93"/>
  </p:notesMasterIdLst>
  <p:sldIdLst>
    <p:sldId id="469" r:id="rId2"/>
    <p:sldId id="466" r:id="rId3"/>
    <p:sldId id="468" r:id="rId4"/>
    <p:sldId id="465" r:id="rId5"/>
    <p:sldId id="366" r:id="rId6"/>
    <p:sldId id="470" r:id="rId7"/>
    <p:sldId id="341" r:id="rId8"/>
    <p:sldId id="352" r:id="rId9"/>
    <p:sldId id="354" r:id="rId10"/>
    <p:sldId id="357" r:id="rId11"/>
    <p:sldId id="353" r:id="rId12"/>
    <p:sldId id="437" r:id="rId13"/>
    <p:sldId id="438" r:id="rId14"/>
    <p:sldId id="439" r:id="rId15"/>
    <p:sldId id="445" r:id="rId16"/>
    <p:sldId id="446" r:id="rId17"/>
    <p:sldId id="440" r:id="rId18"/>
    <p:sldId id="453" r:id="rId19"/>
    <p:sldId id="455" r:id="rId20"/>
    <p:sldId id="451" r:id="rId21"/>
    <p:sldId id="452" r:id="rId22"/>
    <p:sldId id="454" r:id="rId23"/>
    <p:sldId id="441" r:id="rId24"/>
    <p:sldId id="493" r:id="rId25"/>
    <p:sldId id="361" r:id="rId26"/>
    <p:sldId id="362" r:id="rId27"/>
    <p:sldId id="494" r:id="rId28"/>
    <p:sldId id="330" r:id="rId29"/>
    <p:sldId id="363" r:id="rId30"/>
    <p:sldId id="343" r:id="rId31"/>
    <p:sldId id="364" r:id="rId32"/>
    <p:sldId id="365" r:id="rId33"/>
    <p:sldId id="344" r:id="rId34"/>
    <p:sldId id="345" r:id="rId35"/>
    <p:sldId id="351" r:id="rId36"/>
    <p:sldId id="346" r:id="rId37"/>
    <p:sldId id="347" r:id="rId38"/>
    <p:sldId id="348" r:id="rId39"/>
    <p:sldId id="358" r:id="rId40"/>
    <p:sldId id="359" r:id="rId41"/>
    <p:sldId id="456" r:id="rId42"/>
    <p:sldId id="457" r:id="rId43"/>
    <p:sldId id="458" r:id="rId44"/>
    <p:sldId id="459" r:id="rId45"/>
    <p:sldId id="460" r:id="rId46"/>
    <p:sldId id="461" r:id="rId47"/>
    <p:sldId id="462" r:id="rId48"/>
    <p:sldId id="467" r:id="rId49"/>
    <p:sldId id="518" r:id="rId50"/>
    <p:sldId id="515" r:id="rId51"/>
    <p:sldId id="516" r:id="rId52"/>
    <p:sldId id="517" r:id="rId53"/>
    <p:sldId id="471" r:id="rId54"/>
    <p:sldId id="514" r:id="rId55"/>
    <p:sldId id="519" r:id="rId56"/>
    <p:sldId id="472" r:id="rId57"/>
    <p:sldId id="473" r:id="rId58"/>
    <p:sldId id="474" r:id="rId59"/>
    <p:sldId id="475" r:id="rId60"/>
    <p:sldId id="476" r:id="rId61"/>
    <p:sldId id="478" r:id="rId62"/>
    <p:sldId id="477" r:id="rId63"/>
    <p:sldId id="480" r:id="rId64"/>
    <p:sldId id="481" r:id="rId65"/>
    <p:sldId id="482" r:id="rId66"/>
    <p:sldId id="483" r:id="rId67"/>
    <p:sldId id="488" r:id="rId68"/>
    <p:sldId id="489" r:id="rId69"/>
    <p:sldId id="479" r:id="rId70"/>
    <p:sldId id="484" r:id="rId71"/>
    <p:sldId id="485" r:id="rId72"/>
    <p:sldId id="486" r:id="rId73"/>
    <p:sldId id="487" r:id="rId74"/>
    <p:sldId id="490" r:id="rId75"/>
    <p:sldId id="491" r:id="rId76"/>
    <p:sldId id="495" r:id="rId77"/>
    <p:sldId id="499" r:id="rId78"/>
    <p:sldId id="500" r:id="rId79"/>
    <p:sldId id="501" r:id="rId80"/>
    <p:sldId id="502" r:id="rId81"/>
    <p:sldId id="503" r:id="rId82"/>
    <p:sldId id="506" r:id="rId83"/>
    <p:sldId id="504" r:id="rId84"/>
    <p:sldId id="505" r:id="rId85"/>
    <p:sldId id="507" r:id="rId86"/>
    <p:sldId id="508" r:id="rId87"/>
    <p:sldId id="513" r:id="rId88"/>
    <p:sldId id="509" r:id="rId89"/>
    <p:sldId id="510" r:id="rId90"/>
    <p:sldId id="511" r:id="rId91"/>
    <p:sldId id="512" r:id="rId9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279" autoAdjust="0"/>
    <p:restoredTop sz="94660" autoAdjust="0"/>
  </p:normalViewPr>
  <p:slideViewPr>
    <p:cSldViewPr>
      <p:cViewPr>
        <p:scale>
          <a:sx n="70" d="100"/>
          <a:sy n="70" d="100"/>
        </p:scale>
        <p:origin x="-1470" y="-276"/>
      </p:cViewPr>
      <p:guideLst>
        <p:guide orient="horz" pos="2160"/>
        <p:guide pos="2880"/>
      </p:guideLst>
    </p:cSldViewPr>
  </p:slideViewPr>
  <p:outlineViewPr>
    <p:cViewPr>
      <p:scale>
        <a:sx n="33" d="100"/>
        <a:sy n="33" d="100"/>
      </p:scale>
      <p:origin x="0" y="14160"/>
    </p:cViewPr>
  </p:outlineViewPr>
  <p:notesTextViewPr>
    <p:cViewPr>
      <p:scale>
        <a:sx n="100" d="100"/>
        <a:sy n="100" d="100"/>
      </p:scale>
      <p:origin x="0" y="0"/>
    </p:cViewPr>
  </p:notesTextViewPr>
  <p:sorterViewPr>
    <p:cViewPr>
      <p:scale>
        <a:sx n="66" d="100"/>
        <a:sy n="66" d="100"/>
      </p:scale>
      <p:origin x="0" y="990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401D5D0-E001-431E-AC5C-9FE33C73D5FB}" type="datetimeFigureOut">
              <a:rPr lang="ar-IQ" smtClean="0"/>
              <a:pPr/>
              <a:t>29/10/1444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E617D2C-994C-485A-9DB4-606B2E9B0241}" type="slidenum">
              <a:rPr lang="ar-IQ" smtClean="0"/>
              <a:pPr/>
              <a:t>‹#›</a:t>
            </a:fld>
            <a:endParaRPr lang="ar-IQ"/>
          </a:p>
        </p:txBody>
      </p:sp>
    </p:spTree>
    <p:extLst>
      <p:ext uri="{BB962C8B-B14F-4D97-AF65-F5344CB8AC3E}">
        <p14:creationId xmlns:p14="http://schemas.microsoft.com/office/powerpoint/2010/main" val="112017623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E617D2C-994C-485A-9DB4-606B2E9B0241}" type="slidenum">
              <a:rPr lang="ar-IQ" smtClean="0"/>
              <a:pPr/>
              <a:t>26</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5E617D2C-994C-485A-9DB4-606B2E9B0241}" type="slidenum">
              <a:rPr lang="ar-IQ" smtClean="0"/>
              <a:pPr/>
              <a:t>37</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3232F38-1A04-4F23-9EC9-C073D9EE2DE0}" type="datetimeFigureOut">
              <a:rPr lang="ar-IQ" smtClean="0"/>
              <a:pPr/>
              <a:t>29/10/1444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3232F38-1A04-4F23-9EC9-C073D9EE2DE0}" type="datetimeFigureOut">
              <a:rPr lang="ar-IQ" smtClean="0"/>
              <a:pPr/>
              <a:t>29/10/1444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3232F38-1A04-4F23-9EC9-C073D9EE2DE0}" type="datetimeFigureOut">
              <a:rPr lang="ar-IQ" smtClean="0"/>
              <a:pPr/>
              <a:t>29/10/1444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3232F38-1A04-4F23-9EC9-C073D9EE2DE0}" type="datetimeFigureOut">
              <a:rPr lang="ar-IQ" smtClean="0"/>
              <a:pPr/>
              <a:t>29/10/1444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32F38-1A04-4F23-9EC9-C073D9EE2DE0}" type="datetimeFigureOut">
              <a:rPr lang="ar-IQ" smtClean="0"/>
              <a:pPr/>
              <a:t>29/10/1444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3232F38-1A04-4F23-9EC9-C073D9EE2DE0}" type="datetimeFigureOut">
              <a:rPr lang="ar-IQ" smtClean="0"/>
              <a:pPr/>
              <a:t>29/10/1444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3232F38-1A04-4F23-9EC9-C073D9EE2DE0}" type="datetimeFigureOut">
              <a:rPr lang="ar-IQ" smtClean="0"/>
              <a:pPr/>
              <a:t>29/10/1444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3232F38-1A04-4F23-9EC9-C073D9EE2DE0}" type="datetimeFigureOut">
              <a:rPr lang="ar-IQ" smtClean="0"/>
              <a:pPr/>
              <a:t>29/10/1444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32F38-1A04-4F23-9EC9-C073D9EE2DE0}" type="datetimeFigureOut">
              <a:rPr lang="ar-IQ" smtClean="0"/>
              <a:pPr/>
              <a:t>29/10/1444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32F38-1A04-4F23-9EC9-C073D9EE2DE0}" type="datetimeFigureOut">
              <a:rPr lang="ar-IQ" smtClean="0"/>
              <a:pPr/>
              <a:t>29/10/1444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32F38-1A04-4F23-9EC9-C073D9EE2DE0}" type="datetimeFigureOut">
              <a:rPr lang="ar-IQ" smtClean="0"/>
              <a:pPr/>
              <a:t>29/10/1444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8F48C5B-7C47-48F1-8199-F73A8B132EC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232F38-1A04-4F23-9EC9-C073D9EE2DE0}" type="datetimeFigureOut">
              <a:rPr lang="ar-IQ" smtClean="0"/>
              <a:pPr/>
              <a:t>29/10/1444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F48C5B-7C47-48F1-8199-F73A8B132EC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abjjad.c/"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wepal.net/ar/uploads/2152018-105243PM-1.jpeg"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https://www.almrsal.com/post/888380"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0"/>
            <a:ext cx="5940152" cy="2996952"/>
          </a:xfrm>
          <a:prstGeom prst="rect">
            <a:avLst/>
          </a:prstGeom>
          <a:noFill/>
          <a:ln>
            <a:noFill/>
          </a:ln>
        </p:spPr>
      </p:pic>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7298" y="139355"/>
            <a:ext cx="5566665" cy="2736085"/>
          </a:xfrm>
          <a:prstGeom prst="rect">
            <a:avLst/>
          </a:prstGeom>
          <a:noFill/>
          <a:ln>
            <a:noFill/>
          </a:ln>
        </p:spPr>
      </p:pic>
      <p:sp>
        <p:nvSpPr>
          <p:cNvPr id="5" name="Rectangle 4"/>
          <p:cNvSpPr/>
          <p:nvPr/>
        </p:nvSpPr>
        <p:spPr>
          <a:xfrm>
            <a:off x="0" y="1720840"/>
            <a:ext cx="9144000" cy="4801314"/>
          </a:xfrm>
          <a:prstGeom prst="rect">
            <a:avLst/>
          </a:prstGeom>
        </p:spPr>
        <p:txBody>
          <a:bodyPr wrap="square">
            <a:spAutoFit/>
          </a:bodyPr>
          <a:lstStyle/>
          <a:p>
            <a:r>
              <a:rPr lang="ar-IQ" sz="2400" dirty="0" smtClean="0"/>
              <a:t>ا</a:t>
            </a:r>
          </a:p>
          <a:p>
            <a:endParaRPr lang="ar-IQ" sz="2400" dirty="0"/>
          </a:p>
          <a:p>
            <a:endParaRPr lang="ar-IQ" sz="2400" dirty="0" smtClean="0"/>
          </a:p>
          <a:p>
            <a:r>
              <a:rPr lang="ar-IQ" b="1" dirty="0" smtClean="0"/>
              <a:t>                                              </a:t>
            </a:r>
          </a:p>
          <a:p>
            <a:r>
              <a:rPr lang="ar-IQ" b="1" dirty="0"/>
              <a:t> </a:t>
            </a:r>
            <a:r>
              <a:rPr lang="ar-IQ" b="1" dirty="0" smtClean="0"/>
              <a:t>                               القسم </a:t>
            </a:r>
            <a:r>
              <a:rPr lang="ar-IQ" b="1" dirty="0"/>
              <a:t>: الدراسات الاسلامية</a:t>
            </a:r>
          </a:p>
          <a:p>
            <a:r>
              <a:rPr lang="ar-IQ" b="1" dirty="0" smtClean="0"/>
              <a:t>                                الكلية  </a:t>
            </a:r>
            <a:r>
              <a:rPr lang="ar-IQ" b="1" dirty="0"/>
              <a:t>: العلوم الاسلامية</a:t>
            </a:r>
          </a:p>
          <a:p>
            <a:r>
              <a:rPr lang="ar-IQ" b="1" dirty="0"/>
              <a:t>     </a:t>
            </a:r>
            <a:r>
              <a:rPr lang="ar-IQ" b="1" dirty="0" smtClean="0"/>
              <a:t>                          الجامعة  </a:t>
            </a:r>
            <a:r>
              <a:rPr lang="ar-IQ" b="1" dirty="0"/>
              <a:t>: صلاح الدين / اربيل</a:t>
            </a:r>
          </a:p>
          <a:p>
            <a:r>
              <a:rPr lang="ar-IQ" b="1" dirty="0"/>
              <a:t>      </a:t>
            </a:r>
            <a:r>
              <a:rPr lang="ar-IQ" b="1" dirty="0" smtClean="0"/>
              <a:t>                         كراسة </a:t>
            </a:r>
            <a:r>
              <a:rPr lang="ar-IQ" b="1" dirty="0"/>
              <a:t>المادة      :    </a:t>
            </a:r>
            <a:r>
              <a:rPr lang="ar-IQ" b="1" dirty="0" smtClean="0"/>
              <a:t>((</a:t>
            </a:r>
            <a:r>
              <a:rPr lang="en-US" b="1" dirty="0" smtClean="0"/>
              <a:t>    ((     Course Book    </a:t>
            </a:r>
            <a:endParaRPr lang="en-US" b="1" dirty="0"/>
          </a:p>
          <a:p>
            <a:r>
              <a:rPr lang="en-US" b="1" dirty="0"/>
              <a:t>       </a:t>
            </a:r>
            <a:r>
              <a:rPr lang="ar-IQ" b="1" dirty="0" smtClean="0"/>
              <a:t>                         المادة  </a:t>
            </a:r>
            <a:r>
              <a:rPr lang="ar-IQ" b="1" dirty="0"/>
              <a:t>: </a:t>
            </a:r>
            <a:r>
              <a:rPr lang="ar-IQ" b="1" dirty="0" smtClean="0"/>
              <a:t>التعبير والانشاء</a:t>
            </a:r>
            <a:endParaRPr lang="ar-IQ" b="1" dirty="0"/>
          </a:p>
          <a:p>
            <a:r>
              <a:rPr lang="ar-IQ" b="1" dirty="0"/>
              <a:t>        </a:t>
            </a:r>
            <a:r>
              <a:rPr lang="ar-IQ" b="1" dirty="0" smtClean="0"/>
              <a:t>                       المرحلة   </a:t>
            </a:r>
            <a:r>
              <a:rPr lang="ar-IQ" b="1" dirty="0"/>
              <a:t>: </a:t>
            </a:r>
            <a:r>
              <a:rPr lang="ar-IQ" b="1" dirty="0" smtClean="0"/>
              <a:t>الثالثة  ( شعبة  ا   و   شعبة    ب      )    </a:t>
            </a:r>
            <a:endParaRPr lang="ar-IQ" b="1" dirty="0"/>
          </a:p>
          <a:p>
            <a:r>
              <a:rPr lang="ar-IQ" b="1" dirty="0" smtClean="0"/>
              <a:t>                              اسم </a:t>
            </a:r>
            <a:r>
              <a:rPr lang="ar-IQ" b="1" dirty="0"/>
              <a:t>التدريسي: </a:t>
            </a:r>
            <a:r>
              <a:rPr lang="ar-IQ" b="1" dirty="0" err="1"/>
              <a:t>پروفيسؤر</a:t>
            </a:r>
            <a:r>
              <a:rPr lang="ar-IQ" b="1" dirty="0"/>
              <a:t> دكتور شكر محمود </a:t>
            </a:r>
            <a:r>
              <a:rPr lang="ar-IQ" b="1" dirty="0" err="1"/>
              <a:t>مامه</a:t>
            </a:r>
            <a:r>
              <a:rPr lang="ar-IQ" b="1" dirty="0"/>
              <a:t> سيني </a:t>
            </a:r>
          </a:p>
          <a:p>
            <a:r>
              <a:rPr lang="ar-IQ" b="1" dirty="0"/>
              <a:t> </a:t>
            </a:r>
            <a:r>
              <a:rPr lang="ar-IQ" b="1" dirty="0" smtClean="0"/>
              <a:t>                             دكتوراه </a:t>
            </a:r>
            <a:r>
              <a:rPr lang="ar-IQ" b="1" dirty="0"/>
              <a:t>في النحو العربي والعلوم الشرعية</a:t>
            </a:r>
          </a:p>
          <a:p>
            <a:r>
              <a:rPr lang="ar-IQ" b="1" dirty="0" smtClean="0"/>
              <a:t>                             </a:t>
            </a:r>
            <a:r>
              <a:rPr lang="ar-IQ" b="1" dirty="0" err="1" smtClean="0"/>
              <a:t>لايميل</a:t>
            </a:r>
            <a:r>
              <a:rPr lang="ar-IQ" b="1" dirty="0"/>
              <a:t>:  </a:t>
            </a:r>
            <a:r>
              <a:rPr lang="en-US" b="1" dirty="0" err="1"/>
              <a:t>shukur.abdulla</a:t>
            </a:r>
            <a:r>
              <a:rPr lang="en-US" b="1" dirty="0"/>
              <a:t>@ </a:t>
            </a:r>
            <a:r>
              <a:rPr lang="en-US" b="1" dirty="0" err="1"/>
              <a:t>su.edu.krd</a:t>
            </a:r>
            <a:r>
              <a:rPr lang="en-US" b="1" dirty="0"/>
              <a:t> </a:t>
            </a:r>
          </a:p>
          <a:p>
            <a:r>
              <a:rPr lang="en-US" b="1" dirty="0"/>
              <a:t> </a:t>
            </a:r>
            <a:r>
              <a:rPr lang="ar-IQ" b="1" dirty="0" smtClean="0"/>
              <a:t>                            رقم </a:t>
            </a:r>
            <a:r>
              <a:rPr lang="ar-IQ" b="1" dirty="0"/>
              <a:t>الهاتف (اختياري):07504944577</a:t>
            </a:r>
          </a:p>
          <a:p>
            <a:r>
              <a:rPr lang="ar-IQ" b="1" dirty="0" smtClean="0"/>
              <a:t>                             السنة </a:t>
            </a:r>
            <a:r>
              <a:rPr lang="ar-IQ" b="1" dirty="0"/>
              <a:t>الدراسية:  2022 - 2023</a:t>
            </a:r>
          </a:p>
          <a:p>
            <a:r>
              <a:rPr lang="ar-IQ" b="1" dirty="0"/>
              <a:t> </a:t>
            </a:r>
            <a:r>
              <a:rPr lang="ar-IQ" b="1" dirty="0" smtClean="0"/>
              <a:t>                         . </a:t>
            </a:r>
            <a:r>
              <a:rPr lang="ar-IQ" b="1" dirty="0"/>
              <a:t>الوحدات </a:t>
            </a:r>
            <a:r>
              <a:rPr lang="ar-IQ" b="1" dirty="0" err="1"/>
              <a:t>الدراسیة</a:t>
            </a:r>
            <a:r>
              <a:rPr lang="ar-IQ" b="1" dirty="0"/>
              <a:t> (بالساعة) خلال الاسبوع : 8 ساعات</a:t>
            </a:r>
          </a:p>
        </p:txBody>
      </p:sp>
    </p:spTree>
    <p:extLst>
      <p:ext uri="{BB962C8B-B14F-4D97-AF65-F5344CB8AC3E}">
        <p14:creationId xmlns:p14="http://schemas.microsoft.com/office/powerpoint/2010/main" val="429363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endParaRPr lang="ar-IQ" sz="3200" b="1" dirty="0" smtClean="0"/>
          </a:p>
          <a:p>
            <a:r>
              <a:rPr lang="ar-IQ" sz="3200" b="1" dirty="0" smtClean="0"/>
              <a:t>          </a:t>
            </a:r>
            <a:r>
              <a:rPr lang="ar-IQ" sz="3200" b="1" dirty="0" smtClean="0">
                <a:solidFill>
                  <a:srgbClr val="002060"/>
                </a:solidFill>
              </a:rPr>
              <a:t>تعريف مصطلح التعبير وموضوعه</a:t>
            </a:r>
          </a:p>
          <a:p>
            <a:r>
              <a:rPr lang="ar-IQ" sz="2800" b="1" dirty="0" smtClean="0"/>
              <a:t>  1- يمكنُ تعريف مصطلح التعبير على وجه اخر بأنَّه تصوير المعاني من خلال الألفاظ، أو إفصاح الإنسان عمَّا يدور في نفسه من أفكار ومشاعر وهواجس وغيرها، وقد تكون طريقة التعبير شفهية حيثُ يتمُّ الكلام الشفهيّ من خلال تبادل الكلام أو نطق كلام للتعبير عن معنى ما، وقد تكون طريقة التعبير من خلال الكتابة، حيث يتمُّ استخدام الكلام المكتوب من أجل إيصال فكرة معينة أو معنى ما ويدخل التعبير في فنِّ الإنشاء،</a:t>
            </a:r>
          </a:p>
          <a:p>
            <a:r>
              <a:rPr lang="ar-IQ" sz="2800" b="1" dirty="0" smtClean="0"/>
              <a:t> </a:t>
            </a:r>
            <a:r>
              <a:rPr lang="ar-IQ" sz="2800" b="1" dirty="0" smtClean="0">
                <a:solidFill>
                  <a:srgbClr val="FFC000"/>
                </a:solidFill>
              </a:rPr>
              <a:t>2- وموضوع التعبير في اللغة العربية هو لون من ألوان الفنون الأدبية، وفي هذا المقال سيتمُّ التعرف على موضوع التعبير وكيفية كتابة مقدمة موضوع تعبير.  وقبل الحديث عن كيفية كتابة مقدّمة موضوع تعبير لا بدَّ من الإشارة إلى موضوع التعبير بحد ذاته في اللغة العربية، حيثُ يعدُّ موضوع التعبير من ألوان الفنون الأدبية والكتابية في اللغة العربية، والذي يستخدمه الكتَّاب والباحثون والطلبةُ في مدارسهم، </a:t>
            </a:r>
            <a:endParaRPr lang="ar-IQ" sz="2800" dirty="0">
              <a:solidFill>
                <a:srgbClr val="FFC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01424"/>
          </a:xfrm>
          <a:prstGeom prst="rect">
            <a:avLst/>
          </a:prstGeom>
        </p:spPr>
        <p:txBody>
          <a:bodyPr wrap="square">
            <a:spAutoFit/>
          </a:bodyPr>
          <a:lstStyle/>
          <a:p>
            <a:endParaRPr lang="ar-IQ" sz="2400" b="1" dirty="0" smtClean="0"/>
          </a:p>
          <a:p>
            <a:r>
              <a:rPr lang="ar-IQ" sz="2800" b="1" dirty="0" smtClean="0">
                <a:solidFill>
                  <a:srgbClr val="FF0000"/>
                </a:solidFill>
              </a:rPr>
              <a:t>وقولهم في بعض التعريفات  : (على وَجْهٍ تتمكَّن به من نفوس المخاطبين بها) خرج به علم اللغة، والنحو، والصرف، إذ لا </a:t>
            </a:r>
            <a:r>
              <a:rPr lang="ar-IQ" sz="2800" b="1" i="1" dirty="0" smtClean="0">
                <a:solidFill>
                  <a:srgbClr val="FF0000"/>
                </a:solidFill>
              </a:rPr>
              <a:t>يشترط فيها ذلك.</a:t>
            </a:r>
          </a:p>
          <a:p>
            <a:endParaRPr lang="ar-IQ" sz="2800" b="1" dirty="0" smtClean="0">
              <a:solidFill>
                <a:srgbClr val="FF0000"/>
              </a:solidFill>
            </a:endParaRPr>
          </a:p>
          <a:p>
            <a:r>
              <a:rPr lang="ar-IQ" sz="2800" b="1" dirty="0" smtClean="0">
                <a:solidFill>
                  <a:srgbClr val="FF0000"/>
                </a:solidFill>
              </a:rPr>
              <a:t>وقولنا: (من حيث حسن ربط أجزاء الكلام ... إلخ) لإخراج علم البلاغة؛ لأنه لا تشترط فيه تلك الحيثيَّة، وبذلك فارق هذا الفنُّ بقيةَ فنون الأدب اللساني.</a:t>
            </a:r>
          </a:p>
          <a:p>
            <a:endParaRPr lang="ar-IQ" sz="2800" b="1" dirty="0" smtClean="0">
              <a:solidFill>
                <a:srgbClr val="FF0000"/>
              </a:solidFill>
            </a:endParaRPr>
          </a:p>
          <a:p>
            <a:r>
              <a:rPr lang="ar-IQ" sz="2800" b="1" dirty="0" smtClean="0">
                <a:solidFill>
                  <a:schemeClr val="accent4"/>
                </a:solidFill>
              </a:rPr>
              <a:t>وقولنا: (ما يُستَجاد من الألفاظ، ويحسن من الأساليب) إشارةٌ إلى :1-  أنَّ من أخصِّ وظائف المنشئين التَّدَرُّبَ على اختيار أخفِّ الألفاظ استعمالاً ورَوْنَقًا،  </a:t>
            </a:r>
          </a:p>
          <a:p>
            <a:r>
              <a:rPr lang="ar-IQ" sz="2800" b="1" dirty="0">
                <a:solidFill>
                  <a:schemeClr val="accent4"/>
                </a:solidFill>
              </a:rPr>
              <a:t> </a:t>
            </a:r>
            <a:r>
              <a:rPr lang="ar-IQ" sz="2800" b="1" dirty="0" smtClean="0">
                <a:solidFill>
                  <a:schemeClr val="accent4"/>
                </a:solidFill>
              </a:rPr>
              <a:t>2-  وتحسين أسلوب الخطاب   3- واختيار ما يناسب المقام  .</a:t>
            </a:r>
          </a:p>
          <a:p>
            <a:r>
              <a:rPr lang="ar-IQ" sz="2800" b="1" dirty="0" smtClean="0">
                <a:solidFill>
                  <a:schemeClr val="accent4"/>
                </a:solidFill>
              </a:rPr>
              <a:t>وسيأتي الكلام على اختيار الألفاظ في القسم اللفظي والكلام على الأساليب بعد هذا.</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6709529"/>
          </a:xfrm>
          <a:prstGeom prst="rect">
            <a:avLst/>
          </a:prstGeom>
        </p:spPr>
        <p:txBody>
          <a:bodyPr wrap="square">
            <a:spAutoFit/>
          </a:bodyPr>
          <a:lstStyle/>
          <a:p>
            <a:r>
              <a:rPr lang="ar-IQ" sz="2800" b="1" dirty="0" smtClean="0">
                <a:solidFill>
                  <a:schemeClr val="accent5"/>
                </a:solidFill>
              </a:rPr>
              <a:t>           موقع التعبير بين فروع اللغة واهميتها  </a:t>
            </a:r>
          </a:p>
          <a:p>
            <a:r>
              <a:rPr lang="ar-IQ" dirty="0" smtClean="0"/>
              <a:t> </a:t>
            </a:r>
          </a:p>
          <a:p>
            <a:r>
              <a:rPr lang="ar-IQ" sz="2400" b="1" dirty="0" smtClean="0"/>
              <a:t>ينفرد التعبير بين فروع اللغة بانه غاية ، وغيره وسائل مساعدة معينة له ، فالقراءة تزود القاريء بالمادة اللغوية  والوان المعرفة والثقافة ، وكل هذا اداة للتعبير ، والمحفوظات والنصوص – كذلك- منبع للثروة الادبية ، وذلك يساعد على اجادة الاداء ، وجمال التعبير ، والقواعد وسيلة لصون اللسان والقلم من الخطا في التعبير ، والاملاء وسيلة لرسم الكلمات رسما صحيحا ، فيفهم التعبير الكتابي على صورته الصحيحة....وهكذا. </a:t>
            </a:r>
          </a:p>
          <a:p>
            <a:r>
              <a:rPr lang="ar-IQ" sz="2400" b="1" dirty="0" smtClean="0"/>
              <a:t> </a:t>
            </a:r>
          </a:p>
          <a:p>
            <a:r>
              <a:rPr lang="ar-IQ" sz="2400" b="1" dirty="0" smtClean="0">
                <a:solidFill>
                  <a:srgbClr val="00B050"/>
                </a:solidFill>
              </a:rPr>
              <a:t>             يكتسب التعبير اهميته من  حقول كثيرة،  ابرزها : </a:t>
            </a:r>
            <a:endParaRPr lang="ar-IQ" sz="2400" b="1" dirty="0">
              <a:solidFill>
                <a:srgbClr val="FF0000"/>
              </a:solidFill>
            </a:endParaRPr>
          </a:p>
          <a:p>
            <a:pPr lvl="0"/>
            <a:r>
              <a:rPr lang="ar-IQ" sz="2400" b="1" dirty="0" smtClean="0">
                <a:solidFill>
                  <a:srgbClr val="FF0000"/>
                </a:solidFill>
              </a:rPr>
              <a:t>1-انه اولى القنوات واهمها </a:t>
            </a:r>
            <a:r>
              <a:rPr lang="ar-IQ" sz="2400" b="1" dirty="0">
                <a:solidFill>
                  <a:srgbClr val="FF0000"/>
                </a:solidFill>
              </a:rPr>
              <a:t>لاتصال </a:t>
            </a:r>
            <a:r>
              <a:rPr lang="ar-IQ" sz="2400" b="1" dirty="0" smtClean="0">
                <a:solidFill>
                  <a:srgbClr val="FF0000"/>
                </a:solidFill>
              </a:rPr>
              <a:t>الانسان </a:t>
            </a:r>
            <a:r>
              <a:rPr lang="ar-IQ" sz="2400" b="1" dirty="0">
                <a:solidFill>
                  <a:srgbClr val="FF0000"/>
                </a:solidFill>
              </a:rPr>
              <a:t>بغيره ، واداة لتقوية الروابط الفكرية والاجتماعية بين الافراد.</a:t>
            </a:r>
          </a:p>
          <a:p>
            <a:endParaRPr lang="ar-IQ" sz="2400" b="1" dirty="0" smtClean="0">
              <a:solidFill>
                <a:srgbClr val="00B050"/>
              </a:solidFill>
            </a:endParaRPr>
          </a:p>
          <a:p>
            <a:r>
              <a:rPr lang="ar-IQ" sz="2400" b="1" dirty="0">
                <a:solidFill>
                  <a:srgbClr val="FF0000"/>
                </a:solidFill>
              </a:rPr>
              <a:t>2</a:t>
            </a:r>
            <a:r>
              <a:rPr lang="ar-IQ" sz="2400" b="1" dirty="0" smtClean="0">
                <a:solidFill>
                  <a:srgbClr val="FF0000"/>
                </a:solidFill>
              </a:rPr>
              <a:t>-  انه اهم الغايات المنشودة في دراسة اللغات ، </a:t>
            </a:r>
            <a:r>
              <a:rPr lang="ar-IQ" sz="2400" b="1" dirty="0" err="1" smtClean="0">
                <a:solidFill>
                  <a:srgbClr val="FF0000"/>
                </a:solidFill>
              </a:rPr>
              <a:t>لانه</a:t>
            </a:r>
            <a:r>
              <a:rPr lang="ar-IQ" sz="2400" b="1" dirty="0" smtClean="0">
                <a:solidFill>
                  <a:srgbClr val="FF0000"/>
                </a:solidFill>
              </a:rPr>
              <a:t> وسيلة الافهام ، وهو احد جانبي عملية التفاهم. </a:t>
            </a:r>
          </a:p>
          <a:p>
            <a:r>
              <a:rPr lang="ar-IQ" sz="2400" b="1" dirty="0" smtClean="0">
                <a:solidFill>
                  <a:srgbClr val="FF0000"/>
                </a:solidFill>
              </a:rPr>
              <a:t> </a:t>
            </a:r>
          </a:p>
          <a:p>
            <a:pPr lvl="0"/>
            <a:r>
              <a:rPr lang="ar-IQ" sz="2400" b="1" dirty="0">
                <a:solidFill>
                  <a:srgbClr val="FF0000"/>
                </a:solidFill>
              </a:rPr>
              <a:t>3</a:t>
            </a:r>
            <a:r>
              <a:rPr lang="ar-IQ" sz="2400" b="1" dirty="0" smtClean="0">
                <a:solidFill>
                  <a:srgbClr val="FF0000"/>
                </a:solidFill>
              </a:rPr>
              <a:t>- ان للعجز عن التعبير اثرا كبيرا في اخفاق الاطفال والطلاب  وفشلهم، وتكرار اخفاقهم يترتب عليه الاضطراب ، وفقد الثقة بالنفس ، وتاخر نموهم الاجتماعي والفكري. </a:t>
            </a:r>
          </a:p>
          <a:p>
            <a:r>
              <a:rPr lang="ar-IQ" sz="2400" b="1" dirty="0" smtClean="0">
                <a:solidFill>
                  <a:srgbClr val="FF0000"/>
                </a:solidFill>
              </a:rPr>
              <a:t> </a:t>
            </a:r>
            <a:endParaRPr lang="ar-IQ" sz="2400" b="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pPr lvl="0"/>
            <a:endParaRPr lang="ar-IQ" sz="2400" b="1" dirty="0" smtClean="0"/>
          </a:p>
          <a:p>
            <a:pPr lvl="0"/>
            <a:r>
              <a:rPr lang="ar-IQ" sz="2400" b="1" dirty="0" smtClean="0"/>
              <a:t>4- ان عدم الدقة في التعبير يترتب عليه فوات الفرص ، وضياع الفائدة ،</a:t>
            </a:r>
          </a:p>
          <a:p>
            <a:pPr lvl="0"/>
            <a:r>
              <a:rPr lang="ar-IQ" sz="2400" b="1" dirty="0" smtClean="0"/>
              <a:t> ومن صورهذا-مثلا- ان يكتب تلميذ الاعلان الاتي ويعلقه في لوحة اعلانات المدرسة: </a:t>
            </a:r>
          </a:p>
          <a:p>
            <a:r>
              <a:rPr lang="ar-IQ" sz="2400" b="1" dirty="0" smtClean="0"/>
              <a:t> </a:t>
            </a:r>
          </a:p>
          <a:p>
            <a:r>
              <a:rPr lang="ar-IQ" sz="2400" b="1" dirty="0" smtClean="0">
                <a:solidFill>
                  <a:srgbClr val="00B0F0"/>
                </a:solidFill>
              </a:rPr>
              <a:t>              ((ضاع مني كتابي ، ومن يجده يرده الي مشكورا )) محمد.</a:t>
            </a:r>
          </a:p>
          <a:p>
            <a:r>
              <a:rPr lang="ar-IQ" sz="2400" b="1" dirty="0" smtClean="0">
                <a:solidFill>
                  <a:srgbClr val="FF0000"/>
                </a:solidFill>
              </a:rPr>
              <a:t>والصحيح : ان يكتب الاعلان على الوجه الاتي :</a:t>
            </a:r>
          </a:p>
          <a:p>
            <a:r>
              <a:rPr lang="ar-IQ" sz="2400" b="1" dirty="0">
                <a:solidFill>
                  <a:srgbClr val="FF0000"/>
                </a:solidFill>
              </a:rPr>
              <a:t> </a:t>
            </a:r>
            <a:r>
              <a:rPr lang="ar-IQ" sz="2400" b="1" dirty="0" smtClean="0">
                <a:solidFill>
                  <a:srgbClr val="FF0000"/>
                </a:solidFill>
              </a:rPr>
              <a:t>(( ضاع مني كتاب ((اصول النحو لابن السراج ) بتاريخ 24/ 1 / </a:t>
            </a:r>
            <a:r>
              <a:rPr lang="ar-IQ" sz="2400" b="1" dirty="0">
                <a:solidFill>
                  <a:srgbClr val="FF0000"/>
                </a:solidFill>
              </a:rPr>
              <a:t>، </a:t>
            </a:r>
            <a:r>
              <a:rPr lang="ar-IQ" sz="2400" b="1" dirty="0" smtClean="0">
                <a:solidFill>
                  <a:srgbClr val="FF0000"/>
                </a:solidFill>
              </a:rPr>
              <a:t>2023</a:t>
            </a:r>
            <a:r>
              <a:rPr lang="ar-IQ" sz="2400" b="1" dirty="0">
                <a:solidFill>
                  <a:srgbClr val="FF0000"/>
                </a:solidFill>
              </a:rPr>
              <a:t>، يوم </a:t>
            </a:r>
            <a:r>
              <a:rPr lang="ar-IQ" sz="2400" b="1" dirty="0" smtClean="0">
                <a:solidFill>
                  <a:srgbClr val="FF0000"/>
                </a:solidFill>
              </a:rPr>
              <a:t>الثلاثاء،  </a:t>
            </a:r>
            <a:r>
              <a:rPr lang="ar-IQ" sz="2400" b="1" dirty="0">
                <a:solidFill>
                  <a:srgbClr val="FF0000"/>
                </a:solidFill>
              </a:rPr>
              <a:t>في </a:t>
            </a:r>
            <a:r>
              <a:rPr lang="ar-IQ" sz="2400" b="1" dirty="0" smtClean="0">
                <a:solidFill>
                  <a:srgbClr val="FF0000"/>
                </a:solidFill>
              </a:rPr>
              <a:t>الكلية بين الصف والمسجد ومن يعثر عليه يرجى اعادته الي )) محمد صالح علي .........الصف الثاني. قسم الدراسات ))..</a:t>
            </a:r>
          </a:p>
          <a:p>
            <a:r>
              <a:rPr lang="ar-IQ" sz="2400" b="1" dirty="0" smtClean="0">
                <a:solidFill>
                  <a:srgbClr val="FF0000"/>
                </a:solidFill>
              </a:rPr>
              <a:t> </a:t>
            </a:r>
          </a:p>
          <a:p>
            <a:r>
              <a:rPr lang="ar-IQ" sz="2400" b="1" dirty="0" smtClean="0"/>
              <a:t> فلا شك ان هذا الاعلان قاصر ، تعوزه الدقة ، وهو بهذه الصيغة لا ينهض بتحقيق الغاية المرتبطة به، والدقة تقتضي ذكر اسم الكتاب ، وذكر الاماكن التي يظن انه فقد فيها ، وقد يكون من المناسي –ايضا- ذكر اليوم الذي ضاع فيه ، ولايد من ان يكون التوقيع  كاملا كاشفا عن صاحبه اسما وصفا وشعبة. </a:t>
            </a:r>
          </a:p>
          <a:p>
            <a:r>
              <a:rPr lang="ar-IQ" sz="2400" b="1" dirty="0" smtClean="0"/>
              <a:t> </a:t>
            </a:r>
            <a:endParaRPr lang="ar-IQ"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70865"/>
          </a:xfrm>
          <a:prstGeom prst="rect">
            <a:avLst/>
          </a:prstGeom>
        </p:spPr>
        <p:txBody>
          <a:bodyPr wrap="square">
            <a:spAutoFit/>
          </a:bodyPr>
          <a:lstStyle/>
          <a:p>
            <a:r>
              <a:rPr lang="ar-IQ" sz="2800" b="1" dirty="0" smtClean="0"/>
              <a:t>                       </a:t>
            </a:r>
            <a:r>
              <a:rPr lang="ar-IQ" sz="2800" b="1" dirty="0" smtClean="0">
                <a:solidFill>
                  <a:srgbClr val="FF0000"/>
                </a:solidFill>
              </a:rPr>
              <a:t>اهداف تدريس التعبير </a:t>
            </a:r>
            <a:r>
              <a:rPr lang="ar-IQ" b="1" dirty="0" smtClean="0">
                <a:solidFill>
                  <a:srgbClr val="FF0000"/>
                </a:solidFill>
              </a:rPr>
              <a:t>: </a:t>
            </a:r>
          </a:p>
          <a:p>
            <a:r>
              <a:rPr lang="ar-IQ" b="1" dirty="0" smtClean="0"/>
              <a:t> </a:t>
            </a:r>
          </a:p>
          <a:p>
            <a:r>
              <a:rPr lang="ar-IQ" sz="2400" b="1" dirty="0" smtClean="0"/>
              <a:t>1- تعويد الدارسين  </a:t>
            </a:r>
            <a:r>
              <a:rPr lang="ar-IQ" sz="2400" b="1" dirty="0"/>
              <a:t>على التفكير المنطقي والتعبير الصحيح ، وترتيب الافكار ، وربط بعضها ببعض ، بأسلوب واضح وسليم . </a:t>
            </a:r>
          </a:p>
          <a:p>
            <a:pPr lvl="0"/>
            <a:r>
              <a:rPr lang="ar-IQ" sz="2400" b="1" dirty="0" smtClean="0"/>
              <a:t> </a:t>
            </a:r>
          </a:p>
          <a:p>
            <a:pPr lvl="0"/>
            <a:r>
              <a:rPr lang="ar-IQ" sz="2400" b="1" dirty="0"/>
              <a:t>2</a:t>
            </a:r>
            <a:r>
              <a:rPr lang="ar-IQ" sz="2400" b="1" dirty="0" smtClean="0"/>
              <a:t>- توسيع دائرة افكارهم ، وقد يظن بعض الاساتذة ان هذا الغرض يصعب تحقيقه في حصة التعبير ، ولكننا نستطيع في حصة التعبير الشفهي ان نزود التلاميذ بالقدرة على معالجة الافكار بنوع من التفصيل والاستيفاء والاحاطة ، وعلى توليد المعاني الجزئبة المتصلة بفكرة </a:t>
            </a:r>
            <a:r>
              <a:rPr lang="ar-IQ" sz="2400" b="1" dirty="0" err="1" smtClean="0"/>
              <a:t>اساسيةعامة</a:t>
            </a:r>
            <a:r>
              <a:rPr lang="ar-IQ" sz="2400" b="1" dirty="0"/>
              <a:t>. </a:t>
            </a:r>
            <a:endParaRPr lang="ar-IQ" sz="2400" b="1" dirty="0" smtClean="0"/>
          </a:p>
          <a:p>
            <a:pPr lvl="0"/>
            <a:r>
              <a:rPr lang="ar-IQ" sz="2400" b="1" dirty="0"/>
              <a:t> </a:t>
            </a:r>
            <a:r>
              <a:rPr lang="ar-IQ" sz="2400" b="1" dirty="0" smtClean="0"/>
              <a:t>3 - تمكين </a:t>
            </a:r>
            <a:r>
              <a:rPr lang="ar-IQ" sz="2400" b="1" dirty="0"/>
              <a:t>الطلبة من التعبير عما في نفوسهم ، او عما يشاهدونه ، بعبارة سليمة صحيحة.  </a:t>
            </a:r>
            <a:endParaRPr lang="ar-IQ" sz="2400" b="1" dirty="0" smtClean="0"/>
          </a:p>
          <a:p>
            <a:r>
              <a:rPr lang="ar-IQ" sz="2400" b="1" dirty="0" smtClean="0"/>
              <a:t> </a:t>
            </a:r>
          </a:p>
          <a:p>
            <a:r>
              <a:rPr lang="ar-IQ" sz="2400" b="1" dirty="0"/>
              <a:t> </a:t>
            </a:r>
            <a:r>
              <a:rPr lang="ar-IQ" sz="2400" b="1" dirty="0" smtClean="0"/>
              <a:t>   4- تزويدهم بما يحتاجون اليه من المفردات والتراكيب والتعابير </a:t>
            </a:r>
            <a:r>
              <a:rPr lang="ar-IQ" sz="2400" b="1" dirty="0" err="1" smtClean="0"/>
              <a:t>اللغوية،التي</a:t>
            </a:r>
            <a:r>
              <a:rPr lang="ar-IQ" sz="2400" b="1" dirty="0" smtClean="0"/>
              <a:t> تعوزهم  في حياتهم، على ان يكون ذلك بطريقة طبيعية . </a:t>
            </a:r>
          </a:p>
          <a:p>
            <a:r>
              <a:rPr lang="ar-IQ" sz="2400" b="1" dirty="0" smtClean="0"/>
              <a:t> </a:t>
            </a:r>
          </a:p>
          <a:p>
            <a:pPr lvl="0"/>
            <a:r>
              <a:rPr lang="ar-IQ" sz="2400" b="1" dirty="0" smtClean="0"/>
              <a:t>  5-  تدريبهم على وصف الأشياء وما يحيط به وصفا دقيقا</a:t>
            </a:r>
          </a:p>
          <a:p>
            <a:r>
              <a:rPr lang="ar-IQ" sz="2400" b="1" dirty="0" smtClean="0"/>
              <a:t> </a:t>
            </a:r>
            <a:endParaRPr lang="ar-IQ"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4401205"/>
          </a:xfrm>
          <a:prstGeom prst="rect">
            <a:avLst/>
          </a:prstGeom>
        </p:spPr>
        <p:txBody>
          <a:bodyPr wrap="square">
            <a:spAutoFit/>
          </a:bodyPr>
          <a:lstStyle/>
          <a:p>
            <a:endParaRPr lang="ar-IQ" sz="2800" b="1" dirty="0" smtClean="0"/>
          </a:p>
          <a:p>
            <a:r>
              <a:rPr lang="ar-IQ" sz="2800" b="1" dirty="0" smtClean="0"/>
              <a:t>6 </a:t>
            </a:r>
            <a:r>
              <a:rPr lang="ar-IQ" sz="2800" b="1" dirty="0"/>
              <a:t>- يساعد درس التعبير على اكتشاف الطالب الموهوب في الأدب، وصـقل هـذه الموهبة ومساعدتها على التفتح </a:t>
            </a:r>
            <a:r>
              <a:rPr lang="ar-IQ" sz="2800" b="1"/>
              <a:t>والنمو </a:t>
            </a:r>
            <a:r>
              <a:rPr lang="ar-IQ" sz="2800" b="1" smtClean="0"/>
              <a:t>والانطلاق</a:t>
            </a:r>
            <a:r>
              <a:rPr lang="ar-IQ" sz="2800" b="1" dirty="0"/>
              <a:t>. </a:t>
            </a:r>
          </a:p>
          <a:p>
            <a:r>
              <a:rPr lang="ar-IQ" sz="2800" b="1" dirty="0" smtClean="0"/>
              <a:t>  7-  دفع الطلاب للتخيل والابتكار. </a:t>
            </a:r>
          </a:p>
          <a:p>
            <a:r>
              <a:rPr lang="ar-IQ" sz="2800" b="1" dirty="0" smtClean="0"/>
              <a:t>8- اعدادهم للمواقف الحياتية التي تتطلب فصاحة اللسان ، والقدرة على الارتجال.</a:t>
            </a:r>
          </a:p>
          <a:p>
            <a:r>
              <a:rPr lang="ar-IQ" sz="2800" b="1" dirty="0" smtClean="0"/>
              <a:t>9- تعويدهم على  التفكير الحر الشخصي والنقد الذاتي مع أحترام عضويته بين أقرانه .</a:t>
            </a:r>
          </a:p>
          <a:p>
            <a:r>
              <a:rPr lang="ar-IQ" sz="2800" b="1" dirty="0" smtClean="0"/>
              <a:t>10- تهذيب وجدانه الفردي والاجتماعي والقومي والإنساني .</a:t>
            </a:r>
          </a:p>
          <a:p>
            <a:endParaRPr lang="ar-IQ"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08"/>
          </a:xfrm>
          <a:prstGeom prst="rect">
            <a:avLst/>
          </a:prstGeom>
        </p:spPr>
        <p:txBody>
          <a:bodyPr wrap="square">
            <a:spAutoFit/>
          </a:bodyPr>
          <a:lstStyle/>
          <a:p>
            <a:endParaRPr lang="ar-IQ" dirty="0" smtClean="0"/>
          </a:p>
          <a:p>
            <a:r>
              <a:rPr lang="ar-IQ" sz="3200" dirty="0" smtClean="0">
                <a:solidFill>
                  <a:srgbClr val="00B0F0"/>
                </a:solidFill>
              </a:rPr>
              <a:t>.    </a:t>
            </a:r>
            <a:r>
              <a:rPr lang="ar-IQ" sz="3200" b="1" dirty="0" smtClean="0">
                <a:solidFill>
                  <a:srgbClr val="00B0F0"/>
                </a:solidFill>
              </a:rPr>
              <a:t>عوامل صعوبة تدريس التعبيرالشفهي</a:t>
            </a:r>
          </a:p>
          <a:p>
            <a:r>
              <a:rPr lang="ar-IQ" sz="2800" b="1" dirty="0" smtClean="0"/>
              <a:t>1- لا يؤخذ بالحسبان رأي مدرسي اللغة العربية ومدرساتها عند وضع </a:t>
            </a:r>
            <a:r>
              <a:rPr lang="ar-IQ" sz="2800" b="1" dirty="0"/>
              <a:t>الأهداف </a:t>
            </a:r>
            <a:r>
              <a:rPr lang="ar-IQ" sz="2800" b="1" dirty="0" smtClean="0"/>
              <a:t>      2- </a:t>
            </a:r>
            <a:r>
              <a:rPr lang="ar-IQ" sz="2800" b="1" dirty="0"/>
              <a:t>مدرسو اللغة العربية ومدرساتها أغلبهم لم يطلعوا على أهداف تدريس التعبير الشفهي.</a:t>
            </a:r>
          </a:p>
          <a:p>
            <a:endParaRPr lang="ar-IQ" sz="2800" b="1" dirty="0" smtClean="0"/>
          </a:p>
          <a:p>
            <a:r>
              <a:rPr lang="ar-IQ" sz="2800" b="1" dirty="0" smtClean="0"/>
              <a:t>  3- ضعف إرتباط الموضوعات بميول الطلبة وإهتماماتهم </a:t>
            </a:r>
          </a:p>
          <a:p>
            <a:r>
              <a:rPr lang="ar-IQ" sz="2800" b="1" dirty="0" smtClean="0"/>
              <a:t>  4- قلة الإفادة من المكتبات الجامعية والمدرسية في اختيار الموضوعات </a:t>
            </a:r>
          </a:p>
          <a:p>
            <a:r>
              <a:rPr lang="ar-IQ" sz="2800" b="1" dirty="0" smtClean="0"/>
              <a:t>5- ندرة استعمال الوسائل التعليمية في أثناء تدريس التعبير الشفهي </a:t>
            </a:r>
          </a:p>
          <a:p>
            <a:endParaRPr lang="ar-IQ" sz="2800" b="1" dirty="0" smtClean="0"/>
          </a:p>
          <a:p>
            <a:r>
              <a:rPr lang="ar-IQ" sz="2800" b="1" dirty="0" smtClean="0"/>
              <a:t> ٦ - طرائق تدريس التعبير أغلبها غير قادرة على تنمية الجرأة الأدبية لدى الطلبة</a:t>
            </a:r>
          </a:p>
          <a:p>
            <a:r>
              <a:rPr lang="ar-IQ" sz="2800" b="1" dirty="0" smtClean="0"/>
              <a:t>7- ضعف الكفاية التدريسية لمدرسي اللغة العربية ومدرساتها </a:t>
            </a:r>
          </a:p>
          <a:p>
            <a:r>
              <a:rPr lang="ar-IQ" sz="2800" b="1" dirty="0" smtClean="0"/>
              <a:t>  8- قلة التزام مدرسي اللغة العربية ومدرساتها في أغلبهم باللغة الفصيحة فـي أثنـاء تدريس التعبير الشفهي. </a:t>
            </a:r>
            <a:endParaRPr lang="ar-IQ"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r>
              <a:rPr lang="ar-IQ" sz="2800" b="1" dirty="0" smtClean="0">
                <a:solidFill>
                  <a:srgbClr val="FF0000"/>
                </a:solidFill>
              </a:rPr>
              <a:t>                    انواع التعبير : </a:t>
            </a:r>
          </a:p>
          <a:p>
            <a:r>
              <a:rPr lang="ar-IQ" sz="2400" b="1" dirty="0" smtClean="0"/>
              <a:t> </a:t>
            </a:r>
            <a:r>
              <a:rPr lang="ar-IQ" sz="2800" b="1" dirty="0" smtClean="0"/>
              <a:t>******* يقسم التعبير اللغوي حسب ( </a:t>
            </a:r>
            <a:r>
              <a:rPr lang="ar-IQ" sz="2800" b="1" dirty="0" smtClean="0">
                <a:solidFill>
                  <a:srgbClr val="C00000"/>
                </a:solidFill>
              </a:rPr>
              <a:t>طريقة الاداء </a:t>
            </a:r>
            <a:r>
              <a:rPr lang="ar-IQ" sz="2800" b="1" dirty="0" smtClean="0"/>
              <a:t>)على قسمين هما: </a:t>
            </a:r>
          </a:p>
          <a:p>
            <a:r>
              <a:rPr lang="ar-IQ" sz="2800" b="1" dirty="0" smtClean="0"/>
              <a:t> ‌ </a:t>
            </a:r>
            <a:r>
              <a:rPr lang="ar-IQ" sz="2800" b="1" dirty="0" smtClean="0">
                <a:solidFill>
                  <a:srgbClr val="00B0F0"/>
                </a:solidFill>
              </a:rPr>
              <a:t>اولا   -   التعبير الشفهي </a:t>
            </a:r>
          </a:p>
          <a:p>
            <a:r>
              <a:rPr lang="ar-IQ" sz="2800" b="1" dirty="0" smtClean="0">
                <a:solidFill>
                  <a:srgbClr val="00B0F0"/>
                </a:solidFill>
              </a:rPr>
              <a:t> ثانيا‌   -  التعبير التحريري ( الكتابي )</a:t>
            </a:r>
          </a:p>
          <a:p>
            <a:r>
              <a:rPr lang="ar-IQ" sz="2800" b="1" dirty="0" smtClean="0">
                <a:solidFill>
                  <a:srgbClr val="00B0F0"/>
                </a:solidFill>
              </a:rPr>
              <a:t> </a:t>
            </a:r>
          </a:p>
          <a:p>
            <a:r>
              <a:rPr lang="ar-IQ" sz="2800" b="1" dirty="0" smtClean="0"/>
              <a:t> اولا .................... التعبير الشفهى: </a:t>
            </a:r>
          </a:p>
          <a:p>
            <a:r>
              <a:rPr lang="ar-IQ" sz="2800" b="1" dirty="0" smtClean="0"/>
              <a:t> هو ما يعرف باسم (المحادثة او الانشاء الشفهي) . وهو اكثر انواع التعبير انتشارا ، اذ يمارسه كل من يتحدث  ،وهذا التعبير  يكون اداؤه  مشافهة ، يتطلب اتصالا بين المتحدث والمستمع. ،وتكمن اهمية التعبير الشفهي في :</a:t>
            </a:r>
          </a:p>
          <a:p>
            <a:endParaRPr lang="ar-IQ" sz="2800" b="1" dirty="0" smtClean="0"/>
          </a:p>
          <a:p>
            <a:r>
              <a:rPr lang="ar-IQ" sz="2800" b="1" dirty="0" smtClean="0"/>
              <a:t>ا - انه اداة الاتصال السريع بين الفرد وغيره.</a:t>
            </a:r>
          </a:p>
          <a:p>
            <a:r>
              <a:rPr lang="ar-IQ" sz="2800" b="1" dirty="0"/>
              <a:t>2</a:t>
            </a:r>
            <a:r>
              <a:rPr lang="ar-IQ" sz="2800" b="1" dirty="0" smtClean="0"/>
              <a:t> - النجاح فيه يحقق كثيرا من الاغراض الحيوية في ميادين الحياة المختلفة .</a:t>
            </a:r>
          </a:p>
          <a:p>
            <a:endParaRPr lang="ar-IQ" sz="2800" b="1" dirty="0" smtClean="0"/>
          </a:p>
          <a:p>
            <a:r>
              <a:rPr lang="ar-IQ" sz="2800" b="1" dirty="0" smtClean="0"/>
              <a:t>ومن صورالتعبير الشفهي:التعبير الحر ، الاجابة عن الاسئلة ،والمناقشة والتعليق ،والخطب والمناظرات ، والتحدث في الموضوعات المختلفة .</a:t>
            </a:r>
          </a:p>
          <a:p>
            <a:endParaRPr lang="ar-IQ" sz="2400" b="1" dirty="0" smtClean="0"/>
          </a:p>
          <a:p>
            <a:endParaRPr lang="ar-IQ" sz="2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124754"/>
          </a:xfrm>
          <a:prstGeom prst="rect">
            <a:avLst/>
          </a:prstGeom>
        </p:spPr>
        <p:txBody>
          <a:bodyPr wrap="square">
            <a:spAutoFit/>
          </a:bodyPr>
          <a:lstStyle/>
          <a:p>
            <a:r>
              <a:rPr lang="ar-IQ" sz="2800" b="1" dirty="0" smtClean="0"/>
              <a:t>                        </a:t>
            </a:r>
          </a:p>
          <a:p>
            <a:r>
              <a:rPr lang="ar-IQ" sz="2800" b="1" dirty="0" smtClean="0">
                <a:solidFill>
                  <a:srgbClr val="FF0000"/>
                </a:solidFill>
              </a:rPr>
              <a:t>                       طرائق تدريس التعبير الشفهي والكتابي</a:t>
            </a:r>
            <a:br>
              <a:rPr lang="ar-IQ" sz="2800" b="1" dirty="0" smtClean="0">
                <a:solidFill>
                  <a:srgbClr val="FF0000"/>
                </a:solidFill>
              </a:rPr>
            </a:br>
            <a:r>
              <a:rPr lang="ar-IQ" sz="2800" b="1" dirty="0" smtClean="0">
                <a:solidFill>
                  <a:srgbClr val="FF0000"/>
                </a:solidFill>
              </a:rPr>
              <a:t>                          اولا : التعبير الشفوي </a:t>
            </a:r>
            <a:br>
              <a:rPr lang="ar-IQ" sz="2800" b="1" dirty="0" smtClean="0">
                <a:solidFill>
                  <a:srgbClr val="FF0000"/>
                </a:solidFill>
              </a:rPr>
            </a:br>
            <a:r>
              <a:rPr lang="ar-IQ" sz="2800" b="1" dirty="0" smtClean="0"/>
              <a:t>_ مفهوم الكلام ( التعبير الشفوي): يعد الكلام المهارة الثانية من مهارات اللغة بعد الاستماع , وهو ترجمة اللسان عما تلمه الانسان من طريق الاستماع والقراءة والكتابة , وهو اللفظ والافادة , فليس كل صوت هو كلام . فالكلام هو ما يصدر عن الانسان ليعبر به عن شيء له دلالة في ذهن المتكلم والسامع .</a:t>
            </a:r>
            <a:br>
              <a:rPr lang="ar-IQ" sz="2800" b="1" dirty="0" smtClean="0"/>
            </a:br>
            <a:endParaRPr lang="ar-IQ" sz="2800" b="1" dirty="0" smtClean="0"/>
          </a:p>
          <a:p>
            <a:r>
              <a:rPr lang="ar-IQ" sz="2800" b="1" dirty="0" smtClean="0"/>
              <a:t>اهمية الكلام ( التعبير الشفوي ) : الكلام وسيلة الاقناع والفهم والافهام , بين المتكلم والمخاطب , وهو وسيلة لتنفيس الفرد عما يعانيه , وامتصاص لانفعالاته , ويبدو ذلك واضحا من تعدد القضايا المطروحة , بين المتحدثين , وتعدد وجهات النظر لمن هو اكثر قدرة على الافهام والاقناع , اذ يتطلب منه مهارة عالية في تقديم الحجج , وعرض الادلة , وقناعة البرهان .</a:t>
            </a:r>
            <a:br>
              <a:rPr lang="ar-IQ" sz="2800" b="1" dirty="0" smtClean="0"/>
            </a:br>
            <a:endParaRPr lang="ar-IQ" sz="28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ar-IQ" sz="2800" b="1" dirty="0" smtClean="0">
                <a:solidFill>
                  <a:srgbClr val="FF0000"/>
                </a:solidFill>
              </a:rPr>
              <a:t>      </a:t>
            </a:r>
            <a:r>
              <a:rPr lang="ar-IQ" sz="2800" b="1" dirty="0" smtClean="0">
                <a:solidFill>
                  <a:srgbClr val="00B050"/>
                </a:solidFill>
              </a:rPr>
              <a:t>اغراض التعبير الشفوي :</a:t>
            </a:r>
          </a:p>
          <a:p>
            <a:r>
              <a:rPr lang="ar-IQ" sz="2800" b="1" dirty="0" smtClean="0"/>
              <a:t> 1- رفع قدرات  الطلبة  في اجادة النطق ,وطلاقة اللسان , وتمثل المعاني .</a:t>
            </a:r>
            <a:br>
              <a:rPr lang="ar-IQ" sz="2800" b="1" dirty="0" smtClean="0"/>
            </a:br>
            <a:r>
              <a:rPr lang="ar-IQ" sz="2800" b="1" dirty="0" smtClean="0"/>
              <a:t>2- تعويدهم التفكير المنطقي , وترتيب الافكار , وربطها بعضها البعض .</a:t>
            </a:r>
            <a:br>
              <a:rPr lang="ar-IQ" sz="2800" b="1" dirty="0" smtClean="0"/>
            </a:br>
            <a:r>
              <a:rPr lang="ar-IQ" sz="2800" b="1" dirty="0" smtClean="0"/>
              <a:t>3- تنمية الثقة بالنفس من خلال مواجهة زملائه في المدرسة او خارجها </a:t>
            </a:r>
            <a:br>
              <a:rPr lang="ar-IQ" sz="2800" b="1" dirty="0" smtClean="0"/>
            </a:br>
            <a:r>
              <a:rPr lang="ar-IQ" sz="2800" b="1" dirty="0" smtClean="0"/>
              <a:t>4-تمكينهم من التعبير عما يدور حولهم من موضوعات تتصل بحياتهم وتجاربهم .</a:t>
            </a:r>
            <a:br>
              <a:rPr lang="ar-IQ" sz="2800" b="1" dirty="0" smtClean="0"/>
            </a:br>
            <a:r>
              <a:rPr lang="ar-IQ" sz="2800" b="1" dirty="0" smtClean="0"/>
              <a:t>5 - نمو المهارات والقدرات التي بدأت تنمو عند التعبير في فنون التعبير الوظيفي من مناقشة وعرض الافكار والآراء .</a:t>
            </a:r>
            <a:r>
              <a:rPr lang="ar-IQ" sz="2800" dirty="0" smtClean="0"/>
              <a:t> </a:t>
            </a:r>
            <a:br>
              <a:rPr lang="ar-IQ" sz="2800" dirty="0" smtClean="0"/>
            </a:br>
            <a:r>
              <a:rPr lang="ar-IQ" sz="2800" dirty="0" smtClean="0"/>
              <a:t>                     </a:t>
            </a:r>
            <a:endParaRPr lang="ar-IQ" sz="2800" dirty="0" smtClean="0">
              <a:solidFill>
                <a:srgbClr val="FFFF00"/>
              </a:solidFill>
            </a:endParaRPr>
          </a:p>
          <a:p>
            <a:r>
              <a:rPr lang="ar-IQ" sz="2800" b="1" dirty="0" smtClean="0">
                <a:solidFill>
                  <a:srgbClr val="002060"/>
                </a:solidFill>
              </a:rPr>
              <a:t>            خطوات تدريس التعبير الشفوي </a:t>
            </a:r>
            <a:r>
              <a:rPr lang="ar-IQ" sz="2800" b="1" dirty="0" smtClean="0">
                <a:solidFill>
                  <a:srgbClr val="FFFF00"/>
                </a:solidFill>
              </a:rPr>
              <a:t>: </a:t>
            </a:r>
            <a:r>
              <a:rPr lang="ar-IQ" sz="2800" b="1" dirty="0" smtClean="0"/>
              <a:t/>
            </a:r>
            <a:br>
              <a:rPr lang="ar-IQ" sz="2800" b="1" dirty="0" smtClean="0"/>
            </a:br>
            <a:r>
              <a:rPr lang="ar-IQ" sz="2800" b="1" dirty="0" smtClean="0"/>
              <a:t>1- تدوين راس الموضوع وقراءته </a:t>
            </a:r>
            <a:br>
              <a:rPr lang="ar-IQ" sz="2800" b="1" dirty="0" smtClean="0"/>
            </a:br>
            <a:r>
              <a:rPr lang="ar-IQ" sz="2800" b="1" dirty="0" smtClean="0"/>
              <a:t>2- مناقشة الطلبة بهدف توضيح جوانب الموضوع وتحديد اهم عناصره .</a:t>
            </a:r>
            <a:br>
              <a:rPr lang="ar-IQ" sz="2800" b="1" dirty="0" smtClean="0"/>
            </a:br>
            <a:r>
              <a:rPr lang="ar-IQ" sz="2800" b="1" dirty="0" smtClean="0"/>
              <a:t>3- مطالبة الطلبة بالحديث في كل عنصر مع التوجيه </a:t>
            </a:r>
            <a:br>
              <a:rPr lang="ar-IQ" sz="2800" b="1" dirty="0" smtClean="0"/>
            </a:br>
            <a:r>
              <a:rPr lang="ar-IQ" sz="2800" b="1" dirty="0" smtClean="0"/>
              <a:t>4- حديث الطلبة عن الموضوع ككل .</a:t>
            </a:r>
            <a:br>
              <a:rPr lang="ar-IQ" sz="2800" b="1" dirty="0" smtClean="0"/>
            </a:br>
            <a:r>
              <a:rPr lang="ar-IQ" sz="2800" b="1" dirty="0" smtClean="0"/>
              <a:t>5- مناقشة الاخطاء العامة بعد فراغ الطلبة من حديثهم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309420"/>
          </a:xfrm>
          <a:prstGeom prst="rect">
            <a:avLst/>
          </a:prstGeom>
        </p:spPr>
        <p:txBody>
          <a:bodyPr wrap="square">
            <a:spAutoFit/>
          </a:bodyPr>
          <a:lstStyle/>
          <a:p>
            <a:r>
              <a:rPr lang="ar-IQ" sz="2800" b="1" dirty="0" smtClean="0">
                <a:solidFill>
                  <a:srgbClr val="FF0000"/>
                </a:solidFill>
              </a:rPr>
              <a:t> </a:t>
            </a:r>
          </a:p>
          <a:p>
            <a:r>
              <a:rPr lang="ar-IQ" sz="2800" b="1" dirty="0" smtClean="0">
                <a:solidFill>
                  <a:srgbClr val="FF0000"/>
                </a:solidFill>
              </a:rPr>
              <a:t>محاضرات وكورس بووك ( </a:t>
            </a:r>
            <a:r>
              <a:rPr lang="en-US" sz="2800" b="1" dirty="0" err="1" smtClean="0">
                <a:solidFill>
                  <a:srgbClr val="FF0000"/>
                </a:solidFill>
              </a:rPr>
              <a:t>cours</a:t>
            </a:r>
            <a:r>
              <a:rPr lang="en-US" sz="2800" b="1" dirty="0" smtClean="0">
                <a:solidFill>
                  <a:srgbClr val="FF0000"/>
                </a:solidFill>
              </a:rPr>
              <a:t> book</a:t>
            </a:r>
            <a:r>
              <a:rPr lang="ar-IQ" sz="2800" b="1" dirty="0" smtClean="0">
                <a:solidFill>
                  <a:srgbClr val="FF0000"/>
                </a:solidFill>
              </a:rPr>
              <a:t>  ) مفردات منهج مادة : </a:t>
            </a:r>
          </a:p>
          <a:p>
            <a:r>
              <a:rPr lang="ar-IQ" sz="2800" b="1" dirty="0" smtClean="0">
                <a:solidFill>
                  <a:srgbClr val="FF0000"/>
                </a:solidFill>
              </a:rPr>
              <a:t> ( </a:t>
            </a:r>
            <a:r>
              <a:rPr lang="ar-IQ" sz="2800" b="1" dirty="0" err="1" smtClean="0">
                <a:solidFill>
                  <a:srgbClr val="FF0000"/>
                </a:solidFill>
              </a:rPr>
              <a:t>التعبيروالانشاء</a:t>
            </a:r>
            <a:r>
              <a:rPr lang="ar-IQ" sz="2800" b="1" dirty="0" smtClean="0">
                <a:solidFill>
                  <a:srgbClr val="FF0000"/>
                </a:solidFill>
              </a:rPr>
              <a:t>) </a:t>
            </a:r>
            <a:r>
              <a:rPr lang="ar-IQ" sz="2800" b="1" dirty="0" err="1" smtClean="0">
                <a:solidFill>
                  <a:srgbClr val="FF0000"/>
                </a:solidFill>
              </a:rPr>
              <a:t>للمرحلةالثالثة</a:t>
            </a:r>
            <a:r>
              <a:rPr lang="ar-IQ" sz="2800" b="1" dirty="0" smtClean="0">
                <a:solidFill>
                  <a:srgbClr val="FF0000"/>
                </a:solidFill>
              </a:rPr>
              <a:t> .. </a:t>
            </a:r>
            <a:r>
              <a:rPr lang="en-US" sz="2800" b="1" dirty="0" smtClean="0">
                <a:solidFill>
                  <a:srgbClr val="FF0000"/>
                </a:solidFill>
              </a:rPr>
              <a:t> (On line )</a:t>
            </a:r>
            <a:r>
              <a:rPr lang="ar-IQ" sz="2800" b="1" dirty="0" smtClean="0">
                <a:solidFill>
                  <a:srgbClr val="FF0000"/>
                </a:solidFill>
              </a:rPr>
              <a:t> 2022-  2023</a:t>
            </a:r>
          </a:p>
          <a:p>
            <a:r>
              <a:rPr lang="ar-IQ" sz="2800" b="1" dirty="0" smtClean="0">
                <a:solidFill>
                  <a:srgbClr val="FF0000"/>
                </a:solidFill>
              </a:rPr>
              <a:t>اسم الاستاذ :  بروفيسور دكتور شكر محمود عبدالله مامسيني</a:t>
            </a:r>
          </a:p>
          <a:p>
            <a:r>
              <a:rPr lang="ar-IQ" sz="2800" b="1" dirty="0" smtClean="0"/>
              <a:t>    </a:t>
            </a:r>
            <a:r>
              <a:rPr lang="ar-IQ" sz="4000" b="1" dirty="0" err="1" smtClean="0">
                <a:solidFill>
                  <a:srgbClr val="00B0F0"/>
                </a:solidFill>
              </a:rPr>
              <a:t>المصادروالمراجع</a:t>
            </a:r>
            <a:r>
              <a:rPr lang="ar-IQ" sz="4000" b="1" dirty="0" smtClean="0">
                <a:solidFill>
                  <a:srgbClr val="00B0F0"/>
                </a:solidFill>
              </a:rPr>
              <a:t> والكتب المساعدة</a:t>
            </a:r>
          </a:p>
          <a:p>
            <a:r>
              <a:rPr lang="ar-IQ" sz="2800" b="1" dirty="0" smtClean="0"/>
              <a:t>    - فن كتابة الانشاء والتعبير. </a:t>
            </a:r>
          </a:p>
          <a:p>
            <a:r>
              <a:rPr lang="ar-IQ" sz="2800" b="1" dirty="0"/>
              <a:t> </a:t>
            </a:r>
            <a:r>
              <a:rPr lang="ar-IQ" sz="2800" b="1" dirty="0" smtClean="0"/>
              <a:t>   - المعين في الانشاء والتعبير </a:t>
            </a:r>
          </a:p>
          <a:p>
            <a:r>
              <a:rPr lang="ar-IQ" sz="2800" b="1" dirty="0"/>
              <a:t> </a:t>
            </a:r>
            <a:r>
              <a:rPr lang="ar-IQ" sz="2800" b="1" dirty="0" smtClean="0"/>
              <a:t>   - التعبير </a:t>
            </a:r>
            <a:r>
              <a:rPr lang="ar-IQ" sz="2800" b="1" dirty="0" err="1" smtClean="0"/>
              <a:t>الشفهى</a:t>
            </a:r>
            <a:r>
              <a:rPr lang="ar-IQ" sz="2800" b="1" dirty="0" smtClean="0"/>
              <a:t> ودوره في تنمية الكفاية اللغوية</a:t>
            </a:r>
          </a:p>
          <a:p>
            <a:r>
              <a:rPr lang="ar-IQ" sz="2800" b="1" dirty="0"/>
              <a:t> </a:t>
            </a:r>
            <a:r>
              <a:rPr lang="ar-IQ" sz="2800" b="1" dirty="0" smtClean="0"/>
              <a:t>   - اسس وقواعد التعبير </a:t>
            </a:r>
            <a:r>
              <a:rPr lang="ar-IQ" sz="2800" b="1" smtClean="0"/>
              <a:t>الجيد باللغة </a:t>
            </a:r>
            <a:r>
              <a:rPr lang="ar-IQ" sz="2800" b="1" dirty="0" smtClean="0"/>
              <a:t>العربية</a:t>
            </a:r>
          </a:p>
          <a:p>
            <a:r>
              <a:rPr lang="ar-IQ" sz="2800" b="1" dirty="0"/>
              <a:t> </a:t>
            </a:r>
            <a:r>
              <a:rPr lang="ar-IQ" sz="2800" b="1" dirty="0" smtClean="0"/>
              <a:t>   - الانشاء الواضح</a:t>
            </a:r>
          </a:p>
          <a:p>
            <a:r>
              <a:rPr lang="ar-IQ" sz="2800" b="1" dirty="0"/>
              <a:t> </a:t>
            </a:r>
            <a:r>
              <a:rPr lang="ar-IQ" sz="2800" b="1" dirty="0" smtClean="0"/>
              <a:t>   - المميز في الانشاء والتعبير</a:t>
            </a:r>
          </a:p>
          <a:p>
            <a:r>
              <a:rPr lang="ar-IQ" sz="2800" b="1" dirty="0"/>
              <a:t> </a:t>
            </a:r>
            <a:r>
              <a:rPr lang="ar-IQ" sz="2800" b="1" dirty="0" smtClean="0"/>
              <a:t>   - تعلم الانشاء والتعبير </a:t>
            </a:r>
          </a:p>
          <a:p>
            <a:r>
              <a:rPr lang="ar-IQ" sz="2800" b="1" dirty="0"/>
              <a:t> </a:t>
            </a:r>
            <a:r>
              <a:rPr lang="ar-IQ" sz="2800" b="1" dirty="0" smtClean="0"/>
              <a:t>   - مهارات في فن التعبير والانشاء </a:t>
            </a:r>
            <a:r>
              <a:rPr lang="en-US" sz="2800" b="1" dirty="0" smtClean="0">
                <a:hlinkClick r:id="rId2"/>
              </a:rPr>
              <a:t>www.abjjad.c</a:t>
            </a:r>
            <a:r>
              <a:rPr lang="en-US" sz="2800" b="1" dirty="0" smtClean="0"/>
              <a:t>       </a:t>
            </a:r>
          </a:p>
          <a:p>
            <a:r>
              <a:rPr lang="en-US" sz="2800" b="1" dirty="0"/>
              <a:t> </a:t>
            </a:r>
            <a:r>
              <a:rPr lang="en-US" sz="2800" b="1" dirty="0" smtClean="0"/>
              <a:t>    </a:t>
            </a:r>
            <a:r>
              <a:rPr lang="ar-IQ" sz="2800" b="1" dirty="0" smtClean="0"/>
              <a:t>- فن التعبير والانشاء</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4401205"/>
          </a:xfrm>
          <a:prstGeom prst="rect">
            <a:avLst/>
          </a:prstGeom>
        </p:spPr>
        <p:txBody>
          <a:bodyPr wrap="square">
            <a:spAutoFit/>
          </a:bodyPr>
          <a:lstStyle/>
          <a:p>
            <a:r>
              <a:rPr lang="ar-IQ" sz="2800" b="1" dirty="0" smtClean="0">
                <a:solidFill>
                  <a:srgbClr val="FF0000"/>
                </a:solidFill>
              </a:rPr>
              <a:t>              </a:t>
            </a:r>
          </a:p>
          <a:p>
            <a:endParaRPr lang="ar-IQ" sz="2800" b="1" dirty="0">
              <a:solidFill>
                <a:srgbClr val="FF0000"/>
              </a:solidFill>
            </a:endParaRPr>
          </a:p>
          <a:p>
            <a:r>
              <a:rPr lang="ar-IQ" sz="2800" b="1" dirty="0" smtClean="0">
                <a:solidFill>
                  <a:srgbClr val="FF0000"/>
                </a:solidFill>
              </a:rPr>
              <a:t>               ثانيا ....التعبير التحريري: </a:t>
            </a:r>
          </a:p>
          <a:p>
            <a:r>
              <a:rPr lang="ar-IQ" sz="2800" b="1" dirty="0" smtClean="0"/>
              <a:t> </a:t>
            </a:r>
            <a:r>
              <a:rPr lang="ar-IQ" sz="2800" b="1" dirty="0"/>
              <a:t> </a:t>
            </a:r>
            <a:r>
              <a:rPr lang="ar-IQ" sz="2800" b="1" dirty="0" smtClean="0"/>
              <a:t>يراد به </a:t>
            </a:r>
            <a:r>
              <a:rPr lang="ar-IQ" sz="2800" b="1" dirty="0" err="1" smtClean="0"/>
              <a:t>التعبيرالذي</a:t>
            </a:r>
            <a:r>
              <a:rPr lang="ar-IQ" sz="2800" b="1" dirty="0" smtClean="0"/>
              <a:t> يعرف باسم (الانشاء الكتابي )لانه يتم باستخدام وسائل الكتابة ، و مقتصر على مجيدي القراءة والكتابة، وهذا التوع من التعبير لا يحتاج الى اتصال مباشر بين الكاتب والقاريء ، و تفصلهم غالبا مسافات زمانية ومكانية ، والحاجة الى هذا النوع من </a:t>
            </a:r>
            <a:r>
              <a:rPr lang="ar-IQ" sz="2800" b="1" dirty="0" err="1" smtClean="0"/>
              <a:t>التعبيرماسة</a:t>
            </a:r>
            <a:r>
              <a:rPr lang="ar-IQ" sz="2800" b="1" dirty="0" smtClean="0"/>
              <a:t> ،  </a:t>
            </a:r>
          </a:p>
          <a:p>
            <a:r>
              <a:rPr lang="ar-IQ" sz="2800" b="1" dirty="0" smtClean="0">
                <a:solidFill>
                  <a:srgbClr val="0070C0"/>
                </a:solidFill>
              </a:rPr>
              <a:t>،وصوره </a:t>
            </a:r>
            <a:r>
              <a:rPr lang="ar-IQ" sz="2800" b="1" dirty="0">
                <a:solidFill>
                  <a:srgbClr val="0070C0"/>
                </a:solidFill>
              </a:rPr>
              <a:t>متعددة منها كتابة المقالات ، والرسائل ،والاخبار  </a:t>
            </a:r>
            <a:r>
              <a:rPr lang="ar-IQ" sz="2800" b="1" dirty="0" smtClean="0">
                <a:solidFill>
                  <a:srgbClr val="0070C0"/>
                </a:solidFill>
              </a:rPr>
              <a:t>القصص والموضوعات المقروءة او المسموعة ،وتاليف القصص ،وكتابة اليوميات والتقاريروالمذكرات ، وغير ذلك.</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ar-IQ" sz="2800" b="1" dirty="0" smtClean="0"/>
              <a:t/>
            </a:r>
            <a:br>
              <a:rPr lang="ar-IQ" sz="2800" b="1" dirty="0" smtClean="0"/>
            </a:br>
            <a:r>
              <a:rPr lang="ar-IQ" sz="2800" b="1" dirty="0" smtClean="0">
                <a:solidFill>
                  <a:srgbClr val="FF0000"/>
                </a:solidFill>
              </a:rPr>
              <a:t>و التعبيرالتحريري ( الكتابي) </a:t>
            </a:r>
            <a:r>
              <a:rPr lang="ar-IQ" sz="2800" b="1" dirty="0" smtClean="0"/>
              <a:t>: </a:t>
            </a:r>
          </a:p>
          <a:p>
            <a:r>
              <a:rPr lang="ar-IQ" sz="2800" b="1" dirty="0"/>
              <a:t> </a:t>
            </a:r>
            <a:r>
              <a:rPr lang="ar-IQ" sz="2800" b="1" dirty="0" smtClean="0"/>
              <a:t> يعرف التعبير الكتابي  بانه غاية العربية , فالطلبة يدرسون فروع العربية حتى يصبحوا قادرين على الافصاح عما يخالج نفوسهم بلغة سليمة وحتى يستطيعوا تنظيم مجموعة من الافكار في موضوع درسوه , او مسالة يهتمون بها فيعمدون الى تصويرها تصويرا وافيا بكتابتها بأسلوب جيد يجمع بين الترتيب والتأثير سواء كان مختصرا ام مطولا . </a:t>
            </a:r>
            <a:br>
              <a:rPr lang="ar-IQ" sz="2800" b="1" dirty="0" smtClean="0"/>
            </a:br>
            <a:r>
              <a:rPr lang="ar-IQ" sz="2800" b="1" dirty="0">
                <a:solidFill>
                  <a:srgbClr val="FF0000"/>
                </a:solidFill>
              </a:rPr>
              <a:t> </a:t>
            </a:r>
            <a:r>
              <a:rPr lang="ar-IQ" sz="2800" b="1" dirty="0" smtClean="0">
                <a:solidFill>
                  <a:srgbClr val="FF0000"/>
                </a:solidFill>
              </a:rPr>
              <a:t>                 مقاصد تدريس التعبير الكتابي : </a:t>
            </a:r>
            <a:r>
              <a:rPr lang="ar-IQ" sz="2800" b="1" dirty="0" smtClean="0"/>
              <a:t/>
            </a:r>
            <a:br>
              <a:rPr lang="ar-IQ" sz="2800" b="1" dirty="0" smtClean="0"/>
            </a:br>
            <a:r>
              <a:rPr lang="ar-IQ" sz="2800" b="1" dirty="0" smtClean="0"/>
              <a:t>1- تمكين </a:t>
            </a:r>
            <a:r>
              <a:rPr lang="ar-IQ" sz="2800" b="1" smtClean="0"/>
              <a:t>الطلبة  من التفكير </a:t>
            </a:r>
            <a:r>
              <a:rPr lang="ar-IQ" sz="2800" b="1" dirty="0" smtClean="0"/>
              <a:t>المنطقي , وترتيب الافكار وربط بعضها ببعض </a:t>
            </a:r>
            <a:br>
              <a:rPr lang="ar-IQ" sz="2800" b="1" dirty="0" smtClean="0"/>
            </a:br>
            <a:r>
              <a:rPr lang="ar-IQ" sz="2800" b="1" smtClean="0"/>
              <a:t>2- تعويد  الطلبة على </a:t>
            </a:r>
            <a:r>
              <a:rPr lang="ar-IQ" sz="2800" b="1" dirty="0" smtClean="0"/>
              <a:t>التعبير عما يدور حولهم من موضوعات تتصل بحياتهم في عبارة سليمة صحيحة .</a:t>
            </a:r>
            <a:br>
              <a:rPr lang="ar-IQ" sz="2800" b="1" dirty="0" smtClean="0"/>
            </a:br>
            <a:r>
              <a:rPr lang="ar-IQ" sz="2800" b="1" dirty="0" smtClean="0"/>
              <a:t>3- تزويدهم بما يعوزهم من المفردات والتراكيب والاساليب اللغوية التي تنمي فيهم الجانب التذوق اللغوي والاحساس بالجمال .</a:t>
            </a:r>
            <a:br>
              <a:rPr lang="ar-IQ" sz="2800" b="1" dirty="0" smtClean="0"/>
            </a:br>
            <a:r>
              <a:rPr lang="ar-IQ" sz="2800" b="1" dirty="0" smtClean="0"/>
              <a:t>4- تنمية ما لدى الطلبة من مواهب ادبية وقدرات خلاقة في التعبير اللغوي </a:t>
            </a:r>
            <a:br>
              <a:rPr lang="ar-IQ" sz="2800" b="1" dirty="0" smtClean="0"/>
            </a:br>
            <a:r>
              <a:rPr lang="ar-IQ" sz="2800" b="1" dirty="0" smtClean="0"/>
              <a:t>5- الاستعمال الصحيح للغة كسلامة الجملة وتقسيم الموضوع الى فقرات ورسم الحروف والهوامش .</a:t>
            </a:r>
            <a:endParaRPr lang="ar-IQ" sz="2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7417415"/>
          </a:xfrm>
          <a:prstGeom prst="rect">
            <a:avLst/>
          </a:prstGeom>
        </p:spPr>
        <p:txBody>
          <a:bodyPr wrap="square">
            <a:spAutoFit/>
          </a:bodyPr>
          <a:lstStyle/>
          <a:p>
            <a:r>
              <a:rPr lang="ar-IQ" sz="2800" b="1" dirty="0" smtClean="0"/>
              <a:t>   </a:t>
            </a:r>
            <a:endParaRPr lang="ar-IQ" sz="2800" b="1" dirty="0" smtClean="0">
              <a:solidFill>
                <a:srgbClr val="FF0000"/>
              </a:solidFill>
            </a:endParaRPr>
          </a:p>
          <a:p>
            <a:r>
              <a:rPr lang="ar-IQ" sz="2800" b="1" dirty="0" smtClean="0">
                <a:solidFill>
                  <a:srgbClr val="FF0000"/>
                </a:solidFill>
              </a:rPr>
              <a:t>                               اسس </a:t>
            </a:r>
            <a:r>
              <a:rPr lang="ar-IQ" sz="2800" b="1" dirty="0" err="1" smtClean="0">
                <a:solidFill>
                  <a:srgbClr val="FF0000"/>
                </a:solidFill>
              </a:rPr>
              <a:t>اختيارموضوع</a:t>
            </a:r>
            <a:r>
              <a:rPr lang="ar-IQ" sz="2800" b="1" dirty="0" smtClean="0">
                <a:solidFill>
                  <a:srgbClr val="FF0000"/>
                </a:solidFill>
              </a:rPr>
              <a:t> التعبير الكتابي :</a:t>
            </a:r>
            <a:r>
              <a:rPr lang="ar-IQ" sz="2800" b="1" dirty="0" smtClean="0"/>
              <a:t/>
            </a:r>
            <a:br>
              <a:rPr lang="ar-IQ" sz="2800" b="1" dirty="0" smtClean="0"/>
            </a:br>
            <a:r>
              <a:rPr lang="ar-IQ" sz="2800" b="1" dirty="0" smtClean="0"/>
              <a:t>1- ان يختار موضوعا واحدا ويعرضه على الطلبة </a:t>
            </a:r>
            <a:br>
              <a:rPr lang="ar-IQ" sz="2800" b="1" dirty="0" smtClean="0"/>
            </a:br>
            <a:r>
              <a:rPr lang="ar-IQ" sz="2800" b="1" dirty="0" smtClean="0"/>
              <a:t>2- ان يختار ثلاثة موضوعات ويعرضها على الطلبة ,ويترك الحرية لهم في ان يختار كل ما يريد الكتابة فيه </a:t>
            </a:r>
            <a:br>
              <a:rPr lang="ar-IQ" sz="2800" b="1" dirty="0" smtClean="0"/>
            </a:br>
            <a:r>
              <a:rPr lang="ar-IQ" sz="2800" b="1" dirty="0" smtClean="0"/>
              <a:t>3- ان يعطي الطلبة فرصة وحرية للكتابة في الموضوع الذي يريدون الكتابة فيه </a:t>
            </a:r>
            <a:br>
              <a:rPr lang="ar-IQ" sz="2800" b="1" dirty="0" smtClean="0"/>
            </a:br>
            <a:r>
              <a:rPr lang="ar-IQ" sz="2800" b="1" dirty="0" smtClean="0"/>
              <a:t/>
            </a:r>
            <a:br>
              <a:rPr lang="ar-IQ" sz="2800" b="1" dirty="0" smtClean="0"/>
            </a:br>
            <a:r>
              <a:rPr lang="ar-IQ" sz="2800" b="1" dirty="0" smtClean="0"/>
              <a:t>               </a:t>
            </a:r>
            <a:r>
              <a:rPr lang="ar-IQ" sz="2800" b="1" dirty="0" smtClean="0">
                <a:solidFill>
                  <a:srgbClr val="FF0000"/>
                </a:solidFill>
              </a:rPr>
              <a:t>خطوات تدريس التعبير الكتابي : </a:t>
            </a:r>
            <a:r>
              <a:rPr lang="ar-IQ" sz="2800" b="1" dirty="0" smtClean="0"/>
              <a:t/>
            </a:r>
            <a:br>
              <a:rPr lang="ar-IQ" sz="2800" b="1" dirty="0" smtClean="0"/>
            </a:br>
            <a:r>
              <a:rPr lang="ar-IQ" sz="2800" b="1" dirty="0" smtClean="0"/>
              <a:t>1- يقرا الطلبة الموضوع قراءة صحيحة وسليمة </a:t>
            </a:r>
            <a:br>
              <a:rPr lang="ar-IQ" sz="2800" b="1" dirty="0" smtClean="0"/>
            </a:br>
            <a:r>
              <a:rPr lang="ar-IQ" sz="2800" b="1" dirty="0" smtClean="0"/>
              <a:t>2- يتم تحليل الموضوع الى عناصره الاساسية عن طريق الطلبة بالحوار والمناقشة .</a:t>
            </a:r>
            <a:br>
              <a:rPr lang="ar-IQ" sz="2800" b="1" dirty="0" smtClean="0"/>
            </a:br>
            <a:r>
              <a:rPr lang="ar-IQ" sz="2800" b="1" dirty="0" smtClean="0"/>
              <a:t>3- ترتيب العناصر ترتيبا منطقيا </a:t>
            </a:r>
            <a:br>
              <a:rPr lang="ar-IQ" sz="2800" b="1" dirty="0" smtClean="0"/>
            </a:br>
            <a:r>
              <a:rPr lang="ar-IQ" sz="2800" b="1" dirty="0" smtClean="0"/>
              <a:t>4- يعطي الطلبة الفرصة لكي يكتبون في الموضوع </a:t>
            </a:r>
            <a:br>
              <a:rPr lang="ar-IQ" sz="2800" b="1" dirty="0" smtClean="0"/>
            </a:br>
            <a:r>
              <a:rPr lang="ar-IQ" sz="2800" b="1" dirty="0" smtClean="0"/>
              <a:t>5- تصحيح الموضوع على وفق معايير تصحيح التعبير وهي ( الفكرة , اللغة , الاسلوب )</a:t>
            </a:r>
            <a:br>
              <a:rPr lang="ar-IQ" sz="2800" b="1" dirty="0" smtClean="0"/>
            </a:br>
            <a:r>
              <a:rPr lang="ar-IQ" sz="2800" b="1" dirty="0" smtClean="0"/>
              <a:t>  </a:t>
            </a:r>
            <a:endParaRPr lang="ar-IQ" sz="2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24973"/>
          </a:xfrm>
          <a:prstGeom prst="rect">
            <a:avLst/>
          </a:prstGeom>
        </p:spPr>
        <p:txBody>
          <a:bodyPr wrap="square">
            <a:spAutoFit/>
          </a:bodyPr>
          <a:lstStyle/>
          <a:p>
            <a:r>
              <a:rPr lang="ar-IQ" sz="2400" b="1" dirty="0" smtClean="0">
                <a:solidFill>
                  <a:srgbClr val="FF0000"/>
                </a:solidFill>
              </a:rPr>
              <a:t>*************** </a:t>
            </a:r>
            <a:r>
              <a:rPr lang="ar-IQ" sz="3200" b="1" dirty="0" smtClean="0">
                <a:solidFill>
                  <a:srgbClr val="00B050"/>
                </a:solidFill>
              </a:rPr>
              <a:t> يتفرع  التعبير حسب (   الغرض   ) على  فرعين  كذلك هما : </a:t>
            </a:r>
          </a:p>
          <a:p>
            <a:r>
              <a:rPr lang="ar-IQ" sz="2400" b="1" dirty="0" smtClean="0"/>
              <a:t> ا-التعبير </a:t>
            </a:r>
            <a:r>
              <a:rPr lang="ar-IQ" sz="2400" b="1" dirty="0" err="1" smtClean="0"/>
              <a:t>الوظيفى</a:t>
            </a:r>
            <a:r>
              <a:rPr lang="ar-IQ" sz="2400" b="1" dirty="0" smtClean="0"/>
              <a:t> </a:t>
            </a:r>
          </a:p>
          <a:p>
            <a:r>
              <a:rPr lang="ar-IQ" sz="2400" b="1" dirty="0" smtClean="0"/>
              <a:t> ب- التعبير الابداعي( البلاغي او الانشائي) </a:t>
            </a:r>
          </a:p>
          <a:p>
            <a:r>
              <a:rPr lang="ar-IQ" sz="2400" b="1" dirty="0" smtClean="0"/>
              <a:t>...........</a:t>
            </a:r>
          </a:p>
          <a:p>
            <a:r>
              <a:rPr lang="ar-IQ" sz="2400" b="1" dirty="0" smtClean="0"/>
              <a:t>1- التعبير الوظيفي : هو النوع  الذي يكون الغرض منه اتصال الناس بعضهم ببعض لقضاء حاجاتهم ، وتنظيم شؤون حياتهم  ، ومن اشكاله :المحادثة ،والمناقشة ،</a:t>
            </a:r>
            <a:r>
              <a:rPr lang="ar-IQ" sz="2400" b="1" dirty="0" err="1" smtClean="0"/>
              <a:t>وحكايةالقصص</a:t>
            </a:r>
            <a:r>
              <a:rPr lang="ar-IQ" sz="2400" b="1" dirty="0" smtClean="0"/>
              <a:t> </a:t>
            </a:r>
            <a:r>
              <a:rPr lang="ar-IQ" sz="2400" b="1" dirty="0" err="1" smtClean="0"/>
              <a:t>والاخبار،والقاء</a:t>
            </a:r>
            <a:r>
              <a:rPr lang="ar-IQ" sz="2400" b="1" dirty="0" smtClean="0"/>
              <a:t> الكلمات </a:t>
            </a:r>
            <a:r>
              <a:rPr lang="ar-IQ" sz="2400" b="1" dirty="0" err="1" smtClean="0"/>
              <a:t>والخطب،والملخصات،والنشرات</a:t>
            </a:r>
            <a:r>
              <a:rPr lang="ar-IQ" sz="2400" b="1" dirty="0" smtClean="0"/>
              <a:t>، </a:t>
            </a:r>
            <a:r>
              <a:rPr lang="ar-IQ" sz="2400" b="1" dirty="0" err="1" smtClean="0"/>
              <a:t>والاعلانات،والدعوات،وتحرير</a:t>
            </a:r>
            <a:r>
              <a:rPr lang="ar-IQ" sz="2400" b="1" dirty="0" smtClean="0"/>
              <a:t> الرسائل ...</a:t>
            </a:r>
            <a:r>
              <a:rPr lang="ar-IQ" sz="2400" b="1" dirty="0" err="1" smtClean="0"/>
              <a:t>ونحوذلك</a:t>
            </a:r>
            <a:r>
              <a:rPr lang="ar-IQ" sz="2400" b="1" dirty="0" smtClean="0"/>
              <a:t>.</a:t>
            </a:r>
          </a:p>
          <a:p>
            <a:r>
              <a:rPr lang="ar-IQ" sz="2400" b="1" dirty="0" smtClean="0"/>
              <a:t>2-  التعبير الابداعي ويطلق عليه: (البلاغي او الانشائي) ، و الغرض منه التعبير عن الافكار والمشاعر والخواطر ونقلها الى الاخرين بطريقة مشوقة مثيرة ، ومن اشكاله : كتابة المقالات، وتأليف القصص والتمثيليات ،</a:t>
            </a:r>
            <a:r>
              <a:rPr lang="ar-IQ" sz="2400" b="1" dirty="0" err="1" smtClean="0"/>
              <a:t>وكتابت</a:t>
            </a:r>
            <a:r>
              <a:rPr lang="ar-IQ" sz="2400" b="1" dirty="0" smtClean="0"/>
              <a:t> المذكرات الشخصية والتراجم ،ونظم الشعر.</a:t>
            </a:r>
          </a:p>
          <a:p>
            <a:endParaRPr lang="ar-IQ" sz="2400" b="1" dirty="0" smtClean="0"/>
          </a:p>
          <a:p>
            <a:r>
              <a:rPr lang="ar-IQ" sz="2400" b="1" dirty="0" smtClean="0"/>
              <a:t>وهذان النمطان من </a:t>
            </a:r>
            <a:r>
              <a:rPr lang="ar-IQ" sz="2400" b="1" dirty="0" err="1" smtClean="0"/>
              <a:t>التعبيرضروريان</a:t>
            </a:r>
            <a:r>
              <a:rPr lang="ar-IQ" sz="2400" b="1" dirty="0" smtClean="0"/>
              <a:t> </a:t>
            </a:r>
            <a:r>
              <a:rPr lang="ar-IQ" sz="2400" b="1" dirty="0" err="1" smtClean="0"/>
              <a:t>للانسان</a:t>
            </a:r>
            <a:r>
              <a:rPr lang="ar-IQ" sz="2400" b="1" dirty="0" smtClean="0"/>
              <a:t> في المجتمع الحديث، </a:t>
            </a:r>
            <a:r>
              <a:rPr lang="ar-IQ" sz="2400" b="1" dirty="0" err="1" smtClean="0"/>
              <a:t>فالتعبيرالوظيفي</a:t>
            </a:r>
            <a:r>
              <a:rPr lang="ar-IQ" sz="2400" b="1" dirty="0" smtClean="0"/>
              <a:t> يساعده على الوفاء بمطالب الحياة المادية والاجتماعية ،وما </a:t>
            </a:r>
            <a:r>
              <a:rPr lang="ar-IQ" sz="2400" b="1" dirty="0" err="1" smtClean="0"/>
              <a:t>يقتضيه</a:t>
            </a:r>
            <a:r>
              <a:rPr lang="ar-IQ" sz="2400" b="1" dirty="0" smtClean="0"/>
              <a:t> ذلك من اتصال بالناس، والتعبير الابداعي يمكنه من التعبير عما يراه حوله من احداث واشخاص واشياء تعبيرا</a:t>
            </a:r>
          </a:p>
          <a:p>
            <a:r>
              <a:rPr lang="ar-IQ" sz="2400" b="1" dirty="0" smtClean="0"/>
              <a:t>يعكس ذاتيته ، ويمكنه من ان يؤثر في الحياة العامة </a:t>
            </a:r>
            <a:r>
              <a:rPr lang="ar-IQ" sz="2400" b="1" dirty="0" err="1" smtClean="0"/>
              <a:t>بافكاره</a:t>
            </a:r>
            <a:r>
              <a:rPr lang="ar-IQ" sz="2400" b="1" dirty="0" smtClean="0"/>
              <a:t> وشخصيته..</a:t>
            </a:r>
          </a:p>
          <a:p>
            <a:r>
              <a:rPr lang="ar-IQ" sz="2000" b="1"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5016758"/>
          </a:xfrm>
          <a:prstGeom prst="rect">
            <a:avLst/>
          </a:prstGeom>
        </p:spPr>
        <p:txBody>
          <a:bodyPr wrap="square">
            <a:spAutoFit/>
          </a:bodyPr>
          <a:lstStyle/>
          <a:p>
            <a:endParaRPr lang="ar-IQ" sz="2800" b="1" dirty="0" smtClean="0">
              <a:solidFill>
                <a:srgbClr val="FF0000"/>
              </a:solidFill>
            </a:endParaRPr>
          </a:p>
          <a:p>
            <a:r>
              <a:rPr lang="ar-IQ" sz="2800" b="1" dirty="0" smtClean="0">
                <a:solidFill>
                  <a:srgbClr val="FF0000"/>
                </a:solidFill>
              </a:rPr>
              <a:t>..</a:t>
            </a:r>
            <a:r>
              <a:rPr lang="ar-IQ" sz="4000" b="1" dirty="0" smtClean="0">
                <a:solidFill>
                  <a:srgbClr val="FF0000"/>
                </a:solidFill>
              </a:rPr>
              <a:t>خطوات هامة لكتابة موضوع تعبير مميز</a:t>
            </a:r>
          </a:p>
          <a:p>
            <a:endParaRPr lang="ar-IQ" sz="2800" b="1" dirty="0" smtClean="0">
              <a:solidFill>
                <a:srgbClr val="00B0F0"/>
              </a:solidFill>
            </a:endParaRPr>
          </a:p>
          <a:p>
            <a:r>
              <a:rPr lang="ar-IQ" sz="2800" b="1" dirty="0" smtClean="0">
                <a:solidFill>
                  <a:srgbClr val="00B0F0"/>
                </a:solidFill>
              </a:rPr>
              <a:t>الخطوة الاولى : ترابط الافكار</a:t>
            </a:r>
          </a:p>
          <a:p>
            <a:r>
              <a:rPr lang="ar-IQ" sz="2800" b="1" smtClean="0">
                <a:solidFill>
                  <a:srgbClr val="FFC000"/>
                </a:solidFill>
              </a:rPr>
              <a:t> الخطوة </a:t>
            </a:r>
            <a:r>
              <a:rPr lang="ar-IQ" sz="2800" b="1" dirty="0" smtClean="0">
                <a:solidFill>
                  <a:srgbClr val="FFC000"/>
                </a:solidFill>
              </a:rPr>
              <a:t>الثانية :  مراعاة القواعد اللغوية اثناء الكتابة</a:t>
            </a:r>
          </a:p>
          <a:p>
            <a:r>
              <a:rPr lang="ar-IQ" sz="2800" b="1" dirty="0" smtClean="0"/>
              <a:t>الخطوة الثالثة :الاستشهاد </a:t>
            </a:r>
            <a:r>
              <a:rPr lang="ar-IQ" sz="2800" b="1" dirty="0" err="1" smtClean="0"/>
              <a:t>بالايات</a:t>
            </a:r>
            <a:r>
              <a:rPr lang="ar-IQ" sz="2800" b="1" dirty="0" smtClean="0"/>
              <a:t> </a:t>
            </a:r>
            <a:r>
              <a:rPr lang="ar-IQ" sz="2800" b="1" dirty="0" err="1" smtClean="0"/>
              <a:t>القرانية</a:t>
            </a:r>
            <a:r>
              <a:rPr lang="ar-IQ" sz="2800" b="1" dirty="0" smtClean="0"/>
              <a:t> والحديث والشعر والمقولات</a:t>
            </a:r>
          </a:p>
          <a:p>
            <a:r>
              <a:rPr lang="ar-IQ" sz="2800" b="1" dirty="0" smtClean="0">
                <a:solidFill>
                  <a:srgbClr val="C00000"/>
                </a:solidFill>
              </a:rPr>
              <a:t>الخطوة الرابعة :  الاسلوب الكتابي القوي</a:t>
            </a:r>
          </a:p>
          <a:p>
            <a:r>
              <a:rPr lang="ar-IQ" sz="2800" b="1" dirty="0" smtClean="0"/>
              <a:t>الخطوة الخامسة : احذر الاخطاء في علامات الترقيم</a:t>
            </a:r>
          </a:p>
          <a:p>
            <a:r>
              <a:rPr lang="ar-IQ" sz="2800" b="1" dirty="0" smtClean="0">
                <a:solidFill>
                  <a:srgbClr val="00B050"/>
                </a:solidFill>
              </a:rPr>
              <a:t>الخطوة السادسة : تجنب التطويل والاستطراد والحشو اللغوي الذي لا داعي له</a:t>
            </a:r>
          </a:p>
          <a:p>
            <a:r>
              <a:rPr lang="ar-IQ" sz="2800" b="1" dirty="0" smtClean="0"/>
              <a:t>الخطوة السابعة : الالتزام </a:t>
            </a:r>
            <a:r>
              <a:rPr lang="ar-IQ" sz="2800" b="1" dirty="0" err="1" smtClean="0"/>
              <a:t>با</a:t>
            </a:r>
            <a:r>
              <a:rPr lang="ar-IQ" sz="2800" b="1" dirty="0" smtClean="0"/>
              <a:t> قسام النص في موضوع التعبير....</a:t>
            </a:r>
          </a:p>
          <a:p>
            <a:endParaRPr lang="ar-IQ" sz="2800" b="1" dirty="0"/>
          </a:p>
        </p:txBody>
      </p:sp>
    </p:spTree>
    <p:extLst>
      <p:ext uri="{BB962C8B-B14F-4D97-AF65-F5344CB8AC3E}">
        <p14:creationId xmlns:p14="http://schemas.microsoft.com/office/powerpoint/2010/main" val="3042279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Arial" pitchFamily="34" charset="0"/>
                <a:cs typeface="Ali-A-Sahifa Bold" pitchFamily="2" charset="-78"/>
                <a:hlinkClick r:id="rId2"/>
              </a:rPr>
              <a:t>  </a:t>
            </a:r>
            <a:r>
              <a:rPr kumimoji="0" lang="ar-IQ" sz="2800" b="1" i="0" u="none" strike="noStrike" cap="none" normalizeH="0" baseline="0" dirty="0" smtClean="0">
                <a:ln>
                  <a:noFill/>
                </a:ln>
                <a:solidFill>
                  <a:schemeClr val="tx1"/>
                </a:solidFill>
                <a:effectLst/>
                <a:latin typeface="Arial" pitchFamily="34" charset="0"/>
                <a:cs typeface="Ali-A-Sahifa Bold" pitchFamily="2" charset="-78"/>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Arial" pitchFamily="34" charset="0"/>
                <a:cs typeface="Ali-A-Sahifa Bold" pitchFamily="2" charset="-78"/>
              </a:rPr>
              <a:t>                                 </a:t>
            </a:r>
            <a:r>
              <a:rPr lang="ar-IQ" sz="3200" b="1" dirty="0" smtClean="0">
                <a:solidFill>
                  <a:srgbClr val="FF0000"/>
                </a:solidFill>
                <a:latin typeface="Arial" pitchFamily="34" charset="0"/>
                <a:cs typeface="Ali-A-Sahifa Bold" pitchFamily="2" charset="-78"/>
              </a:rPr>
              <a:t> كيف نفرق  بين  التعبير </a:t>
            </a:r>
            <a:r>
              <a:rPr kumimoji="0" lang="ar-SA" sz="3200" b="1" i="0" u="none" strike="noStrike" cap="none" normalizeH="0" baseline="0" dirty="0" smtClean="0">
                <a:ln>
                  <a:noFill/>
                </a:ln>
                <a:solidFill>
                  <a:srgbClr val="FF0000"/>
                </a:solidFill>
                <a:effectLst/>
                <a:latin typeface="Arial" pitchFamily="34" charset="0"/>
                <a:cs typeface="Ali-A-Sahifa Bold" pitchFamily="2" charset="-78"/>
              </a:rPr>
              <a:t> الانشاء</a:t>
            </a:r>
            <a:r>
              <a:rPr kumimoji="0" lang="ar-SA" sz="2800" b="1" i="0" u="none" strike="noStrike" cap="none" normalizeH="0" baseline="0" dirty="0" smtClean="0">
                <a:ln>
                  <a:noFill/>
                </a:ln>
                <a:solidFill>
                  <a:schemeClr val="tx1"/>
                </a:solidFill>
                <a:effectLst/>
                <a:latin typeface="Arial" pitchFamily="34" charset="0"/>
                <a:cs typeface="Ali-A-Sahifa Bold" pitchFamily="2" charset="-78"/>
              </a:rPr>
              <a:t> </a:t>
            </a:r>
            <a:endParaRPr kumimoji="0" lang="ar-IQ" sz="2800" b="1" i="0" u="none" strike="noStrike" cap="none" normalizeH="0" baseline="0" dirty="0" smtClean="0">
              <a:ln>
                <a:noFill/>
              </a:ln>
              <a:solidFill>
                <a:schemeClr val="tx1"/>
              </a:solidFill>
              <a:effectLst/>
              <a:latin typeface="Arial" pitchFamily="34" charset="0"/>
              <a:cs typeface="Ali-A-Sahifa Bold" pitchFamily="2" charset="-78"/>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ar-IQ" sz="2800" b="1" i="0" u="none" strike="noStrike" cap="none" normalizeH="0" baseline="0" dirty="0" smtClean="0">
              <a:ln>
                <a:noFill/>
              </a:ln>
              <a:solidFill>
                <a:schemeClr val="tx1"/>
              </a:solidFill>
              <a:effectLst/>
              <a:latin typeface="Arial" pitchFamily="34" charset="0"/>
              <a:cs typeface="Ali-A-Sahifa Bold" pitchFamily="2"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Arial" pitchFamily="34" charset="0"/>
                <a:cs typeface="Ali-A-Sahifa Bold" pitchFamily="2" charset="-78"/>
              </a:rPr>
              <a:t>لمعرفة الفرق بين التعبير والانشاء , علينا ان نعرف اولا مفهوم التعبير ومفهوم الانشاء </a:t>
            </a:r>
            <a:r>
              <a:rPr lang="ar-IQ" sz="2800" b="1" dirty="0" smtClean="0">
                <a:latin typeface="Arial" pitchFamily="34" charset="0"/>
                <a:cs typeface="Ali-A-Sahifa Bold" pitchFamily="2" charset="-78"/>
              </a:rPr>
              <a:t> </a:t>
            </a:r>
            <a:r>
              <a:rPr kumimoji="0" lang="ar-IQ" sz="2800" b="1" i="0" u="none" strike="noStrike" cap="none" normalizeH="0" baseline="0" dirty="0" smtClean="0">
                <a:ln>
                  <a:noFill/>
                </a:ln>
                <a:solidFill>
                  <a:schemeClr val="tx1"/>
                </a:solidFill>
                <a:effectLst/>
                <a:latin typeface="Arial" pitchFamily="34" charset="0"/>
                <a:cs typeface="Ali-A-Sahifa Bold" pitchFamily="2" charset="-78"/>
              </a:rPr>
              <a:t>اء</a:t>
            </a:r>
            <a:br>
              <a:rPr kumimoji="0" lang="ar-IQ" sz="2800" b="1" i="0" u="none" strike="noStrike" cap="none" normalizeH="0" baseline="0" dirty="0" smtClean="0">
                <a:ln>
                  <a:noFill/>
                </a:ln>
                <a:solidFill>
                  <a:schemeClr val="tx1"/>
                </a:solidFill>
                <a:effectLst/>
                <a:latin typeface="Arial" pitchFamily="34" charset="0"/>
                <a:cs typeface="Ali-A-Sahifa Bold" pitchFamily="2" charset="-78"/>
              </a:rPr>
            </a:br>
            <a:r>
              <a:rPr lang="ar-IQ" sz="2800" b="1" dirty="0" smtClean="0">
                <a:latin typeface="Arial" pitchFamily="34" charset="0"/>
                <a:cs typeface="Ali-A-Sahifa Bold" pitchFamily="2" charset="-78"/>
              </a:rPr>
              <a:t>  1-  </a:t>
            </a:r>
            <a:r>
              <a:rPr kumimoji="0" lang="ar-IQ" sz="2800" b="1" i="0" u="none" strike="noStrike" cap="none" normalizeH="0" baseline="0" dirty="0" smtClean="0">
                <a:ln>
                  <a:noFill/>
                </a:ln>
                <a:solidFill>
                  <a:schemeClr val="tx1"/>
                </a:solidFill>
                <a:effectLst/>
                <a:latin typeface="Arial" pitchFamily="34" charset="0"/>
                <a:cs typeface="Ali-A-Sahifa Bold" pitchFamily="2" charset="-78"/>
              </a:rPr>
              <a:t>التعبير هو القدرة على ترجمة خاطر الكاتب ، و تصوير ما يختلجه من مشاعر واحاسيس اتجاه مواقف كان قد سمع بها او شاهدها على صورة الفاظ او عبارات او نصوص ، يمكنه به عكس تلك المشاعر والعواطف  ونقلها الى الاخرين .</a:t>
            </a:r>
            <a:br>
              <a:rPr kumimoji="0" lang="ar-IQ" sz="2800" b="1" i="0" u="none" strike="noStrike" cap="none" normalizeH="0" baseline="0" dirty="0" smtClean="0">
                <a:ln>
                  <a:noFill/>
                </a:ln>
                <a:solidFill>
                  <a:schemeClr val="tx1"/>
                </a:solidFill>
                <a:effectLst/>
                <a:latin typeface="Arial" pitchFamily="34" charset="0"/>
                <a:cs typeface="Ali-A-Sahifa Bold" pitchFamily="2" charset="-78"/>
              </a:rPr>
            </a:br>
            <a:r>
              <a:rPr lang="ar-IQ" sz="2800" b="1" dirty="0" smtClean="0">
                <a:latin typeface="Arial" pitchFamily="34" charset="0"/>
                <a:cs typeface="Ali-A-Sahifa Bold" pitchFamily="2" charset="-78"/>
              </a:rPr>
              <a:t>اما </a:t>
            </a:r>
            <a:r>
              <a:rPr kumimoji="0" lang="ar-IQ" sz="2800" b="1" i="0" u="none" strike="noStrike" cap="none" normalizeH="0" baseline="0" dirty="0" smtClean="0">
                <a:ln>
                  <a:noFill/>
                </a:ln>
                <a:solidFill>
                  <a:schemeClr val="tx1"/>
                </a:solidFill>
                <a:effectLst/>
                <a:latin typeface="Arial" pitchFamily="34" charset="0"/>
                <a:cs typeface="Ali-A-Sahifa Bold" pitchFamily="2" charset="-78"/>
              </a:rPr>
              <a:t> الانشاء فهو القدرة على صياغة العبارات واختلاق النصوص وترتيبها وتنظيمها بحيث تخرج بنص ادبي بليغ يعبر فيها عن نفسه او عن صورة الموقف كما يراه بشكل جلي .</a:t>
            </a:r>
            <a:br>
              <a:rPr kumimoji="0" lang="ar-IQ" sz="2800" b="1" i="0" u="none" strike="noStrike" cap="none" normalizeH="0" baseline="0" dirty="0" smtClean="0">
                <a:ln>
                  <a:noFill/>
                </a:ln>
                <a:solidFill>
                  <a:schemeClr val="tx1"/>
                </a:solidFill>
                <a:effectLst/>
                <a:latin typeface="Arial" pitchFamily="34" charset="0"/>
                <a:cs typeface="Ali-A-Sahifa Bold" pitchFamily="2" charset="-78"/>
              </a:rPr>
            </a:br>
            <a:r>
              <a:rPr kumimoji="0" lang="ar-IQ" sz="2800" b="1" i="0" u="none" strike="noStrike" cap="none" normalizeH="0" baseline="0" dirty="0" smtClean="0">
                <a:ln>
                  <a:noFill/>
                </a:ln>
                <a:solidFill>
                  <a:schemeClr val="tx1"/>
                </a:solidFill>
                <a:effectLst/>
                <a:latin typeface="Arial" pitchFamily="34" charset="0"/>
                <a:cs typeface="Ali-A-Sahifa Bold" pitchFamily="2" charset="-78"/>
              </a:rPr>
              <a:t>فالانشاء هو صناعة النص بشكل يخدم به التعبير بافضل صورة ،ذلك الموقف او خلاله  . </a:t>
            </a:r>
          </a:p>
        </p:txBody>
      </p:sp>
      <p:pic>
        <p:nvPicPr>
          <p:cNvPr id="1026" name="Picture 2" descr="https://www.wepal.net/ar/uploads/2152018-105243PM-1.jpeg">
            <a:hlinkClick r:id="rId2"/>
          </p:cNvPr>
          <p:cNvPicPr>
            <a:picLocks noChangeAspect="1" noChangeArrowheads="1"/>
          </p:cNvPicPr>
          <p:nvPr/>
        </p:nvPicPr>
        <p:blipFill>
          <a:blip r:embed="rId3"/>
          <a:srcRect/>
          <a:stretch>
            <a:fillRect/>
          </a:stretch>
        </p:blipFill>
        <p:spPr bwMode="auto">
          <a:xfrm>
            <a:off x="4397375" y="-6223000"/>
            <a:ext cx="3810000" cy="3810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r>
              <a:rPr lang="ar-IQ" sz="2800" b="1" dirty="0" smtClean="0">
                <a:latin typeface="Arial" pitchFamily="34" charset="0"/>
                <a:cs typeface="Ali-A-Sahifa Bold" pitchFamily="2" charset="-78"/>
              </a:rPr>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و من ثم فان الانشاء يخدم التعبير ، وهو ملكة فيها احترافية وقدرة عالية على تطويع الالفاظ والنصوص بالشكل الذي يجعل التعبير عن الذات اكثر عمقا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وجميع فنون الادب وعلوم اللغات تكون في خدمة التعبير ، </a:t>
            </a:r>
            <a:r>
              <a:rPr lang="ar-IQ" sz="2800" b="1" dirty="0" err="1" smtClean="0">
                <a:latin typeface="Arial" pitchFamily="34" charset="0"/>
                <a:cs typeface="Ali-A-Sahifa Bold" pitchFamily="2" charset="-78"/>
              </a:rPr>
              <a:t>لانها</a:t>
            </a:r>
            <a:r>
              <a:rPr lang="ar-IQ" sz="2800" b="1" dirty="0" smtClean="0">
                <a:latin typeface="Arial" pitchFamily="34" charset="0"/>
                <a:cs typeface="Ali-A-Sahifa Bold" pitchFamily="2" charset="-78"/>
              </a:rPr>
              <a:t> الغاية الاسمى ، حيث يراد </a:t>
            </a:r>
            <a:r>
              <a:rPr lang="ar-IQ" sz="2800" b="1" dirty="0" err="1" smtClean="0">
                <a:latin typeface="Arial" pitchFamily="34" charset="0"/>
                <a:cs typeface="Ali-A-Sahifa Bold" pitchFamily="2" charset="-78"/>
              </a:rPr>
              <a:t>لاي</a:t>
            </a:r>
            <a:r>
              <a:rPr lang="ar-IQ" sz="2800" b="1" dirty="0" smtClean="0">
                <a:latin typeface="Arial" pitchFamily="34" charset="0"/>
                <a:cs typeface="Ali-A-Sahifa Bold" pitchFamily="2" charset="-78"/>
              </a:rPr>
              <a:t> نص ان يكون معبرا عن الحالة تعبيرا دقيقا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2- يتمكن اكثرنا من التعبير عن ذواتنا , وتصوير مشاعرنا بصورة او اخرى ، تختلف بدرجة وضوحها وشمولها وصدقها من كاتب لآخر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
            </a:r>
            <a:br>
              <a:rPr lang="ar-IQ" sz="2800" b="1" dirty="0" smtClean="0">
                <a:latin typeface="Arial" pitchFamily="34" charset="0"/>
                <a:cs typeface="Ali-A-Sahifa Bold" pitchFamily="2" charset="-78"/>
              </a:rPr>
            </a:br>
            <a:r>
              <a:rPr lang="ar-IQ" sz="2800" b="1" dirty="0" smtClean="0">
                <a:latin typeface="Arial" pitchFamily="34" charset="0"/>
                <a:cs typeface="Ali-A-Sahifa Bold" pitchFamily="2" charset="-78"/>
              </a:rPr>
              <a:t>لكن الانشاء هو قدرة ابداعية تحتاج الى ملكة لغوية وممارسة  وسعة اطلاع ، لكي تكون الصورة المعبر عنها شاملة وعميقة ومؤثرة , ومعبرة عن الصورة المشاهدة للموقف  عن المشاعر الداخلية .</a:t>
            </a:r>
            <a:endParaRPr lang="ar-IQ" sz="28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3999" cy="5509200"/>
          </a:xfrm>
          <a:prstGeom prst="rect">
            <a:avLst/>
          </a:prstGeom>
        </p:spPr>
        <p:txBody>
          <a:bodyPr wrap="square">
            <a:spAutoFit/>
          </a:bodyPr>
          <a:lstStyle/>
          <a:p>
            <a:r>
              <a:rPr lang="ar-IQ" sz="3200" b="1" dirty="0" smtClean="0">
                <a:solidFill>
                  <a:srgbClr val="C00000"/>
                </a:solidFill>
              </a:rPr>
              <a:t>..اقسام النص التعبيري</a:t>
            </a:r>
          </a:p>
          <a:p>
            <a:r>
              <a:rPr lang="ar-IQ" sz="3200" b="1" dirty="0">
                <a:solidFill>
                  <a:srgbClr val="C00000"/>
                </a:solidFill>
              </a:rPr>
              <a:t> </a:t>
            </a:r>
            <a:r>
              <a:rPr lang="ar-IQ" sz="3200" b="1" dirty="0" smtClean="0">
                <a:solidFill>
                  <a:srgbClr val="C00000"/>
                </a:solidFill>
              </a:rPr>
              <a:t>اقسام النص  في اي موضوع تعبيري هو تقسيم الموضوع على ثلاثة اقسام هامة  هي :</a:t>
            </a:r>
          </a:p>
          <a:p>
            <a:r>
              <a:rPr lang="ar-IQ" sz="3200" b="1" dirty="0" smtClean="0">
                <a:solidFill>
                  <a:srgbClr val="C00000"/>
                </a:solidFill>
              </a:rPr>
              <a:t>ا- القسم الاول : المقدمة : وتكون موجزة مكونة من ثلاثة اسطر توضح الفكرة الرئيسة التي سيتم تناولها في الموضوع .</a:t>
            </a:r>
          </a:p>
          <a:p>
            <a:r>
              <a:rPr lang="ar-IQ" sz="3200" b="1" dirty="0" smtClean="0">
                <a:solidFill>
                  <a:srgbClr val="C00000"/>
                </a:solidFill>
              </a:rPr>
              <a:t>ب – القسم الثاني نص الموضوع نفسه :او جسم الموضوع او (المضمون )، ويجب ان تكون مقسمة الى موضوعات فرعية عديدة توضح الفكرة الاساسية للمقال، ويراعى  فيها خطوات كتابة المحتوى او مضمون الموضوع.</a:t>
            </a:r>
          </a:p>
          <a:p>
            <a:r>
              <a:rPr lang="ar-IQ" sz="3200" b="1" dirty="0" smtClean="0">
                <a:solidFill>
                  <a:srgbClr val="C00000"/>
                </a:solidFill>
              </a:rPr>
              <a:t>ت – القسم الثالث :الخاتمة : التي تعد خلاصة وختاما للفكرة التي تم كتابتها في الموضوع الرئيس</a:t>
            </a:r>
            <a:endParaRPr lang="ar-IQ" sz="3200" b="1" dirty="0">
              <a:solidFill>
                <a:srgbClr val="C00000"/>
              </a:solidFill>
            </a:endParaRPr>
          </a:p>
        </p:txBody>
      </p:sp>
    </p:spTree>
    <p:extLst>
      <p:ext uri="{BB962C8B-B14F-4D97-AF65-F5344CB8AC3E}">
        <p14:creationId xmlns:p14="http://schemas.microsoft.com/office/powerpoint/2010/main" val="12908734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endParaRPr lang="ar-IQ" sz="2800" b="1" dirty="0" smtClean="0"/>
          </a:p>
          <a:p>
            <a:r>
              <a:rPr lang="ar-IQ" sz="2800" b="1" dirty="0" smtClean="0">
                <a:solidFill>
                  <a:srgbClr val="FF0000"/>
                </a:solidFill>
              </a:rPr>
              <a:t>كيفية كتابة موضوع تعبير </a:t>
            </a:r>
          </a:p>
          <a:p>
            <a:r>
              <a:rPr lang="ar-IQ" sz="2800" b="1" dirty="0" smtClean="0"/>
              <a:t>عند الحديث عن التعبير في اللغة العربية والأهمية التي يحظى بها لا بدَّ من التطرُّق للحديث عن صلب العملية التعبيرية وهي كيفية كتابة موضوع تعبير، وتبدأ معرفة كيفيةَّ الكتابة عند معرفة ماذا يريد أن يكتب هذا المرء، فإنَّ للتعبير أنواعٌاً عديدةٌ منها الرسالة والتَّقرير والبرقية والتلخيص وغيرها من الفنون التي لا يسع الوقت لذكرها جميعًا إلا أنه على المرء أن يمتلك الأعم حتى يصل إلى الأخص، والأعم في هذا الأمر هو معرفة التعبير الإبداعي وطرائقه.</a:t>
            </a:r>
            <a:r>
              <a:rPr lang="ar-IQ" sz="2800" dirty="0" smtClean="0"/>
              <a:t> </a:t>
            </a:r>
          </a:p>
          <a:p>
            <a:r>
              <a:rPr lang="ar-IQ" sz="2800" b="1" dirty="0" smtClean="0">
                <a:solidFill>
                  <a:srgbClr val="FF0000"/>
                </a:solidFill>
              </a:rPr>
              <a:t>ويُقسم موضع التعبير إلى مقدِّمةٍ وعرضِ وخاتمة،</a:t>
            </a:r>
            <a:endParaRPr lang="ar-IQ" sz="2800" b="1" dirty="0" smtClean="0"/>
          </a:p>
          <a:p>
            <a:r>
              <a:rPr lang="ar-IQ" sz="2800" b="1" dirty="0" smtClean="0"/>
              <a:t>ويتناول مختلف أنواع الموضوعات التي لا يمكن حصرها مثل موضوع تعبير عن  الوطن ، او المرأة أو عن الشتاء وغير ذلك، ويتكون موضوع التعبير عادةً من ثلاثة عناصر مختلفة، وهي</a:t>
            </a:r>
            <a:r>
              <a:rPr lang="ar-IQ" sz="2800" b="1" dirty="0" smtClean="0">
                <a:solidFill>
                  <a:srgbClr val="00B0F0"/>
                </a:solidFill>
              </a:rPr>
              <a:t>: المقدمة، العرض، الخاتمة. </a:t>
            </a:r>
          </a:p>
          <a:p>
            <a:r>
              <a:rPr lang="ar-IQ" sz="2800" b="1" dirty="0" smtClean="0"/>
              <a:t>وقد كُتب الكثير من الكتب في مجالات التعبير والإنشاء، والتي تهتمُّ باكتساب المرء المهارات وتنمية الملكات والقدرات والطاقات اللغوية ومنها كتاب :</a:t>
            </a:r>
          </a:p>
          <a:p>
            <a:r>
              <a:rPr lang="ar-IQ" sz="2800" b="1" dirty="0" smtClean="0"/>
              <a:t> "مهارات في فن التعبير والإنشاء" للكاتب محمود عبد الواحد ،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0" y="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rgbClr val="A60000"/>
                </a:solidFill>
                <a:effectLst/>
                <a:latin typeface="Arial" pitchFamily="34" charset="0"/>
                <a:cs typeface="Traditional Arabic" pitchFamily="2" charset="-78"/>
              </a:rPr>
              <a:t>       </a:t>
            </a:r>
            <a:r>
              <a:rPr kumimoji="0" lang="ar-SA" sz="3600" b="1" i="0" u="none" strike="noStrike" cap="none" normalizeH="0" baseline="0" dirty="0" smtClean="0">
                <a:ln>
                  <a:noFill/>
                </a:ln>
                <a:solidFill>
                  <a:srgbClr val="A60000"/>
                </a:solidFill>
                <a:effectLst/>
                <a:latin typeface="Arial" pitchFamily="34" charset="0"/>
                <a:cs typeface="Traditional Arabic" pitchFamily="2" charset="-78"/>
              </a:rPr>
              <a:t>كَيْفَ تَكْتُبُ الإنْشاء؟</a:t>
            </a:r>
            <a:endParaRPr kumimoji="0" lang="ar-SA" sz="3600" b="0" i="0" u="none" strike="noStrike" cap="none" normalizeH="0" baseline="0" dirty="0" smtClean="0">
              <a:ln>
                <a:noFill/>
              </a:ln>
              <a:solidFill>
                <a:srgbClr val="A60000"/>
              </a:solidFill>
              <a:effectLst/>
              <a:latin typeface="Arial" pitchFamily="34" charset="0"/>
              <a:cs typeface="Traditional Arabic" pitchFamily="2" charset="-78"/>
            </a:endParaRPr>
          </a:p>
          <a:p>
            <a:pPr marL="0" marR="0" lvl="0" indent="180975" defTabSz="914400" rtl="0" eaLnBrk="0" fontAlgn="base" latinLnBrk="0" hangingPunct="0">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nvGraphicFramePr>
        <p:xfrm>
          <a:off x="0" y="928646"/>
          <a:ext cx="9144000" cy="5929354"/>
        </p:xfrm>
        <a:graphic>
          <a:graphicData uri="http://schemas.openxmlformats.org/drawingml/2006/table">
            <a:tbl>
              <a:tblPr rtl="1"/>
              <a:tblGrid>
                <a:gridCol w="9144000"/>
              </a:tblGrid>
              <a:tr h="5929354">
                <a:tc>
                  <a:txBody>
                    <a:bodyPr/>
                    <a:lstStyle/>
                    <a:p>
                      <a:pPr algn="ctr" rtl="1">
                        <a:spcAft>
                          <a:spcPts val="0"/>
                        </a:spcAft>
                      </a:pPr>
                      <a:r>
                        <a:rPr lang="ar-IQ" sz="2000" b="1" dirty="0"/>
                        <a:t>الْمَوْضوعُ </a:t>
                      </a:r>
                      <a:r>
                        <a:rPr lang="ar-IQ" sz="2000" b="1" dirty="0" smtClean="0"/>
                        <a:t>الإنْشائِيّ</a:t>
                      </a:r>
                      <a:endParaRPr lang="ar-IQ" sz="2000" b="1" dirty="0"/>
                    </a:p>
                    <a:p>
                      <a:pPr algn="just" rtl="1">
                        <a:spcAft>
                          <a:spcPts val="0"/>
                        </a:spcAft>
                      </a:pPr>
                      <a:r>
                        <a:rPr lang="ar-IQ" sz="2000" b="1" dirty="0"/>
                        <a:t> </a:t>
                      </a:r>
                    </a:p>
                    <a:p>
                      <a:pPr rtl="1">
                        <a:spcAft>
                          <a:spcPts val="0"/>
                        </a:spcAft>
                      </a:pPr>
                      <a:r>
                        <a:rPr lang="ar-IQ" sz="2000" b="1" dirty="0">
                          <a:latin typeface="Traditional Arabic"/>
                        </a:rPr>
                        <a:t>  من المستحسن تقسيم الموضوع الإنشائي إلى ثلاثة أقسام عامة وهي:</a:t>
                      </a:r>
                      <a:endParaRPr lang="ar-IQ" sz="2000" b="1" dirty="0"/>
                    </a:p>
                    <a:p>
                      <a:pPr indent="180340" rtl="1">
                        <a:spcAft>
                          <a:spcPts val="0"/>
                        </a:spcAft>
                      </a:pPr>
                      <a:r>
                        <a:rPr lang="ar-IQ" sz="2000" b="1" dirty="0">
                          <a:latin typeface="Traditional Arabic"/>
                        </a:rPr>
                        <a:t> </a:t>
                      </a:r>
                      <a:r>
                        <a:rPr lang="ar-IQ" sz="2000" b="1" dirty="0">
                          <a:solidFill>
                            <a:srgbClr val="800000"/>
                          </a:solidFill>
                          <a:latin typeface="Traditional Arabic"/>
                        </a:rPr>
                        <a:t>1) المقدّمة.          2) صُلب الموضوع (الغرض).      </a:t>
                      </a:r>
                      <a:r>
                        <a:rPr lang="ar-IQ" sz="2000" b="1" dirty="0">
                          <a:solidFill>
                            <a:srgbClr val="800000"/>
                          </a:solidFill>
                        </a:rPr>
                        <a:t>   </a:t>
                      </a:r>
                      <a:r>
                        <a:rPr lang="ar-IQ" sz="2000" b="1" dirty="0">
                          <a:solidFill>
                            <a:srgbClr val="800000"/>
                          </a:solidFill>
                          <a:latin typeface="Traditional Arabic"/>
                        </a:rPr>
                        <a:t>  3) الخاتمة.</a:t>
                      </a:r>
                      <a:endParaRPr lang="ar-IQ" sz="2000" b="1" dirty="0"/>
                    </a:p>
                    <a:p>
                      <a:pPr algn="just" rtl="1">
                        <a:spcAft>
                          <a:spcPts val="0"/>
                        </a:spcAft>
                      </a:pPr>
                      <a:r>
                        <a:rPr lang="ar-IQ" sz="2000" b="1" dirty="0"/>
                        <a:t> </a:t>
                      </a:r>
                    </a:p>
                    <a:p>
                      <a:pPr algn="just" rtl="1">
                        <a:spcAft>
                          <a:spcPts val="0"/>
                        </a:spcAft>
                      </a:pPr>
                      <a:r>
                        <a:rPr lang="ar-IQ" sz="2000" b="1" dirty="0">
                          <a:latin typeface="Traditional Arabic"/>
                        </a:rPr>
                        <a:t> وسنتكلم عن بعض الإرشادات المتعلقة بهذه الأقسام الثلاثة.</a:t>
                      </a:r>
                      <a:endParaRPr lang="ar-IQ" sz="2000" b="1" dirty="0"/>
                    </a:p>
                    <a:p>
                      <a:pPr rtl="1">
                        <a:spcAft>
                          <a:spcPts val="0"/>
                        </a:spcAft>
                      </a:pPr>
                      <a:r>
                        <a:rPr lang="ar-IQ" sz="2000" b="1" dirty="0">
                          <a:solidFill>
                            <a:srgbClr val="0000FF"/>
                          </a:solidFill>
                          <a:latin typeface="Traditional Arabic"/>
                        </a:rPr>
                        <a:t> </a:t>
                      </a:r>
                      <a:r>
                        <a:rPr lang="ar-IQ" sz="2000" b="1" u="sng" dirty="0">
                          <a:solidFill>
                            <a:srgbClr val="0000FF"/>
                          </a:solidFill>
                          <a:latin typeface="Traditional Arabic"/>
                        </a:rPr>
                        <a:t>المقدمة:</a:t>
                      </a:r>
                      <a:endParaRPr lang="ar-IQ" sz="2000" b="1" dirty="0"/>
                    </a:p>
                    <a:p>
                      <a:pPr indent="180340" rtl="1">
                        <a:spcAft>
                          <a:spcPts val="0"/>
                        </a:spcAft>
                      </a:pPr>
                      <a:r>
                        <a:rPr lang="ar-IQ" sz="2000" b="1" dirty="0">
                          <a:latin typeface="Traditional Arabic"/>
                        </a:rPr>
                        <a:t>تعتبر المقدّمة أصعب أقسام الإنشاء، ويشترط في المقدّمة الناجحة ما </a:t>
                      </a:r>
                      <a:r>
                        <a:rPr lang="ar-IQ" sz="2000" b="1" dirty="0" smtClean="0">
                          <a:latin typeface="Traditional Arabic"/>
                        </a:rPr>
                        <a:t>ياتي</a:t>
                      </a:r>
                      <a:r>
                        <a:rPr lang="ar-IQ" sz="2000" b="1" baseline="0" dirty="0" smtClean="0">
                          <a:latin typeface="Traditional Arabic"/>
                        </a:rPr>
                        <a:t> :</a:t>
                      </a:r>
                      <a:endParaRPr lang="ar-IQ" sz="2000" b="1" dirty="0"/>
                    </a:p>
                    <a:p>
                      <a:pPr marL="457200" rtl="1">
                        <a:spcAft>
                          <a:spcPts val="0"/>
                        </a:spcAft>
                      </a:pPr>
                      <a:r>
                        <a:rPr lang="ar-IQ" sz="2000" b="1" dirty="0"/>
                        <a:t>1. </a:t>
                      </a:r>
                      <a:r>
                        <a:rPr lang="ar-IQ" sz="2000" b="1" dirty="0">
                          <a:latin typeface="Traditional Arabic"/>
                        </a:rPr>
                        <a:t>أن تكون </a:t>
                      </a:r>
                      <a:r>
                        <a:rPr lang="ar-IQ" sz="2000" b="1" u="sng" dirty="0">
                          <a:latin typeface="Traditional Arabic"/>
                        </a:rPr>
                        <a:t>مشوّقة ومثيرة للانتباه</a:t>
                      </a:r>
                      <a:r>
                        <a:rPr lang="ar-IQ" sz="2000" b="1" dirty="0">
                          <a:latin typeface="Traditional Arabic"/>
                        </a:rPr>
                        <a:t> حتى تدفع القارئ قراءة الموضوع، أما إذا كانت غير مشوقة فقد تمنع قراءة الموضوع.</a:t>
                      </a:r>
                      <a:endParaRPr lang="ar-IQ" sz="2000" b="1" dirty="0"/>
                    </a:p>
                    <a:p>
                      <a:pPr marL="457200" rtl="1">
                        <a:spcAft>
                          <a:spcPts val="0"/>
                        </a:spcAft>
                      </a:pPr>
                      <a:r>
                        <a:rPr lang="ar-IQ" sz="2000" b="1" dirty="0"/>
                        <a:t>2. </a:t>
                      </a:r>
                      <a:r>
                        <a:rPr lang="ar-IQ" sz="2000" b="1" dirty="0">
                          <a:latin typeface="Traditional Arabic"/>
                        </a:rPr>
                        <a:t>أن </a:t>
                      </a:r>
                      <a:r>
                        <a:rPr lang="ar-IQ" sz="2000" b="1" u="sng" dirty="0">
                          <a:latin typeface="Traditional Arabic"/>
                        </a:rPr>
                        <a:t>تكون قصيرة</a:t>
                      </a:r>
                      <a:r>
                        <a:rPr lang="ar-IQ" sz="2000" b="1" dirty="0">
                          <a:latin typeface="Traditional Arabic"/>
                        </a:rPr>
                        <a:t>، </a:t>
                      </a:r>
                      <a:r>
                        <a:rPr lang="ar-IQ" sz="2000" b="1" u="sng" dirty="0">
                          <a:latin typeface="Traditional Arabic"/>
                        </a:rPr>
                        <a:t>تتضمن الفكرة الأساسية للموضوع</a:t>
                      </a:r>
                      <a:r>
                        <a:rPr lang="ar-IQ" sz="2000" b="1" dirty="0">
                          <a:latin typeface="Traditional Arabic"/>
                        </a:rPr>
                        <a:t>، فإذا كانت مملة، وإذا خلت من الفكرة الأساسية فإنها تكون مقدّمة فاشلة.</a:t>
                      </a:r>
                      <a:endParaRPr lang="ar-IQ" sz="2000" b="1" dirty="0"/>
                    </a:p>
                    <a:p>
                      <a:pPr marL="457200" rtl="1">
                        <a:spcAft>
                          <a:spcPts val="0"/>
                        </a:spcAft>
                      </a:pPr>
                      <a:r>
                        <a:rPr lang="ar-IQ" sz="2000" b="1" dirty="0"/>
                        <a:t>3. </a:t>
                      </a:r>
                      <a:r>
                        <a:rPr lang="ar-IQ" sz="2000" b="1" dirty="0">
                          <a:latin typeface="Traditional Arabic"/>
                        </a:rPr>
                        <a:t>إذا أردت أن تكون مقدّمة الموضوع ناجحة فيجب ألا تكون جافّة، ويجب أن تتضمن </a:t>
                      </a:r>
                      <a:r>
                        <a:rPr lang="ar-IQ" sz="2000" b="1" u="sng" dirty="0">
                          <a:latin typeface="Traditional Arabic"/>
                        </a:rPr>
                        <a:t>شعورك وعواطفك</a:t>
                      </a:r>
                      <a:r>
                        <a:rPr lang="ar-IQ" sz="2000" b="1" dirty="0">
                          <a:latin typeface="Traditional Arabic"/>
                        </a:rPr>
                        <a:t>، وعليك أن تبتعد عن أسلوب التقرير الجاف فأنت لست موظّفًا يقدّم تقريرا.</a:t>
                      </a:r>
                      <a:endParaRPr lang="ar-IQ" sz="2000" b="1" dirty="0"/>
                    </a:p>
                    <a:p>
                      <a:pPr algn="just" rtl="1">
                        <a:spcAft>
                          <a:spcPts val="0"/>
                        </a:spcAft>
                      </a:pPr>
                      <a:r>
                        <a:rPr lang="ar-IQ" sz="2000" b="1" dirty="0"/>
                        <a:t> </a:t>
                      </a:r>
                    </a:p>
                    <a:p>
                      <a:pPr rtl="1">
                        <a:spcAft>
                          <a:spcPts val="0"/>
                        </a:spcAft>
                      </a:pPr>
                      <a:r>
                        <a:rPr lang="ar-IQ" sz="2000" b="1" dirty="0">
                          <a:latin typeface="Traditional Arabic"/>
                        </a:rPr>
                        <a:t> </a:t>
                      </a:r>
                      <a:endParaRPr lang="ar-IQ" sz="2000" b="1" dirty="0"/>
                    </a:p>
                  </a:txBody>
                  <a:tcPr marL="28125" marR="28125" marT="7031" marB="703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1CADD"/>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816977"/>
          </a:xfrm>
          <a:prstGeom prst="rect">
            <a:avLst/>
          </a:prstGeom>
        </p:spPr>
        <p:txBody>
          <a:bodyPr wrap="square">
            <a:spAutoFit/>
          </a:bodyPr>
          <a:lstStyle/>
          <a:p>
            <a:r>
              <a:rPr lang="ar-IQ" sz="3200" b="1" dirty="0" smtClean="0">
                <a:solidFill>
                  <a:srgbClr val="FFC000"/>
                </a:solidFill>
              </a:rPr>
              <a:t>       </a:t>
            </a:r>
            <a:r>
              <a:rPr lang="ar-IQ" sz="3200" b="1" dirty="0" smtClean="0">
                <a:solidFill>
                  <a:srgbClr val="C00000"/>
                </a:solidFill>
              </a:rPr>
              <a:t>موضوعات مادة (( التعبير والانشاء)) كما وردت في </a:t>
            </a:r>
          </a:p>
          <a:p>
            <a:r>
              <a:rPr lang="ar-IQ" sz="3200" b="1" dirty="0">
                <a:solidFill>
                  <a:srgbClr val="C00000"/>
                </a:solidFill>
              </a:rPr>
              <a:t> </a:t>
            </a:r>
            <a:r>
              <a:rPr lang="ar-IQ" sz="3200" b="1" dirty="0" smtClean="0">
                <a:solidFill>
                  <a:srgbClr val="C00000"/>
                </a:solidFill>
              </a:rPr>
              <a:t>              ( كورس </a:t>
            </a:r>
            <a:r>
              <a:rPr lang="ar-IQ" sz="3200" b="1" dirty="0" err="1" smtClean="0">
                <a:solidFill>
                  <a:srgbClr val="C00000"/>
                </a:solidFill>
              </a:rPr>
              <a:t>بووك</a:t>
            </a:r>
            <a:r>
              <a:rPr lang="ar-IQ" sz="3200" b="1" dirty="0" smtClean="0">
                <a:solidFill>
                  <a:srgbClr val="C00000"/>
                </a:solidFill>
              </a:rPr>
              <a:t>)    </a:t>
            </a:r>
            <a:r>
              <a:rPr lang="ar-IQ" sz="2800" b="1" dirty="0" smtClean="0">
                <a:solidFill>
                  <a:srgbClr val="C00000"/>
                </a:solidFill>
              </a:rPr>
              <a:t>(  </a:t>
            </a:r>
            <a:r>
              <a:rPr lang="en-US" sz="3200" b="1" dirty="0" smtClean="0">
                <a:solidFill>
                  <a:srgbClr val="C00000"/>
                </a:solidFill>
              </a:rPr>
              <a:t>course book</a:t>
            </a:r>
            <a:r>
              <a:rPr lang="ar-IQ" sz="3200" b="1" dirty="0" smtClean="0">
                <a:solidFill>
                  <a:srgbClr val="C00000"/>
                </a:solidFill>
              </a:rPr>
              <a:t>  )  -2023             </a:t>
            </a:r>
            <a:endParaRPr lang="ar-IQ" sz="3200" b="1" dirty="0">
              <a:solidFill>
                <a:srgbClr val="C00000"/>
              </a:solidFill>
            </a:endParaRPr>
          </a:p>
          <a:p>
            <a:r>
              <a:rPr lang="ar-IQ" sz="2800" b="1" dirty="0" smtClean="0"/>
              <a:t>1- توطئة </a:t>
            </a:r>
            <a:r>
              <a:rPr lang="ar-IQ" sz="2800" b="1" dirty="0"/>
              <a:t>عن التعريف باللغة </a:t>
            </a:r>
            <a:r>
              <a:rPr lang="ar-IQ" sz="2800" b="1" dirty="0" smtClean="0"/>
              <a:t>العربية</a:t>
            </a:r>
          </a:p>
          <a:p>
            <a:r>
              <a:rPr lang="ar-IQ" sz="2800" b="1" dirty="0"/>
              <a:t> </a:t>
            </a:r>
            <a:r>
              <a:rPr lang="ar-IQ" sz="2800" b="1" dirty="0" smtClean="0"/>
              <a:t>2- تحديد </a:t>
            </a:r>
            <a:r>
              <a:rPr lang="ar-IQ" sz="2800" b="1" dirty="0"/>
              <a:t>التعبير في اللغة </a:t>
            </a:r>
            <a:r>
              <a:rPr lang="ar-IQ" sz="2800" b="1" dirty="0" smtClean="0"/>
              <a:t>والمصطلح</a:t>
            </a:r>
          </a:p>
          <a:p>
            <a:r>
              <a:rPr lang="ar-IQ" sz="2800" b="1" dirty="0" smtClean="0"/>
              <a:t>3- تعريف </a:t>
            </a:r>
            <a:r>
              <a:rPr lang="ar-IQ" sz="2800" b="1" dirty="0"/>
              <a:t>الانشاء في اللغة والمصطلح</a:t>
            </a:r>
          </a:p>
          <a:p>
            <a:r>
              <a:rPr lang="ar-IQ" sz="2800" b="1" dirty="0" smtClean="0"/>
              <a:t>4-شرح </a:t>
            </a:r>
            <a:r>
              <a:rPr lang="ar-IQ" sz="2800" b="1" dirty="0" err="1"/>
              <a:t>عناصرتعريف</a:t>
            </a:r>
            <a:r>
              <a:rPr lang="ar-IQ" sz="2800" b="1" dirty="0"/>
              <a:t> الانشاء</a:t>
            </a:r>
          </a:p>
          <a:p>
            <a:r>
              <a:rPr lang="ar-IQ" sz="2800" b="1" dirty="0" smtClean="0"/>
              <a:t>5-تعريف </a:t>
            </a:r>
            <a:r>
              <a:rPr lang="ar-IQ" sz="2800" b="1" dirty="0"/>
              <a:t>مصطلح </a:t>
            </a:r>
            <a:r>
              <a:rPr lang="ar-IQ" sz="2800" b="1" dirty="0" err="1"/>
              <a:t>التعبيروموضوعه</a:t>
            </a:r>
            <a:endParaRPr lang="ar-IQ" sz="2800" b="1" dirty="0"/>
          </a:p>
          <a:p>
            <a:r>
              <a:rPr lang="ar-IQ" sz="2800" b="1" dirty="0" smtClean="0"/>
              <a:t>6-منزلة </a:t>
            </a:r>
            <a:r>
              <a:rPr lang="ar-IQ" sz="2800" b="1" dirty="0"/>
              <a:t>التعبير واهميته بين فروع اللغة</a:t>
            </a:r>
          </a:p>
          <a:p>
            <a:r>
              <a:rPr lang="ar-IQ" sz="2800" b="1" dirty="0" smtClean="0"/>
              <a:t>7-اهداف </a:t>
            </a:r>
            <a:r>
              <a:rPr lang="ar-IQ" sz="2800" b="1" dirty="0"/>
              <a:t>تدريس التعبير </a:t>
            </a:r>
            <a:endParaRPr lang="ar-IQ" sz="2800" b="1" dirty="0" smtClean="0"/>
          </a:p>
          <a:p>
            <a:r>
              <a:rPr lang="ar-IQ" sz="2800" b="1" dirty="0" smtClean="0"/>
              <a:t>8-اسباب </a:t>
            </a:r>
            <a:r>
              <a:rPr lang="ar-IQ" sz="2800" b="1" dirty="0"/>
              <a:t>صعوبة تدريس التعبير</a:t>
            </a:r>
          </a:p>
          <a:p>
            <a:r>
              <a:rPr lang="ar-IQ" sz="2800" b="1" dirty="0" smtClean="0"/>
              <a:t>9-انواع </a:t>
            </a:r>
            <a:r>
              <a:rPr lang="ar-IQ" sz="2800" b="1" dirty="0" err="1"/>
              <a:t>التعبيراللغوى</a:t>
            </a:r>
            <a:r>
              <a:rPr lang="ar-IQ" sz="2800" b="1" dirty="0"/>
              <a:t> حسب طريقة الاداء(التعبير الشفهي والتحريري )</a:t>
            </a:r>
          </a:p>
          <a:p>
            <a:r>
              <a:rPr lang="ar-IQ" sz="2800" b="1" dirty="0" smtClean="0"/>
              <a:t>10-انواع </a:t>
            </a:r>
            <a:r>
              <a:rPr lang="ar-IQ" sz="2800" b="1" dirty="0"/>
              <a:t>التعبير </a:t>
            </a:r>
            <a:r>
              <a:rPr lang="ar-IQ" sz="2800" b="1" dirty="0" err="1"/>
              <a:t>اللغوى</a:t>
            </a:r>
            <a:r>
              <a:rPr lang="ar-IQ" sz="2800" b="1" dirty="0"/>
              <a:t> حسب الغرض(التعبير الوظيفي والتعبير الابداعي</a:t>
            </a:r>
            <a:r>
              <a:rPr lang="ar-IQ" sz="2800" b="1" dirty="0" smtClean="0"/>
              <a:t>) </a:t>
            </a:r>
          </a:p>
          <a:p>
            <a:r>
              <a:rPr lang="ar-IQ" sz="2800" b="1" dirty="0"/>
              <a:t> </a:t>
            </a:r>
            <a:r>
              <a:rPr lang="ar-IQ" sz="2800" b="1" dirty="0" smtClean="0"/>
              <a:t>  11- درس تطبيقي عملي علي كتابة التعبير والانشاء  </a:t>
            </a:r>
            <a:endParaRPr lang="ar-IQ" sz="2800" b="1" dirty="0"/>
          </a:p>
        </p:txBody>
      </p:sp>
    </p:spTree>
    <p:extLst>
      <p:ext uri="{BB962C8B-B14F-4D97-AF65-F5344CB8AC3E}">
        <p14:creationId xmlns:p14="http://schemas.microsoft.com/office/powerpoint/2010/main" val="30701433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6001643"/>
          </a:xfrm>
          <a:prstGeom prst="rect">
            <a:avLst/>
          </a:prstGeom>
        </p:spPr>
        <p:txBody>
          <a:bodyPr wrap="square">
            <a:spAutoFit/>
          </a:bodyPr>
          <a:lstStyle/>
          <a:p>
            <a:endParaRPr lang="ar-IQ" sz="2400" b="1" u="sng" dirty="0" smtClean="0"/>
          </a:p>
          <a:p>
            <a:r>
              <a:rPr lang="ar-IQ" sz="2400" b="1" u="sng" dirty="0" smtClean="0">
                <a:solidFill>
                  <a:srgbClr val="0000FF"/>
                </a:solidFill>
                <a:latin typeface="Traditional Arabic"/>
              </a:rPr>
              <a:t>صُلْب الموضوع:</a:t>
            </a:r>
            <a:endParaRPr lang="ar-IQ" sz="2400" b="1" dirty="0" smtClean="0"/>
          </a:p>
          <a:p>
            <a:pPr marL="76200" indent="180340"/>
            <a:r>
              <a:rPr lang="ar-IQ" sz="2400" b="1" dirty="0" smtClean="0">
                <a:latin typeface="Traditional Arabic"/>
              </a:rPr>
              <a:t>وهو عبارة عن الفكرة الرئيسية التي من اجلها أقبلنا على الكتابة. </a:t>
            </a:r>
            <a:r>
              <a:rPr lang="ar-IQ" sz="2400" b="1" u="sng" dirty="0" smtClean="0">
                <a:latin typeface="Traditional Arabic"/>
              </a:rPr>
              <a:t>وهذا يشمل تفصيل النقاط</a:t>
            </a:r>
            <a:endParaRPr lang="ar-IQ" sz="2400" b="1" dirty="0" smtClean="0"/>
          </a:p>
          <a:p>
            <a:r>
              <a:rPr lang="ar-SA" sz="2400" b="1" u="sng" dirty="0" smtClean="0"/>
              <a:t>الرئيسية والمهمة مع الاهتمام بصحة اللغة ودقة التعبير</a:t>
            </a:r>
            <a:r>
              <a:rPr lang="ar-SA" sz="2400" b="1" dirty="0" smtClean="0"/>
              <a:t>. وتسهيلاً للعمل فإننا نحبذ أن يقسم الطالب الموضوع إلى نقاط رئيسية أو رؤوس أقلام، ثمّ يتحدث عن كل نقطة بشيء من التفصيل. ومن المهم أن تتعلم –أيها الطالب- أن كل نقطة من نقاط موضوع الإنشاء يجب أن ترتكز على فكرة جديدة. كما نحبذ أن تُخَصَّصَ فقرة كاملة (بضعة أسطر) لشرح كل نقطة من نقاط الموضوع الأساسية.</a:t>
            </a:r>
          </a:p>
          <a:p>
            <a:r>
              <a:rPr lang="ar-SA" sz="2400" b="1" u="sng" dirty="0" smtClean="0"/>
              <a:t>تَذَكَّرْ أَنَّ كل نقطة تبدأ بفكرة جديدة وبسطر جديد، ثم لا تترك النقطة الأولى، وتنتقل إلى النقطة الثانية إلا بعد إنهاء تلك النقطة الأولى</a:t>
            </a:r>
            <a:r>
              <a:rPr lang="ar-SA" sz="2400" b="1" dirty="0" smtClean="0"/>
              <a:t>. فكثير من الطلاب يشوّهون إنشاءاتهم لأنهم يكتبون عن النقطة الأولى، ثمّ ينتقلون إلى النقطة الثانية، وَفَجْأَةً يتذكرون أن هناك شيئًا لم يقولوه عن النقطة الأولى، فَيُدْخِلونَ ذلك الشيء في النقطة الثانية، وهذا خطأ كبير يشوّه الإنشاء، ويجب أن تمتنع عنه.</a:t>
            </a:r>
          </a:p>
          <a:p>
            <a:r>
              <a:rPr lang="he-IL" sz="2400" b="1" dirty="0" smtClean="0"/>
              <a:t> </a:t>
            </a:r>
            <a:endParaRPr lang="ar-SA" sz="2400" b="1" dirty="0" smtClean="0"/>
          </a:p>
          <a:p>
            <a:endParaRPr lang="ar-SA" sz="2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338"/>
            <a:ext cx="9144000" cy="6124754"/>
          </a:xfrm>
          <a:prstGeom prst="rect">
            <a:avLst/>
          </a:prstGeom>
        </p:spPr>
        <p:txBody>
          <a:bodyPr wrap="square">
            <a:spAutoFit/>
          </a:bodyPr>
          <a:lstStyle/>
          <a:p>
            <a:endParaRPr lang="ar-IQ" sz="2800" b="1" dirty="0" smtClean="0">
              <a:cs typeface="Ali-A-Sahifa Bold" pitchFamily="2" charset="-78"/>
            </a:endParaRPr>
          </a:p>
          <a:p>
            <a:r>
              <a:rPr lang="ar-IQ" sz="2800" b="1" dirty="0" smtClean="0">
                <a:cs typeface="Ali-A-Sahifa Bold" pitchFamily="2" charset="-78"/>
              </a:rPr>
              <a:t>   3- الخاتمة :</a:t>
            </a:r>
          </a:p>
          <a:p>
            <a:r>
              <a:rPr lang="ar-IQ" sz="2800" b="1" dirty="0" smtClean="0">
                <a:cs typeface="Ali-A-Sahifa Bold" pitchFamily="2" charset="-78"/>
              </a:rPr>
              <a:t> </a:t>
            </a:r>
            <a:r>
              <a:rPr lang="ar-SA" sz="2800" b="1" dirty="0" smtClean="0">
                <a:cs typeface="Ali-A-Sahifa Bold" pitchFamily="2" charset="-78"/>
              </a:rPr>
              <a:t>تختلف نهاية كل موضوع عن نهاية الآخر. فلكل موضوع نهاية تُلائمه. وأهم صفات الجمل التي تنهي الموضع بشكل ناجح هي:</a:t>
            </a:r>
          </a:p>
          <a:p>
            <a:r>
              <a:rPr lang="he-IL" sz="2800" b="1" dirty="0" smtClean="0"/>
              <a:t>1.   </a:t>
            </a:r>
            <a:r>
              <a:rPr lang="ar-SA" sz="2800" b="1" dirty="0" smtClean="0">
                <a:cs typeface="Ali-A-Sahifa Bold" pitchFamily="2" charset="-78"/>
              </a:rPr>
              <a:t>أن تكون تلك الجمل مُلَخِّصَةً لأهم ما جاء في الموضوع.</a:t>
            </a:r>
          </a:p>
          <a:p>
            <a:r>
              <a:rPr lang="he-IL" sz="2800" b="1" dirty="0" smtClean="0"/>
              <a:t>2.   </a:t>
            </a:r>
            <a:r>
              <a:rPr lang="ar-SA" sz="2800" b="1" dirty="0" smtClean="0">
                <a:cs typeface="Ali-A-Sahifa Bold" pitchFamily="2" charset="-78"/>
              </a:rPr>
              <a:t>أو أن تتضمن حكمة أو عبرة أو نتيجة أو تساؤل...</a:t>
            </a:r>
          </a:p>
          <a:p>
            <a:r>
              <a:rPr lang="he-IL" sz="2800" b="1" dirty="0" smtClean="0"/>
              <a:t>3.   </a:t>
            </a:r>
            <a:r>
              <a:rPr lang="ar-SA" sz="2800" b="1" dirty="0" smtClean="0">
                <a:cs typeface="Ali-A-Sahifa Bold" pitchFamily="2" charset="-78"/>
              </a:rPr>
              <a:t>وأحيانًا نكرر ما جاء في المقدّمة على سبيل الإثبات.</a:t>
            </a:r>
          </a:p>
          <a:p>
            <a:r>
              <a:rPr lang="he-IL" sz="2800" b="1" dirty="0" smtClean="0"/>
              <a:t> </a:t>
            </a:r>
            <a:endParaRPr lang="ar-SA" sz="2800" b="1" dirty="0" smtClean="0">
              <a:cs typeface="Ali-A-Sahifa Bold" pitchFamily="2" charset="-78"/>
            </a:endParaRPr>
          </a:p>
          <a:p>
            <a:r>
              <a:rPr lang="ar-SA" sz="2800" b="1" dirty="0" smtClean="0">
                <a:cs typeface="Ali-A-Sahifa Bold" pitchFamily="2" charset="-78"/>
              </a:rPr>
              <a:t> </a:t>
            </a:r>
            <a:r>
              <a:rPr lang="ar-IQ" sz="2800" b="1" dirty="0" smtClean="0">
                <a:cs typeface="Ali-A-Sahifa Bold" pitchFamily="2" charset="-78"/>
              </a:rPr>
              <a:t>         </a:t>
            </a:r>
            <a:r>
              <a:rPr lang="ar-SA" sz="2800" b="1" dirty="0" smtClean="0">
                <a:cs typeface="Ali-A-Sahifa Bold" pitchFamily="2" charset="-78"/>
              </a:rPr>
              <a:t>النصائح التي تساعدك لكي تُنْشِئَ موضوعًا جيّدًا:</a:t>
            </a:r>
          </a:p>
          <a:p>
            <a:r>
              <a:rPr lang="ar-IQ" sz="2800" b="1" dirty="0" smtClean="0">
                <a:cs typeface="Ali-A-Sahifa Bold" pitchFamily="2" charset="-78"/>
              </a:rPr>
              <a:t>  1- </a:t>
            </a:r>
            <a:r>
              <a:rPr lang="ar-SA" sz="2800" b="1" dirty="0" smtClean="0">
                <a:cs typeface="Ali-A-Sahifa Bold" pitchFamily="2" charset="-78"/>
              </a:rPr>
              <a:t>تساءل عما طُلِبَ منك أن تكتب حوله، أي حدّد المطلوب.</a:t>
            </a:r>
          </a:p>
          <a:p>
            <a:r>
              <a:rPr lang="ar-IQ" sz="2800" b="1" dirty="0" smtClean="0">
                <a:cs typeface="Ali-A-Sahifa Bold" pitchFamily="2" charset="-78"/>
              </a:rPr>
              <a:t>   2- </a:t>
            </a:r>
            <a:r>
              <a:rPr lang="ar-SA" sz="2800" b="1" dirty="0" smtClean="0">
                <a:cs typeface="Ali-A-Sahifa Bold" pitchFamily="2" charset="-78"/>
              </a:rPr>
              <a:t>فكّر في الموضوع من جميع جوانبه، وأحط به.</a:t>
            </a:r>
            <a:r>
              <a:rPr lang="ar-SA" sz="2800" b="1" dirty="0" smtClean="0"/>
              <a:t> ثمّ استخدم مخططا بسيطًا لموضوعك،</a:t>
            </a:r>
            <a:endParaRPr lang="ar-IQ" sz="2800" b="1" dirty="0" smtClean="0"/>
          </a:p>
          <a:p>
            <a:r>
              <a:rPr lang="ar-IQ" sz="2800" b="1" dirty="0" smtClean="0"/>
              <a:t>3- </a:t>
            </a:r>
            <a:r>
              <a:rPr lang="ar-SA" sz="2800" b="1" dirty="0" smtClean="0"/>
              <a:t> وضع نِقاطًا رئيسة (عناصر الموضوع).</a:t>
            </a:r>
            <a:endParaRPr lang="ar-IQ" sz="2800" b="1" dirty="0" smtClean="0"/>
          </a:p>
          <a:p>
            <a:r>
              <a:rPr lang="ar-SA" sz="2800" b="1" dirty="0" smtClean="0"/>
              <a:t> </a:t>
            </a:r>
            <a:r>
              <a:rPr lang="ar-IQ" sz="2800" b="1" dirty="0" smtClean="0"/>
              <a:t>4- </a:t>
            </a:r>
            <a:r>
              <a:rPr lang="ar-SA" sz="2800" b="1" dirty="0" smtClean="0"/>
              <a:t>ابدأ بمقدّمة صغيرة، ولكن متقنة ومشوّقة. </a:t>
            </a:r>
            <a:endParaRPr lang="ar-SA" sz="2800" b="1" dirty="0">
              <a:cs typeface="Ali-A-Sahifa Bold"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r>
              <a:rPr lang="ar-IQ" sz="2800" b="1" dirty="0" smtClean="0"/>
              <a:t>  </a:t>
            </a:r>
          </a:p>
          <a:p>
            <a:r>
              <a:rPr lang="ar-IQ" sz="2800" b="1" dirty="0" smtClean="0"/>
              <a:t>  5- </a:t>
            </a:r>
            <a:r>
              <a:rPr lang="ar-SA" sz="2800" b="1" dirty="0" smtClean="0"/>
              <a:t>قسّم الموضوع إلى فقرات وحاول أن تعالج في كل فِقْرَةٍ فِكْرَةً رَئيسيَّةً، متبعًا المخطط الذي وضعته.</a:t>
            </a:r>
            <a:endParaRPr lang="ar-IQ" sz="2800" b="1" dirty="0" smtClean="0"/>
          </a:p>
          <a:p>
            <a:r>
              <a:rPr lang="ar-SA" sz="2800" b="1" dirty="0" smtClean="0"/>
              <a:t> </a:t>
            </a:r>
            <a:r>
              <a:rPr lang="ar-IQ" sz="2800" b="1" dirty="0" smtClean="0"/>
              <a:t>6- </a:t>
            </a:r>
            <a:r>
              <a:rPr lang="ar-SA" sz="2800" b="1" dirty="0" smtClean="0"/>
              <a:t>أُرْبُط بين تلك الفقرات. تقيّد بالموضوع ذاته، فلا داعي لمقدّمات طويلة، </a:t>
            </a:r>
            <a:r>
              <a:rPr lang="ar-IQ" sz="2800" b="1" dirty="0" smtClean="0"/>
              <a:t>  7- </a:t>
            </a:r>
            <a:r>
              <a:rPr lang="ar-SA" sz="2800" b="1" dirty="0" smtClean="0"/>
              <a:t>تجنّب الإطالة والاستطراد، ولا تخرج عن الموضوع. إِنْهِ موضوعك بكلمة قصيرة تلخصه، وتكون بمثابة خاتمة له. </a:t>
            </a:r>
            <a:endParaRPr lang="ar-IQ" sz="2800" b="1" dirty="0" smtClean="0"/>
          </a:p>
          <a:p>
            <a:r>
              <a:rPr lang="ar-IQ" sz="2800" b="1" dirty="0" smtClean="0"/>
              <a:t>8- </a:t>
            </a:r>
            <a:r>
              <a:rPr lang="ar-SA" sz="2800" b="1" dirty="0" smtClean="0"/>
              <a:t>استعمل علامات الترقيم. </a:t>
            </a:r>
            <a:endParaRPr lang="ar-IQ" sz="2800" b="1" dirty="0" smtClean="0"/>
          </a:p>
          <a:p>
            <a:r>
              <a:rPr lang="ar-IQ" sz="2800" b="1" dirty="0" smtClean="0"/>
              <a:t>9- </a:t>
            </a:r>
            <a:r>
              <a:rPr lang="ar-SA" sz="2800" b="1" dirty="0" smtClean="0"/>
              <a:t>زيّن الموضوع عند الحاجة بأقوال مأثورة، آية قرآنية، حديث نبوي شريف، أشعار.... </a:t>
            </a:r>
            <a:endParaRPr lang="ar-IQ" sz="2800" b="1" dirty="0" smtClean="0"/>
          </a:p>
          <a:p>
            <a:r>
              <a:rPr lang="ar-IQ" sz="2800" b="1" dirty="0" smtClean="0"/>
              <a:t>10- </a:t>
            </a:r>
            <a:r>
              <a:rPr lang="ar-SA" sz="2800" b="1" dirty="0" smtClean="0"/>
              <a:t>أعد قراءة ما كتبته متسائلاً: هل تمّت الإحاطة بالموضوع؟ </a:t>
            </a:r>
            <a:endParaRPr lang="ar-IQ" sz="2800" b="1" dirty="0" smtClean="0"/>
          </a:p>
          <a:p>
            <a:r>
              <a:rPr lang="ar-IQ" sz="2800" b="1" dirty="0" smtClean="0"/>
              <a:t>11- </a:t>
            </a:r>
            <a:r>
              <a:rPr lang="ar-SA" sz="2800" b="1" dirty="0" smtClean="0"/>
              <a:t>اِحذف من موضوعك ما لا صلة به، بدون تردد.</a:t>
            </a:r>
            <a:endParaRPr lang="ar-IQ" sz="2800" b="1" dirty="0" smtClean="0"/>
          </a:p>
          <a:p>
            <a:r>
              <a:rPr lang="ar-IQ" sz="2800" b="1" dirty="0" smtClean="0"/>
              <a:t>12- </a:t>
            </a:r>
            <a:r>
              <a:rPr lang="ar-SA" sz="2800" b="1" dirty="0" smtClean="0"/>
              <a:t> راجع الموضوع وتأكّد من سلامة اللغة والإملاء، واعتمد على وضوح الخط. بعد هذا كله</a:t>
            </a:r>
            <a:r>
              <a:rPr lang="ar-IQ" sz="2800" b="1" dirty="0" smtClean="0"/>
              <a:t>.</a:t>
            </a:r>
            <a:endParaRPr lang="ar-SA" sz="2800" b="1" dirty="0">
              <a:cs typeface="Ali-A-Sahifa Bold"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85871"/>
          </a:xfrm>
          <a:prstGeom prst="rect">
            <a:avLst/>
          </a:prstGeom>
        </p:spPr>
        <p:txBody>
          <a:bodyPr wrap="square">
            <a:spAutoFit/>
          </a:bodyPr>
          <a:lstStyle/>
          <a:p>
            <a:endParaRPr lang="ar-IQ" sz="2400" b="1" dirty="0" smtClean="0"/>
          </a:p>
          <a:p>
            <a:r>
              <a:rPr lang="ar-IQ" sz="2400" b="1" dirty="0" smtClean="0"/>
              <a:t>        </a:t>
            </a:r>
            <a:r>
              <a:rPr lang="ar-IQ" sz="2800" b="1" dirty="0" smtClean="0">
                <a:solidFill>
                  <a:srgbClr val="FF0000"/>
                </a:solidFill>
              </a:rPr>
              <a:t>كيفية كتابة مقدمة موضوع تعبير</a:t>
            </a:r>
          </a:p>
          <a:p>
            <a:r>
              <a:rPr lang="ar-IQ" sz="2400" b="1" dirty="0" smtClean="0"/>
              <a:t> إنَّ الحديث عن مقدمة موضوع تعبير يقتضي أن يمرَّ القارئ على كل عناصر موضوع التعبير كما سبق، </a:t>
            </a:r>
          </a:p>
          <a:p>
            <a:r>
              <a:rPr lang="ar-IQ" sz="2400" b="1" dirty="0" smtClean="0"/>
              <a:t>ولكن تعدّ مقدمة موضوع تعبير معين هي أهم عنصر من عناصر ذلك الموضوع، لأنها عبارة عن تمهيد لما قد يأتي بعدها من الكلام الذي يتمُّ سرده في العرض والخاتمة، </a:t>
            </a:r>
          </a:p>
          <a:p>
            <a:r>
              <a:rPr lang="ar-IQ" sz="2400" b="1" dirty="0" smtClean="0"/>
              <a:t>وهي عنصر تشويق وتشجيع لقراءة بقية الموضوع لذلك يجب أن تكون على درجة من الإتقان والنسج، ولأنَّ في إتقان ونجاح مقدمة موضوع تعبير معيَّن هي نجاح وإتقان لموضوع التعبير نفسه، وإتقان الكتابة يتطلَّب الكثير من الجهد والعمل الذي ينبع من أهمية اللغة العربية من إتقان النحو وكثرة القراءة والمطالعة لتحصيل الكثير من الألفاظ والمفردات والتشابيه وغيرها ، </a:t>
            </a:r>
            <a:br>
              <a:rPr lang="ar-IQ" sz="2400" b="1" dirty="0" smtClean="0"/>
            </a:br>
            <a:endParaRPr lang="en-US" sz="24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417415"/>
          </a:xfrm>
          <a:prstGeom prst="rect">
            <a:avLst/>
          </a:prstGeom>
        </p:spPr>
        <p:txBody>
          <a:bodyPr wrap="square">
            <a:spAutoFit/>
          </a:bodyPr>
          <a:lstStyle/>
          <a:p>
            <a:endParaRPr lang="ar-IQ" sz="2800" b="1" dirty="0" smtClean="0"/>
          </a:p>
          <a:p>
            <a:endParaRPr lang="ar-IQ" sz="2800" b="1" dirty="0" smtClean="0"/>
          </a:p>
          <a:p>
            <a:r>
              <a:rPr lang="ar-IQ" sz="2800" b="1" dirty="0" smtClean="0"/>
              <a:t>وفيما يأتي سيتمُّ إدراج أهمِّ عناصر ومميزات المقدمة الناجحة والتي يجبُ أن تتميَّز بها مقدمة موضوع تعبير مهما كان محتواه: </a:t>
            </a:r>
          </a:p>
          <a:p>
            <a:r>
              <a:rPr lang="ar-IQ" sz="2800" b="1" dirty="0" smtClean="0"/>
              <a:t>  1-تكون عبارات المقدمة والجمل الواردة فيها مختصرة موجزة، لكنها معبرة عن المعاني المراد إيرادها في الموضوع، وكما قيل: خير الكلام ما قلَّ ودلَّ .</a:t>
            </a:r>
          </a:p>
          <a:p>
            <a:r>
              <a:rPr lang="ar-IQ" sz="2800" b="1" dirty="0" smtClean="0"/>
              <a:t>2- تناسق العبارات والجمل، واستخدام أساليب شيِّقة في التعبير.</a:t>
            </a:r>
          </a:p>
          <a:p>
            <a:r>
              <a:rPr lang="ar-IQ" sz="2800" b="1" dirty="0" smtClean="0"/>
              <a:t> 3- أن تبتعد المقدمة عن الإطالة والخوض في التفاصيل. </a:t>
            </a:r>
          </a:p>
          <a:p>
            <a:r>
              <a:rPr lang="ar-IQ" sz="2800" b="1" dirty="0" smtClean="0"/>
              <a:t>4- أن تشير بشكل عابر إلى بعض نقاط الموضوع الرئيس. </a:t>
            </a:r>
          </a:p>
          <a:p>
            <a:r>
              <a:rPr lang="ar-IQ" sz="2800" b="1" dirty="0" smtClean="0"/>
              <a:t>5- أن يقود أسلوبها بالتدريج إلى بداية العرض الذي يتناول الموضوع الرئيس لموضوع التعبير، دون أن يكون بينهما حاجز أو فجوة بين المقدمة والعرض.</a:t>
            </a:r>
          </a:p>
          <a:p>
            <a:r>
              <a:rPr lang="ar-IQ" sz="2800" b="1" dirty="0" smtClean="0"/>
              <a:t> الاختصار والإيجاز في كتابة الجمل المكونة للمقدمة.</a:t>
            </a:r>
          </a:p>
          <a:p>
            <a:r>
              <a:rPr lang="ar-IQ" sz="2800" b="1" dirty="0" smtClean="0"/>
              <a:t>7- التواؤم بين العبارات، توظيف جمل شيقة للتعبير.</a:t>
            </a:r>
          </a:p>
          <a:p>
            <a:r>
              <a:rPr lang="ar-IQ" sz="2800" b="1" dirty="0" smtClean="0"/>
              <a:t>8- عدم المبالغة والبعد عن مناقشة التفاصيل.</a:t>
            </a:r>
          </a:p>
          <a:p>
            <a:r>
              <a:rPr lang="ar-IQ" sz="2800" b="1" dirty="0" smtClean="0"/>
              <a:t> </a:t>
            </a:r>
            <a:br>
              <a:rPr lang="ar-IQ" sz="2800" b="1" dirty="0" smtClean="0"/>
            </a:br>
            <a:endParaRPr lang="en-US" sz="2800" b="1" dirty="0" smtClean="0"/>
          </a:p>
          <a:p>
            <a:endParaRPr lang="ar-IQ" sz="28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677656"/>
          </a:xfrm>
          <a:prstGeom prst="rect">
            <a:avLst/>
          </a:prstGeom>
        </p:spPr>
        <p:txBody>
          <a:bodyPr wrap="square">
            <a:spAutoFit/>
          </a:bodyPr>
          <a:lstStyle/>
          <a:p>
            <a:endParaRPr lang="ar-IQ" sz="2400" b="1" dirty="0" smtClean="0"/>
          </a:p>
          <a:p>
            <a:r>
              <a:rPr lang="ar-IQ" sz="2400" b="1" dirty="0" smtClean="0"/>
              <a:t>9 - ذكر محتوى الموضوع الرئيسي بإيجاز.</a:t>
            </a:r>
          </a:p>
          <a:p>
            <a:r>
              <a:rPr lang="ar-IQ" sz="2400" b="1" dirty="0" smtClean="0"/>
              <a:t>10-جعل المقدمة تنقل القارئ بالتدريج إلى العرض دون حدوث فجوة بينهما.</a:t>
            </a:r>
          </a:p>
          <a:p>
            <a:r>
              <a:rPr lang="ar-IQ" sz="2400" b="1" dirty="0" smtClean="0"/>
              <a:t>11- ذكر بعض أسباب اختيار هذا الموضوع وأهميته.</a:t>
            </a:r>
          </a:p>
          <a:p>
            <a:r>
              <a:rPr lang="ar-IQ" sz="2400" b="1" dirty="0" smtClean="0"/>
              <a:t>12 -توضيح أن هذا الموضوع يحتوي على حل للمشكلة المطروحة.</a:t>
            </a:r>
          </a:p>
          <a:p>
            <a:endParaRPr lang="ar-IQ" sz="2400" b="1" dirty="0" smtClean="0"/>
          </a:p>
          <a:p>
            <a:endParaRPr lang="ar-IQ" sz="2400" b="1" dirty="0" smtClean="0"/>
          </a:p>
        </p:txBody>
      </p:sp>
      <p:sp>
        <p:nvSpPr>
          <p:cNvPr id="3" name="Rectangle 2"/>
          <p:cNvSpPr/>
          <p:nvPr/>
        </p:nvSpPr>
        <p:spPr>
          <a:xfrm>
            <a:off x="0" y="1785926"/>
            <a:ext cx="9144000" cy="2862322"/>
          </a:xfrm>
          <a:prstGeom prst="rect">
            <a:avLst/>
          </a:prstGeom>
        </p:spPr>
        <p:txBody>
          <a:bodyPr wrap="square">
            <a:spAutoFit/>
          </a:bodyPr>
          <a:lstStyle/>
          <a:p>
            <a:endParaRPr lang="ar-IQ" b="1" dirty="0" smtClean="0"/>
          </a:p>
          <a:p>
            <a:r>
              <a:rPr lang="ar-IQ" sz="2400" b="1" dirty="0" smtClean="0"/>
              <a:t>                    نموذج ...... مقدمة عن الوطن</a:t>
            </a:r>
          </a:p>
          <a:p>
            <a:r>
              <a:rPr lang="ar-IQ" sz="2400" b="1" dirty="0" smtClean="0"/>
              <a:t>إن وطننا غالي على قلوبنا جميعًا، وقد قام الكثير بالتحدث عن مدى أصالته ولكن لم أجد أي كلمات مناسبة لكي تستطيع وصفه وهذا لا يعني أن كتابتي أنا من ستقوم بذكر مدى روعته وسحره، بل سأحاول فقط التعبير عنه في بعض السطور التي تتمنى أن يُكتب عليها اسم وطني، واستخدم مجموعة من الكلمات التي سيكون لها الشرف والرفعة لأنها اُستخدمت في وصف وطني وأتمني أن يصلكم شعوري من خلال كلماتي تلك</a:t>
            </a:r>
            <a:r>
              <a:rPr lang="ar-IQ" b="1" dirty="0" smtClean="0"/>
              <a:t>.</a:t>
            </a:r>
          </a:p>
          <a:p>
            <a:endParaRPr lang="ar-IQ"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24535"/>
          </a:xfrm>
          <a:prstGeom prst="rect">
            <a:avLst/>
          </a:prstGeom>
        </p:spPr>
        <p:txBody>
          <a:bodyPr wrap="square">
            <a:spAutoFit/>
          </a:bodyPr>
          <a:lstStyle/>
          <a:p>
            <a:r>
              <a:rPr lang="ar-IQ" sz="2400" b="1" dirty="0" smtClean="0"/>
              <a:t>                     </a:t>
            </a:r>
          </a:p>
          <a:p>
            <a:r>
              <a:rPr lang="ar-IQ" sz="2400" b="1" dirty="0" smtClean="0"/>
              <a:t>                     </a:t>
            </a:r>
            <a:r>
              <a:rPr lang="ar-IQ" sz="2800" b="1" dirty="0" smtClean="0">
                <a:solidFill>
                  <a:srgbClr val="FF0000"/>
                </a:solidFill>
              </a:rPr>
              <a:t>كيفية كتابة خاتمة موضوع تعبير</a:t>
            </a:r>
          </a:p>
          <a:p>
            <a:r>
              <a:rPr lang="ar-IQ" sz="2400" b="1" dirty="0" smtClean="0"/>
              <a:t> </a:t>
            </a:r>
          </a:p>
          <a:p>
            <a:r>
              <a:rPr lang="ar-IQ" sz="2400" b="1" dirty="0" smtClean="0"/>
              <a:t>دائمًا ما تكون الكلمات الأخيرة هي الأعلق في ذهن السامع لذلك فإنَّ الكاتب الحذق يتوخى الطريقة الصحيحة في كتابة خاتمة أي شيءٍ يبدأ فيه،  لذلك ستختص هذه الفقرة بالحديث عن كيفية كتابة خاتمة موضوع تعبير،</a:t>
            </a:r>
          </a:p>
          <a:p>
            <a:r>
              <a:rPr lang="ar-IQ" sz="2400" b="1" dirty="0" smtClean="0"/>
              <a:t> في البداية لا بدَّ من مراعاة طول الخاتمة بالنسبة لطول الموضوع الذي يُكتب فإن كان الموضوع صفحة يجب ألا تتجاوز الخاتمة أربعة أسطر على الأكثر، وإن قلّ الصلب فتقل هي، ويُفضل أن يتم الكتابة عما ورد في لب الموضوع ولكن بطريقة الدعاء أو الحمد فمثلًا لو كان الحديث عن كردستان  مثلًا فيُفضل أن تكون نهاية الموضوع بالدعاء لاقليم كردستان   وتمني السلام لها، ربما في النهاية يستطيع الكاتب إدخال بعض كلمات الشكر للقارئ أو للسامع على إنصاته مع الانتباه إلى استخدام الألفاظ البليغة والسهلة بالوقت نفسه، وفي ذلك تفصيلٌ لكيفية كتابة خاتمة موضوع تعبير.</a:t>
            </a:r>
            <a:br>
              <a:rPr lang="ar-IQ" sz="2400" b="1" dirty="0" smtClean="0"/>
            </a:br>
            <a:endParaRPr lang="en-US" sz="24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11242742" flipV="1">
            <a:off x="-237365" y="3945405"/>
            <a:ext cx="8929717" cy="369332"/>
          </a:xfrm>
          <a:prstGeom prst="rect">
            <a:avLst/>
          </a:prstGeom>
        </p:spPr>
        <p:txBody>
          <a:bodyPr wrap="square">
            <a:spAutoFit/>
          </a:bodyPr>
          <a:lstStyle/>
          <a:p>
            <a:r>
              <a:rPr lang="ar-IQ" b="1" dirty="0" smtClean="0"/>
              <a:t> </a:t>
            </a:r>
            <a:endParaRPr lang="ar-IQ" dirty="0"/>
          </a:p>
        </p:txBody>
      </p:sp>
      <p:sp>
        <p:nvSpPr>
          <p:cNvPr id="4" name="Rectangle 3"/>
          <p:cNvSpPr/>
          <p:nvPr/>
        </p:nvSpPr>
        <p:spPr>
          <a:xfrm>
            <a:off x="0" y="0"/>
            <a:ext cx="9143999" cy="369332"/>
          </a:xfrm>
          <a:prstGeom prst="rect">
            <a:avLst/>
          </a:prstGeom>
        </p:spPr>
        <p:txBody>
          <a:bodyPr wrap="square">
            <a:spAutoFit/>
          </a:bodyPr>
          <a:lstStyle/>
          <a:p>
            <a:r>
              <a:rPr lang="ar-IQ" b="1" dirty="0" smtClean="0"/>
              <a:t>ا </a:t>
            </a:r>
            <a:endParaRPr lang="ar-IQ" dirty="0"/>
          </a:p>
        </p:txBody>
      </p:sp>
      <p:sp>
        <p:nvSpPr>
          <p:cNvPr id="5" name="Rectangle 4"/>
          <p:cNvSpPr/>
          <p:nvPr/>
        </p:nvSpPr>
        <p:spPr>
          <a:xfrm>
            <a:off x="0" y="0"/>
            <a:ext cx="9144000" cy="6001643"/>
          </a:xfrm>
          <a:prstGeom prst="rect">
            <a:avLst/>
          </a:prstGeom>
        </p:spPr>
        <p:txBody>
          <a:bodyPr wrap="square">
            <a:spAutoFit/>
          </a:bodyPr>
          <a:lstStyle/>
          <a:p>
            <a:endParaRPr lang="ar-IQ" sz="2400" b="1" dirty="0" smtClean="0"/>
          </a:p>
          <a:p>
            <a:r>
              <a:rPr lang="ar-IQ" sz="2400" b="1" dirty="0" smtClean="0"/>
              <a:t>             </a:t>
            </a:r>
            <a:r>
              <a:rPr lang="ar-IQ" sz="2400" b="1" dirty="0" smtClean="0">
                <a:solidFill>
                  <a:srgbClr val="FF0000"/>
                </a:solidFill>
              </a:rPr>
              <a:t>كيفية الإنشاء للمعنى</a:t>
            </a:r>
          </a:p>
          <a:p>
            <a:r>
              <a:rPr lang="ar-IQ" sz="2400" b="1" dirty="0" smtClean="0"/>
              <a:t>الإنشاء كاسمه إحداثُ معانٍ مُفْرَغَةٍ في غَرَضٍ مطلوب، فإذا أُحسِن وصلُها وجمعُها جاء الإنشاء كاملاً.</a:t>
            </a:r>
          </a:p>
          <a:p>
            <a:r>
              <a:rPr lang="ar-IQ" sz="2400" b="1" dirty="0" smtClean="0"/>
              <a:t>وأساس ذلك ثلاثة أمور: المعنى الأساسي، وتفصيله، وإيضاحه.</a:t>
            </a:r>
          </a:p>
          <a:p>
            <a:r>
              <a:rPr lang="ar-IQ" sz="2400" b="1" dirty="0" smtClean="0"/>
              <a:t>أما المعنى الأساسي: فهو الموضوع الذي يجول في الفِكْر ،وهو غَرَضٌ إجماليٌّ يجب إحضارُه على إجماله، ثم يَشرَعُ في بيانه وإقناع السامعين به، فهو نظير (المطلوب) في اصطلاح المناطقة، أعني ما يُقَامُ عليه البُرْهَان. وهو في اصطلاح الكُتَّاب: ما تُتَرْجَمُ به الرِّسَالة أو تُعَنْوَنُ به المقالة، مثل قولنا: العِلْمُ أساس العُمْران، والاتِّحَاد سبب القوة. ولا نريد من إجماله كونه بسيطًا، وإنما نريد أنه غيرُ ملحوظٍ فيه التَّفريعُ ابتداء.</a:t>
            </a:r>
          </a:p>
          <a:p>
            <a:r>
              <a:rPr lang="ar-IQ" sz="2400" b="1" dirty="0" smtClean="0"/>
              <a:t>وأما تفصيل المعنى: فهو التَّبَصُّرُ في تقاسيمه وفروعِه، وتفكيكُه بإطالة النَّظَر فيه؛ للتنبُّهِ إلى ما ينحَلُّ إليه من الحقائق والأدلَّة والمُرغِّبَات أو المُنفِّرات.</a:t>
            </a:r>
          </a:p>
          <a:p>
            <a:r>
              <a:rPr lang="ar-IQ" sz="2400" b="1" dirty="0" smtClean="0"/>
              <a:t>وأما الإيضاح: فهو شرح تلك المعاني وذِكْرُ أدلتِه، ليمكن حينئذٍ التعبير عنها بوجه سَهْلِ التصوُّر للسامعين، فإذا حصل ذلك لم يبق إلا كَسْوُ تلك المعاني بالألفاظ، فتسهُل الإفاضة في إنشاء الموضوع المرادِ، على حَدِّ ما قيل:</a:t>
            </a:r>
          </a:p>
          <a:p>
            <a:r>
              <a:rPr lang="ar-IQ" sz="2400" b="1" dirty="0" smtClean="0"/>
              <a:t>فإن وَجَدْتَ لسانًا قائلاً فَقُلِ</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endParaRPr lang="ar-IQ" sz="2800" b="1" dirty="0" smtClean="0"/>
          </a:p>
          <a:p>
            <a:r>
              <a:rPr lang="ar-IQ" sz="2800" b="1" dirty="0" smtClean="0"/>
              <a:t>ُقِل عن عبد الله بن المعتز أنه قال: "البلاغة بثلاثة أمور: أن تغوصَ لحظةُ القلب في أعماق الفِكْر، وتجمعَ بين ما غاب وما حَضَر، ثم يعود القلبُ على ما أُعمِلَ فيه الفِكْرُ فَيُحكِمُ سياق المعاني، ويُحسِن تنضيدَها، ثم يبديها بألفاظٍ رشيقةٍ مع تزيين مَعارِضِهَا، واستكمال محاسنِها".</a:t>
            </a:r>
          </a:p>
          <a:p>
            <a:r>
              <a:rPr lang="ar-IQ" sz="2800" b="1" dirty="0" smtClean="0"/>
              <a:t>واعلم أنه قَلَّمَا يستطيع الكاتب أو الخطيب أن يتناول الموضوعَ من أوله إلى نهايته دَفْعَةً واحدة، فإن هو كَلَّف عَقْلَه ذلك أرهقه ضَجَرًا، ولاسِيَّمَا عند تَشَعُّبِ الموضوع وكثرة المعاني فيه، فيكادُ ييأسُ من المقدرة عليه؛ إذ تلوح له معانٍ كثيرةٌ فَيَرُوعُه انتشارُها ولا يدري كيف يبتدئُها، ولكنه إن اتَّبَع هاتِه الطريقةَ المشروحةَ، ورَتَّبَ المعاني الأساسية، وآخَى بين المعاني الفرعِيَّة التي هي من نَوْعٍ واحدٍ، وأحسنَ ترتيبَها، فذلك وقتُ رَفْعِ القَلَم من الدَّوَاة للكتابة، أو وقت الانتصاب للخَطابة؛ لأنَّ ثِمَار الفِكْر قد أينعت وآن قِطَافُها.</a:t>
            </a:r>
            <a:endParaRPr lang="ar-IQ"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740307"/>
          </a:xfrm>
          <a:prstGeom prst="rect">
            <a:avLst/>
          </a:prstGeom>
        </p:spPr>
        <p:txBody>
          <a:bodyPr wrap="square">
            <a:spAutoFit/>
          </a:bodyPr>
          <a:lstStyle/>
          <a:p>
            <a:r>
              <a:rPr lang="ar-IQ" sz="2400" b="1" dirty="0" smtClean="0"/>
              <a:t>  </a:t>
            </a:r>
          </a:p>
          <a:p>
            <a:r>
              <a:rPr lang="ar-IQ" sz="2400" b="1" dirty="0" smtClean="0">
                <a:solidFill>
                  <a:srgbClr val="FF0000"/>
                </a:solidFill>
              </a:rPr>
              <a:t>                           أساليبُ الإنشاء</a:t>
            </a:r>
          </a:p>
          <a:p>
            <a:r>
              <a:rPr lang="ar-IQ" sz="2400" b="1" dirty="0" smtClean="0"/>
              <a:t>للإنشاء أساليبُ متنوعةٌ باختلاف الأغراض، والمَعْنِيُّ باختلاف أساليب الإنشاء اختلافُ مستعمَل الألفاظ، واختلافُ كيفيَّةِ رَبْط الجمل تَبَعًا لاختلاف الأغراض، وذلك أمرٌ وراء اختلاف المعاني، واختلاف مقتضيات الأحوال، المدوَّن لأولِها علم اللغة والنحو والصرف، ولثانيها علمُ البلاغة، وهو الأمر الذي إذا حَصَل جاء الكلامُ عربيًّا، وبضَيَاعِه تضيع اللَّهْجَةُ العربيةُ مع بقاء المفردات اللغوية، وبقاء قواعد فنِّ البلاغة، ولهذا لا تجد مشابَهةً بين كلام المتكلِّفين من الأُدَباء، وبين كلام العرب ومَنْ يليهم من البلغاء أهلِ اللِّسان، وأحسنُ قولٍ يُفْصِح عن هذا قولُ الشيخ عبد القاهر رحمه الله في (دلائل الإعجاز): "إنَّ النَّظْمَ هو تَوَخِّي معاني النحو فيما بين الكَلِم على حسب الأغراض". وطريق علم ذلك: هو عَرْضُ الأساليب المختلفة من كلام البلغاء على المتعلِّمين؛ ليحصلَ لهم من اختلاف أمثلتها صُوَرٌ متنوعةٌ، يَلُوحُ لأذهانِهم منها وقتَ مُحَاولةِ الإنشاء أُنْمُوذجٌ فيما يصلح له من الأغراض، وهو الذي سمَّيْنَاه فيما مضى بـ (القوالب غير الجُزْئِيَّة).</a:t>
            </a:r>
          </a:p>
          <a:p>
            <a:r>
              <a:rPr lang="ar-IQ" sz="2400" b="1" dirty="0" smtClean="0"/>
              <a:t>ألا ترى أن النبي - صلى الله عليه وسلم - لَمَّا راجَعَه بعضُ المسلمين في دِيَة الجَنِين بقوله: "كيف نَدِي من لا شرب ولا أكل، ولا نطق ولا اسْتَهَلَّ، فَمِثْلُ ذلك بَطَل"، قال له على وجه التوبيخ: "أَسَجْعًا كَسَجْعِ الكُهَّان؟ "، فعاب منه الأسلوبَ، وإن كان كلامُه عربيًّا بليغًا. وقد جادل عتبةُ بن ربيعة قريشًا حين أجمعوا على أن يعتذروا لوفود العرب عامَ</a:t>
            </a:r>
          </a:p>
          <a:p>
            <a:endParaRPr lang="ar-IQ"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ar-IQ" sz="2800" b="1" dirty="0" smtClean="0"/>
              <a:t>12- الفرق بين التعبير والانشاء</a:t>
            </a:r>
          </a:p>
          <a:p>
            <a:r>
              <a:rPr lang="ar-IQ" sz="2800" b="1" dirty="0" smtClean="0"/>
              <a:t>13-كيفية كتابة موضوع فى التعبير</a:t>
            </a:r>
          </a:p>
          <a:p>
            <a:r>
              <a:rPr lang="ar-IQ" sz="2800" b="1" dirty="0" smtClean="0"/>
              <a:t>14-تقسيم موضوع التعبير</a:t>
            </a:r>
          </a:p>
          <a:p>
            <a:r>
              <a:rPr lang="ar-IQ" sz="2800" b="1" dirty="0" smtClean="0"/>
              <a:t>15-الموضوع الانشائي وتقسيمه</a:t>
            </a:r>
          </a:p>
          <a:p>
            <a:r>
              <a:rPr lang="ar-IQ" sz="2800" b="1" dirty="0" smtClean="0"/>
              <a:t>16-صلب الموضوع</a:t>
            </a:r>
          </a:p>
          <a:p>
            <a:r>
              <a:rPr lang="ar-IQ" sz="2800" b="1" dirty="0" smtClean="0"/>
              <a:t>17-الخاتمة</a:t>
            </a:r>
          </a:p>
          <a:p>
            <a:r>
              <a:rPr lang="ar-IQ" sz="2800" b="1" dirty="0" smtClean="0"/>
              <a:t>18-النصائح التي تساعدك في انشاء موضوع الجيد</a:t>
            </a:r>
          </a:p>
          <a:p>
            <a:r>
              <a:rPr lang="ar-IQ" sz="2800" b="1" dirty="0" smtClean="0"/>
              <a:t>19-كيفية كتابة (مقدمة) موضوع تعبيربشكل عملى تطبيقي</a:t>
            </a:r>
          </a:p>
          <a:p>
            <a:r>
              <a:rPr lang="ar-IQ" sz="2800" b="1" dirty="0" smtClean="0"/>
              <a:t>20-كيفية كتابة (خاتمة )موضوع التعبير بشكل عملى تطبيقي</a:t>
            </a:r>
          </a:p>
          <a:p>
            <a:r>
              <a:rPr lang="ar-IQ" sz="2800" b="1" dirty="0" smtClean="0"/>
              <a:t>21-كيفية الانشاء للمعنى</a:t>
            </a:r>
          </a:p>
          <a:p>
            <a:r>
              <a:rPr lang="ar-IQ" sz="2800" b="1" dirty="0" smtClean="0"/>
              <a:t>22-اساليب الانشاء</a:t>
            </a:r>
          </a:p>
          <a:p>
            <a:r>
              <a:rPr lang="ar-IQ" sz="2800" b="1" dirty="0" smtClean="0"/>
              <a:t>23-خطواط الانشاء</a:t>
            </a:r>
          </a:p>
          <a:p>
            <a:r>
              <a:rPr lang="ar-IQ" sz="2800" b="1" dirty="0" smtClean="0"/>
              <a:t>24-استراتيجية تعلم الانشاء</a:t>
            </a:r>
          </a:p>
          <a:p>
            <a:r>
              <a:rPr lang="ar-IQ" sz="2800" b="1" dirty="0" smtClean="0"/>
              <a:t>25-تطبيقات عملية على الانشاء والتعبير عن طريق تشكيل كروبات من الطلبة</a:t>
            </a:r>
          </a:p>
          <a:p>
            <a:r>
              <a:rPr lang="ar-IQ" sz="2800" b="1" dirty="0" smtClean="0"/>
              <a:t>26-اسباب ضعف الطلبة فى التعبيرالكتابي </a:t>
            </a:r>
            <a:endParaRPr lang="ar-IQ"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endParaRPr lang="ar-IQ" sz="2400" b="1" dirty="0" smtClean="0"/>
          </a:p>
          <a:p>
            <a:r>
              <a:rPr lang="ar-IQ" sz="2400" b="1" dirty="0" smtClean="0"/>
              <a:t>ظهورِ دعوةِ النبي - صلى الله عليه وسلم - إلى الله بالقرآن بأن يقولوا: هو شِعْرٌ، أو كَهانةٌ، أو سِحْرٌ. فقال لهم: "والله ما هو بِزَمْزَمَةِ الكاهن، ولقد عرفت الشِّعْرَ ورَجَزَهُ وقَصِيدَهُ فما هو بشيءٍ من ذلك، وما هو بكلامِ بَشَرٍ". فَفَرَّقَ بين القرآن وبين غيره باختلاف الأسلوب.</a:t>
            </a:r>
          </a:p>
          <a:p>
            <a:endParaRPr lang="ar-IQ" sz="2400" b="1" dirty="0" smtClean="0"/>
          </a:p>
          <a:p>
            <a:r>
              <a:rPr lang="ar-IQ" sz="2400" b="1" dirty="0" smtClean="0"/>
              <a:t>ومن الغَلَط أن يَقتصِرَ متعلِّم الإنشاء على أسلوبٍ واحدٍ ، مثل أن يَقتصِر على أسلوب (مقامات الحريري)، أو (رسائل ابن الخطيب) أو غيرهما، فلا يَرتَسِمُ في ذِهْنِه إلا ذلك، حتى إذا أراد أن ينشئ لم يستطع أن يعدو ذلك الأسلوب، مع أنه لا يحسن في جميع مواقع الإنشاء، كما أنه لا يحسن أن يَقتصِر على نوعٍ من أنواع الإنشاء الأدبي، كالرسائل فقط، فإنَّ للإنشاء أنواعًا كثيرة:</a:t>
            </a:r>
          </a:p>
          <a:p>
            <a:r>
              <a:rPr lang="ar-IQ" sz="2400" b="1" dirty="0" smtClean="0"/>
              <a:t>فمن أنواعه: المُرَاسَلَة، والخطابة، والمُحَادَثة، والتَّصْنِيف، والمقامات، والوَصْف. وكلُّها فنونٌ كثيرة، ويجيء الإنشاء فيها نظمًا ونثرًا، ولكلٍّ منها لهجةٌ وأسلوبٌ يُخَالِفُ ما لغيرِه، فلا بد من ممارسة طرق البلغاء في هاتِه الأنواع وفنونِها ليحصل للمُمَارِس ذَوْقٌ ومَلَكةٌ يستطيع به أن يَعرِف ما يجب في كلِّ مَقَامٍ من هاتِه المقامات، بحسب العُصُور والعَوَائد، فليس ما يحسن للشاعر أو الخطيب حسن للمؤرِّيخ،</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262979"/>
          </a:xfrm>
          <a:prstGeom prst="rect">
            <a:avLst/>
          </a:prstGeom>
        </p:spPr>
        <p:txBody>
          <a:bodyPr wrap="square">
            <a:spAutoFit/>
          </a:bodyPr>
          <a:lstStyle/>
          <a:p>
            <a:r>
              <a:rPr lang="ar-IQ" sz="2800" b="1" dirty="0" smtClean="0"/>
              <a:t>          </a:t>
            </a:r>
          </a:p>
          <a:p>
            <a:r>
              <a:rPr lang="ar-IQ" sz="2800" b="1" dirty="0" smtClean="0">
                <a:solidFill>
                  <a:srgbClr val="FF0000"/>
                </a:solidFill>
              </a:rPr>
              <a:t>                   خطوات الإنشاء </a:t>
            </a:r>
          </a:p>
          <a:p>
            <a:r>
              <a:rPr lang="ar-IQ" sz="2800" b="1" dirty="0" smtClean="0"/>
              <a:t>في البداية علينا معرفة كيفية اختيار المدرس موضوعًا أو موضوعين للتعبير, ويعدهما مسبقـًا في كراسة التخضير، </a:t>
            </a:r>
          </a:p>
          <a:p>
            <a:r>
              <a:rPr lang="ar-IQ" sz="2800" b="1" dirty="0" smtClean="0"/>
              <a:t>وبعد ذلك يدخل المدرس إلى الفصل ويكتب الموضوعين على السبورة و يضع لكل منهما مجموعة من العناصر، </a:t>
            </a:r>
          </a:p>
          <a:p>
            <a:r>
              <a:rPr lang="ar-IQ" sz="2800" b="1" dirty="0" smtClean="0"/>
              <a:t>ويتكلم المدرس في الموضوع محاولًا الإلمام بجميع عناصره أو يطلب من بعض التلاميذ القيام بذالك أمام زملائهم.، </a:t>
            </a:r>
          </a:p>
          <a:p>
            <a:r>
              <a:rPr lang="ar-IQ" sz="2800" b="1" dirty="0" smtClean="0"/>
              <a:t>ثم عليه أن يطلب المدرس من التلاميذ أن يكتبوا الموضوع، ويجمع المدرس الكراسات من التلاميذ ليصححها أو يصحح بعض ما تيسر له منها وفقـًا لمعاييره الذاتية الخاصة،</a:t>
            </a:r>
          </a:p>
          <a:p>
            <a:r>
              <a:rPr lang="ar-IQ" sz="2800" b="1" dirty="0" smtClean="0"/>
              <a:t> ثم يبدأ في التفكير في موضوع آخر ليسير كما سار في سابقه. </a:t>
            </a:r>
            <a:endParaRPr lang="ar-IQ" sz="28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r>
              <a:rPr lang="ar-IQ" sz="2800" b="1" dirty="0" smtClean="0"/>
              <a:t>                      </a:t>
            </a:r>
          </a:p>
          <a:p>
            <a:r>
              <a:rPr lang="ar-IQ" sz="2800" b="1" dirty="0" smtClean="0"/>
              <a:t>                   </a:t>
            </a:r>
            <a:r>
              <a:rPr lang="ar-IQ" sz="2800" b="1" dirty="0" smtClean="0">
                <a:solidFill>
                  <a:srgbClr val="FF0000"/>
                </a:solidFill>
              </a:rPr>
              <a:t>استراتيجية تعليم الإنشاء</a:t>
            </a:r>
          </a:p>
          <a:p>
            <a:r>
              <a:rPr lang="ar-IQ" sz="2800" b="1" dirty="0" smtClean="0"/>
              <a:t>أول طريقة في تعليم الإنشاء تبدا باستراتيجية بالغة للوصول إلى الهدف المرجو  وهو ان مجالات المدرسة ميدان للتعبير الكتابي عن الخبرات الشخصية، والمشاهدات المختلفة، ورواية الوقائع العديدة، وكتابة التهاني، وتوجيه الشكوى والنقد، و </a:t>
            </a:r>
          </a:p>
          <a:p>
            <a:endParaRPr lang="ar-IQ" sz="2800" b="1" dirty="0">
              <a:hlinkClick r:id="rId2"/>
            </a:endParaRPr>
          </a:p>
          <a:p>
            <a:r>
              <a:rPr lang="ar-IQ" sz="2800" b="1" dirty="0" smtClean="0">
                <a:hlinkClick r:id="rId2"/>
              </a:rPr>
              <a:t>تحليل الشخصيات</a:t>
            </a:r>
            <a:r>
              <a:rPr lang="ar-IQ" sz="2800" b="1" dirty="0" smtClean="0"/>
              <a:t>، ووصف المباريات، وفيما بعد عليه تسويق حجرات الدراسة يتطلب الكتابة تحت الرسوم والصور واللافتات وغيرها، ثم عقد مجالس الفصول التي يدعو تكوينها ونشاطها إلى تحرير الخطابات ، </a:t>
            </a:r>
          </a:p>
          <a:p>
            <a:r>
              <a:rPr lang="ar-IQ" sz="2800" b="1" dirty="0" smtClean="0"/>
              <a:t>وبالتالي إنشاء مكتبة الفصل يهيئ الفرصة لتلخيص القراءات المتنوعة، لأن بكل بساطة الطلاب بطبيعتهم يميلون إلى التعبير عن نشاطهم الذاتي، وتجاربهم الشخصية،</a:t>
            </a:r>
            <a:endParaRPr lang="ar-IQ" sz="28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1"/>
            <a:ext cx="9144000" cy="5262979"/>
          </a:xfrm>
          <a:prstGeom prst="rect">
            <a:avLst/>
          </a:prstGeom>
        </p:spPr>
        <p:txBody>
          <a:bodyPr wrap="square">
            <a:spAutoFit/>
          </a:bodyPr>
          <a:lstStyle/>
          <a:p>
            <a:r>
              <a:rPr lang="ar-IQ" sz="2800" b="1" dirty="0" smtClean="0"/>
              <a:t>وعلى المعلم أن يتيح لهم الفرصة، ليعبروا عن الأعمال التي عملوها، والأمور التي أخبروها، </a:t>
            </a:r>
          </a:p>
          <a:p>
            <a:r>
              <a:rPr lang="ar-IQ" sz="2800" b="1" dirty="0" smtClean="0"/>
              <a:t>والانطلاق في التعبير عن أحاسيس الأطفال الشخصية لتوضيح أفكارهم وتشجيعهم على الكتابة، ويجب السير في تعليم التعبير الكتابي متدرجًا، بحيث ينتقل الأطفال في خطوات تناسب قدراتهم وحاجاتهم.</a:t>
            </a:r>
          </a:p>
          <a:p>
            <a:r>
              <a:rPr lang="ar-IQ" sz="2800" b="1" dirty="0" smtClean="0"/>
              <a:t>يبدأ المدرس بأن يملي عليهم جملاً قصيرة، ويحذف بعض أركانها أو مكملاتها، ويكلفهم كتابة الجمل تامة بعد الإتيان بالكلمات التي تصلح أن تقوم مقام الجزء ومن ثم المحذوف، </a:t>
            </a:r>
          </a:p>
          <a:p>
            <a:r>
              <a:rPr lang="ar-IQ" sz="2800" b="1" dirty="0" smtClean="0"/>
              <a:t>ويحسن بالمدرس في المبدأ أن يقيدهم باختيار الكلمات المرادة من كلمات يعينها لهم، وفيما بعد يملي الأستاذ على الطلاب جملاً بسيطة، ويطالبهم بوصف بعض أجزائها بالأوصاف المناسبة أو إضافة قيد ظرفي أو جر ومجرور مما يناسب المقام،</a:t>
            </a:r>
            <a:endParaRPr lang="ar-IQ" sz="2800"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539430"/>
          </a:xfrm>
          <a:prstGeom prst="rect">
            <a:avLst/>
          </a:prstGeom>
        </p:spPr>
        <p:txBody>
          <a:bodyPr wrap="square">
            <a:spAutoFit/>
          </a:bodyPr>
          <a:lstStyle/>
          <a:p>
            <a:pPr>
              <a:tabLst>
                <a:tab pos="4038600" algn="l"/>
              </a:tabLst>
            </a:pPr>
            <a:endParaRPr lang="ar-IQ" sz="2800" b="1" dirty="0" smtClean="0"/>
          </a:p>
          <a:p>
            <a:pPr>
              <a:tabLst>
                <a:tab pos="4038600" algn="l"/>
              </a:tabLst>
            </a:pPr>
            <a:endParaRPr lang="ar-IQ" sz="2800" b="1" dirty="0"/>
          </a:p>
          <a:p>
            <a:pPr>
              <a:tabLst>
                <a:tab pos="4038600" algn="l"/>
              </a:tabLst>
            </a:pPr>
            <a:r>
              <a:rPr lang="ar-IQ" sz="2800" b="1" dirty="0" smtClean="0"/>
              <a:t>ويشرح المعلم للطلاب بعد ذلك في تدريب ال على ربط جمل بسيطة بعضها ببعض بالروابط التي يستقيم بها المعنى بحروف جر أو عطف أو غيرها، وبعد ذلك يبدأ المعلم في تدريب الطلاب على التعبير الوصفي بحيث يلقي اسئلة مرتبة ما يمكن الإجابة عنها، بحيث يكتب إجاباتهم على السبورة حتى ينتهي الموضوع، ثم يكلفهم بالكتابة في موضوع مثل الذي يناقش.</a:t>
            </a:r>
          </a:p>
          <a:p>
            <a:pPr>
              <a:tabLst>
                <a:tab pos="4038600" algn="l"/>
              </a:tabLst>
            </a:pPr>
            <a:endParaRPr lang="ar-IQ" sz="28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7"/>
            <a:ext cx="9144000" cy="5632311"/>
          </a:xfrm>
          <a:prstGeom prst="rect">
            <a:avLst/>
          </a:prstGeom>
        </p:spPr>
        <p:txBody>
          <a:bodyPr wrap="square">
            <a:spAutoFit/>
          </a:bodyPr>
          <a:lstStyle/>
          <a:p>
            <a:r>
              <a:rPr lang="ar-IQ" sz="2400" b="1" dirty="0" smtClean="0"/>
              <a:t>          </a:t>
            </a:r>
            <a:r>
              <a:rPr lang="ar-IQ" sz="2400" b="1" dirty="0" smtClean="0">
                <a:solidFill>
                  <a:srgbClr val="FF0000"/>
                </a:solidFill>
              </a:rPr>
              <a:t>أسباب ضعف المتعلمين في التعبير الكتابي:</a:t>
            </a:r>
          </a:p>
          <a:p>
            <a:r>
              <a:rPr lang="ar-IQ" sz="2400" b="1" dirty="0" smtClean="0"/>
              <a:t>نلحظ حاليا أن غالبية المتعلمين يعانون ضعفا في التعبير الكتابي، فقد نجد متعلما في السنة السادسة من التعليم الابتدائي، أو الاعدادية ، اوحتى  طالب الكلية ، قادرا على كتابة فقرة سليمة و متناسقة. و لعلّ أهم أسباب هذا الضعف تكمن فيما ياتي:</a:t>
            </a:r>
          </a:p>
          <a:p>
            <a:r>
              <a:rPr lang="ar-IQ" sz="2400" b="1" dirty="0" smtClean="0"/>
              <a:t>◘ضعف المتعلمين في القراءة و التعبير الشفهي، علما بأن هذه المكونات تؤثر بشكل كبير على قدراتهم على الكتابة.</a:t>
            </a:r>
          </a:p>
          <a:p>
            <a:r>
              <a:rPr lang="ar-IQ" sz="2400" b="1" dirty="0" smtClean="0"/>
              <a:t>◘ عدم وجود الترابط العضوي بين مكونات وحدة اللغة العربية، ولا سيما بين دروس القراءة و الدرس اللغوي و التعبير، مما يؤدي بالمتعلم إلى اكتساب تعلمات مجزأة و غير منسجمة، و من ثم  إحداث قطيعة بين المهارات اللغوية الاربع: مهارة الاستماع، مهارة الحديث ، مهارة القراءة ومهارة الكتابة، مما يؤثر سلبا على قدرة المتعلمين على التواصل في وضعيات مختلفة.إن الوضعيات الاندماجية لمكون الانشاء هي التي من المفروض أن توجه اختيار أنماط نصوص القراءة و برنامج قواعد اللغة و باقي المكونات،،و يكون بحاجة إلى موارد محددة يمكن اكتسابها في هذه المكونات.</a:t>
            </a:r>
          </a:p>
          <a:p>
            <a:r>
              <a:rPr lang="ar-IQ" sz="2400" b="1" dirty="0" smtClean="0"/>
              <a:t>◘ غياب الحافز على الكتابة وابتعاد المواضيع المقترحة عن حياة المتعلمين و عدم ملاءمتها مع خبراتهم و حاجاتهم الشخصية.         </a:t>
            </a:r>
            <a:endParaRPr lang="ar-IQ" sz="2400"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endParaRPr lang="ar-IQ" sz="2800" b="1" dirty="0" smtClean="0"/>
          </a:p>
          <a:p>
            <a:r>
              <a:rPr lang="ar-IQ" sz="2800" b="1" dirty="0" smtClean="0"/>
              <a:t>◘ عدم إيلاء الاهمية اللازمة للقواعد و التقنيات المتحكمة في الكتابة.</a:t>
            </a:r>
          </a:p>
          <a:p>
            <a:endParaRPr lang="ar-IQ" sz="2800" b="1" dirty="0" smtClean="0"/>
          </a:p>
          <a:p>
            <a:r>
              <a:rPr lang="ar-IQ" sz="2800" b="1" dirty="0" smtClean="0"/>
              <a:t>◘ غياب دور المكتبات المدرسية التي تعمل على تنمية حصيلة المتعلمين اللغوية و المعرفية.</a:t>
            </a:r>
          </a:p>
          <a:p>
            <a:endParaRPr lang="ar-IQ" sz="2800" b="1" smtClean="0"/>
          </a:p>
          <a:p>
            <a:r>
              <a:rPr lang="ar-IQ" sz="2800" b="1" smtClean="0"/>
              <a:t>◘ </a:t>
            </a:r>
            <a:r>
              <a:rPr lang="ar-IQ" sz="2800" b="1" dirty="0" smtClean="0"/>
              <a:t>تنميط المتعلم: إن غياب الدقة في صياغة الكفايات أدى ببعض الكتب المدرسية ـ خاصة في السلك الابتدائي ـ إلى اقتراح مواضيع إنشائية منمطة</a:t>
            </a:r>
          </a:p>
          <a:p>
            <a:r>
              <a:rPr lang="ar-IQ" sz="2800" b="1" dirty="0" smtClean="0"/>
              <a:t>من قبيل : " تحدث " و "صف" ... مع تركيز تلك المواضيع على الرصيد المعرفي المرتبط بالمجالات أكثر من تركيزها على المهارات و</a:t>
            </a:r>
          </a:p>
          <a:p>
            <a:r>
              <a:rPr lang="ar-IQ" sz="2800" b="1" dirty="0" smtClean="0"/>
              <a:t>التقنيات المميزة للوضعيات التي يمكن أن يصادفها المتعلم في حياته و واقعه المعيش... فعلى الرغم من أن التوجيهات الرسمية تشير إلى هامش من</a:t>
            </a:r>
          </a:p>
          <a:p>
            <a:r>
              <a:rPr lang="ar-IQ" sz="2800" b="1" dirty="0" smtClean="0"/>
              <a:t>الحرية في اختيار الموضوعات و تنويعها، فإن تلك التوجيهات التي تجد لها امتدادا على المستوى العملي، ما دامت المجالات محددة سلفا و</a:t>
            </a:r>
          </a:p>
          <a:p>
            <a:r>
              <a:rPr lang="ar-IQ" sz="2800" b="1" dirty="0" smtClean="0"/>
              <a:t>المواضيع المقترحة و الرصيد اللغوي جاهزين.</a:t>
            </a:r>
          </a:p>
          <a:p>
            <a:endParaRPr lang="ar-IQ" sz="2800"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6124754"/>
          </a:xfrm>
          <a:prstGeom prst="rect">
            <a:avLst/>
          </a:prstGeom>
        </p:spPr>
        <p:txBody>
          <a:bodyPr wrap="square">
            <a:spAutoFit/>
          </a:bodyPr>
          <a:lstStyle/>
          <a:p>
            <a:r>
              <a:rPr lang="ar-IQ" sz="2800" b="1" dirty="0" smtClean="0"/>
              <a:t>◘ المنهجية المعتمدة حاليا في تدريس التعبير والانشاء، لا زالت تقليدية، فهي تتمركز حول المدرس / المحتوى، منطلقة من أن المتعلم لا يملك أية أداة</a:t>
            </a:r>
          </a:p>
          <a:p>
            <a:r>
              <a:rPr lang="ar-IQ" sz="2800" b="1" dirty="0" smtClean="0"/>
              <a:t>معرفية، و هذا ما تؤكده الطريقة الهربارتية المتبعة، و هي طريقة تلقينية تتسم بالعمودية، فالحصة الاولى من الدرس الانشائي المخصصة للاعداد، ما هي الا اجترار لما ورد في الكتب المدرسية من طرف المدرس و المتعلمين على السواء، الشيء الذي يجعل جل المدرسين يشتكون من</a:t>
            </a:r>
          </a:p>
          <a:p>
            <a:r>
              <a:rPr lang="ar-IQ" sz="2800" b="1" dirty="0" smtClean="0"/>
              <a:t>صعوبة بناء هذه الحصة. أما الحصة الثانية ، حصة الانجاز ، فما هي سوى حصة نقل ما سبق للمتعلمين أن نقلوه في منازلهم من الكتاب</a:t>
            </a:r>
          </a:p>
          <a:p>
            <a:r>
              <a:rPr lang="ar-IQ" sz="2800" b="1" dirty="0" smtClean="0"/>
              <a:t>المدرسي ، و في الحصة الثالثة ، و نظرا لعملية االستنساخ التي قام بها المتعلمون للمواضيع من الكتب المدرسية ، ينصب التصحيح على الجوانب</a:t>
            </a:r>
          </a:p>
          <a:p>
            <a:r>
              <a:rPr lang="ar-IQ" sz="2800" b="1" dirty="0" smtClean="0"/>
              <a:t>اإلمالئية و اإلعرابية دون التطرق إلى الجوانب المهمة : منهجية الكتابة و الافكار المعروضة ..</a:t>
            </a:r>
          </a:p>
          <a:p>
            <a:r>
              <a:rPr lang="ar-IQ" sz="2800" b="1" dirty="0" smtClean="0"/>
              <a:t>  ◘ عدم امتلاك المتعلمين ـ وفق المنهجية المعتمدة حاليا في حصص </a:t>
            </a:r>
            <a:r>
              <a:rPr lang="ar-IQ" sz="2800" b="1" dirty="0" err="1" smtClean="0"/>
              <a:t>إلانشاء</a:t>
            </a:r>
            <a:r>
              <a:rPr lang="ar-IQ" sz="2800" b="1" dirty="0" smtClean="0"/>
              <a:t> ـ لتوجيهات وتعليمات واضحة و محددة تدفعهم إلى إنتاج كتابي.</a:t>
            </a:r>
            <a:endParaRPr lang="ar-IQ"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14290"/>
            <a:ext cx="9144000" cy="5909310"/>
          </a:xfrm>
          <a:prstGeom prst="rect">
            <a:avLst/>
          </a:prstGeom>
        </p:spPr>
        <p:txBody>
          <a:bodyPr wrap="square">
            <a:spAutoFit/>
          </a:bodyPr>
          <a:lstStyle/>
          <a:p>
            <a:r>
              <a:rPr lang="ar-IQ" sz="3600" b="1" dirty="0" smtClean="0">
                <a:solidFill>
                  <a:srgbClr val="FF0000"/>
                </a:solidFill>
              </a:rPr>
              <a:t>     الجانب العملي   التطبيقي </a:t>
            </a:r>
          </a:p>
          <a:p>
            <a:r>
              <a:rPr lang="ar-IQ" sz="3600" b="1" dirty="0" smtClean="0">
                <a:solidFill>
                  <a:srgbClr val="FF0000"/>
                </a:solidFill>
              </a:rPr>
              <a:t>1</a:t>
            </a:r>
            <a:r>
              <a:rPr lang="ar-IQ" sz="3600" b="1" dirty="0" smtClean="0">
                <a:solidFill>
                  <a:srgbClr val="00B0F0"/>
                </a:solidFill>
              </a:rPr>
              <a:t>- دروس تطبيقية عملية على تطوير  قدرات الطلبة وتعزيز  امكانياتهم الفعلية في كيفية التعبير و الانشاء الشفاهيين وتنميمة مهاراتهم .</a:t>
            </a:r>
          </a:p>
          <a:p>
            <a:r>
              <a:rPr lang="ar-IQ" sz="3600" b="1" dirty="0" smtClean="0">
                <a:solidFill>
                  <a:srgbClr val="00B0F0"/>
                </a:solidFill>
              </a:rPr>
              <a:t> 2-   تطبيقات عملية في توسيع  قابليات الطلبة وتحرير موضوعات انتقائية في التعبير والانشاء لضمان التاكد من تنمية قابلياتم و تطوير قدرابهم في موضوع الانشاء والتعبير..</a:t>
            </a:r>
          </a:p>
          <a:p>
            <a:r>
              <a:rPr lang="ar-IQ" sz="3600" b="1" dirty="0" smtClean="0">
                <a:solidFill>
                  <a:srgbClr val="C00000"/>
                </a:solidFill>
              </a:rPr>
              <a:t> شكرا لكم طلبتي الاعزاء على الحضور, وحسن التعاون العلمي معنا،وفقكم الله للخير, والسلام عليكم</a:t>
            </a:r>
          </a:p>
          <a:p>
            <a:endParaRPr lang="ar-IQ"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0" cy="18466594"/>
          </a:xfrm>
          <a:prstGeom prst="rect">
            <a:avLst/>
          </a:prstGeom>
        </p:spPr>
        <p:txBody>
          <a:bodyPr wrap="square">
            <a:spAutoFit/>
          </a:bodyPr>
          <a:lstStyle/>
          <a:p>
            <a:r>
              <a:rPr lang="ar-IQ" dirty="0" smtClean="0"/>
              <a:t>        </a:t>
            </a:r>
          </a:p>
          <a:p>
            <a:r>
              <a:rPr lang="ar-IQ" sz="3600" dirty="0" smtClean="0">
                <a:solidFill>
                  <a:srgbClr val="C00000"/>
                </a:solidFill>
              </a:rPr>
              <a:t>     </a:t>
            </a:r>
            <a:r>
              <a:rPr lang="ar-IQ" sz="3600" b="1" dirty="0" smtClean="0">
                <a:solidFill>
                  <a:srgbClr val="C00000"/>
                </a:solidFill>
              </a:rPr>
              <a:t>عنوان السمنار :</a:t>
            </a:r>
          </a:p>
          <a:p>
            <a:r>
              <a:rPr lang="ar-IQ" sz="3600" b="1" dirty="0" smtClean="0">
                <a:solidFill>
                  <a:srgbClr val="C00000"/>
                </a:solidFill>
              </a:rPr>
              <a:t> قاضي القضاة علاء الدين الطرابلسي( 844 ه) و كتابه (معين الحكام )- درس في </a:t>
            </a:r>
            <a:r>
              <a:rPr lang="ar-IQ" sz="3600" b="1" dirty="0">
                <a:solidFill>
                  <a:srgbClr val="C00000"/>
                </a:solidFill>
              </a:rPr>
              <a:t>واسلوبه </a:t>
            </a:r>
            <a:r>
              <a:rPr lang="ar-IQ" sz="3600" b="1" dirty="0" smtClean="0">
                <a:solidFill>
                  <a:srgbClr val="C00000"/>
                </a:solidFill>
              </a:rPr>
              <a:t>–</a:t>
            </a:r>
          </a:p>
          <a:p>
            <a:r>
              <a:rPr lang="ar-IQ" sz="3600" b="1" dirty="0">
                <a:solidFill>
                  <a:srgbClr val="C00000"/>
                </a:solidFill>
              </a:rPr>
              <a:t> </a:t>
            </a:r>
            <a:r>
              <a:rPr lang="ar-IQ" sz="3600" b="1" dirty="0" smtClean="0">
                <a:solidFill>
                  <a:srgbClr val="C00000"/>
                </a:solidFill>
              </a:rPr>
              <a:t>       ( بحث منشور )</a:t>
            </a:r>
          </a:p>
          <a:p>
            <a:r>
              <a:rPr lang="ar-IQ" sz="3600" b="1" dirty="0" smtClean="0">
                <a:solidFill>
                  <a:srgbClr val="C00000"/>
                </a:solidFill>
              </a:rPr>
              <a:t>......................................................................</a:t>
            </a:r>
          </a:p>
          <a:p>
            <a:r>
              <a:rPr lang="ar-IQ" sz="3600" b="1" dirty="0">
                <a:solidFill>
                  <a:srgbClr val="C00000"/>
                </a:solidFill>
              </a:rPr>
              <a:t> </a:t>
            </a:r>
            <a:r>
              <a:rPr lang="ar-IQ" sz="3600" b="1" dirty="0" smtClean="0">
                <a:solidFill>
                  <a:srgbClr val="C00000"/>
                </a:solidFill>
              </a:rPr>
              <a:t>            </a:t>
            </a:r>
            <a:r>
              <a:rPr lang="ar-IQ" sz="3600" b="1" dirty="0" smtClean="0">
                <a:solidFill>
                  <a:srgbClr val="002060"/>
                </a:solidFill>
              </a:rPr>
              <a:t>المقدمة </a:t>
            </a:r>
            <a:endParaRPr lang="ar-IQ" sz="3600" b="1" dirty="0">
              <a:solidFill>
                <a:srgbClr val="002060"/>
              </a:solidFill>
            </a:endParaRPr>
          </a:p>
          <a:p>
            <a:r>
              <a:rPr lang="ar-IQ" sz="3600" b="1" dirty="0">
                <a:solidFill>
                  <a:srgbClr val="002060"/>
                </a:solidFill>
              </a:rPr>
              <a:t>                </a:t>
            </a:r>
            <a:r>
              <a:rPr lang="ar-IQ" sz="3600" b="1" dirty="0" err="1">
                <a:solidFill>
                  <a:srgbClr val="002060"/>
                </a:solidFill>
              </a:rPr>
              <a:t>الحمدلله</a:t>
            </a:r>
            <a:r>
              <a:rPr lang="ar-IQ" sz="3600" b="1" dirty="0">
                <a:solidFill>
                  <a:srgbClr val="002060"/>
                </a:solidFill>
              </a:rPr>
              <a:t> الذي </a:t>
            </a:r>
            <a:r>
              <a:rPr lang="ar-IQ" sz="3600" b="1" dirty="0" err="1">
                <a:solidFill>
                  <a:srgbClr val="002060"/>
                </a:solidFill>
              </a:rPr>
              <a:t>امرباقامة</a:t>
            </a:r>
            <a:r>
              <a:rPr lang="ar-IQ" sz="3600" b="1" dirty="0">
                <a:solidFill>
                  <a:srgbClr val="002060"/>
                </a:solidFill>
              </a:rPr>
              <a:t> ميزان العدل ،وصيانة الحقوق ، و بهما قضى ،وازكى صلواته على نبيه الذي حكم بكتاب الله ، وعلى نهجه مضى </a:t>
            </a:r>
            <a:r>
              <a:rPr lang="ar-IQ" sz="3600" b="1" dirty="0" smtClean="0">
                <a:solidFill>
                  <a:srgbClr val="002060"/>
                </a:solidFill>
              </a:rPr>
              <a:t>، </a:t>
            </a:r>
            <a:r>
              <a:rPr lang="ar-IQ" sz="3600" b="1" dirty="0">
                <a:solidFill>
                  <a:srgbClr val="002060"/>
                </a:solidFill>
              </a:rPr>
              <a:t>،ورحمته على الفقهاء والحكام الذين فصلوا بين الناس في مستجدات النوازل والخصومات وكل ما غضا </a:t>
            </a:r>
            <a:r>
              <a:rPr lang="ar-IQ" sz="3600" b="1" dirty="0" smtClean="0">
                <a:solidFill>
                  <a:srgbClr val="002060"/>
                </a:solidFill>
              </a:rPr>
              <a:t>،</a:t>
            </a:r>
            <a:endParaRPr lang="ar-IQ" sz="3600" b="1" dirty="0">
              <a:solidFill>
                <a:srgbClr val="002060"/>
              </a:solidFill>
            </a:endParaRPr>
          </a:p>
          <a:p>
            <a:r>
              <a:rPr lang="ar-IQ" sz="3600" b="1" dirty="0" smtClean="0">
                <a:solidFill>
                  <a:srgbClr val="00B0F0"/>
                </a:solidFill>
              </a:rPr>
              <a:t> </a:t>
            </a:r>
          </a:p>
          <a:p>
            <a:endParaRPr lang="ar-IQ" sz="3200" dirty="0">
              <a:solidFill>
                <a:srgbClr val="00B0F0"/>
              </a:solidFill>
            </a:endParaRPr>
          </a:p>
          <a:p>
            <a:endParaRPr lang="ar-IQ" sz="3200" dirty="0" smtClean="0">
              <a:solidFill>
                <a:srgbClr val="00B0F0"/>
              </a:solidFill>
            </a:endParaRPr>
          </a:p>
          <a:p>
            <a:endParaRPr lang="ar-IQ" sz="3200" dirty="0">
              <a:solidFill>
                <a:srgbClr val="00B0F0"/>
              </a:solidFill>
            </a:endParaRPr>
          </a:p>
          <a:p>
            <a:endParaRPr lang="ar-IQ" sz="3200" dirty="0" smtClean="0">
              <a:solidFill>
                <a:srgbClr val="00B0F0"/>
              </a:solidFill>
            </a:endParaRPr>
          </a:p>
          <a:p>
            <a:endParaRPr lang="ar-IQ" sz="3200" dirty="0">
              <a:solidFill>
                <a:srgbClr val="00B0F0"/>
              </a:solidFill>
            </a:endParaRPr>
          </a:p>
          <a:p>
            <a:endParaRPr lang="ar-IQ" sz="3200" dirty="0" smtClean="0">
              <a:solidFill>
                <a:srgbClr val="00B0F0"/>
              </a:solidFill>
            </a:endParaRPr>
          </a:p>
          <a:p>
            <a:endParaRPr lang="ar-IQ" sz="3200" dirty="0">
              <a:solidFill>
                <a:srgbClr val="00B0F0"/>
              </a:solidFill>
            </a:endParaRPr>
          </a:p>
          <a:p>
            <a:endParaRPr lang="ar-IQ" sz="3200" dirty="0" smtClean="0">
              <a:solidFill>
                <a:srgbClr val="00B0F0"/>
              </a:solidFill>
            </a:endParaRPr>
          </a:p>
          <a:p>
            <a:endParaRPr lang="ar-IQ" sz="3200" dirty="0">
              <a:solidFill>
                <a:srgbClr val="00B0F0"/>
              </a:solidFill>
            </a:endParaRPr>
          </a:p>
          <a:p>
            <a:endParaRPr lang="ar-IQ" sz="3200" dirty="0" smtClean="0">
              <a:solidFill>
                <a:srgbClr val="00B0F0"/>
              </a:solidFill>
            </a:endParaRPr>
          </a:p>
          <a:p>
            <a:endParaRPr lang="ar-IQ" sz="3200" dirty="0">
              <a:solidFill>
                <a:srgbClr val="00B0F0"/>
              </a:solidFill>
            </a:endParaRPr>
          </a:p>
          <a:p>
            <a:endParaRPr lang="ar-IQ" sz="3200" dirty="0" smtClean="0">
              <a:solidFill>
                <a:srgbClr val="00B0F0"/>
              </a:solidFill>
            </a:endParaRPr>
          </a:p>
          <a:p>
            <a:r>
              <a:rPr lang="ar-IQ" sz="3200" dirty="0" smtClean="0">
                <a:solidFill>
                  <a:srgbClr val="00B0F0"/>
                </a:solidFill>
              </a:rPr>
              <a:t>المحور </a:t>
            </a:r>
            <a:r>
              <a:rPr lang="ar-IQ" sz="3200" dirty="0">
                <a:solidFill>
                  <a:srgbClr val="00B0F0"/>
                </a:solidFill>
              </a:rPr>
              <a:t>الاول :</a:t>
            </a:r>
          </a:p>
          <a:p>
            <a:r>
              <a:rPr lang="ar-IQ" sz="3200" dirty="0">
                <a:solidFill>
                  <a:srgbClr val="00B0F0"/>
                </a:solidFill>
              </a:rPr>
              <a:t> ترجمة قاضي القضاة  </a:t>
            </a:r>
            <a:r>
              <a:rPr lang="ar-IQ" sz="3200" dirty="0" err="1">
                <a:solidFill>
                  <a:srgbClr val="00B0F0"/>
                </a:solidFill>
              </a:rPr>
              <a:t>علاءالدين</a:t>
            </a:r>
            <a:r>
              <a:rPr lang="ar-IQ" sz="3200" dirty="0">
                <a:solidFill>
                  <a:srgbClr val="00B0F0"/>
                </a:solidFill>
              </a:rPr>
              <a:t> الطرابلسي  </a:t>
            </a:r>
            <a:r>
              <a:rPr lang="ar-IQ" sz="3200" dirty="0" smtClean="0">
                <a:solidFill>
                  <a:srgbClr val="00B0F0"/>
                </a:solidFill>
              </a:rPr>
              <a:t>(....._ </a:t>
            </a:r>
            <a:r>
              <a:rPr lang="ar-IQ" sz="3200" dirty="0">
                <a:solidFill>
                  <a:srgbClr val="00B0F0"/>
                </a:solidFill>
              </a:rPr>
              <a:t>1440 م ) (..... _ 844 هجرية ) : اسمه : </a:t>
            </a:r>
          </a:p>
          <a:p>
            <a:r>
              <a:rPr lang="ar-IQ" sz="3200" dirty="0">
                <a:solidFill>
                  <a:srgbClr val="00B0F0"/>
                </a:solidFill>
              </a:rPr>
              <a:t>           هو علاء الدين ، ابو الحسن ،علي بن الشيخ غرس الدين ، ابي البركات ، خليل بن يوسف الطرابلسي ، الفقيه الحنفي ، قاضي القدس ، ومن ثم قاضي قضاة بيت المقدس، صاحب كتاب ( معين الحكام فيما يتردد بين الخصمين من الاحكام) ،الذي يختصر غالباً الى ( معين الحكام )،</a:t>
            </a:r>
          </a:p>
          <a:p>
            <a:endParaRPr lang="ar-IQ" sz="3200" dirty="0">
              <a:solidFill>
                <a:srgbClr val="00B0F0"/>
              </a:solidFill>
            </a:endParaRPr>
          </a:p>
          <a:p>
            <a:endParaRPr lang="ar-IQ" sz="3600" dirty="0" smtClean="0">
              <a:solidFill>
                <a:srgbClr val="C00000"/>
              </a:solidFill>
            </a:endParaRPr>
          </a:p>
        </p:txBody>
      </p:sp>
    </p:spTree>
    <p:extLst>
      <p:ext uri="{BB962C8B-B14F-4D97-AF65-F5344CB8AC3E}">
        <p14:creationId xmlns:p14="http://schemas.microsoft.com/office/powerpoint/2010/main" val="3177689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058"/>
            <a:ext cx="9035480" cy="6986528"/>
          </a:xfrm>
          <a:prstGeom prst="rect">
            <a:avLst/>
          </a:prstGeom>
        </p:spPr>
        <p:txBody>
          <a:bodyPr wrap="square">
            <a:spAutoFit/>
          </a:bodyPr>
          <a:lstStyle/>
          <a:p>
            <a:endParaRPr lang="ar-IQ" sz="2800" b="1" dirty="0" smtClean="0">
              <a:solidFill>
                <a:srgbClr val="FF0000"/>
              </a:solidFill>
            </a:endParaRPr>
          </a:p>
          <a:p>
            <a:r>
              <a:rPr lang="ar-IQ" sz="2800" b="1" dirty="0" smtClean="0">
                <a:solidFill>
                  <a:srgbClr val="FF0000"/>
                </a:solidFill>
              </a:rPr>
              <a:t>                 نبذة عن التعريف باللغة العربية ...</a:t>
            </a:r>
          </a:p>
          <a:p>
            <a:r>
              <a:rPr lang="ar-IQ" sz="2800" b="1" dirty="0" smtClean="0"/>
              <a:t>اللغة العربية فرع من فروع اللغة السامية واكثرها شهرة ،وتشبه الى حد كبير اللغة العبرية، يتحدث بها أكثر من ثلاثمئة مليون  نسمة في العالم، وقد اعتمدتها الأمم المتحدة كإحدى اللغات الست الرسمية في العالم، وتنتشر هذه اللغة بشكلٍ كبيرٍ جدًّا ، وتُعد لغةً رسميةً في العديد من الدول إلى جانب لغتهم الأصلية،</a:t>
            </a:r>
          </a:p>
          <a:p>
            <a:r>
              <a:rPr lang="ar-IQ" sz="2800" b="1" dirty="0" smtClean="0"/>
              <a:t> وأنَّها اللغة التي لا بدَّ لكلِّ مسلمٍ مهما كان أصله وعرقه إلا أن يكون متقنًا لها ،لأنها لغة الدين الإسلامي الذي يعتنقه، وتعلمه واجب عى كل مسلم.</a:t>
            </a:r>
          </a:p>
          <a:p>
            <a:r>
              <a:rPr lang="ar-IQ" sz="2800" b="1" dirty="0" smtClean="0"/>
              <a:t> </a:t>
            </a:r>
            <a:endParaRPr lang="ar-IQ" sz="2800" b="1" dirty="0" smtClean="0">
              <a:solidFill>
                <a:srgbClr val="00B0F0"/>
              </a:solidFill>
            </a:endParaRPr>
          </a:p>
          <a:p>
            <a:r>
              <a:rPr lang="ar-IQ" sz="2800" b="1" dirty="0" smtClean="0">
                <a:solidFill>
                  <a:srgbClr val="00B0F0"/>
                </a:solidFill>
              </a:rPr>
              <a:t>...... اما من الناحية الادبية فتُعدُّ اللغة العربية لغة الإبداع والتشابيه والتصاوير والأمثلة، لذلك لا بد من الحديث بعد التعريف باللغة العربية عن أجمل فنونها وهو التعبير، </a:t>
            </a:r>
          </a:p>
          <a:p>
            <a:r>
              <a:rPr lang="ar-IQ" sz="2800" b="1" dirty="0" smtClean="0"/>
              <a:t>وفيما يأتي شرحٌ مفصلٌ لقضية التعبير في اللغة العربية.</a:t>
            </a:r>
            <a:br>
              <a:rPr lang="ar-IQ" sz="2800" b="1" dirty="0" smtClean="0"/>
            </a:br>
            <a:r>
              <a:rPr lang="ar-IQ" sz="2800" b="1" dirty="0" smtClean="0"/>
              <a:t/>
            </a:r>
            <a:br>
              <a:rPr lang="ar-IQ" sz="2800" b="1" dirty="0" smtClean="0"/>
            </a:br>
            <a:endParaRPr lang="en-US" sz="28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678751"/>
          </a:xfrm>
          <a:prstGeom prst="rect">
            <a:avLst/>
          </a:prstGeom>
        </p:spPr>
        <p:txBody>
          <a:bodyPr wrap="square">
            <a:spAutoFit/>
          </a:bodyPr>
          <a:lstStyle/>
          <a:p>
            <a:r>
              <a:rPr lang="ar-IQ" sz="2800" b="1" dirty="0">
                <a:solidFill>
                  <a:srgbClr val="FF0000"/>
                </a:solidFill>
              </a:rPr>
              <a:t>المحور الاول :</a:t>
            </a:r>
          </a:p>
          <a:p>
            <a:r>
              <a:rPr lang="ar-IQ" sz="2800" b="1" dirty="0">
                <a:solidFill>
                  <a:srgbClr val="FF0000"/>
                </a:solidFill>
              </a:rPr>
              <a:t> ترجمة قاضي القضاة  </a:t>
            </a:r>
            <a:r>
              <a:rPr lang="ar-IQ" sz="2800" b="1" dirty="0" err="1">
                <a:solidFill>
                  <a:srgbClr val="FF0000"/>
                </a:solidFill>
              </a:rPr>
              <a:t>علاءالدين</a:t>
            </a:r>
            <a:r>
              <a:rPr lang="ar-IQ" sz="2800" b="1" dirty="0">
                <a:solidFill>
                  <a:srgbClr val="FF0000"/>
                </a:solidFill>
              </a:rPr>
              <a:t> الطرابلسي  (.....   ¬¬_ 1440 م ) (..... _ 844 هجرية ) </a:t>
            </a:r>
            <a:r>
              <a:rPr lang="ar-IQ" sz="2800" b="1" dirty="0" smtClean="0">
                <a:solidFill>
                  <a:srgbClr val="FF0000"/>
                </a:solidFill>
              </a:rPr>
              <a:t>،</a:t>
            </a:r>
          </a:p>
          <a:p>
            <a:r>
              <a:rPr lang="ar-IQ" sz="2800" b="1" dirty="0" smtClean="0">
                <a:solidFill>
                  <a:srgbClr val="FF0000"/>
                </a:solidFill>
              </a:rPr>
              <a:t> </a:t>
            </a:r>
            <a:r>
              <a:rPr lang="ar-IQ" sz="2800" b="1" dirty="0">
                <a:solidFill>
                  <a:schemeClr val="accent5"/>
                </a:solidFill>
              </a:rPr>
              <a:t>اسمه : </a:t>
            </a:r>
            <a:r>
              <a:rPr lang="ar-IQ" sz="2800" b="1" dirty="0" smtClean="0">
                <a:solidFill>
                  <a:schemeClr val="accent5"/>
                </a:solidFill>
              </a:rPr>
              <a:t> هو </a:t>
            </a:r>
            <a:r>
              <a:rPr lang="ar-IQ" sz="2800" b="1" dirty="0">
                <a:solidFill>
                  <a:schemeClr val="accent5"/>
                </a:solidFill>
              </a:rPr>
              <a:t>علاء الدين ، ابو الحسن ،علي بن الشيخ غرس الدين ، ابي البركات ، خليل بن يوسف الطرابلسي ، الفقيه الحنفي ، قاضي القدس ، ومن ثم قاضي قضاة بيت المقدس، صاحب كتاب ( معين الحكام فيما يتردد بين الخصمين من الاحكام) ،الذي يختصر غالباً الى ( معين الحكام )، </a:t>
            </a:r>
            <a:endParaRPr lang="ar-IQ" sz="2800" b="1" dirty="0" smtClean="0">
              <a:solidFill>
                <a:schemeClr val="accent5"/>
              </a:solidFill>
            </a:endParaRPr>
          </a:p>
          <a:p>
            <a:r>
              <a:rPr lang="ar-IQ" sz="2800" b="1" dirty="0" smtClean="0"/>
              <a:t>       </a:t>
            </a:r>
          </a:p>
          <a:p>
            <a:r>
              <a:rPr lang="ar-IQ" sz="2800" b="1" dirty="0" smtClean="0"/>
              <a:t>شهرته </a:t>
            </a:r>
            <a:r>
              <a:rPr lang="ar-IQ" sz="2800" b="1" dirty="0"/>
              <a:t>وتوليه مناصب في القضاء :</a:t>
            </a:r>
          </a:p>
          <a:p>
            <a:r>
              <a:rPr lang="ar-IQ" sz="2800" b="1" dirty="0"/>
              <a:t>      بعد ان تولى علماء الحنفية قضاء القدس بأمر سلطان الدولة العثمانية التي اعلنت ان المذهب  الرسمي  </a:t>
            </a:r>
            <a:r>
              <a:rPr lang="ar-IQ" sz="2800" b="1" dirty="0" err="1"/>
              <a:t>للامبراطورية</a:t>
            </a:r>
            <a:r>
              <a:rPr lang="ar-IQ" sz="2800" b="1" dirty="0"/>
              <a:t> هو المذهب الحنفي ، ذاعت شهرة الفقيه بالحنفي علاء الدين الطرابلسي (1440 م = 844 ه ) بين الناس و في افاق الدولة  بانه : " قاضي القدس الشريف ، والمسجد الاقصى المنيف"، </a:t>
            </a:r>
          </a:p>
          <a:p>
            <a:endParaRPr lang="ar-IQ" dirty="0" smtClean="0"/>
          </a:p>
          <a:p>
            <a:endParaRPr lang="ar-IQ" dirty="0"/>
          </a:p>
        </p:txBody>
      </p:sp>
    </p:spTree>
    <p:extLst>
      <p:ext uri="{BB962C8B-B14F-4D97-AF65-F5344CB8AC3E}">
        <p14:creationId xmlns:p14="http://schemas.microsoft.com/office/powerpoint/2010/main" val="18363622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144000" cy="7417415"/>
          </a:xfrm>
          <a:prstGeom prst="rect">
            <a:avLst/>
          </a:prstGeom>
        </p:spPr>
        <p:txBody>
          <a:bodyPr wrap="square">
            <a:spAutoFit/>
          </a:bodyPr>
          <a:lstStyle/>
          <a:p>
            <a:r>
              <a:rPr lang="ar-IQ" sz="2800" b="1" dirty="0" smtClean="0">
                <a:solidFill>
                  <a:srgbClr val="FF0000"/>
                </a:solidFill>
              </a:rPr>
              <a:t>كتابه ( معين الحكام ) :</a:t>
            </a:r>
          </a:p>
          <a:p>
            <a:r>
              <a:rPr lang="ar-IQ" sz="2800" b="1" dirty="0" smtClean="0">
                <a:solidFill>
                  <a:srgbClr val="FF0000"/>
                </a:solidFill>
              </a:rPr>
              <a:t>للقاضي </a:t>
            </a:r>
            <a:r>
              <a:rPr lang="ar-IQ" sz="2800" b="1" dirty="0">
                <a:solidFill>
                  <a:srgbClr val="FF0000"/>
                </a:solidFill>
              </a:rPr>
              <a:t>علاء الدي </a:t>
            </a:r>
            <a:r>
              <a:rPr lang="ar-IQ" sz="2800" b="1" dirty="0" err="1">
                <a:solidFill>
                  <a:srgbClr val="FF0000"/>
                </a:solidFill>
              </a:rPr>
              <a:t>الطرا</a:t>
            </a:r>
            <a:r>
              <a:rPr lang="ar-IQ" sz="2800" b="1" dirty="0">
                <a:solidFill>
                  <a:srgbClr val="FF0000"/>
                </a:solidFill>
              </a:rPr>
              <a:t> بلسي،  مؤلفين اثنين لا غيرهما ، وهما  : معين الحكام هذا  الكتاب الذي نحن بصدده ، و كتاب (الاستغناء في شرح وقاية الرواية) ، وهو شرح لكتاب (وقاية الرواية في مسائل الهداية) لبرهان الدين محمود بن </a:t>
            </a:r>
            <a:r>
              <a:rPr lang="ar-IQ" sz="2800" b="1" dirty="0" err="1">
                <a:solidFill>
                  <a:srgbClr val="FF0000"/>
                </a:solidFill>
              </a:rPr>
              <a:t>عبيدالله</a:t>
            </a:r>
            <a:r>
              <a:rPr lang="ar-IQ" sz="2800" b="1" dirty="0">
                <a:solidFill>
                  <a:srgbClr val="FF0000"/>
                </a:solidFill>
              </a:rPr>
              <a:t> الملقب (صدر الشريعة الاصغر ) ( ت  927 ه )، وهو احد المتون المشهورة في نقل المذهب الحنفي، اعتنى به العلماء ، وذكره المؤلف في معين الحكام  مرتين ...وله نسخة خطية </a:t>
            </a:r>
            <a:r>
              <a:rPr lang="ar-IQ" sz="2800" b="1" dirty="0" err="1">
                <a:solidFill>
                  <a:srgbClr val="FF0000"/>
                </a:solidFill>
              </a:rPr>
              <a:t>باسلام</a:t>
            </a:r>
            <a:r>
              <a:rPr lang="ar-IQ" sz="2800" b="1" dirty="0">
                <a:solidFill>
                  <a:srgbClr val="FF0000"/>
                </a:solidFill>
              </a:rPr>
              <a:t> بول في تركيا في مكتبة الفاتح ..لمن يريد تحقيقه  </a:t>
            </a:r>
            <a:r>
              <a:rPr lang="ar-IQ" sz="2800" b="1" dirty="0" smtClean="0">
                <a:solidFill>
                  <a:srgbClr val="FF0000"/>
                </a:solidFill>
              </a:rPr>
              <a:t>.</a:t>
            </a:r>
          </a:p>
          <a:p>
            <a:r>
              <a:rPr lang="ar-IQ" sz="2800" b="1" dirty="0">
                <a:solidFill>
                  <a:srgbClr val="92D050"/>
                </a:solidFill>
              </a:rPr>
              <a:t>الغرض من </a:t>
            </a:r>
            <a:r>
              <a:rPr lang="ar-IQ" sz="2800" b="1" dirty="0" err="1">
                <a:solidFill>
                  <a:srgbClr val="92D050"/>
                </a:solidFill>
              </a:rPr>
              <a:t>تاليف</a:t>
            </a:r>
            <a:r>
              <a:rPr lang="ar-IQ" sz="2800" b="1" dirty="0">
                <a:solidFill>
                  <a:srgbClr val="92D050"/>
                </a:solidFill>
              </a:rPr>
              <a:t> الكتاب :</a:t>
            </a:r>
          </a:p>
          <a:p>
            <a:r>
              <a:rPr lang="ar-IQ" sz="2800" b="1" dirty="0">
                <a:solidFill>
                  <a:srgbClr val="92D050"/>
                </a:solidFill>
              </a:rPr>
              <a:t>           لقد ذكر القاضي علاء الدين الطرابلسي </a:t>
            </a:r>
            <a:r>
              <a:rPr lang="ar-IQ" sz="2800" b="1" dirty="0" smtClean="0">
                <a:solidFill>
                  <a:srgbClr val="92D050"/>
                </a:solidFill>
              </a:rPr>
              <a:t>مبتغاه  </a:t>
            </a:r>
            <a:r>
              <a:rPr lang="ar-IQ" sz="2800" b="1" dirty="0">
                <a:solidFill>
                  <a:srgbClr val="92D050"/>
                </a:solidFill>
              </a:rPr>
              <a:t>في تصنيف كتاب ( معين الحكام ) وابان عن هدفه في هذا </a:t>
            </a:r>
            <a:r>
              <a:rPr lang="ar-IQ" sz="2800" b="1" dirty="0" err="1">
                <a:solidFill>
                  <a:srgbClr val="92D050"/>
                </a:solidFill>
              </a:rPr>
              <a:t>التاليف</a:t>
            </a:r>
            <a:r>
              <a:rPr lang="ar-IQ" sz="2800" b="1" dirty="0">
                <a:solidFill>
                  <a:srgbClr val="92D050"/>
                </a:solidFill>
              </a:rPr>
              <a:t> قائلا :  ((الغرض بهذا </a:t>
            </a:r>
            <a:r>
              <a:rPr lang="ar-IQ" sz="2800" b="1" dirty="0" err="1">
                <a:solidFill>
                  <a:srgbClr val="92D050"/>
                </a:solidFill>
              </a:rPr>
              <a:t>التاليف</a:t>
            </a:r>
            <a:r>
              <a:rPr lang="ar-IQ" sz="2800" b="1" dirty="0">
                <a:solidFill>
                  <a:srgbClr val="92D050"/>
                </a:solidFill>
              </a:rPr>
              <a:t> ذكر قواعد علم القضاء ،وبيان ما تفصل به الاقضية  من الحجاج ،واحكام السياسة الشرعية، وعدم الاستغناء </a:t>
            </a:r>
            <a:r>
              <a:rPr lang="ar-IQ" sz="2800" b="1" dirty="0" err="1">
                <a:solidFill>
                  <a:srgbClr val="92D050"/>
                </a:solidFill>
              </a:rPr>
              <a:t>باحدهما</a:t>
            </a:r>
            <a:r>
              <a:rPr lang="ar-IQ" sz="2800" b="1" dirty="0">
                <a:solidFill>
                  <a:srgbClr val="92D050"/>
                </a:solidFill>
              </a:rPr>
              <a:t> عن الاخر)) </a:t>
            </a:r>
            <a:r>
              <a:rPr lang="ar-IQ" sz="2800" b="1" dirty="0" smtClean="0">
                <a:solidFill>
                  <a:srgbClr val="92D050"/>
                </a:solidFill>
              </a:rPr>
              <a:t>". </a:t>
            </a:r>
            <a:r>
              <a:rPr lang="ar-IQ" sz="2800" b="1" dirty="0">
                <a:solidFill>
                  <a:srgbClr val="92D050"/>
                </a:solidFill>
              </a:rPr>
              <a:t>إن المقصد الرئيس للشريعة هو تحقيق مصالح العباد، </a:t>
            </a:r>
            <a:r>
              <a:rPr lang="ar-IQ" sz="2800" b="1" dirty="0" smtClean="0">
                <a:solidFill>
                  <a:srgbClr val="92D050"/>
                </a:solidFill>
              </a:rPr>
              <a:t>وهذه المصالح يتوقف تحقيقها على مراعاة العناصر المؤثرة فيها كاختلاف العادات، والأزمان، والبلدان،.</a:t>
            </a:r>
          </a:p>
          <a:p>
            <a:endParaRPr lang="ar-IQ" sz="2800" dirty="0" smtClean="0">
              <a:solidFill>
                <a:srgbClr val="FF0000"/>
              </a:solidFill>
            </a:endParaRPr>
          </a:p>
          <a:p>
            <a:endParaRPr lang="ar-IQ" sz="2800" dirty="0">
              <a:solidFill>
                <a:srgbClr val="FF0000"/>
              </a:solidFill>
            </a:endParaRPr>
          </a:p>
        </p:txBody>
      </p:sp>
    </p:spTree>
    <p:extLst>
      <p:ext uri="{BB962C8B-B14F-4D97-AF65-F5344CB8AC3E}">
        <p14:creationId xmlns:p14="http://schemas.microsoft.com/office/powerpoint/2010/main" val="33634638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69332"/>
          </a:xfrm>
          <a:prstGeom prst="rect">
            <a:avLst/>
          </a:prstGeom>
        </p:spPr>
        <p:txBody>
          <a:bodyPr wrap="square">
            <a:spAutoFit/>
          </a:bodyPr>
          <a:lstStyle/>
          <a:p>
            <a:r>
              <a:rPr lang="ar-IQ" dirty="0"/>
              <a:t>،.</a:t>
            </a:r>
          </a:p>
        </p:txBody>
      </p:sp>
      <p:sp>
        <p:nvSpPr>
          <p:cNvPr id="3" name="Rectangle 2"/>
          <p:cNvSpPr/>
          <p:nvPr/>
        </p:nvSpPr>
        <p:spPr>
          <a:xfrm>
            <a:off x="0" y="40943"/>
            <a:ext cx="9007522" cy="6986528"/>
          </a:xfrm>
          <a:prstGeom prst="rect">
            <a:avLst/>
          </a:prstGeom>
        </p:spPr>
        <p:txBody>
          <a:bodyPr wrap="square">
            <a:spAutoFit/>
          </a:bodyPr>
          <a:lstStyle/>
          <a:p>
            <a:r>
              <a:rPr lang="ar-IQ" sz="3200" b="1" dirty="0" smtClean="0">
                <a:solidFill>
                  <a:srgbClr val="FF0000"/>
                </a:solidFill>
              </a:rPr>
              <a:t>المحور الثاني  :  </a:t>
            </a:r>
          </a:p>
          <a:p>
            <a:r>
              <a:rPr lang="ar-IQ" sz="3200" b="1" dirty="0" smtClean="0">
                <a:solidFill>
                  <a:srgbClr val="FF0000"/>
                </a:solidFill>
              </a:rPr>
              <a:t>اسلوب الطرابلسي في كتابه (  معين الحكام)</a:t>
            </a:r>
          </a:p>
          <a:p>
            <a:r>
              <a:rPr lang="ar-IQ" sz="3200" b="1" dirty="0" smtClean="0">
                <a:solidFill>
                  <a:srgbClr val="FF0000"/>
                </a:solidFill>
              </a:rPr>
              <a:t>في </a:t>
            </a:r>
            <a:r>
              <a:rPr lang="ar-IQ" sz="3200" b="1" dirty="0">
                <a:solidFill>
                  <a:srgbClr val="FF0000"/>
                </a:solidFill>
              </a:rPr>
              <a:t>مستهل هذه الفقرة من البحث يحسن ان نفرق بين المنهج </a:t>
            </a:r>
            <a:r>
              <a:rPr lang="ar-IQ" sz="3200" b="1" dirty="0" smtClean="0">
                <a:solidFill>
                  <a:srgbClr val="FF0000"/>
                </a:solidFill>
              </a:rPr>
              <a:t>وبين </a:t>
            </a:r>
            <a:r>
              <a:rPr lang="ar-IQ" sz="3200" b="1" dirty="0">
                <a:solidFill>
                  <a:srgbClr val="FF0000"/>
                </a:solidFill>
              </a:rPr>
              <a:t>الاسلوب </a:t>
            </a:r>
            <a:r>
              <a:rPr lang="ar-IQ" sz="3200" b="1" dirty="0" err="1">
                <a:solidFill>
                  <a:srgbClr val="FF0000"/>
                </a:solidFill>
              </a:rPr>
              <a:t>بايجاز</a:t>
            </a:r>
            <a:r>
              <a:rPr lang="ar-IQ" sz="3200" b="1" dirty="0">
                <a:solidFill>
                  <a:srgbClr val="FF0000"/>
                </a:solidFill>
              </a:rPr>
              <a:t>، من جهة  ان طائفة من الباحثين لا زالوا لا يفرقون بينهما بالدقة المطلوبة ، فالمنهج  </a:t>
            </a:r>
            <a:r>
              <a:rPr lang="ar-IQ" sz="3200" b="1" dirty="0" smtClean="0">
                <a:solidFill>
                  <a:srgbClr val="FF0000"/>
                </a:solidFill>
              </a:rPr>
              <a:t>هو </a:t>
            </a:r>
            <a:r>
              <a:rPr lang="ar-IQ" sz="3200" b="1" dirty="0">
                <a:solidFill>
                  <a:srgbClr val="FF0000"/>
                </a:solidFill>
              </a:rPr>
              <a:t>الدستور والاساس </a:t>
            </a:r>
            <a:r>
              <a:rPr lang="ar-IQ" sz="3200" b="1" dirty="0" smtClean="0">
                <a:solidFill>
                  <a:srgbClr val="FF0000"/>
                </a:solidFill>
              </a:rPr>
              <a:t>الذي </a:t>
            </a:r>
            <a:r>
              <a:rPr lang="ar-IQ" sz="3200" b="1" dirty="0">
                <a:solidFill>
                  <a:srgbClr val="FF0000"/>
                </a:solidFill>
              </a:rPr>
              <a:t>تسير - وفقا له - العملية البحثية ،اما الاسلوب :فهو الطريقة النسقية او النظام  اللغوي المتميز ، او النمط </a:t>
            </a:r>
            <a:r>
              <a:rPr lang="ar-IQ" sz="3200" b="1" dirty="0" err="1">
                <a:solidFill>
                  <a:srgbClr val="FF0000"/>
                </a:solidFill>
              </a:rPr>
              <a:t>التاليفي</a:t>
            </a:r>
            <a:r>
              <a:rPr lang="ar-IQ" sz="3200" b="1" dirty="0">
                <a:solidFill>
                  <a:srgbClr val="FF0000"/>
                </a:solidFill>
              </a:rPr>
              <a:t> المخصوص  الذي يتعامل على اساسها الباحث في عرض افكاره، </a:t>
            </a:r>
            <a:endParaRPr lang="ar-IQ" sz="3200" b="1" dirty="0" smtClean="0">
              <a:solidFill>
                <a:srgbClr val="FF0000"/>
              </a:solidFill>
            </a:endParaRPr>
          </a:p>
          <a:p>
            <a:r>
              <a:rPr lang="ar-IQ" sz="3200" b="1" dirty="0" smtClean="0"/>
              <a:t>ويمكن </a:t>
            </a:r>
            <a:r>
              <a:rPr lang="ar-IQ" sz="3200" b="1" dirty="0"/>
              <a:t>تحديد الاسلوب على انه :((النهج اللغوي المخصوص الذي يشتقه الأديب لنفسه في خضم المادة اللغوية المتراكمة)) " </a:t>
            </a:r>
            <a:r>
              <a:rPr lang="ar-IQ" sz="3200" b="1" dirty="0" smtClean="0"/>
              <a:t>" </a:t>
            </a:r>
            <a:r>
              <a:rPr lang="ar-IQ" sz="3200" b="1" dirty="0"/>
              <a:t>على النحو الذي  نراه  في اسلوب علاء الدين الطرابلسي عند </a:t>
            </a:r>
            <a:r>
              <a:rPr lang="ar-IQ" sz="3200" b="1" dirty="0" err="1"/>
              <a:t>تاليف</a:t>
            </a:r>
            <a:r>
              <a:rPr lang="ar-IQ" sz="3200" b="1" dirty="0"/>
              <a:t> كتابه  فيما بعد عند عرض الاسلوب، واذا كان المنهج هو </a:t>
            </a:r>
            <a:r>
              <a:rPr lang="ar-IQ" sz="3200" b="1" dirty="0" smtClean="0"/>
              <a:t>الطريق، </a:t>
            </a:r>
            <a:r>
              <a:rPr lang="ar-IQ" sz="3200" b="1" dirty="0" err="1"/>
              <a:t>فاننا</a:t>
            </a:r>
            <a:r>
              <a:rPr lang="ar-IQ" sz="3200" b="1" dirty="0"/>
              <a:t> نخلص من هذا التعريف الى مفهومين  اثنين :</a:t>
            </a:r>
          </a:p>
          <a:p>
            <a:endParaRPr lang="ar-IQ" sz="3200" b="1" dirty="0">
              <a:solidFill>
                <a:srgbClr val="FF0000"/>
              </a:solidFill>
            </a:endParaRPr>
          </a:p>
        </p:txBody>
      </p:sp>
    </p:spTree>
    <p:extLst>
      <p:ext uri="{BB962C8B-B14F-4D97-AF65-F5344CB8AC3E}">
        <p14:creationId xmlns:p14="http://schemas.microsoft.com/office/powerpoint/2010/main" val="19848968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355860"/>
          </a:xfrm>
          <a:prstGeom prst="rect">
            <a:avLst/>
          </a:prstGeom>
        </p:spPr>
        <p:txBody>
          <a:bodyPr wrap="square">
            <a:spAutoFit/>
          </a:bodyPr>
          <a:lstStyle/>
          <a:p>
            <a:r>
              <a:rPr lang="ar-IQ" sz="2400" dirty="0" smtClean="0">
                <a:solidFill>
                  <a:srgbClr val="00B050"/>
                </a:solidFill>
              </a:rPr>
              <a:t> </a:t>
            </a:r>
            <a:r>
              <a:rPr lang="ar-IQ" sz="2800" b="1" dirty="0" smtClean="0">
                <a:solidFill>
                  <a:srgbClr val="00B050"/>
                </a:solidFill>
              </a:rPr>
              <a:t>1- ان </a:t>
            </a:r>
            <a:r>
              <a:rPr lang="ar-IQ" sz="2800" b="1" dirty="0">
                <a:solidFill>
                  <a:srgbClr val="00B050"/>
                </a:solidFill>
              </a:rPr>
              <a:t>الأسلوب هو المذهب ، وهو الشخص، ولكل مذهبه  وشخصيته في التأليف والكتابة. </a:t>
            </a:r>
          </a:p>
          <a:p>
            <a:r>
              <a:rPr lang="ar-IQ" sz="2800" b="1" dirty="0" smtClean="0">
                <a:solidFill>
                  <a:srgbClr val="00B050"/>
                </a:solidFill>
              </a:rPr>
              <a:t>2- ويرصد </a:t>
            </a:r>
            <a:r>
              <a:rPr lang="ar-IQ" sz="2800" b="1" dirty="0">
                <a:solidFill>
                  <a:srgbClr val="00B050"/>
                </a:solidFill>
              </a:rPr>
              <a:t>من هذا الكلام  ان الاسلوب  ((معناه الفرادة او التجويد :أي (ظاهرة منفردة ) ذات سمة خاصة كإبداع اثر محدد او اثأر كاتب بعينه  )) </a:t>
            </a:r>
            <a:r>
              <a:rPr lang="ar-IQ" sz="2800" b="1" dirty="0" smtClean="0">
                <a:solidFill>
                  <a:srgbClr val="00B050"/>
                </a:solidFill>
              </a:rPr>
              <a:t>.</a:t>
            </a:r>
          </a:p>
          <a:p>
            <a:r>
              <a:rPr lang="ar-IQ" sz="2800" b="1" dirty="0" smtClean="0">
                <a:solidFill>
                  <a:srgbClr val="00B050"/>
                </a:solidFill>
              </a:rPr>
              <a:t>  وفيما </a:t>
            </a:r>
            <a:r>
              <a:rPr lang="ar-IQ" sz="2800" b="1" dirty="0">
                <a:solidFill>
                  <a:srgbClr val="00B050"/>
                </a:solidFill>
              </a:rPr>
              <a:t>يأتي  جوانب من  السمات الاسلوبية التي جسدها علاء الدين ، خليل بن علي الطرابلسي  في تأليف كتابه الجليل ( معين الحكام )_ فضلا عن الاشارات الاسلوبية التي وردت في درج الكلام في مواضعها من هذا البحث  </a:t>
            </a:r>
            <a:r>
              <a:rPr lang="ar-IQ" sz="2800" b="1" dirty="0" smtClean="0">
                <a:solidFill>
                  <a:srgbClr val="00B050"/>
                </a:solidFill>
              </a:rPr>
              <a:t>:</a:t>
            </a:r>
          </a:p>
          <a:p>
            <a:r>
              <a:rPr lang="ar-IQ" sz="2800" b="1" dirty="0">
                <a:solidFill>
                  <a:srgbClr val="FF0000"/>
                </a:solidFill>
              </a:rPr>
              <a:t>1-اسلوب التنويع في استعمال الاساليب  : </a:t>
            </a:r>
            <a:endParaRPr lang="ar-IQ" sz="2800" b="1" dirty="0" smtClean="0">
              <a:solidFill>
                <a:srgbClr val="FF0000"/>
              </a:solidFill>
            </a:endParaRPr>
          </a:p>
          <a:p>
            <a:r>
              <a:rPr lang="ar-IQ" sz="2800" b="1" dirty="0" smtClean="0">
                <a:solidFill>
                  <a:srgbClr val="FF0000"/>
                </a:solidFill>
              </a:rPr>
              <a:t>ان  </a:t>
            </a:r>
            <a:r>
              <a:rPr lang="ar-IQ" sz="2800" b="1" dirty="0">
                <a:solidFill>
                  <a:srgbClr val="FF0000"/>
                </a:solidFill>
              </a:rPr>
              <a:t>كتاب ( معين الحكام)  للطرابلسي موسوعة فقهية  قضائية كبيرة ،و كتاب مترامي الطراف ، واسع الموضوع ، عميق الاسلوب ، يتضمن علوما كثيرة ، بين الفقه والقضاء والسياسة الشرعية واحكام المرافعات ، ومصنفات عديدة، ومشتمل على اعلام واسماء وفيرة جدا، لذلك احتاج المؤلف   -اختياراً او اضطراراً - الى التنويع في استعمال الاساليب، فاستعمل تارة الاسلوب العلمي الذي يهتم بالحقائق كونها المطلب الاساس للكتاب ، وتارة الى اسلوب </a:t>
            </a:r>
            <a:r>
              <a:rPr lang="ar-IQ" sz="2800" b="1" dirty="0" err="1">
                <a:solidFill>
                  <a:srgbClr val="FF0000"/>
                </a:solidFill>
              </a:rPr>
              <a:t>الفنقلة</a:t>
            </a:r>
            <a:r>
              <a:rPr lang="ar-IQ" sz="2800" b="1" dirty="0">
                <a:solidFill>
                  <a:srgbClr val="FF0000"/>
                </a:solidFill>
              </a:rPr>
              <a:t> الجدلي ، واخرى الى اسلوب العامة من الناس لتقريب </a:t>
            </a:r>
            <a:r>
              <a:rPr lang="ar-IQ" sz="2800" b="1" dirty="0" err="1">
                <a:solidFill>
                  <a:srgbClr val="FF0000"/>
                </a:solidFill>
              </a:rPr>
              <a:t>النتائح</a:t>
            </a:r>
            <a:r>
              <a:rPr lang="ar-IQ" sz="2800" b="1" dirty="0">
                <a:solidFill>
                  <a:srgbClr val="FF0000"/>
                </a:solidFill>
              </a:rPr>
              <a:t> والاحكام الى اذهانهم ، واقناعهم بها .</a:t>
            </a:r>
          </a:p>
          <a:p>
            <a:endParaRPr lang="ar-IQ" sz="2400" dirty="0">
              <a:solidFill>
                <a:srgbClr val="00B050"/>
              </a:solidFill>
            </a:endParaRPr>
          </a:p>
        </p:txBody>
      </p:sp>
    </p:spTree>
    <p:extLst>
      <p:ext uri="{BB962C8B-B14F-4D97-AF65-F5344CB8AC3E}">
        <p14:creationId xmlns:p14="http://schemas.microsoft.com/office/powerpoint/2010/main" val="14667255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940088"/>
          </a:xfrm>
          <a:prstGeom prst="rect">
            <a:avLst/>
          </a:prstGeom>
        </p:spPr>
        <p:txBody>
          <a:bodyPr wrap="square">
            <a:spAutoFit/>
          </a:bodyPr>
          <a:lstStyle/>
          <a:p>
            <a:endParaRPr lang="ar-IQ" sz="2800" b="1" dirty="0">
              <a:solidFill>
                <a:srgbClr val="FF0000"/>
              </a:solidFill>
            </a:endParaRPr>
          </a:p>
          <a:p>
            <a:endParaRPr lang="ar-IQ" sz="2800" b="1" dirty="0" smtClean="0">
              <a:solidFill>
                <a:srgbClr val="FF0000"/>
              </a:solidFill>
            </a:endParaRPr>
          </a:p>
          <a:p>
            <a:r>
              <a:rPr lang="ar-IQ" sz="3600" b="1" dirty="0" smtClean="0">
                <a:solidFill>
                  <a:srgbClr val="00B0F0"/>
                </a:solidFill>
              </a:rPr>
              <a:t>2- </a:t>
            </a:r>
            <a:r>
              <a:rPr lang="ar-IQ" sz="3600" b="1" dirty="0">
                <a:solidFill>
                  <a:srgbClr val="00B0F0"/>
                </a:solidFill>
              </a:rPr>
              <a:t>اسلوب الوضوح في التعبير والابتعاد عن التعقيد والجفاف عامة : قد يقرا القارئ صفحات طويلة في معين الحكام دون ان يقف عند كلمة  ،او تعبير  يحتاج الى شرح او ايضاح ، او استعمال معجم ،الا ما كان نادرا ، نسبة الى حجم الكتاب وتنوع ابوابه وكثرة مباحثه ، غير انه قد يضطر الى استعمال بعض الالفاظ الغريبة لتوضيح حالة ما ، ناظرا اليها على انها كلمة فصيحة ، وقد تكون  من لهجات العرب او بعض كتب القانون والفقه ، وتوضيح هذه الالفاظ والمصطلحات يقع على عاتق المحققين</a:t>
            </a:r>
            <a:r>
              <a:rPr lang="ar-IQ" sz="3600" b="1" dirty="0" smtClean="0">
                <a:solidFill>
                  <a:srgbClr val="00B0F0"/>
                </a:solidFill>
              </a:rPr>
              <a:t>.</a:t>
            </a:r>
          </a:p>
        </p:txBody>
      </p:sp>
    </p:spTree>
    <p:extLst>
      <p:ext uri="{BB962C8B-B14F-4D97-AF65-F5344CB8AC3E}">
        <p14:creationId xmlns:p14="http://schemas.microsoft.com/office/powerpoint/2010/main" val="38306755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ar-IQ" sz="3600" b="1" dirty="0">
                <a:solidFill>
                  <a:srgbClr val="00B050"/>
                </a:solidFill>
              </a:rPr>
              <a:t>3-اسلوب </a:t>
            </a:r>
            <a:r>
              <a:rPr lang="ar-IQ" sz="3600" b="1" dirty="0" err="1">
                <a:solidFill>
                  <a:srgbClr val="00B050"/>
                </a:solidFill>
              </a:rPr>
              <a:t>التنائي</a:t>
            </a:r>
            <a:r>
              <a:rPr lang="ar-IQ" sz="3600" b="1" dirty="0">
                <a:solidFill>
                  <a:srgbClr val="00B050"/>
                </a:solidFill>
              </a:rPr>
              <a:t> عن التعصب المذهبي وتجنب الهجوم على الاخرين من المخالفين :  على الرغم من اعتداد الطرابلسي بمذهبه الحنفي ،والاهتمام بنصوصه في الكثرة الغالبة من المسائل التي عرضها،  الا انه  - والحق يقال -  </a:t>
            </a:r>
            <a:r>
              <a:rPr lang="ar-IQ" sz="3600" b="1" dirty="0" err="1">
                <a:solidFill>
                  <a:srgbClr val="00B050"/>
                </a:solidFill>
              </a:rPr>
              <a:t>لايميل</a:t>
            </a:r>
            <a:r>
              <a:rPr lang="ar-IQ" sz="3600" b="1" dirty="0">
                <a:solidFill>
                  <a:srgbClr val="00B050"/>
                </a:solidFill>
              </a:rPr>
              <a:t> الى راي نظرا لصاحبه </a:t>
            </a:r>
            <a:r>
              <a:rPr lang="ar-IQ" sz="3600" b="1">
                <a:solidFill>
                  <a:srgbClr val="00B050"/>
                </a:solidFill>
              </a:rPr>
              <a:t>، </a:t>
            </a:r>
            <a:r>
              <a:rPr lang="ar-IQ" sz="3600" b="1" smtClean="0">
                <a:solidFill>
                  <a:srgbClr val="00B050"/>
                </a:solidFill>
              </a:rPr>
              <a:t>او يتعصب </a:t>
            </a:r>
            <a:r>
              <a:rPr lang="ar-IQ" sz="3600" b="1" dirty="0">
                <a:solidFill>
                  <a:srgbClr val="00B050"/>
                </a:solidFill>
              </a:rPr>
              <a:t>لمذهب خاص او شخصي لاعتبارات فردية، بل يبتعد </a:t>
            </a:r>
            <a:r>
              <a:rPr lang="ar-IQ" sz="3600" b="1" dirty="0" smtClean="0">
                <a:solidFill>
                  <a:srgbClr val="00B050"/>
                </a:solidFill>
              </a:rPr>
              <a:t> عن الاهواء </a:t>
            </a:r>
            <a:r>
              <a:rPr lang="ar-IQ" sz="3600" b="1" dirty="0">
                <a:solidFill>
                  <a:srgbClr val="00B050"/>
                </a:solidFill>
              </a:rPr>
              <a:t>الفردية والمشارب الذاتية ، وقد يعرض اراء العلماء من المذاهب الاخرى </a:t>
            </a:r>
            <a:r>
              <a:rPr lang="ar-IQ" sz="3600" b="1" dirty="0" err="1">
                <a:solidFill>
                  <a:srgbClr val="00B050"/>
                </a:solidFill>
              </a:rPr>
              <a:t>بانصاف</a:t>
            </a:r>
            <a:r>
              <a:rPr lang="ar-IQ" sz="3600" b="1" dirty="0">
                <a:solidFill>
                  <a:srgbClr val="00B050"/>
                </a:solidFill>
              </a:rPr>
              <a:t> و موضوعية الا ما ندر ، و قد يصرح باسم المخالف  لرايه لكن دون قصد التجريح او الحط من قيمته ، وقد يكثر عنده ذلك  اثناء ذكر اراء فقهاء المالكية  في المسائل ،وقد </a:t>
            </a:r>
            <a:r>
              <a:rPr lang="ar-IQ" sz="3600" b="1" dirty="0" err="1">
                <a:solidFill>
                  <a:srgbClr val="00B050"/>
                </a:solidFill>
              </a:rPr>
              <a:t>يوافقهم</a:t>
            </a:r>
            <a:r>
              <a:rPr lang="ar-IQ" sz="3600" b="1" dirty="0">
                <a:solidFill>
                  <a:srgbClr val="00B050"/>
                </a:solidFill>
              </a:rPr>
              <a:t> ،او يقترب من مذهبهم. دون اتباع المشرب الذاتي والميل الى </a:t>
            </a:r>
            <a:r>
              <a:rPr lang="ar-IQ" sz="3600" b="1" dirty="0" smtClean="0">
                <a:solidFill>
                  <a:srgbClr val="00B050"/>
                </a:solidFill>
              </a:rPr>
              <a:t>عالم. </a:t>
            </a:r>
            <a:endParaRPr lang="ar-IQ" sz="3600" b="1" dirty="0">
              <a:solidFill>
                <a:srgbClr val="00B050"/>
              </a:solidFill>
            </a:endParaRPr>
          </a:p>
        </p:txBody>
      </p:sp>
    </p:spTree>
    <p:extLst>
      <p:ext uri="{BB962C8B-B14F-4D97-AF65-F5344CB8AC3E}">
        <p14:creationId xmlns:p14="http://schemas.microsoft.com/office/powerpoint/2010/main" val="29264431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36496" cy="6740307"/>
          </a:xfrm>
          <a:prstGeom prst="rect">
            <a:avLst/>
          </a:prstGeom>
        </p:spPr>
        <p:txBody>
          <a:bodyPr wrap="square">
            <a:spAutoFit/>
          </a:bodyPr>
          <a:lstStyle/>
          <a:p>
            <a:endParaRPr lang="ar-IQ" sz="3600" b="1" dirty="0"/>
          </a:p>
          <a:p>
            <a:r>
              <a:rPr lang="ar-IQ" sz="3600" b="1" dirty="0" smtClean="0"/>
              <a:t>4-اسلوب </a:t>
            </a:r>
            <a:r>
              <a:rPr lang="ar-IQ" sz="3600" b="1" dirty="0"/>
              <a:t>ترجيح </a:t>
            </a:r>
            <a:r>
              <a:rPr lang="ar-IQ" sz="3600" b="1" dirty="0" err="1"/>
              <a:t>الاراء</a:t>
            </a:r>
            <a:r>
              <a:rPr lang="ar-IQ" sz="3600" b="1" dirty="0"/>
              <a:t> : قد يرجح  الطرابلسي بعض </a:t>
            </a:r>
            <a:r>
              <a:rPr lang="ar-IQ" sz="3600" b="1" dirty="0" err="1"/>
              <a:t>الاراء</a:t>
            </a:r>
            <a:r>
              <a:rPr lang="ar-IQ" sz="3600" b="1" dirty="0"/>
              <a:t> لقضاة ومفتين وفقهاء في المذاهب الفقهية الاخرى و يعلن عن ذلك الترجيح ،  وقد لا يعلن ويكتفي بذكر الراي وانهاء الحكم في المسالة.</a:t>
            </a:r>
          </a:p>
          <a:p>
            <a:endParaRPr lang="ar-IQ" sz="3600" b="1" dirty="0"/>
          </a:p>
          <a:p>
            <a:r>
              <a:rPr lang="ar-IQ" sz="3600" b="1" dirty="0">
                <a:solidFill>
                  <a:srgbClr val="FF0000"/>
                </a:solidFill>
              </a:rPr>
              <a:t>5</a:t>
            </a:r>
            <a:r>
              <a:rPr lang="ar-IQ" sz="3600" b="1" dirty="0" smtClean="0">
                <a:solidFill>
                  <a:srgbClr val="FF0000"/>
                </a:solidFill>
              </a:rPr>
              <a:t>-اسلوب </a:t>
            </a:r>
            <a:r>
              <a:rPr lang="ar-IQ" sz="3600" b="1" dirty="0">
                <a:solidFill>
                  <a:srgbClr val="FF0000"/>
                </a:solidFill>
              </a:rPr>
              <a:t>النقل الطويل من كتب اخرى : قد ينقل الطرابلسي نصوصا  كثيرة وطويلة من كتب اخرى،  اذا وجدها متفقة مع مذهبه الحنفي ،او لا تخالف المذهب  الحنفي و اصوله وقواعده على اقل تقدير، ولا سيما في الفقه المالكي بوصفه اقرب المذاهب الفقهية </a:t>
            </a:r>
            <a:r>
              <a:rPr lang="ar-IQ" sz="3600" b="1" dirty="0" err="1">
                <a:solidFill>
                  <a:srgbClr val="FF0000"/>
                </a:solidFill>
              </a:rPr>
              <a:t>لاحكام</a:t>
            </a:r>
            <a:r>
              <a:rPr lang="ar-IQ" sz="3600" b="1" dirty="0">
                <a:solidFill>
                  <a:srgbClr val="FF0000"/>
                </a:solidFill>
              </a:rPr>
              <a:t> الفقه الحنفي ، وقد ينقل من غيرها   . </a:t>
            </a:r>
          </a:p>
        </p:txBody>
      </p:sp>
    </p:spTree>
    <p:extLst>
      <p:ext uri="{BB962C8B-B14F-4D97-AF65-F5344CB8AC3E}">
        <p14:creationId xmlns:p14="http://schemas.microsoft.com/office/powerpoint/2010/main" val="24181638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24973"/>
          </a:xfrm>
          <a:prstGeom prst="rect">
            <a:avLst/>
          </a:prstGeom>
        </p:spPr>
        <p:txBody>
          <a:bodyPr wrap="square">
            <a:spAutoFit/>
          </a:bodyPr>
          <a:lstStyle/>
          <a:p>
            <a:r>
              <a:rPr lang="ar-IQ" sz="2800" b="1" dirty="0">
                <a:solidFill>
                  <a:schemeClr val="tx1">
                    <a:lumMod val="85000"/>
                    <a:lumOff val="15000"/>
                  </a:schemeClr>
                </a:solidFill>
              </a:rPr>
              <a:t> </a:t>
            </a:r>
          </a:p>
          <a:p>
            <a:r>
              <a:rPr lang="ar-IQ" sz="3200" b="1" dirty="0">
                <a:solidFill>
                  <a:schemeClr val="tx1">
                    <a:lumMod val="85000"/>
                    <a:lumOff val="15000"/>
                  </a:schemeClr>
                </a:solidFill>
              </a:rPr>
              <a:t>6</a:t>
            </a:r>
            <a:r>
              <a:rPr lang="ar-IQ" sz="3200" b="1" dirty="0" smtClean="0">
                <a:solidFill>
                  <a:schemeClr val="tx1">
                    <a:lumMod val="85000"/>
                    <a:lumOff val="15000"/>
                  </a:schemeClr>
                </a:solidFill>
              </a:rPr>
              <a:t>-تنويع </a:t>
            </a:r>
            <a:r>
              <a:rPr lang="ar-IQ" sz="3200" b="1" dirty="0">
                <a:solidFill>
                  <a:schemeClr val="tx1">
                    <a:lumMod val="85000"/>
                    <a:lumOff val="15000"/>
                  </a:schemeClr>
                </a:solidFill>
              </a:rPr>
              <a:t>طرائق الاستنباط وتثبيت الاحكام القضائية النهائية : ينتقل في المسالة من حكم اصلي الى حكم فرعي، او على النقيض من ذلك ،فهو قد يقدم الحجة تلو الاخرى من النصوص والاجماع والقياس، ويمزج ذلك بالحكمة الشرعية والتعليل ،وقد يكتفي بعرض اراء علماء  المذاهب ،وينقل اراءهم واقوالهم من مصادرها المتنوعة الكثيرة من نحو مصادر الفقه والقضاء </a:t>
            </a:r>
            <a:r>
              <a:rPr lang="ar-IQ" sz="3200" b="1" dirty="0" smtClean="0">
                <a:solidFill>
                  <a:schemeClr val="tx1">
                    <a:lumMod val="85000"/>
                    <a:lumOff val="15000"/>
                  </a:schemeClr>
                </a:solidFill>
              </a:rPr>
              <a:t>والفتاوي </a:t>
            </a:r>
            <a:r>
              <a:rPr lang="ar-IQ" sz="3200" b="1" dirty="0">
                <a:solidFill>
                  <a:schemeClr val="tx1">
                    <a:lumMod val="85000"/>
                    <a:lumOff val="15000"/>
                  </a:schemeClr>
                </a:solidFill>
              </a:rPr>
              <a:t>والاصول والقانون والقواعد الفقهية، والسياسة الشرعية و لغة الفقه والمصطلحات وغيرها لغرض استنباط الحكم القضائي بشان المسالة او الافتاء النهائي فيها  .</a:t>
            </a:r>
          </a:p>
          <a:p>
            <a:r>
              <a:rPr lang="ar-IQ" sz="3200" b="1" dirty="0">
                <a:solidFill>
                  <a:srgbClr val="C00000"/>
                </a:solidFill>
              </a:rPr>
              <a:t> 7</a:t>
            </a:r>
            <a:r>
              <a:rPr lang="ar-IQ" sz="3200" b="1" dirty="0" smtClean="0">
                <a:solidFill>
                  <a:srgbClr val="C00000"/>
                </a:solidFill>
              </a:rPr>
              <a:t>-اسلوب </a:t>
            </a:r>
            <a:r>
              <a:rPr lang="ar-IQ" sz="3200" b="1" dirty="0">
                <a:solidFill>
                  <a:srgbClr val="C00000"/>
                </a:solidFill>
              </a:rPr>
              <a:t>الموازنة بين </a:t>
            </a:r>
            <a:r>
              <a:rPr lang="ar-IQ" sz="3200" b="1" dirty="0" err="1">
                <a:solidFill>
                  <a:srgbClr val="C00000"/>
                </a:solidFill>
              </a:rPr>
              <a:t>الاراء</a:t>
            </a:r>
            <a:r>
              <a:rPr lang="ar-IQ" sz="3200" b="1" dirty="0">
                <a:solidFill>
                  <a:srgbClr val="C00000"/>
                </a:solidFill>
              </a:rPr>
              <a:t>: يقوم الطرابلسي في احايين كثيرة بعرض </a:t>
            </a:r>
            <a:r>
              <a:rPr lang="ar-IQ" sz="3200" b="1" dirty="0" err="1">
                <a:solidFill>
                  <a:srgbClr val="C00000"/>
                </a:solidFill>
              </a:rPr>
              <a:t>الاراء</a:t>
            </a:r>
            <a:r>
              <a:rPr lang="ar-IQ" sz="3200" b="1" dirty="0">
                <a:solidFill>
                  <a:srgbClr val="C00000"/>
                </a:solidFill>
              </a:rPr>
              <a:t> ومن ثم  يجري الموازنة بينها  بدقة ،هادفاً الى اختيار اقربها الى فهمه ومذهبه  </a:t>
            </a:r>
            <a:r>
              <a:rPr lang="ar-IQ" sz="3200" b="1" dirty="0" smtClean="0">
                <a:solidFill>
                  <a:srgbClr val="C00000"/>
                </a:solidFill>
              </a:rPr>
              <a:t>وقناعته</a:t>
            </a:r>
            <a:r>
              <a:rPr lang="ar-IQ" sz="3200" b="1" dirty="0">
                <a:solidFill>
                  <a:srgbClr val="C00000"/>
                </a:solidFill>
              </a:rPr>
              <a:t>، فيختاره ويصدر الحكم القضائي </a:t>
            </a:r>
            <a:r>
              <a:rPr lang="ar-IQ" sz="3200" b="1" dirty="0" err="1">
                <a:solidFill>
                  <a:srgbClr val="C00000"/>
                </a:solidFill>
              </a:rPr>
              <a:t>اوالفقهي</a:t>
            </a:r>
            <a:r>
              <a:rPr lang="ar-IQ" sz="3200" b="1" dirty="0">
                <a:solidFill>
                  <a:srgbClr val="C00000"/>
                </a:solidFill>
              </a:rPr>
              <a:t>  بموجبه </a:t>
            </a:r>
            <a:r>
              <a:rPr lang="ar-IQ" sz="3200" b="1" dirty="0">
                <a:solidFill>
                  <a:schemeClr val="tx1">
                    <a:lumMod val="85000"/>
                    <a:lumOff val="15000"/>
                  </a:schemeClr>
                </a:solidFill>
              </a:rPr>
              <a:t>.</a:t>
            </a:r>
          </a:p>
        </p:txBody>
      </p:sp>
    </p:spTree>
    <p:extLst>
      <p:ext uri="{BB962C8B-B14F-4D97-AF65-F5344CB8AC3E}">
        <p14:creationId xmlns:p14="http://schemas.microsoft.com/office/powerpoint/2010/main" val="12406562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678751"/>
          </a:xfrm>
          <a:prstGeom prst="rect">
            <a:avLst/>
          </a:prstGeom>
        </p:spPr>
        <p:txBody>
          <a:bodyPr wrap="square">
            <a:spAutoFit/>
          </a:bodyPr>
          <a:lstStyle/>
          <a:p>
            <a:r>
              <a:rPr lang="ar-IQ" sz="3600" b="1" dirty="0">
                <a:solidFill>
                  <a:srgbClr val="FF0000"/>
                </a:solidFill>
              </a:rPr>
              <a:t>*****: نقد اسلوب الطرابلسي في كتابه : </a:t>
            </a:r>
          </a:p>
          <a:p>
            <a:r>
              <a:rPr lang="ar-IQ" sz="3600" b="1" dirty="0">
                <a:solidFill>
                  <a:srgbClr val="FF0000"/>
                </a:solidFill>
              </a:rPr>
              <a:t>قد يؤخذ على الطرابلسي في اسلوبه في النقاط الاتية :</a:t>
            </a:r>
          </a:p>
          <a:p>
            <a:r>
              <a:rPr lang="ar-IQ" sz="3600" b="1" dirty="0">
                <a:solidFill>
                  <a:srgbClr val="FF0000"/>
                </a:solidFill>
              </a:rPr>
              <a:t>1-	اغفال جوانب من الضوابط و الحقائق اللغوية والنحوية  و الاخلال ببعض العبارات والاتيان بها مبتورة غير مكتملة  المعنى ، من نحو حذف جواب (لما ) و( لولا) </a:t>
            </a:r>
            <a:r>
              <a:rPr lang="ar-IQ" sz="3600" b="1" dirty="0" smtClean="0">
                <a:solidFill>
                  <a:srgbClr val="FF0000"/>
                </a:solidFill>
              </a:rPr>
              <a:t>وغيرهما </a:t>
            </a:r>
            <a:r>
              <a:rPr lang="ar-IQ" sz="3600" b="1" dirty="0">
                <a:solidFill>
                  <a:srgbClr val="FF0000"/>
                </a:solidFill>
              </a:rPr>
              <a:t>من الادوات التي تحتاج الى الجواب ليتم المعنى ، و قد يتركها اعتمادا على فطنة المخاطب، لكن هذا  اسلوب غير علمي لان اذهان  الناس تتباين في الذكاء و الغباء ،وهذه احكام قضائية يجب فهمها بوضوح </a:t>
            </a:r>
            <a:r>
              <a:rPr lang="ar-IQ" sz="3600" b="1" dirty="0" smtClean="0">
                <a:solidFill>
                  <a:srgbClr val="FF0000"/>
                </a:solidFill>
              </a:rPr>
              <a:t>. </a:t>
            </a:r>
          </a:p>
          <a:p>
            <a:r>
              <a:rPr lang="ar-IQ" sz="3200" b="1" dirty="0" smtClean="0">
                <a:solidFill>
                  <a:srgbClr val="FF0000"/>
                </a:solidFill>
              </a:rPr>
              <a:t>2- 3- 4- 5- 6- 7- 8- ....الخ</a:t>
            </a:r>
          </a:p>
          <a:p>
            <a:r>
              <a:rPr lang="ar-IQ" sz="3600" b="1" dirty="0" smtClean="0"/>
              <a:t>وهناك نقود كثيرة توجه الى اسلوبه لكن لا مجال لذكرها لضيق الوقت..</a:t>
            </a:r>
            <a:endParaRPr lang="ar-IQ" sz="3600" b="1" dirty="0"/>
          </a:p>
        </p:txBody>
      </p:sp>
    </p:spTree>
    <p:extLst>
      <p:ext uri="{BB962C8B-B14F-4D97-AF65-F5344CB8AC3E}">
        <p14:creationId xmlns:p14="http://schemas.microsoft.com/office/powerpoint/2010/main" val="385822621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0450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r>
              <a:rPr lang="ar-IQ" sz="2800" b="1" dirty="0" smtClean="0"/>
              <a:t>     </a:t>
            </a:r>
            <a:endParaRPr lang="ar-IQ" sz="2800" b="1" dirty="0" smtClean="0">
              <a:solidFill>
                <a:srgbClr val="FF0000"/>
              </a:solidFill>
            </a:endParaRPr>
          </a:p>
          <a:p>
            <a:r>
              <a:rPr lang="ar-IQ" sz="2800" b="1" dirty="0">
                <a:solidFill>
                  <a:srgbClr val="FF0000"/>
                </a:solidFill>
              </a:rPr>
              <a:t> </a:t>
            </a:r>
            <a:r>
              <a:rPr lang="ar-IQ" sz="2800" b="1" dirty="0" smtClean="0">
                <a:solidFill>
                  <a:srgbClr val="FF0000"/>
                </a:solidFill>
              </a:rPr>
              <a:t>               لماذا ندرس موضوع التعبير والانشاء: </a:t>
            </a:r>
          </a:p>
          <a:p>
            <a:r>
              <a:rPr lang="ar-IQ" sz="2800" b="1" dirty="0" smtClean="0">
                <a:solidFill>
                  <a:srgbClr val="FFC000"/>
                </a:solidFill>
              </a:rPr>
              <a:t>المغزى  الاساسي لتدريس موضوع التعبير 1-هو  افهام الطلبة كيفية البيان او  الافصاح عن </a:t>
            </a:r>
            <a:r>
              <a:rPr lang="ar-IQ" sz="2800" b="1" dirty="0" err="1" smtClean="0">
                <a:solidFill>
                  <a:srgbClr val="FFC000"/>
                </a:solidFill>
              </a:rPr>
              <a:t>مقصوده</a:t>
            </a:r>
            <a:r>
              <a:rPr lang="ar-IQ" sz="2800" b="1" dirty="0" smtClean="0">
                <a:solidFill>
                  <a:srgbClr val="FFC000"/>
                </a:solidFill>
              </a:rPr>
              <a:t> </a:t>
            </a:r>
            <a:r>
              <a:rPr lang="ar-IQ" sz="2800" b="1" dirty="0" err="1" smtClean="0">
                <a:solidFill>
                  <a:srgbClr val="FFC000"/>
                </a:solidFill>
              </a:rPr>
              <a:t>بايسر</a:t>
            </a:r>
            <a:r>
              <a:rPr lang="ar-IQ" sz="2800" b="1" dirty="0" smtClean="0">
                <a:solidFill>
                  <a:srgbClr val="FFC000"/>
                </a:solidFill>
              </a:rPr>
              <a:t> طريق ، اما بالقول ( التعبير الشفهي) او بالكتابة (التعبير الانشائي) ،2- وايصال الفكرة الي المتلقي :  </a:t>
            </a:r>
            <a:r>
              <a:rPr lang="ar-IQ" sz="2800" b="1" dirty="0" err="1" smtClean="0">
                <a:solidFill>
                  <a:srgbClr val="FFC000"/>
                </a:solidFill>
              </a:rPr>
              <a:t>باحسن</a:t>
            </a:r>
            <a:r>
              <a:rPr lang="ar-IQ" sz="2800" b="1" dirty="0" smtClean="0">
                <a:solidFill>
                  <a:srgbClr val="FFC000"/>
                </a:solidFill>
              </a:rPr>
              <a:t> تعبير ممكن ، و3- اقل الالفاظ .  4- واقصر سبل الافهام ،</a:t>
            </a:r>
          </a:p>
          <a:p>
            <a:r>
              <a:rPr lang="ar-IQ" sz="2800" b="1" dirty="0" smtClean="0"/>
              <a:t> </a:t>
            </a:r>
            <a:r>
              <a:rPr lang="ar-IQ" sz="2800" b="1" dirty="0" smtClean="0">
                <a:solidFill>
                  <a:srgbClr val="00B0F0"/>
                </a:solidFill>
              </a:rPr>
              <a:t>ولا يمكن الوصول الى هذه  الاهداف بالقواعد اللغوية المطردة</a:t>
            </a:r>
            <a:r>
              <a:rPr lang="ar-IQ" sz="2800" b="1" dirty="0">
                <a:solidFill>
                  <a:srgbClr val="00B0F0"/>
                </a:solidFill>
              </a:rPr>
              <a:t>، بل الأصل فيه هو </a:t>
            </a:r>
            <a:r>
              <a:rPr lang="ar-IQ" sz="2800" b="1" dirty="0" smtClean="0">
                <a:solidFill>
                  <a:srgbClr val="00B0F0"/>
                </a:solidFill>
              </a:rPr>
              <a:t>التدريب الممارسة والخبرة ، </a:t>
            </a:r>
            <a:r>
              <a:rPr lang="ar-IQ" sz="2800" b="1" dirty="0">
                <a:solidFill>
                  <a:srgbClr val="00B0F0"/>
                </a:solidFill>
              </a:rPr>
              <a:t>ومزاولة  </a:t>
            </a:r>
            <a:r>
              <a:rPr lang="ar-IQ" sz="2800" b="1" dirty="0" smtClean="0">
                <a:solidFill>
                  <a:srgbClr val="00B0F0"/>
                </a:solidFill>
              </a:rPr>
              <a:t>اثار المشهورين من اللغويين الكُتَّاب </a:t>
            </a:r>
            <a:r>
              <a:rPr lang="ar-IQ" sz="2800" b="1" dirty="0">
                <a:solidFill>
                  <a:srgbClr val="00B0F0"/>
                </a:solidFill>
              </a:rPr>
              <a:t>في ألفاظهم ومعانيهم، </a:t>
            </a:r>
            <a:r>
              <a:rPr lang="ar-IQ" sz="2800" b="1" dirty="0" smtClean="0">
                <a:solidFill>
                  <a:srgbClr val="00B0F0"/>
                </a:solidFill>
              </a:rPr>
              <a:t>لتشكل منها </a:t>
            </a:r>
            <a:r>
              <a:rPr lang="ar-IQ" sz="2800" b="1" dirty="0">
                <a:solidFill>
                  <a:srgbClr val="00B0F0"/>
                </a:solidFill>
              </a:rPr>
              <a:t>في ذِهْن المُطَالِع قوالبُ غيرُ جُزْئِيَّة تُفرَغُ فيها </a:t>
            </a:r>
            <a:r>
              <a:rPr lang="ar-IQ" sz="2800" b="1" dirty="0" smtClean="0">
                <a:solidFill>
                  <a:srgbClr val="00B0F0"/>
                </a:solidFill>
              </a:rPr>
              <a:t>أمثالُها ذلك لان القواعد </a:t>
            </a:r>
            <a:r>
              <a:rPr lang="ar-IQ" sz="2800" b="1" dirty="0">
                <a:solidFill>
                  <a:srgbClr val="00B0F0"/>
                </a:solidFill>
              </a:rPr>
              <a:t>التي تُدرَس في هذا الفَنِّ ليست </a:t>
            </a:r>
            <a:r>
              <a:rPr lang="ar-IQ" sz="2800" b="1" dirty="0" smtClean="0">
                <a:solidFill>
                  <a:srgbClr val="00B0F0"/>
                </a:solidFill>
              </a:rPr>
              <a:t>الا </a:t>
            </a:r>
            <a:r>
              <a:rPr lang="ar-IQ" sz="2800" b="1" dirty="0">
                <a:solidFill>
                  <a:srgbClr val="00B0F0"/>
                </a:solidFill>
              </a:rPr>
              <a:t>أُنموذجٍ من طرق التعبير، أو كليات في حُسْن التنسيق </a:t>
            </a:r>
            <a:r>
              <a:rPr lang="ar-IQ" sz="2800" b="1" dirty="0" smtClean="0">
                <a:solidFill>
                  <a:srgbClr val="00B0F0"/>
                </a:solidFill>
              </a:rPr>
              <a:t>، واختلاف </a:t>
            </a:r>
            <a:r>
              <a:rPr lang="ar-IQ" sz="2800" b="1" dirty="0">
                <a:solidFill>
                  <a:srgbClr val="00B0F0"/>
                </a:solidFill>
              </a:rPr>
              <a:t>أغراض </a:t>
            </a:r>
            <a:r>
              <a:rPr lang="ar-IQ" sz="2800" b="1" dirty="0" smtClean="0">
                <a:solidFill>
                  <a:srgbClr val="00B0F0"/>
                </a:solidFill>
              </a:rPr>
              <a:t>الكلام ،  و ما الى ذلك....</a:t>
            </a:r>
            <a:r>
              <a:rPr lang="ar-IQ" sz="2800" b="1" dirty="0"/>
              <a:t> </a:t>
            </a:r>
            <a:r>
              <a:rPr lang="ar-IQ" sz="2800" b="1" dirty="0">
                <a:solidFill>
                  <a:srgbClr val="C00000"/>
                </a:solidFill>
              </a:rPr>
              <a:t>مما يجعلُ  </a:t>
            </a:r>
            <a:r>
              <a:rPr lang="ar-IQ" sz="2800" b="1" dirty="0" smtClean="0">
                <a:solidFill>
                  <a:srgbClr val="C00000"/>
                </a:solidFill>
              </a:rPr>
              <a:t>الطالب </a:t>
            </a:r>
            <a:r>
              <a:rPr lang="ar-IQ" sz="2800" b="1" dirty="0" err="1" smtClean="0">
                <a:solidFill>
                  <a:srgbClr val="C00000"/>
                </a:solidFill>
              </a:rPr>
              <a:t>قادراعلى</a:t>
            </a:r>
            <a:r>
              <a:rPr lang="ar-IQ" sz="2800" b="1" dirty="0" smtClean="0">
                <a:solidFill>
                  <a:srgbClr val="C00000"/>
                </a:solidFill>
              </a:rPr>
              <a:t> </a:t>
            </a:r>
            <a:r>
              <a:rPr lang="ar-IQ" sz="2800" b="1" dirty="0">
                <a:solidFill>
                  <a:srgbClr val="C00000"/>
                </a:solidFill>
              </a:rPr>
              <a:t>الحكم والتمييز بين ما يجب </a:t>
            </a:r>
            <a:r>
              <a:rPr lang="ar-IQ" sz="2800" b="1" dirty="0" smtClean="0">
                <a:solidFill>
                  <a:srgbClr val="C00000"/>
                </a:solidFill>
              </a:rPr>
              <a:t>أن يقوله او يكتبه وبين ما يهمله من الالفاظ .....</a:t>
            </a:r>
            <a:endParaRPr lang="ar-IQ" sz="2800" dirty="0">
              <a:solidFill>
                <a:srgbClr val="C00000"/>
              </a:solidFill>
            </a:endParaRPr>
          </a:p>
        </p:txBody>
      </p:sp>
    </p:spTree>
    <p:extLst>
      <p:ext uri="{BB962C8B-B14F-4D97-AF65-F5344CB8AC3E}">
        <p14:creationId xmlns:p14="http://schemas.microsoft.com/office/powerpoint/2010/main" val="137489844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1840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62385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6730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43052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20970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57235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921153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40088"/>
          </a:xfrm>
          <a:prstGeom prst="rect">
            <a:avLst/>
          </a:prstGeom>
        </p:spPr>
        <p:txBody>
          <a:bodyPr wrap="square">
            <a:spAutoFit/>
          </a:bodyPr>
          <a:lstStyle/>
          <a:p>
            <a:r>
              <a:rPr lang="ar-IQ" sz="2800" b="1" dirty="0"/>
              <a:t> </a:t>
            </a:r>
            <a:r>
              <a:rPr lang="ar-IQ" sz="2800" b="1" dirty="0" smtClean="0">
                <a:solidFill>
                  <a:srgbClr val="00B0F0"/>
                </a:solidFill>
              </a:rPr>
              <a:t>عنوان السمنار :  </a:t>
            </a:r>
          </a:p>
          <a:p>
            <a:r>
              <a:rPr lang="ar-IQ" sz="2800" b="1" dirty="0">
                <a:solidFill>
                  <a:srgbClr val="00B0F0"/>
                </a:solidFill>
              </a:rPr>
              <a:t> </a:t>
            </a:r>
            <a:r>
              <a:rPr lang="ar-IQ" sz="2800" b="1" dirty="0" smtClean="0">
                <a:solidFill>
                  <a:srgbClr val="00B0F0"/>
                </a:solidFill>
              </a:rPr>
              <a:t>        ((الاشاعات: مفهومها و خطورتها ،وحكمها ، و طرائق الوقاية منها  من </a:t>
            </a:r>
            <a:r>
              <a:rPr lang="ar-IQ" sz="2800" b="1" dirty="0" err="1" smtClean="0">
                <a:solidFill>
                  <a:srgbClr val="00B0F0"/>
                </a:solidFill>
              </a:rPr>
              <a:t>منظوراسلامي</a:t>
            </a:r>
            <a:r>
              <a:rPr lang="ar-IQ" sz="2800" b="1" dirty="0" smtClean="0">
                <a:solidFill>
                  <a:srgbClr val="00B0F0"/>
                </a:solidFill>
              </a:rPr>
              <a:t> ))        (  بحث منشور )                 </a:t>
            </a:r>
          </a:p>
          <a:p>
            <a:r>
              <a:rPr lang="ar-IQ" sz="2800" b="1" dirty="0">
                <a:solidFill>
                  <a:srgbClr val="00B0F0"/>
                </a:solidFill>
              </a:rPr>
              <a:t> </a:t>
            </a:r>
            <a:r>
              <a:rPr lang="ar-IQ" sz="2800" b="1" dirty="0" smtClean="0">
                <a:solidFill>
                  <a:srgbClr val="00B0F0"/>
                </a:solidFill>
              </a:rPr>
              <a:t>        </a:t>
            </a:r>
          </a:p>
          <a:p>
            <a:r>
              <a:rPr lang="ar-IQ" sz="2800" b="1" dirty="0" smtClean="0">
                <a:solidFill>
                  <a:srgbClr val="FF0000"/>
                </a:solidFill>
              </a:rPr>
              <a:t>        تقديمة عن خطورة الاشاعة وأثرها </a:t>
            </a:r>
            <a:r>
              <a:rPr lang="ar-IQ" sz="2800" b="1" dirty="0">
                <a:solidFill>
                  <a:srgbClr val="FF0000"/>
                </a:solidFill>
              </a:rPr>
              <a:t>السيئ على المجتمع الإسلامي</a:t>
            </a:r>
          </a:p>
          <a:p>
            <a:r>
              <a:rPr lang="ar-IQ" sz="2400" b="1" dirty="0"/>
              <a:t>الحمد لله </a:t>
            </a:r>
            <a:r>
              <a:rPr lang="ar-IQ" sz="2400" b="1" dirty="0" smtClean="0"/>
              <a:t>والصلاة والسلام على رسول الله .....</a:t>
            </a:r>
          </a:p>
          <a:p>
            <a:r>
              <a:rPr lang="ar-IQ" sz="2400" b="1" dirty="0" smtClean="0"/>
              <a:t>أما </a:t>
            </a:r>
            <a:r>
              <a:rPr lang="ar-IQ" sz="2400" b="1" dirty="0"/>
              <a:t>بعد: فإن الإشاعة </a:t>
            </a:r>
            <a:r>
              <a:rPr lang="ar-IQ" sz="2400" b="1" dirty="0" smtClean="0"/>
              <a:t>تعد </a:t>
            </a:r>
            <a:r>
              <a:rPr lang="ar-IQ" sz="2400" b="1" dirty="0"/>
              <a:t>من أخطر الأسلحة الفتاكة والمدمرة للمجتمعات والأشخاص، وللإشاعة قدرة على تفتيت الصف الواحد والرأي الواحد، وتوزيعه وبعثرته. وأمتنا الإسلامية تواجه الإشاعة والتخطيط من إيجاد الثغرات وفتح الجبهات وتفريق الصف من قبل أعدائها، وهذا المكر والكيد سنة ماضية وباقية من أول البعثة النبوية إلى ما شاء الله، قال تعالى: {وَلَا يَزَالُونَ يُقَاتِلُونَكُمْ حَتَّى يَرُدُّوكُمْ عَنْ دِينِكُمْ إِنِ اسْتَطَاعُوا} [البقرة: 217]، إذن العداء والصراع بين الحق والباطل واضح ومستمر، وإن تنوعت الوسائل؛ لأن الهدف الذي يريدونه واحد، كما أخبر الله به: الردة عن الدين</a:t>
            </a:r>
            <a:r>
              <a:rPr lang="ar-IQ" sz="2400" b="1" dirty="0" smtClean="0"/>
              <a:t>. وهذا صحيح  في المجتمعات كلها المسلمة  وغير المسلمة ..</a:t>
            </a:r>
          </a:p>
          <a:p>
            <a:endParaRPr lang="ar-IQ" sz="2400" b="1" dirty="0"/>
          </a:p>
        </p:txBody>
      </p:sp>
    </p:spTree>
    <p:extLst>
      <p:ext uri="{BB962C8B-B14F-4D97-AF65-F5344CB8AC3E}">
        <p14:creationId xmlns:p14="http://schemas.microsoft.com/office/powerpoint/2010/main" val="31123529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1"/>
            <a:ext cx="9036496" cy="3539430"/>
          </a:xfrm>
          <a:prstGeom prst="rect">
            <a:avLst/>
          </a:prstGeom>
        </p:spPr>
        <p:txBody>
          <a:bodyPr wrap="square">
            <a:spAutoFit/>
          </a:bodyPr>
          <a:lstStyle/>
          <a:p>
            <a:r>
              <a:rPr lang="ar-IQ" sz="3200" b="1" dirty="0">
                <a:solidFill>
                  <a:srgbClr val="FFC000"/>
                </a:solidFill>
              </a:rPr>
              <a:t>آثار الإشاعة على المجتمع الإسلامي</a:t>
            </a:r>
          </a:p>
          <a:p>
            <a:endParaRPr lang="ar-IQ" sz="2400" b="1" dirty="0" smtClean="0"/>
          </a:p>
          <a:p>
            <a:r>
              <a:rPr lang="ar-IQ" sz="2400" b="1" dirty="0" smtClean="0"/>
              <a:t>للإشاعة </a:t>
            </a:r>
            <a:r>
              <a:rPr lang="ar-IQ" sz="2400" b="1" dirty="0"/>
              <a:t>آثار سيئة جدًا على المجتمع ملخصها ما </a:t>
            </a:r>
            <a:r>
              <a:rPr lang="ar-IQ" sz="2400" b="1" dirty="0" err="1" smtClean="0"/>
              <a:t>ياتي</a:t>
            </a:r>
            <a:r>
              <a:rPr lang="ar-IQ" sz="2400" b="1" dirty="0"/>
              <a:t>:</a:t>
            </a:r>
          </a:p>
          <a:p>
            <a:r>
              <a:rPr lang="ar-IQ" sz="2400" b="1" dirty="0"/>
              <a:t>* اتهام البريء بما ليس فيه.</a:t>
            </a:r>
          </a:p>
          <a:p>
            <a:r>
              <a:rPr lang="ar-IQ" sz="2400" b="1" dirty="0"/>
              <a:t>* تلوث الذمم والألسنة نتيجة الخوض في أمور بلا تثبت.</a:t>
            </a:r>
          </a:p>
          <a:p>
            <a:r>
              <a:rPr lang="ar-IQ" sz="2400" b="1" dirty="0"/>
              <a:t>* انعدام الثقة المتبادلة في المجتمع.</a:t>
            </a:r>
          </a:p>
          <a:p>
            <a:r>
              <a:rPr lang="ar-IQ" sz="2400" b="1" dirty="0"/>
              <a:t>* شماتة الناس، وخاصة إذا كان منشأ الإشاعة من العاملين في حقل الدعوة وشباب الصحوة. ومن أراد أن يستزيد عن الآثار الوخيمة للإشاعة فعليه مراجعة حادثة الإفك التي تعتبر أم الشائعات.</a:t>
            </a:r>
          </a:p>
        </p:txBody>
      </p:sp>
    </p:spTree>
    <p:extLst>
      <p:ext uri="{BB962C8B-B14F-4D97-AF65-F5344CB8AC3E}">
        <p14:creationId xmlns:p14="http://schemas.microsoft.com/office/powerpoint/2010/main" val="398624930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0"/>
            <a:ext cx="9036496" cy="369332"/>
          </a:xfrm>
          <a:prstGeom prst="rect">
            <a:avLst/>
          </a:prstGeom>
        </p:spPr>
        <p:txBody>
          <a:bodyPr wrap="square">
            <a:spAutoFit/>
          </a:bodyPr>
          <a:lstStyle/>
          <a:p>
            <a:r>
              <a:rPr lang="ar-IQ" b="1" dirty="0" smtClean="0">
                <a:solidFill>
                  <a:srgbClr val="C00000"/>
                </a:solidFill>
              </a:rPr>
              <a:t>   السلام عليكم  وطاب صباحكم....</a:t>
            </a:r>
            <a:endParaRPr lang="ar-IQ" dirty="0"/>
          </a:p>
        </p:txBody>
      </p:sp>
      <p:sp>
        <p:nvSpPr>
          <p:cNvPr id="3" name="Rectangle 2"/>
          <p:cNvSpPr/>
          <p:nvPr/>
        </p:nvSpPr>
        <p:spPr>
          <a:xfrm>
            <a:off x="0" y="0"/>
            <a:ext cx="9144000" cy="8217634"/>
          </a:xfrm>
          <a:prstGeom prst="rect">
            <a:avLst/>
          </a:prstGeom>
        </p:spPr>
        <p:txBody>
          <a:bodyPr wrap="square">
            <a:spAutoFit/>
          </a:bodyPr>
          <a:lstStyle/>
          <a:p>
            <a:endParaRPr lang="ar-IQ" sz="2400" b="1" dirty="0" smtClean="0"/>
          </a:p>
          <a:p>
            <a:r>
              <a:rPr lang="ar-IQ" sz="2400" b="1" dirty="0" smtClean="0"/>
              <a:t>إشاعة </a:t>
            </a:r>
            <a:r>
              <a:rPr lang="ar-IQ" sz="2400" b="1" dirty="0"/>
              <a:t>لغة :</a:t>
            </a:r>
          </a:p>
          <a:p>
            <a:r>
              <a:rPr lang="ar-IQ" sz="2400" b="1" dirty="0" smtClean="0"/>
              <a:t> تدور مادة </a:t>
            </a:r>
            <a:r>
              <a:rPr lang="ar-IQ" sz="2400" b="1" dirty="0"/>
              <a:t>"</a:t>
            </a:r>
            <a:r>
              <a:rPr lang="ar-IQ" sz="2400" b="1" dirty="0" smtClean="0"/>
              <a:t>شيع « في معجمات اللغة حول معان عدة من الصقها بموضوعنا :</a:t>
            </a:r>
          </a:p>
          <a:p>
            <a:r>
              <a:rPr lang="ar-IQ" sz="2400" b="1" dirty="0" smtClean="0"/>
              <a:t> </a:t>
            </a:r>
            <a:r>
              <a:rPr lang="ar-IQ" sz="2400" b="1" dirty="0" smtClean="0">
                <a:solidFill>
                  <a:srgbClr val="FF0000"/>
                </a:solidFill>
              </a:rPr>
              <a:t>انتشار الخبر او </a:t>
            </a:r>
            <a:r>
              <a:rPr lang="ar-IQ" sz="2400" b="1" dirty="0" err="1" smtClean="0">
                <a:solidFill>
                  <a:srgbClr val="FF0000"/>
                </a:solidFill>
              </a:rPr>
              <a:t>الشئء</a:t>
            </a:r>
            <a:r>
              <a:rPr lang="ar-IQ" sz="2400" b="1" dirty="0" smtClean="0">
                <a:solidFill>
                  <a:srgbClr val="FF0000"/>
                </a:solidFill>
              </a:rPr>
              <a:t>  ذيوعه و تقويته  و دعايته و </a:t>
            </a:r>
            <a:r>
              <a:rPr lang="ar-IQ" sz="2400" b="1" dirty="0" err="1" smtClean="0">
                <a:solidFill>
                  <a:srgbClr val="FF0000"/>
                </a:solidFill>
              </a:rPr>
              <a:t>استطاره</a:t>
            </a:r>
            <a:r>
              <a:rPr lang="ar-IQ" sz="2400" b="1" dirty="0" smtClean="0">
                <a:solidFill>
                  <a:srgbClr val="FF0000"/>
                </a:solidFill>
              </a:rPr>
              <a:t> وتفرقه  بسرعة وعدم كتم سره ومتابعته ، </a:t>
            </a:r>
          </a:p>
          <a:p>
            <a:r>
              <a:rPr lang="ar-IQ" sz="2400" b="1" dirty="0">
                <a:solidFill>
                  <a:srgbClr val="FF0000"/>
                </a:solidFill>
              </a:rPr>
              <a:t> </a:t>
            </a:r>
            <a:r>
              <a:rPr lang="ar-IQ" sz="2400" b="1" dirty="0" smtClean="0">
                <a:solidFill>
                  <a:srgbClr val="FF0000"/>
                </a:solidFill>
              </a:rPr>
              <a:t>يقال : </a:t>
            </a:r>
            <a:r>
              <a:rPr lang="ar-IQ" sz="2400" b="1" dirty="0" smtClean="0"/>
              <a:t>" </a:t>
            </a:r>
            <a:r>
              <a:rPr lang="ar-IQ" sz="2400" b="1" dirty="0"/>
              <a:t>شيعت فلاناً اتبعتُهُ . وشايعه : تابعه وقوَّاه . </a:t>
            </a:r>
          </a:p>
          <a:p>
            <a:r>
              <a:rPr lang="ar-IQ" sz="2400" b="1" dirty="0" smtClean="0"/>
              <a:t>والشَّياع </a:t>
            </a:r>
            <a:r>
              <a:rPr lang="ar-IQ" sz="2400" b="1" dirty="0"/>
              <a:t>: صوت قصبة الراعي وشبابته .</a:t>
            </a:r>
          </a:p>
          <a:p>
            <a:r>
              <a:rPr lang="ar-IQ" sz="2400" b="1" dirty="0"/>
              <a:t>وأشاع بالإبل وشايع بها وشايعها مشايعة : أهاب بمعنى صاح ودعا .</a:t>
            </a:r>
          </a:p>
          <a:p>
            <a:r>
              <a:rPr lang="ar-IQ" sz="2400" b="1" dirty="0">
                <a:solidFill>
                  <a:srgbClr val="00B0F0"/>
                </a:solidFill>
              </a:rPr>
              <a:t>وشاع الشيب : انتشر . وشاع الخبر : ذاع . </a:t>
            </a:r>
            <a:r>
              <a:rPr lang="ar-IQ" sz="2400" b="1" dirty="0" smtClean="0">
                <a:solidFill>
                  <a:srgbClr val="00B0F0"/>
                </a:solidFill>
              </a:rPr>
              <a:t>وشاع </a:t>
            </a:r>
            <a:r>
              <a:rPr lang="ar-IQ" sz="2400" b="1" dirty="0">
                <a:solidFill>
                  <a:srgbClr val="00B0F0"/>
                </a:solidFill>
              </a:rPr>
              <a:t>ذكر الشيء : أطاره . </a:t>
            </a:r>
            <a:r>
              <a:rPr lang="ar-IQ" sz="2400" b="1" dirty="0" smtClean="0">
                <a:solidFill>
                  <a:srgbClr val="00B0F0"/>
                </a:solidFill>
              </a:rPr>
              <a:t>شيع </a:t>
            </a:r>
            <a:r>
              <a:rPr lang="ar-IQ" sz="2400" b="1" dirty="0">
                <a:solidFill>
                  <a:srgbClr val="00B0F0"/>
                </a:solidFill>
              </a:rPr>
              <a:t>المال : </a:t>
            </a:r>
            <a:r>
              <a:rPr lang="ar-IQ" sz="2400" b="1" dirty="0" smtClean="0">
                <a:solidFill>
                  <a:srgbClr val="00B0F0"/>
                </a:solidFill>
              </a:rPr>
              <a:t>فرقته</a:t>
            </a:r>
          </a:p>
          <a:p>
            <a:r>
              <a:rPr lang="ar-IQ" sz="2400" b="1" dirty="0" smtClean="0">
                <a:solidFill>
                  <a:srgbClr val="C00000"/>
                </a:solidFill>
              </a:rPr>
              <a:t>المعنى </a:t>
            </a:r>
            <a:r>
              <a:rPr lang="ar-IQ" sz="2400" b="1" dirty="0">
                <a:solidFill>
                  <a:srgbClr val="C00000"/>
                </a:solidFill>
              </a:rPr>
              <a:t>المشترك البارز بين هذه المعاني اللغوية لمادة شيع هو (( الانتشار والتكاثر </a:t>
            </a:r>
            <a:r>
              <a:rPr lang="ar-IQ" sz="2400" b="1" dirty="0" smtClean="0">
                <a:solidFill>
                  <a:srgbClr val="C00000"/>
                </a:solidFill>
              </a:rPr>
              <a:t>)) والمقصود انتشار الخبر المكذوب غير الموثق و غير المؤكد وتفشيه واعلانه بين الناس.</a:t>
            </a:r>
          </a:p>
          <a:p>
            <a:r>
              <a:rPr lang="ar-IQ" sz="2400" b="1" dirty="0" smtClean="0">
                <a:solidFill>
                  <a:srgbClr val="002060"/>
                </a:solidFill>
              </a:rPr>
              <a:t>اما الاشاعة في المصطلح :</a:t>
            </a:r>
          </a:p>
          <a:p>
            <a:r>
              <a:rPr lang="ar-IQ" sz="2400" b="1" dirty="0">
                <a:solidFill>
                  <a:srgbClr val="002060"/>
                </a:solidFill>
              </a:rPr>
              <a:t> </a:t>
            </a:r>
            <a:r>
              <a:rPr lang="ar-IQ" sz="2400" b="1" dirty="0" smtClean="0">
                <a:solidFill>
                  <a:srgbClr val="002060"/>
                </a:solidFill>
              </a:rPr>
              <a:t>فهي الترويج لمعلومات </a:t>
            </a:r>
            <a:r>
              <a:rPr lang="ar-IQ" sz="2400" b="1" dirty="0" err="1" smtClean="0">
                <a:solidFill>
                  <a:srgbClr val="002060"/>
                </a:solidFill>
              </a:rPr>
              <a:t>اواخبار</a:t>
            </a:r>
            <a:r>
              <a:rPr lang="ar-IQ" sz="2400" b="1" dirty="0" smtClean="0">
                <a:solidFill>
                  <a:srgbClr val="002060"/>
                </a:solidFill>
              </a:rPr>
              <a:t> مختلقة لا اساس لها من الواقع ،او لها جزء ضئيل من الحقيقة ، تنتشر بين الناس  بسرعة ، لهدف التحريض و الاثارة و بلبلة الافكار و تشويه الحقائق. </a:t>
            </a:r>
          </a:p>
          <a:p>
            <a:r>
              <a:rPr lang="ar-IQ" sz="2400" b="1" dirty="0" smtClean="0">
                <a:solidFill>
                  <a:srgbClr val="002060"/>
                </a:solidFill>
              </a:rPr>
              <a:t>وتعريف اخر </a:t>
            </a:r>
            <a:r>
              <a:rPr lang="ar-IQ" sz="2400" b="1" dirty="0" err="1" smtClean="0">
                <a:solidFill>
                  <a:srgbClr val="002060"/>
                </a:solidFill>
              </a:rPr>
              <a:t>للاشاعة</a:t>
            </a:r>
            <a:r>
              <a:rPr lang="ar-IQ" sz="2400" b="1" dirty="0" smtClean="0">
                <a:solidFill>
                  <a:srgbClr val="002060"/>
                </a:solidFill>
              </a:rPr>
              <a:t> : </a:t>
            </a:r>
            <a:r>
              <a:rPr lang="ar-IQ" sz="2400" b="1" dirty="0">
                <a:solidFill>
                  <a:srgbClr val="002060"/>
                </a:solidFill>
              </a:rPr>
              <a:t>( أخبار مشكوك في صحتها ويتعذر التحقق من أصلها </a:t>
            </a:r>
            <a:r>
              <a:rPr lang="ar-IQ" sz="2400" b="1" dirty="0" smtClean="0">
                <a:solidFill>
                  <a:srgbClr val="002060"/>
                </a:solidFill>
              </a:rPr>
              <a:t>،تتعلق </a:t>
            </a:r>
            <a:r>
              <a:rPr lang="ar-IQ" sz="2400" b="1" dirty="0">
                <a:solidFill>
                  <a:srgbClr val="002060"/>
                </a:solidFill>
              </a:rPr>
              <a:t>بموضوعات لها أهمية لدى </a:t>
            </a:r>
            <a:r>
              <a:rPr lang="ar-IQ" sz="2400" b="1" dirty="0" smtClean="0">
                <a:solidFill>
                  <a:srgbClr val="002060"/>
                </a:solidFill>
              </a:rPr>
              <a:t>الموجه </a:t>
            </a:r>
            <a:r>
              <a:rPr lang="ar-IQ" sz="2400" b="1" dirty="0">
                <a:solidFill>
                  <a:srgbClr val="002060"/>
                </a:solidFill>
              </a:rPr>
              <a:t>إليهم ويؤدي تصديقهم أو نشرهم لها إلى إضعاف روحهم المعنوية ) .</a:t>
            </a:r>
          </a:p>
          <a:p>
            <a:endParaRPr lang="ar-IQ" sz="2400" b="1" dirty="0">
              <a:solidFill>
                <a:srgbClr val="C00000"/>
              </a:solidFill>
            </a:endParaRPr>
          </a:p>
          <a:p>
            <a:endParaRPr lang="ar-IQ" sz="2400" b="1" dirty="0" smtClean="0">
              <a:solidFill>
                <a:srgbClr val="C00000"/>
              </a:solidFill>
            </a:endParaRPr>
          </a:p>
          <a:p>
            <a:endParaRPr lang="ar-IQ" sz="2400" b="1" dirty="0" smtClean="0">
              <a:solidFill>
                <a:srgbClr val="00B0F0"/>
              </a:solidFill>
            </a:endParaRPr>
          </a:p>
          <a:p>
            <a:r>
              <a:rPr lang="ar-IQ" sz="2400" b="1" dirty="0" smtClean="0">
                <a:solidFill>
                  <a:srgbClr val="00B0F0"/>
                </a:solidFill>
              </a:rPr>
              <a:t> </a:t>
            </a:r>
            <a:r>
              <a:rPr lang="ar-IQ" sz="2400" b="1" dirty="0">
                <a:solidFill>
                  <a:srgbClr val="00B0F0"/>
                </a:solidFill>
              </a:rPr>
              <a:t>.</a:t>
            </a:r>
            <a:endParaRPr lang="ar-IQ" sz="2400" dirty="0">
              <a:solidFill>
                <a:srgbClr val="00B0F0"/>
              </a:solidFill>
            </a:endParaRPr>
          </a:p>
        </p:txBody>
      </p:sp>
      <p:sp>
        <p:nvSpPr>
          <p:cNvPr id="4" name="Rectangle 3"/>
          <p:cNvSpPr/>
          <p:nvPr/>
        </p:nvSpPr>
        <p:spPr>
          <a:xfrm>
            <a:off x="0" y="3356992"/>
            <a:ext cx="9144000" cy="1077218"/>
          </a:xfrm>
          <a:prstGeom prst="rect">
            <a:avLst/>
          </a:prstGeom>
        </p:spPr>
        <p:txBody>
          <a:bodyPr wrap="square">
            <a:spAutoFit/>
          </a:bodyPr>
          <a:lstStyle/>
          <a:p>
            <a:endParaRPr lang="ar-IQ" b="1" dirty="0" smtClean="0"/>
          </a:p>
          <a:p>
            <a:endParaRPr lang="ar-IQ" b="1" dirty="0" smtClean="0"/>
          </a:p>
          <a:p>
            <a:endParaRPr lang="ar-IQ" sz="2800" b="1" dirty="0" smtClean="0">
              <a:solidFill>
                <a:srgbClr val="FF0000"/>
              </a:solidFill>
            </a:endParaRPr>
          </a:p>
        </p:txBody>
      </p:sp>
    </p:spTree>
    <p:extLst>
      <p:ext uri="{BB962C8B-B14F-4D97-AF65-F5344CB8AC3E}">
        <p14:creationId xmlns:p14="http://schemas.microsoft.com/office/powerpoint/2010/main" val="2253310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8279190"/>
          </a:xfrm>
          <a:prstGeom prst="rect">
            <a:avLst/>
          </a:prstGeom>
        </p:spPr>
        <p:txBody>
          <a:bodyPr wrap="square">
            <a:spAutoFit/>
          </a:bodyPr>
          <a:lstStyle/>
          <a:p>
            <a:r>
              <a:rPr lang="ar-IQ" sz="2800" b="1" dirty="0" smtClean="0">
                <a:solidFill>
                  <a:srgbClr val="FF0000"/>
                </a:solidFill>
              </a:rPr>
              <a:t>              </a:t>
            </a:r>
          </a:p>
          <a:p>
            <a:r>
              <a:rPr lang="ar-IQ" sz="2800" b="1" dirty="0">
                <a:solidFill>
                  <a:srgbClr val="FF0000"/>
                </a:solidFill>
              </a:rPr>
              <a:t> </a:t>
            </a:r>
            <a:r>
              <a:rPr lang="ar-IQ" sz="2800" b="1" dirty="0" smtClean="0">
                <a:solidFill>
                  <a:srgbClr val="FF0000"/>
                </a:solidFill>
              </a:rPr>
              <a:t>                   مدلول التعبير في اللغة العربية  والمصطلح</a:t>
            </a:r>
          </a:p>
          <a:p>
            <a:r>
              <a:rPr lang="ar-IQ" sz="2800" b="1" dirty="0" smtClean="0"/>
              <a:t>      يعد  التعبير من أهم الوسائل التي يُعبِّر بها الإنسان عن دواخله، وهي الطريقة الوحيدة التي يرتاح بها معظم النَّاس في صبِّ مشاعرهم على الورقة ،أو الحديث بها شفهيًّا بطريقة أدبيةٍ تلفت النَّاظرين. </a:t>
            </a:r>
          </a:p>
          <a:p>
            <a:r>
              <a:rPr lang="ar-IQ" sz="2800" b="1" dirty="0" smtClean="0">
                <a:solidFill>
                  <a:srgbClr val="FF0000"/>
                </a:solidFill>
              </a:rPr>
              <a:t> التعبير لغةً :1- </a:t>
            </a:r>
            <a:r>
              <a:rPr lang="ar-IQ" sz="2800" b="1" dirty="0" smtClean="0"/>
              <a:t>الإفصاح والإبانة عن عواطف و مشاعرالإنسان ،2- واظهارها بطريقةٍ واضحةٍ يفهمها الآخرون ،3- بالكلام 4-او الحركات ،5- اوقسمات الوجه.</a:t>
            </a:r>
          </a:p>
          <a:p>
            <a:r>
              <a:rPr lang="ar-IQ" sz="2800" b="1" dirty="0" smtClean="0">
                <a:solidFill>
                  <a:srgbClr val="FF0000"/>
                </a:solidFill>
              </a:rPr>
              <a:t>و اصطلاحًا : </a:t>
            </a:r>
            <a:r>
              <a:rPr lang="ar-IQ" sz="2800" b="1" dirty="0" smtClean="0"/>
              <a:t>نشاطٌ أدبيُّ واجتماعيٌّ يصوغ بها الفرد أفكاره ومشاعره وأحاسيسه بطريقة أدبيةٍ فنيَّة، وصور إبداعيةٍ  ، وتصويرٍ جميل, وربما كان واحدٌ من الأساليب التي تُعلم الطلاب التعبير عمّا يريدون بطريقةٍ سليمةٍ واضحةٍ مستخدمين ثروتهم اللغوية ومفرداتهم الكثيرة.</a:t>
            </a:r>
          </a:p>
          <a:p>
            <a:r>
              <a:rPr lang="ar-IQ" sz="2800" b="1" dirty="0" smtClean="0"/>
              <a:t> والتعبير لا يقتصر فقط على تعريفٍ من عدة كلماتٍ وكفى بل هو صياغةٌ لإنسانٍ كاملٍ في قالبٍ لغوي أحبَّ استعمال الأدب وأبدع في تصوير ذاته فيه، لذلك فإنَّه لا بدَّ من التَّعرض إلى كيفية كتابة موضوع التعبير بعد أن تمَّ التعريف بأهمية التعبير في اللغة العربية.</a:t>
            </a:r>
            <a:r>
              <a:rPr lang="ar-IQ" sz="2800" dirty="0" smtClean="0"/>
              <a:t/>
            </a:r>
            <a:br>
              <a:rPr lang="ar-IQ" sz="2800" dirty="0" smtClean="0"/>
            </a:br>
            <a:endParaRPr lang="en-US" sz="2800" dirty="0" smtClean="0"/>
          </a:p>
          <a:p>
            <a:r>
              <a:rPr lang="ar-IQ" sz="2800" b="1" dirty="0" smtClean="0"/>
              <a:t/>
            </a:r>
            <a:br>
              <a:rPr lang="ar-IQ" sz="2800" b="1" dirty="0" smtClean="0"/>
            </a:br>
            <a:endParaRPr lang="en-US" sz="2800" b="1"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9316"/>
            <a:ext cx="9144000" cy="7171194"/>
          </a:xfrm>
          <a:prstGeom prst="rect">
            <a:avLst/>
          </a:prstGeom>
        </p:spPr>
        <p:txBody>
          <a:bodyPr wrap="square">
            <a:spAutoFit/>
          </a:bodyPr>
          <a:lstStyle/>
          <a:p>
            <a:r>
              <a:rPr lang="ar-IQ" sz="3600" b="1" dirty="0" smtClean="0"/>
              <a:t>       مصادر </a:t>
            </a:r>
            <a:r>
              <a:rPr lang="ar-IQ" sz="3600" b="1" dirty="0"/>
              <a:t>الإشاعة :</a:t>
            </a:r>
          </a:p>
          <a:p>
            <a:r>
              <a:rPr lang="ar-IQ" sz="2000" b="1" dirty="0"/>
              <a:t>منشأ الإشاعة وأساسها غالباً ما يكون :</a:t>
            </a:r>
          </a:p>
          <a:p>
            <a:r>
              <a:rPr lang="ar-IQ" sz="2000" b="1" dirty="0"/>
              <a:t>خبر من شخص </a:t>
            </a:r>
            <a:r>
              <a:rPr lang="ar-IQ" sz="2000" b="1" dirty="0" smtClean="0"/>
              <a:t> او وسيلة اعلام </a:t>
            </a:r>
            <a:endParaRPr lang="ar-IQ" sz="2000" b="1" dirty="0"/>
          </a:p>
          <a:p>
            <a:r>
              <a:rPr lang="ar-IQ" sz="2000" b="1" dirty="0"/>
              <a:t>أو خبر من جريدة .</a:t>
            </a:r>
          </a:p>
          <a:p>
            <a:r>
              <a:rPr lang="ar-IQ" sz="2000" b="1" dirty="0"/>
              <a:t>أو خبر من مجلة .</a:t>
            </a:r>
          </a:p>
          <a:p>
            <a:r>
              <a:rPr lang="ar-IQ" sz="2000" b="1" dirty="0"/>
              <a:t>أو خبر من إذاعة .</a:t>
            </a:r>
          </a:p>
          <a:p>
            <a:r>
              <a:rPr lang="ar-IQ" sz="2000" b="1" dirty="0"/>
              <a:t>أو خبر من تلفاز .</a:t>
            </a:r>
          </a:p>
          <a:p>
            <a:r>
              <a:rPr lang="ar-IQ" sz="2000" b="1" dirty="0"/>
              <a:t>أو خبر من رسالة خطية .</a:t>
            </a:r>
          </a:p>
          <a:p>
            <a:r>
              <a:rPr lang="ar-IQ" sz="2000" b="1" dirty="0"/>
              <a:t>أو خبر من شريط مسجل .</a:t>
            </a:r>
          </a:p>
          <a:p>
            <a:r>
              <a:rPr lang="ar-IQ" sz="2000" b="1" dirty="0"/>
              <a:t>فهذه الوسائل هي طرق تناقل الأخبار بين الناس وانتشارها بينهم .</a:t>
            </a:r>
          </a:p>
          <a:p>
            <a:r>
              <a:rPr lang="ar-IQ" sz="2000" b="1" dirty="0"/>
              <a:t>ولذا على ناقل الخبر أن يتروى ويتثبت في كل ما يقال </a:t>
            </a:r>
            <a:r>
              <a:rPr lang="ar-IQ" sz="2000" b="1" dirty="0" smtClean="0"/>
              <a:t> ،وليحذر </a:t>
            </a:r>
            <a:r>
              <a:rPr lang="ar-IQ" sz="2000" b="1" dirty="0"/>
              <a:t>أن يبادر بالتصديق الفوري فإن الأصل البراءة التامة </a:t>
            </a:r>
            <a:r>
              <a:rPr lang="ar-IQ" sz="2000" b="1" dirty="0" smtClean="0"/>
              <a:t>،وتلك </a:t>
            </a:r>
            <a:r>
              <a:rPr lang="ar-IQ" sz="2000" b="1" dirty="0"/>
              <a:t>الإشاعة ناشئة طارئة </a:t>
            </a:r>
            <a:r>
              <a:rPr lang="ar-IQ" sz="2000" b="1" dirty="0" smtClean="0"/>
              <a:t> ، والأصل </a:t>
            </a:r>
            <a:r>
              <a:rPr lang="ar-IQ" sz="2000" b="1" dirty="0"/>
              <a:t>بقاء ما كان على ما كان حتى تقوم الأدلة الواضحة على ذلك </a:t>
            </a:r>
            <a:r>
              <a:rPr lang="ar-IQ" sz="2000" b="1" dirty="0" smtClean="0"/>
              <a:t>.</a:t>
            </a:r>
          </a:p>
          <a:p>
            <a:r>
              <a:rPr lang="ar-IQ" b="1" dirty="0"/>
              <a:t> </a:t>
            </a:r>
            <a:r>
              <a:rPr lang="ar-IQ" b="1" dirty="0" smtClean="0"/>
              <a:t> </a:t>
            </a:r>
          </a:p>
          <a:p>
            <a:r>
              <a:rPr lang="ar-IQ" sz="3600" b="1" dirty="0"/>
              <a:t> </a:t>
            </a:r>
            <a:r>
              <a:rPr lang="ar-IQ" sz="3600" b="1" dirty="0" smtClean="0"/>
              <a:t>   انواع الاشاعة :</a:t>
            </a:r>
            <a:r>
              <a:rPr lang="ar-IQ" sz="3600" b="1" dirty="0"/>
              <a:t> </a:t>
            </a:r>
          </a:p>
          <a:p>
            <a:r>
              <a:rPr lang="ar-IQ" sz="2400" b="1" dirty="0">
                <a:solidFill>
                  <a:srgbClr val="FF0000"/>
                </a:solidFill>
              </a:rPr>
              <a:t>تختلف الإشاعة حسب اختلاف </a:t>
            </a:r>
            <a:r>
              <a:rPr lang="ar-IQ" sz="2400" b="1" dirty="0" smtClean="0">
                <a:solidFill>
                  <a:srgbClr val="FF0000"/>
                </a:solidFill>
              </a:rPr>
              <a:t>المصدر </a:t>
            </a:r>
            <a:r>
              <a:rPr lang="ar-IQ" sz="2400" b="1" dirty="0">
                <a:solidFill>
                  <a:srgbClr val="FF0000"/>
                </a:solidFill>
              </a:rPr>
              <a:t>المنقول عنه أو الأشخاص المنقول عنهم .</a:t>
            </a:r>
          </a:p>
          <a:p>
            <a:r>
              <a:rPr lang="ar-IQ" sz="2400" b="1" dirty="0">
                <a:solidFill>
                  <a:srgbClr val="FF0000"/>
                </a:solidFill>
              </a:rPr>
              <a:t>فتارة تكون الإشاعة مدحاً وتارة تكون ذماً وتارة تكون خليطاً بين النوعين . وتارة تكون غريبة أي في سياق وقائعها حتى تكون في عداد المستحيلات لكن تلقف </a:t>
            </a:r>
            <a:r>
              <a:rPr lang="ar-IQ" sz="2400" b="1" dirty="0" smtClean="0">
                <a:solidFill>
                  <a:srgbClr val="FF0000"/>
                </a:solidFill>
              </a:rPr>
              <a:t>الناس ،</a:t>
            </a:r>
          </a:p>
          <a:p>
            <a:r>
              <a:rPr lang="ar-IQ" sz="2400" b="1" dirty="0" smtClean="0">
                <a:solidFill>
                  <a:srgbClr val="FF0000"/>
                </a:solidFill>
              </a:rPr>
              <a:t> </a:t>
            </a:r>
            <a:r>
              <a:rPr lang="ar-IQ" sz="2400" b="1" dirty="0">
                <a:solidFill>
                  <a:srgbClr val="FF0000"/>
                </a:solidFill>
              </a:rPr>
              <a:t>وتناقله لها جعل المستحيل أمراً ممكن الوقوع .</a:t>
            </a:r>
          </a:p>
          <a:p>
            <a:endParaRPr lang="ar-IQ" sz="3600" b="1" dirty="0"/>
          </a:p>
          <a:p>
            <a:endParaRPr lang="ar-IQ" dirty="0"/>
          </a:p>
        </p:txBody>
      </p:sp>
    </p:spTree>
    <p:extLst>
      <p:ext uri="{BB962C8B-B14F-4D97-AF65-F5344CB8AC3E}">
        <p14:creationId xmlns:p14="http://schemas.microsoft.com/office/powerpoint/2010/main" val="311334684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86090"/>
          </a:xfrm>
          <a:prstGeom prst="rect">
            <a:avLst/>
          </a:prstGeom>
        </p:spPr>
        <p:txBody>
          <a:bodyPr wrap="square">
            <a:spAutoFit/>
          </a:bodyPr>
          <a:lstStyle/>
          <a:p>
            <a:r>
              <a:rPr lang="ar-IQ" sz="3200" b="1" dirty="0" smtClean="0">
                <a:solidFill>
                  <a:srgbClr val="FF0000"/>
                </a:solidFill>
              </a:rPr>
              <a:t>      ما </a:t>
            </a:r>
            <a:r>
              <a:rPr lang="ar-IQ" sz="3200" b="1" dirty="0">
                <a:solidFill>
                  <a:srgbClr val="FF0000"/>
                </a:solidFill>
              </a:rPr>
              <a:t>الفائدة من ترويج الإشاعة :</a:t>
            </a:r>
          </a:p>
          <a:p>
            <a:r>
              <a:rPr lang="ar-IQ" sz="2400" b="1" dirty="0" smtClean="0"/>
              <a:t> </a:t>
            </a:r>
            <a:r>
              <a:rPr lang="ar-IQ" sz="2400" b="1" dirty="0"/>
              <a:t>لا يخلو </a:t>
            </a:r>
            <a:r>
              <a:rPr lang="ar-IQ" sz="2400" b="1" dirty="0" smtClean="0"/>
              <a:t>مراد مروّج </a:t>
            </a:r>
            <a:r>
              <a:rPr lang="ar-IQ" sz="2400" b="1" dirty="0"/>
              <a:t>الإشاعة </a:t>
            </a:r>
            <a:r>
              <a:rPr lang="ar-IQ" sz="2400" b="1" dirty="0" smtClean="0"/>
              <a:t>من </a:t>
            </a:r>
            <a:r>
              <a:rPr lang="ar-IQ" sz="2400" b="1" dirty="0"/>
              <a:t>مقاصد عدة </a:t>
            </a:r>
            <a:r>
              <a:rPr lang="ar-IQ" sz="2400" b="1" dirty="0" smtClean="0"/>
              <a:t> ، ابرزها :</a:t>
            </a:r>
            <a:endParaRPr lang="ar-IQ" sz="2400" b="1" dirty="0"/>
          </a:p>
          <a:p>
            <a:r>
              <a:rPr lang="ar-IQ" sz="2400" b="1" dirty="0">
                <a:solidFill>
                  <a:srgbClr val="FF0000"/>
                </a:solidFill>
              </a:rPr>
              <a:t>الأول : النصح :</a:t>
            </a:r>
          </a:p>
          <a:p>
            <a:r>
              <a:rPr lang="ar-IQ" sz="2400" b="1" dirty="0"/>
              <a:t>بمعنى أن ترديده لتلك الإشاعة في مجلسه أو مجالسه إنما هو بدافع الحرص على نصح ذلك المشاع عنه .</a:t>
            </a:r>
          </a:p>
          <a:p>
            <a:r>
              <a:rPr lang="ar-IQ" sz="2400" b="1" dirty="0"/>
              <a:t>ولست بصدد بيان صحة هذا الأسلوب من خطأه . فهذا سيأتي بحثه .</a:t>
            </a:r>
          </a:p>
          <a:p>
            <a:r>
              <a:rPr lang="ar-IQ" sz="2400" b="1" dirty="0"/>
              <a:t>إنما الشاهد أن هذه طريقة بعض الناس في ترويج الإشاعة بدعوى النصح للمشاع عنه كما يزعم .</a:t>
            </a:r>
          </a:p>
          <a:p>
            <a:r>
              <a:rPr lang="ar-IQ" sz="2400" b="1" dirty="0">
                <a:solidFill>
                  <a:srgbClr val="FF0000"/>
                </a:solidFill>
              </a:rPr>
              <a:t>الثاني : الشماتة </a:t>
            </a:r>
            <a:r>
              <a:rPr lang="ar-IQ" sz="2400" b="1" dirty="0" smtClean="0">
                <a:solidFill>
                  <a:srgbClr val="FF0000"/>
                </a:solidFill>
              </a:rPr>
              <a:t>:</a:t>
            </a:r>
            <a:r>
              <a:rPr lang="ar-IQ" sz="2400" b="1" dirty="0">
                <a:solidFill>
                  <a:srgbClr val="FF0000"/>
                </a:solidFill>
              </a:rPr>
              <a:t> </a:t>
            </a:r>
            <a:r>
              <a:rPr lang="ar-IQ" sz="2400" b="1" dirty="0"/>
              <a:t>وذلك بأن يكون الدافع والمحرك لنشر الإشاعة وترويجها بين الناس إنما هو الشماتة بصاحبها والوقيعة فيه . </a:t>
            </a:r>
            <a:r>
              <a:rPr lang="ar-IQ" sz="2400" b="1" dirty="0" err="1"/>
              <a:t>عياذاً</a:t>
            </a:r>
            <a:r>
              <a:rPr lang="ar-IQ" sz="2400" b="1" dirty="0"/>
              <a:t> بالله من هذا .</a:t>
            </a:r>
          </a:p>
          <a:p>
            <a:r>
              <a:rPr lang="ar-IQ" sz="2400" b="1" dirty="0">
                <a:solidFill>
                  <a:srgbClr val="FF0000"/>
                </a:solidFill>
              </a:rPr>
              <a:t>الثالث : الفضول .</a:t>
            </a:r>
          </a:p>
          <a:p>
            <a:r>
              <a:rPr lang="ar-IQ" sz="2400" b="1" dirty="0"/>
              <a:t>وهذا حال اغلب المروّجين للإشاعة فإن أصغاء السامعين لحديثه وأشخاصهم بإبصارهم إليه وتشوقهم لسماع كل ما يقول </a:t>
            </a:r>
            <a:r>
              <a:rPr lang="ar-IQ" sz="2400" b="1" dirty="0" smtClean="0"/>
              <a:t>من </a:t>
            </a:r>
            <a:r>
              <a:rPr lang="ar-IQ" sz="2400" b="1" dirty="0"/>
              <a:t>أعظم الدوافع لنقل الإشاعة هذا إن سلم - ولا يكاد إلا من رحم الله - من </a:t>
            </a:r>
            <a:r>
              <a:rPr lang="ar-IQ" sz="2400" b="1" dirty="0" smtClean="0"/>
              <a:t>التزيد </a:t>
            </a:r>
            <a:r>
              <a:rPr lang="ar-IQ" sz="2400" b="1" dirty="0"/>
              <a:t>في الكلام </a:t>
            </a:r>
            <a:r>
              <a:rPr lang="ar-IQ" sz="2400" b="1" dirty="0" smtClean="0"/>
              <a:t> بزيادات بغية </a:t>
            </a:r>
            <a:r>
              <a:rPr lang="ar-IQ" sz="2400" b="1" dirty="0"/>
              <a:t>تشويقهم وتعلقهم بما يقول </a:t>
            </a:r>
            <a:r>
              <a:rPr lang="ar-IQ" sz="2400" b="1" dirty="0" smtClean="0"/>
              <a:t>.</a:t>
            </a:r>
            <a:endParaRPr lang="ar-IQ" sz="2400" b="1" dirty="0"/>
          </a:p>
        </p:txBody>
      </p:sp>
    </p:spTree>
    <p:extLst>
      <p:ext uri="{BB962C8B-B14F-4D97-AF65-F5344CB8AC3E}">
        <p14:creationId xmlns:p14="http://schemas.microsoft.com/office/powerpoint/2010/main" val="23115143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86528"/>
          </a:xfrm>
          <a:prstGeom prst="rect">
            <a:avLst/>
          </a:prstGeom>
        </p:spPr>
        <p:txBody>
          <a:bodyPr wrap="square">
            <a:spAutoFit/>
          </a:bodyPr>
          <a:lstStyle/>
          <a:p>
            <a:r>
              <a:rPr lang="ar-IQ" sz="2800" b="1" dirty="0">
                <a:solidFill>
                  <a:srgbClr val="FF0000"/>
                </a:solidFill>
              </a:rPr>
              <a:t> </a:t>
            </a:r>
            <a:r>
              <a:rPr lang="ar-IQ" sz="2800" b="1" dirty="0" smtClean="0">
                <a:solidFill>
                  <a:srgbClr val="FF0000"/>
                </a:solidFill>
              </a:rPr>
              <a:t>  </a:t>
            </a:r>
            <a:r>
              <a:rPr lang="ar-IQ" sz="2400" b="1" dirty="0" smtClean="0">
                <a:solidFill>
                  <a:srgbClr val="FF0000"/>
                </a:solidFill>
              </a:rPr>
              <a:t>الرابع </a:t>
            </a:r>
            <a:r>
              <a:rPr lang="ar-IQ" sz="2400" b="1" dirty="0">
                <a:solidFill>
                  <a:srgbClr val="FF0000"/>
                </a:solidFill>
              </a:rPr>
              <a:t>: " قطع أوقات المجالس بذكرها " .</a:t>
            </a:r>
          </a:p>
          <a:p>
            <a:r>
              <a:rPr lang="ar-IQ" sz="2400" b="1" dirty="0"/>
              <a:t>فمن المعلوم المشاهد أن كل من الحاضرين أو أغلبهم في المجلس يريد أن يدلي للمشاركة في الكلام والنقاش - ولو كان عقيماً - ويرى السكوت نقصاً في حقه فتراه يذكر هذه الإشاعة بقصد المشاركة في الحديث بغض النظر عن ما يترتب عليه نقله ذاك .</a:t>
            </a:r>
          </a:p>
          <a:p>
            <a:r>
              <a:rPr lang="ar-IQ" sz="2800" b="1" dirty="0" smtClean="0">
                <a:solidFill>
                  <a:srgbClr val="00B050"/>
                </a:solidFill>
              </a:rPr>
              <a:t>     ذات </a:t>
            </a:r>
            <a:r>
              <a:rPr lang="ar-IQ" sz="2800" b="1" dirty="0">
                <a:solidFill>
                  <a:srgbClr val="00B050"/>
                </a:solidFill>
              </a:rPr>
              <a:t>الإشاعة </a:t>
            </a:r>
            <a:r>
              <a:rPr lang="ar-IQ" sz="2800" b="1" dirty="0" smtClean="0">
                <a:solidFill>
                  <a:srgbClr val="00B050"/>
                </a:solidFill>
              </a:rPr>
              <a:t> ،وناقلها  :   </a:t>
            </a:r>
            <a:r>
              <a:rPr lang="ar-IQ" sz="2800" b="1" dirty="0" smtClean="0">
                <a:solidFill>
                  <a:srgbClr val="FFC000"/>
                </a:solidFill>
              </a:rPr>
              <a:t>أما ذات الإشاعة :</a:t>
            </a:r>
          </a:p>
          <a:p>
            <a:r>
              <a:rPr lang="ar-IQ" sz="2800" b="1" dirty="0" smtClean="0"/>
              <a:t>فإن </a:t>
            </a:r>
            <a:r>
              <a:rPr lang="ar-IQ" sz="2800" b="1" dirty="0"/>
              <a:t>من الإشاعات ما يتفق العقلاء على بطلانه أو كما يقال : " سقوطها يغني عن إسقاطها " و " بطلانها يغني عن إبطالها " .</a:t>
            </a:r>
          </a:p>
          <a:p>
            <a:r>
              <a:rPr lang="ar-IQ" sz="2800" b="1" dirty="0"/>
              <a:t>فهذا النوع من الإشاعات الاشتغال به دليل على نقص عقل ناقلها .</a:t>
            </a:r>
          </a:p>
          <a:p>
            <a:r>
              <a:rPr lang="ar-IQ" sz="2800" b="1" dirty="0" smtClean="0"/>
              <a:t> وقد </a:t>
            </a:r>
            <a:r>
              <a:rPr lang="ar-IQ" sz="2800" b="1" dirty="0"/>
              <a:t>يتعداه إلى القدح في معتقد ناقل الإشاعة وذلك كأن تكون الإشاعة تكذيباً لشيء ورد القرآن بتصديقه أو على العكس من ذلك </a:t>
            </a:r>
            <a:r>
              <a:rPr lang="ar-IQ" sz="2800" b="1" dirty="0" smtClean="0"/>
              <a:t>.</a:t>
            </a:r>
            <a:r>
              <a:rPr lang="ar-IQ" sz="2800" b="1" dirty="0"/>
              <a:t> </a:t>
            </a:r>
            <a:endParaRPr lang="ar-IQ" sz="2800" b="1" dirty="0" smtClean="0"/>
          </a:p>
          <a:p>
            <a:r>
              <a:rPr lang="ar-IQ" sz="2800" b="1" dirty="0" smtClean="0">
                <a:solidFill>
                  <a:srgbClr val="7030A0"/>
                </a:solidFill>
              </a:rPr>
              <a:t>أما </a:t>
            </a:r>
            <a:r>
              <a:rPr lang="ar-IQ" sz="2800" b="1" dirty="0">
                <a:solidFill>
                  <a:srgbClr val="7030A0"/>
                </a:solidFill>
              </a:rPr>
              <a:t>ناقل الإشاعة </a:t>
            </a:r>
            <a:r>
              <a:rPr lang="ar-IQ" sz="2800" b="1" dirty="0" smtClean="0">
                <a:solidFill>
                  <a:srgbClr val="7030A0"/>
                </a:solidFill>
              </a:rPr>
              <a:t>:  </a:t>
            </a:r>
            <a:r>
              <a:rPr lang="ar-IQ" sz="2400" b="1" dirty="0" smtClean="0"/>
              <a:t>فيلزمه </a:t>
            </a:r>
            <a:r>
              <a:rPr lang="ar-IQ" sz="2400" b="1" dirty="0"/>
              <a:t>أمور منها :</a:t>
            </a:r>
          </a:p>
          <a:p>
            <a:r>
              <a:rPr lang="ar-IQ" sz="2400" b="1" dirty="0"/>
              <a:t>أولاً : أن يتقي الله تعالى في نفسه ويراقبه في كل ما يقول ويفعل .</a:t>
            </a:r>
          </a:p>
          <a:p>
            <a:r>
              <a:rPr lang="ar-IQ" sz="2400" b="1" dirty="0"/>
              <a:t>ثانياً : أن يتذكر أنه محاسب على كل كلمة يقولها . . قال تعالى : { وإن عليكم لحافظين ..}.</a:t>
            </a:r>
          </a:p>
          <a:p>
            <a:r>
              <a:rPr lang="ar-IQ" sz="2400" b="1" dirty="0"/>
              <a:t>وقال : { وما يلفظ من قول إلا لديه رقيب عتيد } .</a:t>
            </a:r>
          </a:p>
          <a:p>
            <a:r>
              <a:rPr lang="ar-IQ" sz="2400" b="1" dirty="0"/>
              <a:t>وقال صلى الله عليه وسلم : " كفى بالمرء - كذباً أو إثماً - أن يحدث بكل ما سمع " .</a:t>
            </a:r>
          </a:p>
          <a:p>
            <a:endParaRPr lang="ar-IQ" sz="2800" b="1" dirty="0"/>
          </a:p>
          <a:p>
            <a:endParaRPr lang="ar-IQ" sz="2800" b="1" dirty="0">
              <a:solidFill>
                <a:srgbClr val="00B050"/>
              </a:solidFill>
            </a:endParaRPr>
          </a:p>
        </p:txBody>
      </p:sp>
    </p:spTree>
    <p:extLst>
      <p:ext uri="{BB962C8B-B14F-4D97-AF65-F5344CB8AC3E}">
        <p14:creationId xmlns:p14="http://schemas.microsoft.com/office/powerpoint/2010/main" val="261507754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36496" cy="7109639"/>
          </a:xfrm>
          <a:prstGeom prst="rect">
            <a:avLst/>
          </a:prstGeom>
        </p:spPr>
        <p:txBody>
          <a:bodyPr wrap="square">
            <a:spAutoFit/>
          </a:bodyPr>
          <a:lstStyle/>
          <a:p>
            <a:endParaRPr lang="ar-IQ" sz="2400" b="1" dirty="0" smtClean="0"/>
          </a:p>
          <a:p>
            <a:r>
              <a:rPr lang="ar-IQ" sz="2400" b="1" dirty="0" smtClean="0"/>
              <a:t>ثالثاً </a:t>
            </a:r>
            <a:r>
              <a:rPr lang="ar-IQ" sz="2400" b="1" dirty="0"/>
              <a:t>: أن يكون قصده سليماً لا لوث فيه كان يستغل ذكر الإشاعة للتنفيس عن نفسه مما يجد في صدره عن المنقول عنه فليحذر المسلم من هذا المسلك المشين : { واعلموا أن الله يعلم ما في أنفسكم فاحذروه } . { يعلم خائنة الأعين وما تخفي الصدور } </a:t>
            </a:r>
            <a:r>
              <a:rPr lang="ar-IQ" sz="2400" b="1" dirty="0" smtClean="0"/>
              <a:t>.</a:t>
            </a:r>
            <a:r>
              <a:rPr lang="ar-IQ" sz="2400" b="1" dirty="0"/>
              <a:t> </a:t>
            </a:r>
            <a:endParaRPr lang="ar-IQ" sz="2400" b="1" dirty="0" smtClean="0"/>
          </a:p>
          <a:p>
            <a:endParaRPr lang="ar-IQ" sz="2400" b="1" dirty="0"/>
          </a:p>
          <a:p>
            <a:r>
              <a:rPr lang="ar-IQ" sz="2400" b="1" dirty="0" smtClean="0"/>
              <a:t>رابعاً </a:t>
            </a:r>
            <a:r>
              <a:rPr lang="ar-IQ" sz="2400" b="1" dirty="0"/>
              <a:t>: أن يتروى ويتثبت في كل ما يقول وأن يحذر من التزيّد في الكلام وأن لا ينقل إلا ما كان متأكداً من سماعه أو رؤيته حتى تبرأ </a:t>
            </a:r>
            <a:r>
              <a:rPr lang="ar-IQ" sz="2400" b="1" dirty="0" smtClean="0"/>
              <a:t>ذمته</a:t>
            </a:r>
            <a:r>
              <a:rPr lang="ar-IQ" sz="2400" b="1" dirty="0"/>
              <a:t> </a:t>
            </a:r>
            <a:r>
              <a:rPr lang="ar-IQ" sz="2400" b="1" dirty="0" smtClean="0"/>
              <a:t>، ومثال الأمانة </a:t>
            </a:r>
            <a:r>
              <a:rPr lang="ar-IQ" sz="2400" b="1" dirty="0"/>
              <a:t>عن أبي شريح رضي الله تعالى عنه أنه قال لعمر بن سعيد </a:t>
            </a:r>
            <a:r>
              <a:rPr lang="ar-IQ" sz="2400" b="1" dirty="0" smtClean="0"/>
              <a:t>:ائذن </a:t>
            </a:r>
            <a:r>
              <a:rPr lang="ar-IQ" sz="2400" b="1" dirty="0"/>
              <a:t>لي أيها الأمير أحدثك قولاً قام به النبي صلى الله عليه وسلم الغد من يوم الفتح سمعته أذناي ووعاه قلبي وأبصرته عيناني حين تكلم به . . . الخ23 .</a:t>
            </a:r>
          </a:p>
          <a:p>
            <a:r>
              <a:rPr lang="ar-IQ" sz="2400" b="1" dirty="0"/>
              <a:t>هذا هو الشاهد من الحديث تثبت ما بعده تثبت وتوثّق ما عبده توثّق .</a:t>
            </a:r>
          </a:p>
          <a:p>
            <a:endParaRPr lang="ar-IQ" sz="2400" b="1" dirty="0" smtClean="0"/>
          </a:p>
          <a:p>
            <a:r>
              <a:rPr lang="ar-IQ" sz="2400" b="1" dirty="0" smtClean="0"/>
              <a:t>خامساً </a:t>
            </a:r>
            <a:r>
              <a:rPr lang="ar-IQ" sz="2400" b="1" dirty="0"/>
              <a:t>: أن يكون مقصده من نقل الإشاعة التأكد من صحتها إلى المنقول عنه :</a:t>
            </a:r>
          </a:p>
          <a:p>
            <a:r>
              <a:rPr lang="ar-IQ" sz="2400" b="1" dirty="0"/>
              <a:t>فعليه أن يبين هذا لمن يستمع إليه حتى يستنير </a:t>
            </a:r>
            <a:r>
              <a:rPr lang="ar-IQ" sz="2400" b="1" dirty="0" err="1"/>
              <a:t>بأرائهم</a:t>
            </a:r>
            <a:r>
              <a:rPr lang="ar-IQ" sz="2400" b="1" dirty="0"/>
              <a:t> حول هذا الخبر .</a:t>
            </a:r>
          </a:p>
          <a:p>
            <a:r>
              <a:rPr lang="ar-IQ" sz="2400" b="1" dirty="0"/>
              <a:t>سادساً : على ناقل الإشاعة أن يفرّق بين المجالس التي يرتادها أو الجليس الذي قد يجالسه وقت حدث الإشاعة .</a:t>
            </a:r>
          </a:p>
          <a:p>
            <a:r>
              <a:rPr lang="ar-IQ" sz="2400" b="1" dirty="0"/>
              <a:t>فما كل مجلس يصلح .</a:t>
            </a:r>
          </a:p>
          <a:p>
            <a:r>
              <a:rPr lang="ar-IQ" sz="2400" b="1" dirty="0" smtClean="0"/>
              <a:t> </a:t>
            </a:r>
          </a:p>
          <a:p>
            <a:r>
              <a:rPr lang="ar-IQ" sz="2400" b="1" dirty="0" smtClean="0"/>
              <a:t> </a:t>
            </a:r>
            <a:endParaRPr lang="ar-IQ" sz="2400" b="1" dirty="0"/>
          </a:p>
        </p:txBody>
      </p:sp>
    </p:spTree>
    <p:extLst>
      <p:ext uri="{BB962C8B-B14F-4D97-AF65-F5344CB8AC3E}">
        <p14:creationId xmlns:p14="http://schemas.microsoft.com/office/powerpoint/2010/main" val="365714409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ar-IQ" sz="3200" b="1" dirty="0" smtClean="0">
                <a:solidFill>
                  <a:srgbClr val="FF0000"/>
                </a:solidFill>
              </a:rPr>
              <a:t>           طرق </a:t>
            </a:r>
            <a:r>
              <a:rPr lang="ar-IQ" sz="3200" b="1" dirty="0">
                <a:solidFill>
                  <a:srgbClr val="FF0000"/>
                </a:solidFill>
              </a:rPr>
              <a:t>دحض الإشاعة</a:t>
            </a:r>
          </a:p>
          <a:p>
            <a:r>
              <a:rPr lang="ar-IQ" sz="2400" b="1" dirty="0"/>
              <a:t>- تذكير الناقل بالله تعالى، وتحذيره من مغبة القول بغير علم، وتذكيره بالعاقبة المتحصلة إذا كانت الإشاعة كذبًا أو مبالغًا فيها: {فَتُصْبِحُوا عَلَى مَا فَعَلْتُمْ نَادِمِينَ}.</a:t>
            </a:r>
          </a:p>
          <a:p>
            <a:r>
              <a:rPr lang="ar-IQ" sz="2400" b="1" dirty="0"/>
              <a:t>- عدم التعجل في تقبل الإشاعة دون استفهام أو اعتراض.</a:t>
            </a:r>
          </a:p>
          <a:p>
            <a:r>
              <a:rPr lang="ar-IQ" sz="2400" b="1" dirty="0"/>
              <a:t>- عدم ترديد الإشاعة؛ لأن في ترديدها زيادة انتشار، مع ما يضاف إليها من الكذب أو عدم ضبط النقل.</a:t>
            </a:r>
          </a:p>
          <a:p>
            <a:pPr marL="342900" indent="-342900">
              <a:buFontTx/>
              <a:buChar char="-"/>
            </a:pPr>
            <a:r>
              <a:rPr lang="ar-IQ" sz="2400" b="1" dirty="0" smtClean="0"/>
              <a:t>اقتفاء </a:t>
            </a:r>
            <a:r>
              <a:rPr lang="ar-IQ" sz="2400" b="1" dirty="0"/>
              <a:t>خط سير الإشاعة وتتبع مسارها للوصول إلى جذورها ووضع اليد على مطلقيها ومحاسبتهم </a:t>
            </a:r>
            <a:r>
              <a:rPr lang="ar-IQ" sz="2400" b="1" dirty="0" smtClean="0"/>
              <a:t>بحزم.</a:t>
            </a:r>
          </a:p>
          <a:p>
            <a:pPr marL="342900" indent="-342900">
              <a:buFontTx/>
              <a:buChar char="-"/>
            </a:pPr>
            <a:r>
              <a:rPr lang="ar-IQ" sz="2400" b="1" dirty="0"/>
              <a:t>-</a:t>
            </a:r>
            <a:r>
              <a:rPr lang="ar-IQ" sz="2400" b="1" dirty="0" smtClean="0"/>
              <a:t>عدم </a:t>
            </a:r>
            <a:r>
              <a:rPr lang="ar-IQ" sz="2400" b="1" dirty="0"/>
              <a:t>المبالاة أو إظهار التعجب والاهتمام عند سماعها</a:t>
            </a:r>
            <a:r>
              <a:rPr lang="ar-IQ" sz="2400" b="1" dirty="0" smtClean="0"/>
              <a:t>.</a:t>
            </a:r>
            <a:r>
              <a:rPr lang="ar-IQ" sz="2400" b="1" dirty="0"/>
              <a:t> </a:t>
            </a:r>
            <a:endParaRPr lang="ar-IQ" sz="2400" b="1" dirty="0" smtClean="0"/>
          </a:p>
          <a:p>
            <a:pPr marL="342900" indent="-342900">
              <a:buFontTx/>
              <a:buChar char="-"/>
            </a:pPr>
            <a:r>
              <a:rPr lang="ar-IQ" sz="2400" b="1" dirty="0" smtClean="0"/>
              <a:t>يجب </a:t>
            </a:r>
            <a:r>
              <a:rPr lang="ar-IQ" sz="2400" b="1" dirty="0"/>
              <a:t>التشكيك في صحتها حين يتناقلون الإشاعة، فيجعلهم يراجعون أنفسهم قبل بثها</a:t>
            </a:r>
            <a:r>
              <a:rPr lang="ar-IQ" sz="2400" b="1" dirty="0" smtClean="0"/>
              <a:t>.</a:t>
            </a:r>
          </a:p>
          <a:p>
            <a:pPr marL="342900" indent="-342900">
              <a:buFontTx/>
              <a:buChar char="-"/>
            </a:pPr>
            <a:endParaRPr lang="ar-IQ" sz="2800" b="1" dirty="0" smtClean="0">
              <a:solidFill>
                <a:srgbClr val="C00000"/>
              </a:solidFill>
            </a:endParaRPr>
          </a:p>
          <a:p>
            <a:pPr marL="342900" indent="-342900">
              <a:buFontTx/>
              <a:buChar char="-"/>
            </a:pPr>
            <a:r>
              <a:rPr lang="ar-IQ" sz="2800" b="1" dirty="0" smtClean="0">
                <a:solidFill>
                  <a:srgbClr val="C00000"/>
                </a:solidFill>
              </a:rPr>
              <a:t>حكم الاشاعات  في الشريعة الاسلامية :</a:t>
            </a:r>
          </a:p>
          <a:p>
            <a:pPr marL="342900" indent="-342900">
              <a:buFontTx/>
              <a:buChar char="-"/>
            </a:pPr>
            <a:r>
              <a:rPr lang="ar-IQ" sz="2800" b="1" dirty="0" smtClean="0">
                <a:solidFill>
                  <a:srgbClr val="00B0F0"/>
                </a:solidFill>
              </a:rPr>
              <a:t>رفضت الشريعة الاسلامية وسائل الاشاعات كلها رفضا قاطعا وحرمتها و التعامل معها باي شكل من الاشكال.</a:t>
            </a:r>
            <a:endParaRPr lang="ar-IQ" sz="2800" b="1" dirty="0">
              <a:solidFill>
                <a:srgbClr val="00B0F0"/>
              </a:solidFill>
            </a:endParaRPr>
          </a:p>
        </p:txBody>
      </p:sp>
    </p:spTree>
    <p:extLst>
      <p:ext uri="{BB962C8B-B14F-4D97-AF65-F5344CB8AC3E}">
        <p14:creationId xmlns:p14="http://schemas.microsoft.com/office/powerpoint/2010/main" val="63472510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pPr marL="342900" indent="-342900">
              <a:buFontTx/>
              <a:buChar char="-"/>
            </a:pPr>
            <a:r>
              <a:rPr lang="ar-IQ" b="1" dirty="0">
                <a:solidFill>
                  <a:srgbClr val="00B0F0"/>
                </a:solidFill>
              </a:rPr>
              <a:t> </a:t>
            </a:r>
            <a:r>
              <a:rPr lang="ar-IQ" b="1" dirty="0" smtClean="0">
                <a:solidFill>
                  <a:srgbClr val="00B0F0"/>
                </a:solidFill>
              </a:rPr>
              <a:t> </a:t>
            </a:r>
            <a:r>
              <a:rPr lang="ar-IQ" sz="3600" b="1" dirty="0" smtClean="0">
                <a:solidFill>
                  <a:srgbClr val="FF0000"/>
                </a:solidFill>
              </a:rPr>
              <a:t>طرائق الوقاية من الاشاعة</a:t>
            </a:r>
          </a:p>
          <a:p>
            <a:r>
              <a:rPr lang="ar-IQ" sz="2800" b="1" dirty="0" smtClean="0"/>
              <a:t>وضع الاسلام مجموعة من الحلول التي تسهم في تقليل الاشاعة و ومحاربتها و التصدي لها ، من اوجهها اختصارا :</a:t>
            </a:r>
          </a:p>
          <a:p>
            <a:r>
              <a:rPr lang="ar-IQ" sz="2800" b="1" dirty="0" smtClean="0"/>
              <a:t>1- التحقق قبل تصديق الخبر ونقله.</a:t>
            </a:r>
          </a:p>
          <a:p>
            <a:r>
              <a:rPr lang="ar-IQ" sz="2800" b="1" dirty="0" smtClean="0"/>
              <a:t>2- التفكر في محتوى الاشاعة</a:t>
            </a:r>
          </a:p>
          <a:p>
            <a:r>
              <a:rPr lang="ar-IQ" sz="2800" b="1" dirty="0" smtClean="0"/>
              <a:t>3-ارجاع الامر </a:t>
            </a:r>
            <a:r>
              <a:rPr lang="ar-IQ" sz="2800" b="1" dirty="0" err="1" smtClean="0"/>
              <a:t>لاهل</a:t>
            </a:r>
            <a:r>
              <a:rPr lang="ar-IQ" sz="2800" b="1" dirty="0" smtClean="0"/>
              <a:t> الاختصاص</a:t>
            </a:r>
          </a:p>
          <a:p>
            <a:r>
              <a:rPr lang="ar-IQ" sz="2800" b="1" dirty="0" smtClean="0"/>
              <a:t>4-تفسيق الناقل </a:t>
            </a:r>
            <a:r>
              <a:rPr lang="ar-IQ" sz="2800" b="1" dirty="0" err="1" smtClean="0"/>
              <a:t>للاشاعة</a:t>
            </a:r>
            <a:endParaRPr lang="ar-IQ" sz="2800" b="1" dirty="0" smtClean="0"/>
          </a:p>
          <a:p>
            <a:r>
              <a:rPr lang="ar-IQ" sz="2800" b="1" dirty="0" smtClean="0"/>
              <a:t>5-عدم اتباع ما لا علم </a:t>
            </a:r>
            <a:r>
              <a:rPr lang="ar-IQ" sz="2800" b="1" dirty="0" err="1" smtClean="0"/>
              <a:t>للانسانبه</a:t>
            </a:r>
            <a:endParaRPr lang="ar-IQ" sz="2800" b="1" dirty="0" smtClean="0"/>
          </a:p>
          <a:p>
            <a:r>
              <a:rPr lang="ar-IQ" sz="2800" b="1" dirty="0" smtClean="0"/>
              <a:t>6-عدم ترديد الاشاعة و تناقلها بين الناس</a:t>
            </a:r>
          </a:p>
          <a:p>
            <a:r>
              <a:rPr lang="ar-IQ" sz="2800" b="1" dirty="0" smtClean="0"/>
              <a:t>7- التفكر في عواقب الاشاعة</a:t>
            </a:r>
          </a:p>
          <a:p>
            <a:r>
              <a:rPr lang="ar-IQ" sz="2800" b="1" dirty="0" smtClean="0"/>
              <a:t>8-عدم اتباع الظن</a:t>
            </a:r>
          </a:p>
          <a:p>
            <a:r>
              <a:rPr lang="ar-IQ" sz="2800" b="1" dirty="0" smtClean="0"/>
              <a:t>9- تجنب سماع الكذب</a:t>
            </a:r>
          </a:p>
          <a:p>
            <a:r>
              <a:rPr lang="ar-IQ" sz="2800" b="1" dirty="0" smtClean="0"/>
              <a:t>10-المقاومة الفعلية </a:t>
            </a:r>
            <a:r>
              <a:rPr lang="ar-IQ" sz="2800" b="1" dirty="0" err="1" smtClean="0"/>
              <a:t>للاشاعة</a:t>
            </a:r>
            <a:r>
              <a:rPr lang="ar-IQ" sz="2800" b="1" dirty="0" smtClean="0"/>
              <a:t> ... وغير ذلك كثيرة</a:t>
            </a:r>
          </a:p>
          <a:p>
            <a:r>
              <a:rPr lang="ar-IQ" sz="2400" b="1" dirty="0" smtClean="0">
                <a:solidFill>
                  <a:srgbClr val="FF0000"/>
                </a:solidFill>
              </a:rPr>
              <a:t>.............</a:t>
            </a:r>
          </a:p>
          <a:p>
            <a:endParaRPr lang="ar-IQ" sz="3600" b="1" dirty="0" smtClean="0">
              <a:solidFill>
                <a:srgbClr val="FF0000"/>
              </a:solidFill>
            </a:endParaRPr>
          </a:p>
          <a:p>
            <a:pPr marL="342900" indent="-342900">
              <a:buFontTx/>
              <a:buChar char="-"/>
            </a:pPr>
            <a:endParaRPr lang="ar-IQ" sz="3600" b="1" dirty="0">
              <a:solidFill>
                <a:srgbClr val="FF0000"/>
              </a:solidFill>
            </a:endParaRPr>
          </a:p>
        </p:txBody>
      </p:sp>
    </p:spTree>
    <p:extLst>
      <p:ext uri="{BB962C8B-B14F-4D97-AF65-F5344CB8AC3E}">
        <p14:creationId xmlns:p14="http://schemas.microsoft.com/office/powerpoint/2010/main" val="116058083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r>
              <a:rPr lang="ar-IQ" b="1" dirty="0" smtClean="0"/>
              <a:t>            </a:t>
            </a:r>
            <a:r>
              <a:rPr lang="ar-IQ" sz="3200" b="1" dirty="0" smtClean="0">
                <a:solidFill>
                  <a:srgbClr val="FF0000"/>
                </a:solidFill>
              </a:rPr>
              <a:t>عنوان </a:t>
            </a:r>
            <a:r>
              <a:rPr lang="ar-IQ" sz="3200" b="1" dirty="0">
                <a:solidFill>
                  <a:srgbClr val="FF0000"/>
                </a:solidFill>
              </a:rPr>
              <a:t>السمنار :  مفهوم الطريق واهميته في القران والسنة</a:t>
            </a:r>
            <a:endParaRPr lang="en-US" sz="3200" dirty="0">
              <a:solidFill>
                <a:srgbClr val="FF0000"/>
              </a:solidFill>
            </a:endParaRPr>
          </a:p>
          <a:p>
            <a:r>
              <a:rPr lang="ar-IQ" b="1" dirty="0">
                <a:solidFill>
                  <a:srgbClr val="00B0F0"/>
                </a:solidFill>
              </a:rPr>
              <a:t>               </a:t>
            </a:r>
            <a:r>
              <a:rPr lang="ar-IQ" b="1" dirty="0" smtClean="0">
                <a:solidFill>
                  <a:srgbClr val="00B0F0"/>
                </a:solidFill>
              </a:rPr>
              <a:t>     </a:t>
            </a:r>
            <a:r>
              <a:rPr lang="ar-IQ" sz="3200" b="1" dirty="0" smtClean="0">
                <a:solidFill>
                  <a:srgbClr val="00B0F0"/>
                </a:solidFill>
              </a:rPr>
              <a:t>(</a:t>
            </a:r>
            <a:r>
              <a:rPr lang="ar-IQ" sz="3200" b="1" dirty="0">
                <a:solidFill>
                  <a:srgbClr val="00B0F0"/>
                </a:solidFill>
              </a:rPr>
              <a:t>بحث منشور في مجلة </a:t>
            </a:r>
            <a:r>
              <a:rPr lang="ar-IQ" sz="3200" b="1" dirty="0" err="1">
                <a:solidFill>
                  <a:srgbClr val="00B0F0"/>
                </a:solidFill>
              </a:rPr>
              <a:t>زانكو</a:t>
            </a:r>
            <a:r>
              <a:rPr lang="ar-IQ" sz="3200" b="1" dirty="0">
                <a:solidFill>
                  <a:srgbClr val="00B0F0"/>
                </a:solidFill>
              </a:rPr>
              <a:t>/ </a:t>
            </a:r>
            <a:r>
              <a:rPr lang="ar-IQ" sz="3200" b="1" dirty="0" err="1">
                <a:solidFill>
                  <a:srgbClr val="00B0F0"/>
                </a:solidFill>
              </a:rPr>
              <a:t>مروفاية</a:t>
            </a:r>
            <a:r>
              <a:rPr lang="ar-IQ" sz="3200" b="1" dirty="0">
                <a:solidFill>
                  <a:srgbClr val="00B0F0"/>
                </a:solidFill>
              </a:rPr>
              <a:t> تي </a:t>
            </a:r>
            <a:r>
              <a:rPr lang="ar-IQ" sz="3200" b="1" dirty="0" smtClean="0">
                <a:solidFill>
                  <a:srgbClr val="00B0F0"/>
                </a:solidFill>
              </a:rPr>
              <a:t>)</a:t>
            </a:r>
            <a:endParaRPr lang="en-US" sz="3200" dirty="0">
              <a:solidFill>
                <a:srgbClr val="00B0F0"/>
              </a:solidFill>
            </a:endParaRPr>
          </a:p>
          <a:p>
            <a:r>
              <a:rPr lang="ar-IQ" b="1" dirty="0"/>
              <a:t> </a:t>
            </a:r>
            <a:r>
              <a:rPr lang="ar-IQ" sz="2800" b="1" dirty="0"/>
              <a:t>توطئة : </a:t>
            </a:r>
            <a:endParaRPr lang="en-US" sz="2800" dirty="0"/>
          </a:p>
          <a:p>
            <a:r>
              <a:rPr lang="ar-IQ" sz="2800" b="1" dirty="0"/>
              <a:t>الحمد لله ، وصلى الله على </a:t>
            </a:r>
            <a:r>
              <a:rPr lang="ar-IQ" sz="2800" b="1" dirty="0" smtClean="0"/>
              <a:t>رسول الله </a:t>
            </a:r>
            <a:r>
              <a:rPr lang="ar-IQ" sz="2800" b="1" dirty="0"/>
              <a:t>، واله </a:t>
            </a:r>
            <a:r>
              <a:rPr lang="ar-IQ" sz="2800" b="1" dirty="0" smtClean="0"/>
              <a:t>و من مالاه </a:t>
            </a:r>
          </a:p>
          <a:p>
            <a:r>
              <a:rPr lang="ar-IQ" sz="2800" b="1" dirty="0" smtClean="0"/>
              <a:t> </a:t>
            </a:r>
            <a:r>
              <a:rPr lang="ar-IQ" sz="2800" b="1" dirty="0"/>
              <a:t>.اما بعد : فهذا بحيث مقتطع </a:t>
            </a:r>
            <a:r>
              <a:rPr lang="ar-IQ" sz="2800" b="1" dirty="0" smtClean="0"/>
              <a:t>للاختصار </a:t>
            </a:r>
            <a:r>
              <a:rPr lang="ar-IQ" sz="2800" b="1" dirty="0"/>
              <a:t>من </a:t>
            </a:r>
            <a:r>
              <a:rPr lang="ar-IQ" sz="2800" b="1" dirty="0" smtClean="0"/>
              <a:t>بحثنا </a:t>
            </a:r>
            <a:r>
              <a:rPr lang="ar-IQ" sz="2800" b="1" dirty="0"/>
              <a:t>المنشور عن الطريق المسلوك و مفهومه ، وانواعه ،واهميته  وحكمه  </a:t>
            </a:r>
            <a:r>
              <a:rPr lang="ar-IQ" sz="2800" b="1" dirty="0" err="1"/>
              <a:t>واداب</a:t>
            </a:r>
            <a:r>
              <a:rPr lang="ar-IQ" sz="2800" b="1" dirty="0"/>
              <a:t> السير فيه وحقوقه  في حياة المسلم ،امل ان ينتفع بمضمونه . ومن الله التوفيق والسداد.</a:t>
            </a:r>
            <a:endParaRPr lang="en-US" sz="2800" dirty="0"/>
          </a:p>
          <a:p>
            <a:r>
              <a:rPr lang="ar-IQ" sz="2800" b="1" dirty="0">
                <a:solidFill>
                  <a:srgbClr val="FF0000"/>
                </a:solidFill>
              </a:rPr>
              <a:t>الطريق في مفهومه العام </a:t>
            </a:r>
            <a:r>
              <a:rPr lang="ar-IQ" sz="2800" b="1" dirty="0" smtClean="0">
                <a:solidFill>
                  <a:srgbClr val="FF0000"/>
                </a:solidFill>
              </a:rPr>
              <a:t>: شريط </a:t>
            </a:r>
            <a:r>
              <a:rPr lang="ar-IQ" sz="2800" b="1" dirty="0">
                <a:solidFill>
                  <a:srgbClr val="FF0000"/>
                </a:solidFill>
              </a:rPr>
              <a:t>ارضي به مسارات معدة لحركة السيارات وغيرها من المركبات </a:t>
            </a:r>
            <a:r>
              <a:rPr lang="ar-IQ" sz="2800" b="1" dirty="0" err="1">
                <a:solidFill>
                  <a:srgbClr val="FF0000"/>
                </a:solidFill>
              </a:rPr>
              <a:t>التى</a:t>
            </a:r>
            <a:r>
              <a:rPr lang="ar-IQ" sz="2800" b="1" dirty="0">
                <a:solidFill>
                  <a:srgbClr val="FF0000"/>
                </a:solidFill>
              </a:rPr>
              <a:t> تتحرك على عجلات. والطرق تصل المناطق الحضرية بعضها ببعض، كما تصلها بالمناطق </a:t>
            </a:r>
            <a:r>
              <a:rPr lang="ar-IQ" sz="2800" b="1" dirty="0" smtClean="0">
                <a:solidFill>
                  <a:srgbClr val="FF0000"/>
                </a:solidFill>
              </a:rPr>
              <a:t>الريفية، </a:t>
            </a:r>
            <a:r>
              <a:rPr lang="ar-IQ" sz="2800" b="1" dirty="0">
                <a:solidFill>
                  <a:srgbClr val="FF0000"/>
                </a:solidFill>
              </a:rPr>
              <a:t>وتعرف الطرق </a:t>
            </a:r>
            <a:r>
              <a:rPr lang="ar-IQ" sz="2800" b="1" dirty="0" err="1">
                <a:solidFill>
                  <a:srgbClr val="FF0000"/>
                </a:solidFill>
              </a:rPr>
              <a:t>التى</a:t>
            </a:r>
            <a:r>
              <a:rPr lang="ar-IQ" sz="2800" b="1" dirty="0">
                <a:solidFill>
                  <a:srgbClr val="FF0000"/>
                </a:solidFill>
              </a:rPr>
              <a:t> تخترق المدن باسم الشوارع </a:t>
            </a:r>
            <a:r>
              <a:rPr lang="ar-IQ" sz="2800" b="1" dirty="0" smtClean="0">
                <a:solidFill>
                  <a:srgbClr val="FF0000"/>
                </a:solidFill>
              </a:rPr>
              <a:t>، والطريق </a:t>
            </a:r>
            <a:r>
              <a:rPr lang="ar-IQ" sz="2800" b="1" dirty="0">
                <a:solidFill>
                  <a:srgbClr val="FF0000"/>
                </a:solidFill>
              </a:rPr>
              <a:t>ذات اهمية حيوية اذ يستخدمها المزارعون في نقل محاصيلهم الى </a:t>
            </a:r>
            <a:r>
              <a:rPr lang="ar-IQ" sz="2800" b="1" dirty="0" smtClean="0">
                <a:solidFill>
                  <a:srgbClr val="FF0000"/>
                </a:solidFill>
              </a:rPr>
              <a:t>الاسواق </a:t>
            </a:r>
            <a:r>
              <a:rPr lang="ar-IQ" sz="2800" b="1" dirty="0">
                <a:solidFill>
                  <a:srgbClr val="FF0000"/>
                </a:solidFill>
              </a:rPr>
              <a:t>وتسير عليها الشاحنات الكبيرة لتوزيع الانتاج </a:t>
            </a:r>
            <a:r>
              <a:rPr lang="ar-IQ" sz="2800" b="1" dirty="0" err="1">
                <a:solidFill>
                  <a:srgbClr val="FF0000"/>
                </a:solidFill>
              </a:rPr>
              <a:t>الصناعى</a:t>
            </a:r>
            <a:r>
              <a:rPr lang="ar-IQ" sz="2800" b="1" dirty="0">
                <a:solidFill>
                  <a:srgbClr val="FF0000"/>
                </a:solidFill>
              </a:rPr>
              <a:t> كما تقطعها السيارات والحافلات والعربات والدراجات وغيرها من وسائل النقل </a:t>
            </a:r>
            <a:r>
              <a:rPr lang="ar-IQ" sz="2800" b="1" dirty="0" err="1">
                <a:solidFill>
                  <a:srgbClr val="FF0000"/>
                </a:solidFill>
              </a:rPr>
              <a:t>للاغراض</a:t>
            </a:r>
            <a:r>
              <a:rPr lang="ar-IQ" sz="2800" b="1" dirty="0">
                <a:solidFill>
                  <a:srgbClr val="FF0000"/>
                </a:solidFill>
              </a:rPr>
              <a:t> النفعية والترفيهية .</a:t>
            </a:r>
            <a:endParaRPr lang="en-US" sz="2800" dirty="0">
              <a:solidFill>
                <a:srgbClr val="FF0000"/>
              </a:solidFill>
            </a:endParaRPr>
          </a:p>
        </p:txBody>
      </p:sp>
    </p:spTree>
    <p:extLst>
      <p:ext uri="{BB962C8B-B14F-4D97-AF65-F5344CB8AC3E}">
        <p14:creationId xmlns:p14="http://schemas.microsoft.com/office/powerpoint/2010/main" val="303293009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3"/>
            <a:ext cx="9144000" cy="5386090"/>
          </a:xfrm>
          <a:prstGeom prst="rect">
            <a:avLst/>
          </a:prstGeom>
        </p:spPr>
        <p:txBody>
          <a:bodyPr wrap="square">
            <a:spAutoFit/>
          </a:bodyPr>
          <a:lstStyle/>
          <a:p>
            <a:r>
              <a:rPr lang="ar-IQ" sz="3200" b="1" dirty="0" smtClean="0">
                <a:solidFill>
                  <a:srgbClr val="FF0000"/>
                </a:solidFill>
              </a:rPr>
              <a:t>              </a:t>
            </a:r>
          </a:p>
          <a:p>
            <a:r>
              <a:rPr lang="ar-IQ" sz="3200" b="1" dirty="0">
                <a:solidFill>
                  <a:srgbClr val="FF0000"/>
                </a:solidFill>
              </a:rPr>
              <a:t> </a:t>
            </a:r>
            <a:r>
              <a:rPr lang="ar-IQ" sz="3200" b="1" dirty="0" smtClean="0">
                <a:solidFill>
                  <a:srgbClr val="FF0000"/>
                </a:solidFill>
              </a:rPr>
              <a:t>           الطريق </a:t>
            </a:r>
            <a:r>
              <a:rPr lang="ar-IQ" sz="3200" b="1" dirty="0">
                <a:solidFill>
                  <a:srgbClr val="FF0000"/>
                </a:solidFill>
              </a:rPr>
              <a:t>في اللغة :</a:t>
            </a:r>
            <a:endParaRPr lang="en-US" sz="3200" dirty="0">
              <a:solidFill>
                <a:srgbClr val="FF0000"/>
              </a:solidFill>
            </a:endParaRPr>
          </a:p>
          <a:p>
            <a:r>
              <a:rPr lang="ar-IQ" sz="2400" b="1" dirty="0"/>
              <a:t>  </a:t>
            </a:r>
            <a:r>
              <a:rPr lang="ar-IQ" sz="2800" b="1" dirty="0"/>
              <a:t>هو السبيل ، يذكر ويؤنث ، وكذا الطريق ، يقال الطريق الاعظم والطريق العظمى ، و جاء في القران بلفظ التذكير ، قال تعالى : ((وَلَقَدْ أَوْحَيْنَا إِلَى مُوسَى أَنْ أَسْرِ بِعِبَادِي فَاضْرِبْ لَهُمْ طَرِيقًا فِي الْبَحْرِ يَبَسًا لَا تَخَافُ دَرَكًا وَلَا تَخْشَى ))طه ( 20) / 77 ، و تذكير الطريق لغة نجد ، </a:t>
            </a:r>
            <a:r>
              <a:rPr lang="ar-IQ" sz="2800" b="1" dirty="0" smtClean="0"/>
              <a:t>و </a:t>
            </a:r>
            <a:r>
              <a:rPr lang="ar-IQ" sz="2800" b="1" dirty="0" err="1" smtClean="0"/>
              <a:t>تانيثه</a:t>
            </a:r>
            <a:r>
              <a:rPr lang="ar-IQ" sz="2800" b="1" dirty="0" smtClean="0"/>
              <a:t>  لغة </a:t>
            </a:r>
            <a:r>
              <a:rPr lang="ar-IQ" sz="2800" b="1" dirty="0"/>
              <a:t>الحجاز .</a:t>
            </a:r>
            <a:endParaRPr lang="en-US" sz="2800" dirty="0"/>
          </a:p>
          <a:p>
            <a:endParaRPr lang="ar-IQ" sz="2800" b="1" dirty="0" smtClean="0">
              <a:solidFill>
                <a:srgbClr val="00B0F0"/>
              </a:solidFill>
            </a:endParaRPr>
          </a:p>
          <a:p>
            <a:r>
              <a:rPr lang="ar-IQ" sz="2800" b="1" dirty="0" smtClean="0">
                <a:solidFill>
                  <a:srgbClr val="00B0F0"/>
                </a:solidFill>
              </a:rPr>
              <a:t>مدلول </a:t>
            </a:r>
            <a:r>
              <a:rPr lang="ar-IQ" sz="2800" b="1" dirty="0">
                <a:solidFill>
                  <a:srgbClr val="00B0F0"/>
                </a:solidFill>
              </a:rPr>
              <a:t>الطريق  اصطلاحا  عند الاقدمين من المفسرين والاصوليين والمتكلمين:</a:t>
            </a:r>
            <a:endParaRPr lang="en-US" sz="2800" dirty="0">
              <a:solidFill>
                <a:srgbClr val="00B0F0"/>
              </a:solidFill>
            </a:endParaRPr>
          </a:p>
          <a:p>
            <a:r>
              <a:rPr lang="ar-IQ" sz="2800" b="1" dirty="0"/>
              <a:t> </a:t>
            </a:r>
            <a:r>
              <a:rPr lang="ar-IQ" sz="2800" b="1" dirty="0" smtClean="0"/>
              <a:t> </a:t>
            </a:r>
            <a:r>
              <a:rPr lang="ar-IQ" sz="2800" b="1" dirty="0"/>
              <a:t>ذكر الراغب ان الطريق هو مسلك يسلكه الانسان في فعل ، محمودا كان او مذموما، وهو اوسع من الشارع .</a:t>
            </a:r>
            <a:endParaRPr lang="en-US" sz="2800" dirty="0"/>
          </a:p>
          <a:p>
            <a:r>
              <a:rPr lang="ar-IQ" sz="2800" b="1" dirty="0" smtClean="0">
                <a:solidFill>
                  <a:srgbClr val="00B050"/>
                </a:solidFill>
              </a:rPr>
              <a:t> وعند ابي البقاء </a:t>
            </a:r>
            <a:r>
              <a:rPr lang="ar-IQ" sz="2800" b="1" dirty="0" err="1" smtClean="0">
                <a:solidFill>
                  <a:srgbClr val="00B050"/>
                </a:solidFill>
              </a:rPr>
              <a:t>الكفوي</a:t>
            </a:r>
            <a:r>
              <a:rPr lang="ar-IQ" sz="2800" b="1" dirty="0" smtClean="0">
                <a:solidFill>
                  <a:srgbClr val="00B050"/>
                </a:solidFill>
              </a:rPr>
              <a:t> في (الكليات) : الطريق  كل ما يطرقه الطارق معتادا ام غير معتاد.</a:t>
            </a:r>
            <a:endParaRPr lang="en-US" sz="2800" dirty="0">
              <a:solidFill>
                <a:srgbClr val="00B050"/>
              </a:solidFill>
            </a:endParaRPr>
          </a:p>
        </p:txBody>
      </p:sp>
    </p:spTree>
    <p:extLst>
      <p:ext uri="{BB962C8B-B14F-4D97-AF65-F5344CB8AC3E}">
        <p14:creationId xmlns:p14="http://schemas.microsoft.com/office/powerpoint/2010/main" val="11320985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96" y="1"/>
            <a:ext cx="9116704" cy="6617196"/>
          </a:xfrm>
          <a:prstGeom prst="rect">
            <a:avLst/>
          </a:prstGeom>
        </p:spPr>
        <p:txBody>
          <a:bodyPr wrap="square">
            <a:spAutoFit/>
          </a:bodyPr>
          <a:lstStyle/>
          <a:p>
            <a:r>
              <a:rPr lang="ar-IQ" sz="2800" b="1" dirty="0" smtClean="0">
                <a:solidFill>
                  <a:srgbClr val="FF0000"/>
                </a:solidFill>
              </a:rPr>
              <a:t>     </a:t>
            </a:r>
          </a:p>
          <a:p>
            <a:r>
              <a:rPr lang="ar-IQ" sz="2800" b="1" dirty="0">
                <a:solidFill>
                  <a:srgbClr val="FF0000"/>
                </a:solidFill>
              </a:rPr>
              <a:t> </a:t>
            </a:r>
            <a:r>
              <a:rPr lang="ar-IQ" sz="2800" b="1" dirty="0" smtClean="0">
                <a:solidFill>
                  <a:srgbClr val="FF0000"/>
                </a:solidFill>
              </a:rPr>
              <a:t>                    </a:t>
            </a:r>
            <a:r>
              <a:rPr lang="ar-IQ" sz="3200" b="1" dirty="0" smtClean="0">
                <a:solidFill>
                  <a:srgbClr val="FF0000"/>
                </a:solidFill>
              </a:rPr>
              <a:t>والطريق </a:t>
            </a:r>
            <a:r>
              <a:rPr lang="ar-IQ" sz="3200" b="1" dirty="0">
                <a:solidFill>
                  <a:srgbClr val="FF0000"/>
                </a:solidFill>
              </a:rPr>
              <a:t>عند المعاصرين :</a:t>
            </a:r>
            <a:endParaRPr lang="en-US" sz="3200" dirty="0">
              <a:solidFill>
                <a:srgbClr val="FF0000"/>
              </a:solidFill>
            </a:endParaRPr>
          </a:p>
          <a:p>
            <a:r>
              <a:rPr lang="ar-IQ" sz="2800" b="1" dirty="0" smtClean="0"/>
              <a:t>لا يخرج </a:t>
            </a:r>
            <a:r>
              <a:rPr lang="ar-IQ" sz="2800" b="1" dirty="0"/>
              <a:t>عن معناه </a:t>
            </a:r>
            <a:r>
              <a:rPr lang="ar-IQ" sz="2800" b="1" dirty="0" smtClean="0"/>
              <a:t>اللغوي </a:t>
            </a:r>
            <a:r>
              <a:rPr lang="ar-IQ" sz="2800" b="1" dirty="0"/>
              <a:t>، و تعريفات العلماء </a:t>
            </a:r>
            <a:r>
              <a:rPr lang="ar-IQ" sz="2800" b="1" dirty="0" smtClean="0"/>
              <a:t>الاخرين </a:t>
            </a:r>
            <a:r>
              <a:rPr lang="ar-IQ" sz="2800" b="1" dirty="0"/>
              <a:t>، ويطلق على النافذ وغير النافذ والواسع والضيق والعام </a:t>
            </a:r>
            <a:r>
              <a:rPr lang="ar-IQ" sz="2800" b="1" dirty="0" smtClean="0"/>
              <a:t>والخاص، </a:t>
            </a:r>
            <a:r>
              <a:rPr lang="ar-IQ" sz="2800" b="1" dirty="0"/>
              <a:t>اذ الطريق يكون عاما وقد يكون خاصا </a:t>
            </a:r>
            <a:r>
              <a:rPr lang="ar-IQ" sz="2800" b="1" dirty="0" smtClean="0"/>
              <a:t>.  فالطريق </a:t>
            </a:r>
            <a:r>
              <a:rPr lang="ar-IQ" sz="2800" b="1" dirty="0"/>
              <a:t>العام </a:t>
            </a:r>
            <a:r>
              <a:rPr lang="ar-IQ" sz="2800" b="1" dirty="0" smtClean="0"/>
              <a:t>ما يسلكه </a:t>
            </a:r>
            <a:r>
              <a:rPr lang="ar-IQ" sz="2800" b="1" dirty="0"/>
              <a:t>قوم </a:t>
            </a:r>
            <a:r>
              <a:rPr lang="ar-IQ" sz="2800" b="1" dirty="0" err="1" smtClean="0"/>
              <a:t>غيرمحصور</a:t>
            </a:r>
            <a:r>
              <a:rPr lang="ar-IQ" sz="2800" b="1" dirty="0" smtClean="0"/>
              <a:t>،  </a:t>
            </a:r>
            <a:r>
              <a:rPr lang="ar-IQ" sz="2800" b="1" dirty="0"/>
              <a:t>او </a:t>
            </a:r>
            <a:r>
              <a:rPr lang="ar-IQ" sz="2800" b="1" dirty="0" smtClean="0"/>
              <a:t>ما جعل طريقا </a:t>
            </a:r>
            <a:r>
              <a:rPr lang="ar-IQ" sz="2800" b="1" dirty="0"/>
              <a:t>عند </a:t>
            </a:r>
            <a:r>
              <a:rPr lang="ar-IQ" sz="2800" b="1" dirty="0" smtClean="0"/>
              <a:t>احياء بلد ، وقفه مالك </a:t>
            </a:r>
            <a:r>
              <a:rPr lang="ar-IQ" sz="2800" b="1" dirty="0"/>
              <a:t>الارض ليكون </a:t>
            </a:r>
            <a:r>
              <a:rPr lang="ar-IQ" sz="2800" b="1" dirty="0" smtClean="0"/>
              <a:t>طريقا </a:t>
            </a:r>
            <a:r>
              <a:rPr lang="ar-IQ" sz="2800" b="1" dirty="0"/>
              <a:t>ولو بغير </a:t>
            </a:r>
            <a:r>
              <a:rPr lang="ar-IQ" sz="2800" b="1" dirty="0" smtClean="0"/>
              <a:t>احياء ، اما </a:t>
            </a:r>
            <a:r>
              <a:rPr lang="ar-IQ" sz="2800" b="1" dirty="0"/>
              <a:t>الطريق الخاص فهي الممرات الخفية </a:t>
            </a:r>
            <a:r>
              <a:rPr lang="ar-IQ" sz="2800" b="1" dirty="0" smtClean="0"/>
              <a:t>التي يعرفها </a:t>
            </a:r>
            <a:r>
              <a:rPr lang="ar-IQ" sz="2800" b="1" dirty="0"/>
              <a:t>الخواص فلا تكون </a:t>
            </a:r>
            <a:r>
              <a:rPr lang="ar-IQ" sz="2800" b="1" dirty="0" smtClean="0"/>
              <a:t>بذلك  طريقا </a:t>
            </a:r>
            <a:r>
              <a:rPr lang="ar-IQ" sz="2800" b="1" dirty="0"/>
              <a:t>.</a:t>
            </a:r>
            <a:endParaRPr lang="en-US" sz="2800" dirty="0"/>
          </a:p>
          <a:p>
            <a:r>
              <a:rPr lang="ar-IQ" sz="2800" b="1" dirty="0"/>
              <a:t> </a:t>
            </a:r>
            <a:r>
              <a:rPr lang="ar-IQ" sz="2800" b="1" dirty="0" smtClean="0"/>
              <a:t> </a:t>
            </a:r>
          </a:p>
          <a:p>
            <a:r>
              <a:rPr lang="ar-IQ" sz="2800" b="1" dirty="0" smtClean="0">
                <a:solidFill>
                  <a:srgbClr val="00B0F0"/>
                </a:solidFill>
              </a:rPr>
              <a:t>والراجح </a:t>
            </a:r>
            <a:r>
              <a:rPr lang="ar-IQ" sz="2800" b="1" dirty="0">
                <a:solidFill>
                  <a:srgbClr val="00B0F0"/>
                </a:solidFill>
              </a:rPr>
              <a:t>من التعريفات </a:t>
            </a:r>
            <a:r>
              <a:rPr lang="ar-IQ" sz="2800" b="1" dirty="0" smtClean="0">
                <a:solidFill>
                  <a:srgbClr val="00B0F0"/>
                </a:solidFill>
              </a:rPr>
              <a:t>هو تعريف </a:t>
            </a:r>
            <a:r>
              <a:rPr lang="ar-IQ" sz="2800" b="1" dirty="0">
                <a:solidFill>
                  <a:srgbClr val="00B0F0"/>
                </a:solidFill>
              </a:rPr>
              <a:t>الراغب </a:t>
            </a:r>
            <a:r>
              <a:rPr lang="ar-IQ" sz="2800" b="1" dirty="0" err="1">
                <a:solidFill>
                  <a:srgbClr val="00B0F0"/>
                </a:solidFill>
              </a:rPr>
              <a:t>لانه</a:t>
            </a:r>
            <a:r>
              <a:rPr lang="ar-IQ" sz="2800" b="1" dirty="0">
                <a:solidFill>
                  <a:srgbClr val="00B0F0"/>
                </a:solidFill>
              </a:rPr>
              <a:t> يشتمل  على المعنيين الحقيقي  </a:t>
            </a:r>
            <a:r>
              <a:rPr lang="ar-IQ" sz="2800" b="1" dirty="0" smtClean="0">
                <a:solidFill>
                  <a:srgbClr val="00B0F0"/>
                </a:solidFill>
              </a:rPr>
              <a:t>و المجازي.. فالحقيقي هو  </a:t>
            </a:r>
            <a:r>
              <a:rPr lang="ar-IQ" sz="2800" b="1" dirty="0">
                <a:solidFill>
                  <a:srgbClr val="00B0F0"/>
                </a:solidFill>
              </a:rPr>
              <a:t>طريق </a:t>
            </a:r>
            <a:r>
              <a:rPr lang="ar-IQ" sz="2800" b="1" dirty="0" smtClean="0">
                <a:solidFill>
                  <a:srgbClr val="00B0F0"/>
                </a:solidFill>
              </a:rPr>
              <a:t>السير ارضيا كان او مائيا او جويا ، والمجازي وهو المراد به </a:t>
            </a:r>
            <a:r>
              <a:rPr lang="ar-IQ" sz="2800" b="1" dirty="0">
                <a:solidFill>
                  <a:srgbClr val="00B0F0"/>
                </a:solidFill>
              </a:rPr>
              <a:t>المذهب </a:t>
            </a:r>
            <a:r>
              <a:rPr lang="ar-IQ" sz="2800" b="1" dirty="0" smtClean="0">
                <a:solidFill>
                  <a:srgbClr val="00B0F0"/>
                </a:solidFill>
              </a:rPr>
              <a:t> او الجماعة او الدين ونحو ذلك،</a:t>
            </a:r>
          </a:p>
          <a:p>
            <a:r>
              <a:rPr lang="ar-IQ" sz="2800" b="1" dirty="0" smtClean="0"/>
              <a:t>. </a:t>
            </a:r>
            <a:r>
              <a:rPr lang="ar-IQ" sz="2800" b="1" dirty="0" smtClean="0">
                <a:solidFill>
                  <a:srgbClr val="00B050"/>
                </a:solidFill>
              </a:rPr>
              <a:t>ملاحظة </a:t>
            </a:r>
            <a:r>
              <a:rPr lang="ar-IQ" sz="2800" b="1" dirty="0">
                <a:solidFill>
                  <a:srgbClr val="00B050"/>
                </a:solidFill>
              </a:rPr>
              <a:t>: يجمع الطريق على طرق اذا كان للسير والمشي ، وتجمع </a:t>
            </a:r>
            <a:r>
              <a:rPr lang="ar-IQ" sz="2800" b="1" dirty="0" smtClean="0">
                <a:solidFill>
                  <a:srgbClr val="00B050"/>
                </a:solidFill>
              </a:rPr>
              <a:t>الطريقة </a:t>
            </a:r>
            <a:r>
              <a:rPr lang="ar-IQ" sz="2800" b="1" dirty="0" err="1" smtClean="0">
                <a:solidFill>
                  <a:srgbClr val="00B050"/>
                </a:solidFill>
              </a:rPr>
              <a:t>اة</a:t>
            </a:r>
            <a:r>
              <a:rPr lang="ar-IQ" sz="2800" b="1" dirty="0" smtClean="0">
                <a:solidFill>
                  <a:srgbClr val="00B050"/>
                </a:solidFill>
              </a:rPr>
              <a:t> الطريق </a:t>
            </a:r>
            <a:r>
              <a:rPr lang="ar-IQ" sz="2800" b="1" dirty="0">
                <a:solidFill>
                  <a:srgbClr val="00B050"/>
                </a:solidFill>
              </a:rPr>
              <a:t>على طرائق اذا كان بمعنى مذاهب </a:t>
            </a:r>
            <a:r>
              <a:rPr lang="ar-IQ" sz="2800" b="1" dirty="0" smtClean="0">
                <a:solidFill>
                  <a:srgbClr val="00B050"/>
                </a:solidFill>
              </a:rPr>
              <a:t>او اساليب او الدين  او الاعتقاد او التدريس  او العلم</a:t>
            </a:r>
          </a:p>
          <a:p>
            <a:r>
              <a:rPr lang="ar-IQ" sz="2800" b="1" dirty="0" smtClean="0">
                <a:solidFill>
                  <a:srgbClr val="00B050"/>
                </a:solidFill>
              </a:rPr>
              <a:t>..</a:t>
            </a:r>
            <a:r>
              <a:rPr lang="ar-IQ" sz="2800" b="1" dirty="0">
                <a:solidFill>
                  <a:srgbClr val="00B050"/>
                </a:solidFill>
              </a:rPr>
              <a:t>لذلك </a:t>
            </a:r>
            <a:r>
              <a:rPr lang="ar-IQ" sz="2800" b="1" dirty="0" smtClean="0">
                <a:solidFill>
                  <a:srgbClr val="00B050"/>
                </a:solidFill>
              </a:rPr>
              <a:t>الاصح ان يقال  </a:t>
            </a:r>
            <a:r>
              <a:rPr lang="ar-IQ" sz="2800" b="1" dirty="0">
                <a:solidFill>
                  <a:srgbClr val="00B050"/>
                </a:solidFill>
              </a:rPr>
              <a:t>طرائق التدريس </a:t>
            </a:r>
            <a:r>
              <a:rPr lang="ar-IQ" sz="2800" b="1" dirty="0" smtClean="0">
                <a:solidFill>
                  <a:srgbClr val="00B050"/>
                </a:solidFill>
              </a:rPr>
              <a:t>لا </a:t>
            </a:r>
            <a:r>
              <a:rPr lang="ar-IQ" sz="2800" b="1" dirty="0">
                <a:solidFill>
                  <a:srgbClr val="00B050"/>
                </a:solidFill>
              </a:rPr>
              <a:t>طرق التدريس</a:t>
            </a:r>
            <a:r>
              <a:rPr lang="ar-IQ" sz="2800" b="1" dirty="0" smtClean="0">
                <a:solidFill>
                  <a:srgbClr val="00B050"/>
                </a:solidFill>
              </a:rPr>
              <a:t>.   </a:t>
            </a:r>
            <a:endParaRPr lang="en-US" sz="2800" dirty="0">
              <a:solidFill>
                <a:srgbClr val="00B050"/>
              </a:solidFill>
            </a:endParaRPr>
          </a:p>
        </p:txBody>
      </p:sp>
    </p:spTree>
    <p:extLst>
      <p:ext uri="{BB962C8B-B14F-4D97-AF65-F5344CB8AC3E}">
        <p14:creationId xmlns:p14="http://schemas.microsoft.com/office/powerpoint/2010/main" val="221653409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124754"/>
          </a:xfrm>
          <a:prstGeom prst="rect">
            <a:avLst/>
          </a:prstGeom>
        </p:spPr>
        <p:txBody>
          <a:bodyPr wrap="square">
            <a:spAutoFit/>
          </a:bodyPr>
          <a:lstStyle/>
          <a:p>
            <a:r>
              <a:rPr lang="ar-IQ" b="1" dirty="0" smtClean="0"/>
              <a:t>       </a:t>
            </a:r>
            <a:r>
              <a:rPr lang="ar-IQ" sz="2800" b="1" dirty="0" smtClean="0">
                <a:solidFill>
                  <a:srgbClr val="FF0000"/>
                </a:solidFill>
              </a:rPr>
              <a:t>حقوق  </a:t>
            </a:r>
            <a:r>
              <a:rPr lang="ar-IQ" sz="2800" b="1" dirty="0">
                <a:solidFill>
                  <a:srgbClr val="FF0000"/>
                </a:solidFill>
              </a:rPr>
              <a:t>الطريق : </a:t>
            </a:r>
            <a:endParaRPr lang="ar-IQ" sz="2800" b="1" dirty="0" smtClean="0">
              <a:solidFill>
                <a:srgbClr val="FF0000"/>
              </a:solidFill>
            </a:endParaRPr>
          </a:p>
          <a:p>
            <a:r>
              <a:rPr lang="ar-IQ" sz="2800" b="1" dirty="0" smtClean="0"/>
              <a:t> اغلب حقوق </a:t>
            </a:r>
            <a:r>
              <a:rPr lang="ar-IQ" sz="2800" b="1" dirty="0"/>
              <a:t>الطريق </a:t>
            </a:r>
            <a:r>
              <a:rPr lang="ar-IQ" sz="2800" b="1" dirty="0" smtClean="0"/>
              <a:t>منصوص </a:t>
            </a:r>
            <a:r>
              <a:rPr lang="ar-IQ" sz="2800" b="1" dirty="0"/>
              <a:t>عليها في هذا الحديث </a:t>
            </a:r>
            <a:r>
              <a:rPr lang="ar-IQ" sz="2800" b="1" dirty="0" smtClean="0"/>
              <a:t>الوارد </a:t>
            </a:r>
            <a:r>
              <a:rPr lang="ar-IQ" sz="2800" b="1" dirty="0"/>
              <a:t>عن أبي سعيد الخُدري رضيَ الله عنه عن النبيِّ - صلى الله عليه وسلم - قالَ</a:t>
            </a:r>
            <a:r>
              <a:rPr lang="ar-IQ" sz="2800" b="1" dirty="0" smtClean="0"/>
              <a:t>:</a:t>
            </a:r>
          </a:p>
          <a:p>
            <a:r>
              <a:rPr lang="ar-IQ" sz="2800" b="1" dirty="0" smtClean="0">
                <a:solidFill>
                  <a:srgbClr val="92D050"/>
                </a:solidFill>
              </a:rPr>
              <a:t>"</a:t>
            </a:r>
            <a:r>
              <a:rPr lang="ar-IQ" sz="2800" b="1" dirty="0">
                <a:solidFill>
                  <a:srgbClr val="92D050"/>
                </a:solidFill>
              </a:rPr>
              <a:t>إياكُم والجُلوسَ على الطُّرُقاتِ". فقالوا: ما لنا بُدٌّ، إنَّما هيَ مجالِسنا نتحدَّثُ فيها. </a:t>
            </a:r>
            <a:r>
              <a:rPr lang="ar-IQ" sz="2800" b="1" dirty="0" smtClean="0">
                <a:solidFill>
                  <a:srgbClr val="92D050"/>
                </a:solidFill>
              </a:rPr>
              <a:t>قال :"</a:t>
            </a:r>
            <a:r>
              <a:rPr lang="ar-IQ" sz="2800" b="1" dirty="0">
                <a:solidFill>
                  <a:srgbClr val="92D050"/>
                </a:solidFill>
              </a:rPr>
              <a:t>فإذا أبَيْتُم إلاَّ المجالِسَ </a:t>
            </a:r>
            <a:r>
              <a:rPr lang="ar-IQ" sz="2800" b="1" dirty="0" smtClean="0">
                <a:solidFill>
                  <a:srgbClr val="92D050"/>
                </a:solidFill>
              </a:rPr>
              <a:t>؛ </a:t>
            </a:r>
            <a:r>
              <a:rPr lang="ar-IQ" sz="2800" b="1" dirty="0">
                <a:solidFill>
                  <a:srgbClr val="92D050"/>
                </a:solidFill>
              </a:rPr>
              <a:t>فأعطوا الطَّريقَ </a:t>
            </a:r>
            <a:r>
              <a:rPr lang="ar-IQ" sz="2800" b="1" dirty="0" smtClean="0">
                <a:solidFill>
                  <a:srgbClr val="92D050"/>
                </a:solidFill>
              </a:rPr>
              <a:t>حقَّها« قالوا</a:t>
            </a:r>
            <a:r>
              <a:rPr lang="ar-IQ" sz="2800" b="1" dirty="0">
                <a:solidFill>
                  <a:srgbClr val="92D050"/>
                </a:solidFill>
              </a:rPr>
              <a:t>: وما حَقُّ الطَّريقِ؟ قالَ:</a:t>
            </a:r>
            <a:endParaRPr lang="en-US" sz="2800" dirty="0">
              <a:solidFill>
                <a:srgbClr val="92D050"/>
              </a:solidFill>
            </a:endParaRPr>
          </a:p>
          <a:p>
            <a:r>
              <a:rPr lang="ar-IQ" sz="2800" b="1" dirty="0">
                <a:solidFill>
                  <a:schemeClr val="accent1"/>
                </a:solidFill>
              </a:rPr>
              <a:t>"غَضُّ البصرِ، وكفُّ الأذى، وردُّ السلامِ، وأمرٌ بالمعروفِ، ونهيٌ عن المنكَرِ".</a:t>
            </a:r>
            <a:endParaRPr lang="en-US" sz="2800" dirty="0">
              <a:solidFill>
                <a:schemeClr val="accent1"/>
              </a:solidFill>
            </a:endParaRPr>
          </a:p>
          <a:p>
            <a:r>
              <a:rPr lang="ar-IQ" sz="2800" b="1" dirty="0">
                <a:solidFill>
                  <a:srgbClr val="92D050"/>
                </a:solidFill>
              </a:rPr>
              <a:t> </a:t>
            </a:r>
            <a:endParaRPr lang="ar-IQ" sz="2800" b="1" dirty="0" smtClean="0">
              <a:solidFill>
                <a:srgbClr val="92D050"/>
              </a:solidFill>
            </a:endParaRPr>
          </a:p>
          <a:p>
            <a:r>
              <a:rPr lang="ar-IQ" sz="2800" b="1" dirty="0"/>
              <a:t>1</a:t>
            </a:r>
            <a:r>
              <a:rPr lang="ar-IQ" sz="2800" b="1" dirty="0" smtClean="0"/>
              <a:t> </a:t>
            </a:r>
            <a:r>
              <a:rPr lang="ar-IQ" sz="2800" b="1" dirty="0"/>
              <a:t>-</a:t>
            </a:r>
            <a:r>
              <a:rPr lang="ar-IQ" sz="2800" b="1" dirty="0">
                <a:solidFill>
                  <a:srgbClr val="FF0000"/>
                </a:solidFill>
              </a:rPr>
              <a:t>القعود على الطريق </a:t>
            </a:r>
            <a:r>
              <a:rPr lang="ar-IQ" sz="2800" b="1" dirty="0"/>
              <a:t>:نهى الله ورسوله عن الجلوس على الطريق لما له من مفسدة تلحق الفرد </a:t>
            </a:r>
            <a:r>
              <a:rPr lang="ar-IQ" sz="2800" b="1" dirty="0" smtClean="0"/>
              <a:t>والمجتمع ، مثل </a:t>
            </a:r>
            <a:r>
              <a:rPr lang="ar-IQ" sz="2800" b="1" dirty="0"/>
              <a:t>قطع طريق المارة ،والصد عن سبيل الله، وتخويف الناس وترهيبهم بشتى الصور والتوعد والاقتداء بالشيطان ،قال تعالى </a:t>
            </a:r>
            <a:r>
              <a:rPr lang="ar-IQ" sz="2800" b="1" dirty="0">
                <a:solidFill>
                  <a:srgbClr val="FF0000"/>
                </a:solidFill>
              </a:rPr>
              <a:t>((وَلَا تَقْعُدُوا بِكُلِّ صِرَاطٍ تُوعِدُونَ وَتَصُدُّونَ عَنْ سَبِيلِ اللَّهِ مَنْ آمَنَ بِهِ </a:t>
            </a:r>
            <a:r>
              <a:rPr lang="ar-IQ" sz="2800" b="1" dirty="0" smtClean="0">
                <a:solidFill>
                  <a:srgbClr val="FF0000"/>
                </a:solidFill>
              </a:rPr>
              <a:t>وَ </a:t>
            </a:r>
            <a:r>
              <a:rPr lang="ar-IQ" sz="2800" b="1" dirty="0" err="1" smtClean="0">
                <a:solidFill>
                  <a:srgbClr val="FF0000"/>
                </a:solidFill>
              </a:rPr>
              <a:t>تَبْغُونَهَا</a:t>
            </a:r>
            <a:r>
              <a:rPr lang="ar-IQ" sz="2800" b="1" dirty="0" smtClean="0">
                <a:solidFill>
                  <a:srgbClr val="FF0000"/>
                </a:solidFill>
              </a:rPr>
              <a:t> </a:t>
            </a:r>
            <a:r>
              <a:rPr lang="ar-IQ" sz="2800" b="1" dirty="0">
                <a:solidFill>
                  <a:srgbClr val="FF0000"/>
                </a:solidFill>
              </a:rPr>
              <a:t>عِوَجًا   )) </a:t>
            </a:r>
            <a:r>
              <a:rPr lang="ar-IQ" sz="2800" b="1" dirty="0" smtClean="0"/>
              <a:t>وقال:</a:t>
            </a:r>
          </a:p>
          <a:p>
            <a:r>
              <a:rPr lang="ar-IQ" sz="2800" b="1" dirty="0" smtClean="0"/>
              <a:t> </a:t>
            </a:r>
            <a:r>
              <a:rPr lang="ar-IQ" sz="2800" b="1" dirty="0"/>
              <a:t>((  </a:t>
            </a:r>
            <a:r>
              <a:rPr lang="ar-IQ" sz="2800" b="1" dirty="0">
                <a:solidFill>
                  <a:srgbClr val="00B0F0"/>
                </a:solidFill>
              </a:rPr>
              <a:t>قَالَ فَبِمَا أَغْوَيْتَنِي لَأَقْعُدَنَّ لَهُمْ صِرَاطَكَ الْمُسْتَقِيمَ </a:t>
            </a:r>
            <a:r>
              <a:rPr lang="ar-IQ" sz="2800" b="1" dirty="0" smtClean="0"/>
              <a:t>))</a:t>
            </a:r>
            <a:endParaRPr lang="ar-IQ" sz="2800" dirty="0"/>
          </a:p>
        </p:txBody>
      </p:sp>
    </p:spTree>
    <p:extLst>
      <p:ext uri="{BB962C8B-B14F-4D97-AF65-F5344CB8AC3E}">
        <p14:creationId xmlns:p14="http://schemas.microsoft.com/office/powerpoint/2010/main" val="974063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endParaRPr lang="ar-IQ" sz="2800" b="1" dirty="0" smtClean="0"/>
          </a:p>
          <a:p>
            <a:r>
              <a:rPr lang="ar-IQ" sz="2800" b="1" dirty="0" smtClean="0">
                <a:solidFill>
                  <a:srgbClr val="FF0000"/>
                </a:solidFill>
              </a:rPr>
              <a:t>                    مفهوم الانشاء  :</a:t>
            </a:r>
          </a:p>
          <a:p>
            <a:r>
              <a:rPr lang="ar-IQ" sz="2800" b="1" dirty="0" smtClean="0">
                <a:solidFill>
                  <a:srgbClr val="FF0000"/>
                </a:solidFill>
              </a:rPr>
              <a:t>الإنشاء</a:t>
            </a:r>
            <a:r>
              <a:rPr lang="ar-IQ" sz="2800" b="1" dirty="0" smtClean="0"/>
              <a:t> </a:t>
            </a:r>
            <a:r>
              <a:rPr lang="ar-IQ" sz="2800" b="1" dirty="0" smtClean="0">
                <a:solidFill>
                  <a:srgbClr val="FF0000"/>
                </a:solidFill>
              </a:rPr>
              <a:t>لغة </a:t>
            </a:r>
            <a:r>
              <a:rPr lang="ar-IQ" sz="2800" b="1" dirty="0" smtClean="0"/>
              <a:t>: التاسيس والاحداث والخلق،والايجاد . وانشاء التعابير الجيدة : تكوينها و وضعها وتاليفها .</a:t>
            </a:r>
          </a:p>
          <a:p>
            <a:r>
              <a:rPr lang="ar-IQ" sz="2800" b="1" dirty="0" smtClean="0">
                <a:solidFill>
                  <a:srgbClr val="FF0000"/>
                </a:solidFill>
              </a:rPr>
              <a:t>واصطلاحاً </a:t>
            </a:r>
            <a:r>
              <a:rPr lang="ar-IQ" sz="2800" b="1" dirty="0" smtClean="0"/>
              <a:t>: 1-علمٌ يعرَف به كيفية اداء المعاني، 2- والتاليف بينها ،  </a:t>
            </a:r>
          </a:p>
          <a:p>
            <a:r>
              <a:rPr lang="ar-IQ" sz="2800" b="1" dirty="0" smtClean="0"/>
              <a:t>3- وتنسيقها ،4-  ثم التعبيرعنها بتعبيرات ادبية، 5- على </a:t>
            </a:r>
            <a:r>
              <a:rPr lang="ar-IQ" sz="2800" b="1" dirty="0"/>
              <a:t>وَجْهٍ تتمكَّن به من نفوس المخاطبين </a:t>
            </a:r>
            <a:r>
              <a:rPr lang="ar-IQ" sz="2800" b="1" dirty="0" smtClean="0"/>
              <a:t>بها من حيث حُسْنُ رَبْطِ أجزاء الكلام،6- واشتماله على ما يُستَجَاد من الألفاظ، ويحسن من الأساليب، 7- مع بلاغته.</a:t>
            </a:r>
          </a:p>
          <a:p>
            <a:r>
              <a:rPr lang="ar-IQ" sz="2800" b="1" dirty="0" smtClean="0"/>
              <a:t>.......فقولنا: (يعرَفُ به كيفيَّة أداء المعاني) يدخل فيه علوم اللغة كلُّها. </a:t>
            </a:r>
          </a:p>
          <a:p>
            <a:r>
              <a:rPr lang="ar-IQ" sz="2800" b="1" dirty="0" smtClean="0"/>
              <a:t> لقَصْد التعميم؛ لأنَّ من الناس من لا يحسن التعبير عن غير المعاني التي تخطر بذهنه، فإذا كُلِّفَ إنشاءَ شيءٍ اقتُرِحَ عليه لم يستطع، حتى قيل: إنَّ الأفضل للكاتب أن يكتب كما يريد ويُرَادُ منه. وقيل: إنَّ ( الحريريَّ) صاحب المقامات لَمَّا أُحضِر من العراق لديوان الإنشاء ببغداد، وكُلِّفَ كتابةَ كتابٍ أُفْحِمَ ،</a:t>
            </a:r>
          </a:p>
          <a:p>
            <a:r>
              <a:rPr lang="ar-IQ" sz="2800" b="1" dirty="0" smtClean="0"/>
              <a:t>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063198"/>
          </a:xfrm>
          <a:prstGeom prst="rect">
            <a:avLst/>
          </a:prstGeom>
        </p:spPr>
        <p:txBody>
          <a:bodyPr wrap="square">
            <a:spAutoFit/>
          </a:bodyPr>
          <a:lstStyle/>
          <a:p>
            <a:r>
              <a:rPr lang="ar-IQ" sz="2800" b="1" dirty="0" smtClean="0">
                <a:solidFill>
                  <a:srgbClr val="FF0000"/>
                </a:solidFill>
              </a:rPr>
              <a:t>               </a:t>
            </a:r>
            <a:r>
              <a:rPr lang="ar-IQ" sz="2400" b="1" dirty="0" smtClean="0">
                <a:solidFill>
                  <a:srgbClr val="FF0000"/>
                </a:solidFill>
              </a:rPr>
              <a:t>والقعود </a:t>
            </a:r>
            <a:r>
              <a:rPr lang="ar-IQ" sz="2400" b="1" dirty="0">
                <a:solidFill>
                  <a:srgbClr val="FF0000"/>
                </a:solidFill>
              </a:rPr>
              <a:t>نوعان </a:t>
            </a:r>
            <a:r>
              <a:rPr lang="ar-IQ" sz="2400" b="1" dirty="0"/>
              <a:t>:</a:t>
            </a:r>
            <a:endParaRPr lang="en-US" sz="2400" b="1" dirty="0"/>
          </a:p>
          <a:p>
            <a:endParaRPr lang="ar-IQ" sz="2400" b="1" dirty="0" smtClean="0"/>
          </a:p>
          <a:p>
            <a:r>
              <a:rPr lang="ar-IQ" sz="2400" b="1" dirty="0" smtClean="0">
                <a:solidFill>
                  <a:srgbClr val="00B0F0"/>
                </a:solidFill>
              </a:rPr>
              <a:t>الاول-القعود المذموم : </a:t>
            </a:r>
            <a:r>
              <a:rPr lang="ar-IQ" sz="2400" b="1" dirty="0">
                <a:solidFill>
                  <a:srgbClr val="00B0F0"/>
                </a:solidFill>
              </a:rPr>
              <a:t>مثل بناء الدكان للجلوس عليها والميزاب </a:t>
            </a:r>
            <a:r>
              <a:rPr lang="ar-IQ" sz="2400" b="1" dirty="0" smtClean="0">
                <a:solidFill>
                  <a:srgbClr val="00B0F0"/>
                </a:solidFill>
              </a:rPr>
              <a:t>و </a:t>
            </a:r>
            <a:r>
              <a:rPr lang="ar-IQ" sz="2400" b="1" dirty="0" err="1" smtClean="0">
                <a:solidFill>
                  <a:srgbClr val="00B0F0"/>
                </a:solidFill>
              </a:rPr>
              <a:t>الساباط</a:t>
            </a:r>
            <a:r>
              <a:rPr lang="ar-IQ" sz="2400" b="1" dirty="0" smtClean="0">
                <a:solidFill>
                  <a:srgbClr val="00B0F0"/>
                </a:solidFill>
              </a:rPr>
              <a:t>  و </a:t>
            </a:r>
            <a:r>
              <a:rPr lang="ar-IQ" sz="2400" b="1" dirty="0" err="1" smtClean="0">
                <a:solidFill>
                  <a:srgbClr val="00B0F0"/>
                </a:solidFill>
              </a:rPr>
              <a:t>الروشن</a:t>
            </a:r>
            <a:r>
              <a:rPr lang="ar-IQ" sz="2400" b="1" dirty="0" smtClean="0">
                <a:solidFill>
                  <a:srgbClr val="00B0F0"/>
                </a:solidFill>
              </a:rPr>
              <a:t> </a:t>
            </a:r>
            <a:r>
              <a:rPr lang="ar-IQ" sz="2400" b="1" dirty="0">
                <a:solidFill>
                  <a:srgbClr val="00B0F0"/>
                </a:solidFill>
              </a:rPr>
              <a:t>ونصب خيام </a:t>
            </a:r>
            <a:r>
              <a:rPr lang="ar-IQ" sz="2400" b="1" dirty="0" err="1" smtClean="0">
                <a:solidFill>
                  <a:srgbClr val="00B0F0"/>
                </a:solidFill>
              </a:rPr>
              <a:t>الماتم</a:t>
            </a:r>
            <a:r>
              <a:rPr lang="ar-IQ" sz="2400" b="1" dirty="0" smtClean="0">
                <a:solidFill>
                  <a:srgbClr val="00B0F0"/>
                </a:solidFill>
              </a:rPr>
              <a:t>  </a:t>
            </a:r>
            <a:r>
              <a:rPr lang="ar-IQ" sz="2400" b="1" dirty="0">
                <a:solidFill>
                  <a:srgbClr val="00B0F0"/>
                </a:solidFill>
              </a:rPr>
              <a:t>والاحتفالات واقامة المعازف وايقاف العربات والسيارات وما شابهها </a:t>
            </a:r>
            <a:r>
              <a:rPr lang="ar-IQ" sz="2400" b="1" dirty="0" smtClean="0">
                <a:solidFill>
                  <a:srgbClr val="00B0F0"/>
                </a:solidFill>
              </a:rPr>
              <a:t>وايذاء </a:t>
            </a:r>
            <a:r>
              <a:rPr lang="ar-IQ" sz="2400" b="1" dirty="0">
                <a:solidFill>
                  <a:srgbClr val="00B0F0"/>
                </a:solidFill>
              </a:rPr>
              <a:t>الناس ولاسيما النساء واقتطاع جزء من الطريق </a:t>
            </a:r>
            <a:r>
              <a:rPr lang="ar-IQ" sz="2400" b="1" dirty="0" smtClean="0">
                <a:solidFill>
                  <a:srgbClr val="00B0F0"/>
                </a:solidFill>
              </a:rPr>
              <a:t>والبناء </a:t>
            </a:r>
            <a:r>
              <a:rPr lang="ar-IQ" sz="2400" b="1" dirty="0">
                <a:solidFill>
                  <a:srgbClr val="00B0F0"/>
                </a:solidFill>
              </a:rPr>
              <a:t>فيه </a:t>
            </a:r>
            <a:r>
              <a:rPr lang="ar-IQ" sz="2400" b="1" dirty="0" err="1">
                <a:solidFill>
                  <a:srgbClr val="00B0F0"/>
                </a:solidFill>
              </a:rPr>
              <a:t>لانه</a:t>
            </a:r>
            <a:r>
              <a:rPr lang="ar-IQ" sz="2400" b="1" dirty="0">
                <a:solidFill>
                  <a:srgbClr val="00B0F0"/>
                </a:solidFill>
              </a:rPr>
              <a:t> اعتداء على </a:t>
            </a:r>
            <a:r>
              <a:rPr lang="ar-IQ" sz="2400" b="1" dirty="0" smtClean="0">
                <a:solidFill>
                  <a:srgbClr val="00B0F0"/>
                </a:solidFill>
              </a:rPr>
              <a:t>الناس. </a:t>
            </a:r>
            <a:endParaRPr lang="en-US" sz="2400" b="1" dirty="0">
              <a:solidFill>
                <a:srgbClr val="00B0F0"/>
              </a:solidFill>
            </a:endParaRPr>
          </a:p>
          <a:p>
            <a:endParaRPr lang="ar-IQ" sz="2400" b="1" dirty="0" smtClean="0">
              <a:solidFill>
                <a:srgbClr val="FF0000"/>
              </a:solidFill>
            </a:endParaRPr>
          </a:p>
          <a:p>
            <a:r>
              <a:rPr lang="ar-IQ" sz="2400" b="1" dirty="0" smtClean="0">
                <a:solidFill>
                  <a:srgbClr val="FF0000"/>
                </a:solidFill>
              </a:rPr>
              <a:t>والثاني- </a:t>
            </a:r>
            <a:r>
              <a:rPr lang="ar-IQ" sz="2400" b="1" dirty="0">
                <a:solidFill>
                  <a:srgbClr val="FF0000"/>
                </a:solidFill>
              </a:rPr>
              <a:t>القعود </a:t>
            </a:r>
            <a:r>
              <a:rPr lang="ar-IQ" sz="2400" b="1" dirty="0" smtClean="0">
                <a:solidFill>
                  <a:srgbClr val="FF0000"/>
                </a:solidFill>
              </a:rPr>
              <a:t>المحمود </a:t>
            </a:r>
            <a:r>
              <a:rPr lang="ar-IQ" sz="2400" b="1" dirty="0">
                <a:solidFill>
                  <a:srgbClr val="FF0000"/>
                </a:solidFill>
              </a:rPr>
              <a:t>وهو الذي اجازه الله حيث مراقبة الكفار </a:t>
            </a:r>
            <a:r>
              <a:rPr lang="ar-IQ" sz="2400" b="1" dirty="0" smtClean="0">
                <a:solidFill>
                  <a:srgbClr val="FF0000"/>
                </a:solidFill>
              </a:rPr>
              <a:t>ورصدهم على </a:t>
            </a:r>
            <a:r>
              <a:rPr lang="ar-IQ" sz="2400" b="1" dirty="0">
                <a:solidFill>
                  <a:srgbClr val="FF0000"/>
                </a:solidFill>
              </a:rPr>
              <a:t>الطريق </a:t>
            </a:r>
            <a:r>
              <a:rPr lang="ar-IQ" sz="2400" b="1" dirty="0" smtClean="0">
                <a:solidFill>
                  <a:srgbClr val="FF0000"/>
                </a:solidFill>
              </a:rPr>
              <a:t>ليضطروا الى </a:t>
            </a:r>
            <a:r>
              <a:rPr lang="ar-IQ" sz="2400" b="1" dirty="0">
                <a:solidFill>
                  <a:srgbClr val="FF0000"/>
                </a:solidFill>
              </a:rPr>
              <a:t>الاسلام او </a:t>
            </a:r>
            <a:r>
              <a:rPr lang="ar-IQ" sz="2400" b="1" dirty="0" smtClean="0">
                <a:solidFill>
                  <a:srgbClr val="FF0000"/>
                </a:solidFill>
              </a:rPr>
              <a:t>القتل  ، او ايذائهم والتضييق  عليهم  في الاقل  ...</a:t>
            </a:r>
            <a:endParaRPr lang="en-US" sz="2400" b="1" dirty="0">
              <a:solidFill>
                <a:srgbClr val="FF0000"/>
              </a:solidFill>
            </a:endParaRPr>
          </a:p>
          <a:p>
            <a:r>
              <a:rPr lang="ar-IQ" sz="2400" b="1" dirty="0" smtClean="0">
                <a:solidFill>
                  <a:srgbClr val="00B050"/>
                </a:solidFill>
              </a:rPr>
              <a:t> </a:t>
            </a:r>
          </a:p>
          <a:p>
            <a:r>
              <a:rPr lang="ar-IQ" sz="2400" b="1" dirty="0">
                <a:solidFill>
                  <a:srgbClr val="00B050"/>
                </a:solidFill>
              </a:rPr>
              <a:t> </a:t>
            </a:r>
            <a:r>
              <a:rPr lang="ar-IQ" sz="2400" b="1" dirty="0" smtClean="0">
                <a:solidFill>
                  <a:srgbClr val="00B050"/>
                </a:solidFill>
              </a:rPr>
              <a:t> 2- </a:t>
            </a:r>
            <a:r>
              <a:rPr lang="ar-IQ" sz="2400" b="1" dirty="0">
                <a:solidFill>
                  <a:srgbClr val="00B050"/>
                </a:solidFill>
              </a:rPr>
              <a:t>غض البصر</a:t>
            </a:r>
            <a:endParaRPr lang="en-US" sz="2400" b="1" dirty="0">
              <a:solidFill>
                <a:srgbClr val="00B050"/>
              </a:solidFill>
            </a:endParaRPr>
          </a:p>
          <a:p>
            <a:r>
              <a:rPr lang="ar-IQ" sz="2400" b="1" dirty="0" smtClean="0">
                <a:solidFill>
                  <a:srgbClr val="00B050"/>
                </a:solidFill>
              </a:rPr>
              <a:t>الامر بغض </a:t>
            </a:r>
            <a:r>
              <a:rPr lang="ar-IQ" sz="2400" b="1" dirty="0">
                <a:solidFill>
                  <a:srgbClr val="00B050"/>
                </a:solidFill>
              </a:rPr>
              <a:t>البصر يشترك فيه الرجال والنساء علي حد سواء وذلك الان اطلاق البصر فيما يحرم يجلب عذاب القلب </a:t>
            </a:r>
            <a:r>
              <a:rPr lang="ar-IQ" sz="2400" b="1" dirty="0" smtClean="0">
                <a:solidFill>
                  <a:srgbClr val="00B050"/>
                </a:solidFill>
              </a:rPr>
              <a:t>والمهالك،  </a:t>
            </a:r>
            <a:r>
              <a:rPr lang="ar-IQ" sz="2400" b="1" dirty="0">
                <a:solidFill>
                  <a:srgbClr val="00B050"/>
                </a:solidFill>
              </a:rPr>
              <a:t>وصاحبه يظن انه يروح عن نفسه ويبهج قلبه ولكن . قال تعالى : </a:t>
            </a:r>
            <a:r>
              <a:rPr lang="en-US" sz="2400" b="1" dirty="0">
                <a:solidFill>
                  <a:srgbClr val="00B050"/>
                </a:solidFill>
              </a:rPr>
              <a:t>)) </a:t>
            </a:r>
            <a:r>
              <a:rPr lang="ar-IQ" sz="2400" b="1" dirty="0">
                <a:solidFill>
                  <a:srgbClr val="FF0000"/>
                </a:solidFill>
              </a:rPr>
              <a:t>قُلْ لِلْمُؤْمِنِينَ يَغُضُّوا مِنْ أَبْصَارِهِمْ وَيَحْفَظُوا فُرُوجَهُمْ ذَلِكَ أَزْكَى لَهُمْ إِنَّ اللَّهَ خَبِيرٌ بِمَا يَصْنَعُونَ (30) وَقُلْ لِلْمُؤْمِنَاتِ يَغْضُضْنَ مِنْ أَبْصَارِهِنَّ   </a:t>
            </a:r>
            <a:r>
              <a:rPr lang="ar-IQ" sz="2400" b="1" dirty="0">
                <a:solidFill>
                  <a:srgbClr val="00B050"/>
                </a:solidFill>
              </a:rPr>
              <a:t>))</a:t>
            </a:r>
            <a:endParaRPr lang="en-US" sz="2400" b="1" dirty="0">
              <a:solidFill>
                <a:srgbClr val="00B050"/>
              </a:solidFill>
            </a:endParaRPr>
          </a:p>
          <a:p>
            <a:r>
              <a:rPr lang="ar-IQ" sz="2400" b="1" dirty="0"/>
              <a:t> </a:t>
            </a:r>
            <a:endParaRPr lang="en-US" sz="2400" b="1" dirty="0"/>
          </a:p>
          <a:p>
            <a:r>
              <a:rPr lang="ar-IQ" sz="2400" b="1" dirty="0"/>
              <a:t>  </a:t>
            </a:r>
            <a:endParaRPr lang="en-US" sz="2400" b="1" dirty="0"/>
          </a:p>
        </p:txBody>
      </p:sp>
    </p:spTree>
    <p:extLst>
      <p:ext uri="{BB962C8B-B14F-4D97-AF65-F5344CB8AC3E}">
        <p14:creationId xmlns:p14="http://schemas.microsoft.com/office/powerpoint/2010/main" val="32102311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97" y="0"/>
            <a:ext cx="9143999" cy="4832092"/>
          </a:xfrm>
          <a:prstGeom prst="rect">
            <a:avLst/>
          </a:prstGeom>
        </p:spPr>
        <p:txBody>
          <a:bodyPr wrap="square">
            <a:spAutoFit/>
          </a:bodyPr>
          <a:lstStyle/>
          <a:p>
            <a:r>
              <a:rPr lang="ar-IQ" sz="2800" b="1" dirty="0">
                <a:solidFill>
                  <a:srgbClr val="FF0000"/>
                </a:solidFill>
              </a:rPr>
              <a:t>3- كف </a:t>
            </a:r>
            <a:r>
              <a:rPr lang="ar-IQ" sz="2800" b="1" dirty="0" smtClean="0">
                <a:solidFill>
                  <a:srgbClr val="FF0000"/>
                </a:solidFill>
              </a:rPr>
              <a:t>الاذى :</a:t>
            </a:r>
          </a:p>
          <a:p>
            <a:r>
              <a:rPr lang="ar-IQ" sz="2800" b="1" dirty="0" smtClean="0">
                <a:solidFill>
                  <a:srgbClr val="00B050"/>
                </a:solidFill>
              </a:rPr>
              <a:t> من حقوق الطريق , كف الاذى وعدم ايذاء الناس في ابدانهم او اعراضهم . و في الحديث  ان النبي صلي الله عليه وسلم قال :« المسلم من سلم المسلمون من لسانه ويده» رواه البخاري و المسلم ،</a:t>
            </a:r>
          </a:p>
          <a:p>
            <a:r>
              <a:rPr lang="ar-IQ" sz="2800" b="1" dirty="0" smtClean="0"/>
              <a:t> والحديث من جوامع كلمه صلى الله عليه وسلم فيشمل اللسان من تكلم منهم  بلسانه ، و اذي الناس في اعراضهم ، او سبهم  ، و يشمل من اخرج لسانه استهزاء وسخرية ، وكذا اليد فان اذيتها لا تنحصر في الضرب بل تتعداها الي امور اخر كالوشاية بالناس والسعي في الاضرار بهم عن طريق الكتابة او القتل و نحو ذلك . بل من محاسن هذا الدين ان كف المرء شره و اذاه عن الناس صدقة  ، يتصدق بها علي نفسه،</a:t>
            </a:r>
          </a:p>
          <a:p>
            <a:r>
              <a:rPr lang="ar-IQ" sz="2800" b="1" dirty="0" smtClean="0"/>
              <a:t> </a:t>
            </a:r>
          </a:p>
        </p:txBody>
      </p:sp>
    </p:spTree>
    <p:extLst>
      <p:ext uri="{BB962C8B-B14F-4D97-AF65-F5344CB8AC3E}">
        <p14:creationId xmlns:p14="http://schemas.microsoft.com/office/powerpoint/2010/main" val="55860501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6633"/>
            <a:ext cx="9144000" cy="3539430"/>
          </a:xfrm>
          <a:prstGeom prst="rect">
            <a:avLst/>
          </a:prstGeom>
        </p:spPr>
        <p:txBody>
          <a:bodyPr wrap="square">
            <a:spAutoFit/>
          </a:bodyPr>
          <a:lstStyle/>
          <a:p>
            <a:endParaRPr lang="ar-IQ" sz="2800" b="1" dirty="0" smtClean="0">
              <a:solidFill>
                <a:srgbClr val="FF0000"/>
              </a:solidFill>
            </a:endParaRPr>
          </a:p>
          <a:p>
            <a:r>
              <a:rPr lang="ar-IQ" sz="2800" b="1" dirty="0" smtClean="0">
                <a:solidFill>
                  <a:srgbClr val="00B0F0"/>
                </a:solidFill>
              </a:rPr>
              <a:t>جاء </a:t>
            </a:r>
            <a:r>
              <a:rPr lang="ar-IQ" sz="2800" b="1" dirty="0">
                <a:solidFill>
                  <a:srgbClr val="00B0F0"/>
                </a:solidFill>
              </a:rPr>
              <a:t>ذلك في حديث ابي ذر رضي الله عنه قال: سالت النبي صلي الله عليه وسلم </a:t>
            </a:r>
            <a:r>
              <a:rPr lang="ar-IQ" sz="2800" b="1" dirty="0" smtClean="0">
                <a:solidFill>
                  <a:srgbClr val="00B0F0"/>
                </a:solidFill>
              </a:rPr>
              <a:t>: </a:t>
            </a:r>
            <a:r>
              <a:rPr lang="ar-IQ" sz="2800" b="1" dirty="0">
                <a:solidFill>
                  <a:srgbClr val="00B0F0"/>
                </a:solidFill>
              </a:rPr>
              <a:t>«قُلْتُ: يَا رَسُولَ اللهِ، أَيُّ الْأَعْمَالِ أَفْضَلُ؟ قَالَ: الْإِيمَانُ بِاللهِ، وَالْجِهَادُ فِي سَبِيلِهِ، قَالَ: قُلْتُ: أَيُّ الرِّقَابِ أَفْضَلُ؟ قَالَ: أَنْفَسُهَا عِنْدَ أَهْلِهَا، وَأَكْثَرُهَا ثَمَنًا</a:t>
            </a:r>
            <a:r>
              <a:rPr lang="ar-IQ" sz="2800" b="1" dirty="0" smtClean="0">
                <a:solidFill>
                  <a:srgbClr val="00B0F0"/>
                </a:solidFill>
              </a:rPr>
              <a:t>،</a:t>
            </a:r>
          </a:p>
          <a:p>
            <a:r>
              <a:rPr lang="ar-IQ" sz="2800" b="1" dirty="0" smtClean="0">
                <a:solidFill>
                  <a:srgbClr val="00B0F0"/>
                </a:solidFill>
              </a:rPr>
              <a:t> </a:t>
            </a:r>
            <a:r>
              <a:rPr lang="ar-IQ" sz="2800" b="1" dirty="0">
                <a:solidFill>
                  <a:srgbClr val="00B0F0"/>
                </a:solidFill>
              </a:rPr>
              <a:t>قَالَ: قُلْتُ: فَإِنْ لَمْ أَفْعَلْ؟ قَالَ: تُعِينُ صَانِعًا، أَوْ تَصْنَعُ لِأَخْرَقَ، </a:t>
            </a:r>
            <a:endParaRPr lang="ar-IQ" sz="2800" b="1" dirty="0" smtClean="0">
              <a:solidFill>
                <a:srgbClr val="00B0F0"/>
              </a:solidFill>
            </a:endParaRPr>
          </a:p>
          <a:p>
            <a:r>
              <a:rPr lang="ar-IQ" sz="2800" b="1" dirty="0" smtClean="0">
                <a:solidFill>
                  <a:srgbClr val="00B0F0"/>
                </a:solidFill>
              </a:rPr>
              <a:t>قَالَ</a:t>
            </a:r>
            <a:r>
              <a:rPr lang="ar-IQ" sz="2800" b="1" dirty="0">
                <a:solidFill>
                  <a:srgbClr val="00B0F0"/>
                </a:solidFill>
              </a:rPr>
              <a:t>: قُلْتُ: يَا رَسُولَ اللهِ، أَرَأَيْتَ إِنْ ضَعُفْتُ عَنْ بَعْضِ الْعَمَلِ؟ قَالَ: تَكُفُّ شَرَّكَ عَنِ النَّاسِ، فَإِنَّهَا صَدَقَةٌ مِنْكَ عَلَى نَفْسِكَ.»</a:t>
            </a:r>
          </a:p>
          <a:p>
            <a:endParaRPr lang="ar-IQ" sz="2800" b="1" dirty="0">
              <a:solidFill>
                <a:srgbClr val="FF0000"/>
              </a:solidFill>
            </a:endParaRPr>
          </a:p>
        </p:txBody>
      </p:sp>
    </p:spTree>
    <p:extLst>
      <p:ext uri="{BB962C8B-B14F-4D97-AF65-F5344CB8AC3E}">
        <p14:creationId xmlns:p14="http://schemas.microsoft.com/office/powerpoint/2010/main" val="232790303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143999" cy="5324535"/>
          </a:xfrm>
          <a:prstGeom prst="rect">
            <a:avLst/>
          </a:prstGeom>
        </p:spPr>
        <p:txBody>
          <a:bodyPr wrap="square">
            <a:spAutoFit/>
          </a:bodyPr>
          <a:lstStyle/>
          <a:p>
            <a:r>
              <a:rPr lang="ar-IQ" sz="2800" b="1" dirty="0" smtClean="0">
                <a:solidFill>
                  <a:srgbClr val="FF0000"/>
                </a:solidFill>
              </a:rPr>
              <a:t>                   </a:t>
            </a:r>
            <a:r>
              <a:rPr lang="ar-IQ" sz="2400" b="1" dirty="0" smtClean="0">
                <a:solidFill>
                  <a:srgbClr val="FF0000"/>
                </a:solidFill>
              </a:rPr>
              <a:t>الاهتمام بحق الطريق</a:t>
            </a:r>
          </a:p>
          <a:p>
            <a:r>
              <a:rPr lang="ar-IQ" sz="2400" b="1" dirty="0" smtClean="0"/>
              <a:t>1.... </a:t>
            </a:r>
            <a:r>
              <a:rPr lang="ar-IQ" sz="2400" b="1" dirty="0" smtClean="0">
                <a:solidFill>
                  <a:srgbClr val="00B0F0"/>
                </a:solidFill>
              </a:rPr>
              <a:t>المحافظة علي  </a:t>
            </a:r>
            <a:r>
              <a:rPr lang="ar-IQ" sz="2400" b="1" dirty="0" err="1" smtClean="0">
                <a:solidFill>
                  <a:srgbClr val="00B0F0"/>
                </a:solidFill>
              </a:rPr>
              <a:t>نظافه</a:t>
            </a:r>
            <a:r>
              <a:rPr lang="ar-IQ" sz="2400" b="1" dirty="0" smtClean="0">
                <a:solidFill>
                  <a:srgbClr val="00B0F0"/>
                </a:solidFill>
              </a:rPr>
              <a:t> الطريق وتعهده </a:t>
            </a:r>
            <a:r>
              <a:rPr lang="ar-IQ" sz="2400" b="1" dirty="0" err="1" smtClean="0">
                <a:solidFill>
                  <a:srgbClr val="00B0F0"/>
                </a:solidFill>
              </a:rPr>
              <a:t>واصلاحة</a:t>
            </a:r>
            <a:r>
              <a:rPr lang="ar-IQ" sz="2400" b="1" dirty="0" smtClean="0">
                <a:solidFill>
                  <a:srgbClr val="00B0F0"/>
                </a:solidFill>
              </a:rPr>
              <a:t> واعتبار المحافظة علي الطريق  شعبة من شعب الايمان ،  قال رسول الله صلي الله عليه وسلم: (الايمان بضع وسبعون او بضع و ستون شعبة افضلها قول لا اله الا الله و ادناها اماطة </a:t>
            </a:r>
            <a:r>
              <a:rPr lang="ar-IQ" sz="2400" b="1" dirty="0" err="1" smtClean="0">
                <a:solidFill>
                  <a:srgbClr val="00B0F0"/>
                </a:solidFill>
              </a:rPr>
              <a:t>الاذي</a:t>
            </a:r>
            <a:r>
              <a:rPr lang="ar-IQ" sz="2400" b="1" dirty="0" smtClean="0">
                <a:solidFill>
                  <a:srgbClr val="00B0F0"/>
                </a:solidFill>
              </a:rPr>
              <a:t> عن الطريق والحياء شعبة من الايمان) رواه مسلم </a:t>
            </a:r>
          </a:p>
          <a:p>
            <a:endParaRPr lang="ar-IQ" sz="2400" b="1" dirty="0" smtClean="0">
              <a:solidFill>
                <a:srgbClr val="FF0000"/>
              </a:solidFill>
            </a:endParaRPr>
          </a:p>
          <a:p>
            <a:r>
              <a:rPr lang="ar-IQ" sz="2400" b="1" dirty="0" smtClean="0">
                <a:solidFill>
                  <a:srgbClr val="FF0000"/>
                </a:solidFill>
              </a:rPr>
              <a:t>ورتب الشرع الاجر العظيم علي اماطة </a:t>
            </a:r>
            <a:r>
              <a:rPr lang="ar-IQ" sz="2400" b="1" dirty="0" err="1" smtClean="0">
                <a:solidFill>
                  <a:srgbClr val="FF0000"/>
                </a:solidFill>
              </a:rPr>
              <a:t>الاذي</a:t>
            </a:r>
            <a:r>
              <a:rPr lang="ar-IQ" sz="2400" b="1" dirty="0" smtClean="0">
                <a:solidFill>
                  <a:srgbClr val="FF0000"/>
                </a:solidFill>
              </a:rPr>
              <a:t> فقال صلي الله عليه وسلم( بينما رجل يمشي بطريق وجد غضن شوك علي الطريق ، فاخره  ، فشكر الله له،  فغفر له ) متفق عليه..</a:t>
            </a:r>
          </a:p>
          <a:p>
            <a:r>
              <a:rPr lang="ar-IQ" sz="2400" b="1" dirty="0" smtClean="0">
                <a:solidFill>
                  <a:srgbClr val="FF0000"/>
                </a:solidFill>
              </a:rPr>
              <a:t>  </a:t>
            </a:r>
          </a:p>
          <a:p>
            <a:r>
              <a:rPr lang="ar-IQ" sz="2400" b="1" dirty="0" smtClean="0">
                <a:solidFill>
                  <a:srgbClr val="FF0000"/>
                </a:solidFill>
              </a:rPr>
              <a:t>وقال صلي الله عليه وسلم</a:t>
            </a:r>
            <a:r>
              <a:rPr lang="ar-IQ" sz="2400" b="1" dirty="0" smtClean="0"/>
              <a:t>( لقد </a:t>
            </a:r>
            <a:r>
              <a:rPr lang="ar-IQ" sz="2400" b="1" dirty="0" err="1" smtClean="0"/>
              <a:t>رايت</a:t>
            </a:r>
            <a:r>
              <a:rPr lang="ar-IQ" sz="2400" b="1" dirty="0" smtClean="0"/>
              <a:t> رجلا يتقلب في الجنة في شجرة قطعها من ظهر الطريق كانت تؤذي الناس) رواه مسلم </a:t>
            </a:r>
            <a:r>
              <a:rPr lang="ar-IQ" sz="2400" b="1" dirty="0" smtClean="0">
                <a:solidFill>
                  <a:srgbClr val="FF0000"/>
                </a:solidFill>
              </a:rPr>
              <a:t>،  ومعني (يتقلب):اي يتنعم  فكانت نتيجة اماطته </a:t>
            </a:r>
            <a:r>
              <a:rPr lang="ar-IQ" sz="2400" b="1" dirty="0" err="1" smtClean="0">
                <a:solidFill>
                  <a:srgbClr val="FF0000"/>
                </a:solidFill>
              </a:rPr>
              <a:t>للاذى</a:t>
            </a:r>
            <a:r>
              <a:rPr lang="ar-IQ" sz="2400" b="1" dirty="0" smtClean="0">
                <a:solidFill>
                  <a:srgbClr val="FF0000"/>
                </a:solidFill>
              </a:rPr>
              <a:t> عن طريق المسلمين ان ادخله الله </a:t>
            </a:r>
            <a:r>
              <a:rPr lang="ar-IQ" sz="2400" b="1" dirty="0" err="1" smtClean="0">
                <a:solidFill>
                  <a:srgbClr val="FF0000"/>
                </a:solidFill>
              </a:rPr>
              <a:t>عزوجل</a:t>
            </a:r>
            <a:r>
              <a:rPr lang="ar-IQ" sz="2400" b="1" dirty="0" smtClean="0">
                <a:solidFill>
                  <a:srgbClr val="FF0000"/>
                </a:solidFill>
              </a:rPr>
              <a:t> الجنة  ، و ماذا يرجو المسلم من اعماله اكثر من دخوله الجنة؟ وعن ابي برزه الاسلمي قال قلت: يا نبي الله علمني شيئا انتفع به قال:(اعزل </a:t>
            </a:r>
            <a:r>
              <a:rPr lang="ar-IQ" sz="2400" b="1" dirty="0" err="1" smtClean="0">
                <a:solidFill>
                  <a:srgbClr val="FF0000"/>
                </a:solidFill>
              </a:rPr>
              <a:t>الاذي</a:t>
            </a:r>
            <a:r>
              <a:rPr lang="ar-IQ" sz="2400" b="1" dirty="0" smtClean="0">
                <a:solidFill>
                  <a:srgbClr val="FF0000"/>
                </a:solidFill>
              </a:rPr>
              <a:t> عن </a:t>
            </a:r>
            <a:r>
              <a:rPr lang="ar-IQ" sz="2400" b="1" dirty="0" err="1" smtClean="0">
                <a:solidFill>
                  <a:srgbClr val="FF0000"/>
                </a:solidFill>
              </a:rPr>
              <a:t>طرىق</a:t>
            </a:r>
            <a:r>
              <a:rPr lang="ar-IQ" sz="2400" b="1" dirty="0" smtClean="0">
                <a:solidFill>
                  <a:srgbClr val="FF0000"/>
                </a:solidFill>
              </a:rPr>
              <a:t> </a:t>
            </a:r>
            <a:r>
              <a:rPr lang="ar-IQ" sz="2400" b="1" dirty="0" err="1" smtClean="0">
                <a:solidFill>
                  <a:srgbClr val="FF0000"/>
                </a:solidFill>
              </a:rPr>
              <a:t>المسلمىن</a:t>
            </a:r>
            <a:r>
              <a:rPr lang="ar-IQ" sz="2400" b="1" dirty="0" smtClean="0">
                <a:solidFill>
                  <a:srgbClr val="FF0000"/>
                </a:solidFill>
              </a:rPr>
              <a:t>)رواه مسلم. </a:t>
            </a:r>
          </a:p>
        </p:txBody>
      </p:sp>
    </p:spTree>
    <p:extLst>
      <p:ext uri="{BB962C8B-B14F-4D97-AF65-F5344CB8AC3E}">
        <p14:creationId xmlns:p14="http://schemas.microsoft.com/office/powerpoint/2010/main" val="5161941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04664"/>
            <a:ext cx="9144000" cy="4031873"/>
          </a:xfrm>
          <a:prstGeom prst="rect">
            <a:avLst/>
          </a:prstGeom>
        </p:spPr>
        <p:txBody>
          <a:bodyPr wrap="square">
            <a:spAutoFit/>
          </a:bodyPr>
          <a:lstStyle/>
          <a:p>
            <a:r>
              <a:rPr lang="ar-IQ" sz="3200" b="1" dirty="0" smtClean="0">
                <a:solidFill>
                  <a:srgbClr val="FF0000"/>
                </a:solidFill>
              </a:rPr>
              <a:t>   2- تحريم الاعتداء على الطريق : </a:t>
            </a:r>
          </a:p>
          <a:p>
            <a:endParaRPr lang="ar-IQ" sz="3200" b="1" dirty="0" smtClean="0">
              <a:solidFill>
                <a:srgbClr val="C00000"/>
              </a:solidFill>
            </a:endParaRPr>
          </a:p>
          <a:p>
            <a:r>
              <a:rPr lang="ar-IQ" sz="3200" b="1" dirty="0" smtClean="0">
                <a:solidFill>
                  <a:srgbClr val="C00000"/>
                </a:solidFill>
              </a:rPr>
              <a:t>وذلك بالنهي عن كل امر فيه اضرار بالطريق فقد اكد العلماء في شروحهم لحديث  قاذورات حق الطريق وجوب كف الاذى واماطة الاذى عن الطريق، ونهي عن وضع عقبات في الطريق </a:t>
            </a:r>
            <a:r>
              <a:rPr lang="ar-IQ" sz="3200" b="1" dirty="0" err="1" smtClean="0">
                <a:solidFill>
                  <a:srgbClr val="C00000"/>
                </a:solidFill>
              </a:rPr>
              <a:t>يعثرفيها</a:t>
            </a:r>
            <a:r>
              <a:rPr lang="ar-IQ" sz="3200" b="1" dirty="0" smtClean="0">
                <a:solidFill>
                  <a:srgbClr val="C00000"/>
                </a:solidFill>
              </a:rPr>
              <a:t> المشاة ، او القاء قاذورات او اشواك تضر </a:t>
            </a:r>
            <a:r>
              <a:rPr lang="ar-IQ" sz="3200" b="1" dirty="0" err="1" smtClean="0">
                <a:solidFill>
                  <a:srgbClr val="C00000"/>
                </a:solidFill>
              </a:rPr>
              <a:t>الماررة</a:t>
            </a:r>
            <a:r>
              <a:rPr lang="ar-IQ" sz="3200" b="1" dirty="0" smtClean="0">
                <a:solidFill>
                  <a:srgbClr val="C00000"/>
                </a:solidFill>
              </a:rPr>
              <a:t> ، او تضييق الطريق بمجلسه </a:t>
            </a:r>
            <a:r>
              <a:rPr lang="ar-IQ" sz="3200" b="1" dirty="0" err="1" smtClean="0">
                <a:solidFill>
                  <a:srgbClr val="C00000"/>
                </a:solidFill>
              </a:rPr>
              <a:t>يتا</a:t>
            </a:r>
            <a:r>
              <a:rPr lang="ar-IQ" sz="3200" b="1" dirty="0" smtClean="0">
                <a:solidFill>
                  <a:srgbClr val="C00000"/>
                </a:solidFill>
              </a:rPr>
              <a:t>	ى </a:t>
            </a:r>
            <a:r>
              <a:rPr lang="ar-IQ" sz="3200" b="1" dirty="0" err="1" smtClean="0">
                <a:solidFill>
                  <a:srgbClr val="C00000"/>
                </a:solidFill>
              </a:rPr>
              <a:t>الجيرن</a:t>
            </a:r>
            <a:r>
              <a:rPr lang="ar-IQ" sz="3200" b="1" dirty="0" smtClean="0">
                <a:solidFill>
                  <a:srgbClr val="C00000"/>
                </a:solidFill>
              </a:rPr>
              <a:t> ولا سيما النساء وغير ذلك ..</a:t>
            </a:r>
          </a:p>
          <a:p>
            <a:endParaRPr lang="ar-IQ" sz="3200" b="1" dirty="0">
              <a:solidFill>
                <a:srgbClr val="FF0000"/>
              </a:solidFill>
            </a:endParaRPr>
          </a:p>
        </p:txBody>
      </p:sp>
    </p:spTree>
    <p:extLst>
      <p:ext uri="{BB962C8B-B14F-4D97-AF65-F5344CB8AC3E}">
        <p14:creationId xmlns:p14="http://schemas.microsoft.com/office/powerpoint/2010/main" val="106604280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21"/>
            <a:ext cx="9144000" cy="7417415"/>
          </a:xfrm>
          <a:prstGeom prst="rect">
            <a:avLst/>
          </a:prstGeom>
        </p:spPr>
        <p:txBody>
          <a:bodyPr wrap="square">
            <a:spAutoFit/>
          </a:bodyPr>
          <a:lstStyle/>
          <a:p>
            <a:r>
              <a:rPr lang="ar-IQ" sz="2800" b="1" dirty="0" smtClean="0">
                <a:solidFill>
                  <a:srgbClr val="FF0000"/>
                </a:solidFill>
              </a:rPr>
              <a:t>            </a:t>
            </a:r>
          </a:p>
          <a:p>
            <a:r>
              <a:rPr lang="ar-IQ" sz="2800" b="1" dirty="0">
                <a:solidFill>
                  <a:srgbClr val="FF0000"/>
                </a:solidFill>
              </a:rPr>
              <a:t> </a:t>
            </a:r>
            <a:r>
              <a:rPr lang="ar-IQ" sz="2800" b="1" dirty="0" smtClean="0">
                <a:solidFill>
                  <a:srgbClr val="FF0000"/>
                </a:solidFill>
              </a:rPr>
              <a:t>                        </a:t>
            </a:r>
            <a:r>
              <a:rPr lang="ar-IQ" sz="2800" b="1" dirty="0" err="1" smtClean="0">
                <a:solidFill>
                  <a:schemeClr val="tx2"/>
                </a:solidFill>
              </a:rPr>
              <a:t>ناونيشاني</a:t>
            </a:r>
            <a:r>
              <a:rPr lang="ar-IQ" sz="2800" b="1" dirty="0" smtClean="0">
                <a:solidFill>
                  <a:schemeClr val="tx2"/>
                </a:solidFill>
              </a:rPr>
              <a:t> </a:t>
            </a:r>
            <a:r>
              <a:rPr lang="ar-IQ" sz="2800" b="1" dirty="0" err="1" smtClean="0">
                <a:solidFill>
                  <a:schemeClr val="tx2"/>
                </a:solidFill>
              </a:rPr>
              <a:t>سيمينار</a:t>
            </a:r>
            <a:r>
              <a:rPr lang="ar-IQ" sz="2800" b="1" dirty="0" smtClean="0">
                <a:solidFill>
                  <a:schemeClr val="tx2"/>
                </a:solidFill>
              </a:rPr>
              <a:t> </a:t>
            </a:r>
          </a:p>
          <a:p>
            <a:r>
              <a:rPr lang="ar-IQ" sz="2800" b="1" dirty="0">
                <a:solidFill>
                  <a:srgbClr val="FF0000"/>
                </a:solidFill>
              </a:rPr>
              <a:t> </a:t>
            </a:r>
            <a:r>
              <a:rPr lang="ar-IQ" sz="2800" b="1" dirty="0" smtClean="0">
                <a:solidFill>
                  <a:srgbClr val="FF0000"/>
                </a:solidFill>
              </a:rPr>
              <a:t>  </a:t>
            </a:r>
            <a:r>
              <a:rPr lang="ar-SA" sz="3600" b="1" dirty="0" err="1" smtClean="0">
                <a:solidFill>
                  <a:srgbClr val="FF0000"/>
                </a:solidFill>
              </a:rPr>
              <a:t>ڕاگەیاندن</a:t>
            </a:r>
            <a:r>
              <a:rPr lang="ar-SA" sz="3600" b="1" dirty="0" smtClean="0">
                <a:solidFill>
                  <a:srgbClr val="FF0000"/>
                </a:solidFill>
              </a:rPr>
              <a:t> </a:t>
            </a:r>
            <a:r>
              <a:rPr lang="ar-SA" sz="3600" b="1" dirty="0">
                <a:solidFill>
                  <a:srgbClr val="FF0000"/>
                </a:solidFill>
              </a:rPr>
              <a:t>و </a:t>
            </a:r>
            <a:r>
              <a:rPr lang="ar-SA" sz="3600" b="1" dirty="0" err="1">
                <a:solidFill>
                  <a:srgbClr val="FF0000"/>
                </a:solidFill>
              </a:rPr>
              <a:t>پەیامی</a:t>
            </a:r>
            <a:r>
              <a:rPr lang="ar-SA" sz="3600" b="1" dirty="0">
                <a:solidFill>
                  <a:srgbClr val="FF0000"/>
                </a:solidFill>
              </a:rPr>
              <a:t> </a:t>
            </a:r>
            <a:r>
              <a:rPr lang="ar-SA" sz="3600" b="1" dirty="0" err="1">
                <a:solidFill>
                  <a:srgbClr val="FF0000"/>
                </a:solidFill>
              </a:rPr>
              <a:t>پەروەردە</a:t>
            </a:r>
            <a:r>
              <a:rPr lang="ar-SA" sz="3600" b="1" dirty="0">
                <a:solidFill>
                  <a:srgbClr val="FF0000"/>
                </a:solidFill>
              </a:rPr>
              <a:t> </a:t>
            </a:r>
            <a:r>
              <a:rPr lang="ar-SA" sz="3600" b="1" dirty="0" err="1" smtClean="0">
                <a:solidFill>
                  <a:srgbClr val="FF0000"/>
                </a:solidFill>
              </a:rPr>
              <a:t>لە</a:t>
            </a:r>
            <a:r>
              <a:rPr lang="en-US" sz="3600" b="1" dirty="0" smtClean="0">
                <a:solidFill>
                  <a:srgbClr val="FF0000"/>
                </a:solidFill>
              </a:rPr>
              <a:t> </a:t>
            </a:r>
            <a:r>
              <a:rPr lang="ar-SA" sz="3600" b="1" dirty="0" err="1" smtClean="0">
                <a:solidFill>
                  <a:srgbClr val="FF0000"/>
                </a:solidFill>
              </a:rPr>
              <a:t>کوردستان</a:t>
            </a:r>
            <a:r>
              <a:rPr lang="ar-IQ" sz="3600" b="1" dirty="0" smtClean="0">
                <a:solidFill>
                  <a:srgbClr val="FF0000"/>
                </a:solidFill>
              </a:rPr>
              <a:t> </a:t>
            </a:r>
          </a:p>
          <a:p>
            <a:r>
              <a:rPr lang="ar-IQ" sz="3600" b="1" dirty="0" smtClean="0">
                <a:solidFill>
                  <a:srgbClr val="FF0000"/>
                </a:solidFill>
              </a:rPr>
              <a:t>        </a:t>
            </a:r>
            <a:r>
              <a:rPr lang="ar-IQ" sz="3600" b="1" dirty="0" smtClean="0">
                <a:solidFill>
                  <a:srgbClr val="FFC000"/>
                </a:solidFill>
              </a:rPr>
              <a:t> </a:t>
            </a:r>
            <a:r>
              <a:rPr lang="ar-IQ" sz="3600" b="1" dirty="0" smtClean="0"/>
              <a:t>((((</a:t>
            </a:r>
            <a:r>
              <a:rPr lang="ar-IQ" sz="3600" b="1" dirty="0" smtClean="0">
                <a:solidFill>
                  <a:srgbClr val="FFC000"/>
                </a:solidFill>
              </a:rPr>
              <a:t> </a:t>
            </a:r>
            <a:r>
              <a:rPr lang="ar-IQ" sz="3600" b="1" dirty="0" smtClean="0">
                <a:solidFill>
                  <a:srgbClr val="FF0000"/>
                </a:solidFill>
              </a:rPr>
              <a:t>بحث منشور </a:t>
            </a:r>
            <a:r>
              <a:rPr lang="ar-IQ" sz="3600" b="1" dirty="0" smtClean="0"/>
              <a:t>))))</a:t>
            </a:r>
          </a:p>
          <a:p>
            <a:r>
              <a:rPr lang="ar-IQ" sz="3600" b="1" dirty="0">
                <a:solidFill>
                  <a:srgbClr val="FF0000"/>
                </a:solidFill>
              </a:rPr>
              <a:t> </a:t>
            </a:r>
            <a:r>
              <a:rPr lang="ar-IQ" sz="3600" b="1" dirty="0" smtClean="0">
                <a:solidFill>
                  <a:srgbClr val="FF0000"/>
                </a:solidFill>
              </a:rPr>
              <a:t>       </a:t>
            </a:r>
            <a:endParaRPr lang="ar-IQ" sz="3600" b="1" dirty="0">
              <a:solidFill>
                <a:srgbClr val="FF0000"/>
              </a:solidFill>
            </a:endParaRPr>
          </a:p>
          <a:p>
            <a:r>
              <a:rPr lang="ar-SA" sz="2800" b="1" smtClean="0">
                <a:solidFill>
                  <a:srgbClr val="00B0F0"/>
                </a:solidFill>
              </a:rPr>
              <a:t>مەبەست</a:t>
            </a:r>
            <a:r>
              <a:rPr lang="ar-SA" sz="2800" b="1" dirty="0" smtClean="0">
                <a:solidFill>
                  <a:srgbClr val="00B0F0"/>
                </a:solidFill>
              </a:rPr>
              <a:t> </a:t>
            </a:r>
            <a:r>
              <a:rPr lang="ar-SA" sz="2800" b="1" dirty="0" err="1">
                <a:solidFill>
                  <a:srgbClr val="00B0F0"/>
                </a:solidFill>
              </a:rPr>
              <a:t>لەم</a:t>
            </a:r>
            <a:r>
              <a:rPr lang="ar-SA" sz="2800" b="1" dirty="0">
                <a:solidFill>
                  <a:srgbClr val="00B0F0"/>
                </a:solidFill>
              </a:rPr>
              <a:t> </a:t>
            </a:r>
            <a:r>
              <a:rPr lang="ar-SA" sz="2800" b="1" dirty="0" err="1">
                <a:solidFill>
                  <a:srgbClr val="00B0F0"/>
                </a:solidFill>
              </a:rPr>
              <a:t>چەند</a:t>
            </a:r>
            <a:r>
              <a:rPr lang="ar-SA" sz="2800" b="1" dirty="0">
                <a:solidFill>
                  <a:srgbClr val="00B0F0"/>
                </a:solidFill>
              </a:rPr>
              <a:t> </a:t>
            </a:r>
            <a:r>
              <a:rPr lang="ar-SA" sz="2800" b="1" dirty="0" err="1" smtClean="0">
                <a:solidFill>
                  <a:srgbClr val="00B0F0"/>
                </a:solidFill>
              </a:rPr>
              <a:t>دێڕە</a:t>
            </a:r>
            <a:r>
              <a:rPr lang="en-US" sz="2800" b="1" dirty="0" smtClean="0">
                <a:solidFill>
                  <a:srgbClr val="00B0F0"/>
                </a:solidFill>
              </a:rPr>
              <a:t> </a:t>
            </a:r>
            <a:r>
              <a:rPr lang="ar-SA" sz="2800" b="1" dirty="0" smtClean="0">
                <a:solidFill>
                  <a:srgbClr val="00B0F0"/>
                </a:solidFill>
              </a:rPr>
              <a:t> </a:t>
            </a:r>
            <a:r>
              <a:rPr lang="ar-SA" sz="2800" b="1" dirty="0" err="1">
                <a:solidFill>
                  <a:srgbClr val="00B0F0"/>
                </a:solidFill>
              </a:rPr>
              <a:t>دەست</a:t>
            </a:r>
            <a:r>
              <a:rPr lang="ar-SA" sz="2800" b="1" dirty="0">
                <a:solidFill>
                  <a:srgbClr val="00B0F0"/>
                </a:solidFill>
              </a:rPr>
              <a:t> </a:t>
            </a:r>
            <a:r>
              <a:rPr lang="ar-SA" sz="2800" b="1" dirty="0" err="1">
                <a:solidFill>
                  <a:srgbClr val="00B0F0"/>
                </a:solidFill>
              </a:rPr>
              <a:t>نیشان</a:t>
            </a:r>
            <a:r>
              <a:rPr lang="ar-SA" sz="2800" b="1" dirty="0">
                <a:solidFill>
                  <a:srgbClr val="00B0F0"/>
                </a:solidFill>
              </a:rPr>
              <a:t> </a:t>
            </a:r>
            <a:r>
              <a:rPr lang="ar-SA" sz="2800" b="1" dirty="0" err="1">
                <a:solidFill>
                  <a:srgbClr val="00B0F0"/>
                </a:solidFill>
              </a:rPr>
              <a:t>کردنی</a:t>
            </a:r>
            <a:r>
              <a:rPr lang="ar-SA" sz="2800" b="1" dirty="0">
                <a:solidFill>
                  <a:srgbClr val="00B0F0"/>
                </a:solidFill>
              </a:rPr>
              <a:t> </a:t>
            </a:r>
            <a:r>
              <a:rPr lang="ar-SA" sz="2800" b="1" dirty="0" err="1">
                <a:solidFill>
                  <a:srgbClr val="00B0F0"/>
                </a:solidFill>
              </a:rPr>
              <a:t>خاڵی</a:t>
            </a:r>
            <a:r>
              <a:rPr lang="ar-SA" sz="2800" b="1" dirty="0">
                <a:solidFill>
                  <a:srgbClr val="00B0F0"/>
                </a:solidFill>
              </a:rPr>
              <a:t> </a:t>
            </a:r>
            <a:r>
              <a:rPr lang="ar-SA" sz="2800" b="1" dirty="0" err="1">
                <a:solidFill>
                  <a:srgbClr val="00B0F0"/>
                </a:solidFill>
              </a:rPr>
              <a:t>پەیوەندی</a:t>
            </a:r>
            <a:r>
              <a:rPr lang="ar-SA" sz="2800" b="1" dirty="0">
                <a:solidFill>
                  <a:srgbClr val="00B0F0"/>
                </a:solidFill>
              </a:rPr>
              <a:t> و </a:t>
            </a:r>
            <a:r>
              <a:rPr lang="ar-SA" sz="2800" b="1" dirty="0" err="1">
                <a:solidFill>
                  <a:srgbClr val="00B0F0"/>
                </a:solidFill>
              </a:rPr>
              <a:t>ئاستی</a:t>
            </a:r>
            <a:r>
              <a:rPr lang="ar-SA" sz="2800" b="1" dirty="0">
                <a:solidFill>
                  <a:srgbClr val="00B0F0"/>
                </a:solidFill>
              </a:rPr>
              <a:t> </a:t>
            </a:r>
            <a:r>
              <a:rPr lang="ar-SA" sz="2800" b="1" dirty="0" err="1">
                <a:solidFill>
                  <a:srgbClr val="00B0F0"/>
                </a:solidFill>
              </a:rPr>
              <a:t>هەماهەنگی</a:t>
            </a:r>
            <a:r>
              <a:rPr lang="ar-SA" sz="2800" b="1" dirty="0">
                <a:solidFill>
                  <a:srgbClr val="00B0F0"/>
                </a:solidFill>
              </a:rPr>
              <a:t> </a:t>
            </a:r>
            <a:r>
              <a:rPr lang="ar-SA" sz="2800" b="1" dirty="0" err="1">
                <a:solidFill>
                  <a:srgbClr val="00B0F0"/>
                </a:solidFill>
              </a:rPr>
              <a:t>کردنە</a:t>
            </a:r>
            <a:r>
              <a:rPr lang="ar-SA" sz="2800" b="1" dirty="0">
                <a:solidFill>
                  <a:srgbClr val="00B0F0"/>
                </a:solidFill>
              </a:rPr>
              <a:t> </a:t>
            </a:r>
            <a:r>
              <a:rPr lang="ar-SA" sz="2800" b="1" dirty="0" err="1">
                <a:solidFill>
                  <a:srgbClr val="00B0F0"/>
                </a:solidFill>
              </a:rPr>
              <a:t>لەنێوان</a:t>
            </a:r>
            <a:r>
              <a:rPr lang="ar-SA" sz="2800" b="1" dirty="0">
                <a:solidFill>
                  <a:srgbClr val="00B0F0"/>
                </a:solidFill>
              </a:rPr>
              <a:t> </a:t>
            </a:r>
            <a:r>
              <a:rPr lang="ar-SA" sz="2800" b="1" dirty="0" err="1">
                <a:solidFill>
                  <a:srgbClr val="00B0F0"/>
                </a:solidFill>
              </a:rPr>
              <a:t>پەروەردەو</a:t>
            </a:r>
            <a:r>
              <a:rPr lang="ar-SA" sz="2800" b="1" dirty="0">
                <a:solidFill>
                  <a:srgbClr val="00B0F0"/>
                </a:solidFill>
              </a:rPr>
              <a:t> </a:t>
            </a:r>
            <a:r>
              <a:rPr lang="ar-SA" sz="2800" b="1" dirty="0" err="1">
                <a:solidFill>
                  <a:srgbClr val="00B0F0"/>
                </a:solidFill>
              </a:rPr>
              <a:t>ڕاگەیاندن</a:t>
            </a:r>
            <a:r>
              <a:rPr lang="ar-SA" sz="2800" b="1" dirty="0">
                <a:solidFill>
                  <a:srgbClr val="00B0F0"/>
                </a:solidFill>
              </a:rPr>
              <a:t> </a:t>
            </a:r>
            <a:r>
              <a:rPr lang="ar-SA" sz="2800" b="1" dirty="0" err="1">
                <a:solidFill>
                  <a:srgbClr val="00B0F0"/>
                </a:solidFill>
              </a:rPr>
              <a:t>لە</a:t>
            </a:r>
            <a:r>
              <a:rPr lang="ar-SA" sz="2800" b="1" dirty="0">
                <a:solidFill>
                  <a:srgbClr val="00B0F0"/>
                </a:solidFill>
              </a:rPr>
              <a:t> </a:t>
            </a:r>
            <a:r>
              <a:rPr lang="ar-SA" sz="2800" b="1" dirty="0" err="1">
                <a:solidFill>
                  <a:srgbClr val="00B0F0"/>
                </a:solidFill>
              </a:rPr>
              <a:t>کوردستانی</a:t>
            </a:r>
            <a:r>
              <a:rPr lang="ar-SA" sz="2800" b="1" dirty="0">
                <a:solidFill>
                  <a:srgbClr val="00B0F0"/>
                </a:solidFill>
              </a:rPr>
              <a:t> </a:t>
            </a:r>
            <a:r>
              <a:rPr lang="ar-SA" sz="2800" b="1" dirty="0" err="1">
                <a:solidFill>
                  <a:srgbClr val="00B0F0"/>
                </a:solidFill>
              </a:rPr>
              <a:t>خۆشە</a:t>
            </a:r>
            <a:r>
              <a:rPr lang="ar-SA" sz="2800" b="1" dirty="0">
                <a:solidFill>
                  <a:srgbClr val="00B0F0"/>
                </a:solidFill>
              </a:rPr>
              <a:t> </a:t>
            </a:r>
            <a:r>
              <a:rPr lang="ar-SA" sz="2800" b="1" dirty="0" err="1">
                <a:solidFill>
                  <a:srgbClr val="00B0F0"/>
                </a:solidFill>
              </a:rPr>
              <a:t>ویستمان</a:t>
            </a:r>
            <a:r>
              <a:rPr lang="ar-SA" sz="2800" b="1" dirty="0">
                <a:solidFill>
                  <a:srgbClr val="00B0F0"/>
                </a:solidFill>
              </a:rPr>
              <a:t> </a:t>
            </a:r>
            <a:r>
              <a:rPr lang="ar-SA" sz="2800" b="1" dirty="0" smtClean="0">
                <a:solidFill>
                  <a:srgbClr val="00B0F0"/>
                </a:solidFill>
              </a:rPr>
              <a:t>،</a:t>
            </a:r>
            <a:endParaRPr lang="ar-IQ" sz="2800" b="1" dirty="0" smtClean="0">
              <a:solidFill>
                <a:srgbClr val="00B0F0"/>
              </a:solidFill>
            </a:endParaRPr>
          </a:p>
          <a:p>
            <a:r>
              <a:rPr lang="ar-SA" sz="2800" b="1" dirty="0" smtClean="0">
                <a:solidFill>
                  <a:srgbClr val="00B0F0"/>
                </a:solidFill>
              </a:rPr>
              <a:t> </a:t>
            </a:r>
            <a:r>
              <a:rPr lang="ar-SA" sz="2800" b="1" dirty="0" err="1">
                <a:solidFill>
                  <a:srgbClr val="00B0F0"/>
                </a:solidFill>
              </a:rPr>
              <a:t>بەرەو</a:t>
            </a:r>
            <a:r>
              <a:rPr lang="ar-SA" sz="2800" b="1" dirty="0">
                <a:solidFill>
                  <a:srgbClr val="00B0F0"/>
                </a:solidFill>
              </a:rPr>
              <a:t> </a:t>
            </a:r>
            <a:r>
              <a:rPr lang="ar-SA" sz="2800" b="1" dirty="0" err="1">
                <a:solidFill>
                  <a:srgbClr val="00B0F0"/>
                </a:solidFill>
              </a:rPr>
              <a:t>فەراهەم</a:t>
            </a:r>
            <a:r>
              <a:rPr lang="ar-SA" sz="2800" b="1" dirty="0">
                <a:solidFill>
                  <a:srgbClr val="00B0F0"/>
                </a:solidFill>
              </a:rPr>
              <a:t> </a:t>
            </a:r>
            <a:r>
              <a:rPr lang="ar-SA" sz="2800" b="1" dirty="0" err="1">
                <a:solidFill>
                  <a:srgbClr val="00B0F0"/>
                </a:solidFill>
              </a:rPr>
              <a:t>کردنی</a:t>
            </a:r>
            <a:r>
              <a:rPr lang="ar-SA" sz="2800" b="1" dirty="0">
                <a:solidFill>
                  <a:srgbClr val="00B0F0"/>
                </a:solidFill>
              </a:rPr>
              <a:t> </a:t>
            </a:r>
            <a:r>
              <a:rPr lang="ar-SA" sz="2800" b="1" dirty="0" err="1">
                <a:solidFill>
                  <a:srgbClr val="00B0F0"/>
                </a:solidFill>
              </a:rPr>
              <a:t>نەتەوەیەکی</a:t>
            </a:r>
            <a:r>
              <a:rPr lang="ar-SA" sz="2800" b="1" dirty="0">
                <a:solidFill>
                  <a:srgbClr val="00B0F0"/>
                </a:solidFill>
              </a:rPr>
              <a:t> </a:t>
            </a:r>
            <a:r>
              <a:rPr lang="ar-SA" sz="2800" b="1" dirty="0" err="1">
                <a:solidFill>
                  <a:srgbClr val="00B0F0"/>
                </a:solidFill>
              </a:rPr>
              <a:t>زانیار</a:t>
            </a:r>
            <a:r>
              <a:rPr lang="ar-SA" sz="2800" b="1" dirty="0">
                <a:solidFill>
                  <a:srgbClr val="00B0F0"/>
                </a:solidFill>
              </a:rPr>
              <a:t> ، </a:t>
            </a:r>
            <a:endParaRPr lang="ar-IQ" sz="2800" b="1" dirty="0" smtClean="0">
              <a:solidFill>
                <a:srgbClr val="00B0F0"/>
              </a:solidFill>
            </a:endParaRPr>
          </a:p>
          <a:p>
            <a:r>
              <a:rPr lang="ar-SA" sz="2800" b="1" dirty="0" err="1" smtClean="0">
                <a:solidFill>
                  <a:srgbClr val="FF0000"/>
                </a:solidFill>
              </a:rPr>
              <a:t>وە</a:t>
            </a:r>
            <a:r>
              <a:rPr lang="ar-IQ" sz="2800" b="1" dirty="0" smtClean="0">
                <a:solidFill>
                  <a:srgbClr val="FF0000"/>
                </a:solidFill>
              </a:rPr>
              <a:t> </a:t>
            </a:r>
            <a:r>
              <a:rPr lang="ar-SA" sz="2800" b="1" dirty="0" err="1" smtClean="0">
                <a:solidFill>
                  <a:srgbClr val="FF0000"/>
                </a:solidFill>
              </a:rPr>
              <a:t>ڕۆڵ</a:t>
            </a:r>
            <a:r>
              <a:rPr lang="ar-SA" sz="2800" b="1" dirty="0" smtClean="0">
                <a:solidFill>
                  <a:srgbClr val="FF0000"/>
                </a:solidFill>
              </a:rPr>
              <a:t> </a:t>
            </a:r>
            <a:r>
              <a:rPr lang="ar-SA" sz="2800" b="1" dirty="0">
                <a:solidFill>
                  <a:srgbClr val="FF0000"/>
                </a:solidFill>
              </a:rPr>
              <a:t>و </a:t>
            </a:r>
            <a:r>
              <a:rPr lang="ar-SA" sz="2800" b="1" dirty="0" err="1">
                <a:solidFill>
                  <a:srgbClr val="FF0000"/>
                </a:solidFill>
              </a:rPr>
              <a:t>ئەرکی</a:t>
            </a:r>
            <a:r>
              <a:rPr lang="ar-SA" sz="2800" b="1" dirty="0">
                <a:solidFill>
                  <a:srgbClr val="FF0000"/>
                </a:solidFill>
              </a:rPr>
              <a:t> </a:t>
            </a:r>
            <a:r>
              <a:rPr lang="ar-SA" sz="2800" b="1" dirty="0" err="1">
                <a:solidFill>
                  <a:srgbClr val="FF0000"/>
                </a:solidFill>
              </a:rPr>
              <a:t>هەریەکە</a:t>
            </a:r>
            <a:r>
              <a:rPr lang="ar-SA" sz="2800" b="1" dirty="0">
                <a:solidFill>
                  <a:srgbClr val="FF0000"/>
                </a:solidFill>
              </a:rPr>
              <a:t> </a:t>
            </a:r>
            <a:r>
              <a:rPr lang="ar-SA" sz="2800" b="1" dirty="0" err="1">
                <a:solidFill>
                  <a:srgbClr val="FF0000"/>
                </a:solidFill>
              </a:rPr>
              <a:t>لەم</a:t>
            </a:r>
            <a:r>
              <a:rPr lang="ar-SA" sz="2800" b="1" dirty="0">
                <a:solidFill>
                  <a:srgbClr val="FF0000"/>
                </a:solidFill>
              </a:rPr>
              <a:t> </a:t>
            </a:r>
            <a:r>
              <a:rPr lang="ar-SA" sz="2800" b="1" dirty="0" err="1">
                <a:solidFill>
                  <a:srgbClr val="FF0000"/>
                </a:solidFill>
              </a:rPr>
              <a:t>دوو</a:t>
            </a:r>
            <a:r>
              <a:rPr lang="ar-SA" sz="2800" b="1" dirty="0">
                <a:solidFill>
                  <a:srgbClr val="FF0000"/>
                </a:solidFill>
              </a:rPr>
              <a:t> </a:t>
            </a:r>
            <a:r>
              <a:rPr lang="ar-SA" sz="2800" b="1" dirty="0" err="1">
                <a:solidFill>
                  <a:srgbClr val="FF0000"/>
                </a:solidFill>
              </a:rPr>
              <a:t>دامەزراوە</a:t>
            </a:r>
            <a:r>
              <a:rPr lang="ar-SA" sz="2800" b="1" dirty="0">
                <a:solidFill>
                  <a:srgbClr val="FF0000"/>
                </a:solidFill>
              </a:rPr>
              <a:t> </a:t>
            </a:r>
            <a:r>
              <a:rPr lang="ar-SA" sz="2800" b="1" dirty="0" err="1">
                <a:solidFill>
                  <a:srgbClr val="FF0000"/>
                </a:solidFill>
              </a:rPr>
              <a:t>جەماوەریە</a:t>
            </a:r>
            <a:r>
              <a:rPr lang="ar-SA" sz="2800" b="1" dirty="0">
                <a:solidFill>
                  <a:srgbClr val="FF0000"/>
                </a:solidFill>
              </a:rPr>
              <a:t> </a:t>
            </a:r>
            <a:r>
              <a:rPr lang="ar-SA" sz="2800" b="1" dirty="0" err="1">
                <a:solidFill>
                  <a:srgbClr val="FF0000"/>
                </a:solidFill>
              </a:rPr>
              <a:t>بەرامبەر</a:t>
            </a:r>
            <a:r>
              <a:rPr lang="ar-SA" sz="2800" b="1" dirty="0">
                <a:solidFill>
                  <a:srgbClr val="FF0000"/>
                </a:solidFill>
              </a:rPr>
              <a:t> </a:t>
            </a:r>
            <a:r>
              <a:rPr lang="ar-SA" sz="2800" b="1" dirty="0" err="1">
                <a:solidFill>
                  <a:srgbClr val="FF0000"/>
                </a:solidFill>
              </a:rPr>
              <a:t>ئەوەی</a:t>
            </a:r>
            <a:r>
              <a:rPr lang="ar-SA" sz="2800" b="1" dirty="0">
                <a:solidFill>
                  <a:srgbClr val="FF0000"/>
                </a:solidFill>
              </a:rPr>
              <a:t> تر </a:t>
            </a:r>
            <a:r>
              <a:rPr lang="ar-SA" sz="2800" b="1" dirty="0" err="1">
                <a:solidFill>
                  <a:srgbClr val="FF0000"/>
                </a:solidFill>
              </a:rPr>
              <a:t>لەکوێ</a:t>
            </a:r>
            <a:r>
              <a:rPr lang="ar-SA" sz="2800" b="1" dirty="0">
                <a:solidFill>
                  <a:srgbClr val="FF0000"/>
                </a:solidFill>
              </a:rPr>
              <a:t> </a:t>
            </a:r>
            <a:r>
              <a:rPr lang="ar-SA" sz="2800" b="1" dirty="0" err="1">
                <a:solidFill>
                  <a:srgbClr val="FF0000"/>
                </a:solidFill>
              </a:rPr>
              <a:t>خۆی</a:t>
            </a:r>
            <a:r>
              <a:rPr lang="ar-SA" sz="2800" b="1" dirty="0">
                <a:solidFill>
                  <a:srgbClr val="FF0000"/>
                </a:solidFill>
              </a:rPr>
              <a:t> </a:t>
            </a:r>
            <a:r>
              <a:rPr lang="ar-SA" sz="2800" b="1" dirty="0" err="1">
                <a:solidFill>
                  <a:srgbClr val="FF0000"/>
                </a:solidFill>
              </a:rPr>
              <a:t>دەبینێتەوە</a:t>
            </a:r>
            <a:r>
              <a:rPr lang="ar-SA" sz="2800" b="1" dirty="0">
                <a:solidFill>
                  <a:srgbClr val="FF0000"/>
                </a:solidFill>
              </a:rPr>
              <a:t> ؟ </a:t>
            </a:r>
            <a:endParaRPr lang="ar-IQ" sz="2800" b="1" dirty="0" smtClean="0">
              <a:solidFill>
                <a:srgbClr val="FF0000"/>
              </a:solidFill>
            </a:endParaRPr>
          </a:p>
          <a:p>
            <a:r>
              <a:rPr lang="ar-SA" sz="2800" b="1" dirty="0" smtClean="0">
                <a:solidFill>
                  <a:srgbClr val="00B0F0"/>
                </a:solidFill>
              </a:rPr>
              <a:t>تا </a:t>
            </a:r>
            <a:r>
              <a:rPr lang="ar-SA" sz="2800" b="1" dirty="0">
                <a:solidFill>
                  <a:srgbClr val="00B0F0"/>
                </a:solidFill>
              </a:rPr>
              <a:t>چ </a:t>
            </a:r>
            <a:r>
              <a:rPr lang="ar-SA" sz="2800" b="1" dirty="0" err="1">
                <a:solidFill>
                  <a:srgbClr val="00B0F0"/>
                </a:solidFill>
              </a:rPr>
              <a:t>ڕادەیەک</a:t>
            </a:r>
            <a:r>
              <a:rPr lang="ar-SA" sz="2800" b="1" dirty="0">
                <a:solidFill>
                  <a:srgbClr val="00B0F0"/>
                </a:solidFill>
              </a:rPr>
              <a:t> </a:t>
            </a:r>
            <a:r>
              <a:rPr lang="ar-SA" sz="2800" b="1" dirty="0" err="1">
                <a:solidFill>
                  <a:srgbClr val="00B0F0"/>
                </a:solidFill>
              </a:rPr>
              <a:t>ڕاگەیەندکارەکان</a:t>
            </a:r>
            <a:r>
              <a:rPr lang="ar-SA" sz="2800" b="1" dirty="0">
                <a:solidFill>
                  <a:srgbClr val="00B0F0"/>
                </a:solidFill>
              </a:rPr>
              <a:t> و </a:t>
            </a:r>
            <a:r>
              <a:rPr lang="ar-SA" sz="2800" b="1" dirty="0" err="1">
                <a:solidFill>
                  <a:srgbClr val="00B0F0"/>
                </a:solidFill>
              </a:rPr>
              <a:t>میدیاکان</a:t>
            </a:r>
            <a:r>
              <a:rPr lang="ar-SA" sz="2800" b="1" dirty="0">
                <a:solidFill>
                  <a:srgbClr val="00B0F0"/>
                </a:solidFill>
              </a:rPr>
              <a:t> </a:t>
            </a:r>
            <a:r>
              <a:rPr lang="ar-SA" sz="2800" b="1" dirty="0" err="1">
                <a:solidFill>
                  <a:srgbClr val="00B0F0"/>
                </a:solidFill>
              </a:rPr>
              <a:t>لە</a:t>
            </a:r>
            <a:r>
              <a:rPr lang="ar-SA" sz="2800" b="1" dirty="0">
                <a:solidFill>
                  <a:srgbClr val="00B0F0"/>
                </a:solidFill>
              </a:rPr>
              <a:t> </a:t>
            </a:r>
            <a:r>
              <a:rPr lang="ar-SA" sz="2800" b="1" dirty="0" err="1">
                <a:solidFill>
                  <a:srgbClr val="00B0F0"/>
                </a:solidFill>
              </a:rPr>
              <a:t>ڕاژەی</a:t>
            </a:r>
            <a:r>
              <a:rPr lang="ar-SA" sz="2800" b="1" dirty="0">
                <a:solidFill>
                  <a:srgbClr val="00B0F0"/>
                </a:solidFill>
              </a:rPr>
              <a:t> </a:t>
            </a:r>
            <a:r>
              <a:rPr lang="ar-SA" sz="2800" b="1" dirty="0" err="1">
                <a:solidFill>
                  <a:srgbClr val="00B0F0"/>
                </a:solidFill>
              </a:rPr>
              <a:t>پەروەردەو</a:t>
            </a:r>
            <a:r>
              <a:rPr lang="ar-SA" sz="2800" b="1" dirty="0">
                <a:solidFill>
                  <a:srgbClr val="00B0F0"/>
                </a:solidFill>
              </a:rPr>
              <a:t> </a:t>
            </a:r>
            <a:r>
              <a:rPr lang="ar-SA" sz="2800" b="1" dirty="0" err="1">
                <a:solidFill>
                  <a:srgbClr val="00B0F0"/>
                </a:solidFill>
              </a:rPr>
              <a:t>فێرکردنن</a:t>
            </a:r>
            <a:r>
              <a:rPr lang="ar-SA" sz="2800" b="1" dirty="0">
                <a:solidFill>
                  <a:srgbClr val="00B0F0"/>
                </a:solidFill>
              </a:rPr>
              <a:t> </a:t>
            </a:r>
            <a:r>
              <a:rPr lang="ar-SA" sz="2800" b="1" dirty="0" err="1">
                <a:solidFill>
                  <a:srgbClr val="00B0F0"/>
                </a:solidFill>
              </a:rPr>
              <a:t>لەهەرێمەکەمان</a:t>
            </a:r>
            <a:r>
              <a:rPr lang="ar-SA" sz="2800" b="1" dirty="0">
                <a:solidFill>
                  <a:srgbClr val="00B0F0"/>
                </a:solidFill>
              </a:rPr>
              <a:t> ؟ </a:t>
            </a:r>
            <a:endParaRPr lang="ar-IQ" sz="2800" b="1" dirty="0" smtClean="0">
              <a:solidFill>
                <a:srgbClr val="00B0F0"/>
              </a:solidFill>
            </a:endParaRPr>
          </a:p>
          <a:p>
            <a:r>
              <a:rPr lang="ar-SA" sz="2800" b="1" dirty="0" err="1" smtClean="0">
                <a:solidFill>
                  <a:srgbClr val="00B0F0"/>
                </a:solidFill>
              </a:rPr>
              <a:t>پیاوانی</a:t>
            </a:r>
            <a:r>
              <a:rPr lang="ar-SA" sz="2800" b="1" dirty="0" smtClean="0">
                <a:solidFill>
                  <a:srgbClr val="00B0F0"/>
                </a:solidFill>
              </a:rPr>
              <a:t>  </a:t>
            </a:r>
            <a:r>
              <a:rPr lang="ar-SA" sz="2800" b="1" dirty="0" err="1">
                <a:solidFill>
                  <a:srgbClr val="00B0F0"/>
                </a:solidFill>
              </a:rPr>
              <a:t>پەروەردە</a:t>
            </a:r>
            <a:r>
              <a:rPr lang="ar-SA" sz="2800" b="1" dirty="0">
                <a:solidFill>
                  <a:srgbClr val="00B0F0"/>
                </a:solidFill>
              </a:rPr>
              <a:t> </a:t>
            </a:r>
            <a:r>
              <a:rPr lang="ar-SA" sz="2800" b="1" dirty="0" err="1">
                <a:solidFill>
                  <a:srgbClr val="00B0F0"/>
                </a:solidFill>
              </a:rPr>
              <a:t>چیان</a:t>
            </a:r>
            <a:r>
              <a:rPr lang="ar-SA" sz="2800" b="1" dirty="0">
                <a:solidFill>
                  <a:srgbClr val="00B0F0"/>
                </a:solidFill>
              </a:rPr>
              <a:t> </a:t>
            </a:r>
            <a:r>
              <a:rPr lang="ar-SA" sz="2800" b="1" dirty="0" err="1">
                <a:solidFill>
                  <a:srgbClr val="00B0F0"/>
                </a:solidFill>
              </a:rPr>
              <a:t>لە</a:t>
            </a:r>
            <a:r>
              <a:rPr lang="ar-SA" sz="2800" b="1" dirty="0">
                <a:solidFill>
                  <a:srgbClr val="00B0F0"/>
                </a:solidFill>
              </a:rPr>
              <a:t> </a:t>
            </a:r>
            <a:r>
              <a:rPr lang="ar-SA" sz="2800" b="1" dirty="0" err="1">
                <a:solidFill>
                  <a:srgbClr val="00B0F0"/>
                </a:solidFill>
              </a:rPr>
              <a:t>پیاوانی</a:t>
            </a:r>
            <a:r>
              <a:rPr lang="ar-SA" sz="2800" b="1" dirty="0">
                <a:solidFill>
                  <a:srgbClr val="00B0F0"/>
                </a:solidFill>
              </a:rPr>
              <a:t> </a:t>
            </a:r>
            <a:r>
              <a:rPr lang="ar-SA" sz="2800" b="1" dirty="0" err="1">
                <a:solidFill>
                  <a:srgbClr val="00B0F0"/>
                </a:solidFill>
              </a:rPr>
              <a:t>ڕاگەیاندن</a:t>
            </a:r>
            <a:r>
              <a:rPr lang="ar-SA" sz="2800" b="1" dirty="0">
                <a:solidFill>
                  <a:srgbClr val="00B0F0"/>
                </a:solidFill>
              </a:rPr>
              <a:t> </a:t>
            </a:r>
            <a:r>
              <a:rPr lang="ar-SA" sz="2800" b="1" dirty="0" err="1">
                <a:solidFill>
                  <a:srgbClr val="00B0F0"/>
                </a:solidFill>
              </a:rPr>
              <a:t>گەرەکە</a:t>
            </a:r>
            <a:r>
              <a:rPr lang="ar-SA" sz="2800" b="1" dirty="0">
                <a:solidFill>
                  <a:srgbClr val="00B0F0"/>
                </a:solidFill>
              </a:rPr>
              <a:t> ؟</a:t>
            </a:r>
            <a:endParaRPr lang="en-US" sz="2800" b="1" dirty="0">
              <a:solidFill>
                <a:srgbClr val="00B0F0"/>
              </a:solidFill>
            </a:endParaRPr>
          </a:p>
          <a:p>
            <a:r>
              <a:rPr lang="ar-IQ" sz="2800" b="1" dirty="0">
                <a:solidFill>
                  <a:srgbClr val="00B0F0"/>
                </a:solidFill>
              </a:rPr>
              <a:t> </a:t>
            </a:r>
            <a:endParaRPr lang="en-US" sz="2800" b="1" dirty="0">
              <a:solidFill>
                <a:srgbClr val="00B0F0"/>
              </a:solidFill>
            </a:endParaRPr>
          </a:p>
          <a:p>
            <a:r>
              <a:rPr lang="ar-IQ" sz="2400" b="1" dirty="0">
                <a:solidFill>
                  <a:srgbClr val="00B0F0"/>
                </a:solidFill>
              </a:rPr>
              <a:t> </a:t>
            </a:r>
            <a:endParaRPr lang="en-US" sz="2400" b="1" dirty="0">
              <a:solidFill>
                <a:srgbClr val="00B0F0"/>
              </a:solidFill>
            </a:endParaRPr>
          </a:p>
        </p:txBody>
      </p:sp>
    </p:spTree>
    <p:extLst>
      <p:ext uri="{BB962C8B-B14F-4D97-AF65-F5344CB8AC3E}">
        <p14:creationId xmlns:p14="http://schemas.microsoft.com/office/powerpoint/2010/main" val="405665670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55932"/>
            <a:ext cx="8874196" cy="584775"/>
          </a:xfrm>
          <a:prstGeom prst="rect">
            <a:avLst/>
          </a:prstGeom>
        </p:spPr>
        <p:txBody>
          <a:bodyPr wrap="square">
            <a:spAutoFit/>
          </a:bodyPr>
          <a:lstStyle/>
          <a:p>
            <a:r>
              <a:rPr lang="ar-SA" sz="3200" b="1" dirty="0" err="1">
                <a:solidFill>
                  <a:srgbClr val="FF0000"/>
                </a:solidFill>
              </a:rPr>
              <a:t>ئەرکی</a:t>
            </a:r>
            <a:r>
              <a:rPr lang="ar-SA" sz="3200" b="1" dirty="0">
                <a:solidFill>
                  <a:srgbClr val="FF0000"/>
                </a:solidFill>
              </a:rPr>
              <a:t> </a:t>
            </a:r>
            <a:r>
              <a:rPr lang="ar-SA" sz="3200" b="1" dirty="0" err="1">
                <a:solidFill>
                  <a:srgbClr val="FF0000"/>
                </a:solidFill>
              </a:rPr>
              <a:t>پەروەردە</a:t>
            </a:r>
            <a:r>
              <a:rPr lang="ar-SA" sz="3200" b="1" dirty="0">
                <a:solidFill>
                  <a:srgbClr val="FF0000"/>
                </a:solidFill>
              </a:rPr>
              <a:t> </a:t>
            </a:r>
            <a:r>
              <a:rPr lang="ar-SA" sz="3200" b="1" dirty="0" err="1">
                <a:solidFill>
                  <a:srgbClr val="FF0000"/>
                </a:solidFill>
              </a:rPr>
              <a:t>لەکۆمەڵگا</a:t>
            </a:r>
            <a:r>
              <a:rPr lang="ar-SA" sz="3200" b="1" dirty="0" smtClean="0">
                <a:solidFill>
                  <a:srgbClr val="FF0000"/>
                </a:solidFill>
              </a:rPr>
              <a:t>:</a:t>
            </a:r>
            <a:endParaRPr lang="ar-IQ" sz="3200" b="1" dirty="0" smtClean="0">
              <a:solidFill>
                <a:srgbClr val="FF0000"/>
              </a:solidFill>
            </a:endParaRPr>
          </a:p>
        </p:txBody>
      </p:sp>
      <p:sp>
        <p:nvSpPr>
          <p:cNvPr id="3" name="Rectangle 2"/>
          <p:cNvSpPr/>
          <p:nvPr/>
        </p:nvSpPr>
        <p:spPr>
          <a:xfrm>
            <a:off x="61633" y="672201"/>
            <a:ext cx="9144000" cy="5816977"/>
          </a:xfrm>
          <a:prstGeom prst="rect">
            <a:avLst/>
          </a:prstGeom>
        </p:spPr>
        <p:txBody>
          <a:bodyPr wrap="square">
            <a:spAutoFit/>
          </a:bodyPr>
          <a:lstStyle/>
          <a:p>
            <a:r>
              <a:rPr lang="ar-IQ" sz="3200" b="1" dirty="0" err="1">
                <a:solidFill>
                  <a:srgbClr val="00B050"/>
                </a:solidFill>
              </a:rPr>
              <a:t>ب</a:t>
            </a:r>
            <a:r>
              <a:rPr lang="ar-SA" sz="3200" b="1" dirty="0" err="1" smtClean="0">
                <a:solidFill>
                  <a:srgbClr val="00B050"/>
                </a:solidFill>
              </a:rPr>
              <a:t>ێگومان</a:t>
            </a:r>
            <a:r>
              <a:rPr lang="ar-SA" sz="3200" b="1" dirty="0" smtClean="0">
                <a:solidFill>
                  <a:srgbClr val="00B050"/>
                </a:solidFill>
              </a:rPr>
              <a:t> </a:t>
            </a:r>
            <a:r>
              <a:rPr lang="ar-SA" sz="3200" b="1" dirty="0" err="1">
                <a:solidFill>
                  <a:srgbClr val="00B050"/>
                </a:solidFill>
              </a:rPr>
              <a:t>ئەرکی</a:t>
            </a:r>
            <a:r>
              <a:rPr lang="ar-SA" sz="3200" b="1" dirty="0">
                <a:solidFill>
                  <a:srgbClr val="00B050"/>
                </a:solidFill>
              </a:rPr>
              <a:t> </a:t>
            </a:r>
            <a:r>
              <a:rPr lang="ar-SA" sz="3200" b="1" dirty="0" err="1">
                <a:solidFill>
                  <a:srgbClr val="00B050"/>
                </a:solidFill>
              </a:rPr>
              <a:t>پەروەردە</a:t>
            </a:r>
            <a:r>
              <a:rPr lang="ar-SA" sz="3200" b="1" dirty="0">
                <a:solidFill>
                  <a:srgbClr val="00B050"/>
                </a:solidFill>
              </a:rPr>
              <a:t> </a:t>
            </a:r>
            <a:r>
              <a:rPr lang="ar-SA" sz="3200" b="1" dirty="0" err="1">
                <a:solidFill>
                  <a:srgbClr val="00B050"/>
                </a:solidFill>
              </a:rPr>
              <a:t>لە</a:t>
            </a:r>
            <a:r>
              <a:rPr lang="ar-SA" sz="3200" b="1" dirty="0">
                <a:solidFill>
                  <a:srgbClr val="00B050"/>
                </a:solidFill>
              </a:rPr>
              <a:t> </a:t>
            </a:r>
            <a:r>
              <a:rPr lang="ar-SA" sz="3200" b="1" dirty="0" err="1">
                <a:solidFill>
                  <a:srgbClr val="00B050"/>
                </a:solidFill>
              </a:rPr>
              <a:t>هەر</a:t>
            </a:r>
            <a:r>
              <a:rPr lang="ar-SA" sz="3200" b="1" dirty="0">
                <a:solidFill>
                  <a:srgbClr val="00B050"/>
                </a:solidFill>
              </a:rPr>
              <a:t> </a:t>
            </a:r>
            <a:r>
              <a:rPr lang="ar-SA" sz="3200" b="1" dirty="0" err="1">
                <a:solidFill>
                  <a:srgbClr val="00B050"/>
                </a:solidFill>
              </a:rPr>
              <a:t>کۆمەڵگایەک</a:t>
            </a:r>
            <a:r>
              <a:rPr lang="ar-SA" sz="3200" b="1" dirty="0">
                <a:solidFill>
                  <a:srgbClr val="00B050"/>
                </a:solidFill>
              </a:rPr>
              <a:t> </a:t>
            </a:r>
            <a:r>
              <a:rPr lang="ar-SA" sz="3200" b="1" dirty="0" err="1">
                <a:solidFill>
                  <a:srgbClr val="00B050"/>
                </a:solidFill>
              </a:rPr>
              <a:t>دابێت</a:t>
            </a:r>
            <a:r>
              <a:rPr lang="ar-SA" sz="3200" b="1" dirty="0">
                <a:solidFill>
                  <a:srgbClr val="00B050"/>
                </a:solidFill>
              </a:rPr>
              <a:t> </a:t>
            </a:r>
            <a:r>
              <a:rPr lang="ar-SA" sz="3200" b="1" dirty="0" err="1">
                <a:solidFill>
                  <a:srgbClr val="00B050"/>
                </a:solidFill>
              </a:rPr>
              <a:t>پارێزگاری</a:t>
            </a:r>
            <a:r>
              <a:rPr lang="ar-SA" sz="3200" b="1" dirty="0">
                <a:solidFill>
                  <a:srgbClr val="00B050"/>
                </a:solidFill>
              </a:rPr>
              <a:t> </a:t>
            </a:r>
            <a:r>
              <a:rPr lang="ar-SA" sz="3200" b="1" dirty="0" err="1">
                <a:solidFill>
                  <a:srgbClr val="00B050"/>
                </a:solidFill>
              </a:rPr>
              <a:t>کردن</a:t>
            </a:r>
            <a:r>
              <a:rPr lang="ar-SA" sz="3200" b="1" dirty="0">
                <a:solidFill>
                  <a:srgbClr val="00B050"/>
                </a:solidFill>
              </a:rPr>
              <a:t> و </a:t>
            </a:r>
            <a:r>
              <a:rPr lang="ar-SA" sz="3200" b="1" dirty="0" err="1">
                <a:solidFill>
                  <a:srgbClr val="00B050"/>
                </a:solidFill>
              </a:rPr>
              <a:t>پاک</a:t>
            </a:r>
            <a:r>
              <a:rPr lang="ar-SA" sz="3200" b="1" dirty="0">
                <a:solidFill>
                  <a:srgbClr val="00B050"/>
                </a:solidFill>
              </a:rPr>
              <a:t> </a:t>
            </a:r>
            <a:r>
              <a:rPr lang="ar-SA" sz="3200" b="1" dirty="0" err="1">
                <a:solidFill>
                  <a:srgbClr val="00B050"/>
                </a:solidFill>
              </a:rPr>
              <a:t>کردنەوەو</a:t>
            </a:r>
            <a:r>
              <a:rPr lang="ar-SA" sz="3200" b="1" dirty="0">
                <a:solidFill>
                  <a:srgbClr val="00B050"/>
                </a:solidFill>
              </a:rPr>
              <a:t> </a:t>
            </a:r>
            <a:r>
              <a:rPr lang="ar-SA" sz="3200" b="1" dirty="0" err="1">
                <a:solidFill>
                  <a:srgbClr val="00B050"/>
                </a:solidFill>
              </a:rPr>
              <a:t>تازەکردنەوەی</a:t>
            </a:r>
            <a:r>
              <a:rPr lang="ar-SA" sz="3200" b="1" dirty="0">
                <a:solidFill>
                  <a:srgbClr val="00B050"/>
                </a:solidFill>
              </a:rPr>
              <a:t> </a:t>
            </a:r>
            <a:r>
              <a:rPr lang="ar-SA" sz="3200" b="1" dirty="0" err="1">
                <a:solidFill>
                  <a:srgbClr val="00B050"/>
                </a:solidFill>
              </a:rPr>
              <a:t>ڕوناکبیری</a:t>
            </a:r>
            <a:r>
              <a:rPr lang="ar-SA" sz="3200" b="1" dirty="0">
                <a:solidFill>
                  <a:srgbClr val="00B050"/>
                </a:solidFill>
              </a:rPr>
              <a:t> و </a:t>
            </a:r>
            <a:r>
              <a:rPr lang="ar-SA" sz="3200" b="1" dirty="0" err="1">
                <a:solidFill>
                  <a:srgbClr val="00B050"/>
                </a:solidFill>
              </a:rPr>
              <a:t>کەلتوری</a:t>
            </a:r>
            <a:r>
              <a:rPr lang="ar-SA" sz="3200" b="1" dirty="0">
                <a:solidFill>
                  <a:srgbClr val="00B050"/>
                </a:solidFill>
              </a:rPr>
              <a:t> و </a:t>
            </a:r>
            <a:r>
              <a:rPr lang="ar-SA" sz="3200" b="1" dirty="0" err="1">
                <a:solidFill>
                  <a:srgbClr val="00B050"/>
                </a:solidFill>
              </a:rPr>
              <a:t>پێناسەی</a:t>
            </a:r>
            <a:r>
              <a:rPr lang="ar-SA" sz="3200" b="1" dirty="0">
                <a:solidFill>
                  <a:srgbClr val="00B050"/>
                </a:solidFill>
              </a:rPr>
              <a:t> </a:t>
            </a:r>
            <a:r>
              <a:rPr lang="ar-SA" sz="3200" b="1" dirty="0" err="1">
                <a:solidFill>
                  <a:srgbClr val="00B050"/>
                </a:solidFill>
              </a:rPr>
              <a:t>ئەو</a:t>
            </a:r>
            <a:r>
              <a:rPr lang="ar-SA" sz="3200" b="1" dirty="0">
                <a:solidFill>
                  <a:srgbClr val="00B050"/>
                </a:solidFill>
              </a:rPr>
              <a:t> </a:t>
            </a:r>
            <a:r>
              <a:rPr lang="ar-SA" sz="3200" b="1" dirty="0" err="1">
                <a:solidFill>
                  <a:srgbClr val="00B050"/>
                </a:solidFill>
              </a:rPr>
              <a:t>کۆمەڵگایەیە</a:t>
            </a:r>
            <a:r>
              <a:rPr lang="ar-SA" sz="3200" b="1" dirty="0">
                <a:solidFill>
                  <a:srgbClr val="00B050"/>
                </a:solidFill>
              </a:rPr>
              <a:t> ، </a:t>
            </a:r>
            <a:r>
              <a:rPr lang="ar-SA" sz="3200" b="1" dirty="0" err="1">
                <a:solidFill>
                  <a:srgbClr val="00B050"/>
                </a:solidFill>
              </a:rPr>
              <a:t>هەروەها</a:t>
            </a:r>
            <a:r>
              <a:rPr lang="ar-SA" sz="3200" b="1" dirty="0">
                <a:solidFill>
                  <a:srgbClr val="00B050"/>
                </a:solidFill>
              </a:rPr>
              <a:t> </a:t>
            </a:r>
            <a:r>
              <a:rPr lang="ar-SA" sz="3200" b="1" dirty="0" err="1">
                <a:solidFill>
                  <a:srgbClr val="00B050"/>
                </a:solidFill>
              </a:rPr>
              <a:t>دەروازەی</a:t>
            </a:r>
            <a:r>
              <a:rPr lang="ar-SA" sz="3200" b="1" dirty="0">
                <a:solidFill>
                  <a:srgbClr val="00B050"/>
                </a:solidFill>
              </a:rPr>
              <a:t> </a:t>
            </a:r>
            <a:r>
              <a:rPr lang="ar-SA" sz="3200" b="1" dirty="0" err="1">
                <a:solidFill>
                  <a:srgbClr val="00B050"/>
                </a:solidFill>
              </a:rPr>
              <a:t>ڕاستەقینە</a:t>
            </a:r>
            <a:r>
              <a:rPr lang="ar-SA" sz="3200" b="1" dirty="0">
                <a:solidFill>
                  <a:srgbClr val="00B050"/>
                </a:solidFill>
              </a:rPr>
              <a:t> </a:t>
            </a:r>
            <a:r>
              <a:rPr lang="ar-SA" sz="3200" b="1" dirty="0" err="1">
                <a:solidFill>
                  <a:srgbClr val="00B050"/>
                </a:solidFill>
              </a:rPr>
              <a:t>بۆبنیاد</a:t>
            </a:r>
            <a:r>
              <a:rPr lang="ar-SA" sz="3200" b="1" dirty="0">
                <a:solidFill>
                  <a:srgbClr val="00B050"/>
                </a:solidFill>
              </a:rPr>
              <a:t> </a:t>
            </a:r>
            <a:r>
              <a:rPr lang="ar-SA" sz="3200" b="1" dirty="0" err="1">
                <a:solidFill>
                  <a:srgbClr val="00B050"/>
                </a:solidFill>
              </a:rPr>
              <a:t>نانی</a:t>
            </a:r>
            <a:r>
              <a:rPr lang="ar-SA" sz="3200" b="1" dirty="0">
                <a:solidFill>
                  <a:srgbClr val="00B050"/>
                </a:solidFill>
              </a:rPr>
              <a:t> </a:t>
            </a:r>
            <a:r>
              <a:rPr lang="ar-SA" sz="3200" b="1" dirty="0" err="1">
                <a:solidFill>
                  <a:srgbClr val="00B050"/>
                </a:solidFill>
              </a:rPr>
              <a:t>هەر</a:t>
            </a:r>
            <a:r>
              <a:rPr lang="ar-SA" sz="3200" b="1" dirty="0">
                <a:solidFill>
                  <a:srgbClr val="00B050"/>
                </a:solidFill>
              </a:rPr>
              <a:t> </a:t>
            </a:r>
            <a:r>
              <a:rPr lang="ar-SA" sz="3200" b="1" dirty="0" err="1">
                <a:solidFill>
                  <a:srgbClr val="00B050"/>
                </a:solidFill>
              </a:rPr>
              <a:t>دامەزراوەیەکی</a:t>
            </a:r>
            <a:r>
              <a:rPr lang="ar-SA" sz="3200" b="1" dirty="0">
                <a:solidFill>
                  <a:srgbClr val="00B050"/>
                </a:solidFill>
              </a:rPr>
              <a:t> </a:t>
            </a:r>
            <a:r>
              <a:rPr lang="ar-SA" sz="3200" b="1" dirty="0" err="1">
                <a:solidFill>
                  <a:srgbClr val="00B050"/>
                </a:solidFill>
              </a:rPr>
              <a:t>جەماوەری</a:t>
            </a:r>
            <a:r>
              <a:rPr lang="ar-SA" sz="3200" b="1" dirty="0">
                <a:solidFill>
                  <a:srgbClr val="00B050"/>
                </a:solidFill>
              </a:rPr>
              <a:t> و </a:t>
            </a:r>
            <a:r>
              <a:rPr lang="ar-SA" sz="3200" b="1" dirty="0" err="1">
                <a:solidFill>
                  <a:srgbClr val="00B050"/>
                </a:solidFill>
              </a:rPr>
              <a:t>دەوڵەتی</a:t>
            </a:r>
            <a:r>
              <a:rPr lang="ar-SA" sz="3200" b="1" dirty="0">
                <a:solidFill>
                  <a:srgbClr val="00B050"/>
                </a:solidFill>
              </a:rPr>
              <a:t> </a:t>
            </a:r>
            <a:r>
              <a:rPr lang="ar-SA" sz="3200" b="1" dirty="0" err="1">
                <a:solidFill>
                  <a:srgbClr val="00B050"/>
                </a:solidFill>
              </a:rPr>
              <a:t>لەهەرێمی</a:t>
            </a:r>
            <a:r>
              <a:rPr lang="ar-SA" sz="3200" b="1" dirty="0">
                <a:solidFill>
                  <a:srgbClr val="00B050"/>
                </a:solidFill>
              </a:rPr>
              <a:t> </a:t>
            </a:r>
            <a:r>
              <a:rPr lang="ar-SA" sz="3200" b="1" dirty="0" err="1">
                <a:solidFill>
                  <a:srgbClr val="00B050"/>
                </a:solidFill>
              </a:rPr>
              <a:t>کوردستان</a:t>
            </a:r>
            <a:r>
              <a:rPr lang="ar-SA" sz="3200" b="1" dirty="0">
                <a:solidFill>
                  <a:srgbClr val="00B050"/>
                </a:solidFill>
              </a:rPr>
              <a:t> ، </a:t>
            </a:r>
            <a:r>
              <a:rPr lang="ar-SA" sz="3200" b="1" dirty="0" err="1">
                <a:solidFill>
                  <a:srgbClr val="00B050"/>
                </a:solidFill>
              </a:rPr>
              <a:t>دەوڵەتی</a:t>
            </a:r>
            <a:r>
              <a:rPr lang="ar-SA" sz="3200" b="1" dirty="0">
                <a:solidFill>
                  <a:srgbClr val="00B050"/>
                </a:solidFill>
              </a:rPr>
              <a:t> </a:t>
            </a:r>
            <a:r>
              <a:rPr lang="ar-SA" sz="3200" b="1" dirty="0" err="1">
                <a:solidFill>
                  <a:srgbClr val="00B050"/>
                </a:solidFill>
              </a:rPr>
              <a:t>کوردی</a:t>
            </a:r>
            <a:r>
              <a:rPr lang="ar-SA" sz="3200" b="1" dirty="0">
                <a:solidFill>
                  <a:srgbClr val="00B050"/>
                </a:solidFill>
              </a:rPr>
              <a:t> </a:t>
            </a:r>
            <a:r>
              <a:rPr lang="ar-SA" sz="3200" b="1" dirty="0" err="1">
                <a:solidFill>
                  <a:srgbClr val="00B050"/>
                </a:solidFill>
              </a:rPr>
              <a:t>نوێش</a:t>
            </a:r>
            <a:r>
              <a:rPr lang="ar-SA" sz="3200" b="1" dirty="0">
                <a:solidFill>
                  <a:srgbClr val="00B050"/>
                </a:solidFill>
              </a:rPr>
              <a:t> </a:t>
            </a:r>
            <a:r>
              <a:rPr lang="ar-SA" sz="3200" b="1" dirty="0" err="1">
                <a:solidFill>
                  <a:srgbClr val="00B050"/>
                </a:solidFill>
              </a:rPr>
              <a:t>پێوە</a:t>
            </a:r>
            <a:r>
              <a:rPr lang="ar-SA" sz="3200" b="1" dirty="0">
                <a:solidFill>
                  <a:srgbClr val="00B050"/>
                </a:solidFill>
              </a:rPr>
              <a:t> ، </a:t>
            </a:r>
            <a:r>
              <a:rPr lang="ar-SA" sz="3200" b="1" dirty="0" err="1">
                <a:solidFill>
                  <a:srgbClr val="00B050"/>
                </a:solidFill>
              </a:rPr>
              <a:t>لەسیستەمی</a:t>
            </a:r>
            <a:r>
              <a:rPr lang="ar-SA" sz="3200" b="1" dirty="0">
                <a:solidFill>
                  <a:srgbClr val="00B050"/>
                </a:solidFill>
              </a:rPr>
              <a:t> </a:t>
            </a:r>
            <a:r>
              <a:rPr lang="ar-SA" sz="3200" b="1" dirty="0" err="1">
                <a:solidFill>
                  <a:srgbClr val="00B050"/>
                </a:solidFill>
              </a:rPr>
              <a:t>پەروەردە</a:t>
            </a:r>
            <a:endParaRPr lang="en-US" sz="3200" b="1" dirty="0">
              <a:solidFill>
                <a:srgbClr val="00B050"/>
              </a:solidFill>
            </a:endParaRPr>
          </a:p>
          <a:p>
            <a:r>
              <a:rPr lang="ar-IQ" sz="3200" b="1" dirty="0">
                <a:solidFill>
                  <a:srgbClr val="00B050"/>
                </a:solidFill>
              </a:rPr>
              <a:t>(</a:t>
            </a:r>
            <a:r>
              <a:rPr lang="ar-IQ" sz="3200" b="1" dirty="0" err="1">
                <a:solidFill>
                  <a:srgbClr val="00B050"/>
                </a:solidFill>
              </a:rPr>
              <a:t>Education</a:t>
            </a:r>
            <a:r>
              <a:rPr lang="ar-IQ" sz="3200" b="1" dirty="0">
                <a:solidFill>
                  <a:srgbClr val="00B050"/>
                </a:solidFill>
              </a:rPr>
              <a:t>)</a:t>
            </a:r>
            <a:endParaRPr lang="en-US" sz="3200" b="1" dirty="0">
              <a:solidFill>
                <a:srgbClr val="00B050"/>
              </a:solidFill>
            </a:endParaRPr>
          </a:p>
          <a:p>
            <a:r>
              <a:rPr lang="ar-SA" sz="3200" b="1" dirty="0" err="1">
                <a:solidFill>
                  <a:srgbClr val="FF0000"/>
                </a:solidFill>
              </a:rPr>
              <a:t>سەرچاوە</a:t>
            </a:r>
            <a:r>
              <a:rPr lang="ar-SA" sz="3200" b="1" dirty="0">
                <a:solidFill>
                  <a:srgbClr val="FF0000"/>
                </a:solidFill>
              </a:rPr>
              <a:t> </a:t>
            </a:r>
            <a:r>
              <a:rPr lang="ar-SA" sz="3200" b="1" dirty="0" err="1">
                <a:solidFill>
                  <a:srgbClr val="FF0000"/>
                </a:solidFill>
              </a:rPr>
              <a:t>دەگرێت</a:t>
            </a:r>
            <a:r>
              <a:rPr lang="ar-SA" sz="3200" b="1" dirty="0">
                <a:solidFill>
                  <a:srgbClr val="FF0000"/>
                </a:solidFill>
              </a:rPr>
              <a:t> . </a:t>
            </a:r>
            <a:r>
              <a:rPr lang="ar-SA" sz="3200" b="1" dirty="0" err="1">
                <a:solidFill>
                  <a:srgbClr val="FF0000"/>
                </a:solidFill>
              </a:rPr>
              <a:t>مەبەستیشمان</a:t>
            </a:r>
            <a:r>
              <a:rPr lang="ar-SA" sz="3200" b="1" dirty="0">
                <a:solidFill>
                  <a:srgbClr val="FF0000"/>
                </a:solidFill>
              </a:rPr>
              <a:t> </a:t>
            </a:r>
            <a:r>
              <a:rPr lang="ar-SA" sz="3200" b="1" dirty="0" err="1">
                <a:solidFill>
                  <a:srgbClr val="FF0000"/>
                </a:solidFill>
              </a:rPr>
              <a:t>لە</a:t>
            </a:r>
            <a:r>
              <a:rPr lang="ar-SA" sz="3200" b="1" dirty="0">
                <a:solidFill>
                  <a:srgbClr val="FF0000"/>
                </a:solidFill>
              </a:rPr>
              <a:t> </a:t>
            </a:r>
            <a:r>
              <a:rPr lang="ar-SA" sz="3200" b="1" dirty="0" err="1">
                <a:solidFill>
                  <a:srgbClr val="FF0000"/>
                </a:solidFill>
              </a:rPr>
              <a:t>پەروەردە</a:t>
            </a:r>
            <a:r>
              <a:rPr lang="ar-SA" sz="3200" b="1" dirty="0">
                <a:solidFill>
                  <a:srgbClr val="FF0000"/>
                </a:solidFill>
              </a:rPr>
              <a:t> </a:t>
            </a:r>
            <a:r>
              <a:rPr lang="ar-SA" sz="3200" b="1" dirty="0" err="1">
                <a:solidFill>
                  <a:srgbClr val="FF0000"/>
                </a:solidFill>
              </a:rPr>
              <a:t>بە</a:t>
            </a:r>
            <a:r>
              <a:rPr lang="ar-SA" sz="3200" b="1" dirty="0">
                <a:solidFill>
                  <a:srgbClr val="FF0000"/>
                </a:solidFill>
              </a:rPr>
              <a:t> </a:t>
            </a:r>
            <a:r>
              <a:rPr lang="ar-SA" sz="3200" b="1" dirty="0" err="1">
                <a:solidFill>
                  <a:srgbClr val="FF0000"/>
                </a:solidFill>
              </a:rPr>
              <a:t>هەموو</a:t>
            </a:r>
            <a:r>
              <a:rPr lang="ar-SA" sz="3200" b="1" dirty="0">
                <a:solidFill>
                  <a:srgbClr val="FF0000"/>
                </a:solidFill>
              </a:rPr>
              <a:t> </a:t>
            </a:r>
            <a:r>
              <a:rPr lang="ar-SA" sz="3200" b="1" dirty="0" err="1">
                <a:solidFill>
                  <a:srgbClr val="FF0000"/>
                </a:solidFill>
              </a:rPr>
              <a:t>واتاکەیەتی</a:t>
            </a:r>
            <a:r>
              <a:rPr lang="ar-SA" sz="3200" b="1" dirty="0">
                <a:solidFill>
                  <a:srgbClr val="FF0000"/>
                </a:solidFill>
              </a:rPr>
              <a:t> ، </a:t>
            </a:r>
            <a:endParaRPr lang="ar-IQ" sz="3200" b="1" dirty="0" smtClean="0">
              <a:solidFill>
                <a:srgbClr val="FF0000"/>
              </a:solidFill>
            </a:endParaRPr>
          </a:p>
          <a:p>
            <a:r>
              <a:rPr lang="ar-SA" sz="3200" b="1" dirty="0" smtClean="0">
                <a:solidFill>
                  <a:srgbClr val="FF0000"/>
                </a:solidFill>
              </a:rPr>
              <a:t>واتا </a:t>
            </a:r>
            <a:r>
              <a:rPr lang="ar-SA" sz="3200" b="1" dirty="0" err="1">
                <a:solidFill>
                  <a:srgbClr val="FF0000"/>
                </a:solidFill>
              </a:rPr>
              <a:t>تایبەتیەکەی</a:t>
            </a:r>
            <a:r>
              <a:rPr lang="ar-SA" sz="3200" b="1" dirty="0">
                <a:solidFill>
                  <a:srgbClr val="FF0000"/>
                </a:solidFill>
              </a:rPr>
              <a:t> (</a:t>
            </a:r>
            <a:r>
              <a:rPr lang="ar-SA" sz="3200" b="1" dirty="0" err="1">
                <a:solidFill>
                  <a:srgbClr val="FF0000"/>
                </a:solidFill>
              </a:rPr>
              <a:t>پەروەدەو</a:t>
            </a:r>
            <a:r>
              <a:rPr lang="ar-SA" sz="3200" b="1" dirty="0">
                <a:solidFill>
                  <a:srgbClr val="FF0000"/>
                </a:solidFill>
              </a:rPr>
              <a:t> </a:t>
            </a:r>
            <a:r>
              <a:rPr lang="ar-SA" sz="3200" b="1" dirty="0" err="1">
                <a:solidFill>
                  <a:srgbClr val="FF0000"/>
                </a:solidFill>
              </a:rPr>
              <a:t>فێرکردنە</a:t>
            </a:r>
            <a:r>
              <a:rPr lang="ar-SA" sz="3200" b="1" dirty="0">
                <a:solidFill>
                  <a:srgbClr val="FF0000"/>
                </a:solidFill>
              </a:rPr>
              <a:t> </a:t>
            </a:r>
            <a:r>
              <a:rPr lang="ar-SA" sz="3200" b="1" dirty="0" err="1">
                <a:solidFill>
                  <a:srgbClr val="FF0000"/>
                </a:solidFill>
              </a:rPr>
              <a:t>لەقوتابخانە</a:t>
            </a:r>
            <a:r>
              <a:rPr lang="ar-SA" sz="3200" b="1" dirty="0">
                <a:solidFill>
                  <a:srgbClr val="FF0000"/>
                </a:solidFill>
              </a:rPr>
              <a:t>) ، واتا </a:t>
            </a:r>
            <a:r>
              <a:rPr lang="ar-SA" sz="3200" b="1" dirty="0" err="1">
                <a:solidFill>
                  <a:srgbClr val="FF0000"/>
                </a:solidFill>
              </a:rPr>
              <a:t>گشتیەکەی</a:t>
            </a:r>
            <a:r>
              <a:rPr lang="ar-SA" sz="3200" b="1" dirty="0">
                <a:solidFill>
                  <a:srgbClr val="FF0000"/>
                </a:solidFill>
              </a:rPr>
              <a:t> </a:t>
            </a:r>
            <a:r>
              <a:rPr lang="ar-SA" sz="3200" b="1" dirty="0" err="1">
                <a:solidFill>
                  <a:srgbClr val="FF0000"/>
                </a:solidFill>
              </a:rPr>
              <a:t>کە</a:t>
            </a:r>
            <a:r>
              <a:rPr lang="ar-SA" sz="3200" b="1" dirty="0">
                <a:solidFill>
                  <a:srgbClr val="FF0000"/>
                </a:solidFill>
              </a:rPr>
              <a:t> </a:t>
            </a:r>
            <a:r>
              <a:rPr lang="ar-SA" sz="3200" b="1" dirty="0" err="1">
                <a:solidFill>
                  <a:srgbClr val="FF0000"/>
                </a:solidFill>
              </a:rPr>
              <a:t>پەروەردەیە</a:t>
            </a:r>
            <a:r>
              <a:rPr lang="ar-SA" sz="3200" b="1" dirty="0">
                <a:solidFill>
                  <a:srgbClr val="FF0000"/>
                </a:solidFill>
              </a:rPr>
              <a:t> </a:t>
            </a:r>
            <a:r>
              <a:rPr lang="ar-SA" sz="3200" b="1" dirty="0" err="1">
                <a:solidFill>
                  <a:srgbClr val="FF0000"/>
                </a:solidFill>
              </a:rPr>
              <a:t>لەدەرەوەی</a:t>
            </a:r>
            <a:r>
              <a:rPr lang="ar-SA" sz="3200" b="1" dirty="0">
                <a:solidFill>
                  <a:srgbClr val="FF0000"/>
                </a:solidFill>
              </a:rPr>
              <a:t> </a:t>
            </a:r>
            <a:r>
              <a:rPr lang="ar-SA" sz="3200" b="1" dirty="0" err="1">
                <a:solidFill>
                  <a:srgbClr val="FF0000"/>
                </a:solidFill>
              </a:rPr>
              <a:t>دامەزراوەی</a:t>
            </a:r>
            <a:r>
              <a:rPr lang="ar-SA" sz="3200" b="1" dirty="0">
                <a:solidFill>
                  <a:srgbClr val="FF0000"/>
                </a:solidFill>
              </a:rPr>
              <a:t> </a:t>
            </a:r>
            <a:r>
              <a:rPr lang="ar-SA" sz="3200" b="1" dirty="0" err="1">
                <a:solidFill>
                  <a:srgbClr val="FF0000"/>
                </a:solidFill>
              </a:rPr>
              <a:t>فێرکردن</a:t>
            </a:r>
            <a:r>
              <a:rPr lang="ar-SA" sz="3200" b="1" dirty="0">
                <a:solidFill>
                  <a:srgbClr val="FF0000"/>
                </a:solidFill>
              </a:rPr>
              <a:t> </a:t>
            </a:r>
            <a:r>
              <a:rPr lang="ar-SA" sz="3200" b="1" dirty="0" err="1">
                <a:solidFill>
                  <a:srgbClr val="FF0000"/>
                </a:solidFill>
              </a:rPr>
              <a:t>کە</a:t>
            </a:r>
            <a:r>
              <a:rPr lang="ar-SA" sz="3200" b="1" dirty="0">
                <a:solidFill>
                  <a:srgbClr val="FF0000"/>
                </a:solidFill>
              </a:rPr>
              <a:t> (</a:t>
            </a:r>
            <a:r>
              <a:rPr lang="ar-SA" sz="3200" b="1" dirty="0" err="1">
                <a:solidFill>
                  <a:srgbClr val="FF0000"/>
                </a:solidFill>
              </a:rPr>
              <a:t>پەروەردەی</a:t>
            </a:r>
            <a:r>
              <a:rPr lang="ar-SA" sz="3200" b="1" dirty="0">
                <a:solidFill>
                  <a:srgbClr val="FF0000"/>
                </a:solidFill>
              </a:rPr>
              <a:t> </a:t>
            </a:r>
            <a:r>
              <a:rPr lang="ar-SA" sz="3200" b="1" dirty="0" err="1">
                <a:solidFill>
                  <a:srgbClr val="FF0000"/>
                </a:solidFill>
              </a:rPr>
              <a:t>کۆمەڵگا</a:t>
            </a:r>
            <a:r>
              <a:rPr lang="ar-SA" sz="3200" b="1" dirty="0">
                <a:solidFill>
                  <a:srgbClr val="FF0000"/>
                </a:solidFill>
              </a:rPr>
              <a:t> </a:t>
            </a:r>
            <a:r>
              <a:rPr lang="ar-SA" sz="3200" b="1" dirty="0" err="1">
                <a:solidFill>
                  <a:srgbClr val="FF0000"/>
                </a:solidFill>
              </a:rPr>
              <a:t>یان</a:t>
            </a:r>
            <a:r>
              <a:rPr lang="ar-SA" sz="3200" b="1" dirty="0">
                <a:solidFill>
                  <a:srgbClr val="FF0000"/>
                </a:solidFill>
              </a:rPr>
              <a:t> </a:t>
            </a:r>
            <a:r>
              <a:rPr lang="ar-SA" sz="3200" b="1" dirty="0" err="1">
                <a:solidFill>
                  <a:srgbClr val="FF0000"/>
                </a:solidFill>
              </a:rPr>
              <a:t>پەروەردەی</a:t>
            </a:r>
            <a:r>
              <a:rPr lang="ar-SA" sz="3200" b="1" dirty="0">
                <a:solidFill>
                  <a:srgbClr val="FF0000"/>
                </a:solidFill>
              </a:rPr>
              <a:t> </a:t>
            </a:r>
            <a:r>
              <a:rPr lang="ar-SA" sz="3200" b="1" dirty="0" err="1">
                <a:solidFill>
                  <a:srgbClr val="FF0000"/>
                </a:solidFill>
              </a:rPr>
              <a:t>نا</a:t>
            </a:r>
            <a:r>
              <a:rPr lang="ar-SA" sz="3200" b="1" dirty="0">
                <a:solidFill>
                  <a:srgbClr val="FF0000"/>
                </a:solidFill>
              </a:rPr>
              <a:t> </a:t>
            </a:r>
            <a:r>
              <a:rPr lang="ar-SA" sz="3200" b="1" dirty="0" err="1">
                <a:solidFill>
                  <a:srgbClr val="FF0000"/>
                </a:solidFill>
              </a:rPr>
              <a:t>قوتابخانەیی</a:t>
            </a:r>
            <a:r>
              <a:rPr lang="ar-SA" sz="3200" b="1" dirty="0">
                <a:solidFill>
                  <a:srgbClr val="FF0000"/>
                </a:solidFill>
              </a:rPr>
              <a:t>) </a:t>
            </a:r>
            <a:r>
              <a:rPr lang="ar-SA" sz="3200" b="1" dirty="0" err="1">
                <a:solidFill>
                  <a:srgbClr val="FF0000"/>
                </a:solidFill>
              </a:rPr>
              <a:t>یە</a:t>
            </a:r>
            <a:r>
              <a:rPr lang="ar-SA" sz="2000" b="1" dirty="0" smtClean="0">
                <a:solidFill>
                  <a:srgbClr val="FF0000"/>
                </a:solidFill>
              </a:rPr>
              <a:t>.</a:t>
            </a:r>
            <a:endParaRPr lang="ar-IQ" sz="2000" b="1" dirty="0" smtClean="0">
              <a:solidFill>
                <a:srgbClr val="FF0000"/>
              </a:solidFill>
            </a:endParaRPr>
          </a:p>
          <a:p>
            <a:r>
              <a:rPr lang="ar-SA" sz="2000" b="1" dirty="0" smtClean="0"/>
              <a:t> </a:t>
            </a:r>
            <a:endParaRPr lang="ar-IQ" sz="2000" b="1" dirty="0"/>
          </a:p>
        </p:txBody>
      </p:sp>
    </p:spTree>
    <p:extLst>
      <p:ext uri="{BB962C8B-B14F-4D97-AF65-F5344CB8AC3E}">
        <p14:creationId xmlns:p14="http://schemas.microsoft.com/office/powerpoint/2010/main" val="162666222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94085"/>
          </a:xfrm>
          <a:prstGeom prst="rect">
            <a:avLst/>
          </a:prstGeom>
        </p:spPr>
        <p:txBody>
          <a:bodyPr wrap="square">
            <a:spAutoFit/>
          </a:bodyPr>
          <a:lstStyle/>
          <a:p>
            <a:r>
              <a:rPr lang="ar-IQ" sz="3200" b="1" dirty="0" err="1"/>
              <a:t>بەوپێیەی</a:t>
            </a:r>
            <a:r>
              <a:rPr lang="ar-IQ" sz="3200" b="1" dirty="0"/>
              <a:t> </a:t>
            </a:r>
            <a:r>
              <a:rPr lang="ar-IQ" sz="3200" b="1" dirty="0" err="1"/>
              <a:t>کە</a:t>
            </a:r>
            <a:r>
              <a:rPr lang="ar-IQ" sz="3200" b="1" dirty="0"/>
              <a:t> </a:t>
            </a:r>
            <a:r>
              <a:rPr lang="ar-IQ" sz="3200" b="1" dirty="0" err="1"/>
              <a:t>پەروەردە</a:t>
            </a:r>
            <a:r>
              <a:rPr lang="ar-IQ" sz="3200" b="1" dirty="0"/>
              <a:t> </a:t>
            </a:r>
            <a:r>
              <a:rPr lang="ar-IQ" sz="3200" b="1" dirty="0" err="1"/>
              <a:t>بە</a:t>
            </a:r>
            <a:r>
              <a:rPr lang="ar-IQ" sz="3200" b="1" dirty="0"/>
              <a:t> واتا </a:t>
            </a:r>
            <a:r>
              <a:rPr lang="ar-IQ" sz="3200" b="1" dirty="0" err="1"/>
              <a:t>مەبەستدارەکەی</a:t>
            </a:r>
            <a:r>
              <a:rPr lang="ar-IQ" sz="3200" b="1" dirty="0"/>
              <a:t> – </a:t>
            </a:r>
            <a:r>
              <a:rPr lang="ar-IQ" sz="3200" b="1" dirty="0" err="1"/>
              <a:t>چاکترین</a:t>
            </a:r>
            <a:r>
              <a:rPr lang="ar-IQ" sz="3200" b="1" dirty="0"/>
              <a:t> و </a:t>
            </a:r>
            <a:r>
              <a:rPr lang="ar-IQ" sz="3200" b="1" dirty="0" err="1"/>
              <a:t>سەرکەوتو</a:t>
            </a:r>
            <a:r>
              <a:rPr lang="ar-IQ" sz="3200" b="1" dirty="0"/>
              <a:t> </a:t>
            </a:r>
            <a:r>
              <a:rPr lang="ar-IQ" sz="3200" b="1" dirty="0" err="1"/>
              <a:t>ترین</a:t>
            </a:r>
            <a:r>
              <a:rPr lang="ar-IQ" sz="3200" b="1" dirty="0"/>
              <a:t> </a:t>
            </a:r>
            <a:r>
              <a:rPr lang="ar-IQ" sz="3200" b="1" dirty="0" err="1"/>
              <a:t>ڕێگای</a:t>
            </a:r>
            <a:r>
              <a:rPr lang="ar-IQ" sz="3200" b="1" dirty="0"/>
              <a:t> </a:t>
            </a:r>
            <a:r>
              <a:rPr lang="ar-IQ" sz="3200" b="1" dirty="0" err="1"/>
              <a:t>ڕاستە</a:t>
            </a:r>
            <a:r>
              <a:rPr lang="ar-IQ" sz="3200" b="1" dirty="0"/>
              <a:t> </a:t>
            </a:r>
            <a:r>
              <a:rPr lang="ar-IQ" sz="3200" b="1" dirty="0" err="1"/>
              <a:t>بۆدەست</a:t>
            </a:r>
            <a:r>
              <a:rPr lang="ar-IQ" sz="3200" b="1" dirty="0"/>
              <a:t> </a:t>
            </a:r>
            <a:r>
              <a:rPr lang="ar-IQ" sz="3200" b="1" dirty="0" err="1"/>
              <a:t>پێکردنی</a:t>
            </a:r>
            <a:r>
              <a:rPr lang="ar-IQ" sz="3200" b="1" dirty="0"/>
              <a:t> </a:t>
            </a:r>
            <a:r>
              <a:rPr lang="ar-IQ" sz="3200" b="1" dirty="0" err="1"/>
              <a:t>گۆڕین</a:t>
            </a:r>
            <a:r>
              <a:rPr lang="ar-IQ" sz="3200" b="1" dirty="0"/>
              <a:t> و </a:t>
            </a:r>
            <a:r>
              <a:rPr lang="ar-IQ" sz="3200" b="1" dirty="0" err="1"/>
              <a:t>نوێکردنەوە</a:t>
            </a:r>
            <a:r>
              <a:rPr lang="ar-IQ" sz="3200" b="1" dirty="0"/>
              <a:t> و </a:t>
            </a:r>
            <a:r>
              <a:rPr lang="ar-IQ" sz="3200" b="1" dirty="0" err="1"/>
              <a:t>بەردەوام</a:t>
            </a:r>
            <a:r>
              <a:rPr lang="ar-IQ" sz="3200" b="1" dirty="0"/>
              <a:t> </a:t>
            </a:r>
            <a:r>
              <a:rPr lang="ar-IQ" sz="3200" b="1" dirty="0" err="1"/>
              <a:t>بونی</a:t>
            </a:r>
            <a:r>
              <a:rPr lang="ar-IQ" sz="3200" b="1" dirty="0"/>
              <a:t> </a:t>
            </a:r>
            <a:r>
              <a:rPr lang="ar-IQ" sz="3200" b="1" dirty="0" err="1"/>
              <a:t>گەشەکردنی</a:t>
            </a:r>
            <a:r>
              <a:rPr lang="ar-IQ" sz="3200" b="1" dirty="0"/>
              <a:t> </a:t>
            </a:r>
            <a:r>
              <a:rPr lang="ar-IQ" sz="3200" b="1" dirty="0" err="1"/>
              <a:t>تاک</a:t>
            </a:r>
            <a:r>
              <a:rPr lang="ar-IQ" sz="3200" b="1" dirty="0"/>
              <a:t>  و </a:t>
            </a:r>
            <a:r>
              <a:rPr lang="ar-IQ" sz="3200" b="1" dirty="0" err="1"/>
              <a:t>کۆمەڵ</a:t>
            </a:r>
            <a:r>
              <a:rPr lang="ar-IQ" sz="3200" b="1" dirty="0"/>
              <a:t> </a:t>
            </a:r>
            <a:r>
              <a:rPr lang="ar-IQ" sz="3200" b="1" dirty="0" err="1"/>
              <a:t>چۆن</a:t>
            </a:r>
            <a:r>
              <a:rPr lang="ar-IQ" sz="3200" b="1" dirty="0"/>
              <a:t> </a:t>
            </a:r>
            <a:r>
              <a:rPr lang="ar-IQ" sz="3200" b="1" dirty="0" err="1"/>
              <a:t>هەر</a:t>
            </a:r>
            <a:r>
              <a:rPr lang="ar-IQ" sz="3200" b="1" dirty="0"/>
              <a:t> </a:t>
            </a:r>
            <a:r>
              <a:rPr lang="ar-IQ" sz="3200" b="1" dirty="0" err="1"/>
              <a:t>پەروەردەیەک</a:t>
            </a:r>
            <a:r>
              <a:rPr lang="ar-IQ" sz="3200" b="1" dirty="0"/>
              <a:t> </a:t>
            </a:r>
            <a:r>
              <a:rPr lang="ar-IQ" sz="3200" b="1" dirty="0" err="1"/>
              <a:t>تیشک</a:t>
            </a:r>
            <a:r>
              <a:rPr lang="ar-IQ" sz="3200" b="1" dirty="0"/>
              <a:t> </a:t>
            </a:r>
            <a:r>
              <a:rPr lang="ar-IQ" sz="3200" b="1" dirty="0" err="1"/>
              <a:t>دانەوەی</a:t>
            </a:r>
            <a:r>
              <a:rPr lang="ar-IQ" sz="3200" b="1" dirty="0"/>
              <a:t> </a:t>
            </a:r>
            <a:r>
              <a:rPr lang="ar-IQ" sz="3200" b="1" dirty="0" err="1"/>
              <a:t>هزری</a:t>
            </a:r>
            <a:r>
              <a:rPr lang="ar-IQ" sz="3200" b="1" dirty="0"/>
              <a:t> </a:t>
            </a:r>
            <a:r>
              <a:rPr lang="ar-IQ" sz="3200" b="1" dirty="0" err="1"/>
              <a:t>باشترین</a:t>
            </a:r>
            <a:r>
              <a:rPr lang="ar-IQ" sz="3200" b="1" dirty="0"/>
              <a:t> </a:t>
            </a:r>
            <a:r>
              <a:rPr lang="ar-IQ" sz="3200" b="1" dirty="0" err="1"/>
              <a:t>فەلسەفە</a:t>
            </a:r>
            <a:r>
              <a:rPr lang="ar-IQ" sz="3200" b="1" dirty="0"/>
              <a:t> و </a:t>
            </a:r>
            <a:r>
              <a:rPr lang="ar-IQ" sz="3200" b="1" dirty="0" err="1"/>
              <a:t>ڕوەکانی</a:t>
            </a:r>
            <a:r>
              <a:rPr lang="ar-IQ" sz="3200" b="1" dirty="0"/>
              <a:t> </a:t>
            </a:r>
            <a:r>
              <a:rPr lang="ar-IQ" sz="3200" b="1" dirty="0" err="1"/>
              <a:t>پێشکەوتنی</a:t>
            </a:r>
            <a:r>
              <a:rPr lang="ar-IQ" sz="3200" b="1" dirty="0"/>
              <a:t> </a:t>
            </a:r>
            <a:r>
              <a:rPr lang="ar-IQ" sz="3200" b="1" dirty="0" err="1"/>
              <a:t>سەردەمەکەی</a:t>
            </a:r>
            <a:r>
              <a:rPr lang="ar-IQ" sz="3200" b="1" dirty="0"/>
              <a:t> </a:t>
            </a:r>
            <a:r>
              <a:rPr lang="ar-IQ" sz="3200" b="1" dirty="0" err="1"/>
              <a:t>خۆی</a:t>
            </a:r>
            <a:r>
              <a:rPr lang="ar-IQ" sz="3200" b="1" dirty="0"/>
              <a:t> </a:t>
            </a:r>
            <a:r>
              <a:rPr lang="ar-IQ" sz="3200" b="1" dirty="0" err="1"/>
              <a:t>نەبێت</a:t>
            </a:r>
            <a:r>
              <a:rPr lang="ar-IQ" sz="3200" b="1" dirty="0"/>
              <a:t> </a:t>
            </a:r>
            <a:r>
              <a:rPr lang="ar-IQ" sz="3200" b="1" dirty="0" err="1">
                <a:solidFill>
                  <a:srgbClr val="FF0000"/>
                </a:solidFill>
              </a:rPr>
              <a:t>بێگومان</a:t>
            </a:r>
            <a:r>
              <a:rPr lang="ar-IQ" sz="3200" b="1" dirty="0">
                <a:solidFill>
                  <a:srgbClr val="FF0000"/>
                </a:solidFill>
              </a:rPr>
              <a:t> </a:t>
            </a:r>
            <a:r>
              <a:rPr lang="ar-IQ" sz="3200" b="1" dirty="0" err="1">
                <a:solidFill>
                  <a:srgbClr val="FF0000"/>
                </a:solidFill>
              </a:rPr>
              <a:t>پەروەردەیەکی</a:t>
            </a:r>
            <a:r>
              <a:rPr lang="ar-IQ" sz="3200" b="1" dirty="0">
                <a:solidFill>
                  <a:srgbClr val="FF0000"/>
                </a:solidFill>
              </a:rPr>
              <a:t> </a:t>
            </a:r>
            <a:r>
              <a:rPr lang="ar-IQ" sz="3200" b="1" dirty="0" err="1">
                <a:solidFill>
                  <a:srgbClr val="FF0000"/>
                </a:solidFill>
              </a:rPr>
              <a:t>چەق</a:t>
            </a:r>
            <a:r>
              <a:rPr lang="ar-IQ" sz="3200" b="1" dirty="0">
                <a:solidFill>
                  <a:srgbClr val="FF0000"/>
                </a:solidFill>
              </a:rPr>
              <a:t> </a:t>
            </a:r>
            <a:r>
              <a:rPr lang="ar-IQ" sz="3200" b="1" dirty="0" err="1">
                <a:solidFill>
                  <a:srgbClr val="FF0000"/>
                </a:solidFill>
              </a:rPr>
              <a:t>بەستوو</a:t>
            </a:r>
            <a:r>
              <a:rPr lang="ar-IQ" sz="3200" b="1" dirty="0">
                <a:solidFill>
                  <a:srgbClr val="FF0000"/>
                </a:solidFill>
              </a:rPr>
              <a:t> </a:t>
            </a:r>
            <a:r>
              <a:rPr lang="ar-IQ" sz="3200" b="1" dirty="0" err="1">
                <a:solidFill>
                  <a:srgbClr val="FF0000"/>
                </a:solidFill>
              </a:rPr>
              <a:t>وەستاوە</a:t>
            </a:r>
            <a:r>
              <a:rPr lang="ar-IQ" sz="3200" b="1" dirty="0">
                <a:solidFill>
                  <a:srgbClr val="FF0000"/>
                </a:solidFill>
              </a:rPr>
              <a:t> ، </a:t>
            </a:r>
            <a:r>
              <a:rPr lang="ar-IQ" sz="3200" b="1" dirty="0" err="1">
                <a:solidFill>
                  <a:srgbClr val="FF0000"/>
                </a:solidFill>
              </a:rPr>
              <a:t>ئەنجامەکەشی</a:t>
            </a:r>
            <a:r>
              <a:rPr lang="ar-IQ" sz="3200" b="1" dirty="0">
                <a:solidFill>
                  <a:srgbClr val="FF0000"/>
                </a:solidFill>
              </a:rPr>
              <a:t> </a:t>
            </a:r>
            <a:r>
              <a:rPr lang="ar-IQ" sz="3200" b="1" dirty="0" err="1">
                <a:solidFill>
                  <a:srgbClr val="FF0000"/>
                </a:solidFill>
              </a:rPr>
              <a:t>لەکۆتاییدا</a:t>
            </a:r>
            <a:r>
              <a:rPr lang="ar-IQ" sz="3200" b="1" dirty="0">
                <a:solidFill>
                  <a:srgbClr val="FF0000"/>
                </a:solidFill>
              </a:rPr>
              <a:t> </a:t>
            </a:r>
            <a:r>
              <a:rPr lang="ar-IQ" sz="3200" b="1" dirty="0" err="1">
                <a:solidFill>
                  <a:srgbClr val="FF0000"/>
                </a:solidFill>
              </a:rPr>
              <a:t>بەرهەمێکی</a:t>
            </a:r>
            <a:r>
              <a:rPr lang="ar-IQ" sz="3200" b="1" dirty="0">
                <a:solidFill>
                  <a:srgbClr val="FF0000"/>
                </a:solidFill>
              </a:rPr>
              <a:t> </a:t>
            </a:r>
            <a:r>
              <a:rPr lang="ar-IQ" sz="3200" b="1" dirty="0" err="1">
                <a:solidFill>
                  <a:srgbClr val="FF0000"/>
                </a:solidFill>
              </a:rPr>
              <a:t>دواکەوتو</a:t>
            </a:r>
            <a:r>
              <a:rPr lang="ar-IQ" sz="3200" b="1" dirty="0">
                <a:solidFill>
                  <a:srgbClr val="FF0000"/>
                </a:solidFill>
              </a:rPr>
              <a:t> </a:t>
            </a:r>
            <a:r>
              <a:rPr lang="ar-IQ" sz="3200" b="1" dirty="0" err="1">
                <a:solidFill>
                  <a:srgbClr val="FF0000"/>
                </a:solidFill>
              </a:rPr>
              <a:t>ڕوخاو</a:t>
            </a:r>
            <a:r>
              <a:rPr lang="ar-IQ" sz="3200" b="1" dirty="0">
                <a:solidFill>
                  <a:srgbClr val="FF0000"/>
                </a:solidFill>
              </a:rPr>
              <a:t> </a:t>
            </a:r>
            <a:r>
              <a:rPr lang="ar-IQ" sz="3200" b="1" dirty="0" err="1">
                <a:solidFill>
                  <a:srgbClr val="FF0000"/>
                </a:solidFill>
              </a:rPr>
              <a:t>دەبێت</a:t>
            </a:r>
            <a:r>
              <a:rPr lang="ar-IQ" sz="3200" b="1" dirty="0">
                <a:solidFill>
                  <a:srgbClr val="FF0000"/>
                </a:solidFill>
              </a:rPr>
              <a:t> ، </a:t>
            </a:r>
            <a:r>
              <a:rPr lang="ar-IQ" sz="3200" b="1" dirty="0" err="1">
                <a:solidFill>
                  <a:srgbClr val="FF0000"/>
                </a:solidFill>
              </a:rPr>
              <a:t>بۆیە</a:t>
            </a:r>
            <a:r>
              <a:rPr lang="ar-IQ" sz="3200" b="1" dirty="0">
                <a:solidFill>
                  <a:srgbClr val="FF0000"/>
                </a:solidFill>
              </a:rPr>
              <a:t> </a:t>
            </a:r>
            <a:r>
              <a:rPr lang="ar-IQ" sz="3200" b="1" dirty="0" err="1">
                <a:solidFill>
                  <a:srgbClr val="FF0000"/>
                </a:solidFill>
              </a:rPr>
              <a:t>پێویستە</a:t>
            </a:r>
            <a:r>
              <a:rPr lang="ar-IQ" sz="3200" b="1" dirty="0">
                <a:solidFill>
                  <a:srgbClr val="FF0000"/>
                </a:solidFill>
              </a:rPr>
              <a:t> </a:t>
            </a:r>
            <a:r>
              <a:rPr lang="ar-IQ" sz="3200" b="1" dirty="0" err="1">
                <a:solidFill>
                  <a:srgbClr val="FF0000"/>
                </a:solidFill>
              </a:rPr>
              <a:t>پیاوانی</a:t>
            </a:r>
            <a:r>
              <a:rPr lang="ar-IQ" sz="3200" b="1" dirty="0">
                <a:solidFill>
                  <a:srgbClr val="FF0000"/>
                </a:solidFill>
              </a:rPr>
              <a:t> </a:t>
            </a:r>
            <a:r>
              <a:rPr lang="ar-IQ" sz="3200" b="1" dirty="0" err="1">
                <a:solidFill>
                  <a:srgbClr val="FF0000"/>
                </a:solidFill>
              </a:rPr>
              <a:t>پەروەردە</a:t>
            </a:r>
            <a:r>
              <a:rPr lang="ar-IQ" sz="3200" b="1" dirty="0">
                <a:solidFill>
                  <a:srgbClr val="FF0000"/>
                </a:solidFill>
              </a:rPr>
              <a:t> </a:t>
            </a:r>
            <a:r>
              <a:rPr lang="ar-IQ" sz="3200" b="1" dirty="0" err="1">
                <a:solidFill>
                  <a:srgbClr val="FF0000"/>
                </a:solidFill>
              </a:rPr>
              <a:t>لەکوردستانی</a:t>
            </a:r>
            <a:r>
              <a:rPr lang="ar-IQ" sz="3200" b="1" dirty="0">
                <a:solidFill>
                  <a:srgbClr val="FF0000"/>
                </a:solidFill>
              </a:rPr>
              <a:t> </a:t>
            </a:r>
            <a:r>
              <a:rPr lang="ar-IQ" sz="3200" b="1" dirty="0" err="1">
                <a:solidFill>
                  <a:srgbClr val="FF0000"/>
                </a:solidFill>
              </a:rPr>
              <a:t>ئازیزمان</a:t>
            </a:r>
            <a:r>
              <a:rPr lang="ar-IQ" sz="3200" b="1" dirty="0">
                <a:solidFill>
                  <a:srgbClr val="FF0000"/>
                </a:solidFill>
              </a:rPr>
              <a:t> </a:t>
            </a:r>
            <a:r>
              <a:rPr lang="ar-IQ" sz="3200" b="1" dirty="0" err="1">
                <a:solidFill>
                  <a:srgbClr val="FF0000"/>
                </a:solidFill>
              </a:rPr>
              <a:t>ئەمڕۆ</a:t>
            </a:r>
            <a:r>
              <a:rPr lang="ar-IQ" sz="3200" b="1" dirty="0">
                <a:solidFill>
                  <a:srgbClr val="FF0000"/>
                </a:solidFill>
              </a:rPr>
              <a:t> </a:t>
            </a:r>
            <a:r>
              <a:rPr lang="ar-IQ" sz="3200" b="1" dirty="0" err="1">
                <a:solidFill>
                  <a:srgbClr val="FF0000"/>
                </a:solidFill>
              </a:rPr>
              <a:t>ڕەچاوی</a:t>
            </a:r>
            <a:r>
              <a:rPr lang="ar-IQ" sz="3200" b="1" dirty="0">
                <a:solidFill>
                  <a:srgbClr val="FF0000"/>
                </a:solidFill>
              </a:rPr>
              <a:t> </a:t>
            </a:r>
            <a:r>
              <a:rPr lang="ar-IQ" sz="3200" b="1" dirty="0" err="1">
                <a:solidFill>
                  <a:srgbClr val="FF0000"/>
                </a:solidFill>
              </a:rPr>
              <a:t>ئەم</a:t>
            </a:r>
            <a:r>
              <a:rPr lang="ar-IQ" sz="3200" b="1" dirty="0">
                <a:solidFill>
                  <a:srgbClr val="FF0000"/>
                </a:solidFill>
              </a:rPr>
              <a:t> </a:t>
            </a:r>
            <a:r>
              <a:rPr lang="ar-IQ" sz="3200" b="1" dirty="0" err="1">
                <a:solidFill>
                  <a:srgbClr val="FF0000"/>
                </a:solidFill>
              </a:rPr>
              <a:t>بوارە</a:t>
            </a:r>
            <a:r>
              <a:rPr lang="ar-IQ" sz="3200" b="1" dirty="0">
                <a:solidFill>
                  <a:srgbClr val="FF0000"/>
                </a:solidFill>
              </a:rPr>
              <a:t> </a:t>
            </a:r>
            <a:r>
              <a:rPr lang="ar-IQ" sz="3200" b="1" dirty="0" err="1">
                <a:solidFill>
                  <a:srgbClr val="FF0000"/>
                </a:solidFill>
              </a:rPr>
              <a:t>هەستیارە</a:t>
            </a:r>
            <a:r>
              <a:rPr lang="ar-IQ" sz="3200" b="1" dirty="0">
                <a:solidFill>
                  <a:srgbClr val="FF0000"/>
                </a:solidFill>
              </a:rPr>
              <a:t> </a:t>
            </a:r>
            <a:r>
              <a:rPr lang="ar-IQ" sz="3200" b="1" dirty="0" err="1">
                <a:solidFill>
                  <a:srgbClr val="FF0000"/>
                </a:solidFill>
              </a:rPr>
              <a:t>بکە</a:t>
            </a:r>
            <a:r>
              <a:rPr lang="ar-IQ" sz="3200" b="1" dirty="0">
                <a:solidFill>
                  <a:srgbClr val="FF0000"/>
                </a:solidFill>
              </a:rPr>
              <a:t> ن ، </a:t>
            </a:r>
            <a:r>
              <a:rPr lang="ar-IQ" sz="3200" b="1" dirty="0" err="1">
                <a:solidFill>
                  <a:srgbClr val="FF0000"/>
                </a:solidFill>
              </a:rPr>
              <a:t>وە</a:t>
            </a:r>
            <a:r>
              <a:rPr lang="ar-IQ" sz="3200" b="1" dirty="0">
                <a:solidFill>
                  <a:srgbClr val="FF0000"/>
                </a:solidFill>
              </a:rPr>
              <a:t> </a:t>
            </a:r>
            <a:r>
              <a:rPr lang="ar-IQ" sz="3200" b="1" dirty="0" err="1">
                <a:solidFill>
                  <a:srgbClr val="FF0000"/>
                </a:solidFill>
              </a:rPr>
              <a:t>ئەرکی</a:t>
            </a:r>
            <a:r>
              <a:rPr lang="ar-IQ" sz="3200" b="1" dirty="0">
                <a:solidFill>
                  <a:srgbClr val="FF0000"/>
                </a:solidFill>
              </a:rPr>
              <a:t> </a:t>
            </a:r>
            <a:r>
              <a:rPr lang="ar-IQ" sz="3200" b="1" dirty="0" err="1">
                <a:solidFill>
                  <a:srgbClr val="FF0000"/>
                </a:solidFill>
              </a:rPr>
              <a:t>داڕێژەرانی</a:t>
            </a:r>
            <a:r>
              <a:rPr lang="ar-IQ" sz="3200" b="1" dirty="0">
                <a:solidFill>
                  <a:srgbClr val="FF0000"/>
                </a:solidFill>
              </a:rPr>
              <a:t> </a:t>
            </a:r>
            <a:r>
              <a:rPr lang="ar-IQ" sz="3200" b="1" dirty="0" err="1">
                <a:solidFill>
                  <a:srgbClr val="FF0000"/>
                </a:solidFill>
              </a:rPr>
              <a:t>سیاسەتی</a:t>
            </a:r>
            <a:r>
              <a:rPr lang="ar-IQ" sz="3200" b="1" dirty="0">
                <a:solidFill>
                  <a:srgbClr val="FF0000"/>
                </a:solidFill>
              </a:rPr>
              <a:t> </a:t>
            </a:r>
            <a:r>
              <a:rPr lang="ar-IQ" sz="3200" b="1" dirty="0" err="1">
                <a:solidFill>
                  <a:srgbClr val="FF0000"/>
                </a:solidFill>
              </a:rPr>
              <a:t>پەروەردەیی</a:t>
            </a:r>
            <a:r>
              <a:rPr lang="ar-IQ" sz="3200" b="1" dirty="0">
                <a:solidFill>
                  <a:srgbClr val="FF0000"/>
                </a:solidFill>
              </a:rPr>
              <a:t> </a:t>
            </a:r>
            <a:r>
              <a:rPr lang="ar-IQ" sz="3200" b="1" dirty="0" err="1">
                <a:solidFill>
                  <a:srgbClr val="FF0000"/>
                </a:solidFill>
              </a:rPr>
              <a:t>لەهەرێمی</a:t>
            </a:r>
            <a:r>
              <a:rPr lang="ar-IQ" sz="3200" b="1" dirty="0">
                <a:solidFill>
                  <a:srgbClr val="FF0000"/>
                </a:solidFill>
              </a:rPr>
              <a:t> </a:t>
            </a:r>
            <a:r>
              <a:rPr lang="ar-IQ" sz="3200" b="1" dirty="0" err="1">
                <a:solidFill>
                  <a:srgbClr val="FF0000"/>
                </a:solidFill>
              </a:rPr>
              <a:t>کوردستان</a:t>
            </a:r>
            <a:r>
              <a:rPr lang="ar-IQ" sz="3200" b="1" dirty="0">
                <a:solidFill>
                  <a:srgbClr val="FF0000"/>
                </a:solidFill>
              </a:rPr>
              <a:t> </a:t>
            </a:r>
            <a:r>
              <a:rPr lang="ar-IQ" sz="3200" b="1" dirty="0" err="1">
                <a:solidFill>
                  <a:srgbClr val="FF0000"/>
                </a:solidFill>
              </a:rPr>
              <a:t>لە</a:t>
            </a:r>
            <a:r>
              <a:rPr lang="ar-IQ" sz="3200" b="1" dirty="0">
                <a:solidFill>
                  <a:srgbClr val="FF0000"/>
                </a:solidFill>
              </a:rPr>
              <a:t> </a:t>
            </a:r>
            <a:r>
              <a:rPr lang="ar-IQ" sz="3200" b="1" dirty="0" err="1">
                <a:solidFill>
                  <a:srgbClr val="FF0000"/>
                </a:solidFill>
              </a:rPr>
              <a:t>تۆکمە</a:t>
            </a:r>
            <a:r>
              <a:rPr lang="ar-IQ" sz="3200" b="1" dirty="0">
                <a:solidFill>
                  <a:srgbClr val="FF0000"/>
                </a:solidFill>
              </a:rPr>
              <a:t> </a:t>
            </a:r>
            <a:r>
              <a:rPr lang="ar-IQ" sz="3200" b="1" dirty="0" err="1">
                <a:solidFill>
                  <a:srgbClr val="FF0000"/>
                </a:solidFill>
              </a:rPr>
              <a:t>کردن</a:t>
            </a:r>
            <a:r>
              <a:rPr lang="ar-IQ" sz="3200" b="1" dirty="0">
                <a:solidFill>
                  <a:srgbClr val="FF0000"/>
                </a:solidFill>
              </a:rPr>
              <a:t> و </a:t>
            </a:r>
            <a:r>
              <a:rPr lang="ar-IQ" sz="3200" b="1" dirty="0" err="1">
                <a:solidFill>
                  <a:srgbClr val="FF0000"/>
                </a:solidFill>
              </a:rPr>
              <a:t>چاڵاک</a:t>
            </a:r>
            <a:r>
              <a:rPr lang="ar-IQ" sz="3200" b="1" dirty="0">
                <a:solidFill>
                  <a:srgbClr val="FF0000"/>
                </a:solidFill>
              </a:rPr>
              <a:t> </a:t>
            </a:r>
            <a:r>
              <a:rPr lang="ar-IQ" sz="3200" b="1" dirty="0" err="1">
                <a:solidFill>
                  <a:srgbClr val="FF0000"/>
                </a:solidFill>
              </a:rPr>
              <a:t>کردنی</a:t>
            </a:r>
            <a:r>
              <a:rPr lang="ar-IQ" sz="3200" b="1" dirty="0">
                <a:solidFill>
                  <a:srgbClr val="FF0000"/>
                </a:solidFill>
              </a:rPr>
              <a:t> </a:t>
            </a:r>
            <a:r>
              <a:rPr lang="ar-IQ" sz="3200" b="1" dirty="0" err="1">
                <a:solidFill>
                  <a:srgbClr val="FF0000"/>
                </a:solidFill>
              </a:rPr>
              <a:t>سەرجەم</a:t>
            </a:r>
            <a:r>
              <a:rPr lang="ar-IQ" sz="3200" b="1" dirty="0">
                <a:solidFill>
                  <a:srgbClr val="FF0000"/>
                </a:solidFill>
              </a:rPr>
              <a:t> </a:t>
            </a:r>
            <a:r>
              <a:rPr lang="ar-IQ" sz="3200" b="1" dirty="0" err="1">
                <a:solidFill>
                  <a:srgbClr val="FF0000"/>
                </a:solidFill>
              </a:rPr>
              <a:t>بەرنامەو</a:t>
            </a:r>
            <a:r>
              <a:rPr lang="ar-IQ" sz="3200" b="1" dirty="0">
                <a:solidFill>
                  <a:srgbClr val="FF0000"/>
                </a:solidFill>
              </a:rPr>
              <a:t> </a:t>
            </a:r>
            <a:r>
              <a:rPr lang="ar-IQ" sz="3200" b="1" dirty="0" err="1">
                <a:solidFill>
                  <a:srgbClr val="FF0000"/>
                </a:solidFill>
              </a:rPr>
              <a:t>کە</a:t>
            </a:r>
            <a:r>
              <a:rPr lang="ar-IQ" sz="3200" b="1" dirty="0">
                <a:solidFill>
                  <a:srgbClr val="FF0000"/>
                </a:solidFill>
              </a:rPr>
              <a:t> </a:t>
            </a:r>
            <a:r>
              <a:rPr lang="ar-IQ" sz="3200" b="1" dirty="0" err="1">
                <a:solidFill>
                  <a:srgbClr val="FF0000"/>
                </a:solidFill>
              </a:rPr>
              <a:t>ناڵە</a:t>
            </a:r>
            <a:r>
              <a:rPr lang="ar-IQ" sz="3200" b="1" dirty="0">
                <a:solidFill>
                  <a:srgbClr val="FF0000"/>
                </a:solidFill>
              </a:rPr>
              <a:t> </a:t>
            </a:r>
            <a:r>
              <a:rPr lang="ar-IQ" sz="3200" b="1" dirty="0" err="1">
                <a:solidFill>
                  <a:srgbClr val="FF0000"/>
                </a:solidFill>
              </a:rPr>
              <a:t>فێرکردنەکانە</a:t>
            </a:r>
            <a:r>
              <a:rPr lang="ar-IQ" sz="3200" b="1" dirty="0">
                <a:solidFill>
                  <a:srgbClr val="FF0000"/>
                </a:solidFill>
              </a:rPr>
              <a:t> </a:t>
            </a:r>
            <a:r>
              <a:rPr lang="ar-IQ" sz="3200" b="1" dirty="0" err="1">
                <a:solidFill>
                  <a:srgbClr val="FF0000"/>
                </a:solidFill>
              </a:rPr>
              <a:t>بەشێوەیەک</a:t>
            </a:r>
            <a:r>
              <a:rPr lang="ar-IQ" sz="3200" b="1" dirty="0">
                <a:solidFill>
                  <a:srgbClr val="FF0000"/>
                </a:solidFill>
              </a:rPr>
              <a:t> </a:t>
            </a:r>
            <a:r>
              <a:rPr lang="ar-IQ" sz="3200" b="1" dirty="0" err="1">
                <a:solidFill>
                  <a:srgbClr val="FF0000"/>
                </a:solidFill>
              </a:rPr>
              <a:t>کە</a:t>
            </a:r>
            <a:r>
              <a:rPr lang="ar-IQ" sz="3200" b="1" dirty="0">
                <a:solidFill>
                  <a:srgbClr val="FF0000"/>
                </a:solidFill>
              </a:rPr>
              <a:t> </a:t>
            </a:r>
            <a:r>
              <a:rPr lang="ar-IQ" sz="3200" b="1" dirty="0" err="1">
                <a:solidFill>
                  <a:srgbClr val="FF0000"/>
                </a:solidFill>
              </a:rPr>
              <a:t>لە</a:t>
            </a:r>
            <a:r>
              <a:rPr lang="ar-IQ" sz="3200" b="1" dirty="0">
                <a:solidFill>
                  <a:srgbClr val="FF0000"/>
                </a:solidFill>
              </a:rPr>
              <a:t> </a:t>
            </a:r>
            <a:r>
              <a:rPr lang="ar-IQ" sz="3200" b="1" dirty="0" err="1">
                <a:solidFill>
                  <a:srgbClr val="FF0000"/>
                </a:solidFill>
              </a:rPr>
              <a:t>گەڵ</a:t>
            </a:r>
            <a:r>
              <a:rPr lang="ar-IQ" sz="3200" b="1" dirty="0">
                <a:solidFill>
                  <a:srgbClr val="FF0000"/>
                </a:solidFill>
              </a:rPr>
              <a:t> </a:t>
            </a:r>
            <a:r>
              <a:rPr lang="ar-IQ" sz="3200" b="1" dirty="0" err="1">
                <a:solidFill>
                  <a:srgbClr val="FF0000"/>
                </a:solidFill>
              </a:rPr>
              <a:t>گۆڕانکاریە</a:t>
            </a:r>
            <a:r>
              <a:rPr lang="ar-IQ" sz="3200" b="1" dirty="0">
                <a:solidFill>
                  <a:srgbClr val="FF0000"/>
                </a:solidFill>
              </a:rPr>
              <a:t> </a:t>
            </a:r>
            <a:r>
              <a:rPr lang="ar-IQ" sz="3200" b="1" dirty="0" err="1">
                <a:solidFill>
                  <a:srgbClr val="FF0000"/>
                </a:solidFill>
              </a:rPr>
              <a:t>سەردەمیە</a:t>
            </a:r>
            <a:r>
              <a:rPr lang="ar-IQ" sz="3200" b="1" dirty="0">
                <a:solidFill>
                  <a:srgbClr val="FF0000"/>
                </a:solidFill>
              </a:rPr>
              <a:t> </a:t>
            </a:r>
            <a:r>
              <a:rPr lang="ar-IQ" sz="3200" b="1" dirty="0" err="1">
                <a:solidFill>
                  <a:srgbClr val="FF0000"/>
                </a:solidFill>
              </a:rPr>
              <a:t>بەپەلەکاندا</a:t>
            </a:r>
            <a:r>
              <a:rPr lang="ar-IQ" sz="3200" b="1" dirty="0">
                <a:solidFill>
                  <a:srgbClr val="FF0000"/>
                </a:solidFill>
              </a:rPr>
              <a:t> </a:t>
            </a:r>
            <a:r>
              <a:rPr lang="ar-IQ" sz="3200" b="1" dirty="0" err="1">
                <a:solidFill>
                  <a:srgbClr val="FF0000"/>
                </a:solidFill>
              </a:rPr>
              <a:t>بگونجێت</a:t>
            </a:r>
            <a:r>
              <a:rPr lang="ar-IQ" sz="3200" b="1" dirty="0">
                <a:solidFill>
                  <a:srgbClr val="FF0000"/>
                </a:solidFill>
              </a:rPr>
              <a:t> </a:t>
            </a:r>
            <a:r>
              <a:rPr lang="ar-IQ" sz="3200" b="1" dirty="0" err="1">
                <a:solidFill>
                  <a:srgbClr val="FF0000"/>
                </a:solidFill>
              </a:rPr>
              <a:t>ولە</a:t>
            </a:r>
            <a:r>
              <a:rPr lang="ar-IQ" sz="3200" b="1" dirty="0">
                <a:solidFill>
                  <a:srgbClr val="FF0000"/>
                </a:solidFill>
              </a:rPr>
              <a:t>  </a:t>
            </a:r>
            <a:r>
              <a:rPr lang="ar-IQ" sz="3200" b="1" dirty="0" err="1">
                <a:solidFill>
                  <a:srgbClr val="FF0000"/>
                </a:solidFill>
              </a:rPr>
              <a:t>ڕەوڕەوەی</a:t>
            </a:r>
            <a:r>
              <a:rPr lang="ar-IQ" sz="3200" b="1" dirty="0">
                <a:solidFill>
                  <a:srgbClr val="FF0000"/>
                </a:solidFill>
              </a:rPr>
              <a:t> </a:t>
            </a:r>
            <a:r>
              <a:rPr lang="ar-IQ" sz="3200" b="1" dirty="0" err="1">
                <a:solidFill>
                  <a:srgbClr val="FF0000"/>
                </a:solidFill>
              </a:rPr>
              <a:t>پێشکەونی</a:t>
            </a:r>
            <a:r>
              <a:rPr lang="ar-IQ" sz="3200" b="1" dirty="0">
                <a:solidFill>
                  <a:srgbClr val="FF0000"/>
                </a:solidFill>
              </a:rPr>
              <a:t> </a:t>
            </a:r>
            <a:r>
              <a:rPr lang="ar-IQ" sz="3200" b="1" dirty="0" err="1">
                <a:solidFill>
                  <a:srgbClr val="FF0000"/>
                </a:solidFill>
              </a:rPr>
              <a:t>میلەتان</a:t>
            </a:r>
            <a:r>
              <a:rPr lang="ar-IQ" sz="3200" b="1" dirty="0">
                <a:solidFill>
                  <a:srgbClr val="FF0000"/>
                </a:solidFill>
              </a:rPr>
              <a:t> </a:t>
            </a:r>
            <a:r>
              <a:rPr lang="ar-IQ" sz="3200" b="1" dirty="0" err="1">
                <a:solidFill>
                  <a:srgbClr val="FF0000"/>
                </a:solidFill>
              </a:rPr>
              <a:t>دوانەکەوێت</a:t>
            </a:r>
            <a:endParaRPr lang="ar-IQ" sz="3200" b="1" dirty="0">
              <a:solidFill>
                <a:srgbClr val="FF0000"/>
              </a:solidFill>
            </a:endParaRPr>
          </a:p>
        </p:txBody>
      </p:sp>
    </p:spTree>
    <p:extLst>
      <p:ext uri="{BB962C8B-B14F-4D97-AF65-F5344CB8AC3E}">
        <p14:creationId xmlns:p14="http://schemas.microsoft.com/office/powerpoint/2010/main" val="222256499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9036496" cy="5847755"/>
          </a:xfrm>
          <a:prstGeom prst="rect">
            <a:avLst/>
          </a:prstGeom>
        </p:spPr>
        <p:txBody>
          <a:bodyPr wrap="square">
            <a:spAutoFit/>
          </a:bodyPr>
          <a:lstStyle/>
          <a:p>
            <a:r>
              <a:rPr lang="ar-SA" sz="2800" b="1" dirty="0" err="1">
                <a:solidFill>
                  <a:srgbClr val="FF0000"/>
                </a:solidFill>
              </a:rPr>
              <a:t>ڕۆڵی</a:t>
            </a:r>
            <a:r>
              <a:rPr lang="ar-SA" sz="2800" b="1" dirty="0">
                <a:solidFill>
                  <a:srgbClr val="FF0000"/>
                </a:solidFill>
              </a:rPr>
              <a:t> </a:t>
            </a:r>
            <a:r>
              <a:rPr lang="ar-SA" sz="2800" b="1" dirty="0" err="1">
                <a:solidFill>
                  <a:srgbClr val="FF0000"/>
                </a:solidFill>
              </a:rPr>
              <a:t>ڕاگەیاندن</a:t>
            </a:r>
            <a:r>
              <a:rPr lang="ar-SA" sz="2800" b="1" dirty="0">
                <a:solidFill>
                  <a:srgbClr val="FF0000"/>
                </a:solidFill>
              </a:rPr>
              <a:t> </a:t>
            </a:r>
            <a:r>
              <a:rPr lang="ar-SA" sz="2800" b="1" dirty="0" err="1">
                <a:solidFill>
                  <a:srgbClr val="FF0000"/>
                </a:solidFill>
              </a:rPr>
              <a:t>لەپەروەردە</a:t>
            </a:r>
            <a:r>
              <a:rPr lang="ar-SA" sz="2800" b="1" dirty="0">
                <a:solidFill>
                  <a:srgbClr val="FF0000"/>
                </a:solidFill>
              </a:rPr>
              <a:t> </a:t>
            </a:r>
            <a:r>
              <a:rPr lang="ar-SA" sz="2800" b="1" dirty="0" smtClean="0">
                <a:solidFill>
                  <a:srgbClr val="FF0000"/>
                </a:solidFill>
              </a:rPr>
              <a:t>:</a:t>
            </a:r>
            <a:endParaRPr lang="ar-IQ" sz="2800" b="1" dirty="0" smtClean="0">
              <a:solidFill>
                <a:srgbClr val="FF0000"/>
              </a:solidFill>
            </a:endParaRPr>
          </a:p>
          <a:p>
            <a:endParaRPr lang="ar-IQ" dirty="0"/>
          </a:p>
          <a:p>
            <a:endParaRPr lang="en-US" sz="2000" b="1" dirty="0">
              <a:solidFill>
                <a:srgbClr val="00B0F0"/>
              </a:solidFill>
            </a:endParaRPr>
          </a:p>
          <a:p>
            <a:r>
              <a:rPr lang="ar-SA" sz="2800" b="1" dirty="0" err="1">
                <a:solidFill>
                  <a:srgbClr val="00B0F0"/>
                </a:solidFill>
              </a:rPr>
              <a:t>لەڕاستی</a:t>
            </a:r>
            <a:r>
              <a:rPr lang="ar-SA" sz="2800" b="1" dirty="0">
                <a:solidFill>
                  <a:srgbClr val="00B0F0"/>
                </a:solidFill>
              </a:rPr>
              <a:t> </a:t>
            </a:r>
            <a:r>
              <a:rPr lang="ar-SA" sz="2800" b="1" dirty="0" err="1">
                <a:solidFill>
                  <a:srgbClr val="00B0F0"/>
                </a:solidFill>
              </a:rPr>
              <a:t>دا</a:t>
            </a:r>
            <a:r>
              <a:rPr lang="ar-SA" sz="2800" b="1" dirty="0">
                <a:solidFill>
                  <a:srgbClr val="00B0F0"/>
                </a:solidFill>
              </a:rPr>
              <a:t> </a:t>
            </a:r>
            <a:r>
              <a:rPr lang="ar-SA" sz="2800" b="1" dirty="0" err="1">
                <a:solidFill>
                  <a:srgbClr val="00B0F0"/>
                </a:solidFill>
              </a:rPr>
              <a:t>ئەم</a:t>
            </a:r>
            <a:r>
              <a:rPr lang="ar-SA" sz="2800" b="1" dirty="0">
                <a:solidFill>
                  <a:srgbClr val="00B0F0"/>
                </a:solidFill>
              </a:rPr>
              <a:t> </a:t>
            </a:r>
            <a:r>
              <a:rPr lang="ar-SA" sz="2800" b="1" dirty="0" err="1">
                <a:solidFill>
                  <a:srgbClr val="00B0F0"/>
                </a:solidFill>
              </a:rPr>
              <a:t>پرسەی</a:t>
            </a:r>
            <a:r>
              <a:rPr lang="ar-SA" sz="2800" b="1" dirty="0">
                <a:solidFill>
                  <a:srgbClr val="00B0F0"/>
                </a:solidFill>
              </a:rPr>
              <a:t> </a:t>
            </a:r>
            <a:r>
              <a:rPr lang="ar-SA" sz="2800" b="1" dirty="0" err="1">
                <a:solidFill>
                  <a:srgbClr val="00B0F0"/>
                </a:solidFill>
              </a:rPr>
              <a:t>باسکرا</a:t>
            </a:r>
            <a:r>
              <a:rPr lang="ar-SA" sz="2800" b="1" dirty="0">
                <a:solidFill>
                  <a:srgbClr val="00B0F0"/>
                </a:solidFill>
              </a:rPr>
              <a:t> </a:t>
            </a:r>
            <a:r>
              <a:rPr lang="ar-SA" sz="2800" b="1" dirty="0" err="1">
                <a:solidFill>
                  <a:srgbClr val="00B0F0"/>
                </a:solidFill>
              </a:rPr>
              <a:t>لەگەڵیشی</a:t>
            </a:r>
            <a:r>
              <a:rPr lang="ar-SA" sz="2800" b="1" dirty="0">
                <a:solidFill>
                  <a:srgbClr val="00B0F0"/>
                </a:solidFill>
              </a:rPr>
              <a:t> </a:t>
            </a:r>
            <a:r>
              <a:rPr lang="ar-SA" sz="2800" b="1" dirty="0" err="1">
                <a:solidFill>
                  <a:srgbClr val="00B0F0"/>
                </a:solidFill>
              </a:rPr>
              <a:t>ڕۆشنبیر</a:t>
            </a:r>
            <a:r>
              <a:rPr lang="ar-SA" sz="2800" b="1" dirty="0">
                <a:solidFill>
                  <a:srgbClr val="00B0F0"/>
                </a:solidFill>
              </a:rPr>
              <a:t> </a:t>
            </a:r>
            <a:r>
              <a:rPr lang="ar-SA" sz="2800" b="1" dirty="0" err="1">
                <a:solidFill>
                  <a:srgbClr val="00B0F0"/>
                </a:solidFill>
              </a:rPr>
              <a:t>کردنی</a:t>
            </a:r>
            <a:r>
              <a:rPr lang="ar-SA" sz="2800" b="1" dirty="0">
                <a:solidFill>
                  <a:srgbClr val="00B0F0"/>
                </a:solidFill>
              </a:rPr>
              <a:t> </a:t>
            </a:r>
            <a:r>
              <a:rPr lang="ar-SA" sz="2800" b="1" dirty="0" err="1">
                <a:solidFill>
                  <a:srgbClr val="00B0F0"/>
                </a:solidFill>
              </a:rPr>
              <a:t>کۆمەڵگا</a:t>
            </a:r>
            <a:r>
              <a:rPr lang="ar-SA" sz="2800" b="1" dirty="0">
                <a:solidFill>
                  <a:srgbClr val="00B0F0"/>
                </a:solidFill>
              </a:rPr>
              <a:t> </a:t>
            </a:r>
            <a:r>
              <a:rPr lang="ar-SA" sz="2800" b="1" dirty="0" err="1">
                <a:solidFill>
                  <a:srgbClr val="00B0F0"/>
                </a:solidFill>
              </a:rPr>
              <a:t>بەتایبەتیش</a:t>
            </a:r>
            <a:r>
              <a:rPr lang="ar-SA" sz="2800" b="1" dirty="0">
                <a:solidFill>
                  <a:srgbClr val="00B0F0"/>
                </a:solidFill>
              </a:rPr>
              <a:t> </a:t>
            </a:r>
            <a:r>
              <a:rPr lang="ar-SA" sz="2800" b="1" dirty="0" err="1">
                <a:solidFill>
                  <a:srgbClr val="00B0F0"/>
                </a:solidFill>
              </a:rPr>
              <a:t>کۆمەڵگای</a:t>
            </a:r>
            <a:r>
              <a:rPr lang="ar-SA" sz="2800" b="1" dirty="0">
                <a:solidFill>
                  <a:srgbClr val="00B0F0"/>
                </a:solidFill>
              </a:rPr>
              <a:t> </a:t>
            </a:r>
            <a:r>
              <a:rPr lang="ar-SA" sz="2800" b="1" dirty="0" err="1">
                <a:solidFill>
                  <a:srgbClr val="00B0F0"/>
                </a:solidFill>
              </a:rPr>
              <a:t>کوردی</a:t>
            </a:r>
            <a:r>
              <a:rPr lang="ar-SA" sz="2800" b="1" dirty="0">
                <a:solidFill>
                  <a:srgbClr val="00B0F0"/>
                </a:solidFill>
              </a:rPr>
              <a:t> </a:t>
            </a:r>
            <a:r>
              <a:rPr lang="ar-SA" sz="2800" b="1" dirty="0" err="1">
                <a:solidFill>
                  <a:srgbClr val="00B0F0"/>
                </a:solidFill>
              </a:rPr>
              <a:t>قۆرخ</a:t>
            </a:r>
            <a:r>
              <a:rPr lang="ar-SA" sz="2800" b="1" dirty="0">
                <a:solidFill>
                  <a:srgbClr val="00B0F0"/>
                </a:solidFill>
              </a:rPr>
              <a:t> </a:t>
            </a:r>
            <a:r>
              <a:rPr lang="ar-SA" sz="2800" b="1" dirty="0" err="1">
                <a:solidFill>
                  <a:srgbClr val="00B0F0"/>
                </a:solidFill>
              </a:rPr>
              <a:t>نەکراوە</a:t>
            </a:r>
            <a:r>
              <a:rPr lang="ar-SA" sz="2800" b="1" dirty="0">
                <a:solidFill>
                  <a:srgbClr val="00B0F0"/>
                </a:solidFill>
              </a:rPr>
              <a:t> </a:t>
            </a:r>
            <a:r>
              <a:rPr lang="ar-SA" sz="2800" b="1" dirty="0" err="1">
                <a:solidFill>
                  <a:srgbClr val="00B0F0"/>
                </a:solidFill>
              </a:rPr>
              <a:t>لەلایەن</a:t>
            </a:r>
            <a:r>
              <a:rPr lang="ar-SA" sz="2800" b="1" dirty="0">
                <a:solidFill>
                  <a:srgbClr val="00B0F0"/>
                </a:solidFill>
              </a:rPr>
              <a:t> </a:t>
            </a:r>
            <a:r>
              <a:rPr lang="ar-SA" sz="2800" b="1" dirty="0" err="1">
                <a:solidFill>
                  <a:srgbClr val="00B0F0"/>
                </a:solidFill>
              </a:rPr>
              <a:t>پەروەردەو</a:t>
            </a:r>
            <a:r>
              <a:rPr lang="ar-SA" sz="2800" b="1" dirty="0">
                <a:solidFill>
                  <a:srgbClr val="00B0F0"/>
                </a:solidFill>
              </a:rPr>
              <a:t> </a:t>
            </a:r>
            <a:r>
              <a:rPr lang="ar-SA" sz="2800" b="1" dirty="0" err="1">
                <a:solidFill>
                  <a:srgbClr val="00B0F0"/>
                </a:solidFill>
              </a:rPr>
              <a:t>فێرکردن</a:t>
            </a:r>
            <a:r>
              <a:rPr lang="ar-SA" sz="2800" b="1" dirty="0">
                <a:solidFill>
                  <a:srgbClr val="00B0F0"/>
                </a:solidFill>
              </a:rPr>
              <a:t> </a:t>
            </a:r>
            <a:r>
              <a:rPr lang="ar-SA" sz="2800" b="1" dirty="0" err="1">
                <a:solidFill>
                  <a:srgbClr val="00B0F0"/>
                </a:solidFill>
              </a:rPr>
              <a:t>بەدامەزراوە</a:t>
            </a:r>
            <a:r>
              <a:rPr lang="ar-SA" sz="2800" b="1" dirty="0">
                <a:solidFill>
                  <a:srgbClr val="00B0F0"/>
                </a:solidFill>
              </a:rPr>
              <a:t> </a:t>
            </a:r>
            <a:r>
              <a:rPr lang="ar-SA" sz="2800" b="1" dirty="0" err="1">
                <a:solidFill>
                  <a:srgbClr val="00B0F0"/>
                </a:solidFill>
              </a:rPr>
              <a:t>ناسراوەکانیەوە</a:t>
            </a:r>
            <a:r>
              <a:rPr lang="ar-SA" sz="2800" b="1" dirty="0">
                <a:solidFill>
                  <a:srgbClr val="00B0F0"/>
                </a:solidFill>
              </a:rPr>
              <a:t> ، </a:t>
            </a:r>
            <a:r>
              <a:rPr lang="ar-SA" sz="2800" b="1" dirty="0" err="1">
                <a:solidFill>
                  <a:srgbClr val="00B0F0"/>
                </a:solidFill>
              </a:rPr>
              <a:t>بەڵکو</a:t>
            </a:r>
            <a:r>
              <a:rPr lang="ar-SA" sz="2800" b="1" dirty="0">
                <a:solidFill>
                  <a:srgbClr val="00B0F0"/>
                </a:solidFill>
              </a:rPr>
              <a:t> </a:t>
            </a:r>
            <a:r>
              <a:rPr lang="ar-SA" sz="2800" b="1" dirty="0" err="1">
                <a:solidFill>
                  <a:srgbClr val="00B0F0"/>
                </a:solidFill>
              </a:rPr>
              <a:t>خێزان</a:t>
            </a:r>
            <a:r>
              <a:rPr lang="ar-SA" sz="2800" b="1" dirty="0">
                <a:solidFill>
                  <a:srgbClr val="00B0F0"/>
                </a:solidFill>
              </a:rPr>
              <a:t> و </a:t>
            </a:r>
            <a:r>
              <a:rPr lang="ar-SA" sz="2800" b="1" dirty="0" err="1">
                <a:solidFill>
                  <a:srgbClr val="00B0F0"/>
                </a:solidFill>
              </a:rPr>
              <a:t>شوێنەکانی</a:t>
            </a:r>
            <a:r>
              <a:rPr lang="ar-SA" sz="2800" b="1" dirty="0">
                <a:solidFill>
                  <a:srgbClr val="00B0F0"/>
                </a:solidFill>
              </a:rPr>
              <a:t> </a:t>
            </a:r>
            <a:r>
              <a:rPr lang="ar-SA" sz="2800" b="1" dirty="0" err="1">
                <a:solidFill>
                  <a:srgbClr val="00B0F0"/>
                </a:solidFill>
              </a:rPr>
              <a:t>پەرستن</a:t>
            </a:r>
            <a:r>
              <a:rPr lang="ar-SA" sz="2800" b="1" dirty="0">
                <a:solidFill>
                  <a:srgbClr val="00B0F0"/>
                </a:solidFill>
              </a:rPr>
              <a:t> و </a:t>
            </a:r>
            <a:r>
              <a:rPr lang="ar-SA" sz="2800" b="1" dirty="0" err="1">
                <a:solidFill>
                  <a:srgbClr val="00B0F0"/>
                </a:solidFill>
              </a:rPr>
              <a:t>ڕێکخراوە</a:t>
            </a:r>
            <a:r>
              <a:rPr lang="ar-SA" sz="2800" b="1" dirty="0">
                <a:solidFill>
                  <a:srgbClr val="00B0F0"/>
                </a:solidFill>
              </a:rPr>
              <a:t> </a:t>
            </a:r>
            <a:r>
              <a:rPr lang="ar-SA" sz="2800" b="1" dirty="0" err="1">
                <a:solidFill>
                  <a:srgbClr val="00B0F0"/>
                </a:solidFill>
              </a:rPr>
              <a:t>کۆمەڵایەتیەکان</a:t>
            </a:r>
            <a:r>
              <a:rPr lang="ar-SA" sz="2800" b="1" dirty="0">
                <a:solidFill>
                  <a:srgbClr val="00B0F0"/>
                </a:solidFill>
              </a:rPr>
              <a:t> و </a:t>
            </a:r>
            <a:r>
              <a:rPr lang="ar-SA" sz="2800" b="1" dirty="0" err="1">
                <a:solidFill>
                  <a:srgbClr val="00B0F0"/>
                </a:solidFill>
              </a:rPr>
              <a:t>ژینگەو</a:t>
            </a:r>
            <a:r>
              <a:rPr lang="ar-SA" sz="2800" b="1" dirty="0">
                <a:solidFill>
                  <a:srgbClr val="00B0F0"/>
                </a:solidFill>
              </a:rPr>
              <a:t> </a:t>
            </a:r>
            <a:r>
              <a:rPr lang="ar-SA" sz="2800" b="1" dirty="0" err="1">
                <a:solidFill>
                  <a:srgbClr val="00B0F0"/>
                </a:solidFill>
              </a:rPr>
              <a:t>دەزگاکانی</a:t>
            </a:r>
            <a:r>
              <a:rPr lang="ar-SA" sz="2800" b="1" dirty="0">
                <a:solidFill>
                  <a:srgbClr val="00B0F0"/>
                </a:solidFill>
              </a:rPr>
              <a:t> </a:t>
            </a:r>
            <a:r>
              <a:rPr lang="ar-SA" sz="2800" b="1" dirty="0" err="1">
                <a:solidFill>
                  <a:srgbClr val="00B0F0"/>
                </a:solidFill>
              </a:rPr>
              <a:t>ڕاگەیاندنیش</a:t>
            </a:r>
            <a:r>
              <a:rPr lang="ar-SA" sz="2800" b="1" dirty="0">
                <a:solidFill>
                  <a:srgbClr val="00B0F0"/>
                </a:solidFill>
              </a:rPr>
              <a:t> </a:t>
            </a:r>
            <a:r>
              <a:rPr lang="ar-SA" sz="2800" b="1" dirty="0" err="1">
                <a:solidFill>
                  <a:srgbClr val="00B0F0"/>
                </a:solidFill>
              </a:rPr>
              <a:t>ڕۆڵی</a:t>
            </a:r>
            <a:r>
              <a:rPr lang="ar-SA" sz="2800" b="1" dirty="0">
                <a:solidFill>
                  <a:srgbClr val="00B0F0"/>
                </a:solidFill>
              </a:rPr>
              <a:t> </a:t>
            </a:r>
            <a:r>
              <a:rPr lang="ar-SA" sz="2800" b="1" dirty="0" err="1">
                <a:solidFill>
                  <a:srgbClr val="00B0F0"/>
                </a:solidFill>
              </a:rPr>
              <a:t>کاریگەر</a:t>
            </a:r>
            <a:r>
              <a:rPr lang="ar-SA" sz="2800" b="1" dirty="0">
                <a:solidFill>
                  <a:srgbClr val="00B0F0"/>
                </a:solidFill>
              </a:rPr>
              <a:t> </a:t>
            </a:r>
            <a:r>
              <a:rPr lang="ar-SA" sz="2800" b="1" dirty="0" err="1">
                <a:solidFill>
                  <a:srgbClr val="00B0F0"/>
                </a:solidFill>
              </a:rPr>
              <a:t>تیادا</a:t>
            </a:r>
            <a:r>
              <a:rPr lang="ar-SA" sz="2800" b="1" dirty="0">
                <a:solidFill>
                  <a:srgbClr val="00B0F0"/>
                </a:solidFill>
              </a:rPr>
              <a:t> </a:t>
            </a:r>
            <a:r>
              <a:rPr lang="ar-SA" sz="2800" b="1" dirty="0" err="1">
                <a:solidFill>
                  <a:srgbClr val="00B0F0"/>
                </a:solidFill>
              </a:rPr>
              <a:t>دەبینین</a:t>
            </a:r>
            <a:r>
              <a:rPr lang="ar-SA" sz="2800" b="1" dirty="0">
                <a:solidFill>
                  <a:srgbClr val="00B0F0"/>
                </a:solidFill>
              </a:rPr>
              <a:t> ، </a:t>
            </a:r>
            <a:r>
              <a:rPr lang="ar-SA" sz="2800" b="1" dirty="0" err="1">
                <a:solidFill>
                  <a:srgbClr val="00B0F0"/>
                </a:solidFill>
              </a:rPr>
              <a:t>وەزۆر</a:t>
            </a:r>
            <a:r>
              <a:rPr lang="ar-SA" sz="2800" b="1" dirty="0">
                <a:solidFill>
                  <a:srgbClr val="00B0F0"/>
                </a:solidFill>
              </a:rPr>
              <a:t> </a:t>
            </a:r>
            <a:r>
              <a:rPr lang="ar-SA" sz="2800" b="1" dirty="0" err="1">
                <a:solidFill>
                  <a:srgbClr val="00B0F0"/>
                </a:solidFill>
              </a:rPr>
              <a:t>گرینگە</a:t>
            </a:r>
            <a:r>
              <a:rPr lang="ar-SA" sz="2800" b="1" dirty="0">
                <a:solidFill>
                  <a:srgbClr val="00B0F0"/>
                </a:solidFill>
              </a:rPr>
              <a:t> </a:t>
            </a:r>
            <a:r>
              <a:rPr lang="ar-SA" sz="2800" b="1" dirty="0" err="1">
                <a:solidFill>
                  <a:srgbClr val="00B0F0"/>
                </a:solidFill>
              </a:rPr>
              <a:t>ئەرکی</a:t>
            </a:r>
            <a:r>
              <a:rPr lang="ar-SA" sz="2800" b="1" dirty="0">
                <a:solidFill>
                  <a:srgbClr val="00B0F0"/>
                </a:solidFill>
              </a:rPr>
              <a:t> </a:t>
            </a:r>
            <a:r>
              <a:rPr lang="ar-SA" sz="2800" b="1" dirty="0" err="1">
                <a:solidFill>
                  <a:srgbClr val="00B0F0"/>
                </a:solidFill>
              </a:rPr>
              <a:t>سەر</a:t>
            </a:r>
            <a:r>
              <a:rPr lang="ar-SA" sz="2800" b="1" dirty="0">
                <a:solidFill>
                  <a:srgbClr val="00B0F0"/>
                </a:solidFill>
              </a:rPr>
              <a:t> </a:t>
            </a:r>
            <a:r>
              <a:rPr lang="ar-SA" sz="2800" b="1" dirty="0" err="1">
                <a:solidFill>
                  <a:srgbClr val="00B0F0"/>
                </a:solidFill>
              </a:rPr>
              <a:t>شانیان</a:t>
            </a:r>
            <a:r>
              <a:rPr lang="ar-SA" sz="2800" b="1" dirty="0">
                <a:solidFill>
                  <a:srgbClr val="00B0F0"/>
                </a:solidFill>
              </a:rPr>
              <a:t> </a:t>
            </a:r>
            <a:r>
              <a:rPr lang="ar-SA" sz="2800" b="1" dirty="0" err="1">
                <a:solidFill>
                  <a:srgbClr val="00B0F0"/>
                </a:solidFill>
              </a:rPr>
              <a:t>بەرانبەر</a:t>
            </a:r>
            <a:r>
              <a:rPr lang="ar-SA" sz="2800" b="1" dirty="0">
                <a:solidFill>
                  <a:srgbClr val="00B0F0"/>
                </a:solidFill>
              </a:rPr>
              <a:t> </a:t>
            </a:r>
            <a:r>
              <a:rPr lang="ar-SA" sz="2800" b="1" dirty="0" err="1">
                <a:solidFill>
                  <a:srgbClr val="00B0F0"/>
                </a:solidFill>
              </a:rPr>
              <a:t>پەروەردە</a:t>
            </a:r>
            <a:r>
              <a:rPr lang="ar-SA" sz="2800" b="1" dirty="0">
                <a:solidFill>
                  <a:srgbClr val="00B0F0"/>
                </a:solidFill>
              </a:rPr>
              <a:t> </a:t>
            </a:r>
            <a:r>
              <a:rPr lang="ar-SA" sz="2800" b="1" dirty="0" err="1">
                <a:solidFill>
                  <a:srgbClr val="00B0F0"/>
                </a:solidFill>
              </a:rPr>
              <a:t>بەوردی</a:t>
            </a:r>
            <a:r>
              <a:rPr lang="ar-SA" sz="2800" b="1" dirty="0">
                <a:solidFill>
                  <a:srgbClr val="00B0F0"/>
                </a:solidFill>
              </a:rPr>
              <a:t> </a:t>
            </a:r>
            <a:r>
              <a:rPr lang="ar-SA" sz="2800" b="1" dirty="0" err="1">
                <a:solidFill>
                  <a:srgbClr val="00B0F0"/>
                </a:solidFill>
              </a:rPr>
              <a:t>بزانن</a:t>
            </a:r>
            <a:r>
              <a:rPr lang="ar-SA" sz="2800" b="1" dirty="0">
                <a:solidFill>
                  <a:srgbClr val="00B0F0"/>
                </a:solidFill>
              </a:rPr>
              <a:t> ، </a:t>
            </a:r>
            <a:r>
              <a:rPr lang="ar-SA" sz="2800" b="1" dirty="0" err="1">
                <a:solidFill>
                  <a:srgbClr val="00B0F0"/>
                </a:solidFill>
              </a:rPr>
              <a:t>بەتەواوی</a:t>
            </a:r>
            <a:r>
              <a:rPr lang="ar-SA" sz="2800" b="1" dirty="0">
                <a:solidFill>
                  <a:srgbClr val="00B0F0"/>
                </a:solidFill>
              </a:rPr>
              <a:t> </a:t>
            </a:r>
            <a:r>
              <a:rPr lang="ar-SA" sz="2800" b="1" dirty="0" err="1">
                <a:solidFill>
                  <a:srgbClr val="00B0F0"/>
                </a:solidFill>
              </a:rPr>
              <a:t>ئەنجامی</a:t>
            </a:r>
            <a:r>
              <a:rPr lang="ar-SA" sz="2800" b="1" dirty="0">
                <a:solidFill>
                  <a:srgbClr val="00B0F0"/>
                </a:solidFill>
              </a:rPr>
              <a:t> </a:t>
            </a:r>
            <a:r>
              <a:rPr lang="ar-SA" sz="2800" b="1" dirty="0" err="1">
                <a:solidFill>
                  <a:srgbClr val="00B0F0"/>
                </a:solidFill>
              </a:rPr>
              <a:t>بدەن</a:t>
            </a:r>
            <a:r>
              <a:rPr lang="ar-SA" sz="2800" b="1" dirty="0">
                <a:solidFill>
                  <a:srgbClr val="00B0F0"/>
                </a:solidFill>
              </a:rPr>
              <a:t> </a:t>
            </a:r>
            <a:r>
              <a:rPr lang="ar-SA" sz="2800" b="1" dirty="0">
                <a:solidFill>
                  <a:srgbClr val="FF0000"/>
                </a:solidFill>
              </a:rPr>
              <a:t>، </a:t>
            </a:r>
            <a:r>
              <a:rPr lang="ar-SA" sz="2800" b="1" dirty="0" err="1">
                <a:solidFill>
                  <a:srgbClr val="FF0000"/>
                </a:solidFill>
              </a:rPr>
              <a:t>لەپێش</a:t>
            </a:r>
            <a:r>
              <a:rPr lang="ar-SA" sz="2800" b="1" dirty="0">
                <a:solidFill>
                  <a:srgbClr val="FF0000"/>
                </a:solidFill>
              </a:rPr>
              <a:t> </a:t>
            </a:r>
            <a:r>
              <a:rPr lang="ar-SA" sz="2800" b="1" dirty="0" err="1">
                <a:solidFill>
                  <a:srgbClr val="FF0000"/>
                </a:solidFill>
              </a:rPr>
              <a:t>هەموشیان</a:t>
            </a:r>
            <a:r>
              <a:rPr lang="ar-SA" sz="2800" b="1" dirty="0">
                <a:solidFill>
                  <a:srgbClr val="FF0000"/>
                </a:solidFill>
              </a:rPr>
              <a:t> </a:t>
            </a:r>
            <a:r>
              <a:rPr lang="ar-SA" sz="2800" b="1" dirty="0" err="1">
                <a:solidFill>
                  <a:srgbClr val="FF0000"/>
                </a:solidFill>
              </a:rPr>
              <a:t>هۆکارە</a:t>
            </a:r>
            <a:r>
              <a:rPr lang="ar-SA" sz="2800" b="1" dirty="0">
                <a:solidFill>
                  <a:srgbClr val="FF0000"/>
                </a:solidFill>
              </a:rPr>
              <a:t> </a:t>
            </a:r>
            <a:r>
              <a:rPr lang="ar-SA" sz="2800" b="1" dirty="0" err="1">
                <a:solidFill>
                  <a:srgbClr val="FF0000"/>
                </a:solidFill>
              </a:rPr>
              <a:t>ڕاگەیاندنەکان</a:t>
            </a:r>
            <a:r>
              <a:rPr lang="ar-SA" sz="2800" b="1" dirty="0">
                <a:solidFill>
                  <a:srgbClr val="FF0000"/>
                </a:solidFill>
              </a:rPr>
              <a:t> (</a:t>
            </a:r>
            <a:r>
              <a:rPr lang="ar-SA" sz="2800" b="1" dirty="0" err="1">
                <a:solidFill>
                  <a:srgbClr val="FF0000"/>
                </a:solidFill>
              </a:rPr>
              <a:t>بینراو</a:t>
            </a:r>
            <a:r>
              <a:rPr lang="ar-SA" sz="2800" b="1" dirty="0">
                <a:solidFill>
                  <a:srgbClr val="FF0000"/>
                </a:solidFill>
              </a:rPr>
              <a:t>، </a:t>
            </a:r>
            <a:r>
              <a:rPr lang="ar-SA" sz="2800" b="1" dirty="0" err="1">
                <a:solidFill>
                  <a:srgbClr val="FF0000"/>
                </a:solidFill>
              </a:rPr>
              <a:t>بیستراو</a:t>
            </a:r>
            <a:r>
              <a:rPr lang="ar-SA" sz="2800" b="1" dirty="0">
                <a:solidFill>
                  <a:srgbClr val="FF0000"/>
                </a:solidFill>
              </a:rPr>
              <a:t>، </a:t>
            </a:r>
            <a:r>
              <a:rPr lang="ar-SA" sz="2800" b="1" dirty="0" err="1">
                <a:solidFill>
                  <a:srgbClr val="FF0000"/>
                </a:solidFill>
              </a:rPr>
              <a:t>خوێندراو</a:t>
            </a:r>
            <a:r>
              <a:rPr lang="ar-SA" sz="2800" b="1" dirty="0">
                <a:solidFill>
                  <a:srgbClr val="FF0000"/>
                </a:solidFill>
              </a:rPr>
              <a:t>) </a:t>
            </a:r>
            <a:r>
              <a:rPr lang="ar-SA" sz="2800" b="1" dirty="0" err="1">
                <a:solidFill>
                  <a:srgbClr val="FF0000"/>
                </a:solidFill>
              </a:rPr>
              <a:t>لەڕۆژنامەگەری</a:t>
            </a:r>
            <a:r>
              <a:rPr lang="ar-SA" sz="2800" b="1" dirty="0">
                <a:solidFill>
                  <a:srgbClr val="FF0000"/>
                </a:solidFill>
              </a:rPr>
              <a:t> و </a:t>
            </a:r>
            <a:r>
              <a:rPr lang="ar-SA" sz="2800" b="1" dirty="0" err="1">
                <a:solidFill>
                  <a:srgbClr val="FF0000"/>
                </a:solidFill>
              </a:rPr>
              <a:t>وێستگەی</a:t>
            </a:r>
            <a:r>
              <a:rPr lang="ar-SA" sz="2800" b="1" dirty="0">
                <a:solidFill>
                  <a:srgbClr val="FF0000"/>
                </a:solidFill>
              </a:rPr>
              <a:t> </a:t>
            </a:r>
            <a:r>
              <a:rPr lang="ar-SA" sz="2800" b="1" dirty="0" err="1">
                <a:solidFill>
                  <a:srgbClr val="FF0000"/>
                </a:solidFill>
              </a:rPr>
              <a:t>پەخش</a:t>
            </a:r>
            <a:r>
              <a:rPr lang="ar-SA" sz="2800" b="1" dirty="0">
                <a:solidFill>
                  <a:srgbClr val="FF0000"/>
                </a:solidFill>
              </a:rPr>
              <a:t> و </a:t>
            </a:r>
            <a:r>
              <a:rPr lang="ar-SA" sz="2800" b="1" dirty="0" err="1">
                <a:solidFill>
                  <a:srgbClr val="FF0000"/>
                </a:solidFill>
              </a:rPr>
              <a:t>تەلەفیزیۆن</a:t>
            </a:r>
            <a:r>
              <a:rPr lang="ar-SA" sz="2800" b="1" dirty="0">
                <a:solidFill>
                  <a:srgbClr val="FF0000"/>
                </a:solidFill>
              </a:rPr>
              <a:t> و </a:t>
            </a:r>
            <a:r>
              <a:rPr lang="ar-SA" sz="2800" b="1" dirty="0" err="1">
                <a:solidFill>
                  <a:srgbClr val="FF0000"/>
                </a:solidFill>
              </a:rPr>
              <a:t>دەنگ</a:t>
            </a:r>
            <a:r>
              <a:rPr lang="ar-SA" sz="2800" b="1" dirty="0">
                <a:solidFill>
                  <a:srgbClr val="FF0000"/>
                </a:solidFill>
              </a:rPr>
              <a:t> و </a:t>
            </a:r>
            <a:r>
              <a:rPr lang="ar-SA" sz="2800" b="1" dirty="0" err="1">
                <a:solidFill>
                  <a:srgbClr val="FF0000"/>
                </a:solidFill>
              </a:rPr>
              <a:t>ڕەنگ</a:t>
            </a:r>
            <a:r>
              <a:rPr lang="ar-SA" sz="2800" b="1" dirty="0">
                <a:solidFill>
                  <a:srgbClr val="FF0000"/>
                </a:solidFill>
              </a:rPr>
              <a:t> ، </a:t>
            </a:r>
            <a:r>
              <a:rPr lang="ar-SA" sz="2800" b="1" dirty="0" err="1">
                <a:solidFill>
                  <a:srgbClr val="FF0000"/>
                </a:solidFill>
              </a:rPr>
              <a:t>چونکە</a:t>
            </a:r>
            <a:r>
              <a:rPr lang="ar-SA" sz="2800" b="1" dirty="0">
                <a:solidFill>
                  <a:srgbClr val="FF0000"/>
                </a:solidFill>
              </a:rPr>
              <a:t> </a:t>
            </a:r>
            <a:r>
              <a:rPr lang="ar-SA" sz="2800" b="1" dirty="0" err="1">
                <a:solidFill>
                  <a:srgbClr val="FF0000"/>
                </a:solidFill>
              </a:rPr>
              <a:t>ئەو</a:t>
            </a:r>
            <a:r>
              <a:rPr lang="ar-SA" sz="2800" b="1" dirty="0">
                <a:solidFill>
                  <a:srgbClr val="FF0000"/>
                </a:solidFill>
              </a:rPr>
              <a:t> </a:t>
            </a:r>
            <a:r>
              <a:rPr lang="ar-SA" sz="2800" b="1" dirty="0" err="1">
                <a:solidFill>
                  <a:srgbClr val="FF0000"/>
                </a:solidFill>
              </a:rPr>
              <a:t>میدیا</a:t>
            </a:r>
            <a:r>
              <a:rPr lang="ar-SA" sz="2800" b="1" dirty="0">
                <a:solidFill>
                  <a:srgbClr val="FF0000"/>
                </a:solidFill>
              </a:rPr>
              <a:t> </a:t>
            </a:r>
            <a:r>
              <a:rPr lang="ar-SA" sz="2800" b="1" dirty="0" err="1">
                <a:solidFill>
                  <a:srgbClr val="FF0000"/>
                </a:solidFill>
              </a:rPr>
              <a:t>زۆر</a:t>
            </a:r>
            <a:r>
              <a:rPr lang="ar-SA" sz="2800" b="1" dirty="0">
                <a:solidFill>
                  <a:srgbClr val="FF0000"/>
                </a:solidFill>
              </a:rPr>
              <a:t> </a:t>
            </a:r>
            <a:r>
              <a:rPr lang="ar-SA" sz="2800" b="1" dirty="0" err="1">
                <a:solidFill>
                  <a:srgbClr val="FF0000"/>
                </a:solidFill>
              </a:rPr>
              <a:t>بڵاوانە</a:t>
            </a:r>
            <a:r>
              <a:rPr lang="ar-SA" sz="2800" b="1" dirty="0">
                <a:solidFill>
                  <a:srgbClr val="FF0000"/>
                </a:solidFill>
              </a:rPr>
              <a:t> </a:t>
            </a:r>
            <a:r>
              <a:rPr lang="ar-SA" sz="2800" b="1" dirty="0" err="1">
                <a:solidFill>
                  <a:srgbClr val="FF0000"/>
                </a:solidFill>
              </a:rPr>
              <a:t>ڕۆڵێکی</a:t>
            </a:r>
            <a:r>
              <a:rPr lang="ar-SA" sz="2800" b="1" dirty="0">
                <a:solidFill>
                  <a:srgbClr val="FF0000"/>
                </a:solidFill>
              </a:rPr>
              <a:t> </a:t>
            </a:r>
            <a:r>
              <a:rPr lang="ar-SA" sz="2800" b="1" dirty="0" err="1">
                <a:solidFill>
                  <a:srgbClr val="FF0000"/>
                </a:solidFill>
              </a:rPr>
              <a:t>ترسناک</a:t>
            </a:r>
            <a:r>
              <a:rPr lang="ar-SA" sz="2800" b="1" dirty="0">
                <a:solidFill>
                  <a:srgbClr val="FF0000"/>
                </a:solidFill>
              </a:rPr>
              <a:t> </a:t>
            </a:r>
            <a:r>
              <a:rPr lang="ar-SA" sz="2800" b="1" dirty="0" err="1">
                <a:solidFill>
                  <a:srgbClr val="FF0000"/>
                </a:solidFill>
              </a:rPr>
              <a:t>دەگێڕن</a:t>
            </a:r>
            <a:r>
              <a:rPr lang="ar-SA" sz="2800" b="1" dirty="0">
                <a:solidFill>
                  <a:srgbClr val="FF0000"/>
                </a:solidFill>
              </a:rPr>
              <a:t> </a:t>
            </a:r>
            <a:r>
              <a:rPr lang="ar-SA" sz="2800" b="1" dirty="0" err="1">
                <a:solidFill>
                  <a:srgbClr val="FF0000"/>
                </a:solidFill>
              </a:rPr>
              <a:t>لە</a:t>
            </a:r>
            <a:r>
              <a:rPr lang="ar-SA" sz="2800" b="1" dirty="0">
                <a:solidFill>
                  <a:srgbClr val="FF0000"/>
                </a:solidFill>
              </a:rPr>
              <a:t> </a:t>
            </a:r>
            <a:r>
              <a:rPr lang="ar-SA" sz="2800" b="1" dirty="0" err="1">
                <a:solidFill>
                  <a:srgbClr val="FF0000"/>
                </a:solidFill>
              </a:rPr>
              <a:t>فێرکردن</a:t>
            </a:r>
            <a:r>
              <a:rPr lang="ar-SA" sz="2800" b="1" dirty="0">
                <a:solidFill>
                  <a:srgbClr val="FF0000"/>
                </a:solidFill>
              </a:rPr>
              <a:t> و </a:t>
            </a:r>
            <a:r>
              <a:rPr lang="ar-SA" sz="2800" b="1" dirty="0" err="1">
                <a:solidFill>
                  <a:srgbClr val="FF0000"/>
                </a:solidFill>
              </a:rPr>
              <a:t>ئاراستە</a:t>
            </a:r>
            <a:r>
              <a:rPr lang="ar-SA" sz="2800" b="1" dirty="0">
                <a:solidFill>
                  <a:srgbClr val="FF0000"/>
                </a:solidFill>
              </a:rPr>
              <a:t> </a:t>
            </a:r>
            <a:r>
              <a:rPr lang="ar-SA" sz="2800" b="1" dirty="0" err="1">
                <a:solidFill>
                  <a:srgbClr val="FF0000"/>
                </a:solidFill>
              </a:rPr>
              <a:t>کردن</a:t>
            </a:r>
            <a:r>
              <a:rPr lang="ar-SA" sz="2800" b="1" dirty="0">
                <a:solidFill>
                  <a:srgbClr val="FF0000"/>
                </a:solidFill>
              </a:rPr>
              <a:t> و </a:t>
            </a:r>
            <a:r>
              <a:rPr lang="ar-SA" sz="2800" b="1" dirty="0" err="1">
                <a:solidFill>
                  <a:srgbClr val="FF0000"/>
                </a:solidFill>
              </a:rPr>
              <a:t>پەروەردەو</a:t>
            </a:r>
            <a:r>
              <a:rPr lang="ar-SA" sz="2800" b="1" dirty="0">
                <a:solidFill>
                  <a:srgbClr val="FF0000"/>
                </a:solidFill>
              </a:rPr>
              <a:t> </a:t>
            </a:r>
            <a:r>
              <a:rPr lang="ar-SA" sz="2800" b="1" dirty="0" err="1">
                <a:solidFill>
                  <a:srgbClr val="FF0000"/>
                </a:solidFill>
              </a:rPr>
              <a:t>ڕوناکبیر</a:t>
            </a:r>
            <a:r>
              <a:rPr lang="ar-SA" sz="2800" b="1" dirty="0">
                <a:solidFill>
                  <a:srgbClr val="FF0000"/>
                </a:solidFill>
              </a:rPr>
              <a:t> </a:t>
            </a:r>
            <a:r>
              <a:rPr lang="ar-SA" sz="2800" b="1" dirty="0" err="1">
                <a:solidFill>
                  <a:srgbClr val="FF0000"/>
                </a:solidFill>
              </a:rPr>
              <a:t>کردنی</a:t>
            </a:r>
            <a:r>
              <a:rPr lang="ar-SA" sz="2800" b="1" dirty="0">
                <a:solidFill>
                  <a:srgbClr val="FF0000"/>
                </a:solidFill>
              </a:rPr>
              <a:t> </a:t>
            </a:r>
            <a:r>
              <a:rPr lang="ar-SA" sz="2800" b="1" dirty="0" err="1">
                <a:solidFill>
                  <a:srgbClr val="FF0000"/>
                </a:solidFill>
              </a:rPr>
              <a:t>هەموو</a:t>
            </a:r>
            <a:r>
              <a:rPr lang="ar-SA" sz="2800" b="1" dirty="0">
                <a:solidFill>
                  <a:srgbClr val="FF0000"/>
                </a:solidFill>
              </a:rPr>
              <a:t> </a:t>
            </a:r>
            <a:r>
              <a:rPr lang="ar-SA" sz="2800" b="1" dirty="0" err="1">
                <a:solidFill>
                  <a:srgbClr val="FF0000"/>
                </a:solidFill>
              </a:rPr>
              <a:t>چینەکانی</a:t>
            </a:r>
            <a:r>
              <a:rPr lang="ar-SA" sz="2800" b="1" dirty="0">
                <a:solidFill>
                  <a:srgbClr val="FF0000"/>
                </a:solidFill>
              </a:rPr>
              <a:t> </a:t>
            </a:r>
            <a:r>
              <a:rPr lang="ar-SA" sz="2800" b="1" dirty="0" err="1">
                <a:solidFill>
                  <a:srgbClr val="FF0000"/>
                </a:solidFill>
              </a:rPr>
              <a:t>کۆمەڵگا</a:t>
            </a:r>
            <a:r>
              <a:rPr lang="ar-SA" sz="2800" b="1" dirty="0">
                <a:solidFill>
                  <a:srgbClr val="FF0000"/>
                </a:solidFill>
              </a:rPr>
              <a:t> </a:t>
            </a:r>
            <a:r>
              <a:rPr lang="ar-SA" sz="2800" b="1" dirty="0" err="1">
                <a:solidFill>
                  <a:srgbClr val="FF0000"/>
                </a:solidFill>
              </a:rPr>
              <a:t>بەشێوەیەکی</a:t>
            </a:r>
            <a:r>
              <a:rPr lang="ar-SA" sz="2800" b="1" dirty="0">
                <a:solidFill>
                  <a:srgbClr val="FF0000"/>
                </a:solidFill>
              </a:rPr>
              <a:t> </a:t>
            </a:r>
            <a:r>
              <a:rPr lang="ar-SA" sz="2800" b="1" dirty="0" err="1">
                <a:solidFill>
                  <a:srgbClr val="FF0000"/>
                </a:solidFill>
              </a:rPr>
              <a:t>گشتی</a:t>
            </a:r>
            <a:r>
              <a:rPr lang="ar-SA" sz="2800" b="1" dirty="0">
                <a:solidFill>
                  <a:srgbClr val="FF0000"/>
                </a:solidFill>
              </a:rPr>
              <a:t> ،</a:t>
            </a:r>
            <a:r>
              <a:rPr lang="ar-IQ" sz="2800" b="1" dirty="0">
                <a:solidFill>
                  <a:srgbClr val="FF0000"/>
                </a:solidFill>
              </a:rPr>
              <a:t>. </a:t>
            </a:r>
            <a:r>
              <a:rPr lang="ar-SA" sz="2800" b="1" dirty="0" err="1">
                <a:solidFill>
                  <a:srgbClr val="FF0000"/>
                </a:solidFill>
              </a:rPr>
              <a:t>وە</a:t>
            </a:r>
            <a:r>
              <a:rPr lang="ar-SA" sz="2800" b="1" dirty="0">
                <a:solidFill>
                  <a:srgbClr val="FF0000"/>
                </a:solidFill>
              </a:rPr>
              <a:t> </a:t>
            </a:r>
            <a:r>
              <a:rPr lang="ar-SA" sz="2800" b="1" dirty="0" err="1">
                <a:solidFill>
                  <a:srgbClr val="FF0000"/>
                </a:solidFill>
              </a:rPr>
              <a:t>کاریگەری</a:t>
            </a:r>
            <a:r>
              <a:rPr lang="ar-SA" sz="2800" b="1" dirty="0">
                <a:solidFill>
                  <a:srgbClr val="FF0000"/>
                </a:solidFill>
              </a:rPr>
              <a:t> </a:t>
            </a:r>
            <a:r>
              <a:rPr lang="ar-SA" sz="2800" b="1" dirty="0" err="1">
                <a:solidFill>
                  <a:srgbClr val="FF0000"/>
                </a:solidFill>
              </a:rPr>
              <a:t>سەرەکی</a:t>
            </a:r>
            <a:r>
              <a:rPr lang="ar-SA" sz="2800" b="1" dirty="0">
                <a:solidFill>
                  <a:srgbClr val="FF0000"/>
                </a:solidFill>
              </a:rPr>
              <a:t> </a:t>
            </a:r>
            <a:r>
              <a:rPr lang="ar-SA" sz="2800" b="1" dirty="0" err="1">
                <a:solidFill>
                  <a:srgbClr val="FF0000"/>
                </a:solidFill>
              </a:rPr>
              <a:t>هەیە</a:t>
            </a:r>
            <a:r>
              <a:rPr lang="ar-SA" sz="2800" b="1" dirty="0">
                <a:solidFill>
                  <a:srgbClr val="FF0000"/>
                </a:solidFill>
              </a:rPr>
              <a:t> </a:t>
            </a:r>
            <a:r>
              <a:rPr lang="ar-SA" sz="2800" b="1" dirty="0" err="1">
                <a:solidFill>
                  <a:srgbClr val="FF0000"/>
                </a:solidFill>
              </a:rPr>
              <a:t>لەئاسایی</a:t>
            </a:r>
            <a:r>
              <a:rPr lang="ar-SA" sz="2800" b="1" dirty="0">
                <a:solidFill>
                  <a:srgbClr val="FF0000"/>
                </a:solidFill>
              </a:rPr>
              <a:t> </a:t>
            </a:r>
            <a:r>
              <a:rPr lang="ar-SA" sz="2800" b="1" dirty="0" err="1">
                <a:solidFill>
                  <a:srgbClr val="FF0000"/>
                </a:solidFill>
              </a:rPr>
              <a:t>کردنی</a:t>
            </a:r>
            <a:r>
              <a:rPr lang="ar-SA" sz="2800" b="1" dirty="0">
                <a:solidFill>
                  <a:srgbClr val="FF0000"/>
                </a:solidFill>
              </a:rPr>
              <a:t>  </a:t>
            </a:r>
            <a:r>
              <a:rPr lang="ar-SA" sz="2800" b="1" dirty="0" err="1">
                <a:solidFill>
                  <a:srgbClr val="FF0000"/>
                </a:solidFill>
              </a:rPr>
              <a:t>کۆمەڵایەتی</a:t>
            </a:r>
            <a:r>
              <a:rPr lang="ar-SA" sz="2800" b="1" dirty="0">
                <a:solidFill>
                  <a:srgbClr val="FF0000"/>
                </a:solidFill>
              </a:rPr>
              <a:t> </a:t>
            </a:r>
            <a:r>
              <a:rPr lang="ar-SA" sz="2800" b="1" dirty="0" err="1">
                <a:solidFill>
                  <a:srgbClr val="FF0000"/>
                </a:solidFill>
              </a:rPr>
              <a:t>بۆ</a:t>
            </a:r>
            <a:r>
              <a:rPr lang="ar-SA" sz="2800" b="1" dirty="0">
                <a:solidFill>
                  <a:srgbClr val="FF0000"/>
                </a:solidFill>
              </a:rPr>
              <a:t> </a:t>
            </a:r>
            <a:r>
              <a:rPr lang="ar-SA" sz="2800" b="1" dirty="0" err="1">
                <a:solidFill>
                  <a:srgbClr val="FF0000"/>
                </a:solidFill>
              </a:rPr>
              <a:t>منداڵ</a:t>
            </a:r>
            <a:r>
              <a:rPr lang="ar-SA" sz="2800" b="1" dirty="0">
                <a:solidFill>
                  <a:srgbClr val="FF0000"/>
                </a:solidFill>
              </a:rPr>
              <a:t> و </a:t>
            </a:r>
            <a:r>
              <a:rPr lang="ar-SA" sz="2800" b="1" dirty="0" err="1">
                <a:solidFill>
                  <a:srgbClr val="FF0000"/>
                </a:solidFill>
              </a:rPr>
              <a:t>مەزنانیش</a:t>
            </a:r>
            <a:r>
              <a:rPr lang="ar-SA" sz="2800" b="1" dirty="0">
                <a:solidFill>
                  <a:srgbClr val="FF0000"/>
                </a:solidFill>
              </a:rPr>
              <a:t> ، </a:t>
            </a:r>
            <a:endParaRPr lang="en-US" sz="2800" b="1" dirty="0">
              <a:solidFill>
                <a:srgbClr val="FF0000"/>
              </a:solidFill>
            </a:endParaRPr>
          </a:p>
        </p:txBody>
      </p:sp>
    </p:spTree>
    <p:extLst>
      <p:ext uri="{BB962C8B-B14F-4D97-AF65-F5344CB8AC3E}">
        <p14:creationId xmlns:p14="http://schemas.microsoft.com/office/powerpoint/2010/main" val="58564031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87" y="692695"/>
            <a:ext cx="9144000" cy="1015663"/>
          </a:xfrm>
          <a:prstGeom prst="rect">
            <a:avLst/>
          </a:prstGeom>
        </p:spPr>
        <p:txBody>
          <a:bodyPr wrap="square">
            <a:spAutoFit/>
          </a:bodyPr>
          <a:lstStyle/>
          <a:p>
            <a:endParaRPr lang="ar-IQ" sz="2000" b="1" dirty="0"/>
          </a:p>
          <a:p>
            <a:endParaRPr lang="en-US" sz="2000" b="1" dirty="0"/>
          </a:p>
          <a:p>
            <a:r>
              <a:rPr lang="ar-IQ" sz="2000" b="1" dirty="0"/>
              <a:t> </a:t>
            </a:r>
            <a:r>
              <a:rPr lang="ar-SA" sz="2000" b="1" dirty="0"/>
              <a:t> </a:t>
            </a:r>
            <a:r>
              <a:rPr lang="en-US" sz="2000" b="1" dirty="0" smtClean="0"/>
              <a:t>b</a:t>
            </a:r>
            <a:endParaRPr lang="en-US" sz="2000" b="1" dirty="0"/>
          </a:p>
        </p:txBody>
      </p:sp>
      <p:sp>
        <p:nvSpPr>
          <p:cNvPr id="3" name="Rectangle 2"/>
          <p:cNvSpPr/>
          <p:nvPr/>
        </p:nvSpPr>
        <p:spPr>
          <a:xfrm>
            <a:off x="29387" y="1"/>
            <a:ext cx="9114613" cy="5693866"/>
          </a:xfrm>
          <a:prstGeom prst="rect">
            <a:avLst/>
          </a:prstGeom>
        </p:spPr>
        <p:txBody>
          <a:bodyPr wrap="square">
            <a:spAutoFit/>
          </a:bodyPr>
          <a:lstStyle/>
          <a:p>
            <a:r>
              <a:rPr lang="ar-IQ" sz="2800" b="1" dirty="0" err="1">
                <a:solidFill>
                  <a:srgbClr val="FF0000"/>
                </a:solidFill>
              </a:rPr>
              <a:t>وە</a:t>
            </a:r>
            <a:r>
              <a:rPr lang="ar-IQ" sz="2800" b="1" dirty="0">
                <a:solidFill>
                  <a:srgbClr val="FF0000"/>
                </a:solidFill>
              </a:rPr>
              <a:t> </a:t>
            </a:r>
            <a:r>
              <a:rPr lang="ar-IQ" sz="2800" b="1" dirty="0" err="1">
                <a:solidFill>
                  <a:srgbClr val="FF0000"/>
                </a:solidFill>
              </a:rPr>
              <a:t>دروست</a:t>
            </a:r>
            <a:r>
              <a:rPr lang="ar-IQ" sz="2800" b="1" dirty="0">
                <a:solidFill>
                  <a:srgbClr val="FF0000"/>
                </a:solidFill>
              </a:rPr>
              <a:t> </a:t>
            </a:r>
            <a:r>
              <a:rPr lang="ar-IQ" sz="2800" b="1" dirty="0" err="1">
                <a:solidFill>
                  <a:srgbClr val="FF0000"/>
                </a:solidFill>
              </a:rPr>
              <a:t>کردن</a:t>
            </a:r>
            <a:r>
              <a:rPr lang="ar-IQ" sz="2800" b="1" dirty="0">
                <a:solidFill>
                  <a:srgbClr val="FF0000"/>
                </a:solidFill>
              </a:rPr>
              <a:t> و </a:t>
            </a:r>
            <a:r>
              <a:rPr lang="ar-IQ" sz="2800" b="1" dirty="0" err="1">
                <a:solidFill>
                  <a:srgbClr val="FF0000"/>
                </a:solidFill>
              </a:rPr>
              <a:t>بنیاد</a:t>
            </a:r>
            <a:r>
              <a:rPr lang="ar-IQ" sz="2800" b="1" dirty="0">
                <a:solidFill>
                  <a:srgbClr val="FF0000"/>
                </a:solidFill>
              </a:rPr>
              <a:t> </a:t>
            </a:r>
            <a:r>
              <a:rPr lang="ar-IQ" sz="2800" b="1" dirty="0" err="1">
                <a:solidFill>
                  <a:srgbClr val="FF0000"/>
                </a:solidFill>
              </a:rPr>
              <a:t>نانی</a:t>
            </a:r>
            <a:r>
              <a:rPr lang="ar-IQ" sz="2800" b="1" dirty="0">
                <a:solidFill>
                  <a:srgbClr val="FF0000"/>
                </a:solidFill>
              </a:rPr>
              <a:t> </a:t>
            </a:r>
            <a:r>
              <a:rPr lang="ar-IQ" sz="2800" b="1" dirty="0" err="1">
                <a:solidFill>
                  <a:srgbClr val="FF0000"/>
                </a:solidFill>
              </a:rPr>
              <a:t>کەسایەتی</a:t>
            </a:r>
            <a:r>
              <a:rPr lang="ar-IQ" sz="2800" b="1" dirty="0">
                <a:solidFill>
                  <a:srgbClr val="FF0000"/>
                </a:solidFill>
              </a:rPr>
              <a:t> و </a:t>
            </a:r>
            <a:r>
              <a:rPr lang="ar-IQ" sz="2800" b="1" dirty="0" err="1">
                <a:solidFill>
                  <a:srgbClr val="FF0000"/>
                </a:solidFill>
              </a:rPr>
              <a:t>دابونەریتە</a:t>
            </a:r>
            <a:r>
              <a:rPr lang="ar-IQ" sz="2800" b="1" dirty="0">
                <a:solidFill>
                  <a:srgbClr val="FF0000"/>
                </a:solidFill>
              </a:rPr>
              <a:t> </a:t>
            </a:r>
            <a:r>
              <a:rPr lang="ar-IQ" sz="2800" b="1" dirty="0" err="1">
                <a:solidFill>
                  <a:srgbClr val="FF0000"/>
                </a:solidFill>
              </a:rPr>
              <a:t>رەسەنەکان</a:t>
            </a:r>
            <a:r>
              <a:rPr lang="ar-IQ" sz="2800" b="1" dirty="0">
                <a:solidFill>
                  <a:srgbClr val="FF0000"/>
                </a:solidFill>
              </a:rPr>
              <a:t> و </a:t>
            </a:r>
            <a:r>
              <a:rPr lang="ar-IQ" sz="2800" b="1" dirty="0" err="1">
                <a:solidFill>
                  <a:srgbClr val="FF0000"/>
                </a:solidFill>
              </a:rPr>
              <a:t>جۆری</a:t>
            </a:r>
            <a:r>
              <a:rPr lang="ar-IQ" sz="2800" b="1" dirty="0">
                <a:solidFill>
                  <a:srgbClr val="FF0000"/>
                </a:solidFill>
              </a:rPr>
              <a:t> </a:t>
            </a:r>
            <a:r>
              <a:rPr lang="ar-IQ" sz="2800" b="1" dirty="0" err="1">
                <a:solidFill>
                  <a:srgbClr val="FF0000"/>
                </a:solidFill>
              </a:rPr>
              <a:t>ڕەوشت</a:t>
            </a:r>
            <a:r>
              <a:rPr lang="ar-IQ" sz="2800" b="1" dirty="0">
                <a:solidFill>
                  <a:srgbClr val="FF0000"/>
                </a:solidFill>
              </a:rPr>
              <a:t> و </a:t>
            </a:r>
            <a:r>
              <a:rPr lang="ar-IQ" sz="2800" b="1" dirty="0" err="1">
                <a:solidFill>
                  <a:srgbClr val="FF0000"/>
                </a:solidFill>
              </a:rPr>
              <a:t>ڕەفتارکردنی</a:t>
            </a:r>
            <a:r>
              <a:rPr lang="ar-IQ" sz="2800" b="1" dirty="0">
                <a:solidFill>
                  <a:srgbClr val="FF0000"/>
                </a:solidFill>
              </a:rPr>
              <a:t> </a:t>
            </a:r>
            <a:r>
              <a:rPr lang="ar-IQ" sz="2800" b="1" dirty="0" err="1">
                <a:solidFill>
                  <a:srgbClr val="FF0000"/>
                </a:solidFill>
              </a:rPr>
              <a:t>تاک</a:t>
            </a:r>
            <a:r>
              <a:rPr lang="ar-IQ" sz="2800" b="1" dirty="0">
                <a:solidFill>
                  <a:srgbClr val="FF0000"/>
                </a:solidFill>
              </a:rPr>
              <a:t> و </a:t>
            </a:r>
            <a:r>
              <a:rPr lang="ar-IQ" sz="2800" b="1" dirty="0" err="1">
                <a:solidFill>
                  <a:srgbClr val="FF0000"/>
                </a:solidFill>
              </a:rPr>
              <a:t>لەپاشانیش</a:t>
            </a:r>
            <a:r>
              <a:rPr lang="ar-IQ" sz="2800" b="1" dirty="0">
                <a:solidFill>
                  <a:srgbClr val="FF0000"/>
                </a:solidFill>
              </a:rPr>
              <a:t> </a:t>
            </a:r>
            <a:r>
              <a:rPr lang="ar-IQ" sz="2800" b="1" dirty="0" err="1">
                <a:solidFill>
                  <a:srgbClr val="FF0000"/>
                </a:solidFill>
              </a:rPr>
              <a:t>دا</a:t>
            </a:r>
            <a:r>
              <a:rPr lang="ar-IQ" sz="2800" b="1" dirty="0">
                <a:solidFill>
                  <a:srgbClr val="FF0000"/>
                </a:solidFill>
              </a:rPr>
              <a:t> </a:t>
            </a:r>
            <a:r>
              <a:rPr lang="ar-IQ" sz="2800" b="1" dirty="0" err="1">
                <a:solidFill>
                  <a:srgbClr val="FF0000"/>
                </a:solidFill>
              </a:rPr>
              <a:t>کۆمەل</a:t>
            </a:r>
            <a:r>
              <a:rPr lang="ar-IQ" sz="2800" b="1" dirty="0">
                <a:solidFill>
                  <a:srgbClr val="FF0000"/>
                </a:solidFill>
              </a:rPr>
              <a:t>، </a:t>
            </a:r>
            <a:r>
              <a:rPr lang="ar-IQ" sz="2800" b="1" dirty="0" err="1">
                <a:solidFill>
                  <a:srgbClr val="FF0000"/>
                </a:solidFill>
              </a:rPr>
              <a:t>بەتایبەتیش</a:t>
            </a:r>
            <a:r>
              <a:rPr lang="ar-IQ" sz="2800" b="1" dirty="0">
                <a:solidFill>
                  <a:srgbClr val="FF0000"/>
                </a:solidFill>
              </a:rPr>
              <a:t> </a:t>
            </a:r>
            <a:r>
              <a:rPr lang="ar-IQ" sz="2800" b="1" dirty="0" err="1">
                <a:solidFill>
                  <a:srgbClr val="FF0000"/>
                </a:solidFill>
              </a:rPr>
              <a:t>لە</a:t>
            </a:r>
            <a:r>
              <a:rPr lang="ar-IQ" sz="2800" b="1" dirty="0">
                <a:solidFill>
                  <a:srgbClr val="FF0000"/>
                </a:solidFill>
              </a:rPr>
              <a:t> </a:t>
            </a:r>
            <a:r>
              <a:rPr lang="ar-IQ" sz="2800" b="1" dirty="0" err="1">
                <a:solidFill>
                  <a:srgbClr val="FF0000"/>
                </a:solidFill>
              </a:rPr>
              <a:t>نەتەوەکەی</a:t>
            </a:r>
            <a:r>
              <a:rPr lang="ar-IQ" sz="2800" b="1" dirty="0">
                <a:solidFill>
                  <a:srgbClr val="FF0000"/>
                </a:solidFill>
              </a:rPr>
              <a:t> </a:t>
            </a:r>
            <a:r>
              <a:rPr lang="ar-IQ" sz="2800" b="1" dirty="0" err="1">
                <a:solidFill>
                  <a:srgbClr val="FF0000"/>
                </a:solidFill>
              </a:rPr>
              <a:t>خۆمان</a:t>
            </a:r>
            <a:r>
              <a:rPr lang="ar-IQ" sz="2800" b="1" dirty="0">
                <a:solidFill>
                  <a:srgbClr val="FF0000"/>
                </a:solidFill>
              </a:rPr>
              <a:t> </a:t>
            </a:r>
            <a:r>
              <a:rPr lang="ar-IQ" sz="2800" b="1" dirty="0" err="1">
                <a:solidFill>
                  <a:srgbClr val="FF0000"/>
                </a:solidFill>
              </a:rPr>
              <a:t>کە</a:t>
            </a:r>
            <a:r>
              <a:rPr lang="ar-IQ" sz="2800" b="1" dirty="0">
                <a:solidFill>
                  <a:srgbClr val="FF0000"/>
                </a:solidFill>
              </a:rPr>
              <a:t> </a:t>
            </a:r>
            <a:r>
              <a:rPr lang="ar-IQ" sz="2800" b="1" dirty="0" err="1">
                <a:solidFill>
                  <a:srgbClr val="FF0000"/>
                </a:solidFill>
              </a:rPr>
              <a:t>تازە</a:t>
            </a:r>
            <a:r>
              <a:rPr lang="ar-IQ" sz="2800" b="1" dirty="0">
                <a:solidFill>
                  <a:srgbClr val="FF0000"/>
                </a:solidFill>
              </a:rPr>
              <a:t> </a:t>
            </a:r>
            <a:r>
              <a:rPr lang="ar-IQ" sz="2800" b="1" dirty="0" err="1">
                <a:solidFill>
                  <a:srgbClr val="FF0000"/>
                </a:solidFill>
              </a:rPr>
              <a:t>خەریکە</a:t>
            </a:r>
            <a:r>
              <a:rPr lang="ar-IQ" sz="2800" b="1" dirty="0">
                <a:solidFill>
                  <a:srgbClr val="FF0000"/>
                </a:solidFill>
              </a:rPr>
              <a:t> </a:t>
            </a:r>
            <a:r>
              <a:rPr lang="ar-IQ" sz="2800" b="1" dirty="0" err="1">
                <a:solidFill>
                  <a:srgbClr val="FF0000"/>
                </a:solidFill>
              </a:rPr>
              <a:t>پێستی</a:t>
            </a:r>
            <a:r>
              <a:rPr lang="ar-IQ" sz="2800" b="1" dirty="0">
                <a:solidFill>
                  <a:srgbClr val="FF0000"/>
                </a:solidFill>
              </a:rPr>
              <a:t> </a:t>
            </a:r>
            <a:r>
              <a:rPr lang="ar-IQ" sz="2800" b="1" dirty="0" err="1">
                <a:solidFill>
                  <a:srgbClr val="FF0000"/>
                </a:solidFill>
              </a:rPr>
              <a:t>خۆی</a:t>
            </a:r>
            <a:r>
              <a:rPr lang="ar-IQ" sz="2800" b="1" dirty="0">
                <a:solidFill>
                  <a:srgbClr val="FF0000"/>
                </a:solidFill>
              </a:rPr>
              <a:t> </a:t>
            </a:r>
            <a:r>
              <a:rPr lang="ar-IQ" sz="2800" b="1" dirty="0" err="1">
                <a:solidFill>
                  <a:srgbClr val="FF0000"/>
                </a:solidFill>
              </a:rPr>
              <a:t>دادەوەشێنێ</a:t>
            </a:r>
            <a:r>
              <a:rPr lang="ar-IQ" sz="2800" b="1" dirty="0">
                <a:solidFill>
                  <a:srgbClr val="FF0000"/>
                </a:solidFill>
              </a:rPr>
              <a:t> و </a:t>
            </a:r>
            <a:r>
              <a:rPr lang="ar-IQ" sz="2800" b="1" dirty="0" err="1">
                <a:solidFill>
                  <a:srgbClr val="FF0000"/>
                </a:solidFill>
              </a:rPr>
              <a:t>لە</a:t>
            </a:r>
            <a:r>
              <a:rPr lang="ar-IQ" sz="2800" b="1" dirty="0">
                <a:solidFill>
                  <a:srgbClr val="FF0000"/>
                </a:solidFill>
              </a:rPr>
              <a:t> </a:t>
            </a:r>
            <a:r>
              <a:rPr lang="ar-IQ" sz="2800" b="1" dirty="0" err="1">
                <a:solidFill>
                  <a:srgbClr val="FF0000"/>
                </a:solidFill>
              </a:rPr>
              <a:t>هەنگاونانە</a:t>
            </a:r>
            <a:r>
              <a:rPr lang="ar-IQ" sz="2800" b="1" dirty="0">
                <a:solidFill>
                  <a:srgbClr val="FF0000"/>
                </a:solidFill>
              </a:rPr>
              <a:t> </a:t>
            </a:r>
            <a:r>
              <a:rPr lang="ar-IQ" sz="2800" b="1" dirty="0" err="1">
                <a:solidFill>
                  <a:srgbClr val="FF0000"/>
                </a:solidFill>
              </a:rPr>
              <a:t>بەرەوپێشەڤە</a:t>
            </a:r>
            <a:r>
              <a:rPr lang="ar-IQ" sz="2800" b="1" dirty="0">
                <a:solidFill>
                  <a:srgbClr val="FF0000"/>
                </a:solidFill>
              </a:rPr>
              <a:t> ، </a:t>
            </a:r>
            <a:r>
              <a:rPr lang="ar-IQ" sz="2800" b="1" dirty="0" err="1">
                <a:solidFill>
                  <a:srgbClr val="FF0000"/>
                </a:solidFill>
              </a:rPr>
              <a:t>لەهەردوو</a:t>
            </a:r>
            <a:r>
              <a:rPr lang="ar-IQ" sz="2800" b="1" dirty="0">
                <a:solidFill>
                  <a:srgbClr val="FF0000"/>
                </a:solidFill>
              </a:rPr>
              <a:t> </a:t>
            </a:r>
            <a:r>
              <a:rPr lang="ar-IQ" sz="2800" b="1" dirty="0" err="1">
                <a:solidFill>
                  <a:srgbClr val="FF0000"/>
                </a:solidFill>
              </a:rPr>
              <a:t>ڕووی</a:t>
            </a:r>
            <a:r>
              <a:rPr lang="ar-IQ" sz="2800" b="1" dirty="0">
                <a:solidFill>
                  <a:srgbClr val="FF0000"/>
                </a:solidFill>
              </a:rPr>
              <a:t> </a:t>
            </a:r>
            <a:r>
              <a:rPr lang="ar-IQ" sz="2800" b="1" dirty="0" err="1">
                <a:solidFill>
                  <a:srgbClr val="FF0000"/>
                </a:solidFill>
              </a:rPr>
              <a:t>ئەرێنی</a:t>
            </a:r>
            <a:r>
              <a:rPr lang="ar-IQ" sz="2800" b="1" dirty="0">
                <a:solidFill>
                  <a:srgbClr val="FF0000"/>
                </a:solidFill>
              </a:rPr>
              <a:t> و </a:t>
            </a:r>
            <a:r>
              <a:rPr lang="ar-IQ" sz="2800" b="1" dirty="0" err="1">
                <a:solidFill>
                  <a:srgbClr val="FF0000"/>
                </a:solidFill>
              </a:rPr>
              <a:t>نەرێنی</a:t>
            </a:r>
            <a:r>
              <a:rPr lang="ar-IQ" sz="2800" b="1" dirty="0">
                <a:solidFill>
                  <a:srgbClr val="FF0000"/>
                </a:solidFill>
              </a:rPr>
              <a:t> ، </a:t>
            </a:r>
            <a:r>
              <a:rPr lang="ar-IQ" sz="2800" b="1" dirty="0" err="1">
                <a:solidFill>
                  <a:srgbClr val="FF0000"/>
                </a:solidFill>
              </a:rPr>
              <a:t>بە</a:t>
            </a:r>
            <a:r>
              <a:rPr lang="ar-IQ" sz="2800" b="1" dirty="0">
                <a:solidFill>
                  <a:srgbClr val="FF0000"/>
                </a:solidFill>
              </a:rPr>
              <a:t> </a:t>
            </a:r>
            <a:r>
              <a:rPr lang="ar-IQ" sz="2800" b="1" dirty="0" err="1">
                <a:solidFill>
                  <a:srgbClr val="FF0000"/>
                </a:solidFill>
              </a:rPr>
              <a:t>پێی</a:t>
            </a:r>
            <a:r>
              <a:rPr lang="ar-IQ" sz="2800" b="1" dirty="0">
                <a:solidFill>
                  <a:srgbClr val="FF0000"/>
                </a:solidFill>
              </a:rPr>
              <a:t> </a:t>
            </a:r>
            <a:r>
              <a:rPr lang="ar-IQ" sz="2800" b="1" dirty="0" err="1">
                <a:solidFill>
                  <a:srgbClr val="FF0000"/>
                </a:solidFill>
              </a:rPr>
              <a:t>ئاستی</a:t>
            </a:r>
            <a:r>
              <a:rPr lang="ar-IQ" sz="2800" b="1" dirty="0">
                <a:solidFill>
                  <a:srgbClr val="FF0000"/>
                </a:solidFill>
              </a:rPr>
              <a:t> </a:t>
            </a:r>
            <a:r>
              <a:rPr lang="ar-IQ" sz="2800" b="1" dirty="0" err="1">
                <a:solidFill>
                  <a:srgbClr val="FF0000"/>
                </a:solidFill>
              </a:rPr>
              <a:t>جێبەجێ</a:t>
            </a:r>
            <a:r>
              <a:rPr lang="ar-IQ" sz="2800" b="1" dirty="0">
                <a:solidFill>
                  <a:srgbClr val="FF0000"/>
                </a:solidFill>
              </a:rPr>
              <a:t> </a:t>
            </a:r>
            <a:r>
              <a:rPr lang="ar-IQ" sz="2800" b="1" dirty="0" err="1">
                <a:solidFill>
                  <a:srgbClr val="FF0000"/>
                </a:solidFill>
              </a:rPr>
              <a:t>کردنی</a:t>
            </a:r>
            <a:r>
              <a:rPr lang="ar-IQ" sz="2800" b="1" dirty="0">
                <a:solidFill>
                  <a:srgbClr val="FF0000"/>
                </a:solidFill>
              </a:rPr>
              <a:t> </a:t>
            </a:r>
            <a:r>
              <a:rPr lang="ar-IQ" sz="2800" b="1" dirty="0" err="1">
                <a:solidFill>
                  <a:srgbClr val="FF0000"/>
                </a:solidFill>
              </a:rPr>
              <a:t>کاری</a:t>
            </a:r>
            <a:r>
              <a:rPr lang="ar-IQ" sz="2800" b="1" dirty="0">
                <a:solidFill>
                  <a:srgbClr val="FF0000"/>
                </a:solidFill>
              </a:rPr>
              <a:t> </a:t>
            </a:r>
            <a:r>
              <a:rPr lang="ar-IQ" sz="2800" b="1" dirty="0" err="1">
                <a:solidFill>
                  <a:srgbClr val="FF0000"/>
                </a:solidFill>
              </a:rPr>
              <a:t>ڕاگەیاندەکەو</a:t>
            </a:r>
            <a:r>
              <a:rPr lang="ar-IQ" sz="2800" b="1" dirty="0">
                <a:solidFill>
                  <a:srgbClr val="FF0000"/>
                </a:solidFill>
              </a:rPr>
              <a:t> </a:t>
            </a:r>
            <a:r>
              <a:rPr lang="ar-IQ" sz="2800" b="1" dirty="0" err="1">
                <a:solidFill>
                  <a:srgbClr val="FF0000"/>
                </a:solidFill>
              </a:rPr>
              <a:t>هەست</a:t>
            </a:r>
            <a:r>
              <a:rPr lang="ar-IQ" sz="2800" b="1" dirty="0">
                <a:solidFill>
                  <a:srgbClr val="FF0000"/>
                </a:solidFill>
              </a:rPr>
              <a:t> </a:t>
            </a:r>
            <a:r>
              <a:rPr lang="ar-IQ" sz="2800" b="1" dirty="0" err="1">
                <a:solidFill>
                  <a:srgbClr val="FF0000"/>
                </a:solidFill>
              </a:rPr>
              <a:t>کردن</a:t>
            </a:r>
            <a:r>
              <a:rPr lang="ar-IQ" sz="2800" b="1" dirty="0">
                <a:solidFill>
                  <a:srgbClr val="FF0000"/>
                </a:solidFill>
              </a:rPr>
              <a:t> </a:t>
            </a:r>
            <a:r>
              <a:rPr lang="ar-IQ" sz="2800" b="1" dirty="0" err="1">
                <a:solidFill>
                  <a:srgbClr val="FF0000"/>
                </a:solidFill>
              </a:rPr>
              <a:t>بە</a:t>
            </a:r>
            <a:r>
              <a:rPr lang="ar-IQ" sz="2800" b="1" dirty="0">
                <a:solidFill>
                  <a:srgbClr val="FF0000"/>
                </a:solidFill>
              </a:rPr>
              <a:t> </a:t>
            </a:r>
            <a:r>
              <a:rPr lang="ar-IQ" sz="2800" b="1" dirty="0" err="1">
                <a:solidFill>
                  <a:srgbClr val="FF0000"/>
                </a:solidFill>
              </a:rPr>
              <a:t>لێپرسینەوە</a:t>
            </a:r>
            <a:r>
              <a:rPr lang="ar-IQ" sz="2800" b="1" dirty="0">
                <a:solidFill>
                  <a:srgbClr val="FF0000"/>
                </a:solidFill>
              </a:rPr>
              <a:t> </a:t>
            </a:r>
            <a:r>
              <a:rPr lang="ar-IQ" sz="2800" b="1" dirty="0" err="1">
                <a:solidFill>
                  <a:srgbClr val="FF0000"/>
                </a:solidFill>
              </a:rPr>
              <a:t>بەرامبەر</a:t>
            </a:r>
            <a:r>
              <a:rPr lang="ar-IQ" sz="2800" b="1" dirty="0">
                <a:solidFill>
                  <a:srgbClr val="FF0000"/>
                </a:solidFill>
              </a:rPr>
              <a:t> </a:t>
            </a:r>
            <a:r>
              <a:rPr lang="ar-IQ" sz="2800" b="1" dirty="0" err="1">
                <a:solidFill>
                  <a:srgbClr val="FF0000"/>
                </a:solidFill>
              </a:rPr>
              <a:t>بە</a:t>
            </a:r>
            <a:r>
              <a:rPr lang="ar-IQ" sz="2800" b="1" dirty="0">
                <a:solidFill>
                  <a:srgbClr val="FF0000"/>
                </a:solidFill>
              </a:rPr>
              <a:t> </a:t>
            </a:r>
            <a:r>
              <a:rPr lang="ar-IQ" sz="2800" b="1" dirty="0" err="1">
                <a:solidFill>
                  <a:srgbClr val="FF0000"/>
                </a:solidFill>
              </a:rPr>
              <a:t>پەیامی</a:t>
            </a:r>
            <a:r>
              <a:rPr lang="ar-IQ" sz="2800" b="1" dirty="0">
                <a:solidFill>
                  <a:srgbClr val="FF0000"/>
                </a:solidFill>
              </a:rPr>
              <a:t> </a:t>
            </a:r>
            <a:r>
              <a:rPr lang="ar-IQ" sz="2800" b="1" dirty="0" err="1">
                <a:solidFill>
                  <a:srgbClr val="FF0000"/>
                </a:solidFill>
              </a:rPr>
              <a:t>پەروەردەو</a:t>
            </a:r>
            <a:r>
              <a:rPr lang="ar-IQ" sz="2800" b="1" dirty="0">
                <a:solidFill>
                  <a:srgbClr val="FF0000"/>
                </a:solidFill>
              </a:rPr>
              <a:t> </a:t>
            </a:r>
            <a:r>
              <a:rPr lang="ar-IQ" sz="2800" b="1" dirty="0" err="1">
                <a:solidFill>
                  <a:srgbClr val="FF0000"/>
                </a:solidFill>
              </a:rPr>
              <a:t>فێرکردن</a:t>
            </a:r>
            <a:r>
              <a:rPr lang="ar-IQ" sz="2800" b="1" dirty="0">
                <a:solidFill>
                  <a:srgbClr val="FF0000"/>
                </a:solidFill>
              </a:rPr>
              <a:t> ، </a:t>
            </a:r>
            <a:r>
              <a:rPr lang="ar-IQ" sz="2800" b="1" dirty="0" err="1">
                <a:solidFill>
                  <a:srgbClr val="FF0000"/>
                </a:solidFill>
              </a:rPr>
              <a:t>چونکە</a:t>
            </a:r>
            <a:r>
              <a:rPr lang="ar-IQ" sz="2800" b="1" dirty="0">
                <a:solidFill>
                  <a:srgbClr val="FF0000"/>
                </a:solidFill>
              </a:rPr>
              <a:t> </a:t>
            </a:r>
            <a:r>
              <a:rPr lang="ar-IQ" sz="2800" b="1" dirty="0" err="1">
                <a:solidFill>
                  <a:srgbClr val="FF0000"/>
                </a:solidFill>
              </a:rPr>
              <a:t>هەر</a:t>
            </a:r>
            <a:r>
              <a:rPr lang="ar-IQ" sz="2800" b="1" dirty="0">
                <a:solidFill>
                  <a:srgbClr val="FF0000"/>
                </a:solidFill>
              </a:rPr>
              <a:t> </a:t>
            </a:r>
            <a:r>
              <a:rPr lang="ar-IQ" sz="2800" b="1" dirty="0" err="1">
                <a:solidFill>
                  <a:srgbClr val="FF0000"/>
                </a:solidFill>
              </a:rPr>
              <a:t>وەکو</a:t>
            </a:r>
            <a:r>
              <a:rPr lang="ar-IQ" sz="2800" b="1" dirty="0">
                <a:solidFill>
                  <a:srgbClr val="FF0000"/>
                </a:solidFill>
              </a:rPr>
              <a:t> </a:t>
            </a:r>
            <a:r>
              <a:rPr lang="ar-IQ" sz="2800" b="1" dirty="0" err="1">
                <a:solidFill>
                  <a:srgbClr val="FF0000"/>
                </a:solidFill>
              </a:rPr>
              <a:t>ئاشکرایە</a:t>
            </a:r>
            <a:r>
              <a:rPr lang="ar-IQ" sz="2800" b="1" dirty="0">
                <a:solidFill>
                  <a:srgbClr val="FF0000"/>
                </a:solidFill>
              </a:rPr>
              <a:t> </a:t>
            </a:r>
            <a:r>
              <a:rPr lang="ar-IQ" sz="2800" b="1" dirty="0" err="1">
                <a:solidFill>
                  <a:srgbClr val="FF0000"/>
                </a:solidFill>
              </a:rPr>
              <a:t>هۆیەکانی</a:t>
            </a:r>
            <a:r>
              <a:rPr lang="ar-IQ" sz="2800" b="1" dirty="0">
                <a:solidFill>
                  <a:srgbClr val="FF0000"/>
                </a:solidFill>
              </a:rPr>
              <a:t> </a:t>
            </a:r>
            <a:r>
              <a:rPr lang="ar-IQ" sz="2800" b="1" dirty="0" err="1">
                <a:solidFill>
                  <a:srgbClr val="FF0000"/>
                </a:solidFill>
              </a:rPr>
              <a:t>ڕاگەیاندن</a:t>
            </a:r>
            <a:r>
              <a:rPr lang="ar-IQ" sz="2800" b="1" dirty="0">
                <a:solidFill>
                  <a:srgbClr val="FF0000"/>
                </a:solidFill>
              </a:rPr>
              <a:t> </a:t>
            </a:r>
            <a:r>
              <a:rPr lang="ar-IQ" sz="2800" b="1" dirty="0" err="1">
                <a:solidFill>
                  <a:srgbClr val="FF0000"/>
                </a:solidFill>
              </a:rPr>
              <a:t>بەشێوەیە</a:t>
            </a:r>
            <a:r>
              <a:rPr lang="ar-IQ" sz="2800" b="1" dirty="0">
                <a:solidFill>
                  <a:srgbClr val="FF0000"/>
                </a:solidFill>
              </a:rPr>
              <a:t> </a:t>
            </a:r>
            <a:r>
              <a:rPr lang="ar-IQ" sz="2800" b="1" dirty="0" err="1">
                <a:solidFill>
                  <a:srgbClr val="FF0000"/>
                </a:solidFill>
              </a:rPr>
              <a:t>کی</a:t>
            </a:r>
            <a:r>
              <a:rPr lang="ar-IQ" sz="2800" b="1" dirty="0">
                <a:solidFill>
                  <a:srgbClr val="FF0000"/>
                </a:solidFill>
              </a:rPr>
              <a:t> </a:t>
            </a:r>
            <a:r>
              <a:rPr lang="ar-IQ" sz="2800" b="1" dirty="0" err="1">
                <a:solidFill>
                  <a:srgbClr val="FF0000"/>
                </a:solidFill>
              </a:rPr>
              <a:t>بەر</a:t>
            </a:r>
            <a:r>
              <a:rPr lang="ar-IQ" sz="2800" b="1" dirty="0">
                <a:solidFill>
                  <a:srgbClr val="FF0000"/>
                </a:solidFill>
              </a:rPr>
              <a:t> </a:t>
            </a:r>
            <a:r>
              <a:rPr lang="ar-IQ" sz="2800" b="1" dirty="0" err="1">
                <a:solidFill>
                  <a:srgbClr val="FF0000"/>
                </a:solidFill>
              </a:rPr>
              <a:t>بڵاو</a:t>
            </a:r>
            <a:r>
              <a:rPr lang="ar-IQ" sz="2800" b="1" dirty="0">
                <a:solidFill>
                  <a:srgbClr val="FF0000"/>
                </a:solidFill>
              </a:rPr>
              <a:t> و </a:t>
            </a:r>
            <a:r>
              <a:rPr lang="ar-IQ" sz="2800" b="1" dirty="0" err="1">
                <a:solidFill>
                  <a:srgbClr val="FF0000"/>
                </a:solidFill>
              </a:rPr>
              <a:t>هەمە</a:t>
            </a:r>
            <a:r>
              <a:rPr lang="ar-IQ" sz="2800" b="1" dirty="0">
                <a:solidFill>
                  <a:srgbClr val="FF0000"/>
                </a:solidFill>
              </a:rPr>
              <a:t> </a:t>
            </a:r>
            <a:r>
              <a:rPr lang="ar-IQ" sz="2800" b="1" dirty="0" err="1">
                <a:solidFill>
                  <a:srgbClr val="FF0000"/>
                </a:solidFill>
              </a:rPr>
              <a:t>لایەن</a:t>
            </a:r>
            <a:r>
              <a:rPr lang="ar-IQ" sz="2800" b="1" dirty="0">
                <a:solidFill>
                  <a:srgbClr val="FF0000"/>
                </a:solidFill>
              </a:rPr>
              <a:t> </a:t>
            </a:r>
            <a:r>
              <a:rPr lang="ar-IQ" sz="2800" b="1" dirty="0" err="1">
                <a:solidFill>
                  <a:srgbClr val="FF0000"/>
                </a:solidFill>
              </a:rPr>
              <a:t>بەکار</a:t>
            </a:r>
            <a:r>
              <a:rPr lang="ar-IQ" sz="2800" b="1" dirty="0">
                <a:solidFill>
                  <a:srgbClr val="FF0000"/>
                </a:solidFill>
              </a:rPr>
              <a:t> </a:t>
            </a:r>
            <a:r>
              <a:rPr lang="ar-IQ" sz="2800" b="1" dirty="0" err="1">
                <a:solidFill>
                  <a:srgbClr val="FF0000"/>
                </a:solidFill>
              </a:rPr>
              <a:t>دەهێنرێن</a:t>
            </a:r>
            <a:r>
              <a:rPr lang="ar-IQ" sz="2800" b="1" dirty="0">
                <a:solidFill>
                  <a:srgbClr val="FF0000"/>
                </a:solidFill>
              </a:rPr>
              <a:t> </a:t>
            </a:r>
            <a:r>
              <a:rPr lang="ar-IQ" sz="2800" b="1" dirty="0" err="1">
                <a:solidFill>
                  <a:srgbClr val="FF0000"/>
                </a:solidFill>
              </a:rPr>
              <a:t>بۆ</a:t>
            </a:r>
            <a:r>
              <a:rPr lang="ar-IQ" sz="2800" b="1" dirty="0">
                <a:solidFill>
                  <a:srgbClr val="FF0000"/>
                </a:solidFill>
              </a:rPr>
              <a:t> </a:t>
            </a:r>
            <a:r>
              <a:rPr lang="ar-IQ" sz="2800" b="1" dirty="0" err="1">
                <a:solidFill>
                  <a:srgbClr val="FF0000"/>
                </a:solidFill>
              </a:rPr>
              <a:t>جێبەجێکردنی</a:t>
            </a:r>
            <a:r>
              <a:rPr lang="ar-IQ" sz="2800" b="1" dirty="0">
                <a:solidFill>
                  <a:srgbClr val="FF0000"/>
                </a:solidFill>
              </a:rPr>
              <a:t> </a:t>
            </a:r>
            <a:r>
              <a:rPr lang="ar-IQ" sz="2800" b="1" dirty="0" err="1">
                <a:solidFill>
                  <a:srgbClr val="FF0000"/>
                </a:solidFill>
              </a:rPr>
              <a:t>بەرنامە</a:t>
            </a:r>
            <a:r>
              <a:rPr lang="ar-IQ" sz="2800" b="1" dirty="0">
                <a:solidFill>
                  <a:srgbClr val="FF0000"/>
                </a:solidFill>
              </a:rPr>
              <a:t> </a:t>
            </a:r>
            <a:r>
              <a:rPr lang="ar-IQ" sz="2800" b="1" dirty="0" err="1">
                <a:solidFill>
                  <a:srgbClr val="FF0000"/>
                </a:solidFill>
              </a:rPr>
              <a:t>پەروەردەییە</a:t>
            </a:r>
            <a:r>
              <a:rPr lang="ar-IQ" sz="2800" b="1" dirty="0">
                <a:solidFill>
                  <a:srgbClr val="FF0000"/>
                </a:solidFill>
              </a:rPr>
              <a:t> </a:t>
            </a:r>
            <a:r>
              <a:rPr lang="ar-IQ" sz="2800" b="1" dirty="0" err="1">
                <a:solidFill>
                  <a:srgbClr val="FF0000"/>
                </a:solidFill>
              </a:rPr>
              <a:t>کان</a:t>
            </a:r>
            <a:r>
              <a:rPr lang="ar-IQ" sz="2800" b="1" dirty="0">
                <a:solidFill>
                  <a:srgbClr val="FF0000"/>
                </a:solidFill>
              </a:rPr>
              <a:t> </a:t>
            </a:r>
            <a:r>
              <a:rPr lang="ar-IQ" sz="2800" b="1" dirty="0" err="1">
                <a:solidFill>
                  <a:srgbClr val="FF0000"/>
                </a:solidFill>
              </a:rPr>
              <a:t>گوزارشت</a:t>
            </a:r>
            <a:r>
              <a:rPr lang="ar-IQ" sz="2800" b="1" dirty="0">
                <a:solidFill>
                  <a:srgbClr val="FF0000"/>
                </a:solidFill>
              </a:rPr>
              <a:t> </a:t>
            </a:r>
            <a:r>
              <a:rPr lang="ar-IQ" sz="2800" b="1" dirty="0" err="1">
                <a:solidFill>
                  <a:srgbClr val="FF0000"/>
                </a:solidFill>
              </a:rPr>
              <a:t>لەباخچەی</a:t>
            </a:r>
            <a:r>
              <a:rPr lang="ar-IQ" sz="2800" b="1" dirty="0">
                <a:solidFill>
                  <a:srgbClr val="FF0000"/>
                </a:solidFill>
              </a:rPr>
              <a:t> </a:t>
            </a:r>
            <a:r>
              <a:rPr lang="ar-IQ" sz="2800" b="1" dirty="0" err="1">
                <a:solidFill>
                  <a:srgbClr val="FF0000"/>
                </a:solidFill>
              </a:rPr>
              <a:t>ساوایان</a:t>
            </a:r>
            <a:r>
              <a:rPr lang="ar-IQ" sz="2800" b="1" dirty="0">
                <a:solidFill>
                  <a:srgbClr val="FF0000"/>
                </a:solidFill>
              </a:rPr>
              <a:t> </a:t>
            </a:r>
            <a:r>
              <a:rPr lang="ar-IQ" sz="2800" b="1" dirty="0" err="1">
                <a:solidFill>
                  <a:srgbClr val="FF0000"/>
                </a:solidFill>
              </a:rPr>
              <a:t>وە</a:t>
            </a:r>
            <a:r>
              <a:rPr lang="ar-IQ" sz="2800" b="1" dirty="0">
                <a:solidFill>
                  <a:srgbClr val="FF0000"/>
                </a:solidFill>
              </a:rPr>
              <a:t> </a:t>
            </a:r>
            <a:r>
              <a:rPr lang="ar-IQ" sz="2800" b="1" dirty="0" err="1">
                <a:solidFill>
                  <a:srgbClr val="FF0000"/>
                </a:solidFill>
              </a:rPr>
              <a:t>قوتابخانەکان</a:t>
            </a:r>
            <a:r>
              <a:rPr lang="ar-IQ" sz="2800" b="1" dirty="0">
                <a:solidFill>
                  <a:srgbClr val="FF0000"/>
                </a:solidFill>
              </a:rPr>
              <a:t> و </a:t>
            </a:r>
            <a:r>
              <a:rPr lang="ar-IQ" sz="2800" b="1" dirty="0" err="1">
                <a:solidFill>
                  <a:srgbClr val="FF0000"/>
                </a:solidFill>
              </a:rPr>
              <a:t>زانکۆ</a:t>
            </a:r>
            <a:r>
              <a:rPr lang="ar-IQ" sz="2800" b="1" dirty="0">
                <a:solidFill>
                  <a:srgbClr val="FF0000"/>
                </a:solidFill>
              </a:rPr>
              <a:t> </a:t>
            </a:r>
            <a:r>
              <a:rPr lang="ar-IQ" sz="2800" b="1" dirty="0" err="1">
                <a:solidFill>
                  <a:srgbClr val="FF0000"/>
                </a:solidFill>
              </a:rPr>
              <a:t>کان</a:t>
            </a:r>
            <a:r>
              <a:rPr lang="ar-IQ" sz="2800" b="1" dirty="0">
                <a:solidFill>
                  <a:srgbClr val="FF0000"/>
                </a:solidFill>
              </a:rPr>
              <a:t> و </a:t>
            </a:r>
            <a:r>
              <a:rPr lang="ar-IQ" sz="2800" b="1" dirty="0" err="1">
                <a:solidFill>
                  <a:srgbClr val="FF0000"/>
                </a:solidFill>
              </a:rPr>
              <a:t>مەشق</a:t>
            </a:r>
            <a:r>
              <a:rPr lang="ar-IQ" sz="2800" b="1" dirty="0">
                <a:solidFill>
                  <a:srgbClr val="FF0000"/>
                </a:solidFill>
              </a:rPr>
              <a:t> </a:t>
            </a:r>
            <a:r>
              <a:rPr lang="ar-IQ" sz="2800" b="1" dirty="0" err="1">
                <a:solidFill>
                  <a:srgbClr val="FF0000"/>
                </a:solidFill>
              </a:rPr>
              <a:t>پێکردنی</a:t>
            </a:r>
            <a:r>
              <a:rPr lang="ar-IQ" sz="2800" b="1" dirty="0">
                <a:solidFill>
                  <a:srgbClr val="FF0000"/>
                </a:solidFill>
              </a:rPr>
              <a:t> </a:t>
            </a:r>
            <a:r>
              <a:rPr lang="ar-IQ" sz="2800" b="1" dirty="0" err="1">
                <a:solidFill>
                  <a:srgbClr val="FF0000"/>
                </a:solidFill>
              </a:rPr>
              <a:t>مامۆستایان</a:t>
            </a:r>
            <a:r>
              <a:rPr lang="ar-IQ" sz="2800" b="1" dirty="0">
                <a:solidFill>
                  <a:srgbClr val="FF0000"/>
                </a:solidFill>
              </a:rPr>
              <a:t> و </a:t>
            </a:r>
            <a:r>
              <a:rPr lang="ar-IQ" sz="2800" b="1" dirty="0" err="1">
                <a:solidFill>
                  <a:srgbClr val="FF0000"/>
                </a:solidFill>
              </a:rPr>
              <a:t>ڕابەران</a:t>
            </a:r>
            <a:r>
              <a:rPr lang="ar-IQ" sz="2800" b="1" dirty="0">
                <a:solidFill>
                  <a:srgbClr val="FF0000"/>
                </a:solidFill>
              </a:rPr>
              <a:t> و </a:t>
            </a:r>
            <a:r>
              <a:rPr lang="ar-IQ" sz="2800" b="1" dirty="0" err="1">
                <a:solidFill>
                  <a:srgbClr val="FF0000"/>
                </a:solidFill>
              </a:rPr>
              <a:t>مامۆستایانی</a:t>
            </a:r>
            <a:r>
              <a:rPr lang="ar-IQ" sz="2800" b="1" dirty="0">
                <a:solidFill>
                  <a:srgbClr val="FF0000"/>
                </a:solidFill>
              </a:rPr>
              <a:t> </a:t>
            </a:r>
            <a:r>
              <a:rPr lang="ar-IQ" sz="2800" b="1" dirty="0" err="1">
                <a:solidFill>
                  <a:srgbClr val="FF0000"/>
                </a:solidFill>
              </a:rPr>
              <a:t>زانکۆ</a:t>
            </a:r>
            <a:r>
              <a:rPr lang="ar-IQ" sz="2800" b="1" dirty="0">
                <a:solidFill>
                  <a:srgbClr val="FF0000"/>
                </a:solidFill>
              </a:rPr>
              <a:t>، </a:t>
            </a:r>
            <a:r>
              <a:rPr lang="ar-IQ" sz="2800" b="1" dirty="0" err="1">
                <a:solidFill>
                  <a:srgbClr val="FF0000"/>
                </a:solidFill>
              </a:rPr>
              <a:t>هەروەها</a:t>
            </a:r>
            <a:r>
              <a:rPr lang="ar-IQ" sz="2800" b="1" dirty="0">
                <a:solidFill>
                  <a:srgbClr val="FF0000"/>
                </a:solidFill>
              </a:rPr>
              <a:t> </a:t>
            </a:r>
            <a:r>
              <a:rPr lang="ar-IQ" sz="2800" b="1" dirty="0" err="1">
                <a:solidFill>
                  <a:srgbClr val="FF0000"/>
                </a:solidFill>
              </a:rPr>
              <a:t>نەهێشتنی</a:t>
            </a:r>
            <a:r>
              <a:rPr lang="ar-IQ" sz="2800" b="1" dirty="0">
                <a:solidFill>
                  <a:srgbClr val="FF0000"/>
                </a:solidFill>
              </a:rPr>
              <a:t> </a:t>
            </a:r>
            <a:r>
              <a:rPr lang="ar-IQ" sz="2800" b="1" dirty="0" err="1">
                <a:solidFill>
                  <a:srgbClr val="FF0000"/>
                </a:solidFill>
              </a:rPr>
              <a:t>نەخوێندەواریو</a:t>
            </a:r>
            <a:r>
              <a:rPr lang="ar-IQ" sz="2800" b="1" dirty="0">
                <a:solidFill>
                  <a:srgbClr val="FF0000"/>
                </a:solidFill>
              </a:rPr>
              <a:t> </a:t>
            </a:r>
            <a:r>
              <a:rPr lang="ar-IQ" sz="2800" b="1" dirty="0" err="1">
                <a:solidFill>
                  <a:srgbClr val="FF0000"/>
                </a:solidFill>
              </a:rPr>
              <a:t>فێرکردنی</a:t>
            </a:r>
            <a:r>
              <a:rPr lang="ar-IQ" sz="2800" b="1" dirty="0">
                <a:solidFill>
                  <a:srgbClr val="FF0000"/>
                </a:solidFill>
              </a:rPr>
              <a:t> </a:t>
            </a:r>
            <a:r>
              <a:rPr lang="ar-IQ" sz="2800" b="1" dirty="0" err="1">
                <a:solidFill>
                  <a:srgbClr val="FF0000"/>
                </a:solidFill>
              </a:rPr>
              <a:t>بەردەوام</a:t>
            </a:r>
            <a:r>
              <a:rPr lang="ar-IQ" sz="2800" b="1" dirty="0">
                <a:solidFill>
                  <a:srgbClr val="FF0000"/>
                </a:solidFill>
              </a:rPr>
              <a:t> و </a:t>
            </a:r>
            <a:r>
              <a:rPr lang="ar-IQ" sz="2800" b="1" dirty="0" err="1">
                <a:solidFill>
                  <a:srgbClr val="FF0000"/>
                </a:solidFill>
              </a:rPr>
              <a:t>سیستەمی</a:t>
            </a:r>
            <a:r>
              <a:rPr lang="ar-IQ" sz="2800" b="1" dirty="0">
                <a:solidFill>
                  <a:srgbClr val="FF0000"/>
                </a:solidFill>
              </a:rPr>
              <a:t> </a:t>
            </a:r>
            <a:r>
              <a:rPr lang="ar-IQ" sz="2800" b="1" dirty="0" err="1">
                <a:solidFill>
                  <a:srgbClr val="FF0000"/>
                </a:solidFill>
              </a:rPr>
              <a:t>فێرکردن</a:t>
            </a:r>
            <a:r>
              <a:rPr lang="ar-IQ" sz="2800" b="1" dirty="0">
                <a:solidFill>
                  <a:srgbClr val="FF0000"/>
                </a:solidFill>
              </a:rPr>
              <a:t> </a:t>
            </a:r>
            <a:r>
              <a:rPr lang="ar-IQ" sz="2800" b="1" dirty="0" err="1">
                <a:solidFill>
                  <a:srgbClr val="FF0000"/>
                </a:solidFill>
              </a:rPr>
              <a:t>لە</a:t>
            </a:r>
            <a:r>
              <a:rPr lang="ar-IQ" sz="2800" b="1" dirty="0">
                <a:solidFill>
                  <a:srgbClr val="FF0000"/>
                </a:solidFill>
              </a:rPr>
              <a:t> </a:t>
            </a:r>
            <a:r>
              <a:rPr lang="ar-IQ" sz="2800" b="1" dirty="0" err="1">
                <a:solidFill>
                  <a:srgbClr val="FF0000"/>
                </a:solidFill>
              </a:rPr>
              <a:t>دوورو</a:t>
            </a:r>
            <a:r>
              <a:rPr lang="ar-IQ" sz="2800" b="1" dirty="0">
                <a:solidFill>
                  <a:srgbClr val="FF0000"/>
                </a:solidFill>
              </a:rPr>
              <a:t> </a:t>
            </a:r>
            <a:r>
              <a:rPr lang="ar-IQ" sz="2800" b="1" dirty="0" err="1">
                <a:solidFill>
                  <a:srgbClr val="FF0000"/>
                </a:solidFill>
              </a:rPr>
              <a:t>وە</a:t>
            </a:r>
            <a:r>
              <a:rPr lang="ar-IQ" sz="2800" b="1" dirty="0">
                <a:solidFill>
                  <a:srgbClr val="FF0000"/>
                </a:solidFill>
              </a:rPr>
              <a:t> </a:t>
            </a:r>
            <a:r>
              <a:rPr lang="ar-IQ" sz="2800" b="1" dirty="0" err="1">
                <a:solidFill>
                  <a:srgbClr val="FF0000"/>
                </a:solidFill>
              </a:rPr>
              <a:t>زانکۆی</a:t>
            </a:r>
            <a:r>
              <a:rPr lang="ar-IQ" sz="2800" b="1" dirty="0">
                <a:solidFill>
                  <a:srgbClr val="FF0000"/>
                </a:solidFill>
              </a:rPr>
              <a:t> </a:t>
            </a:r>
            <a:r>
              <a:rPr lang="ar-IQ" sz="2800" b="1" dirty="0" err="1">
                <a:solidFill>
                  <a:srgbClr val="FF0000"/>
                </a:solidFill>
              </a:rPr>
              <a:t>کراوە</a:t>
            </a:r>
            <a:r>
              <a:rPr lang="ar-IQ" sz="2800" b="1" dirty="0">
                <a:solidFill>
                  <a:srgbClr val="FF0000"/>
                </a:solidFill>
              </a:rPr>
              <a:t> </a:t>
            </a:r>
            <a:r>
              <a:rPr lang="ar-IQ" sz="2800" b="1" dirty="0" err="1">
                <a:solidFill>
                  <a:srgbClr val="FF0000"/>
                </a:solidFill>
              </a:rPr>
              <a:t>وە</a:t>
            </a:r>
            <a:r>
              <a:rPr lang="ar-IQ" sz="2800" b="1" dirty="0">
                <a:solidFill>
                  <a:srgbClr val="FF0000"/>
                </a:solidFill>
              </a:rPr>
              <a:t> </a:t>
            </a:r>
            <a:r>
              <a:rPr lang="ar-IQ" sz="2800" b="1" dirty="0" err="1">
                <a:solidFill>
                  <a:srgbClr val="FF0000"/>
                </a:solidFill>
              </a:rPr>
              <a:t>زانکۆی</a:t>
            </a:r>
            <a:r>
              <a:rPr lang="ar-IQ" sz="2800" b="1" dirty="0">
                <a:solidFill>
                  <a:srgbClr val="FF0000"/>
                </a:solidFill>
              </a:rPr>
              <a:t> </a:t>
            </a:r>
            <a:r>
              <a:rPr lang="ar-IQ" sz="2800" b="1" dirty="0" err="1">
                <a:solidFill>
                  <a:srgbClr val="FF0000"/>
                </a:solidFill>
              </a:rPr>
              <a:t>بێسنور</a:t>
            </a:r>
            <a:r>
              <a:rPr lang="ar-IQ" sz="2800" b="1" dirty="0">
                <a:solidFill>
                  <a:srgbClr val="FF0000"/>
                </a:solidFill>
              </a:rPr>
              <a:t>، </a:t>
            </a:r>
            <a:r>
              <a:rPr lang="ar-IQ" sz="2800" b="1" dirty="0" err="1">
                <a:solidFill>
                  <a:srgbClr val="FF0000"/>
                </a:solidFill>
              </a:rPr>
              <a:t>تادەگاتە</a:t>
            </a:r>
            <a:r>
              <a:rPr lang="ar-IQ" sz="2800" b="1" dirty="0">
                <a:solidFill>
                  <a:srgbClr val="FF0000"/>
                </a:solidFill>
              </a:rPr>
              <a:t> </a:t>
            </a:r>
            <a:r>
              <a:rPr lang="ar-IQ" sz="2800" b="1" dirty="0" err="1">
                <a:solidFill>
                  <a:srgbClr val="FF0000"/>
                </a:solidFill>
              </a:rPr>
              <a:t>سەرجەم</a:t>
            </a:r>
            <a:r>
              <a:rPr lang="ar-IQ" sz="2800" b="1" dirty="0">
                <a:solidFill>
                  <a:srgbClr val="FF0000"/>
                </a:solidFill>
              </a:rPr>
              <a:t> </a:t>
            </a:r>
            <a:r>
              <a:rPr lang="ar-IQ" sz="2800" b="1" dirty="0" err="1">
                <a:solidFill>
                  <a:srgbClr val="FF0000"/>
                </a:solidFill>
              </a:rPr>
              <a:t>بەرنامەکانی</a:t>
            </a:r>
            <a:r>
              <a:rPr lang="ar-IQ" sz="2800" b="1" dirty="0">
                <a:solidFill>
                  <a:srgbClr val="FF0000"/>
                </a:solidFill>
              </a:rPr>
              <a:t> </a:t>
            </a:r>
            <a:r>
              <a:rPr lang="ar-IQ" sz="2800" b="1" dirty="0" err="1">
                <a:solidFill>
                  <a:srgbClr val="FF0000"/>
                </a:solidFill>
              </a:rPr>
              <a:t>تری</a:t>
            </a:r>
            <a:r>
              <a:rPr lang="ar-IQ" sz="2800" b="1" dirty="0">
                <a:solidFill>
                  <a:srgbClr val="FF0000"/>
                </a:solidFill>
              </a:rPr>
              <a:t> </a:t>
            </a:r>
            <a:r>
              <a:rPr lang="ar-IQ" sz="2800" b="1" dirty="0" err="1">
                <a:solidFill>
                  <a:srgbClr val="FF0000"/>
                </a:solidFill>
              </a:rPr>
              <a:t>پەروەردەو</a:t>
            </a:r>
            <a:r>
              <a:rPr lang="ar-IQ" sz="2800" b="1" dirty="0">
                <a:solidFill>
                  <a:srgbClr val="FF0000"/>
                </a:solidFill>
              </a:rPr>
              <a:t> </a:t>
            </a:r>
            <a:r>
              <a:rPr lang="ar-IQ" sz="2800" b="1" dirty="0" err="1">
                <a:solidFill>
                  <a:srgbClr val="FF0000"/>
                </a:solidFill>
              </a:rPr>
              <a:t>فێرکردن</a:t>
            </a:r>
            <a:r>
              <a:rPr lang="ar-IQ" sz="2800" b="1" dirty="0">
                <a:solidFill>
                  <a:srgbClr val="FF0000"/>
                </a:solidFill>
              </a:rPr>
              <a:t> و </a:t>
            </a:r>
            <a:r>
              <a:rPr lang="ar-IQ" sz="2800" b="1" dirty="0" err="1">
                <a:solidFill>
                  <a:srgbClr val="FF0000"/>
                </a:solidFill>
              </a:rPr>
              <a:t>ئەم</a:t>
            </a:r>
            <a:r>
              <a:rPr lang="ar-IQ" sz="2800" b="1" dirty="0">
                <a:solidFill>
                  <a:srgbClr val="FF0000"/>
                </a:solidFill>
              </a:rPr>
              <a:t> </a:t>
            </a:r>
            <a:r>
              <a:rPr lang="ar-IQ" sz="2800" b="1" dirty="0" err="1">
                <a:solidFill>
                  <a:srgbClr val="FF0000"/>
                </a:solidFill>
              </a:rPr>
              <a:t>سیستەمە</a:t>
            </a:r>
            <a:r>
              <a:rPr lang="ar-IQ" sz="2800" b="1" dirty="0">
                <a:solidFill>
                  <a:srgbClr val="FF0000"/>
                </a:solidFill>
              </a:rPr>
              <a:t> </a:t>
            </a:r>
            <a:r>
              <a:rPr lang="ar-IQ" sz="2800" b="1" dirty="0" err="1">
                <a:solidFill>
                  <a:srgbClr val="FF0000"/>
                </a:solidFill>
              </a:rPr>
              <a:t>ڕاژە</a:t>
            </a:r>
            <a:r>
              <a:rPr lang="ar-IQ" sz="2800" b="1" dirty="0">
                <a:solidFill>
                  <a:srgbClr val="FF0000"/>
                </a:solidFill>
              </a:rPr>
              <a:t> </a:t>
            </a:r>
            <a:r>
              <a:rPr lang="ar-IQ" sz="2800" b="1" dirty="0" err="1">
                <a:solidFill>
                  <a:srgbClr val="FF0000"/>
                </a:solidFill>
              </a:rPr>
              <a:t>کارانەی</a:t>
            </a:r>
            <a:r>
              <a:rPr lang="ar-IQ" sz="2800" b="1" dirty="0">
                <a:solidFill>
                  <a:srgbClr val="FF0000"/>
                </a:solidFill>
              </a:rPr>
              <a:t> </a:t>
            </a:r>
            <a:r>
              <a:rPr lang="ar-IQ" sz="2800" b="1" dirty="0" err="1">
                <a:solidFill>
                  <a:srgbClr val="FF0000"/>
                </a:solidFill>
              </a:rPr>
              <a:t>کە</a:t>
            </a:r>
            <a:r>
              <a:rPr lang="ar-IQ" sz="2800" b="1" dirty="0">
                <a:solidFill>
                  <a:srgbClr val="FF0000"/>
                </a:solidFill>
              </a:rPr>
              <a:t> </a:t>
            </a:r>
            <a:r>
              <a:rPr lang="ar-IQ" sz="2800" b="1" dirty="0" err="1">
                <a:solidFill>
                  <a:srgbClr val="FF0000"/>
                </a:solidFill>
              </a:rPr>
              <a:t>پەیوە</a:t>
            </a:r>
            <a:r>
              <a:rPr lang="ar-IQ" sz="2800" b="1" dirty="0">
                <a:solidFill>
                  <a:srgbClr val="FF0000"/>
                </a:solidFill>
              </a:rPr>
              <a:t> </a:t>
            </a:r>
            <a:r>
              <a:rPr lang="ar-IQ" sz="2800" b="1" dirty="0" err="1">
                <a:solidFill>
                  <a:srgbClr val="FF0000"/>
                </a:solidFill>
              </a:rPr>
              <a:t>ندی</a:t>
            </a:r>
            <a:r>
              <a:rPr lang="ar-IQ" sz="2800" b="1" dirty="0">
                <a:solidFill>
                  <a:srgbClr val="FF0000"/>
                </a:solidFill>
              </a:rPr>
              <a:t> دارن </a:t>
            </a:r>
            <a:r>
              <a:rPr lang="ar-IQ" sz="2800" b="1" dirty="0" err="1">
                <a:solidFill>
                  <a:srgbClr val="FF0000"/>
                </a:solidFill>
              </a:rPr>
              <a:t>لە</a:t>
            </a:r>
            <a:r>
              <a:rPr lang="ar-IQ" sz="2800" b="1" dirty="0">
                <a:solidFill>
                  <a:srgbClr val="FF0000"/>
                </a:solidFill>
              </a:rPr>
              <a:t> </a:t>
            </a:r>
            <a:r>
              <a:rPr lang="ar-IQ" sz="2800" b="1" dirty="0" err="1">
                <a:solidFill>
                  <a:srgbClr val="FF0000"/>
                </a:solidFill>
              </a:rPr>
              <a:t>گەڵیان</a:t>
            </a:r>
            <a:r>
              <a:rPr lang="ar-IQ" sz="2800" b="1" dirty="0">
                <a:solidFill>
                  <a:srgbClr val="FF0000"/>
                </a:solidFill>
              </a:rPr>
              <a:t> </a:t>
            </a:r>
          </a:p>
        </p:txBody>
      </p:sp>
    </p:spTree>
    <p:extLst>
      <p:ext uri="{BB962C8B-B14F-4D97-AF65-F5344CB8AC3E}">
        <p14:creationId xmlns:p14="http://schemas.microsoft.com/office/powerpoint/2010/main" val="3484785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3539430"/>
          </a:xfrm>
          <a:prstGeom prst="rect">
            <a:avLst/>
          </a:prstGeom>
        </p:spPr>
        <p:txBody>
          <a:bodyPr wrap="square">
            <a:spAutoFit/>
          </a:bodyPr>
          <a:lstStyle/>
          <a:p>
            <a:endParaRPr lang="ar-IQ" sz="2800" b="1" dirty="0" smtClean="0"/>
          </a:p>
          <a:p>
            <a:endParaRPr lang="ar-IQ" sz="2800" b="1" dirty="0" smtClean="0"/>
          </a:p>
          <a:p>
            <a:r>
              <a:rPr lang="ar-IQ" sz="2800" b="1" dirty="0" smtClean="0"/>
              <a:t>وقولنا:</a:t>
            </a:r>
            <a:r>
              <a:rPr lang="ar-IQ" sz="2800" b="1" dirty="0" smtClean="0">
                <a:solidFill>
                  <a:srgbClr val="FF0000"/>
                </a:solidFill>
              </a:rPr>
              <a:t> (مع بلاغته) </a:t>
            </a:r>
            <a:r>
              <a:rPr lang="ar-IQ" sz="2800" b="1" dirty="0" smtClean="0"/>
              <a:t>لإخراج ما ليس ببليغ، فليس من الإنشاء المبحوث عنه عُرفًا، وإنما هو التعبير عن المعاني كيفما اتفق، وذلك لا يَتوقَّف إلا على معرفة المفردات، وكيفية رَبْط الكَلِم بعضها ببعض، والبحثُ عن  أُولَيَات علمي النَّحْو والصَّرف.</a:t>
            </a:r>
          </a:p>
          <a:p>
            <a:endParaRPr lang="ar-IQ" sz="2800" b="1" dirty="0" smtClean="0">
              <a:solidFill>
                <a:srgbClr val="FF0000"/>
              </a:solidFill>
            </a:endParaRPr>
          </a:p>
          <a:p>
            <a:r>
              <a:rPr lang="ar-IQ" sz="2800" b="1" dirty="0" smtClean="0">
                <a:solidFill>
                  <a:srgbClr val="FF0000"/>
                </a:solidFill>
              </a:rPr>
              <a:t>                 </a:t>
            </a:r>
            <a:endParaRPr lang="ar-IQ" sz="2800" b="1"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640"/>
            <a:ext cx="9144000" cy="5262979"/>
          </a:xfrm>
          <a:prstGeom prst="rect">
            <a:avLst/>
          </a:prstGeom>
        </p:spPr>
        <p:txBody>
          <a:bodyPr wrap="square">
            <a:spAutoFit/>
          </a:bodyPr>
          <a:lstStyle/>
          <a:p>
            <a:r>
              <a:rPr lang="ar-SA" sz="2400" b="1" dirty="0" err="1">
                <a:solidFill>
                  <a:srgbClr val="FF0000"/>
                </a:solidFill>
              </a:rPr>
              <a:t>لەژێر</a:t>
            </a:r>
            <a:r>
              <a:rPr lang="ar-SA" sz="2400" b="1" dirty="0">
                <a:solidFill>
                  <a:srgbClr val="FF0000"/>
                </a:solidFill>
              </a:rPr>
              <a:t> </a:t>
            </a:r>
            <a:r>
              <a:rPr lang="ar-SA" sz="2400" b="1" dirty="0" err="1">
                <a:solidFill>
                  <a:srgbClr val="FF0000"/>
                </a:solidFill>
              </a:rPr>
              <a:t>رۆشنایی</a:t>
            </a:r>
            <a:r>
              <a:rPr lang="ar-SA" sz="2400" b="1" dirty="0">
                <a:solidFill>
                  <a:srgbClr val="FF0000"/>
                </a:solidFill>
              </a:rPr>
              <a:t> </a:t>
            </a:r>
            <a:r>
              <a:rPr lang="ar-SA" sz="2400" b="1" dirty="0" err="1">
                <a:solidFill>
                  <a:srgbClr val="FF0000"/>
                </a:solidFill>
              </a:rPr>
              <a:t>ئەم</a:t>
            </a:r>
            <a:r>
              <a:rPr lang="ar-SA" sz="2400" b="1" dirty="0">
                <a:solidFill>
                  <a:srgbClr val="FF0000"/>
                </a:solidFill>
              </a:rPr>
              <a:t> </a:t>
            </a:r>
            <a:r>
              <a:rPr lang="ar-SA" sz="2400" b="1" dirty="0" err="1">
                <a:solidFill>
                  <a:srgbClr val="FF0000"/>
                </a:solidFill>
              </a:rPr>
              <a:t>پیشەکیەدا</a:t>
            </a:r>
            <a:r>
              <a:rPr lang="ar-SA" sz="2400" b="1" dirty="0">
                <a:solidFill>
                  <a:srgbClr val="FF0000"/>
                </a:solidFill>
              </a:rPr>
              <a:t> </a:t>
            </a:r>
            <a:r>
              <a:rPr lang="ar-SA" sz="2400" b="1" dirty="0" err="1">
                <a:solidFill>
                  <a:srgbClr val="FF0000"/>
                </a:solidFill>
              </a:rPr>
              <a:t>دەکرێ</a:t>
            </a:r>
            <a:r>
              <a:rPr lang="ar-SA" sz="2400" b="1" dirty="0">
                <a:solidFill>
                  <a:srgbClr val="FF0000"/>
                </a:solidFill>
              </a:rPr>
              <a:t> </a:t>
            </a:r>
            <a:r>
              <a:rPr lang="ar-SA" sz="2400" b="1" dirty="0" err="1">
                <a:solidFill>
                  <a:srgbClr val="FF0000"/>
                </a:solidFill>
              </a:rPr>
              <a:t>بەبێ</a:t>
            </a:r>
            <a:r>
              <a:rPr lang="ar-SA" sz="2400" b="1" dirty="0">
                <a:solidFill>
                  <a:srgbClr val="FF0000"/>
                </a:solidFill>
              </a:rPr>
              <a:t> </a:t>
            </a:r>
            <a:r>
              <a:rPr lang="ar-SA" sz="2400" b="1" dirty="0" err="1">
                <a:solidFill>
                  <a:srgbClr val="FF0000"/>
                </a:solidFill>
              </a:rPr>
              <a:t>دوودڵی</a:t>
            </a:r>
            <a:r>
              <a:rPr lang="ar-SA" sz="2400" b="1" dirty="0">
                <a:solidFill>
                  <a:srgbClr val="FF0000"/>
                </a:solidFill>
              </a:rPr>
              <a:t> </a:t>
            </a:r>
            <a:r>
              <a:rPr lang="ar-SA" sz="2400" b="1" dirty="0" err="1">
                <a:solidFill>
                  <a:srgbClr val="FF0000"/>
                </a:solidFill>
              </a:rPr>
              <a:t>بگوترێ</a:t>
            </a:r>
            <a:r>
              <a:rPr lang="ar-SA" sz="2400" b="1" dirty="0">
                <a:solidFill>
                  <a:srgbClr val="FF0000"/>
                </a:solidFill>
              </a:rPr>
              <a:t> </a:t>
            </a:r>
            <a:r>
              <a:rPr lang="ar-SA" sz="2400" b="1" dirty="0" err="1">
                <a:solidFill>
                  <a:srgbClr val="FF0000"/>
                </a:solidFill>
              </a:rPr>
              <a:t>کە</a:t>
            </a:r>
            <a:r>
              <a:rPr lang="ar-SA" sz="2400" b="1" dirty="0">
                <a:solidFill>
                  <a:srgbClr val="FF0000"/>
                </a:solidFill>
              </a:rPr>
              <a:t> </a:t>
            </a:r>
            <a:r>
              <a:rPr lang="ar-SA" sz="2400" b="1" dirty="0" err="1">
                <a:solidFill>
                  <a:srgbClr val="FF0000"/>
                </a:solidFill>
              </a:rPr>
              <a:t>پەروەردە</a:t>
            </a:r>
            <a:r>
              <a:rPr lang="ar-SA" sz="2400" b="1" dirty="0">
                <a:solidFill>
                  <a:srgbClr val="FF0000"/>
                </a:solidFill>
              </a:rPr>
              <a:t> </a:t>
            </a:r>
            <a:r>
              <a:rPr lang="ar-SA" sz="2400" b="1" dirty="0" err="1">
                <a:solidFill>
                  <a:srgbClr val="FF0000"/>
                </a:solidFill>
              </a:rPr>
              <a:t>لە</a:t>
            </a:r>
            <a:r>
              <a:rPr lang="ar-SA" sz="2400" b="1" dirty="0">
                <a:solidFill>
                  <a:srgbClr val="FF0000"/>
                </a:solidFill>
              </a:rPr>
              <a:t> </a:t>
            </a:r>
            <a:r>
              <a:rPr lang="ar-SA" sz="2400" b="1" dirty="0" err="1">
                <a:solidFill>
                  <a:srgbClr val="FF0000"/>
                </a:solidFill>
              </a:rPr>
              <a:t>کرۆکیدا</a:t>
            </a:r>
            <a:r>
              <a:rPr lang="ar-SA" sz="2400" b="1" dirty="0">
                <a:solidFill>
                  <a:srgbClr val="FF0000"/>
                </a:solidFill>
              </a:rPr>
              <a:t> </a:t>
            </a:r>
            <a:r>
              <a:rPr lang="ar-SA" sz="2400" b="1" dirty="0" err="1">
                <a:solidFill>
                  <a:srgbClr val="FF0000"/>
                </a:solidFill>
              </a:rPr>
              <a:t>ناوەندیکی</a:t>
            </a:r>
            <a:r>
              <a:rPr lang="ar-SA" sz="2400" b="1" dirty="0">
                <a:solidFill>
                  <a:srgbClr val="FF0000"/>
                </a:solidFill>
              </a:rPr>
              <a:t> </a:t>
            </a:r>
            <a:r>
              <a:rPr lang="ar-SA" sz="2400" b="1" dirty="0" err="1">
                <a:solidFill>
                  <a:srgbClr val="FF0000"/>
                </a:solidFill>
              </a:rPr>
              <a:t>بە</a:t>
            </a:r>
            <a:r>
              <a:rPr lang="ar-SA" sz="2400" b="1" dirty="0">
                <a:solidFill>
                  <a:srgbClr val="FF0000"/>
                </a:solidFill>
              </a:rPr>
              <a:t> </a:t>
            </a:r>
            <a:r>
              <a:rPr lang="ar-SA" sz="2400" b="1" dirty="0" err="1">
                <a:solidFill>
                  <a:srgbClr val="FF0000"/>
                </a:solidFill>
              </a:rPr>
              <a:t>یەک</a:t>
            </a:r>
            <a:r>
              <a:rPr lang="ar-SA" sz="2400" b="1" dirty="0">
                <a:solidFill>
                  <a:srgbClr val="FF0000"/>
                </a:solidFill>
              </a:rPr>
              <a:t> </a:t>
            </a:r>
            <a:r>
              <a:rPr lang="ar-SA" sz="2400" b="1" dirty="0" err="1">
                <a:solidFill>
                  <a:srgbClr val="FF0000"/>
                </a:solidFill>
              </a:rPr>
              <a:t>گەیاندنە</a:t>
            </a:r>
            <a:r>
              <a:rPr lang="ar-SA" sz="2400" b="1" dirty="0">
                <a:solidFill>
                  <a:srgbClr val="FF0000"/>
                </a:solidFill>
              </a:rPr>
              <a:t> </a:t>
            </a:r>
            <a:r>
              <a:rPr lang="ar-SA" sz="2400" b="1" dirty="0" err="1">
                <a:solidFill>
                  <a:srgbClr val="FF0000"/>
                </a:solidFill>
              </a:rPr>
              <a:t>هاوشێوەی</a:t>
            </a:r>
            <a:r>
              <a:rPr lang="ar-SA" sz="2400" b="1" dirty="0">
                <a:solidFill>
                  <a:srgbClr val="FF0000"/>
                </a:solidFill>
              </a:rPr>
              <a:t> </a:t>
            </a:r>
            <a:r>
              <a:rPr lang="ar-SA" sz="2400" b="1" dirty="0" err="1">
                <a:solidFill>
                  <a:srgbClr val="FF0000"/>
                </a:solidFill>
              </a:rPr>
              <a:t>میدیا</a:t>
            </a:r>
            <a:r>
              <a:rPr lang="ar-SA" sz="2400" b="1" dirty="0">
                <a:solidFill>
                  <a:srgbClr val="FF0000"/>
                </a:solidFill>
              </a:rPr>
              <a:t>، </a:t>
            </a:r>
            <a:r>
              <a:rPr lang="ar-SA" sz="2400" b="1" dirty="0" err="1">
                <a:solidFill>
                  <a:srgbClr val="FF0000"/>
                </a:solidFill>
              </a:rPr>
              <a:t>بۆیە</a:t>
            </a:r>
            <a:r>
              <a:rPr lang="ar-SA" sz="2400" b="1" dirty="0">
                <a:solidFill>
                  <a:srgbClr val="FF0000"/>
                </a:solidFill>
              </a:rPr>
              <a:t> </a:t>
            </a:r>
            <a:r>
              <a:rPr lang="ar-SA" sz="2400" b="1" dirty="0" err="1">
                <a:solidFill>
                  <a:srgbClr val="FF0000"/>
                </a:solidFill>
              </a:rPr>
              <a:t>لەنیوان</a:t>
            </a:r>
            <a:r>
              <a:rPr lang="ar-SA" sz="2400" b="1" dirty="0">
                <a:solidFill>
                  <a:srgbClr val="FF0000"/>
                </a:solidFill>
              </a:rPr>
              <a:t> </a:t>
            </a:r>
            <a:r>
              <a:rPr lang="ar-SA" sz="2400" b="1" dirty="0" err="1">
                <a:solidFill>
                  <a:srgbClr val="FF0000"/>
                </a:solidFill>
              </a:rPr>
              <a:t>پەروەردە</a:t>
            </a:r>
            <a:r>
              <a:rPr lang="ar-SA" sz="2400" b="1" dirty="0">
                <a:solidFill>
                  <a:srgbClr val="FF0000"/>
                </a:solidFill>
              </a:rPr>
              <a:t> و </a:t>
            </a:r>
            <a:r>
              <a:rPr lang="ar-SA" sz="2400" b="1" dirty="0" err="1">
                <a:solidFill>
                  <a:srgbClr val="FF0000"/>
                </a:solidFill>
              </a:rPr>
              <a:t>ڕاگەیاندن</a:t>
            </a:r>
            <a:r>
              <a:rPr lang="ar-SA" sz="2400" b="1" dirty="0">
                <a:solidFill>
                  <a:srgbClr val="FF0000"/>
                </a:solidFill>
              </a:rPr>
              <a:t> </a:t>
            </a:r>
            <a:r>
              <a:rPr lang="ar-SA" sz="2400" b="1" dirty="0" err="1">
                <a:solidFill>
                  <a:srgbClr val="FF0000"/>
                </a:solidFill>
              </a:rPr>
              <a:t>کەناڵی</a:t>
            </a:r>
            <a:r>
              <a:rPr lang="ar-SA" sz="2400" b="1" dirty="0">
                <a:solidFill>
                  <a:srgbClr val="FF0000"/>
                </a:solidFill>
              </a:rPr>
              <a:t> </a:t>
            </a:r>
            <a:r>
              <a:rPr lang="ar-SA" sz="2400" b="1" dirty="0" err="1">
                <a:solidFill>
                  <a:srgbClr val="FF0000"/>
                </a:solidFill>
              </a:rPr>
              <a:t>هاوبەش</a:t>
            </a:r>
            <a:r>
              <a:rPr lang="ar-SA" sz="2400" b="1" dirty="0">
                <a:solidFill>
                  <a:srgbClr val="FF0000"/>
                </a:solidFill>
              </a:rPr>
              <a:t> </a:t>
            </a:r>
            <a:r>
              <a:rPr lang="ar-SA" sz="2400" b="1" dirty="0" err="1">
                <a:solidFill>
                  <a:srgbClr val="FF0000"/>
                </a:solidFill>
              </a:rPr>
              <a:t>هەیە</a:t>
            </a:r>
            <a:r>
              <a:rPr lang="ar-SA" sz="2400" b="1" dirty="0">
                <a:solidFill>
                  <a:srgbClr val="FF0000"/>
                </a:solidFill>
              </a:rPr>
              <a:t> </a:t>
            </a:r>
            <a:r>
              <a:rPr lang="ar-SA" sz="2400" b="1" dirty="0" err="1">
                <a:solidFill>
                  <a:srgbClr val="FF0000"/>
                </a:solidFill>
              </a:rPr>
              <a:t>کە</a:t>
            </a:r>
            <a:r>
              <a:rPr lang="ar-SA" sz="2400" b="1" dirty="0">
                <a:solidFill>
                  <a:srgbClr val="FF0000"/>
                </a:solidFill>
              </a:rPr>
              <a:t> </a:t>
            </a:r>
            <a:r>
              <a:rPr lang="ar-SA" sz="2400" b="1" dirty="0" err="1">
                <a:solidFill>
                  <a:srgbClr val="FF0000"/>
                </a:solidFill>
              </a:rPr>
              <a:t>خۆی</a:t>
            </a:r>
            <a:r>
              <a:rPr lang="ar-SA" sz="2400" b="1" dirty="0">
                <a:solidFill>
                  <a:srgbClr val="FF0000"/>
                </a:solidFill>
              </a:rPr>
              <a:t> </a:t>
            </a:r>
            <a:r>
              <a:rPr lang="ar-SA" sz="2400" b="1" dirty="0" err="1">
                <a:solidFill>
                  <a:srgbClr val="FF0000"/>
                </a:solidFill>
              </a:rPr>
              <a:t>دەبینێتەوە</a:t>
            </a:r>
            <a:r>
              <a:rPr lang="ar-SA" sz="2400" b="1" dirty="0">
                <a:solidFill>
                  <a:srgbClr val="FF0000"/>
                </a:solidFill>
              </a:rPr>
              <a:t> </a:t>
            </a:r>
            <a:r>
              <a:rPr lang="ar-SA" sz="2400" b="1" dirty="0" err="1">
                <a:solidFill>
                  <a:srgbClr val="FF0000"/>
                </a:solidFill>
              </a:rPr>
              <a:t>لە</a:t>
            </a:r>
            <a:r>
              <a:rPr lang="ar-SA" sz="2400" b="1" dirty="0">
                <a:solidFill>
                  <a:srgbClr val="FF0000"/>
                </a:solidFill>
              </a:rPr>
              <a:t> </a:t>
            </a:r>
            <a:r>
              <a:rPr lang="ar-SA" sz="2400" b="1" dirty="0" err="1">
                <a:solidFill>
                  <a:srgbClr val="FF0000"/>
                </a:solidFill>
              </a:rPr>
              <a:t>بەیەک</a:t>
            </a:r>
            <a:r>
              <a:rPr lang="ar-SA" sz="2400" b="1" dirty="0">
                <a:solidFill>
                  <a:srgbClr val="FF0000"/>
                </a:solidFill>
              </a:rPr>
              <a:t> </a:t>
            </a:r>
            <a:r>
              <a:rPr lang="ar-SA" sz="2400" b="1" dirty="0" err="1">
                <a:solidFill>
                  <a:srgbClr val="FF0000"/>
                </a:solidFill>
              </a:rPr>
              <a:t>گەیشتن</a:t>
            </a:r>
            <a:r>
              <a:rPr lang="ar-SA" sz="2400" b="1" dirty="0">
                <a:solidFill>
                  <a:srgbClr val="FF0000"/>
                </a:solidFill>
              </a:rPr>
              <a:t> </a:t>
            </a:r>
            <a:r>
              <a:rPr lang="ar-SA" sz="2400" b="1" dirty="0" err="1">
                <a:solidFill>
                  <a:srgbClr val="FF0000"/>
                </a:solidFill>
              </a:rPr>
              <a:t>بەهەردوو</a:t>
            </a:r>
            <a:r>
              <a:rPr lang="ar-SA" sz="2400" b="1" dirty="0">
                <a:solidFill>
                  <a:srgbClr val="FF0000"/>
                </a:solidFill>
              </a:rPr>
              <a:t> </a:t>
            </a:r>
            <a:r>
              <a:rPr lang="ar-SA" sz="2400" b="1" dirty="0" err="1">
                <a:solidFill>
                  <a:srgbClr val="FF0000"/>
                </a:solidFill>
              </a:rPr>
              <a:t>دیوەکەی</a:t>
            </a:r>
            <a:r>
              <a:rPr lang="ar-SA" sz="2400" b="1" dirty="0">
                <a:solidFill>
                  <a:srgbClr val="FF0000"/>
                </a:solidFill>
              </a:rPr>
              <a:t>: </a:t>
            </a:r>
            <a:r>
              <a:rPr lang="ar-SA" sz="2400" b="1" dirty="0" err="1">
                <a:solidFill>
                  <a:srgbClr val="FF0000"/>
                </a:solidFill>
              </a:rPr>
              <a:t>کردارەکانی</a:t>
            </a:r>
            <a:r>
              <a:rPr lang="ar-SA" sz="2400" b="1" dirty="0">
                <a:solidFill>
                  <a:srgbClr val="FF0000"/>
                </a:solidFill>
              </a:rPr>
              <a:t> </a:t>
            </a:r>
            <a:r>
              <a:rPr lang="ar-SA" sz="2400" b="1" dirty="0" err="1">
                <a:solidFill>
                  <a:srgbClr val="FF0000"/>
                </a:solidFill>
              </a:rPr>
              <a:t>راگەیاندن</a:t>
            </a:r>
            <a:r>
              <a:rPr lang="ar-SA" sz="2400" b="1" dirty="0">
                <a:solidFill>
                  <a:srgbClr val="FF0000"/>
                </a:solidFill>
              </a:rPr>
              <a:t> و </a:t>
            </a:r>
            <a:r>
              <a:rPr lang="ar-SA" sz="2400" b="1" dirty="0" err="1">
                <a:solidFill>
                  <a:srgbClr val="FF0000"/>
                </a:solidFill>
              </a:rPr>
              <a:t>کەنالەکانی</a:t>
            </a:r>
            <a:r>
              <a:rPr lang="ar-SA" sz="2400" b="1" dirty="0">
                <a:solidFill>
                  <a:srgbClr val="FF0000"/>
                </a:solidFill>
              </a:rPr>
              <a:t> ، </a:t>
            </a:r>
            <a:r>
              <a:rPr lang="ar-SA" sz="2400" b="1" dirty="0" err="1">
                <a:solidFill>
                  <a:srgbClr val="FF0000"/>
                </a:solidFill>
              </a:rPr>
              <a:t>وە</a:t>
            </a:r>
            <a:r>
              <a:rPr lang="ar-SA" sz="2400" b="1" dirty="0">
                <a:solidFill>
                  <a:srgbClr val="FF0000"/>
                </a:solidFill>
              </a:rPr>
              <a:t> </a:t>
            </a:r>
            <a:r>
              <a:rPr lang="ar-SA" sz="2400" b="1" dirty="0" err="1">
                <a:solidFill>
                  <a:srgbClr val="FF0000"/>
                </a:solidFill>
              </a:rPr>
              <a:t>لەنیوانیشیاندا</a:t>
            </a:r>
            <a:r>
              <a:rPr lang="ar-SA" sz="2400" b="1" dirty="0">
                <a:solidFill>
                  <a:srgbClr val="FF0000"/>
                </a:solidFill>
              </a:rPr>
              <a:t> </a:t>
            </a:r>
            <a:r>
              <a:rPr lang="ar-SA" sz="2400" b="1" dirty="0" err="1">
                <a:solidFill>
                  <a:srgbClr val="FF0000"/>
                </a:solidFill>
              </a:rPr>
              <a:t>ئامانج</a:t>
            </a:r>
            <a:r>
              <a:rPr lang="ar-SA" sz="2400" b="1" dirty="0">
                <a:solidFill>
                  <a:srgbClr val="FF0000"/>
                </a:solidFill>
              </a:rPr>
              <a:t> و </a:t>
            </a:r>
            <a:r>
              <a:rPr lang="ar-SA" sz="2400" b="1" dirty="0" err="1">
                <a:solidFill>
                  <a:srgbClr val="FF0000"/>
                </a:solidFill>
              </a:rPr>
              <a:t>کاری</a:t>
            </a:r>
            <a:r>
              <a:rPr lang="ar-SA" sz="2400" b="1" dirty="0">
                <a:solidFill>
                  <a:srgbClr val="FF0000"/>
                </a:solidFill>
              </a:rPr>
              <a:t> </a:t>
            </a:r>
            <a:r>
              <a:rPr lang="ar-SA" sz="2400" b="1" dirty="0" err="1">
                <a:solidFill>
                  <a:srgbClr val="FF0000"/>
                </a:solidFill>
              </a:rPr>
              <a:t>هاوبەش</a:t>
            </a:r>
            <a:r>
              <a:rPr lang="ar-SA" sz="2400" b="1" dirty="0">
                <a:solidFill>
                  <a:srgbClr val="FF0000"/>
                </a:solidFill>
              </a:rPr>
              <a:t> </a:t>
            </a:r>
            <a:r>
              <a:rPr lang="ar-SA" sz="2400" b="1" dirty="0" err="1">
                <a:solidFill>
                  <a:srgbClr val="FF0000"/>
                </a:solidFill>
              </a:rPr>
              <a:t>هەیە</a:t>
            </a:r>
            <a:r>
              <a:rPr lang="ar-SA" sz="2400" b="1" dirty="0">
                <a:solidFill>
                  <a:srgbClr val="FF0000"/>
                </a:solidFill>
              </a:rPr>
              <a:t> </a:t>
            </a:r>
            <a:r>
              <a:rPr lang="ar-SA" sz="2400" b="1" dirty="0" err="1">
                <a:solidFill>
                  <a:srgbClr val="FF0000"/>
                </a:solidFill>
              </a:rPr>
              <a:t>لە</a:t>
            </a:r>
            <a:r>
              <a:rPr lang="ar-SA" sz="2400" b="1" dirty="0">
                <a:solidFill>
                  <a:srgbClr val="FF0000"/>
                </a:solidFill>
              </a:rPr>
              <a:t> </a:t>
            </a:r>
            <a:r>
              <a:rPr lang="ar-SA" sz="2400" b="1" dirty="0" err="1">
                <a:solidFill>
                  <a:srgbClr val="FF0000"/>
                </a:solidFill>
              </a:rPr>
              <a:t>سۆنگەی</a:t>
            </a:r>
            <a:r>
              <a:rPr lang="ar-SA" sz="2400" b="1" dirty="0">
                <a:solidFill>
                  <a:srgbClr val="FF0000"/>
                </a:solidFill>
              </a:rPr>
              <a:t> </a:t>
            </a:r>
            <a:r>
              <a:rPr lang="ar-SA" sz="2400" b="1" dirty="0" err="1">
                <a:solidFill>
                  <a:srgbClr val="FF0000"/>
                </a:solidFill>
              </a:rPr>
              <a:t>ئەوەی</a:t>
            </a:r>
            <a:r>
              <a:rPr lang="ar-SA" sz="2400" b="1" dirty="0">
                <a:solidFill>
                  <a:srgbClr val="FF0000"/>
                </a:solidFill>
              </a:rPr>
              <a:t> </a:t>
            </a:r>
            <a:r>
              <a:rPr lang="ar-SA" sz="2400" b="1" dirty="0" err="1">
                <a:solidFill>
                  <a:srgbClr val="FF0000"/>
                </a:solidFill>
              </a:rPr>
              <a:t>کە</a:t>
            </a:r>
            <a:r>
              <a:rPr lang="ar-SA" sz="2400" b="1" dirty="0">
                <a:solidFill>
                  <a:srgbClr val="FF0000"/>
                </a:solidFill>
              </a:rPr>
              <a:t> </a:t>
            </a:r>
            <a:r>
              <a:rPr lang="ar-SA" sz="2400" b="1" dirty="0" err="1">
                <a:solidFill>
                  <a:srgbClr val="FF0000"/>
                </a:solidFill>
              </a:rPr>
              <a:t>هەردوو</a:t>
            </a:r>
            <a:r>
              <a:rPr lang="ar-SA" sz="2400" b="1" dirty="0">
                <a:solidFill>
                  <a:srgbClr val="FF0000"/>
                </a:solidFill>
              </a:rPr>
              <a:t> </a:t>
            </a:r>
            <a:r>
              <a:rPr lang="ar-SA" sz="2400" b="1" dirty="0" err="1">
                <a:solidFill>
                  <a:srgbClr val="FF0000"/>
                </a:solidFill>
              </a:rPr>
              <a:t>کەرت</a:t>
            </a:r>
            <a:r>
              <a:rPr lang="ar-SA" sz="2400" b="1" dirty="0">
                <a:solidFill>
                  <a:srgbClr val="FF0000"/>
                </a:solidFill>
              </a:rPr>
              <a:t> (</a:t>
            </a:r>
            <a:r>
              <a:rPr lang="ar-SA" sz="2400" b="1" dirty="0" err="1">
                <a:solidFill>
                  <a:srgbClr val="FF0000"/>
                </a:solidFill>
              </a:rPr>
              <a:t>پەروەردە</a:t>
            </a:r>
            <a:r>
              <a:rPr lang="ar-SA" sz="2400" b="1" dirty="0">
                <a:solidFill>
                  <a:srgbClr val="FF0000"/>
                </a:solidFill>
              </a:rPr>
              <a:t> و </a:t>
            </a:r>
            <a:r>
              <a:rPr lang="ar-SA" sz="2400" b="1" dirty="0" err="1">
                <a:solidFill>
                  <a:srgbClr val="FF0000"/>
                </a:solidFill>
              </a:rPr>
              <a:t>راگەیاندن</a:t>
            </a:r>
            <a:r>
              <a:rPr lang="ar-SA" sz="2400" b="1" dirty="0">
                <a:solidFill>
                  <a:srgbClr val="FF0000"/>
                </a:solidFill>
              </a:rPr>
              <a:t> ) </a:t>
            </a:r>
            <a:r>
              <a:rPr lang="ar-SA" sz="2400" b="1" dirty="0" err="1">
                <a:solidFill>
                  <a:srgbClr val="FF0000"/>
                </a:solidFill>
              </a:rPr>
              <a:t>رەفتاریان</a:t>
            </a:r>
            <a:r>
              <a:rPr lang="ar-SA" sz="2400" b="1" dirty="0">
                <a:solidFill>
                  <a:srgbClr val="FF0000"/>
                </a:solidFill>
              </a:rPr>
              <a:t> </a:t>
            </a:r>
            <a:r>
              <a:rPr lang="ar-SA" sz="2400" b="1" dirty="0" err="1">
                <a:solidFill>
                  <a:srgbClr val="FF0000"/>
                </a:solidFill>
              </a:rPr>
              <a:t>راستەوخۆ</a:t>
            </a:r>
            <a:r>
              <a:rPr lang="ar-SA" sz="2400" b="1" dirty="0">
                <a:solidFill>
                  <a:srgbClr val="FF0000"/>
                </a:solidFill>
              </a:rPr>
              <a:t> </a:t>
            </a:r>
            <a:r>
              <a:rPr lang="ar-SA" sz="2400" b="1" dirty="0" err="1">
                <a:solidFill>
                  <a:srgbClr val="FF0000"/>
                </a:solidFill>
              </a:rPr>
              <a:t>لەگەل</a:t>
            </a:r>
            <a:r>
              <a:rPr lang="ar-SA" sz="2400" b="1" dirty="0">
                <a:solidFill>
                  <a:srgbClr val="FF0000"/>
                </a:solidFill>
              </a:rPr>
              <a:t> </a:t>
            </a:r>
            <a:r>
              <a:rPr lang="ar-SA" sz="2400" b="1" dirty="0" err="1">
                <a:solidFill>
                  <a:srgbClr val="FF0000"/>
                </a:solidFill>
              </a:rPr>
              <a:t>کۆمەلگایە</a:t>
            </a:r>
            <a:r>
              <a:rPr lang="ar-SA" sz="2400" b="1" dirty="0">
                <a:solidFill>
                  <a:srgbClr val="FF0000"/>
                </a:solidFill>
              </a:rPr>
              <a:t> و </a:t>
            </a:r>
            <a:r>
              <a:rPr lang="ar-SA" sz="2400" b="1" dirty="0" err="1">
                <a:solidFill>
                  <a:srgbClr val="FF0000"/>
                </a:solidFill>
              </a:rPr>
              <a:t>ئامانجیان</a:t>
            </a:r>
            <a:r>
              <a:rPr lang="ar-SA" sz="2400" b="1" dirty="0">
                <a:solidFill>
                  <a:srgbClr val="FF0000"/>
                </a:solidFill>
              </a:rPr>
              <a:t> </a:t>
            </a:r>
            <a:r>
              <a:rPr lang="ar-SA" sz="2400" b="1" dirty="0" err="1">
                <a:solidFill>
                  <a:srgbClr val="FF0000"/>
                </a:solidFill>
              </a:rPr>
              <a:t>ڕاژەی</a:t>
            </a:r>
            <a:r>
              <a:rPr lang="ar-SA" sz="2400" b="1" dirty="0">
                <a:solidFill>
                  <a:srgbClr val="FF0000"/>
                </a:solidFill>
              </a:rPr>
              <a:t> </a:t>
            </a:r>
            <a:r>
              <a:rPr lang="ar-SA" sz="2400" b="1" dirty="0" err="1">
                <a:solidFill>
                  <a:srgbClr val="FF0000"/>
                </a:solidFill>
              </a:rPr>
              <a:t>جەماوەرە</a:t>
            </a:r>
            <a:r>
              <a:rPr lang="ar-SA" sz="2400" b="1" dirty="0">
                <a:solidFill>
                  <a:srgbClr val="FF0000"/>
                </a:solidFill>
              </a:rPr>
              <a:t> ، </a:t>
            </a:r>
            <a:r>
              <a:rPr lang="ar-SA" sz="2400" b="1" dirty="0" err="1">
                <a:solidFill>
                  <a:srgbClr val="FF0000"/>
                </a:solidFill>
              </a:rPr>
              <a:t>ئەو</a:t>
            </a:r>
            <a:r>
              <a:rPr lang="ar-SA" sz="2400" b="1" dirty="0">
                <a:solidFill>
                  <a:srgbClr val="FF0000"/>
                </a:solidFill>
              </a:rPr>
              <a:t> </a:t>
            </a:r>
            <a:r>
              <a:rPr lang="ar-SA" sz="2400" b="1" dirty="0" err="1">
                <a:solidFill>
                  <a:srgbClr val="FF0000"/>
                </a:solidFill>
              </a:rPr>
              <a:t>ڕاژەیەی</a:t>
            </a:r>
            <a:r>
              <a:rPr lang="ar-SA" sz="2400" b="1" dirty="0">
                <a:solidFill>
                  <a:srgbClr val="FF0000"/>
                </a:solidFill>
              </a:rPr>
              <a:t> </a:t>
            </a:r>
            <a:r>
              <a:rPr lang="ar-SA" sz="2400" b="1" dirty="0" err="1">
                <a:solidFill>
                  <a:srgbClr val="FF0000"/>
                </a:solidFill>
              </a:rPr>
              <a:t>کە</a:t>
            </a:r>
            <a:r>
              <a:rPr lang="ar-SA" sz="2400" b="1" dirty="0">
                <a:solidFill>
                  <a:srgbClr val="FF0000"/>
                </a:solidFill>
              </a:rPr>
              <a:t> </a:t>
            </a:r>
            <a:r>
              <a:rPr lang="ar-SA" sz="2400" b="1" dirty="0" err="1">
                <a:solidFill>
                  <a:srgbClr val="FF0000"/>
                </a:solidFill>
              </a:rPr>
              <a:t>بەشیوەیەکی</a:t>
            </a:r>
            <a:r>
              <a:rPr lang="ar-SA" sz="2400" b="1" dirty="0">
                <a:solidFill>
                  <a:srgbClr val="FF0000"/>
                </a:solidFill>
              </a:rPr>
              <a:t> </a:t>
            </a:r>
            <a:r>
              <a:rPr lang="ar-SA" sz="2400" b="1" dirty="0" err="1">
                <a:solidFill>
                  <a:srgbClr val="FF0000"/>
                </a:solidFill>
              </a:rPr>
              <a:t>چاک</a:t>
            </a:r>
            <a:r>
              <a:rPr lang="ar-SA" sz="2400" b="1" dirty="0">
                <a:solidFill>
                  <a:srgbClr val="FF0000"/>
                </a:solidFill>
              </a:rPr>
              <a:t> </a:t>
            </a:r>
            <a:r>
              <a:rPr lang="ar-SA" sz="2400" b="1" dirty="0" err="1">
                <a:solidFill>
                  <a:srgbClr val="FF0000"/>
                </a:solidFill>
              </a:rPr>
              <a:t>دیتە</a:t>
            </a:r>
            <a:r>
              <a:rPr lang="ar-SA" sz="2400" b="1" dirty="0">
                <a:solidFill>
                  <a:srgbClr val="FF0000"/>
                </a:solidFill>
              </a:rPr>
              <a:t> </a:t>
            </a:r>
            <a:r>
              <a:rPr lang="ar-SA" sz="2400" b="1" dirty="0" err="1">
                <a:solidFill>
                  <a:srgbClr val="FF0000"/>
                </a:solidFill>
              </a:rPr>
              <a:t>بواری</a:t>
            </a:r>
            <a:r>
              <a:rPr lang="ar-SA" sz="2400" b="1" dirty="0">
                <a:solidFill>
                  <a:srgbClr val="FF0000"/>
                </a:solidFill>
              </a:rPr>
              <a:t> </a:t>
            </a:r>
            <a:r>
              <a:rPr lang="ar-SA" sz="2400" b="1" dirty="0" err="1">
                <a:solidFill>
                  <a:srgbClr val="FF0000"/>
                </a:solidFill>
              </a:rPr>
              <a:t>جێبەجی</a:t>
            </a:r>
            <a:r>
              <a:rPr lang="ar-SA" sz="2400" b="1" dirty="0">
                <a:solidFill>
                  <a:srgbClr val="FF0000"/>
                </a:solidFill>
              </a:rPr>
              <a:t> </a:t>
            </a:r>
            <a:r>
              <a:rPr lang="ar-SA" sz="2400" b="1" dirty="0" err="1">
                <a:solidFill>
                  <a:srgbClr val="FF0000"/>
                </a:solidFill>
              </a:rPr>
              <a:t>کردن</a:t>
            </a:r>
            <a:r>
              <a:rPr lang="ar-SA" sz="2400" b="1" dirty="0">
                <a:solidFill>
                  <a:srgbClr val="FF0000"/>
                </a:solidFill>
              </a:rPr>
              <a:t> و </a:t>
            </a:r>
            <a:r>
              <a:rPr lang="ar-SA" sz="2400" b="1" dirty="0" err="1">
                <a:solidFill>
                  <a:srgbClr val="FF0000"/>
                </a:solidFill>
              </a:rPr>
              <a:t>بەرهەم</a:t>
            </a:r>
            <a:r>
              <a:rPr lang="ar-SA" sz="2400" b="1" dirty="0">
                <a:solidFill>
                  <a:srgbClr val="FF0000"/>
                </a:solidFill>
              </a:rPr>
              <a:t> دار </a:t>
            </a:r>
            <a:r>
              <a:rPr lang="ar-SA" sz="2400" b="1" dirty="0" err="1">
                <a:solidFill>
                  <a:srgbClr val="FF0000"/>
                </a:solidFill>
              </a:rPr>
              <a:t>کاتێک</a:t>
            </a:r>
            <a:r>
              <a:rPr lang="ar-SA" sz="2400" b="1" dirty="0">
                <a:solidFill>
                  <a:srgbClr val="FF0000"/>
                </a:solidFill>
              </a:rPr>
              <a:t> </a:t>
            </a:r>
            <a:r>
              <a:rPr lang="ar-SA" sz="2400" b="1" dirty="0" err="1">
                <a:solidFill>
                  <a:srgbClr val="FF0000"/>
                </a:solidFill>
              </a:rPr>
              <a:t>پەروەردە</a:t>
            </a:r>
            <a:r>
              <a:rPr lang="ar-SA" sz="2400" b="1" dirty="0">
                <a:solidFill>
                  <a:srgbClr val="FF0000"/>
                </a:solidFill>
              </a:rPr>
              <a:t> و </a:t>
            </a:r>
            <a:r>
              <a:rPr lang="ar-SA" sz="2400" b="1" dirty="0" err="1">
                <a:solidFill>
                  <a:srgbClr val="FF0000"/>
                </a:solidFill>
              </a:rPr>
              <a:t>میدیا</a:t>
            </a:r>
            <a:r>
              <a:rPr lang="ar-SA" sz="2400" b="1" dirty="0">
                <a:solidFill>
                  <a:srgbClr val="FF0000"/>
                </a:solidFill>
              </a:rPr>
              <a:t> </a:t>
            </a:r>
            <a:r>
              <a:rPr lang="ar-SA" sz="2400" b="1" dirty="0" err="1">
                <a:solidFill>
                  <a:srgbClr val="FF0000"/>
                </a:solidFill>
              </a:rPr>
              <a:t>لە</a:t>
            </a:r>
            <a:r>
              <a:rPr lang="ar-SA" sz="2400" b="1" dirty="0">
                <a:solidFill>
                  <a:srgbClr val="FF0000"/>
                </a:solidFill>
              </a:rPr>
              <a:t> </a:t>
            </a:r>
            <a:r>
              <a:rPr lang="ar-SA" sz="2400" b="1" dirty="0" err="1">
                <a:solidFill>
                  <a:srgbClr val="FF0000"/>
                </a:solidFill>
              </a:rPr>
              <a:t>چوارچێوەی</a:t>
            </a:r>
            <a:r>
              <a:rPr lang="ar-SA" sz="2400" b="1" dirty="0">
                <a:solidFill>
                  <a:srgbClr val="FF0000"/>
                </a:solidFill>
              </a:rPr>
              <a:t> </a:t>
            </a:r>
            <a:r>
              <a:rPr lang="ar-SA" sz="2400" b="1" dirty="0" err="1">
                <a:solidFill>
                  <a:srgbClr val="FF0000"/>
                </a:solidFill>
              </a:rPr>
              <a:t>بەها</a:t>
            </a:r>
            <a:r>
              <a:rPr lang="ar-SA" sz="2400" b="1" dirty="0">
                <a:solidFill>
                  <a:srgbClr val="FF0000"/>
                </a:solidFill>
              </a:rPr>
              <a:t> </a:t>
            </a:r>
            <a:r>
              <a:rPr lang="ar-SA" sz="2400" b="1" dirty="0" err="1">
                <a:solidFill>
                  <a:srgbClr val="FF0000"/>
                </a:solidFill>
              </a:rPr>
              <a:t>مرۆڤایەتیەکان</a:t>
            </a:r>
            <a:r>
              <a:rPr lang="ar-SA" sz="2400" b="1" dirty="0">
                <a:solidFill>
                  <a:srgbClr val="FF0000"/>
                </a:solidFill>
              </a:rPr>
              <a:t> و </a:t>
            </a:r>
            <a:r>
              <a:rPr lang="ar-SA" sz="2400" b="1" dirty="0" err="1">
                <a:solidFill>
                  <a:srgbClr val="FF0000"/>
                </a:solidFill>
              </a:rPr>
              <a:t>ئامانجەکانی</a:t>
            </a:r>
            <a:r>
              <a:rPr lang="ar-SA" sz="2400" b="1" dirty="0">
                <a:solidFill>
                  <a:srgbClr val="FF0000"/>
                </a:solidFill>
              </a:rPr>
              <a:t> </a:t>
            </a:r>
            <a:r>
              <a:rPr lang="ar-SA" sz="2400" b="1" dirty="0" err="1">
                <a:solidFill>
                  <a:srgbClr val="FF0000"/>
                </a:solidFill>
              </a:rPr>
              <a:t>کۆمەلگا</a:t>
            </a:r>
            <a:r>
              <a:rPr lang="ar-SA" sz="2400" b="1" dirty="0">
                <a:solidFill>
                  <a:srgbClr val="FF0000"/>
                </a:solidFill>
              </a:rPr>
              <a:t> </a:t>
            </a:r>
            <a:r>
              <a:rPr lang="ar-SA" sz="2400" b="1" dirty="0" err="1">
                <a:solidFill>
                  <a:srgbClr val="FF0000"/>
                </a:solidFill>
              </a:rPr>
              <a:t>بەتایبەتیش</a:t>
            </a:r>
            <a:r>
              <a:rPr lang="ar-SA" sz="2400" b="1" dirty="0">
                <a:solidFill>
                  <a:srgbClr val="FF0000"/>
                </a:solidFill>
              </a:rPr>
              <a:t> </a:t>
            </a:r>
            <a:r>
              <a:rPr lang="ar-SA" sz="2400" b="1" dirty="0" err="1">
                <a:solidFill>
                  <a:srgbClr val="FF0000"/>
                </a:solidFill>
              </a:rPr>
              <a:t>کۆمەلگای</a:t>
            </a:r>
            <a:r>
              <a:rPr lang="ar-SA" sz="2400" b="1" dirty="0">
                <a:solidFill>
                  <a:srgbClr val="FF0000"/>
                </a:solidFill>
              </a:rPr>
              <a:t> </a:t>
            </a:r>
            <a:r>
              <a:rPr lang="ar-SA" sz="2400" b="1" dirty="0" err="1">
                <a:solidFill>
                  <a:srgbClr val="FF0000"/>
                </a:solidFill>
              </a:rPr>
              <a:t>کوردەواریمان</a:t>
            </a:r>
            <a:r>
              <a:rPr lang="ar-SA" sz="2400" b="1" dirty="0">
                <a:solidFill>
                  <a:srgbClr val="FF0000"/>
                </a:solidFill>
              </a:rPr>
              <a:t> </a:t>
            </a:r>
            <a:r>
              <a:rPr lang="ar-SA" sz="2400" b="1" dirty="0" err="1">
                <a:solidFill>
                  <a:srgbClr val="FF0000"/>
                </a:solidFill>
              </a:rPr>
              <a:t>هاوشان</a:t>
            </a:r>
            <a:r>
              <a:rPr lang="ar-SA" sz="2400" b="1" dirty="0">
                <a:solidFill>
                  <a:srgbClr val="FF0000"/>
                </a:solidFill>
              </a:rPr>
              <a:t> </a:t>
            </a:r>
            <a:r>
              <a:rPr lang="ar-SA" sz="2400" b="1" dirty="0" err="1">
                <a:solidFill>
                  <a:srgbClr val="FF0000"/>
                </a:solidFill>
              </a:rPr>
              <a:t>ئاراستە</a:t>
            </a:r>
            <a:r>
              <a:rPr lang="ar-SA" sz="2400" b="1" dirty="0">
                <a:solidFill>
                  <a:srgbClr val="FF0000"/>
                </a:solidFill>
              </a:rPr>
              <a:t> </a:t>
            </a:r>
            <a:r>
              <a:rPr lang="ar-SA" sz="2400" b="1" dirty="0" err="1">
                <a:solidFill>
                  <a:srgbClr val="FF0000"/>
                </a:solidFill>
              </a:rPr>
              <a:t>دەکرێن</a:t>
            </a:r>
            <a:r>
              <a:rPr lang="ar-SA" sz="2400" b="1" dirty="0">
                <a:solidFill>
                  <a:srgbClr val="FF0000"/>
                </a:solidFill>
              </a:rPr>
              <a:t> </a:t>
            </a:r>
            <a:r>
              <a:rPr lang="ar-SA" sz="2400" b="1" dirty="0" err="1">
                <a:solidFill>
                  <a:srgbClr val="FF0000"/>
                </a:solidFill>
              </a:rPr>
              <a:t>ئەو</a:t>
            </a:r>
            <a:r>
              <a:rPr lang="ar-SA" sz="2400" b="1" dirty="0">
                <a:solidFill>
                  <a:srgbClr val="FF0000"/>
                </a:solidFill>
              </a:rPr>
              <a:t> </a:t>
            </a:r>
            <a:r>
              <a:rPr lang="ar-SA" sz="2400" b="1" dirty="0" err="1">
                <a:solidFill>
                  <a:srgbClr val="FF0000"/>
                </a:solidFill>
              </a:rPr>
              <a:t>راستیە</a:t>
            </a:r>
            <a:r>
              <a:rPr lang="ar-SA" sz="2400" b="1" dirty="0">
                <a:solidFill>
                  <a:srgbClr val="FF0000"/>
                </a:solidFill>
              </a:rPr>
              <a:t> حاشا </a:t>
            </a:r>
            <a:r>
              <a:rPr lang="ar-SA" sz="2400" b="1" dirty="0" err="1">
                <a:solidFill>
                  <a:srgbClr val="FF0000"/>
                </a:solidFill>
              </a:rPr>
              <a:t>هەلنەگرەش</a:t>
            </a:r>
            <a:r>
              <a:rPr lang="ar-SA" sz="2400" b="1" dirty="0">
                <a:solidFill>
                  <a:srgbClr val="FF0000"/>
                </a:solidFill>
              </a:rPr>
              <a:t> </a:t>
            </a:r>
            <a:r>
              <a:rPr lang="ar-SA" sz="2400" b="1" dirty="0" err="1">
                <a:solidFill>
                  <a:srgbClr val="FF0000"/>
                </a:solidFill>
              </a:rPr>
              <a:t>لەوە</a:t>
            </a:r>
            <a:r>
              <a:rPr lang="ar-SA" sz="2400" b="1" dirty="0">
                <a:solidFill>
                  <a:srgbClr val="FF0000"/>
                </a:solidFill>
              </a:rPr>
              <a:t> </a:t>
            </a:r>
            <a:r>
              <a:rPr lang="ar-SA" sz="2400" b="1" dirty="0" err="1">
                <a:solidFill>
                  <a:srgbClr val="FF0000"/>
                </a:solidFill>
              </a:rPr>
              <a:t>هەلدەقولێ</a:t>
            </a:r>
            <a:r>
              <a:rPr lang="ar-SA" sz="2400" b="1" dirty="0">
                <a:solidFill>
                  <a:srgbClr val="FF0000"/>
                </a:solidFill>
              </a:rPr>
              <a:t> </a:t>
            </a:r>
            <a:r>
              <a:rPr lang="ar-SA" sz="2400" b="1" dirty="0" err="1">
                <a:solidFill>
                  <a:srgbClr val="FF0000"/>
                </a:solidFill>
              </a:rPr>
              <a:t>کە</a:t>
            </a:r>
            <a:r>
              <a:rPr lang="ar-SA" sz="2400" b="1" dirty="0">
                <a:solidFill>
                  <a:srgbClr val="FF0000"/>
                </a:solidFill>
              </a:rPr>
              <a:t> </a:t>
            </a:r>
            <a:r>
              <a:rPr lang="ar-SA" sz="2400" b="1" dirty="0" err="1">
                <a:solidFill>
                  <a:srgbClr val="FF0000"/>
                </a:solidFill>
              </a:rPr>
              <a:t>راگەیاندن</a:t>
            </a:r>
            <a:r>
              <a:rPr lang="ar-SA" sz="2400" b="1" dirty="0">
                <a:solidFill>
                  <a:srgbClr val="FF0000"/>
                </a:solidFill>
              </a:rPr>
              <a:t> </a:t>
            </a:r>
            <a:r>
              <a:rPr lang="ar-SA" sz="2400" b="1" dirty="0" err="1">
                <a:solidFill>
                  <a:srgbClr val="FF0000"/>
                </a:solidFill>
              </a:rPr>
              <a:t>تەنیا</a:t>
            </a:r>
            <a:r>
              <a:rPr lang="ar-SA" sz="2400" b="1" dirty="0">
                <a:solidFill>
                  <a:srgbClr val="FF0000"/>
                </a:solidFill>
              </a:rPr>
              <a:t> </a:t>
            </a:r>
            <a:r>
              <a:rPr lang="ar-SA" sz="2400" b="1" dirty="0" err="1">
                <a:solidFill>
                  <a:srgbClr val="FF0000"/>
                </a:solidFill>
              </a:rPr>
              <a:t>هەواڵ</a:t>
            </a:r>
            <a:r>
              <a:rPr lang="ar-SA" sz="2400" b="1" dirty="0">
                <a:solidFill>
                  <a:srgbClr val="FF0000"/>
                </a:solidFill>
              </a:rPr>
              <a:t> و </a:t>
            </a:r>
            <a:r>
              <a:rPr lang="ar-SA" sz="2400" b="1" dirty="0" err="1">
                <a:solidFill>
                  <a:srgbClr val="FF0000"/>
                </a:solidFill>
              </a:rPr>
              <a:t>دەنگوباس</a:t>
            </a:r>
            <a:r>
              <a:rPr lang="ar-SA" sz="2400" b="1" dirty="0">
                <a:solidFill>
                  <a:srgbClr val="FF0000"/>
                </a:solidFill>
              </a:rPr>
              <a:t> </a:t>
            </a:r>
            <a:r>
              <a:rPr lang="ar-SA" sz="2400" b="1" dirty="0" err="1">
                <a:solidFill>
                  <a:srgbClr val="FF0000"/>
                </a:solidFill>
              </a:rPr>
              <a:t>نیە</a:t>
            </a:r>
            <a:r>
              <a:rPr lang="ar-SA" sz="2400" b="1" dirty="0">
                <a:solidFill>
                  <a:srgbClr val="FF0000"/>
                </a:solidFill>
              </a:rPr>
              <a:t> ، </a:t>
            </a:r>
            <a:r>
              <a:rPr lang="ar-SA" sz="2400" b="1" dirty="0" err="1">
                <a:solidFill>
                  <a:srgbClr val="FF0000"/>
                </a:solidFill>
              </a:rPr>
              <a:t>وە</a:t>
            </a:r>
            <a:r>
              <a:rPr lang="ar-SA" sz="2400" b="1" dirty="0">
                <a:solidFill>
                  <a:srgbClr val="FF0000"/>
                </a:solidFill>
              </a:rPr>
              <a:t> </a:t>
            </a:r>
            <a:r>
              <a:rPr lang="ar-SA" sz="2400" b="1" dirty="0" err="1">
                <a:solidFill>
                  <a:srgbClr val="FF0000"/>
                </a:solidFill>
              </a:rPr>
              <a:t>تەنیا</a:t>
            </a:r>
            <a:r>
              <a:rPr lang="ar-SA" sz="2400" b="1" dirty="0">
                <a:solidFill>
                  <a:srgbClr val="FF0000"/>
                </a:solidFill>
              </a:rPr>
              <a:t> </a:t>
            </a:r>
            <a:r>
              <a:rPr lang="ar-SA" sz="2400" b="1" dirty="0" err="1">
                <a:solidFill>
                  <a:srgbClr val="FF0000"/>
                </a:solidFill>
              </a:rPr>
              <a:t>زانیاری</a:t>
            </a:r>
            <a:r>
              <a:rPr lang="ar-SA" sz="2400" b="1" dirty="0">
                <a:solidFill>
                  <a:srgbClr val="FF0000"/>
                </a:solidFill>
              </a:rPr>
              <a:t> و </a:t>
            </a:r>
            <a:r>
              <a:rPr lang="ar-SA" sz="2400" b="1" dirty="0" err="1">
                <a:solidFill>
                  <a:srgbClr val="FF0000"/>
                </a:solidFill>
              </a:rPr>
              <a:t>کیشە</a:t>
            </a:r>
            <a:r>
              <a:rPr lang="ar-SA" sz="2400" b="1" dirty="0">
                <a:solidFill>
                  <a:srgbClr val="FF0000"/>
                </a:solidFill>
              </a:rPr>
              <a:t> </a:t>
            </a:r>
            <a:r>
              <a:rPr lang="ar-SA" sz="2400" b="1" dirty="0" err="1">
                <a:solidFill>
                  <a:srgbClr val="FF0000"/>
                </a:solidFill>
              </a:rPr>
              <a:t>خستنە</a:t>
            </a:r>
            <a:r>
              <a:rPr lang="ar-SA" sz="2400" b="1" dirty="0">
                <a:solidFill>
                  <a:srgbClr val="FF0000"/>
                </a:solidFill>
              </a:rPr>
              <a:t> </a:t>
            </a:r>
            <a:r>
              <a:rPr lang="ar-SA" sz="2400" b="1" dirty="0" err="1">
                <a:solidFill>
                  <a:srgbClr val="FF0000"/>
                </a:solidFill>
              </a:rPr>
              <a:t>روو</a:t>
            </a:r>
            <a:r>
              <a:rPr lang="ar-SA" sz="2400" b="1" dirty="0">
                <a:solidFill>
                  <a:srgbClr val="FF0000"/>
                </a:solidFill>
              </a:rPr>
              <a:t> </a:t>
            </a:r>
            <a:r>
              <a:rPr lang="ar-SA" sz="2400" b="1" dirty="0" err="1">
                <a:solidFill>
                  <a:srgbClr val="FF0000"/>
                </a:solidFill>
              </a:rPr>
              <a:t>نیە</a:t>
            </a:r>
            <a:r>
              <a:rPr lang="ar-SA" sz="2400" b="1" dirty="0">
                <a:solidFill>
                  <a:srgbClr val="FF0000"/>
                </a:solidFill>
              </a:rPr>
              <a:t> ، </a:t>
            </a:r>
            <a:r>
              <a:rPr lang="ar-SA" sz="2400" b="1" dirty="0" err="1">
                <a:solidFill>
                  <a:srgbClr val="FF0000"/>
                </a:solidFill>
              </a:rPr>
              <a:t>بەلکو</a:t>
            </a:r>
            <a:r>
              <a:rPr lang="ar-SA" sz="2400" b="1" dirty="0">
                <a:solidFill>
                  <a:srgbClr val="FF0000"/>
                </a:solidFill>
              </a:rPr>
              <a:t> </a:t>
            </a:r>
            <a:r>
              <a:rPr lang="ar-SA" sz="2400" b="1" dirty="0" err="1">
                <a:solidFill>
                  <a:srgbClr val="FF0000"/>
                </a:solidFill>
              </a:rPr>
              <a:t>راگەیاندن</a:t>
            </a:r>
            <a:r>
              <a:rPr lang="ar-SA" sz="2400" b="1" dirty="0">
                <a:solidFill>
                  <a:srgbClr val="FF0000"/>
                </a:solidFill>
              </a:rPr>
              <a:t> </a:t>
            </a:r>
            <a:r>
              <a:rPr lang="ar-SA" sz="2400" b="1" dirty="0" err="1">
                <a:solidFill>
                  <a:srgbClr val="FF0000"/>
                </a:solidFill>
              </a:rPr>
              <a:t>هەلویستە</a:t>
            </a:r>
            <a:r>
              <a:rPr lang="ar-SA" sz="2400" b="1" dirty="0">
                <a:solidFill>
                  <a:srgbClr val="FF0000"/>
                </a:solidFill>
              </a:rPr>
              <a:t> دراما </a:t>
            </a:r>
            <a:r>
              <a:rPr lang="ar-SA" sz="2400" b="1" dirty="0" err="1">
                <a:solidFill>
                  <a:srgbClr val="FF0000"/>
                </a:solidFill>
              </a:rPr>
              <a:t>تەژی</a:t>
            </a:r>
            <a:r>
              <a:rPr lang="ar-SA" sz="2400" b="1" dirty="0">
                <a:solidFill>
                  <a:srgbClr val="FF0000"/>
                </a:solidFill>
              </a:rPr>
              <a:t> </a:t>
            </a:r>
            <a:r>
              <a:rPr lang="ar-SA" sz="2400" b="1" dirty="0" err="1">
                <a:solidFill>
                  <a:srgbClr val="FF0000"/>
                </a:solidFill>
              </a:rPr>
              <a:t>یەکان</a:t>
            </a:r>
            <a:r>
              <a:rPr lang="ar-SA" sz="2400" b="1" dirty="0">
                <a:solidFill>
                  <a:srgbClr val="FF0000"/>
                </a:solidFill>
              </a:rPr>
              <a:t> </a:t>
            </a:r>
            <a:r>
              <a:rPr lang="ar-SA" sz="2400" b="1" dirty="0" err="1">
                <a:solidFill>
                  <a:srgbClr val="FF0000"/>
                </a:solidFill>
              </a:rPr>
              <a:t>پێشەکەش</a:t>
            </a:r>
            <a:r>
              <a:rPr lang="ar-SA" sz="2400" b="1" dirty="0">
                <a:solidFill>
                  <a:srgbClr val="FF0000"/>
                </a:solidFill>
              </a:rPr>
              <a:t> </a:t>
            </a:r>
            <a:r>
              <a:rPr lang="ar-SA" sz="2400" b="1" dirty="0" err="1">
                <a:solidFill>
                  <a:srgbClr val="FF0000"/>
                </a:solidFill>
              </a:rPr>
              <a:t>دەکات</a:t>
            </a:r>
            <a:r>
              <a:rPr lang="ar-SA" sz="2400" b="1" dirty="0">
                <a:solidFill>
                  <a:srgbClr val="FF0000"/>
                </a:solidFill>
              </a:rPr>
              <a:t> </a:t>
            </a:r>
            <a:r>
              <a:rPr lang="ar-SA" sz="2400" b="1" dirty="0" err="1">
                <a:solidFill>
                  <a:srgbClr val="FF0000"/>
                </a:solidFill>
              </a:rPr>
              <a:t>بەجۆرێک</a:t>
            </a:r>
            <a:r>
              <a:rPr lang="ar-SA" sz="2400" b="1" dirty="0">
                <a:solidFill>
                  <a:srgbClr val="FF0000"/>
                </a:solidFill>
              </a:rPr>
              <a:t> </a:t>
            </a:r>
            <a:r>
              <a:rPr lang="ar-SA" sz="2400" b="1" dirty="0" err="1">
                <a:solidFill>
                  <a:srgbClr val="FF0000"/>
                </a:solidFill>
              </a:rPr>
              <a:t>کە</a:t>
            </a:r>
            <a:r>
              <a:rPr lang="ar-SA" sz="2400" b="1" dirty="0">
                <a:solidFill>
                  <a:srgbClr val="FF0000"/>
                </a:solidFill>
              </a:rPr>
              <a:t> </a:t>
            </a:r>
            <a:r>
              <a:rPr lang="ar-SA" sz="2400" b="1" dirty="0" err="1">
                <a:solidFill>
                  <a:srgbClr val="FF0000"/>
                </a:solidFill>
              </a:rPr>
              <a:t>رووکار</a:t>
            </a:r>
            <a:r>
              <a:rPr lang="ar-SA" sz="2400" b="1" dirty="0">
                <a:solidFill>
                  <a:srgbClr val="FF0000"/>
                </a:solidFill>
              </a:rPr>
              <a:t> و </a:t>
            </a:r>
            <a:r>
              <a:rPr lang="ar-SA" sz="2400" b="1" dirty="0" err="1">
                <a:solidFill>
                  <a:srgbClr val="FF0000"/>
                </a:solidFill>
              </a:rPr>
              <a:t>ئاراستە</a:t>
            </a:r>
            <a:r>
              <a:rPr lang="ar-SA" sz="2400" b="1" dirty="0">
                <a:solidFill>
                  <a:srgbClr val="FF0000"/>
                </a:solidFill>
              </a:rPr>
              <a:t> و </a:t>
            </a:r>
            <a:r>
              <a:rPr lang="ar-SA" sz="2400" b="1" dirty="0" err="1">
                <a:solidFill>
                  <a:srgbClr val="FF0000"/>
                </a:solidFill>
              </a:rPr>
              <a:t>دیوەکانی</a:t>
            </a:r>
            <a:r>
              <a:rPr lang="ar-SA" sz="2400" b="1" dirty="0">
                <a:solidFill>
                  <a:srgbClr val="FF0000"/>
                </a:solidFill>
              </a:rPr>
              <a:t> </a:t>
            </a:r>
            <a:r>
              <a:rPr lang="ar-SA" sz="2400" b="1" dirty="0" err="1">
                <a:solidFill>
                  <a:srgbClr val="FF0000"/>
                </a:solidFill>
              </a:rPr>
              <a:t>ژیان</a:t>
            </a:r>
            <a:r>
              <a:rPr lang="ar-SA" sz="2400" b="1" dirty="0">
                <a:solidFill>
                  <a:srgbClr val="FF0000"/>
                </a:solidFill>
              </a:rPr>
              <a:t> </a:t>
            </a:r>
            <a:r>
              <a:rPr lang="ar-SA" sz="2400" b="1" dirty="0" err="1">
                <a:solidFill>
                  <a:srgbClr val="FF0000"/>
                </a:solidFill>
              </a:rPr>
              <a:t>تیایدا</a:t>
            </a:r>
            <a:r>
              <a:rPr lang="ar-SA" sz="2400" b="1" dirty="0">
                <a:solidFill>
                  <a:srgbClr val="FF0000"/>
                </a:solidFill>
              </a:rPr>
              <a:t> </a:t>
            </a:r>
            <a:r>
              <a:rPr lang="ar-SA" sz="2400" b="1" dirty="0" err="1">
                <a:solidFill>
                  <a:srgbClr val="FF0000"/>
                </a:solidFill>
              </a:rPr>
              <a:t>رەنگ</a:t>
            </a:r>
            <a:r>
              <a:rPr lang="ar-SA" sz="2400" b="1" dirty="0">
                <a:solidFill>
                  <a:srgbClr val="FF0000"/>
                </a:solidFill>
              </a:rPr>
              <a:t> </a:t>
            </a:r>
            <a:r>
              <a:rPr lang="ar-SA" sz="2400" b="1" dirty="0" err="1">
                <a:solidFill>
                  <a:srgbClr val="FF0000"/>
                </a:solidFill>
              </a:rPr>
              <a:t>دەداتەوە</a:t>
            </a:r>
            <a:r>
              <a:rPr lang="ar-SA" sz="2400" b="1" dirty="0">
                <a:solidFill>
                  <a:srgbClr val="FF0000"/>
                </a:solidFill>
              </a:rPr>
              <a:t>، </a:t>
            </a:r>
            <a:r>
              <a:rPr lang="ar-SA" sz="2400" b="1" dirty="0" err="1">
                <a:solidFill>
                  <a:srgbClr val="FF0000"/>
                </a:solidFill>
              </a:rPr>
              <a:t>وە</a:t>
            </a:r>
            <a:r>
              <a:rPr lang="ar-SA" sz="2400" b="1" dirty="0">
                <a:solidFill>
                  <a:srgbClr val="FF0000"/>
                </a:solidFill>
              </a:rPr>
              <a:t> </a:t>
            </a:r>
            <a:r>
              <a:rPr lang="ar-SA" sz="2400" b="1" dirty="0" err="1">
                <a:solidFill>
                  <a:srgbClr val="FF0000"/>
                </a:solidFill>
              </a:rPr>
              <a:t>لەمیانەی</a:t>
            </a:r>
            <a:r>
              <a:rPr lang="ar-SA" sz="2400" b="1" dirty="0">
                <a:solidFill>
                  <a:srgbClr val="FF0000"/>
                </a:solidFill>
              </a:rPr>
              <a:t> </a:t>
            </a:r>
            <a:r>
              <a:rPr lang="ar-SA" sz="2400" b="1" dirty="0" err="1">
                <a:solidFill>
                  <a:srgbClr val="FF0000"/>
                </a:solidFill>
              </a:rPr>
              <a:t>ئەو</a:t>
            </a:r>
            <a:r>
              <a:rPr lang="ar-SA" sz="2400" b="1" dirty="0">
                <a:solidFill>
                  <a:srgbClr val="FF0000"/>
                </a:solidFill>
              </a:rPr>
              <a:t> </a:t>
            </a:r>
            <a:r>
              <a:rPr lang="ar-SA" sz="2400" b="1" dirty="0" err="1">
                <a:solidFill>
                  <a:srgbClr val="FF0000"/>
                </a:solidFill>
              </a:rPr>
              <a:t>هەلوێستانەش</a:t>
            </a:r>
            <a:r>
              <a:rPr lang="ar-SA" sz="2400" b="1" dirty="0">
                <a:solidFill>
                  <a:srgbClr val="FF0000"/>
                </a:solidFill>
              </a:rPr>
              <a:t> </a:t>
            </a:r>
            <a:r>
              <a:rPr lang="ar-SA" sz="2400" b="1" dirty="0" err="1">
                <a:solidFill>
                  <a:srgbClr val="FF0000"/>
                </a:solidFill>
              </a:rPr>
              <a:t>فەلسەفەیکی</a:t>
            </a:r>
            <a:r>
              <a:rPr lang="ar-SA" sz="2400" b="1" dirty="0">
                <a:solidFill>
                  <a:srgbClr val="FF0000"/>
                </a:solidFill>
              </a:rPr>
              <a:t> </a:t>
            </a:r>
            <a:r>
              <a:rPr lang="ar-SA" sz="2400" b="1" dirty="0" err="1">
                <a:solidFill>
                  <a:srgbClr val="FF0000"/>
                </a:solidFill>
              </a:rPr>
              <a:t>هاوسەنگی</a:t>
            </a:r>
            <a:r>
              <a:rPr lang="ar-SA" sz="2400" b="1" dirty="0">
                <a:solidFill>
                  <a:srgbClr val="FF0000"/>
                </a:solidFill>
              </a:rPr>
              <a:t> </a:t>
            </a:r>
            <a:r>
              <a:rPr lang="ar-SA" sz="2400" b="1" dirty="0" err="1">
                <a:solidFill>
                  <a:srgbClr val="FF0000"/>
                </a:solidFill>
              </a:rPr>
              <a:t>پڕ</a:t>
            </a:r>
            <a:r>
              <a:rPr lang="ar-SA" sz="2400" b="1" dirty="0">
                <a:solidFill>
                  <a:srgbClr val="FF0000"/>
                </a:solidFill>
              </a:rPr>
              <a:t> </a:t>
            </a:r>
            <a:r>
              <a:rPr lang="ar-SA" sz="2400" b="1" dirty="0" err="1">
                <a:solidFill>
                  <a:srgbClr val="FF0000"/>
                </a:solidFill>
              </a:rPr>
              <a:t>لە</a:t>
            </a:r>
            <a:r>
              <a:rPr lang="ar-SA" sz="2400" b="1" dirty="0">
                <a:solidFill>
                  <a:srgbClr val="FF0000"/>
                </a:solidFill>
              </a:rPr>
              <a:t> نرخ و </a:t>
            </a:r>
            <a:r>
              <a:rPr lang="ar-SA" sz="2400" b="1" dirty="0" err="1">
                <a:solidFill>
                  <a:srgbClr val="FF0000"/>
                </a:solidFill>
              </a:rPr>
              <a:t>پێوانە</a:t>
            </a:r>
            <a:r>
              <a:rPr lang="ar-SA" sz="2400" b="1" dirty="0">
                <a:solidFill>
                  <a:srgbClr val="FF0000"/>
                </a:solidFill>
              </a:rPr>
              <a:t> </a:t>
            </a:r>
            <a:r>
              <a:rPr lang="ar-SA" sz="2400" b="1" dirty="0" err="1">
                <a:solidFill>
                  <a:srgbClr val="FF0000"/>
                </a:solidFill>
              </a:rPr>
              <a:t>پێشەکەش</a:t>
            </a:r>
            <a:r>
              <a:rPr lang="ar-SA" sz="2400" b="1" dirty="0">
                <a:solidFill>
                  <a:srgbClr val="FF0000"/>
                </a:solidFill>
              </a:rPr>
              <a:t> </a:t>
            </a:r>
            <a:r>
              <a:rPr lang="ar-SA" sz="2400" b="1" dirty="0" err="1">
                <a:solidFill>
                  <a:srgbClr val="FF0000"/>
                </a:solidFill>
              </a:rPr>
              <a:t>بە</a:t>
            </a:r>
            <a:r>
              <a:rPr lang="ar-SA" sz="2400" b="1" dirty="0">
                <a:solidFill>
                  <a:srgbClr val="FF0000"/>
                </a:solidFill>
              </a:rPr>
              <a:t> </a:t>
            </a:r>
            <a:r>
              <a:rPr lang="ar-SA" sz="2400" b="1" dirty="0" err="1">
                <a:solidFill>
                  <a:srgbClr val="FF0000"/>
                </a:solidFill>
              </a:rPr>
              <a:t>جەماوەر</a:t>
            </a:r>
            <a:r>
              <a:rPr lang="ar-SA" sz="2400" b="1" dirty="0">
                <a:solidFill>
                  <a:srgbClr val="FF0000"/>
                </a:solidFill>
              </a:rPr>
              <a:t> </a:t>
            </a:r>
            <a:r>
              <a:rPr lang="ar-SA" sz="2400" b="1" dirty="0" err="1">
                <a:solidFill>
                  <a:srgbClr val="FF0000"/>
                </a:solidFill>
              </a:rPr>
              <a:t>دەکات</a:t>
            </a:r>
            <a:r>
              <a:rPr lang="ar-SA" sz="2400" b="1" dirty="0">
                <a:solidFill>
                  <a:srgbClr val="FF0000"/>
                </a:solidFill>
              </a:rPr>
              <a:t>، </a:t>
            </a:r>
            <a:r>
              <a:rPr lang="ar-SA" sz="2400" b="1" dirty="0" err="1">
                <a:solidFill>
                  <a:srgbClr val="FF0000"/>
                </a:solidFill>
              </a:rPr>
              <a:t>بەشێوازێک</a:t>
            </a:r>
            <a:r>
              <a:rPr lang="ar-SA" sz="2400" b="1" dirty="0">
                <a:solidFill>
                  <a:srgbClr val="FF0000"/>
                </a:solidFill>
              </a:rPr>
              <a:t> </a:t>
            </a:r>
            <a:r>
              <a:rPr lang="ar-SA" sz="2400" b="1" dirty="0" err="1">
                <a:solidFill>
                  <a:srgbClr val="FF0000"/>
                </a:solidFill>
              </a:rPr>
              <a:t>کە</a:t>
            </a:r>
            <a:r>
              <a:rPr lang="ar-SA" sz="2400" b="1" dirty="0">
                <a:solidFill>
                  <a:srgbClr val="FF0000"/>
                </a:solidFill>
              </a:rPr>
              <a:t> </a:t>
            </a:r>
            <a:r>
              <a:rPr lang="ar-SA" sz="2400" b="1" dirty="0" err="1">
                <a:solidFill>
                  <a:srgbClr val="FF0000"/>
                </a:solidFill>
              </a:rPr>
              <a:t>کاریگەری</a:t>
            </a:r>
            <a:r>
              <a:rPr lang="ar-SA" sz="2400" b="1" dirty="0">
                <a:solidFill>
                  <a:srgbClr val="FF0000"/>
                </a:solidFill>
              </a:rPr>
              <a:t> </a:t>
            </a:r>
            <a:r>
              <a:rPr lang="ar-SA" sz="2400" b="1" dirty="0" err="1">
                <a:solidFill>
                  <a:srgbClr val="FF0000"/>
                </a:solidFill>
              </a:rPr>
              <a:t>گرینک</a:t>
            </a:r>
            <a:r>
              <a:rPr lang="ar-SA" sz="2400" b="1" dirty="0">
                <a:solidFill>
                  <a:srgbClr val="FF0000"/>
                </a:solidFill>
              </a:rPr>
              <a:t> و </a:t>
            </a:r>
            <a:r>
              <a:rPr lang="ar-SA" sz="2400" b="1" dirty="0" err="1">
                <a:solidFill>
                  <a:srgbClr val="FF0000"/>
                </a:solidFill>
              </a:rPr>
              <a:t>راستەوخۆی</a:t>
            </a:r>
            <a:r>
              <a:rPr lang="ar-SA" sz="2400" b="1" dirty="0">
                <a:solidFill>
                  <a:srgbClr val="FF0000"/>
                </a:solidFill>
              </a:rPr>
              <a:t> </a:t>
            </a:r>
            <a:r>
              <a:rPr lang="ar-SA" sz="2400" b="1" dirty="0" err="1">
                <a:solidFill>
                  <a:srgbClr val="FF0000"/>
                </a:solidFill>
              </a:rPr>
              <a:t>هەبێت</a:t>
            </a:r>
            <a:r>
              <a:rPr lang="ar-SA" sz="2400" b="1" dirty="0">
                <a:solidFill>
                  <a:srgbClr val="FF0000"/>
                </a:solidFill>
              </a:rPr>
              <a:t> </a:t>
            </a:r>
            <a:r>
              <a:rPr lang="ar-SA" sz="2400" b="1" dirty="0" err="1">
                <a:solidFill>
                  <a:srgbClr val="FF0000"/>
                </a:solidFill>
              </a:rPr>
              <a:t>لەسەر</a:t>
            </a:r>
            <a:r>
              <a:rPr lang="ar-SA" sz="2400" b="1" dirty="0">
                <a:solidFill>
                  <a:srgbClr val="FF0000"/>
                </a:solidFill>
              </a:rPr>
              <a:t> هزر و </a:t>
            </a:r>
            <a:r>
              <a:rPr lang="ar-SA" sz="2400" b="1" dirty="0" err="1">
                <a:solidFill>
                  <a:srgbClr val="FF0000"/>
                </a:solidFill>
              </a:rPr>
              <a:t>رەفتاری</a:t>
            </a:r>
            <a:r>
              <a:rPr lang="ar-SA" sz="2400" b="1" dirty="0">
                <a:solidFill>
                  <a:srgbClr val="FF0000"/>
                </a:solidFill>
              </a:rPr>
              <a:t> </a:t>
            </a:r>
            <a:r>
              <a:rPr lang="ar-SA" sz="2400" b="1" dirty="0" err="1">
                <a:solidFill>
                  <a:srgbClr val="FF0000"/>
                </a:solidFill>
              </a:rPr>
              <a:t>کەسەکان</a:t>
            </a:r>
            <a:r>
              <a:rPr lang="ar-SA" sz="2400" b="1" dirty="0">
                <a:solidFill>
                  <a:srgbClr val="FF0000"/>
                </a:solidFill>
              </a:rPr>
              <a:t> و </a:t>
            </a:r>
            <a:r>
              <a:rPr lang="ar-SA" sz="2400" b="1" dirty="0" err="1">
                <a:solidFill>
                  <a:srgbClr val="FF0000"/>
                </a:solidFill>
              </a:rPr>
              <a:t>جۆری</a:t>
            </a:r>
            <a:r>
              <a:rPr lang="ar-SA" sz="2400" b="1" dirty="0">
                <a:solidFill>
                  <a:srgbClr val="FF0000"/>
                </a:solidFill>
              </a:rPr>
              <a:t> </a:t>
            </a:r>
            <a:r>
              <a:rPr lang="ar-SA" sz="2400" b="1" dirty="0" err="1">
                <a:solidFill>
                  <a:srgbClr val="FF0000"/>
                </a:solidFill>
              </a:rPr>
              <a:t>بیرکردنەوەیان</a:t>
            </a:r>
            <a:r>
              <a:rPr lang="ar-SA" sz="2400" b="1" dirty="0">
                <a:solidFill>
                  <a:srgbClr val="FF0000"/>
                </a:solidFill>
              </a:rPr>
              <a:t> </a:t>
            </a:r>
            <a:endParaRPr lang="en-US" sz="2400" b="1" dirty="0">
              <a:solidFill>
                <a:srgbClr val="FF0000"/>
              </a:solidFill>
            </a:endParaRPr>
          </a:p>
        </p:txBody>
      </p:sp>
    </p:spTree>
    <p:extLst>
      <p:ext uri="{BB962C8B-B14F-4D97-AF65-F5344CB8AC3E}">
        <p14:creationId xmlns:p14="http://schemas.microsoft.com/office/powerpoint/2010/main" val="22024641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28" y="16892"/>
            <a:ext cx="9144000" cy="6924973"/>
          </a:xfrm>
          <a:prstGeom prst="rect">
            <a:avLst/>
          </a:prstGeom>
        </p:spPr>
        <p:txBody>
          <a:bodyPr wrap="square">
            <a:spAutoFit/>
          </a:bodyPr>
          <a:lstStyle/>
          <a:p>
            <a:r>
              <a:rPr lang="ar-SA" sz="2400" b="1" dirty="0" err="1">
                <a:solidFill>
                  <a:srgbClr val="FF0000"/>
                </a:solidFill>
              </a:rPr>
              <a:t>بوارە</a:t>
            </a:r>
            <a:r>
              <a:rPr lang="ar-SA" sz="2400" b="1" dirty="0">
                <a:solidFill>
                  <a:srgbClr val="FF0000"/>
                </a:solidFill>
              </a:rPr>
              <a:t> </a:t>
            </a:r>
            <a:r>
              <a:rPr lang="ar-SA" sz="2400" b="1" dirty="0" err="1">
                <a:solidFill>
                  <a:srgbClr val="FF0000"/>
                </a:solidFill>
              </a:rPr>
              <a:t>هاوبەشەکان</a:t>
            </a:r>
            <a:r>
              <a:rPr lang="ar-SA" sz="2400" b="1" dirty="0">
                <a:solidFill>
                  <a:srgbClr val="FF0000"/>
                </a:solidFill>
              </a:rPr>
              <a:t> </a:t>
            </a:r>
            <a:r>
              <a:rPr lang="ar-SA" sz="2400" b="1" dirty="0" err="1">
                <a:solidFill>
                  <a:srgbClr val="FF0000"/>
                </a:solidFill>
              </a:rPr>
              <a:t>لە</a:t>
            </a:r>
            <a:r>
              <a:rPr lang="ar-SA" sz="2400" b="1" dirty="0">
                <a:solidFill>
                  <a:srgbClr val="FF0000"/>
                </a:solidFill>
              </a:rPr>
              <a:t> </a:t>
            </a:r>
            <a:r>
              <a:rPr lang="ar-SA" sz="2400" b="1" dirty="0" err="1">
                <a:solidFill>
                  <a:srgbClr val="FF0000"/>
                </a:solidFill>
              </a:rPr>
              <a:t>نیوان</a:t>
            </a:r>
            <a:r>
              <a:rPr lang="ar-SA" sz="2400" b="1" dirty="0">
                <a:solidFill>
                  <a:srgbClr val="FF0000"/>
                </a:solidFill>
              </a:rPr>
              <a:t> </a:t>
            </a:r>
            <a:r>
              <a:rPr lang="ar-SA" sz="2400" b="1" dirty="0" err="1">
                <a:solidFill>
                  <a:srgbClr val="FF0000"/>
                </a:solidFill>
              </a:rPr>
              <a:t>ڕاگەیاندن</a:t>
            </a:r>
            <a:r>
              <a:rPr lang="ar-SA" sz="2400" b="1" dirty="0">
                <a:solidFill>
                  <a:srgbClr val="FF0000"/>
                </a:solidFill>
              </a:rPr>
              <a:t> و </a:t>
            </a:r>
            <a:r>
              <a:rPr lang="ar-SA" sz="2400" b="1" dirty="0" err="1">
                <a:solidFill>
                  <a:srgbClr val="FF0000"/>
                </a:solidFill>
              </a:rPr>
              <a:t>پەروەردە</a:t>
            </a:r>
            <a:r>
              <a:rPr lang="ar-SA" sz="2400" b="1" dirty="0" smtClean="0">
                <a:solidFill>
                  <a:srgbClr val="FF0000"/>
                </a:solidFill>
              </a:rPr>
              <a:t>:</a:t>
            </a:r>
            <a:endParaRPr lang="ar-IQ" sz="2400" b="1" dirty="0" smtClean="0">
              <a:solidFill>
                <a:srgbClr val="FF0000"/>
              </a:solidFill>
            </a:endParaRPr>
          </a:p>
          <a:p>
            <a:endParaRPr lang="ar-IQ" dirty="0"/>
          </a:p>
          <a:p>
            <a:endParaRPr lang="en-US" dirty="0"/>
          </a:p>
          <a:p>
            <a:r>
              <a:rPr lang="ar-SA" sz="3200" b="1" dirty="0" err="1"/>
              <a:t>بەو</a:t>
            </a:r>
            <a:r>
              <a:rPr lang="ar-SA" sz="3200" b="1" dirty="0"/>
              <a:t> </a:t>
            </a:r>
            <a:r>
              <a:rPr lang="ar-SA" sz="3200" b="1" dirty="0" err="1"/>
              <a:t>پێیەی</a:t>
            </a:r>
            <a:r>
              <a:rPr lang="ar-SA" sz="3200" b="1" dirty="0"/>
              <a:t> </a:t>
            </a:r>
            <a:r>
              <a:rPr lang="ar-SA" sz="3200" b="1" dirty="0" err="1"/>
              <a:t>کە</a:t>
            </a:r>
            <a:r>
              <a:rPr lang="ar-SA" sz="3200" b="1" dirty="0"/>
              <a:t> </a:t>
            </a:r>
            <a:r>
              <a:rPr lang="ar-SA" sz="3200" b="1" dirty="0" err="1"/>
              <a:t>لە</a:t>
            </a:r>
            <a:r>
              <a:rPr lang="ar-SA" sz="3200" b="1" dirty="0"/>
              <a:t> </a:t>
            </a:r>
            <a:r>
              <a:rPr lang="ar-SA" sz="3200" b="1" dirty="0" err="1"/>
              <a:t>پێشەوە</a:t>
            </a:r>
            <a:r>
              <a:rPr lang="ar-SA" sz="3200" b="1" dirty="0"/>
              <a:t> </a:t>
            </a:r>
            <a:r>
              <a:rPr lang="ar-SA" sz="3200" b="1" dirty="0" err="1"/>
              <a:t>باسی</a:t>
            </a:r>
            <a:r>
              <a:rPr lang="ar-SA" sz="3200" b="1" dirty="0"/>
              <a:t> </a:t>
            </a:r>
            <a:r>
              <a:rPr lang="ar-SA" sz="3200" b="1" dirty="0" err="1"/>
              <a:t>لێوە</a:t>
            </a:r>
            <a:r>
              <a:rPr lang="ar-SA" sz="3200" b="1" dirty="0"/>
              <a:t> </a:t>
            </a:r>
            <a:r>
              <a:rPr lang="ar-SA" sz="3200" b="1" dirty="0" err="1"/>
              <a:t>کرا</a:t>
            </a:r>
            <a:r>
              <a:rPr lang="ar-SA" sz="3200" b="1" dirty="0"/>
              <a:t> </a:t>
            </a:r>
            <a:r>
              <a:rPr lang="ar-SA" sz="3200" b="1" dirty="0" err="1"/>
              <a:t>بۆمان</a:t>
            </a:r>
            <a:r>
              <a:rPr lang="ar-SA" sz="3200" b="1" dirty="0"/>
              <a:t> </a:t>
            </a:r>
            <a:r>
              <a:rPr lang="ar-SA" sz="3200" b="1" dirty="0" err="1"/>
              <a:t>دەردەکەوێ</a:t>
            </a:r>
            <a:r>
              <a:rPr lang="ar-SA" sz="3200" b="1" dirty="0"/>
              <a:t> </a:t>
            </a:r>
            <a:r>
              <a:rPr lang="ar-SA" sz="3200" b="1" dirty="0" err="1"/>
              <a:t>کە</a:t>
            </a:r>
            <a:r>
              <a:rPr lang="ar-SA" sz="3200" b="1" dirty="0"/>
              <a:t> </a:t>
            </a:r>
            <a:r>
              <a:rPr lang="ar-SA" sz="3200" b="1" dirty="0" err="1"/>
              <a:t>راگەیاندن</a:t>
            </a:r>
            <a:r>
              <a:rPr lang="ar-SA" sz="3200" b="1" dirty="0"/>
              <a:t> </a:t>
            </a:r>
            <a:r>
              <a:rPr lang="ar-SA" sz="3200" b="1" dirty="0" err="1"/>
              <a:t>لەبنەرەتدا</a:t>
            </a:r>
            <a:r>
              <a:rPr lang="ar-SA" sz="3200" b="1" dirty="0"/>
              <a:t> </a:t>
            </a:r>
            <a:r>
              <a:rPr lang="ar-SA" sz="3200" b="1" dirty="0" err="1"/>
              <a:t>کرداری</a:t>
            </a:r>
            <a:r>
              <a:rPr lang="ar-SA" sz="3200" b="1" dirty="0"/>
              <a:t> </a:t>
            </a:r>
            <a:r>
              <a:rPr lang="ar-SA" sz="3200" b="1" dirty="0" err="1"/>
              <a:t>بەیەک</a:t>
            </a:r>
            <a:r>
              <a:rPr lang="ar-SA" sz="3200" b="1" dirty="0"/>
              <a:t> </a:t>
            </a:r>
            <a:r>
              <a:rPr lang="ar-SA" sz="3200" b="1" dirty="0" err="1"/>
              <a:t>گەیاندنە</a:t>
            </a:r>
            <a:r>
              <a:rPr lang="ar-SA" sz="3200" b="1" dirty="0"/>
              <a:t> </a:t>
            </a:r>
            <a:r>
              <a:rPr lang="ar-SA" sz="3200" b="1" dirty="0" err="1"/>
              <a:t>هەروەکو</a:t>
            </a:r>
            <a:r>
              <a:rPr lang="ar-SA" sz="3200" b="1" dirty="0"/>
              <a:t> </a:t>
            </a:r>
            <a:r>
              <a:rPr lang="ar-SA" sz="3200" b="1" dirty="0" err="1"/>
              <a:t>پەروەردەش</a:t>
            </a:r>
            <a:r>
              <a:rPr lang="ar-SA" sz="3200" b="1" dirty="0"/>
              <a:t> </a:t>
            </a:r>
            <a:r>
              <a:rPr lang="ar-SA" sz="3200" b="1" dirty="0" err="1"/>
              <a:t>کرداری</a:t>
            </a:r>
            <a:r>
              <a:rPr lang="ar-SA" sz="3200" b="1" dirty="0"/>
              <a:t> </a:t>
            </a:r>
            <a:r>
              <a:rPr lang="ar-SA" sz="3200" b="1" dirty="0" err="1"/>
              <a:t>بەیەک</a:t>
            </a:r>
            <a:r>
              <a:rPr lang="ar-SA" sz="3200" b="1" dirty="0"/>
              <a:t> </a:t>
            </a:r>
            <a:r>
              <a:rPr lang="ar-SA" sz="3200" b="1" dirty="0" err="1"/>
              <a:t>گەیاندنە</a:t>
            </a:r>
            <a:r>
              <a:rPr lang="ar-SA" sz="3200" b="1" dirty="0"/>
              <a:t>. </a:t>
            </a:r>
            <a:r>
              <a:rPr lang="ar-SA" sz="3200" b="1" dirty="0" err="1"/>
              <a:t>وە</a:t>
            </a:r>
            <a:r>
              <a:rPr lang="ar-SA" sz="3200" b="1" dirty="0"/>
              <a:t> </a:t>
            </a:r>
            <a:r>
              <a:rPr lang="ar-SA" sz="3200" b="1" dirty="0" err="1"/>
              <a:t>ئەو</a:t>
            </a:r>
            <a:r>
              <a:rPr lang="ar-SA" sz="3200" b="1" dirty="0"/>
              <a:t> </a:t>
            </a:r>
            <a:r>
              <a:rPr lang="ar-SA" sz="3200" b="1" dirty="0" err="1"/>
              <a:t>زەمینە</a:t>
            </a:r>
            <a:r>
              <a:rPr lang="ar-SA" sz="3200" b="1" dirty="0"/>
              <a:t> </a:t>
            </a:r>
            <a:r>
              <a:rPr lang="ar-SA" sz="3200" b="1" dirty="0" err="1"/>
              <a:t>هاوبەشەی</a:t>
            </a:r>
            <a:r>
              <a:rPr lang="ar-SA" sz="3200" b="1" dirty="0"/>
              <a:t> </a:t>
            </a:r>
            <a:r>
              <a:rPr lang="ar-SA" sz="3200" b="1" dirty="0" err="1"/>
              <a:t>کە</a:t>
            </a:r>
            <a:r>
              <a:rPr lang="ar-SA" sz="3200" b="1" dirty="0"/>
              <a:t> </a:t>
            </a:r>
            <a:r>
              <a:rPr lang="ar-SA" sz="3200" b="1" dirty="0" err="1"/>
              <a:t>لەنیوان</a:t>
            </a:r>
            <a:r>
              <a:rPr lang="ar-SA" sz="3200" b="1" dirty="0"/>
              <a:t> </a:t>
            </a:r>
            <a:r>
              <a:rPr lang="ar-SA" sz="3200" b="1" dirty="0" err="1"/>
              <a:t>پەروەردە</a:t>
            </a:r>
            <a:r>
              <a:rPr lang="ar-SA" sz="3200" b="1" dirty="0"/>
              <a:t> و </a:t>
            </a:r>
            <a:r>
              <a:rPr lang="ar-SA" sz="3200" b="1" dirty="0" err="1"/>
              <a:t>راگەیاندن</a:t>
            </a:r>
            <a:r>
              <a:rPr lang="ar-SA" sz="3200" b="1" dirty="0"/>
              <a:t> </a:t>
            </a:r>
            <a:r>
              <a:rPr lang="ar-SA" sz="3200" b="1" dirty="0" err="1"/>
              <a:t>دا</a:t>
            </a:r>
            <a:r>
              <a:rPr lang="ar-SA" sz="3200" b="1" dirty="0"/>
              <a:t> </a:t>
            </a:r>
            <a:r>
              <a:rPr lang="ar-SA" sz="3200" b="1" dirty="0" err="1"/>
              <a:t>هەیە</a:t>
            </a:r>
            <a:r>
              <a:rPr lang="ar-SA" sz="3200" b="1" dirty="0"/>
              <a:t> </a:t>
            </a:r>
            <a:r>
              <a:rPr lang="ar-SA" sz="3200" b="1" dirty="0" err="1"/>
              <a:t>لە</a:t>
            </a:r>
            <a:r>
              <a:rPr lang="ar-SA" sz="3200" b="1" dirty="0"/>
              <a:t> </a:t>
            </a:r>
            <a:r>
              <a:rPr lang="ar-SA" sz="3200" b="1" dirty="0" err="1"/>
              <a:t>سێ</a:t>
            </a:r>
            <a:r>
              <a:rPr lang="ar-SA" sz="3200" b="1" dirty="0"/>
              <a:t> بوار </a:t>
            </a:r>
            <a:r>
              <a:rPr lang="ar-SA" sz="3200" b="1" dirty="0" err="1"/>
              <a:t>دەست</a:t>
            </a:r>
            <a:r>
              <a:rPr lang="ar-SA" sz="3200" b="1" dirty="0"/>
              <a:t> </a:t>
            </a:r>
            <a:r>
              <a:rPr lang="ar-SA" sz="3200" b="1" dirty="0" err="1"/>
              <a:t>نیشان</a:t>
            </a:r>
            <a:r>
              <a:rPr lang="ar-SA" sz="3200" b="1" dirty="0"/>
              <a:t> </a:t>
            </a:r>
            <a:r>
              <a:rPr lang="ar-SA" sz="3200" b="1" dirty="0" err="1"/>
              <a:t>دەکرێ</a:t>
            </a:r>
            <a:r>
              <a:rPr lang="ar-SA" sz="3200" b="1" dirty="0" smtClean="0"/>
              <a:t>:</a:t>
            </a:r>
            <a:endParaRPr lang="ar-IQ" sz="3200" b="1" dirty="0" smtClean="0"/>
          </a:p>
          <a:p>
            <a:endParaRPr lang="en-US" sz="3200" b="1" dirty="0"/>
          </a:p>
          <a:p>
            <a:r>
              <a:rPr lang="ar-SA" sz="3200" b="1" dirty="0" err="1">
                <a:solidFill>
                  <a:srgbClr val="FF0000"/>
                </a:solidFill>
              </a:rPr>
              <a:t>یەکەمیان</a:t>
            </a:r>
            <a:r>
              <a:rPr lang="ar-SA" sz="3200" b="1" dirty="0">
                <a:solidFill>
                  <a:srgbClr val="FF0000"/>
                </a:solidFill>
              </a:rPr>
              <a:t>: </a:t>
            </a:r>
            <a:r>
              <a:rPr lang="ar-SA" sz="3200" b="1" dirty="0" err="1"/>
              <a:t>کرداری</a:t>
            </a:r>
            <a:r>
              <a:rPr lang="ar-SA" sz="3200" b="1" dirty="0"/>
              <a:t> </a:t>
            </a:r>
            <a:r>
              <a:rPr lang="ar-SA" sz="3200" b="1" dirty="0" err="1"/>
              <a:t>بەیەک</a:t>
            </a:r>
            <a:r>
              <a:rPr lang="ar-SA" sz="3200" b="1" dirty="0"/>
              <a:t> </a:t>
            </a:r>
            <a:r>
              <a:rPr lang="ar-SA" sz="3200" b="1" dirty="0" err="1"/>
              <a:t>گەیشتنە</a:t>
            </a:r>
            <a:r>
              <a:rPr lang="ar-SA" sz="3200" b="1" dirty="0"/>
              <a:t> (</a:t>
            </a:r>
            <a:r>
              <a:rPr lang="ar-SA" sz="3200" b="1" dirty="0" err="1"/>
              <a:t>عملیە</a:t>
            </a:r>
            <a:r>
              <a:rPr lang="ar-SA" sz="3200" b="1" dirty="0"/>
              <a:t> </a:t>
            </a:r>
            <a:r>
              <a:rPr lang="ar-SA" sz="3200" b="1" dirty="0" err="1"/>
              <a:t>الاتیال</a:t>
            </a:r>
            <a:r>
              <a:rPr lang="ar-SA" sz="3200" b="1" dirty="0"/>
              <a:t>. </a:t>
            </a:r>
            <a:r>
              <a:rPr lang="ar-IQ" sz="3200" b="1" dirty="0" smtClean="0"/>
              <a:t>)</a:t>
            </a:r>
          </a:p>
          <a:p>
            <a:endParaRPr lang="en-US" sz="3200" b="1" dirty="0"/>
          </a:p>
          <a:p>
            <a:r>
              <a:rPr lang="ar-SA" sz="3200" b="1" dirty="0" err="1">
                <a:solidFill>
                  <a:srgbClr val="FF0000"/>
                </a:solidFill>
              </a:rPr>
              <a:t>دووەمیان:</a:t>
            </a:r>
            <a:r>
              <a:rPr lang="ar-SA" sz="3200" b="1" dirty="0" err="1"/>
              <a:t>کەناڵەکانی</a:t>
            </a:r>
            <a:r>
              <a:rPr lang="ar-SA" sz="3200" b="1" dirty="0"/>
              <a:t> </a:t>
            </a:r>
            <a:r>
              <a:rPr lang="ar-SA" sz="3200" b="1" dirty="0" err="1"/>
              <a:t>بەیەک</a:t>
            </a:r>
            <a:r>
              <a:rPr lang="ar-SA" sz="3200" b="1" dirty="0"/>
              <a:t> </a:t>
            </a:r>
            <a:r>
              <a:rPr lang="ar-SA" sz="3200" b="1" dirty="0" err="1"/>
              <a:t>گەیشتنە</a:t>
            </a:r>
            <a:r>
              <a:rPr lang="ar-SA" sz="3200" b="1" dirty="0" smtClean="0"/>
              <a:t>.</a:t>
            </a:r>
            <a:endParaRPr lang="ar-IQ" sz="3200" b="1" dirty="0" smtClean="0"/>
          </a:p>
          <a:p>
            <a:endParaRPr lang="en-US" sz="3200" b="1" dirty="0"/>
          </a:p>
          <a:p>
            <a:r>
              <a:rPr lang="ar-SA" sz="3200" b="1" dirty="0" err="1">
                <a:solidFill>
                  <a:srgbClr val="FF0000"/>
                </a:solidFill>
              </a:rPr>
              <a:t>سێیەمیان:</a:t>
            </a:r>
            <a:r>
              <a:rPr lang="ar-SA" sz="3200" b="1" dirty="0" err="1"/>
              <a:t>راژەی</a:t>
            </a:r>
            <a:r>
              <a:rPr lang="ar-SA" sz="3200" b="1" dirty="0"/>
              <a:t> </a:t>
            </a:r>
            <a:r>
              <a:rPr lang="ar-SA" sz="3200" b="1" dirty="0" err="1"/>
              <a:t>کۆمەلگایە</a:t>
            </a:r>
            <a:r>
              <a:rPr lang="ar-SA" sz="3200" b="1" dirty="0"/>
              <a:t> ، </a:t>
            </a:r>
            <a:r>
              <a:rPr lang="ar-SA" sz="3200" b="1" dirty="0" err="1"/>
              <a:t>کە</a:t>
            </a:r>
            <a:r>
              <a:rPr lang="ar-SA" sz="3200" b="1" dirty="0"/>
              <a:t> </a:t>
            </a:r>
            <a:r>
              <a:rPr lang="ar-SA" sz="3200" b="1" dirty="0" err="1"/>
              <a:t>لەبەشەکانی</a:t>
            </a:r>
            <a:r>
              <a:rPr lang="ar-SA" sz="3200" b="1" dirty="0"/>
              <a:t> </a:t>
            </a:r>
            <a:r>
              <a:rPr lang="ar-SA" sz="3200" b="1" dirty="0" err="1"/>
              <a:t>داهاتوودا</a:t>
            </a:r>
            <a:r>
              <a:rPr lang="ar-SA" sz="3200" b="1" dirty="0"/>
              <a:t> </a:t>
            </a:r>
            <a:r>
              <a:rPr lang="ar-SA" sz="3200" b="1" dirty="0" err="1"/>
              <a:t>بە</a:t>
            </a:r>
            <a:r>
              <a:rPr lang="ar-SA" sz="3200" b="1" dirty="0"/>
              <a:t> </a:t>
            </a:r>
            <a:r>
              <a:rPr lang="ar-SA" sz="3200" b="1" dirty="0" err="1"/>
              <a:t>پیشتیوانی</a:t>
            </a:r>
            <a:r>
              <a:rPr lang="ar-SA" sz="3200" b="1" dirty="0"/>
              <a:t> خوا </a:t>
            </a:r>
            <a:r>
              <a:rPr lang="ar-SA" sz="3200" b="1" dirty="0" err="1"/>
              <a:t>بەدریژی</a:t>
            </a:r>
            <a:r>
              <a:rPr lang="ar-SA" sz="3200" b="1" dirty="0"/>
              <a:t> </a:t>
            </a:r>
            <a:r>
              <a:rPr lang="ar-SA" sz="3200" b="1" dirty="0" err="1"/>
              <a:t>روماڵی</a:t>
            </a:r>
            <a:r>
              <a:rPr lang="ar-SA" sz="3200" b="1" dirty="0"/>
              <a:t> </a:t>
            </a:r>
            <a:r>
              <a:rPr lang="ar-SA" sz="3200" b="1" dirty="0" err="1"/>
              <a:t>هەریەک</a:t>
            </a:r>
            <a:r>
              <a:rPr lang="ar-SA" sz="3200" b="1" dirty="0"/>
              <a:t> </a:t>
            </a:r>
            <a:r>
              <a:rPr lang="ar-SA" sz="3200" b="1" dirty="0" err="1"/>
              <a:t>لەم</a:t>
            </a:r>
            <a:r>
              <a:rPr lang="ar-SA" sz="3200" b="1" dirty="0"/>
              <a:t> </a:t>
            </a:r>
            <a:r>
              <a:rPr lang="ar-SA" sz="3200" b="1" dirty="0" err="1"/>
              <a:t>سێ</a:t>
            </a:r>
            <a:r>
              <a:rPr lang="ar-SA" sz="3200" b="1" dirty="0"/>
              <a:t> </a:t>
            </a:r>
            <a:r>
              <a:rPr lang="ar-SA" sz="3200" b="1" dirty="0" err="1"/>
              <a:t>بوارە</a:t>
            </a:r>
            <a:r>
              <a:rPr lang="ar-SA" sz="3200" b="1" dirty="0"/>
              <a:t> </a:t>
            </a:r>
            <a:r>
              <a:rPr lang="ar-SA" sz="3200" b="1" dirty="0" err="1"/>
              <a:t>هاوبەشەی</a:t>
            </a:r>
            <a:r>
              <a:rPr lang="ar-SA" sz="3200" b="1" dirty="0"/>
              <a:t> </a:t>
            </a:r>
            <a:r>
              <a:rPr lang="ar-SA" sz="3200" b="1" dirty="0" err="1"/>
              <a:t>نێوان</a:t>
            </a:r>
            <a:r>
              <a:rPr lang="ar-SA" sz="3200" b="1" dirty="0"/>
              <a:t> </a:t>
            </a:r>
            <a:r>
              <a:rPr lang="ar-SA" sz="3200" b="1" dirty="0" err="1"/>
              <a:t>راگەیاندن</a:t>
            </a:r>
            <a:r>
              <a:rPr lang="ar-SA" sz="3200" b="1" dirty="0"/>
              <a:t> و </a:t>
            </a:r>
            <a:r>
              <a:rPr lang="ar-SA" sz="3200" b="1" dirty="0" err="1"/>
              <a:t>پەروەردە</a:t>
            </a:r>
            <a:r>
              <a:rPr lang="ar-SA" sz="3200" b="1" dirty="0"/>
              <a:t> </a:t>
            </a:r>
            <a:r>
              <a:rPr lang="ar-SA" sz="3200" b="1" dirty="0" err="1"/>
              <a:t>بەجیا</a:t>
            </a:r>
            <a:r>
              <a:rPr lang="ar-SA" sz="3200" b="1" dirty="0"/>
              <a:t> </a:t>
            </a:r>
            <a:r>
              <a:rPr lang="ar-SA" sz="3200" b="1" dirty="0" err="1"/>
              <a:t>دەکەین</a:t>
            </a:r>
            <a:r>
              <a:rPr lang="ar-SA" sz="3200" b="1" dirty="0"/>
              <a:t>.</a:t>
            </a:r>
            <a:endParaRPr lang="en-US" sz="3200" b="1" dirty="0"/>
          </a:p>
        </p:txBody>
      </p:sp>
    </p:spTree>
    <p:extLst>
      <p:ext uri="{BB962C8B-B14F-4D97-AF65-F5344CB8AC3E}">
        <p14:creationId xmlns:p14="http://schemas.microsoft.com/office/powerpoint/2010/main" val="1656072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19087</TotalTime>
  <Words>8838</Words>
  <Application>Microsoft Office PowerPoint</Application>
  <PresentationFormat>On-screen Show (4:3)</PresentationFormat>
  <Paragraphs>606</Paragraphs>
  <Slides>91</Slides>
  <Notes>2</Notes>
  <HiddenSlides>0</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Shamfuture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Shamfuture</dc:creator>
  <cp:lastModifiedBy>Maher</cp:lastModifiedBy>
  <cp:revision>1157</cp:revision>
  <dcterms:created xsi:type="dcterms:W3CDTF">2019-03-22T22:22:29Z</dcterms:created>
  <dcterms:modified xsi:type="dcterms:W3CDTF">2023-05-19T17:14:37Z</dcterms:modified>
</cp:coreProperties>
</file>