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64946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AA5627-3C48-4C79-8CFF-71AF4309190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606997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522109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966793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625083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AA5627-3C48-4C79-8CFF-71AF4309190E}"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311884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AA5627-3C48-4C79-8CFF-71AF4309190E}" type="datetimeFigureOut">
              <a:rPr lang="en-US" smtClean="0"/>
              <a:t>5/20/2023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804045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4776568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9570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873846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AA5627-3C48-4C79-8CFF-71AF4309190E}"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308784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AA5627-3C48-4C79-8CFF-71AF4309190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3158418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AA5627-3C48-4C79-8CFF-71AF4309190E}"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500350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AA5627-3C48-4C79-8CFF-71AF4309190E}"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158292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A5627-3C48-4C79-8CFF-71AF4309190E}"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2663642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AA5627-3C48-4C79-8CFF-71AF4309190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1838832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AA5627-3C48-4C79-8CFF-71AF4309190E}"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799F639-D8B0-4FE7-8531-C03E3D1B1D9C}" type="slidenum">
              <a:rPr lang="en-US" smtClean="0"/>
              <a:t>‹#›</a:t>
            </a:fld>
            <a:endParaRPr lang="en-US"/>
          </a:p>
        </p:txBody>
      </p:sp>
    </p:spTree>
    <p:extLst>
      <p:ext uri="{BB962C8B-B14F-4D97-AF65-F5344CB8AC3E}">
        <p14:creationId xmlns:p14="http://schemas.microsoft.com/office/powerpoint/2010/main" val="15714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CAA5627-3C48-4C79-8CFF-71AF4309190E}" type="datetimeFigureOut">
              <a:rPr lang="en-US" smtClean="0"/>
              <a:t>5/20/2023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E799F639-D8B0-4FE7-8531-C03E3D1B1D9C}" type="slidenum">
              <a:rPr lang="en-US" smtClean="0"/>
              <a:t>‹#›</a:t>
            </a:fld>
            <a:endParaRPr lang="en-US"/>
          </a:p>
        </p:txBody>
      </p:sp>
    </p:spTree>
    <p:extLst>
      <p:ext uri="{BB962C8B-B14F-4D97-AF65-F5344CB8AC3E}">
        <p14:creationId xmlns:p14="http://schemas.microsoft.com/office/powerpoint/2010/main" val="664869879"/>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963" y="928254"/>
            <a:ext cx="9144000" cy="4923127"/>
          </a:xfrm>
        </p:spPr>
        <p:txBody>
          <a:bodyPr>
            <a:noAutofit/>
          </a:bodyPr>
          <a:lstStyle/>
          <a:p>
            <a:pPr algn="r" rtl="1"/>
            <a:r>
              <a:rPr lang="en-US" sz="2800" dirty="0">
                <a:cs typeface="_R i b a Z_22" panose="02000700000000000000" pitchFamily="2" charset="-78"/>
              </a:rPr>
              <a:t/>
            </a:r>
            <a:br>
              <a:rPr lang="en-US" sz="2800" dirty="0">
                <a:cs typeface="_R i b a Z_22" panose="02000700000000000000" pitchFamily="2" charset="-78"/>
              </a:rPr>
            </a:br>
            <a:r>
              <a:rPr lang="ar-IQ" sz="2800" dirty="0" smtClean="0">
                <a:cs typeface="_R i b a Z_22" panose="02000700000000000000" pitchFamily="2" charset="-78"/>
              </a:rPr>
              <a:t>سةرهةلَدانى </a:t>
            </a:r>
            <a:r>
              <a:rPr lang="ar-IQ" sz="2800" dirty="0">
                <a:cs typeface="_R i b a Z_22" panose="02000700000000000000" pitchFamily="2" charset="-78"/>
              </a:rPr>
              <a:t>زانستى واتاسازى :  </a:t>
            </a:r>
            <a:r>
              <a:rPr lang="en-US" sz="2800" dirty="0">
                <a:cs typeface="_R i b a Z_22" panose="02000700000000000000" pitchFamily="2" charset="-78"/>
              </a:rPr>
              <a:t/>
            </a:r>
            <a:br>
              <a:rPr lang="en-US" sz="2800" dirty="0">
                <a:cs typeface="_R i b a Z_22" panose="02000700000000000000" pitchFamily="2" charset="-78"/>
              </a:rPr>
            </a:br>
            <a:r>
              <a:rPr lang="ar-IQ" sz="2800" dirty="0">
                <a:cs typeface="_R i b a Z_22" panose="02000700000000000000" pitchFamily="2" charset="-78"/>
              </a:rPr>
              <a:t>     واتاسازى زانستيَكة لةواتا دةكؤلَيَتةوة لقيَكى زمانةوانية و مةرجى سةرةكى لةم لقةدا هةبوونى هيَماية، تا بتوانيَت واتا هةلَبطريَت، هةروةها بة لوتكةى ليَكؤلينةوة زمانيةكان دادةنريَت</a:t>
            </a:r>
            <a:r>
              <a:rPr lang="ar-SY" sz="2800" dirty="0">
                <a:cs typeface="_R i b a Z_22" panose="02000700000000000000" pitchFamily="2" charset="-78"/>
              </a:rPr>
              <a:t>، </a:t>
            </a:r>
            <a:r>
              <a:rPr lang="ar-IQ" sz="2800" dirty="0">
                <a:cs typeface="_R i b a Z_22" panose="02000700000000000000" pitchFamily="2" charset="-78"/>
              </a:rPr>
              <a:t>ضونكة ضارةسةرى طرفتة هيَما زمانييةكان لة (وشةو رِستة )دا دةكات، هةر لةبةر ئةوةى واتاسازى وةك زانستيَك لة زمانةوانيدا بايةخ بة ليَكؤلَينةوةو شيكردنةوةى واتاى وشة و طرئ و رِستةكانى زمان دةدات، واتة لة رِوانطةيةكى زمانةوانيةوة دةرِوانيَتة واتا، بةمةش هةولَ دةدات ثةيوةندى واتايى جؤراو جؤر لةنيَوان يةكةكانى زماندا بدؤزيَتةوة، بؤ ئةوةى بةشيَوةيةكى وردو بابةتيانة لةواتا بكؤليَتةوة، هةروةها واتاسازى لةرِووى ميَذووةوة ميَذوويةكى دوورو دريَذى هةية</a:t>
            </a:r>
            <a:r>
              <a:rPr lang="en-US" sz="2400" dirty="0">
                <a:cs typeface="_R i b a Z_22" panose="02000700000000000000" pitchFamily="2" charset="-78"/>
              </a:rPr>
              <a:t/>
            </a:r>
            <a:br>
              <a:rPr lang="en-US" sz="2400" dirty="0">
                <a:cs typeface="_R i b a Z_22" panose="02000700000000000000" pitchFamily="2" charset="-78"/>
              </a:rPr>
            </a:br>
            <a:endParaRPr lang="en-US" sz="2400" dirty="0">
              <a:cs typeface="_R i b a Z_22" panose="02000700000000000000" pitchFamily="2" charset="-78"/>
            </a:endParaRPr>
          </a:p>
        </p:txBody>
      </p:sp>
    </p:spTree>
    <p:extLst>
      <p:ext uri="{BB962C8B-B14F-4D97-AF65-F5344CB8AC3E}">
        <p14:creationId xmlns:p14="http://schemas.microsoft.com/office/powerpoint/2010/main" val="236388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963" y="928254"/>
            <a:ext cx="9144000" cy="4923127"/>
          </a:xfrm>
        </p:spPr>
        <p:txBody>
          <a:bodyPr>
            <a:noAutofit/>
          </a:bodyPr>
          <a:lstStyle/>
          <a:p>
            <a:pPr algn="r" rtl="1"/>
            <a:r>
              <a:rPr lang="ar-IQ" sz="2400" dirty="0">
                <a:cs typeface="_R i b a Z_22" panose="02000700000000000000" pitchFamily="2" charset="-78"/>
              </a:rPr>
              <a:t>بةم شيَوةية واتاسازى جيَطاى بايةخى فةيلةسوفة يؤنانيةكان بوو لةوانةش ئةفلاَتوون لةسروشتى ثةيوةندى نيَوان فؤرِم و واتادا ثيَى وابوو ثةيوةنديةكى هؤيى هةية، بةلاَم ئةرستؤ بة ثةيوةندييةكى لةخؤوةى لةقةلةم دةداو ئاخاوتنى دابةش كردبوو بؤ ئاخاوتنى ناوةوةو دةرةوة، كة ئةمةش بووة بة بنضينة بؤ زؤربةى تيؤرةكانى واتا لة رِؤذ ئاواييةكان. يةكيَك لة طرينطترين طفتوطؤكان لة ضاخةكانى ناوةرِاست، نيَوان ( مؤداست  </a:t>
            </a:r>
            <a:r>
              <a:rPr lang="en-US" sz="2400" dirty="0">
                <a:cs typeface="_R i b a Z_22" panose="02000700000000000000" pitchFamily="2" charset="-78"/>
              </a:rPr>
              <a:t>Monists</a:t>
            </a:r>
            <a:r>
              <a:rPr lang="ar-IQ" sz="2400" dirty="0">
                <a:cs typeface="_R i b a Z_22" panose="02000700000000000000" pitchFamily="2" charset="-78"/>
              </a:rPr>
              <a:t> ) و ( نؤمينالَ </a:t>
            </a:r>
            <a:r>
              <a:rPr lang="en-US" sz="2400" dirty="0">
                <a:cs typeface="_R i b a Z_22" panose="02000700000000000000" pitchFamily="2" charset="-78"/>
              </a:rPr>
              <a:t> Nominalists </a:t>
            </a:r>
            <a:r>
              <a:rPr lang="ar-IQ" sz="2400" dirty="0">
                <a:cs typeface="_R i b a Z_22" panose="02000700000000000000" pitchFamily="2" charset="-78"/>
              </a:rPr>
              <a:t> ) لةسةر سروشتى واتابوو ئايا بيرة يان شتة، ئةرستؤ ثيَى وابوو واتا ئةو بؤضوونةية كة لةميَشكى مرؤظدا دةربارةى فؤرِم هةلَطيراوة. سةرةرِاى ئةوةش جياوازيان كرد لةنيَوان </a:t>
            </a:r>
            <a:r>
              <a:rPr lang="en-US" sz="2400" dirty="0">
                <a:cs typeface="_R i b a Z_22" panose="02000700000000000000" pitchFamily="2" charset="-78"/>
              </a:rPr>
              <a:t/>
            </a:r>
            <a:br>
              <a:rPr lang="en-US" sz="2400" dirty="0">
                <a:cs typeface="_R i b a Z_22" panose="02000700000000000000" pitchFamily="2" charset="-78"/>
              </a:rPr>
            </a:br>
            <a:r>
              <a:rPr lang="ar-IQ" sz="2400" dirty="0">
                <a:cs typeface="_R i b a Z_22" panose="02000700000000000000" pitchFamily="2" charset="-78"/>
              </a:rPr>
              <a:t>1- تةن لةجيهانى دةرةوة .</a:t>
            </a:r>
            <a:r>
              <a:rPr lang="en-US" sz="2400" dirty="0">
                <a:cs typeface="_R i b a Z_22" panose="02000700000000000000" pitchFamily="2" charset="-78"/>
              </a:rPr>
              <a:t/>
            </a:r>
            <a:br>
              <a:rPr lang="en-US" sz="2400" dirty="0">
                <a:cs typeface="_R i b a Z_22" panose="02000700000000000000" pitchFamily="2" charset="-78"/>
              </a:rPr>
            </a:br>
            <a:r>
              <a:rPr lang="ar-IQ" sz="2400" dirty="0">
                <a:cs typeface="_R i b a Z_22" panose="02000700000000000000" pitchFamily="2" charset="-78"/>
              </a:rPr>
              <a:t>2- بؤضوونةكان و واتا .</a:t>
            </a:r>
            <a:r>
              <a:rPr lang="en-US" sz="2400" dirty="0">
                <a:cs typeface="_R i b a Z_22" panose="02000700000000000000" pitchFamily="2" charset="-78"/>
              </a:rPr>
              <a:t/>
            </a:r>
            <a:br>
              <a:rPr lang="en-US" sz="2400" dirty="0">
                <a:cs typeface="_R i b a Z_22" panose="02000700000000000000" pitchFamily="2" charset="-78"/>
              </a:rPr>
            </a:br>
            <a:r>
              <a:rPr lang="ar-IQ" sz="2400" dirty="0">
                <a:cs typeface="_R i b a Z_22" panose="02000700000000000000" pitchFamily="2" charset="-78"/>
              </a:rPr>
              <a:t>3- دةنط واتة و هيَماو وشة  .</a:t>
            </a:r>
            <a:endParaRPr lang="en-US" sz="2400" dirty="0">
              <a:cs typeface="_R i b a Z_22" panose="02000700000000000000" pitchFamily="2" charset="-78"/>
            </a:endParaRPr>
          </a:p>
        </p:txBody>
      </p:sp>
    </p:spTree>
    <p:extLst>
      <p:ext uri="{BB962C8B-B14F-4D97-AF65-F5344CB8AC3E}">
        <p14:creationId xmlns:p14="http://schemas.microsoft.com/office/powerpoint/2010/main" val="3872173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7963" y="928254"/>
            <a:ext cx="9144000" cy="4923127"/>
          </a:xfrm>
        </p:spPr>
        <p:txBody>
          <a:bodyPr>
            <a:noAutofit/>
          </a:bodyPr>
          <a:lstStyle/>
          <a:p>
            <a:pPr algn="r" rtl="1"/>
            <a:r>
              <a:rPr lang="ar-IQ" sz="3200" dirty="0">
                <a:cs typeface="_R i b a Z_22" panose="02000700000000000000" pitchFamily="2" charset="-78"/>
              </a:rPr>
              <a:t>ئةو هؤكارانةى وايانكردووة ثيَناسةيةكى تةواو و طونجاوى ( واتاسازى ) نةدؤزريَتةوة ئةمانةن :</a:t>
            </a:r>
            <a:r>
              <a:rPr lang="en-US" sz="3200" dirty="0">
                <a:cs typeface="_R i b a Z_22" panose="02000700000000000000" pitchFamily="2" charset="-78"/>
              </a:rPr>
              <a:t/>
            </a:r>
            <a:br>
              <a:rPr lang="en-US" sz="3200" dirty="0">
                <a:cs typeface="_R i b a Z_22" panose="02000700000000000000" pitchFamily="2" charset="-78"/>
              </a:rPr>
            </a:br>
            <a:r>
              <a:rPr lang="ar-IQ" sz="3200" dirty="0">
                <a:cs typeface="_R i b a Z_22" panose="02000700000000000000" pitchFamily="2" charset="-78"/>
              </a:rPr>
              <a:t>أ- واتا بوونيَكى بةرجةستةيى نية .</a:t>
            </a:r>
            <a:r>
              <a:rPr lang="en-US" sz="3200" dirty="0">
                <a:cs typeface="_R i b a Z_22" panose="02000700000000000000" pitchFamily="2" charset="-78"/>
              </a:rPr>
              <a:t/>
            </a:r>
            <a:br>
              <a:rPr lang="en-US" sz="3200" dirty="0">
                <a:cs typeface="_R i b a Z_22" panose="02000700000000000000" pitchFamily="2" charset="-78"/>
              </a:rPr>
            </a:br>
            <a:r>
              <a:rPr lang="ar-IQ" sz="3200" dirty="0">
                <a:cs typeface="_R i b a Z_22" panose="02000700000000000000" pitchFamily="2" charset="-78"/>
              </a:rPr>
              <a:t>ب- بوونى ضةند جؤريَكى واتا .</a:t>
            </a:r>
            <a:r>
              <a:rPr lang="en-US" sz="3200" dirty="0">
                <a:cs typeface="_R i b a Z_22" panose="02000700000000000000" pitchFamily="2" charset="-78"/>
              </a:rPr>
              <a:t/>
            </a:r>
            <a:br>
              <a:rPr lang="en-US" sz="3200" dirty="0">
                <a:cs typeface="_R i b a Z_22" panose="02000700000000000000" pitchFamily="2" charset="-78"/>
              </a:rPr>
            </a:br>
            <a:r>
              <a:rPr lang="ar-IQ" sz="3200" dirty="0">
                <a:cs typeface="_R i b a Z_22" panose="02000700000000000000" pitchFamily="2" charset="-78"/>
              </a:rPr>
              <a:t>ج- بوونى ضةند بؤضوونيَك بؤ ليَكدانةوةى واتا </a:t>
            </a:r>
            <a:r>
              <a:rPr lang="en-US" sz="3200" dirty="0">
                <a:cs typeface="_R i b a Z_22" panose="02000700000000000000" pitchFamily="2" charset="-78"/>
              </a:rPr>
              <a:t/>
            </a:r>
            <a:br>
              <a:rPr lang="en-US" sz="3200" dirty="0">
                <a:cs typeface="_R i b a Z_22" panose="02000700000000000000" pitchFamily="2" charset="-78"/>
              </a:rPr>
            </a:br>
            <a:r>
              <a:rPr lang="ar-IQ" sz="3200" dirty="0">
                <a:cs typeface="_R i b a Z_22" panose="02000700000000000000" pitchFamily="2" charset="-78"/>
              </a:rPr>
              <a:t>د- تيَكةلَى واتاسازى لةطةلَ زانستةكانى تر .</a:t>
            </a:r>
            <a:endParaRPr lang="en-US" sz="3200" dirty="0">
              <a:cs typeface="_R i b a Z_22" panose="02000700000000000000" pitchFamily="2" charset="-78"/>
            </a:endParaRPr>
          </a:p>
        </p:txBody>
      </p:sp>
    </p:spTree>
    <p:extLst>
      <p:ext uri="{BB962C8B-B14F-4D97-AF65-F5344CB8AC3E}">
        <p14:creationId xmlns:p14="http://schemas.microsoft.com/office/powerpoint/2010/main" val="19339514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TotalTime>
  <Words>107</Words>
  <Application>Microsoft Office PowerPoint</Application>
  <PresentationFormat>Widescreen</PresentationFormat>
  <Paragraphs>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_R i b a Z_22</vt:lpstr>
      <vt:lpstr>Arial</vt:lpstr>
      <vt:lpstr>Century Gothic</vt:lpstr>
      <vt:lpstr>Wingdings 3</vt:lpstr>
      <vt:lpstr>Ion Boardroom</vt:lpstr>
      <vt:lpstr> سةرهةلَدانى زانستى واتاسازى :        واتاسازى زانستيَكة لةواتا دةكؤلَيَتةوة لقيَكى زمانةوانية و مةرجى سةرةكى لةم لقةدا هةبوونى هيَماية، تا بتوانيَت واتا هةلَبطريَت، هةروةها بة لوتكةى ليَكؤلينةوة زمانيةكان دادةنريَت، ضونكة ضارةسةرى طرفتة هيَما زمانييةكان لة (وشةو رِستة )دا دةكات، هةر لةبةر ئةوةى واتاسازى وةك زانستيَك لة زمانةوانيدا بايةخ بة ليَكؤلَينةوةو شيكردنةوةى واتاى وشة و طرئ و رِستةكانى زمان دةدات، واتة لة رِوانطةيةكى زمانةوانيةوة دةرِوانيَتة واتا، بةمةش هةولَ دةدات ثةيوةندى واتايى جؤراو جؤر لةنيَوان يةكةكانى زماندا بدؤزيَتةوة، بؤ ئةوةى بةشيَوةيةكى وردو بابةتيانة لةواتا بكؤليَتةوة، هةروةها واتاسازى لةرِووى ميَذووةوة ميَذوويةكى دوورو دريَذى هةية </vt:lpstr>
      <vt:lpstr>بةم شيَوةية واتاسازى جيَطاى بايةخى فةيلةسوفة يؤنانيةكان بوو لةوانةش ئةفلاَتوون لةسروشتى ثةيوةندى نيَوان فؤرِم و واتادا ثيَى وابوو ثةيوةنديةكى هؤيى هةية، بةلاَم ئةرستؤ بة ثةيوةندييةكى لةخؤوةى لةقةلةم دةداو ئاخاوتنى دابةش كردبوو بؤ ئاخاوتنى ناوةوةو دةرةوة، كة ئةمةش بووة بة بنضينة بؤ زؤربةى تيؤرةكانى واتا لة رِؤذ ئاواييةكان. يةكيَك لة طرينطترين طفتوطؤكان لة ضاخةكانى ناوةرِاست، نيَوان ( مؤداست  Monists ) و ( نؤمينالَ  Nominalists  ) لةسةر سروشتى واتابوو ئايا بيرة يان شتة، ئةرستؤ ثيَى وابوو واتا ئةو بؤضوونةية كة لةميَشكى مرؤظدا دةربارةى فؤرِم هةلَطيراوة. سةرةرِاى ئةوةش جياوازيان كرد لةنيَوان  1- تةن لةجيهانى دةرةوة . 2- بؤضوونةكان و واتا . 3- دةنط واتة و هيَماو وشة  .</vt:lpstr>
      <vt:lpstr>ئةو هؤكارانةى وايانكردووة ثيَناسةيةكى تةواو و طونجاوى ( واتاسازى ) نةدؤزريَتةوة ئةمانةن : أ- واتا بوونيَكى بةرجةستةيى نية . ب- بوونى ضةند جؤريَكى واتا . ج- بوونى ضةند بؤضوونيَك بؤ ليَكدانةوةى واتا  د- تيَكةلَى واتاسازى لةطةلَ زانستةكانى تر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سةرهةلَدانى زانستى واتاسازى :        واتاسازى زانستيَكة لةواتا دةكؤلَيَتةوة لقيَكى زمانةوانية و مةرجى سةرةكى لةم لقةدا هةبوونى هيَماية، تا بتوانيَت واتا هةلَبطريَت، هةروةها بة لوتكةى ليَكؤلينةوة زمانيةكان دادةنريَت، ضونكة ضارةسةرى طرفتة هيَما زمانييةكان لة (وشةو رِستة )دا دةكات، هةر لةبةر ئةوةى واتاسازى وةك زانستيَك لة زمانةوانيدا بايةخ بة ليَكؤلَينةوةو شيكردنةوةى واتاى وشة و طرئ و رِستةكانى زمان دةدات، واتة لة رِوانطةيةكى زمانةوانيةوة دةرِوانيَتة واتا، بةمةش هةولَ دةدات ثةيوةندى واتايى جؤراو جؤر لةنيَوان يةكةكانى زماندا بدؤزيَتةوة، بؤ ئةوةى بةشيَوةيةكى وردو بابةتيانة لةواتا بكؤليَتةوة، هةروةها واتاسازى لةرِووى ميَذووةوة ميَذوويةكى دوورو دريَذى هةية </dc:title>
  <dc:creator>LENOVO</dc:creator>
  <cp:lastModifiedBy>LENOVO</cp:lastModifiedBy>
  <cp:revision>1</cp:revision>
  <dcterms:created xsi:type="dcterms:W3CDTF">2023-05-20T09:47:45Z</dcterms:created>
  <dcterms:modified xsi:type="dcterms:W3CDTF">2023-05-20T09:52:31Z</dcterms:modified>
</cp:coreProperties>
</file>