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02" r:id="rId3"/>
    <p:sldId id="303" r:id="rId4"/>
    <p:sldId id="300" r:id="rId5"/>
    <p:sldId id="301" r:id="rId6"/>
    <p:sldId id="305" r:id="rId7"/>
    <p:sldId id="337" r:id="rId8"/>
    <p:sldId id="338" r:id="rId9"/>
    <p:sldId id="306" r:id="rId10"/>
    <p:sldId id="308" r:id="rId11"/>
    <p:sldId id="307" r:id="rId12"/>
    <p:sldId id="309" r:id="rId13"/>
    <p:sldId id="293"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3B0"/>
    <a:srgbClr val="0000CC"/>
    <a:srgbClr val="FC16D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62254-915A-4BB1-8040-974286BC448C}" type="datetimeFigureOut">
              <a:rPr lang="en-US" smtClean="0"/>
              <a:t>2023-05-27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B3BC5-0EB6-4555-B53F-78CCFAEB7634}" type="slidenum">
              <a:rPr lang="en-US" smtClean="0"/>
              <a:t>‹#›</a:t>
            </a:fld>
            <a:endParaRPr lang="en-US"/>
          </a:p>
        </p:txBody>
      </p:sp>
    </p:spTree>
    <p:extLst>
      <p:ext uri="{BB962C8B-B14F-4D97-AF65-F5344CB8AC3E}">
        <p14:creationId xmlns:p14="http://schemas.microsoft.com/office/powerpoint/2010/main" val="276187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55EB8B-711F-4278-85D3-7B4A748A3632}" type="datetime1">
              <a:rPr lang="en-US" smtClean="0"/>
              <a:t>2023-05-27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45297-51FA-4E3D-888F-6FC0926E16E4}" type="datetime1">
              <a:rPr lang="en-US" smtClean="0"/>
              <a:t>2023-05-27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2B5C8-FA32-47F5-BAA6-53BFEAA8A17E}" type="datetime1">
              <a:rPr lang="en-US" smtClean="0"/>
              <a:t>2023-05-27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49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D7A6-6F8C-4DA5-B00C-BA9500CA9D4D}" type="datetime1">
              <a:rPr lang="en-US" smtClean="0"/>
              <a:t>2023-05-27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1F20F-7305-4D22-990E-B48285EE3658}" type="datetime1">
              <a:rPr lang="en-US" smtClean="0"/>
              <a:t>2023-05-27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F423BF-F00D-4B21-AF9F-D780F9B909AC}" type="datetime1">
              <a:rPr lang="en-US" smtClean="0"/>
              <a:t>2023-05-27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852FF0-0265-4F6E-BA53-0D899E5363FE}" type="datetime1">
              <a:rPr lang="en-US" smtClean="0"/>
              <a:t>2023-05-27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575E-380D-448D-9DCB-39C8D89635C1}" type="datetime1">
              <a:rPr lang="en-US" smtClean="0"/>
              <a:t>2023-05-27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0DCA6-1188-4941-B488-845C90ACDE55}" type="datetime1">
              <a:rPr lang="en-US" smtClean="0"/>
              <a:t>2023-05-27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595208-5EEA-4FB9-914E-5A178D0814E3}" type="datetime1">
              <a:rPr lang="en-US" smtClean="0"/>
              <a:t>2023-05-27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9A7A7-6C4B-4243-A84E-D9894595B90E}" type="datetime1">
              <a:rPr lang="en-US" smtClean="0"/>
              <a:t>2023-05-27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E7DD-8CF9-4BD5-BEF3-2E398F9D3AA4}" type="datetime1">
              <a:rPr lang="en-US" smtClean="0"/>
              <a:t>2023-05-27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oker71@yahoo.com" TargetMode="External"/><Relationship Id="rId2" Type="http://schemas.openxmlformats.org/officeDocument/2006/relationships/hyperlink" Target="mailto:shuokr.aziz@su.edu.krd"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kasro.dizayee@su.edu.kr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09/IEC49899.2020.9122922" TargetMode="External"/><Relationship Id="rId2" Type="http://schemas.openxmlformats.org/officeDocument/2006/relationships/hyperlink" Target="https://ieeexplore.ieee.org/xpl/conhome/9119336/proceedin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600" smtClean="0"/>
              <a:pPr/>
              <a:t>1</a:t>
            </a:fld>
            <a:endParaRPr lang="en-US" sz="1600" dirty="0"/>
          </a:p>
        </p:txBody>
      </p:sp>
      <p:sp>
        <p:nvSpPr>
          <p:cNvPr id="5" name="Rectangle 1"/>
          <p:cNvSpPr>
            <a:spLocks noChangeArrowheads="1"/>
          </p:cNvSpPr>
          <p:nvPr/>
        </p:nvSpPr>
        <p:spPr bwMode="auto">
          <a:xfrm>
            <a:off x="172478" y="1643962"/>
            <a:ext cx="8752870" cy="549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9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100">
                <a:solidFill>
                  <a:schemeClr val="tx1"/>
                </a:solidFill>
                <a:latin typeface="Calibri" pitchFamily="34" charset="0"/>
              </a:defRPr>
            </a:lvl4pPr>
            <a:lvl5pPr marL="2057400" indent="-228600">
              <a:spcBef>
                <a:spcPct val="20000"/>
              </a:spcBef>
              <a:buFont typeface="Arial" charset="0"/>
              <a:buChar char="»"/>
              <a:defRPr sz="21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1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1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1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100">
                <a:solidFill>
                  <a:schemeClr val="tx1"/>
                </a:solidFill>
                <a:latin typeface="Calibri" pitchFamily="34" charset="0"/>
              </a:defRPr>
            </a:lvl9pPr>
          </a:lstStyle>
          <a:p>
            <a:pPr algn="ctr">
              <a:lnSpc>
                <a:spcPct val="200000"/>
              </a:lnSpc>
              <a:spcBef>
                <a:spcPct val="0"/>
              </a:spcBef>
              <a:buFont typeface="Arial" charset="0"/>
              <a:buNone/>
            </a:pPr>
            <a:r>
              <a:rPr lang="en-GB" altLang="en-US" sz="1600" b="1" dirty="0">
                <a:solidFill>
                  <a:srgbClr val="CD03B0"/>
                </a:solidFill>
                <a:latin typeface="Times New Roman" pitchFamily="18" charset="0"/>
                <a:cs typeface="Times New Roman" pitchFamily="18" charset="0"/>
              </a:rPr>
              <a:t>Department</a:t>
            </a:r>
            <a:r>
              <a:rPr lang="en-US" altLang="en-US" sz="1600" dirty="0">
                <a:solidFill>
                  <a:srgbClr val="CD03B0"/>
                </a:solidFill>
                <a:latin typeface="Times New Roman" pitchFamily="18" charset="0"/>
                <a:cs typeface="Times New Roman" pitchFamily="18" charset="0"/>
              </a:rPr>
              <a:t> </a:t>
            </a:r>
            <a:r>
              <a:rPr lang="en-GB" altLang="en-US" sz="1600" b="1" dirty="0">
                <a:solidFill>
                  <a:srgbClr val="CD03B0"/>
                </a:solidFill>
                <a:latin typeface="Times New Roman" pitchFamily="18" charset="0"/>
                <a:cs typeface="Times New Roman" pitchFamily="18" charset="0"/>
              </a:rPr>
              <a:t>of Civil Engineering </a:t>
            </a:r>
          </a:p>
          <a:p>
            <a:pPr algn="ctr">
              <a:lnSpc>
                <a:spcPct val="200000"/>
              </a:lnSpc>
              <a:spcBef>
                <a:spcPct val="0"/>
              </a:spcBef>
              <a:buFontTx/>
              <a:buNone/>
            </a:pPr>
            <a:r>
              <a:rPr lang="en-GB" altLang="en-US" sz="1600" b="1" dirty="0">
                <a:solidFill>
                  <a:srgbClr val="CD03B0"/>
                </a:solidFill>
                <a:latin typeface="Times New Roman" pitchFamily="18" charset="0"/>
                <a:cs typeface="Times New Roman" pitchFamily="18" charset="0"/>
              </a:rPr>
              <a:t>College of Engineering</a:t>
            </a:r>
            <a:endParaRPr lang="en-US" altLang="en-US" sz="1600" dirty="0">
              <a:solidFill>
                <a:srgbClr val="CD03B0"/>
              </a:solidFill>
              <a:latin typeface="Times New Roman" pitchFamily="18" charset="0"/>
              <a:cs typeface="Times New Roman" pitchFamily="18" charset="0"/>
            </a:endParaRPr>
          </a:p>
          <a:p>
            <a:pPr algn="ctr">
              <a:lnSpc>
                <a:spcPct val="200000"/>
              </a:lnSpc>
              <a:spcBef>
                <a:spcPct val="0"/>
              </a:spcBef>
              <a:buFontTx/>
              <a:buNone/>
            </a:pPr>
            <a:r>
              <a:rPr lang="en-GB" altLang="en-US" sz="1600" b="1" dirty="0" err="1">
                <a:solidFill>
                  <a:srgbClr val="CD03B0"/>
                </a:solidFill>
                <a:latin typeface="Times New Roman" pitchFamily="18" charset="0"/>
                <a:cs typeface="Times New Roman" pitchFamily="18" charset="0"/>
              </a:rPr>
              <a:t>Salahaddin</a:t>
            </a:r>
            <a:r>
              <a:rPr lang="en-GB" altLang="en-US" sz="1600" b="1" dirty="0">
                <a:solidFill>
                  <a:srgbClr val="CD03B0"/>
                </a:solidFill>
                <a:latin typeface="Times New Roman" pitchFamily="18" charset="0"/>
                <a:cs typeface="Times New Roman" pitchFamily="18" charset="0"/>
              </a:rPr>
              <a:t> University-Erbil</a:t>
            </a:r>
            <a:endParaRPr lang="en-US" altLang="en-US" sz="1600" dirty="0">
              <a:solidFill>
                <a:srgbClr val="CD03B0"/>
              </a:solidFill>
              <a:latin typeface="Times New Roman" pitchFamily="18" charset="0"/>
              <a:cs typeface="Times New Roman" pitchFamily="18" charset="0"/>
            </a:endParaRPr>
          </a:p>
          <a:p>
            <a:pPr algn="ctr">
              <a:lnSpc>
                <a:spcPct val="200000"/>
              </a:lnSpc>
              <a:spcBef>
                <a:spcPct val="0"/>
              </a:spcBef>
              <a:buFontTx/>
              <a:buNone/>
            </a:pPr>
            <a:r>
              <a:rPr lang="en-GB" sz="1600" b="1" dirty="0" smtClean="0">
                <a:solidFill>
                  <a:srgbClr val="C00000"/>
                </a:solidFill>
                <a:latin typeface="Times New Roman" pitchFamily="18" charset="0"/>
                <a:cs typeface="Times New Roman" pitchFamily="18" charset="0"/>
              </a:rPr>
              <a:t>Coagulation and Flocculation</a:t>
            </a:r>
            <a:endParaRPr lang="en-GB" altLang="en-US" sz="1600" b="1" dirty="0">
              <a:solidFill>
                <a:srgbClr val="C00000"/>
              </a:solidFill>
              <a:latin typeface="Times New Roman" pitchFamily="18" charset="0"/>
              <a:cs typeface="Times New Roman" pitchFamily="18" charset="0"/>
            </a:endParaRPr>
          </a:p>
          <a:p>
            <a:pPr algn="ctr">
              <a:lnSpc>
                <a:spcPct val="200000"/>
              </a:lnSpc>
              <a:spcBef>
                <a:spcPct val="0"/>
              </a:spcBef>
              <a:buFontTx/>
              <a:buNone/>
            </a:pPr>
            <a:r>
              <a:rPr lang="en-GB" altLang="en-US" sz="1600" b="1" dirty="0" smtClean="0">
                <a:solidFill>
                  <a:srgbClr val="C00000"/>
                </a:solidFill>
                <a:latin typeface="Times New Roman" pitchFamily="18" charset="0"/>
                <a:cs typeface="Times New Roman" pitchFamily="18" charset="0"/>
              </a:rPr>
              <a:t>Lecture No. 2</a:t>
            </a:r>
            <a:endParaRPr lang="en-GB" altLang="en-US" sz="1600" b="1" dirty="0">
              <a:solidFill>
                <a:srgbClr val="C00000"/>
              </a:solidFill>
              <a:latin typeface="Times New Roman" pitchFamily="18" charset="0"/>
              <a:cs typeface="Times New Roman" pitchFamily="18" charset="0"/>
            </a:endParaRPr>
          </a:p>
          <a:p>
            <a:pPr algn="ctr">
              <a:lnSpc>
                <a:spcPct val="200000"/>
              </a:lnSpc>
              <a:spcBef>
                <a:spcPct val="0"/>
              </a:spcBef>
              <a:buFontTx/>
              <a:buNone/>
            </a:pPr>
            <a:r>
              <a:rPr lang="en-GB" altLang="en-US" sz="1600" b="1" dirty="0">
                <a:solidFill>
                  <a:srgbClr val="C00000"/>
                </a:solidFill>
                <a:latin typeface="Times New Roman" pitchFamily="18" charset="0"/>
                <a:cs typeface="Times New Roman" pitchFamily="18" charset="0"/>
              </a:rPr>
              <a:t>Stage: 4</a:t>
            </a:r>
            <a:r>
              <a:rPr lang="en-GB" altLang="en-US" sz="1600" b="1" baseline="30000" dirty="0">
                <a:solidFill>
                  <a:srgbClr val="C00000"/>
                </a:solidFill>
                <a:latin typeface="Times New Roman" pitchFamily="18" charset="0"/>
                <a:cs typeface="Times New Roman" pitchFamily="18" charset="0"/>
              </a:rPr>
              <a:t>th</a:t>
            </a:r>
            <a:r>
              <a:rPr lang="en-GB" altLang="en-US" sz="1600" b="1" dirty="0">
                <a:solidFill>
                  <a:srgbClr val="C00000"/>
                </a:solidFill>
                <a:latin typeface="Times New Roman" pitchFamily="18" charset="0"/>
                <a:cs typeface="Times New Roman" pitchFamily="18" charset="0"/>
              </a:rPr>
              <a:t> year </a:t>
            </a:r>
            <a:endParaRPr lang="en-US" altLang="en-US" sz="1600" b="1" dirty="0">
              <a:solidFill>
                <a:srgbClr val="C00000"/>
              </a:solidFill>
              <a:latin typeface="Times New Roman" pitchFamily="18" charset="0"/>
              <a:cs typeface="Times New Roman" pitchFamily="18" charset="0"/>
            </a:endParaRPr>
          </a:p>
          <a:p>
            <a:pPr algn="ctr">
              <a:lnSpc>
                <a:spcPct val="200000"/>
              </a:lnSpc>
              <a:spcBef>
                <a:spcPct val="0"/>
              </a:spcBef>
              <a:buFontTx/>
              <a:buNone/>
            </a:pPr>
            <a:r>
              <a:rPr lang="en-GB" altLang="en-US" sz="1600" b="1" dirty="0" err="1">
                <a:solidFill>
                  <a:srgbClr val="0000FF"/>
                </a:solidFill>
                <a:latin typeface="Times New Roman" pitchFamily="18" charset="0"/>
                <a:cs typeface="Times New Roman" pitchFamily="18" charset="0"/>
              </a:rPr>
              <a:t>Prof.</a:t>
            </a:r>
            <a:r>
              <a:rPr lang="en-GB" altLang="en-US" sz="1600" b="1" dirty="0">
                <a:solidFill>
                  <a:srgbClr val="0000FF"/>
                </a:solidFill>
                <a:latin typeface="Times New Roman" pitchFamily="18" charset="0"/>
                <a:cs typeface="Times New Roman" pitchFamily="18" charset="0"/>
              </a:rPr>
              <a:t> </a:t>
            </a:r>
            <a:r>
              <a:rPr lang="en-GB" altLang="en-US" sz="1600" b="1" dirty="0" err="1">
                <a:solidFill>
                  <a:srgbClr val="0000FF"/>
                </a:solidFill>
                <a:latin typeface="Times New Roman" pitchFamily="18" charset="0"/>
                <a:cs typeface="Times New Roman" pitchFamily="18" charset="0"/>
              </a:rPr>
              <a:t>Dr.</a:t>
            </a:r>
            <a:r>
              <a:rPr lang="en-GB" altLang="en-US" sz="1600" b="1" dirty="0">
                <a:solidFill>
                  <a:srgbClr val="0000FF"/>
                </a:solidFill>
                <a:latin typeface="Times New Roman" pitchFamily="18" charset="0"/>
                <a:cs typeface="Times New Roman" pitchFamily="18" charset="0"/>
              </a:rPr>
              <a:t> </a:t>
            </a:r>
            <a:r>
              <a:rPr lang="en-GB" altLang="en-US" sz="1600" b="1" dirty="0" err="1">
                <a:solidFill>
                  <a:srgbClr val="0000FF"/>
                </a:solidFill>
                <a:latin typeface="Times New Roman" pitchFamily="18" charset="0"/>
                <a:cs typeface="Times New Roman" pitchFamily="18" charset="0"/>
              </a:rPr>
              <a:t>Shuokr</a:t>
            </a:r>
            <a:r>
              <a:rPr lang="en-GB" altLang="en-US" sz="1600" b="1" dirty="0">
                <a:solidFill>
                  <a:srgbClr val="0000FF"/>
                </a:solidFill>
                <a:latin typeface="Times New Roman" pitchFamily="18" charset="0"/>
                <a:cs typeface="Times New Roman" pitchFamily="18" charset="0"/>
              </a:rPr>
              <a:t> </a:t>
            </a:r>
            <a:r>
              <a:rPr lang="en-GB" altLang="en-US" sz="1600" b="1" dirty="0" err="1">
                <a:solidFill>
                  <a:srgbClr val="0000FF"/>
                </a:solidFill>
                <a:latin typeface="Times New Roman" pitchFamily="18" charset="0"/>
                <a:cs typeface="Times New Roman" pitchFamily="18" charset="0"/>
              </a:rPr>
              <a:t>Qarani</a:t>
            </a:r>
            <a:r>
              <a:rPr lang="en-GB" altLang="en-US" sz="1600" b="1" dirty="0">
                <a:solidFill>
                  <a:srgbClr val="0000FF"/>
                </a:solidFill>
                <a:latin typeface="Times New Roman" pitchFamily="18" charset="0"/>
                <a:cs typeface="Times New Roman" pitchFamily="18" charset="0"/>
              </a:rPr>
              <a:t> </a:t>
            </a:r>
            <a:r>
              <a:rPr lang="en-GB" altLang="en-US" sz="1600" b="1" dirty="0" smtClean="0">
                <a:solidFill>
                  <a:srgbClr val="0000FF"/>
                </a:solidFill>
                <a:latin typeface="Times New Roman" pitchFamily="18" charset="0"/>
                <a:cs typeface="Times New Roman" pitchFamily="18" charset="0"/>
              </a:rPr>
              <a:t>Aziz and Mr. </a:t>
            </a:r>
            <a:r>
              <a:rPr lang="en-GB" altLang="en-US" sz="1600" b="1" dirty="0" err="1" smtClean="0">
                <a:solidFill>
                  <a:srgbClr val="0000FF"/>
                </a:solidFill>
                <a:latin typeface="Times New Roman" pitchFamily="18" charset="0"/>
                <a:cs typeface="Times New Roman" pitchFamily="18" charset="0"/>
              </a:rPr>
              <a:t>Khasro</a:t>
            </a:r>
            <a:r>
              <a:rPr lang="en-GB" altLang="en-US" sz="1600" b="1" dirty="0" smtClean="0">
                <a:solidFill>
                  <a:srgbClr val="0000FF"/>
                </a:solidFill>
                <a:latin typeface="Times New Roman" pitchFamily="18" charset="0"/>
                <a:cs typeface="Times New Roman" pitchFamily="18" charset="0"/>
              </a:rPr>
              <a:t> </a:t>
            </a:r>
            <a:r>
              <a:rPr lang="en-GB" altLang="en-US" sz="1600" b="1" dirty="0" err="1" smtClean="0">
                <a:solidFill>
                  <a:srgbClr val="0000FF"/>
                </a:solidFill>
                <a:latin typeface="Times New Roman" pitchFamily="18" charset="0"/>
                <a:cs typeface="Times New Roman" pitchFamily="18" charset="0"/>
              </a:rPr>
              <a:t>Kail</a:t>
            </a:r>
            <a:r>
              <a:rPr lang="en-GB" altLang="en-US" sz="1600" b="1" dirty="0" smtClean="0">
                <a:solidFill>
                  <a:srgbClr val="0000FF"/>
                </a:solidFill>
                <a:latin typeface="Times New Roman" pitchFamily="18" charset="0"/>
                <a:cs typeface="Times New Roman" pitchFamily="18" charset="0"/>
              </a:rPr>
              <a:t> (</a:t>
            </a:r>
            <a:r>
              <a:rPr lang="en-GB" altLang="en-US" sz="1600" b="1" dirty="0" err="1" smtClean="0">
                <a:solidFill>
                  <a:srgbClr val="0000FF"/>
                </a:solidFill>
                <a:latin typeface="Times New Roman" pitchFamily="18" charset="0"/>
                <a:cs typeface="Times New Roman" pitchFamily="18" charset="0"/>
              </a:rPr>
              <a:t>M.sc.</a:t>
            </a:r>
            <a:r>
              <a:rPr lang="en-GB" altLang="en-US" sz="1600" b="1" dirty="0" smtClean="0">
                <a:solidFill>
                  <a:srgbClr val="0000FF"/>
                </a:solidFill>
                <a:latin typeface="Times New Roman" pitchFamily="18" charset="0"/>
                <a:cs typeface="Times New Roman" pitchFamily="18" charset="0"/>
              </a:rPr>
              <a:t>)</a:t>
            </a:r>
            <a:endParaRPr lang="en-US" altLang="en-US" sz="1600" dirty="0">
              <a:solidFill>
                <a:srgbClr val="0000FF"/>
              </a:solidFill>
              <a:latin typeface="Times New Roman" pitchFamily="18" charset="0"/>
              <a:cs typeface="Times New Roman" pitchFamily="18" charset="0"/>
            </a:endParaRPr>
          </a:p>
          <a:p>
            <a:pPr algn="ctr">
              <a:lnSpc>
                <a:spcPct val="200000"/>
              </a:lnSpc>
              <a:spcBef>
                <a:spcPct val="0"/>
              </a:spcBef>
              <a:buFontTx/>
              <a:buNone/>
            </a:pPr>
            <a:r>
              <a:rPr lang="en-GB" altLang="en-US" sz="1600" b="1" dirty="0" smtClean="0">
                <a:solidFill>
                  <a:srgbClr val="0000FF"/>
                </a:solidFill>
                <a:latin typeface="Times New Roman" pitchFamily="18" charset="0"/>
                <a:cs typeface="Times New Roman" pitchFamily="18" charset="0"/>
              </a:rPr>
              <a:t>Emails: </a:t>
            </a:r>
            <a:r>
              <a:rPr lang="en-GB" altLang="en-US" sz="1600" b="1" dirty="0" err="1" smtClean="0">
                <a:solidFill>
                  <a:srgbClr val="0000FF"/>
                </a:solidFill>
                <a:latin typeface="Times New Roman" pitchFamily="18" charset="0"/>
                <a:cs typeface="Times New Roman" pitchFamily="18" charset="0"/>
                <a:hlinkClick r:id="rId2"/>
              </a:rPr>
              <a:t>shuokr.aziz@su.edu.krd</a:t>
            </a:r>
            <a:r>
              <a:rPr lang="en-GB" altLang="en-US" sz="1600" b="1" dirty="0" smtClean="0">
                <a:solidFill>
                  <a:srgbClr val="0000FF"/>
                </a:solidFill>
                <a:latin typeface="Times New Roman" pitchFamily="18" charset="0"/>
                <a:cs typeface="Times New Roman" pitchFamily="18" charset="0"/>
              </a:rPr>
              <a:t>, </a:t>
            </a:r>
            <a:r>
              <a:rPr lang="en-GB" altLang="en-US" sz="1600" b="1" dirty="0" err="1" smtClean="0">
                <a:solidFill>
                  <a:srgbClr val="0000FF"/>
                </a:solidFill>
                <a:latin typeface="Times New Roman" pitchFamily="18" charset="0"/>
                <a:cs typeface="Times New Roman" pitchFamily="18" charset="0"/>
                <a:hlinkClick r:id="rId3"/>
              </a:rPr>
              <a:t>shoker71@yahoo.com</a:t>
            </a:r>
            <a:r>
              <a:rPr lang="en-GB" altLang="en-US" sz="1600" b="1" dirty="0">
                <a:solidFill>
                  <a:srgbClr val="0000FF"/>
                </a:solidFill>
                <a:latin typeface="Times New Roman" pitchFamily="18" charset="0"/>
                <a:cs typeface="Times New Roman" pitchFamily="18" charset="0"/>
              </a:rPr>
              <a:t>, </a:t>
            </a:r>
            <a:r>
              <a:rPr lang="en-GB" altLang="en-US" sz="1600" b="1" dirty="0" err="1" smtClean="0">
                <a:solidFill>
                  <a:srgbClr val="0000FF"/>
                </a:solidFill>
                <a:latin typeface="Times New Roman" pitchFamily="18" charset="0"/>
                <a:cs typeface="Times New Roman" pitchFamily="18" charset="0"/>
                <a:hlinkClick r:id="rId4"/>
              </a:rPr>
              <a:t>kasro.dizayee@su.edu.krd</a:t>
            </a:r>
            <a:endParaRPr lang="en-GB" altLang="en-US" sz="1600" b="1" dirty="0" smtClean="0">
              <a:solidFill>
                <a:srgbClr val="0000FF"/>
              </a:solidFill>
              <a:latin typeface="Times New Roman" pitchFamily="18" charset="0"/>
              <a:cs typeface="Times New Roman" pitchFamily="18" charset="0"/>
            </a:endParaRPr>
          </a:p>
          <a:p>
            <a:pPr algn="ctr">
              <a:lnSpc>
                <a:spcPct val="200000"/>
              </a:lnSpc>
              <a:spcBef>
                <a:spcPct val="0"/>
              </a:spcBef>
              <a:buFontTx/>
              <a:buNone/>
            </a:pPr>
            <a:r>
              <a:rPr lang="en-GB" altLang="en-US" sz="1600" b="1" dirty="0" smtClean="0">
                <a:solidFill>
                  <a:srgbClr val="0000FF"/>
                </a:solidFill>
                <a:latin typeface="Times New Roman" pitchFamily="18" charset="0"/>
                <a:cs typeface="Times New Roman" pitchFamily="18" charset="0"/>
              </a:rPr>
              <a:t>February 13, 202</a:t>
            </a:r>
            <a:r>
              <a:rPr lang="ar-SA" altLang="en-US" sz="1600" b="1" dirty="0">
                <a:solidFill>
                  <a:srgbClr val="0000FF"/>
                </a:solidFill>
                <a:latin typeface="Times New Roman" pitchFamily="18" charset="0"/>
                <a:cs typeface="Times New Roman" pitchFamily="18" charset="0"/>
              </a:rPr>
              <a:t>3</a:t>
            </a:r>
            <a:endParaRPr lang="en-GB" altLang="en-US" sz="1600" b="1" dirty="0" smtClean="0">
              <a:solidFill>
                <a:srgbClr val="0000FF"/>
              </a:solidFill>
              <a:latin typeface="Times New Roman" pitchFamily="18" charset="0"/>
              <a:cs typeface="Times New Roman" pitchFamily="18" charset="0"/>
            </a:endParaRPr>
          </a:p>
          <a:p>
            <a:pPr algn="ctr">
              <a:lnSpc>
                <a:spcPct val="200000"/>
              </a:lnSpc>
              <a:spcBef>
                <a:spcPct val="0"/>
              </a:spcBef>
              <a:buFontTx/>
              <a:buNone/>
            </a:pPr>
            <a:endParaRPr lang="en-GB" altLang="en-US" sz="1600" b="1" dirty="0">
              <a:solidFill>
                <a:srgbClr val="0000FF"/>
              </a:solidFill>
              <a:latin typeface="Times New Roman" pitchFamily="18" charset="0"/>
              <a:cs typeface="Times New Roman" pitchFamily="18" charset="0"/>
            </a:endParaRPr>
          </a:p>
          <a:p>
            <a:pPr algn="ctr">
              <a:lnSpc>
                <a:spcPct val="200000"/>
              </a:lnSpc>
              <a:spcBef>
                <a:spcPct val="0"/>
              </a:spcBef>
              <a:buFontTx/>
              <a:buNone/>
            </a:pPr>
            <a:endParaRPr lang="en-US" altLang="en-US" sz="1600" dirty="0">
              <a:solidFill>
                <a:srgbClr val="C00000"/>
              </a:solidFill>
              <a:latin typeface="Times New Roman" pitchFamily="18" charset="0"/>
              <a:cs typeface="Times New Roman" pitchFamily="18" charset="0"/>
            </a:endParaRPr>
          </a:p>
        </p:txBody>
      </p:sp>
      <p:pic>
        <p:nvPicPr>
          <p:cNvPr id="6" name="Picture 2" descr="Salahaddin University-Erb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40116"/>
            <a:ext cx="1459419" cy="140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247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Rectangle 4"/>
          <p:cNvSpPr/>
          <p:nvPr/>
        </p:nvSpPr>
        <p:spPr>
          <a:xfrm>
            <a:off x="0" y="474345"/>
            <a:ext cx="9144000" cy="5632311"/>
          </a:xfrm>
          <a:prstGeom prst="rect">
            <a:avLst/>
          </a:prstGeom>
        </p:spPr>
        <p:txBody>
          <a:bodyPr wrap="square">
            <a:spAutoFit/>
          </a:bodyPr>
          <a:lstStyle/>
          <a:p>
            <a:pPr>
              <a:lnSpc>
                <a:spcPct val="150000"/>
              </a:lnSpc>
            </a:pPr>
            <a:r>
              <a:rPr lang="en-US" sz="2000" dirty="0">
                <a:solidFill>
                  <a:srgbClr val="0000CC"/>
                </a:solidFill>
                <a:latin typeface="Times New Roman" panose="02020603050405020304" pitchFamily="18" charset="0"/>
                <a:cs typeface="Times New Roman" panose="02020603050405020304" pitchFamily="18" charset="0"/>
              </a:rPr>
              <a:t>TYPES OF COLLOIDS: </a:t>
            </a:r>
            <a:r>
              <a:rPr lang="en-US" sz="2000" dirty="0">
                <a:latin typeface="Times New Roman" panose="02020603050405020304" pitchFamily="18" charset="0"/>
                <a:cs typeface="Times New Roman" panose="02020603050405020304" pitchFamily="18" charset="0"/>
              </a:rPr>
              <a:t>					</a:t>
            </a:r>
          </a:p>
          <a:p>
            <a:pPr marL="342900" indent="-342900">
              <a:lnSpc>
                <a:spcPct val="150000"/>
              </a:lnSpc>
              <a:buFont typeface="Wingdings" panose="05000000000000000000" pitchFamily="2" charset="2"/>
              <a:buChar char="q"/>
            </a:pPr>
            <a:r>
              <a:rPr lang="en-US" sz="2000" b="1" i="1" dirty="0">
                <a:solidFill>
                  <a:srgbClr val="C00000"/>
                </a:solidFill>
                <a:latin typeface="Times New Roman" panose="02020603050405020304" pitchFamily="18" charset="0"/>
                <a:cs typeface="Times New Roman" panose="02020603050405020304" pitchFamily="18" charset="0"/>
              </a:rPr>
              <a:t>Hydrophilic (</a:t>
            </a:r>
            <a:r>
              <a:rPr lang="en-US" sz="2000" b="1" i="1" dirty="0" smtClean="0">
                <a:solidFill>
                  <a:srgbClr val="C00000"/>
                </a:solidFill>
                <a:latin typeface="Times New Roman" panose="02020603050405020304" pitchFamily="18" charset="0"/>
                <a:cs typeface="Times New Roman" panose="02020603050405020304" pitchFamily="18" charset="0"/>
              </a:rPr>
              <a:t>water-loving)  </a:t>
            </a:r>
            <a:r>
              <a:rPr lang="en-US" sz="2000" dirty="0">
                <a:latin typeface="Times New Roman" panose="02020603050405020304" pitchFamily="18" charset="0"/>
                <a:cs typeface="Times New Roman" panose="02020603050405020304" pitchFamily="18" charset="0"/>
                <a:sym typeface="Wingdings"/>
              </a:rPr>
              <a:t></a:t>
            </a:r>
            <a:r>
              <a:rPr lang="en-US" sz="2000" dirty="0">
                <a:latin typeface="Times New Roman" panose="02020603050405020304" pitchFamily="18" charset="0"/>
                <a:cs typeface="Times New Roman" panose="02020603050405020304" pitchFamily="18" charset="0"/>
              </a:rPr>
              <a:t> readily dispersed in water (very stable) - difficult to coagulate and remove from suspension</a:t>
            </a:r>
          </a:p>
          <a:p>
            <a:pPr marL="342900" indent="-342900">
              <a:lnSpc>
                <a:spcPct val="150000"/>
              </a:lnSpc>
              <a:buFont typeface="Wingdings" panose="05000000000000000000" pitchFamily="2" charset="2"/>
              <a:buChar char="q"/>
            </a:pPr>
            <a:r>
              <a:rPr lang="en-US" sz="2000" b="1" i="1" dirty="0">
                <a:solidFill>
                  <a:srgbClr val="C00000"/>
                </a:solidFill>
                <a:latin typeface="Times New Roman" panose="02020603050405020304" pitchFamily="18" charset="0"/>
                <a:cs typeface="Times New Roman" panose="02020603050405020304" pitchFamily="18" charset="0"/>
              </a:rPr>
              <a:t>Hydrophobic (water-hating </a:t>
            </a:r>
            <a:r>
              <a:rPr lang="en-US" sz="2000" b="1" i="1" dirty="0" smtClean="0">
                <a:solidFill>
                  <a:srgbClr val="C0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sym typeface="Wingdings"/>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no attraction - easily coagulated and destabilized</a:t>
            </a:r>
          </a:p>
          <a:p>
            <a:pPr>
              <a:lnSpc>
                <a:spcPct val="150000"/>
              </a:lnSpc>
            </a:pPr>
            <a:r>
              <a:rPr lang="en-US" sz="2000" dirty="0">
                <a:latin typeface="Times New Roman" panose="02020603050405020304" pitchFamily="18" charset="0"/>
                <a:cs typeface="Times New Roman" panose="02020603050405020304" pitchFamily="18" charset="0"/>
              </a:rPr>
              <a:t> </a:t>
            </a:r>
          </a:p>
          <a:p>
            <a:pPr marL="342900" indent="-34290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Settling velocity depends on specific gravity (SG) and the size of particles. </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Commonly</a:t>
            </a:r>
            <a:r>
              <a:rPr lang="en-US" sz="2000" dirty="0">
                <a:latin typeface="Times New Roman" panose="02020603050405020304" pitchFamily="18" charset="0"/>
                <a:cs typeface="Times New Roman" panose="02020603050405020304" pitchFamily="18" charset="0"/>
              </a:rPr>
              <a:t>, SSs have SG of greater than 1.2 and they defined as </a:t>
            </a:r>
            <a:r>
              <a:rPr lang="en-US" sz="2000" dirty="0" err="1">
                <a:latin typeface="Times New Roman" panose="02020603050405020304" pitchFamily="18" charset="0"/>
                <a:cs typeface="Times New Roman" panose="02020603050405020304" pitchFamily="18" charset="0"/>
              </a:rPr>
              <a:t>settleable</a:t>
            </a:r>
            <a:r>
              <a:rPr lang="en-US" sz="2000" dirty="0">
                <a:latin typeface="Times New Roman" panose="02020603050405020304" pitchFamily="18" charset="0"/>
                <a:cs typeface="Times New Roman" panose="02020603050405020304" pitchFamily="18" charset="0"/>
              </a:rPr>
              <a:t> solids. While, SSs with SG of less than 1.2 are defined as non-</a:t>
            </a:r>
            <a:r>
              <a:rPr lang="en-US" sz="2000" dirty="0" err="1">
                <a:latin typeface="Times New Roman" panose="02020603050405020304" pitchFamily="18" charset="0"/>
                <a:cs typeface="Times New Roman" panose="02020603050405020304" pitchFamily="18" charset="0"/>
              </a:rPr>
              <a:t>settleable</a:t>
            </a:r>
            <a:r>
              <a:rPr lang="en-US" sz="2000" dirty="0">
                <a:latin typeface="Times New Roman" panose="02020603050405020304" pitchFamily="18" charset="0"/>
                <a:cs typeface="Times New Roman" panose="02020603050405020304" pitchFamily="18" charset="0"/>
              </a:rPr>
              <a:t> solids. </a:t>
            </a:r>
          </a:p>
          <a:p>
            <a:pPr marL="342900" indent="-34290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For example, it has been observed that silt particle with diameter of 0.05 mm needs 11 hours to travel 3 m depth. Clay particles with diameters of 0.002 mm requires 4 days to travel </a:t>
            </a:r>
            <a:r>
              <a:rPr lang="en-US" sz="2000" dirty="0" err="1">
                <a:latin typeface="Times New Roman" panose="02020603050405020304" pitchFamily="18" charset="0"/>
                <a:cs typeface="Times New Roman" panose="02020603050405020304" pitchFamily="18" charset="0"/>
              </a:rPr>
              <a:t>3m</a:t>
            </a:r>
            <a:r>
              <a:rPr lang="en-US" sz="2000" dirty="0">
                <a:latin typeface="Times New Roman" panose="02020603050405020304" pitchFamily="18" charset="0"/>
                <a:cs typeface="Times New Roman" panose="02020603050405020304" pitchFamily="18" charset="0"/>
              </a:rPr>
              <a:t> depth. Colloids with diameter of ≤ 0.0001 mm does not settle.</a:t>
            </a:r>
          </a:p>
          <a:p>
            <a:pPr marL="342900" indent="-34290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Coagulation and flocculation processes are essential for SS &gt; 50 mg/L.</a:t>
            </a:r>
          </a:p>
        </p:txBody>
      </p:sp>
    </p:spTree>
    <p:extLst>
      <p:ext uri="{BB962C8B-B14F-4D97-AF65-F5344CB8AC3E}">
        <p14:creationId xmlns:p14="http://schemas.microsoft.com/office/powerpoint/2010/main" val="60192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1000"/>
                                        <p:tgtEl>
                                          <p:spTgt spid="5">
                                            <p:txEl>
                                              <p:pRg st="5" end="5"/>
                                            </p:txEl>
                                          </p:spTgt>
                                        </p:tgtEl>
                                      </p:cBhvr>
                                    </p:animEffect>
                                    <p:anim calcmode="lin" valueType="num">
                                      <p:cBhvr>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1000"/>
                                        <p:tgtEl>
                                          <p:spTgt spid="5">
                                            <p:txEl>
                                              <p:pRg st="6" end="6"/>
                                            </p:txEl>
                                          </p:spTgt>
                                        </p:tgtEl>
                                      </p:cBhvr>
                                    </p:animEffect>
                                    <p:anim calcmode="lin" valueType="num">
                                      <p:cBhvr>
                                        <p:cTn id="3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fade">
                                      <p:cBhvr>
                                        <p:cTn id="45" dur="1000"/>
                                        <p:tgtEl>
                                          <p:spTgt spid="5">
                                            <p:txEl>
                                              <p:pRg st="7" end="7"/>
                                            </p:txEl>
                                          </p:spTgt>
                                        </p:tgtEl>
                                      </p:cBhvr>
                                    </p:animEffect>
                                    <p:anim calcmode="lin" valueType="num">
                                      <p:cBhvr>
                                        <p:cTn id="4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Rectangle 4"/>
          <p:cNvSpPr/>
          <p:nvPr/>
        </p:nvSpPr>
        <p:spPr>
          <a:xfrm>
            <a:off x="32656" y="12680"/>
            <a:ext cx="9111343" cy="3323987"/>
          </a:xfrm>
          <a:prstGeom prst="rect">
            <a:avLst/>
          </a:prstGeom>
        </p:spPr>
        <p:txBody>
          <a:bodyPr wrap="square">
            <a:spAutoFit/>
          </a:bodyPr>
          <a:lstStyle/>
          <a:p>
            <a:pPr>
              <a:lnSpc>
                <a:spcPct val="150000"/>
              </a:lnSpc>
            </a:pPr>
            <a:r>
              <a:rPr lang="en-US" sz="2000" b="1" dirty="0">
                <a:solidFill>
                  <a:srgbClr val="0000CC"/>
                </a:solidFill>
                <a:latin typeface="Times New Roman" panose="02020603050405020304" pitchFamily="18" charset="0"/>
                <a:cs typeface="Times New Roman" panose="02020603050405020304" pitchFamily="18" charset="0"/>
              </a:rPr>
              <a:t>COAGULATION</a:t>
            </a:r>
          </a:p>
          <a:p>
            <a:pPr marL="342900" indent="-34290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Coagulation defined as the addition of a chemical coagulant or coagulants for the purpose of conditioning the suspended, colloidal, and dissolved matter for subsequent processing by ﬂocculation or to create conditions that will allow for the subsequent removal of particulate and dissolved matter.</a:t>
            </a:r>
          </a:p>
          <a:p>
            <a:pPr marL="342900" indent="-34290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 a treatment plant, coagulation is achieved through rapid and intensive mixing of coagulants with water in a tank (like flash mixer), Figure 8-</a:t>
            </a:r>
            <a:r>
              <a:rPr lang="en-US" sz="2000" dirty="0" err="1">
                <a:latin typeface="Times New Roman" panose="02020603050405020304" pitchFamily="18" charset="0"/>
                <a:cs typeface="Times New Roman" panose="02020603050405020304" pitchFamily="18" charset="0"/>
              </a:rPr>
              <a:t>2a</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92264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851" y="304800"/>
            <a:ext cx="530206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192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7162" y="-304800"/>
            <a:ext cx="9171162" cy="106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9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100">
                <a:solidFill>
                  <a:schemeClr val="tx1"/>
                </a:solidFill>
                <a:latin typeface="Calibri" pitchFamily="34" charset="0"/>
              </a:defRPr>
            </a:lvl4pPr>
            <a:lvl5pPr marL="2057400" indent="-228600">
              <a:spcBef>
                <a:spcPct val="20000"/>
              </a:spcBef>
              <a:buFont typeface="Arial" charset="0"/>
              <a:buChar char="»"/>
              <a:defRPr sz="21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1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1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1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100">
                <a:solidFill>
                  <a:schemeClr val="tx1"/>
                </a:solidFill>
                <a:latin typeface="Calibri" pitchFamily="34" charset="0"/>
              </a:defRPr>
            </a:lvl9pPr>
          </a:lstStyle>
          <a:p>
            <a:pPr>
              <a:lnSpc>
                <a:spcPct val="200000"/>
              </a:lnSpc>
              <a:spcBef>
                <a:spcPct val="0"/>
              </a:spcBef>
              <a:buFontTx/>
              <a:buNone/>
            </a:pPr>
            <a:r>
              <a:rPr lang="en-GB" altLang="en-US" b="1" dirty="0">
                <a:solidFill>
                  <a:srgbClr val="000099"/>
                </a:solidFill>
                <a:latin typeface="Times New Roman" pitchFamily="18" charset="0"/>
                <a:cs typeface="Times New Roman" pitchFamily="18" charset="0"/>
              </a:rPr>
              <a:t>References:</a:t>
            </a:r>
            <a:endParaRPr lang="en-US" altLang="en-US" dirty="0">
              <a:solidFill>
                <a:srgbClr val="000099"/>
              </a:solidFill>
              <a:latin typeface="Times New Roman" pitchFamily="18" charset="0"/>
              <a:cs typeface="Times New Roman" pitchFamily="18" charset="0"/>
            </a:endParaRPr>
          </a:p>
        </p:txBody>
      </p:sp>
      <p:sp>
        <p:nvSpPr>
          <p:cNvPr id="29699" name="Rectangle 1"/>
          <p:cNvSpPr>
            <a:spLocks noChangeArrowheads="1"/>
          </p:cNvSpPr>
          <p:nvPr/>
        </p:nvSpPr>
        <p:spPr bwMode="auto">
          <a:xfrm>
            <a:off x="-43459" y="609600"/>
            <a:ext cx="9171162" cy="762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marL="2284413" indent="1588" eaLnBrk="0" fontAlgn="base" hangingPunct="0">
              <a:spcBef>
                <a:spcPct val="0"/>
              </a:spcBef>
              <a:spcAft>
                <a:spcPct val="0"/>
              </a:spcAft>
              <a:defRPr>
                <a:solidFill>
                  <a:schemeClr val="tx1"/>
                </a:solidFill>
                <a:latin typeface="Calibri" pitchFamily="34" charset="0"/>
              </a:defRPr>
            </a:lvl6pPr>
            <a:lvl7pPr marL="2741613" indent="1588" eaLnBrk="0" fontAlgn="base" hangingPunct="0">
              <a:spcBef>
                <a:spcPct val="0"/>
              </a:spcBef>
              <a:spcAft>
                <a:spcPct val="0"/>
              </a:spcAft>
              <a:defRPr>
                <a:solidFill>
                  <a:schemeClr val="tx1"/>
                </a:solidFill>
                <a:latin typeface="Calibri" pitchFamily="34" charset="0"/>
              </a:defRPr>
            </a:lvl7pPr>
            <a:lvl8pPr marL="3198813" indent="1588" eaLnBrk="0" fontAlgn="base" hangingPunct="0">
              <a:spcBef>
                <a:spcPct val="0"/>
              </a:spcBef>
              <a:spcAft>
                <a:spcPct val="0"/>
              </a:spcAft>
              <a:defRPr>
                <a:solidFill>
                  <a:schemeClr val="tx1"/>
                </a:solidFill>
                <a:latin typeface="Calibri" pitchFamily="34" charset="0"/>
              </a:defRPr>
            </a:lvl8pPr>
            <a:lvl9pPr marL="3656013" indent="1588" eaLnBrk="0" fontAlgn="base" hangingPunct="0">
              <a:spcBef>
                <a:spcPct val="0"/>
              </a:spcBef>
              <a:spcAft>
                <a:spcPct val="0"/>
              </a:spcAft>
              <a:defRPr>
                <a:solidFill>
                  <a:schemeClr val="tx1"/>
                </a:solidFill>
                <a:latin typeface="Calibri" pitchFamily="34" charset="0"/>
              </a:defRPr>
            </a:lvl9pPr>
          </a:lstStyle>
          <a:p>
            <a:pPr>
              <a:lnSpc>
                <a:spcPct val="150000"/>
              </a:lnSpc>
              <a:buFont typeface="Courier New" pitchFamily="49" charset="0"/>
              <a:buChar char="o"/>
            </a:pPr>
            <a:r>
              <a:rPr lang="en-US" altLang="en-US" dirty="0">
                <a:latin typeface="Times New Roman" pitchFamily="18" charset="0"/>
                <a:cs typeface="Times New Roman" pitchFamily="18" charset="0"/>
              </a:rPr>
              <a:t>Brandt </a:t>
            </a:r>
            <a:r>
              <a:rPr lang="en-US" altLang="en-US" dirty="0" err="1">
                <a:latin typeface="Times New Roman" pitchFamily="18" charset="0"/>
                <a:cs typeface="Times New Roman" pitchFamily="18" charset="0"/>
              </a:rPr>
              <a:t>M.J</a:t>
            </a:r>
            <a:r>
              <a:rPr lang="en-US" altLang="en-US" dirty="0">
                <a:latin typeface="Times New Roman" pitchFamily="18" charset="0"/>
                <a:cs typeface="Times New Roman" pitchFamily="18" charset="0"/>
              </a:rPr>
              <a:t>., Johnson </a:t>
            </a:r>
            <a:r>
              <a:rPr lang="en-US" altLang="en-US" dirty="0" err="1">
                <a:latin typeface="Times New Roman" pitchFamily="18" charset="0"/>
                <a:cs typeface="Times New Roman" pitchFamily="18" charset="0"/>
              </a:rPr>
              <a:t>K.M</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Elphanston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A.J</a:t>
            </a:r>
            <a:r>
              <a:rPr lang="en-US" altLang="en-US" dirty="0">
                <a:latin typeface="Times New Roman" pitchFamily="18" charset="0"/>
                <a:cs typeface="Times New Roman" pitchFamily="18" charset="0"/>
              </a:rPr>
              <a:t>., and </a:t>
            </a:r>
            <a:r>
              <a:rPr lang="en-US" altLang="en-US" dirty="0" err="1">
                <a:latin typeface="Times New Roman" pitchFamily="18" charset="0"/>
                <a:cs typeface="Times New Roman" pitchFamily="18" charset="0"/>
              </a:rPr>
              <a:t>Ratnayaka</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D.D</a:t>
            </a:r>
            <a:r>
              <a:rPr lang="en-US" altLang="en-US" dirty="0">
                <a:latin typeface="Times New Roman" pitchFamily="18" charset="0"/>
                <a:cs typeface="Times New Roman" pitchFamily="18" charset="0"/>
              </a:rPr>
              <a:t>. (2017) </a:t>
            </a:r>
            <a:r>
              <a:rPr lang="en-US" altLang="en-US" dirty="0" err="1">
                <a:latin typeface="Times New Roman" pitchFamily="18" charset="0"/>
                <a:cs typeface="Times New Roman" pitchFamily="18" charset="0"/>
              </a:rPr>
              <a:t>Twort’s</a:t>
            </a:r>
            <a:r>
              <a:rPr lang="en-US" altLang="en-US" dirty="0">
                <a:latin typeface="Times New Roman" pitchFamily="18" charset="0"/>
                <a:cs typeface="Times New Roman" pitchFamily="18" charset="0"/>
              </a:rPr>
              <a:t> Water Supply, 7</a:t>
            </a:r>
            <a:r>
              <a:rPr lang="en-US" altLang="en-US" baseline="30000" dirty="0">
                <a:latin typeface="Times New Roman" pitchFamily="18" charset="0"/>
                <a:cs typeface="Times New Roman" pitchFamily="18" charset="0"/>
              </a:rPr>
              <a:t>th</a:t>
            </a:r>
            <a:r>
              <a:rPr lang="en-US" altLang="en-US" dirty="0">
                <a:latin typeface="Times New Roman" pitchFamily="18" charset="0"/>
                <a:cs typeface="Times New Roman" pitchFamily="18" charset="0"/>
              </a:rPr>
              <a:t> Edition, Published by Elsevier Ltd.</a:t>
            </a:r>
          </a:p>
          <a:p>
            <a:pPr>
              <a:lnSpc>
                <a:spcPct val="150000"/>
              </a:lnSpc>
              <a:buFont typeface="Courier New" pitchFamily="49" charset="0"/>
              <a:buChar char="o"/>
            </a:pPr>
            <a:r>
              <a:rPr lang="en-US" altLang="en-US" dirty="0">
                <a:latin typeface="Times New Roman" pitchFamily="18" charset="0"/>
                <a:cs typeface="Times New Roman" pitchFamily="18" charset="0"/>
              </a:rPr>
              <a:t>Davis, M. L. (2010) Water and Wastewater Engineering- Design Principles and Practice, The McGraw Hill Companies.</a:t>
            </a:r>
          </a:p>
          <a:p>
            <a:pPr>
              <a:lnSpc>
                <a:spcPct val="150000"/>
              </a:lnSpc>
              <a:buFont typeface="Courier New" pitchFamily="49" charset="0"/>
              <a:buChar char="o"/>
            </a:pPr>
            <a:r>
              <a:rPr lang="en-US" altLang="en-US" dirty="0">
                <a:latin typeface="Times New Roman" pitchFamily="18" charset="0"/>
                <a:cs typeface="Times New Roman" pitchFamily="18" charset="0"/>
              </a:rPr>
              <a:t>Steel, E.W. and McGhee, T.J. (1991).Water Supply and Sewerage. 6</a:t>
            </a:r>
            <a:r>
              <a:rPr lang="en-US" altLang="en-US" baseline="30000" dirty="0">
                <a:latin typeface="Times New Roman" pitchFamily="18" charset="0"/>
                <a:cs typeface="Times New Roman" pitchFamily="18" charset="0"/>
              </a:rPr>
              <a:t>th</a:t>
            </a:r>
            <a:r>
              <a:rPr lang="en-US" altLang="en-US" dirty="0">
                <a:latin typeface="Times New Roman" pitchFamily="18" charset="0"/>
                <a:cs typeface="Times New Roman" pitchFamily="18" charset="0"/>
              </a:rPr>
              <a:t> edition. International student edition.</a:t>
            </a:r>
          </a:p>
          <a:p>
            <a:pPr>
              <a:lnSpc>
                <a:spcPct val="150000"/>
              </a:lnSpc>
              <a:buFont typeface="Courier New" pitchFamily="49" charset="0"/>
              <a:buChar char="o"/>
            </a:pPr>
            <a:r>
              <a:rPr lang="en-US" altLang="en-US" dirty="0">
                <a:latin typeface="Times New Roman" pitchFamily="18" charset="0"/>
                <a:cs typeface="Times New Roman" pitchFamily="18" charset="0"/>
              </a:rPr>
              <a:t>Aziz, S. Q. and Mustafa, J. S. (2019)  Step-by-step design and calculations for water treatment plant units, Advances in Environmental Biology, Vol. 13, No. 8, pp. 1-16</a:t>
            </a:r>
            <a:r>
              <a:rPr lang="en-US" altLang="en-US" dirty="0" smtClean="0">
                <a:latin typeface="Times New Roman" pitchFamily="18" charset="0"/>
                <a:cs typeface="Times New Roman" pitchFamily="18" charset="0"/>
              </a:rPr>
              <a:t>.</a:t>
            </a:r>
          </a:p>
          <a:p>
            <a:pPr>
              <a:lnSpc>
                <a:spcPct val="150000"/>
              </a:lnSpc>
              <a:buFont typeface="Courier New" pitchFamily="49" charset="0"/>
              <a:buChar char="o"/>
            </a:pPr>
            <a:r>
              <a:rPr lang="en-GB" dirty="0">
                <a:latin typeface="Times New Roman" pitchFamily="18" charset="0"/>
                <a:cs typeface="Times New Roman" pitchFamily="18" charset="0"/>
              </a:rPr>
              <a:t>Omar, I. A. and Aziz, S. Q. (2020) Comparison and Assessment of </a:t>
            </a:r>
            <a:r>
              <a:rPr lang="en-GB" dirty="0" err="1">
                <a:latin typeface="Times New Roman" pitchFamily="18" charset="0"/>
                <a:cs typeface="Times New Roman" pitchFamily="18" charset="0"/>
              </a:rPr>
              <a:t>Ifraz</a:t>
            </a:r>
            <a:r>
              <a:rPr lang="en-GB" dirty="0">
                <a:latin typeface="Times New Roman" pitchFamily="18" charset="0"/>
                <a:cs typeface="Times New Roman" pitchFamily="18" charset="0"/>
              </a:rPr>
              <a:t>-2 and </a:t>
            </a:r>
            <a:r>
              <a:rPr lang="en-GB" dirty="0" err="1">
                <a:latin typeface="Times New Roman" pitchFamily="18" charset="0"/>
                <a:cs typeface="Times New Roman" pitchFamily="18" charset="0"/>
              </a:rPr>
              <a:t>Qandil</a:t>
            </a:r>
            <a:r>
              <a:rPr lang="en-GB" dirty="0">
                <a:latin typeface="Times New Roman" pitchFamily="18" charset="0"/>
                <a:cs typeface="Times New Roman" pitchFamily="18" charset="0"/>
              </a:rPr>
              <a:t> Drinking Water Treatment Plant Units. </a:t>
            </a:r>
            <a:r>
              <a:rPr lang="en-GB" dirty="0">
                <a:latin typeface="Times New Roman" pitchFamily="18" charset="0"/>
                <a:cs typeface="Times New Roman" pitchFamily="18" charset="0"/>
                <a:hlinkClick r:id="rId2"/>
              </a:rPr>
              <a:t>6</a:t>
            </a:r>
            <a:r>
              <a:rPr lang="en-GB" baseline="30000" dirty="0">
                <a:latin typeface="Times New Roman" pitchFamily="18" charset="0"/>
                <a:cs typeface="Times New Roman" pitchFamily="18" charset="0"/>
                <a:hlinkClick r:id="rId2"/>
              </a:rPr>
              <a:t>th</a:t>
            </a:r>
            <a:r>
              <a:rPr lang="en-GB" dirty="0">
                <a:latin typeface="Times New Roman" pitchFamily="18" charset="0"/>
                <a:cs typeface="Times New Roman" pitchFamily="18" charset="0"/>
                <a:hlinkClick r:id="rId2"/>
              </a:rPr>
              <a:t> International Engineering Conference “Sustainable Technology and Development" (</a:t>
            </a:r>
            <a:r>
              <a:rPr lang="en-GB" dirty="0" err="1">
                <a:latin typeface="Times New Roman" pitchFamily="18" charset="0"/>
                <a:cs typeface="Times New Roman" pitchFamily="18" charset="0"/>
                <a:hlinkClick r:id="rId2"/>
              </a:rPr>
              <a:t>IEC</a:t>
            </a:r>
            <a:r>
              <a:rPr lang="en-GB" dirty="0">
                <a:latin typeface="Times New Roman" pitchFamily="18" charset="0"/>
                <a:cs typeface="Times New Roman" pitchFamily="18" charset="0"/>
                <a:hlinkClick r:id="rId2"/>
              </a:rPr>
              <a:t>)</a:t>
            </a:r>
            <a:r>
              <a:rPr lang="en-GB" dirty="0">
                <a:latin typeface="Times New Roman" pitchFamily="18" charset="0"/>
                <a:cs typeface="Times New Roman" pitchFamily="18" charset="0"/>
              </a:rPr>
              <a:t>. , 26-27 February 2020, Erbil-Iraq. IEEE Publisher, </a:t>
            </a:r>
            <a:r>
              <a:rPr lang="en-GB" dirty="0" err="1">
                <a:latin typeface="Times New Roman" pitchFamily="18" charset="0"/>
                <a:cs typeface="Times New Roman" pitchFamily="18" charset="0"/>
              </a:rPr>
              <a:t>DOI</a:t>
            </a:r>
            <a:r>
              <a:rPr lang="en-GB" dirty="0">
                <a:latin typeface="Times New Roman" pitchFamily="18" charset="0"/>
                <a:cs typeface="Times New Roman" pitchFamily="18" charset="0"/>
              </a:rPr>
              <a:t>: </a:t>
            </a:r>
            <a:r>
              <a:rPr lang="en-GB" dirty="0">
                <a:latin typeface="Times New Roman" pitchFamily="18" charset="0"/>
                <a:cs typeface="Times New Roman" pitchFamily="18" charset="0"/>
                <a:hlinkClick r:id="rId3"/>
              </a:rPr>
              <a:t>10.1109/</a:t>
            </a:r>
            <a:r>
              <a:rPr lang="en-GB" dirty="0" err="1">
                <a:latin typeface="Times New Roman" pitchFamily="18" charset="0"/>
                <a:cs typeface="Times New Roman" pitchFamily="18" charset="0"/>
                <a:hlinkClick r:id="rId3"/>
              </a:rPr>
              <a:t>IEC49899.2020.9122922</a:t>
            </a:r>
            <a:r>
              <a:rPr lang="en-GB" dirty="0" smtClean="0">
                <a:latin typeface="Times New Roman" pitchFamily="18" charset="0"/>
                <a:cs typeface="Times New Roman" pitchFamily="18" charset="0"/>
              </a:rPr>
              <a:t>.</a:t>
            </a:r>
            <a:endParaRPr lang="ar-SA" dirty="0" smtClean="0">
              <a:latin typeface="Times New Roman" pitchFamily="18" charset="0"/>
              <a:cs typeface="Times New Roman" pitchFamily="18" charset="0"/>
            </a:endParaRPr>
          </a:p>
          <a:p>
            <a:pPr>
              <a:lnSpc>
                <a:spcPct val="150000"/>
              </a:lnSpc>
              <a:buFont typeface="Courier New" pitchFamily="49" charset="0"/>
              <a:buChar char="o"/>
            </a:pPr>
            <a:r>
              <a:rPr lang="en-GB" dirty="0">
                <a:latin typeface="Times New Roman" pitchFamily="18" charset="0"/>
                <a:cs typeface="Times New Roman" pitchFamily="18" charset="0"/>
              </a:rPr>
              <a:t>Omar, I. A., and Aziz, S. Q. (2021) Optimization of ACH Coagulant, Settling Time and Powdered Activated Carbon as Coagulant Aid with Economic Analysis,  Global NEST Journal, In Press. </a:t>
            </a:r>
            <a:endParaRPr lang="en-US" dirty="0">
              <a:latin typeface="Times New Roman" pitchFamily="18" charset="0"/>
              <a:cs typeface="Times New Roman" pitchFamily="18" charset="0"/>
            </a:endParaRPr>
          </a:p>
          <a:p>
            <a:pPr>
              <a:lnSpc>
                <a:spcPct val="150000"/>
              </a:lnSpc>
              <a:buFont typeface="Courier New" pitchFamily="49" charset="0"/>
              <a:buChar char="o"/>
            </a:pPr>
            <a:endParaRPr lang="en-GB" dirty="0" smtClean="0">
              <a:latin typeface="Times New Roman" pitchFamily="18" charset="0"/>
              <a:cs typeface="Times New Roman" pitchFamily="18" charset="0"/>
            </a:endParaRPr>
          </a:p>
          <a:p>
            <a:pPr>
              <a:lnSpc>
                <a:spcPct val="150000"/>
              </a:lnSpc>
              <a:buFont typeface="Courier New" pitchFamily="49" charset="0"/>
              <a:buChar char="o"/>
            </a:pPr>
            <a:endParaRPr lang="en-US" altLang="en-US" dirty="0" smtClean="0">
              <a:latin typeface="Times New Roman" pitchFamily="18" charset="0"/>
              <a:cs typeface="Times New Roman" pitchFamily="18" charset="0"/>
            </a:endParaRPr>
          </a:p>
          <a:p>
            <a:pPr>
              <a:lnSpc>
                <a:spcPct val="150000"/>
              </a:lnSpc>
              <a:buFont typeface="Courier New" pitchFamily="49" charset="0"/>
              <a:buChar char="o"/>
            </a:pPr>
            <a:endParaRPr lang="en-US" altLang="en-US" sz="2100" dirty="0">
              <a:latin typeface="Times New Roman" pitchFamily="18" charset="0"/>
              <a:cs typeface="Times New Roman" pitchFamily="18" charset="0"/>
            </a:endParaRPr>
          </a:p>
        </p:txBody>
      </p:sp>
    </p:spTree>
    <p:extLst>
      <p:ext uri="{BB962C8B-B14F-4D97-AF65-F5344CB8AC3E}">
        <p14:creationId xmlns:p14="http://schemas.microsoft.com/office/powerpoint/2010/main" val="1943284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Rectangle 1"/>
          <p:cNvSpPr>
            <a:spLocks noGrp="1" noChangeArrowheads="1"/>
          </p:cNvSpPr>
          <p:nvPr>
            <p:ph idx="1"/>
          </p:nvPr>
        </p:nvSpPr>
        <p:spPr bwMode="auto">
          <a:xfrm>
            <a:off x="-15766" y="2286000"/>
            <a:ext cx="9144000" cy="89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p>
            <a:pPr marL="0" indent="0" algn="ctr">
              <a:lnSpc>
                <a:spcPct val="150000"/>
              </a:lnSpc>
              <a:buNone/>
            </a:pPr>
            <a:r>
              <a:rPr lang="en-GB" altLang="en-US" sz="4000" b="1" dirty="0">
                <a:solidFill>
                  <a:srgbClr val="ED03B0"/>
                </a:solidFill>
                <a:latin typeface="Algerian" panose="04020705040A02060702" pitchFamily="82" charset="0"/>
                <a:cs typeface="Times New Roman" pitchFamily="18" charset="0"/>
              </a:rPr>
              <a:t>Thank You</a:t>
            </a:r>
          </a:p>
        </p:txBody>
      </p:sp>
    </p:spTree>
    <p:extLst>
      <p:ext uri="{BB962C8B-B14F-4D97-AF65-F5344CB8AC3E}">
        <p14:creationId xmlns:p14="http://schemas.microsoft.com/office/powerpoint/2010/main" val="3930864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Rectangle 4"/>
          <p:cNvSpPr/>
          <p:nvPr/>
        </p:nvSpPr>
        <p:spPr>
          <a:xfrm>
            <a:off x="0" y="152400"/>
            <a:ext cx="1277914" cy="461665"/>
          </a:xfrm>
          <a:prstGeom prst="rect">
            <a:avLst/>
          </a:prstGeom>
        </p:spPr>
        <p:txBody>
          <a:bodyPr wrap="none">
            <a:spAutoFit/>
          </a:bodyPr>
          <a:lstStyle/>
          <a:p>
            <a:r>
              <a:rPr lang="en-US" sz="2400" b="1" dirty="0" smtClean="0">
                <a:solidFill>
                  <a:srgbClr val="0000CC"/>
                </a:solidFill>
                <a:latin typeface="Times New Roman" panose="02020603050405020304" pitchFamily="18" charset="0"/>
                <a:ea typeface="Calibri" pitchFamily="34" charset="0"/>
                <a:cs typeface="Times New Roman" panose="02020603050405020304" pitchFamily="18" charset="0"/>
              </a:rPr>
              <a:t>Outline:</a:t>
            </a:r>
            <a:endParaRPr lang="en-US" sz="24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6" name="Rectangle 5"/>
          <p:cNvSpPr/>
          <p:nvPr/>
        </p:nvSpPr>
        <p:spPr>
          <a:xfrm>
            <a:off x="0" y="874171"/>
            <a:ext cx="3653564" cy="3477875"/>
          </a:xfrm>
          <a:prstGeom prst="rect">
            <a:avLst/>
          </a:prstGeom>
        </p:spPr>
        <p:txBody>
          <a:bodyPr wrap="none">
            <a:spAutoFit/>
          </a:bodyPr>
          <a:lstStyle/>
          <a:p>
            <a:pPr marL="342900" indent="-342900">
              <a:lnSpc>
                <a:spcPct val="150000"/>
              </a:lnSpc>
              <a:buFont typeface="Wingdings" panose="05000000000000000000" pitchFamily="2" charset="2"/>
              <a:buChar char="q"/>
            </a:pPr>
            <a:r>
              <a:rPr lang="en-US" sz="2000" dirty="0" smtClean="0">
                <a:latin typeface="Times New Roman" panose="02020603050405020304" pitchFamily="18" charset="0"/>
                <a:ea typeface="Calibri" pitchFamily="34" charset="0"/>
                <a:cs typeface="Times New Roman" panose="02020603050405020304" pitchFamily="18" charset="0"/>
              </a:rPr>
              <a:t>Coagulation process</a:t>
            </a:r>
          </a:p>
          <a:p>
            <a:pPr marL="342900" indent="-342900">
              <a:lnSpc>
                <a:spcPct val="150000"/>
              </a:lnSpc>
              <a:buFont typeface="Wingdings" panose="05000000000000000000" pitchFamily="2" charset="2"/>
              <a:buChar char="q"/>
            </a:pPr>
            <a:r>
              <a:rPr lang="en-GB" sz="2000" dirty="0" smtClean="0">
                <a:latin typeface="Times New Roman" panose="02020603050405020304" pitchFamily="18" charset="0"/>
                <a:ea typeface="Calibri" pitchFamily="34" charset="0"/>
                <a:cs typeface="Times New Roman" panose="02020603050405020304" pitchFamily="18" charset="0"/>
              </a:rPr>
              <a:t>Coagulants and coagulant aids</a:t>
            </a:r>
          </a:p>
          <a:p>
            <a:pPr marL="342900" indent="-342900">
              <a:lnSpc>
                <a:spcPct val="150000"/>
              </a:lnSpc>
              <a:buFont typeface="Wingdings" panose="05000000000000000000" pitchFamily="2" charset="2"/>
              <a:buChar char="q"/>
            </a:pPr>
            <a:r>
              <a:rPr lang="en-GB" sz="2000" dirty="0" smtClean="0">
                <a:latin typeface="Times New Roman" panose="02020603050405020304" pitchFamily="18" charset="0"/>
                <a:ea typeface="Calibri" pitchFamily="34" charset="0"/>
                <a:cs typeface="Times New Roman" panose="02020603050405020304" pitchFamily="18" charset="0"/>
              </a:rPr>
              <a:t>Mixing process</a:t>
            </a:r>
          </a:p>
          <a:p>
            <a:pPr marL="342900" indent="-342900">
              <a:lnSpc>
                <a:spcPct val="150000"/>
              </a:lnSpc>
              <a:buFont typeface="Wingdings" panose="05000000000000000000" pitchFamily="2" charset="2"/>
              <a:buChar char="q"/>
            </a:pPr>
            <a:r>
              <a:rPr lang="en-GB" sz="2000" dirty="0" smtClean="0">
                <a:latin typeface="Times New Roman" panose="02020603050405020304" pitchFamily="18" charset="0"/>
                <a:ea typeface="Calibri" pitchFamily="34" charset="0"/>
                <a:cs typeface="Times New Roman" panose="02020603050405020304" pitchFamily="18" charset="0"/>
              </a:rPr>
              <a:t>Jar test</a:t>
            </a:r>
          </a:p>
          <a:p>
            <a:pPr marL="342900" indent="-342900">
              <a:lnSpc>
                <a:spcPct val="150000"/>
              </a:lnSpc>
              <a:buFont typeface="Wingdings" panose="05000000000000000000" pitchFamily="2" charset="2"/>
              <a:buChar char="q"/>
            </a:pPr>
            <a:r>
              <a:rPr lang="en-GB" sz="2000" dirty="0" smtClean="0">
                <a:latin typeface="Times New Roman" panose="02020603050405020304" pitchFamily="18" charset="0"/>
                <a:ea typeface="Calibri" pitchFamily="34" charset="0"/>
                <a:cs typeface="Times New Roman" panose="02020603050405020304" pitchFamily="18" charset="0"/>
              </a:rPr>
              <a:t>Flocculation</a:t>
            </a:r>
          </a:p>
          <a:p>
            <a:pPr marL="342900" indent="-342900">
              <a:lnSpc>
                <a:spcPct val="150000"/>
              </a:lnSpc>
              <a:buFont typeface="Wingdings" panose="05000000000000000000" pitchFamily="2" charset="2"/>
              <a:buChar char="q"/>
            </a:pPr>
            <a:r>
              <a:rPr lang="en-GB" sz="2000" dirty="0" smtClean="0">
                <a:latin typeface="Times New Roman" panose="02020603050405020304" pitchFamily="18" charset="0"/>
                <a:ea typeface="Calibri" pitchFamily="34" charset="0"/>
                <a:cs typeface="Times New Roman" panose="02020603050405020304" pitchFamily="18" charset="0"/>
              </a:rPr>
              <a:t>Examples</a:t>
            </a:r>
          </a:p>
          <a:p>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a:p>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40878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Rectangle 4"/>
          <p:cNvSpPr/>
          <p:nvPr/>
        </p:nvSpPr>
        <p:spPr>
          <a:xfrm>
            <a:off x="0" y="152400"/>
            <a:ext cx="1483098" cy="461665"/>
          </a:xfrm>
          <a:prstGeom prst="rect">
            <a:avLst/>
          </a:prstGeom>
        </p:spPr>
        <p:txBody>
          <a:bodyPr wrap="none">
            <a:spAutoFit/>
          </a:bodyPr>
          <a:lstStyle/>
          <a:p>
            <a:r>
              <a:rPr lang="en-US" sz="2400" b="1" dirty="0" smtClean="0">
                <a:solidFill>
                  <a:srgbClr val="0000CC"/>
                </a:solidFill>
                <a:latin typeface="Times New Roman" panose="02020603050405020304" pitchFamily="18" charset="0"/>
                <a:ea typeface="Calibri" pitchFamily="34" charset="0"/>
                <a:cs typeface="Times New Roman" panose="02020603050405020304" pitchFamily="18" charset="0"/>
              </a:rPr>
              <a:t>Outcome:</a:t>
            </a:r>
            <a:endParaRPr lang="en-US" sz="24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6" name="Rectangle 5"/>
          <p:cNvSpPr/>
          <p:nvPr/>
        </p:nvSpPr>
        <p:spPr>
          <a:xfrm>
            <a:off x="0" y="874171"/>
            <a:ext cx="3653564" cy="3477875"/>
          </a:xfrm>
          <a:prstGeom prst="rect">
            <a:avLst/>
          </a:prstGeom>
        </p:spPr>
        <p:txBody>
          <a:bodyPr wrap="none">
            <a:spAutoFit/>
          </a:bodyPr>
          <a:lstStyle/>
          <a:p>
            <a:pPr>
              <a:lnSpc>
                <a:spcPct val="150000"/>
              </a:lnSpc>
            </a:pPr>
            <a:r>
              <a:rPr lang="en-GB" sz="2000" dirty="0" smtClean="0">
                <a:latin typeface="Times New Roman" panose="02020603050405020304" pitchFamily="18" charset="0"/>
                <a:ea typeface="Calibri" pitchFamily="34" charset="0"/>
                <a:cs typeface="Times New Roman" panose="02020603050405020304" pitchFamily="18" charset="0"/>
              </a:rPr>
              <a:t>To learn:</a:t>
            </a:r>
            <a:endParaRPr lang="en-US" sz="2000" dirty="0" smtClean="0">
              <a:latin typeface="Times New Roman" panose="02020603050405020304" pitchFamily="18" charset="0"/>
              <a:ea typeface="Calibri" pitchFamily="34"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ea typeface="Calibri" pitchFamily="34" charset="0"/>
                <a:cs typeface="Times New Roman" panose="02020603050405020304" pitchFamily="18" charset="0"/>
              </a:rPr>
              <a:t>Coagulation process</a:t>
            </a:r>
          </a:p>
          <a:p>
            <a:pPr marL="342900" indent="-342900">
              <a:lnSpc>
                <a:spcPct val="150000"/>
              </a:lnSpc>
              <a:buFont typeface="Wingdings" panose="05000000000000000000" pitchFamily="2" charset="2"/>
              <a:buChar char="Ø"/>
            </a:pPr>
            <a:r>
              <a:rPr lang="en-GB" sz="2000" dirty="0" smtClean="0">
                <a:latin typeface="Times New Roman" panose="02020603050405020304" pitchFamily="18" charset="0"/>
                <a:ea typeface="Calibri" pitchFamily="34" charset="0"/>
                <a:cs typeface="Times New Roman" panose="02020603050405020304" pitchFamily="18" charset="0"/>
              </a:rPr>
              <a:t>Coagulants and coagulant aids</a:t>
            </a:r>
          </a:p>
          <a:p>
            <a:pPr marL="342900" indent="-342900">
              <a:lnSpc>
                <a:spcPct val="150000"/>
              </a:lnSpc>
              <a:buFont typeface="Wingdings" panose="05000000000000000000" pitchFamily="2" charset="2"/>
              <a:buChar char="Ø"/>
            </a:pPr>
            <a:r>
              <a:rPr lang="en-GB" sz="2000" dirty="0" smtClean="0">
                <a:latin typeface="Times New Roman" panose="02020603050405020304" pitchFamily="18" charset="0"/>
                <a:ea typeface="Calibri" pitchFamily="34" charset="0"/>
                <a:cs typeface="Times New Roman" panose="02020603050405020304" pitchFamily="18" charset="0"/>
              </a:rPr>
              <a:t>Mixing process</a:t>
            </a:r>
          </a:p>
          <a:p>
            <a:pPr marL="342900" indent="-342900">
              <a:lnSpc>
                <a:spcPct val="150000"/>
              </a:lnSpc>
              <a:buFont typeface="Wingdings" panose="05000000000000000000" pitchFamily="2" charset="2"/>
              <a:buChar char="Ø"/>
            </a:pPr>
            <a:r>
              <a:rPr lang="en-GB" sz="2000" dirty="0" smtClean="0">
                <a:latin typeface="Times New Roman" panose="02020603050405020304" pitchFamily="18" charset="0"/>
                <a:ea typeface="Calibri" pitchFamily="34" charset="0"/>
                <a:cs typeface="Times New Roman" panose="02020603050405020304" pitchFamily="18" charset="0"/>
              </a:rPr>
              <a:t>Jar test</a:t>
            </a:r>
          </a:p>
          <a:p>
            <a:pPr marL="342900" indent="-342900">
              <a:lnSpc>
                <a:spcPct val="150000"/>
              </a:lnSpc>
              <a:buFont typeface="Wingdings" panose="05000000000000000000" pitchFamily="2" charset="2"/>
              <a:buChar char="Ø"/>
            </a:pPr>
            <a:r>
              <a:rPr lang="en-GB" sz="2000" dirty="0" smtClean="0">
                <a:latin typeface="Times New Roman" panose="02020603050405020304" pitchFamily="18" charset="0"/>
                <a:ea typeface="Calibri" pitchFamily="34" charset="0"/>
                <a:cs typeface="Times New Roman" panose="02020603050405020304" pitchFamily="18" charset="0"/>
              </a:rPr>
              <a:t>Flocculation process</a:t>
            </a:r>
          </a:p>
          <a:p>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a:p>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299178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Rectangle 4"/>
          <p:cNvSpPr/>
          <p:nvPr/>
        </p:nvSpPr>
        <p:spPr>
          <a:xfrm>
            <a:off x="0" y="152400"/>
            <a:ext cx="4291944" cy="461665"/>
          </a:xfrm>
          <a:prstGeom prst="rect">
            <a:avLst/>
          </a:prstGeom>
        </p:spPr>
        <p:txBody>
          <a:bodyPr wrap="none">
            <a:spAutoFit/>
          </a:bodyPr>
          <a:lstStyle/>
          <a:p>
            <a:r>
              <a:rPr lang="en-US" sz="2400" b="1" dirty="0" err="1" smtClean="0">
                <a:solidFill>
                  <a:srgbClr val="0000CC"/>
                </a:solidFill>
                <a:latin typeface="Times New Roman" panose="02020603050405020304" pitchFamily="18" charset="0"/>
                <a:ea typeface="Calibri" pitchFamily="34" charset="0"/>
                <a:cs typeface="Times New Roman" panose="02020603050405020304" pitchFamily="18" charset="0"/>
              </a:rPr>
              <a:t>Ifraz</a:t>
            </a:r>
            <a:r>
              <a:rPr lang="en-US" sz="2400" b="1" dirty="0" smtClean="0">
                <a:solidFill>
                  <a:srgbClr val="0000CC"/>
                </a:solidFill>
                <a:latin typeface="Times New Roman" panose="02020603050405020304" pitchFamily="18" charset="0"/>
                <a:ea typeface="Calibri" pitchFamily="34" charset="0"/>
                <a:cs typeface="Times New Roman" panose="02020603050405020304" pitchFamily="18" charset="0"/>
              </a:rPr>
              <a:t> 2 Water Treatment Plant</a:t>
            </a:r>
            <a:endParaRPr lang="en-US" sz="24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18" y="990600"/>
            <a:ext cx="7518134"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95400" y="6095999"/>
            <a:ext cx="6445932" cy="707886"/>
          </a:xfrm>
          <a:prstGeom prst="rect">
            <a:avLst/>
          </a:prstGeom>
        </p:spPr>
        <p:txBody>
          <a:bodyPr wrap="none">
            <a:spAutoFit/>
          </a:bodyPr>
          <a:lstStyle/>
          <a:p>
            <a:r>
              <a:rPr lang="en-US" sz="2000" dirty="0" smtClean="0">
                <a:solidFill>
                  <a:srgbClr val="ED03B0"/>
                </a:solidFill>
                <a:latin typeface="Times New Roman" panose="02020603050405020304" pitchFamily="18" charset="0"/>
                <a:ea typeface="Calibri" pitchFamily="34" charset="0"/>
                <a:cs typeface="Times New Roman" panose="02020603050405020304" pitchFamily="18" charset="0"/>
              </a:rPr>
              <a:t>Figure: </a:t>
            </a:r>
            <a:r>
              <a:rPr lang="en-US" sz="2000" dirty="0" err="1" smtClean="0">
                <a:solidFill>
                  <a:srgbClr val="ED03B0"/>
                </a:solidFill>
                <a:latin typeface="Times New Roman" panose="02020603050405020304" pitchFamily="18" charset="0"/>
                <a:ea typeface="Calibri" pitchFamily="34" charset="0"/>
                <a:cs typeface="Times New Roman" panose="02020603050405020304" pitchFamily="18" charset="0"/>
              </a:rPr>
              <a:t>Ifraz</a:t>
            </a:r>
            <a:r>
              <a:rPr lang="en-US" sz="2000" dirty="0" smtClean="0">
                <a:solidFill>
                  <a:srgbClr val="ED03B0"/>
                </a:solidFill>
                <a:latin typeface="Times New Roman" panose="02020603050405020304" pitchFamily="18" charset="0"/>
                <a:ea typeface="Calibri" pitchFamily="34" charset="0"/>
                <a:cs typeface="Times New Roman" panose="02020603050405020304" pitchFamily="18" charset="0"/>
              </a:rPr>
              <a:t> 2 Water Treatment </a:t>
            </a:r>
            <a:r>
              <a:rPr lang="en-US" sz="2000" dirty="0">
                <a:solidFill>
                  <a:srgbClr val="ED03B0"/>
                </a:solidFill>
                <a:latin typeface="Times New Roman" panose="02020603050405020304" pitchFamily="18" charset="0"/>
                <a:ea typeface="Calibri" pitchFamily="34" charset="0"/>
                <a:cs typeface="Times New Roman" panose="02020603050405020304" pitchFamily="18" charset="0"/>
              </a:rPr>
              <a:t>Plant (Omar and Aziz, 2020)</a:t>
            </a:r>
          </a:p>
          <a:p>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p:txBody>
      </p:sp>
      <p:sp>
        <p:nvSpPr>
          <p:cNvPr id="2" name="Oval 1"/>
          <p:cNvSpPr/>
          <p:nvPr/>
        </p:nvSpPr>
        <p:spPr>
          <a:xfrm>
            <a:off x="3325205" y="3238499"/>
            <a:ext cx="1089366" cy="609600"/>
          </a:xfrm>
          <a:prstGeom prst="ellipse">
            <a:avLst/>
          </a:prstGeom>
          <a:noFill/>
          <a:ln>
            <a:solidFill>
              <a:srgbClr val="ED0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64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Rectangle 4"/>
          <p:cNvSpPr/>
          <p:nvPr/>
        </p:nvSpPr>
        <p:spPr>
          <a:xfrm>
            <a:off x="0" y="152400"/>
            <a:ext cx="4317592" cy="461665"/>
          </a:xfrm>
          <a:prstGeom prst="rect">
            <a:avLst/>
          </a:prstGeom>
        </p:spPr>
        <p:txBody>
          <a:bodyPr wrap="none">
            <a:spAutoFit/>
          </a:bodyPr>
          <a:lstStyle/>
          <a:p>
            <a:r>
              <a:rPr lang="en-US" sz="2400" b="1" dirty="0" err="1" smtClean="0">
                <a:solidFill>
                  <a:srgbClr val="0000CC"/>
                </a:solidFill>
                <a:latin typeface="Times New Roman" panose="02020603050405020304" pitchFamily="18" charset="0"/>
                <a:ea typeface="Calibri" pitchFamily="34" charset="0"/>
                <a:cs typeface="Times New Roman" panose="02020603050405020304" pitchFamily="18" charset="0"/>
              </a:rPr>
              <a:t>Qandil</a:t>
            </a:r>
            <a:r>
              <a:rPr lang="en-US" sz="2400" b="1" dirty="0" smtClean="0">
                <a:solidFill>
                  <a:srgbClr val="0000CC"/>
                </a:solidFill>
                <a:latin typeface="Times New Roman" panose="02020603050405020304" pitchFamily="18" charset="0"/>
                <a:ea typeface="Calibri" pitchFamily="34" charset="0"/>
                <a:cs typeface="Times New Roman" panose="02020603050405020304" pitchFamily="18" charset="0"/>
              </a:rPr>
              <a:t> Water Treatment Plant</a:t>
            </a:r>
            <a:endParaRPr lang="en-US" sz="24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6" name="Rectangle 5"/>
          <p:cNvSpPr/>
          <p:nvPr/>
        </p:nvSpPr>
        <p:spPr>
          <a:xfrm>
            <a:off x="1309238" y="6157663"/>
            <a:ext cx="6468374" cy="400110"/>
          </a:xfrm>
          <a:prstGeom prst="rect">
            <a:avLst/>
          </a:prstGeom>
        </p:spPr>
        <p:txBody>
          <a:bodyPr wrap="none">
            <a:spAutoFit/>
          </a:bodyPr>
          <a:lstStyle/>
          <a:p>
            <a:r>
              <a:rPr lang="en-US" sz="2000" dirty="0" smtClean="0">
                <a:solidFill>
                  <a:srgbClr val="ED03B0"/>
                </a:solidFill>
                <a:latin typeface="Times New Roman" panose="02020603050405020304" pitchFamily="18" charset="0"/>
                <a:ea typeface="Calibri" pitchFamily="34" charset="0"/>
                <a:cs typeface="Times New Roman" panose="02020603050405020304" pitchFamily="18" charset="0"/>
              </a:rPr>
              <a:t>Figure: </a:t>
            </a:r>
            <a:r>
              <a:rPr lang="en-US" sz="2000" dirty="0" err="1" smtClean="0">
                <a:solidFill>
                  <a:srgbClr val="ED03B0"/>
                </a:solidFill>
                <a:latin typeface="Times New Roman" panose="02020603050405020304" pitchFamily="18" charset="0"/>
                <a:ea typeface="Calibri" pitchFamily="34" charset="0"/>
                <a:cs typeface="Times New Roman" panose="02020603050405020304" pitchFamily="18" charset="0"/>
              </a:rPr>
              <a:t>Qandil</a:t>
            </a:r>
            <a:r>
              <a:rPr lang="en-US" sz="2000" dirty="0" smtClean="0">
                <a:solidFill>
                  <a:srgbClr val="ED03B0"/>
                </a:solidFill>
                <a:latin typeface="Times New Roman" panose="02020603050405020304" pitchFamily="18" charset="0"/>
                <a:ea typeface="Calibri" pitchFamily="34" charset="0"/>
                <a:cs typeface="Times New Roman" panose="02020603050405020304" pitchFamily="18" charset="0"/>
              </a:rPr>
              <a:t> Water Treatment Plant (Omar and Aziz, 2020)</a:t>
            </a:r>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095" y="595922"/>
            <a:ext cx="6953250" cy="560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724400" y="3124200"/>
            <a:ext cx="591429" cy="433057"/>
          </a:xfrm>
          <a:prstGeom prst="ellipse">
            <a:avLst/>
          </a:prstGeom>
          <a:noFill/>
          <a:ln>
            <a:solidFill>
              <a:srgbClr val="ED0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45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Rectangle 4"/>
          <p:cNvSpPr/>
          <p:nvPr/>
        </p:nvSpPr>
        <p:spPr>
          <a:xfrm>
            <a:off x="0" y="15910"/>
            <a:ext cx="5820696" cy="461665"/>
          </a:xfrm>
          <a:prstGeom prst="rect">
            <a:avLst/>
          </a:prstGeom>
        </p:spPr>
        <p:txBody>
          <a:bodyPr wrap="none">
            <a:spAutoFit/>
          </a:bodyPr>
          <a:lstStyle/>
          <a:p>
            <a:r>
              <a:rPr lang="en-US" sz="2400" b="1" dirty="0">
                <a:solidFill>
                  <a:srgbClr val="0000CC"/>
                </a:solidFill>
                <a:latin typeface="Times New Roman" panose="02020603050405020304" pitchFamily="18" charset="0"/>
                <a:ea typeface="Calibri" pitchFamily="34" charset="0"/>
                <a:cs typeface="Times New Roman" panose="02020603050405020304" pitchFamily="18" charset="0"/>
              </a:rPr>
              <a:t>COAGULATION AND FLOCCULATION</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5400" y="609600"/>
            <a:ext cx="8432800" cy="2438400"/>
          </a:xfrm>
          <a:prstGeom prst="rect">
            <a:avLst/>
          </a:prstGeom>
          <a:noFill/>
          <a:ln>
            <a:noFill/>
          </a:ln>
        </p:spPr>
      </p:pic>
      <p:sp>
        <p:nvSpPr>
          <p:cNvPr id="9" name="Rectangle 8"/>
          <p:cNvSpPr/>
          <p:nvPr/>
        </p:nvSpPr>
        <p:spPr>
          <a:xfrm>
            <a:off x="14514" y="3429000"/>
            <a:ext cx="9144000" cy="2806987"/>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Removal </a:t>
            </a:r>
            <a:r>
              <a:rPr lang="en-US" sz="2000" dirty="0">
                <a:latin typeface="Times New Roman" panose="02020603050405020304" pitchFamily="18" charset="0"/>
                <a:cs typeface="Times New Roman" panose="02020603050405020304" pitchFamily="18" charset="0"/>
              </a:rPr>
              <a:t>of very fine and light particles and colloidal matter in water by normal sedimentation process is not possible</a:t>
            </a:r>
            <a:r>
              <a:rPr lang="en-US" sz="2000" dirty="0" smtClean="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These type of SS (from about </a:t>
            </a:r>
            <a:r>
              <a:rPr lang="en-US" sz="2000" dirty="0" err="1">
                <a:latin typeface="Times New Roman" panose="02020603050405020304" pitchFamily="18" charset="0"/>
                <a:cs typeface="Times New Roman" panose="02020603050405020304" pitchFamily="18" charset="0"/>
              </a:rPr>
              <a:t>0.1µm</a:t>
            </a:r>
            <a:r>
              <a:rPr lang="en-US" sz="2000" dirty="0">
                <a:latin typeface="Times New Roman" panose="02020603050405020304" pitchFamily="18" charset="0"/>
                <a:cs typeface="Times New Roman" panose="02020603050405020304" pitchFamily="18" charset="0"/>
              </a:rPr>
              <a:t> up to about 100 µm in diameter) and colloids (less than 0.001 mm in size) called non-</a:t>
            </a:r>
            <a:r>
              <a:rPr lang="en-US" sz="2000" dirty="0" err="1">
                <a:latin typeface="Times New Roman" panose="02020603050405020304" pitchFamily="18" charset="0"/>
                <a:cs typeface="Times New Roman" panose="02020603050405020304" pitchFamily="18" charset="0"/>
              </a:rPr>
              <a:t>settleable</a:t>
            </a:r>
            <a:r>
              <a:rPr lang="en-US" sz="2000" dirty="0">
                <a:latin typeface="Times New Roman" panose="02020603050405020304" pitchFamily="18" charset="0"/>
                <a:cs typeface="Times New Roman" panose="02020603050405020304" pitchFamily="18" charset="0"/>
              </a:rPr>
              <a:t> solids. </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colloids have a large surface area to volume ratio, remain in dispersed state without the tendency to combine, and hence do not settle down quickly, Figure 8-1.</a:t>
            </a:r>
          </a:p>
        </p:txBody>
      </p:sp>
    </p:spTree>
    <p:extLst>
      <p:ext uri="{BB962C8B-B14F-4D97-AF65-F5344CB8AC3E}">
        <p14:creationId xmlns:p14="http://schemas.microsoft.com/office/powerpoint/2010/main" val="422773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0" y="15910"/>
            <a:ext cx="5820696" cy="461665"/>
          </a:xfrm>
          <a:prstGeom prst="rect">
            <a:avLst/>
          </a:prstGeom>
        </p:spPr>
        <p:txBody>
          <a:bodyPr wrap="none">
            <a:spAutoFit/>
          </a:bodyPr>
          <a:lstStyle/>
          <a:p>
            <a:r>
              <a:rPr lang="en-US" sz="2400" b="1" dirty="0">
                <a:solidFill>
                  <a:srgbClr val="0000CC"/>
                </a:solidFill>
                <a:latin typeface="Times New Roman" panose="02020603050405020304" pitchFamily="18" charset="0"/>
                <a:ea typeface="Calibri" pitchFamily="34" charset="0"/>
                <a:cs typeface="Times New Roman" panose="02020603050405020304" pitchFamily="18" charset="0"/>
              </a:rPr>
              <a:t>COAGULATION AND FLOCCULATION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52800"/>
            <a:ext cx="8534400" cy="294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 y="510557"/>
            <a:ext cx="8915400" cy="2246769"/>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importance of the coagulation and flocculation in water treatment shown in the Figure below</a:t>
            </a:r>
            <a:r>
              <a:rPr lang="en-US" sz="2000" dirty="0" smtClean="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Coagulation is the addition of a chemical coagulant  for the purpose of conditioning the suspended, colloidal, and dissolved matter for subsequent processing by flocculation or to create conditions that will allow for the subsequent removal of particulate and dissolved matter. </a:t>
            </a:r>
          </a:p>
        </p:txBody>
      </p:sp>
    </p:spTree>
    <p:extLst>
      <p:ext uri="{BB962C8B-B14F-4D97-AF65-F5344CB8AC3E}">
        <p14:creationId xmlns:p14="http://schemas.microsoft.com/office/powerpoint/2010/main" val="2861695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Rectangle 4"/>
          <p:cNvSpPr/>
          <p:nvPr/>
        </p:nvSpPr>
        <p:spPr>
          <a:xfrm>
            <a:off x="0" y="15910"/>
            <a:ext cx="6830588" cy="461665"/>
          </a:xfrm>
          <a:prstGeom prst="rect">
            <a:avLst/>
          </a:prstGeom>
        </p:spPr>
        <p:txBody>
          <a:bodyPr wrap="none">
            <a:spAutoFit/>
          </a:bodyPr>
          <a:lstStyle/>
          <a:p>
            <a:r>
              <a:rPr lang="en-US" sz="2400" b="1" dirty="0">
                <a:solidFill>
                  <a:srgbClr val="0000CC"/>
                </a:solidFill>
                <a:latin typeface="Times New Roman" panose="02020603050405020304" pitchFamily="18" charset="0"/>
                <a:ea typeface="Calibri" pitchFamily="34" charset="0"/>
                <a:cs typeface="Times New Roman" panose="02020603050405020304" pitchFamily="18" charset="0"/>
              </a:rPr>
              <a:t>COAGULATION AND </a:t>
            </a:r>
            <a:r>
              <a:rPr lang="en-US" sz="2400" b="1" dirty="0" smtClean="0">
                <a:solidFill>
                  <a:srgbClr val="0000CC"/>
                </a:solidFill>
                <a:latin typeface="Times New Roman" panose="02020603050405020304" pitchFamily="18" charset="0"/>
                <a:ea typeface="Calibri" pitchFamily="34" charset="0"/>
                <a:cs typeface="Times New Roman" panose="02020603050405020304" pitchFamily="18" charset="0"/>
              </a:rPr>
              <a:t>FLOCCULATION (Cont.)</a:t>
            </a:r>
            <a:endParaRPr lang="en-US" sz="24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8" name="TextBox 7"/>
          <p:cNvSpPr txBox="1"/>
          <p:nvPr/>
        </p:nvSpPr>
        <p:spPr>
          <a:xfrm>
            <a:off x="152400" y="510557"/>
            <a:ext cx="8915400" cy="3785652"/>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Flocculation is the aggregation of destabilized particles (particles from which the electrical surface charge has been reduced) and precipitation products formed by the addition of coagulants into larger particles known as </a:t>
            </a:r>
            <a:r>
              <a:rPr lang="en-US" sz="2000" dirty="0" err="1">
                <a:latin typeface="Times New Roman" panose="02020603050405020304" pitchFamily="18" charset="0"/>
                <a:cs typeface="Times New Roman" panose="02020603050405020304" pitchFamily="18" charset="0"/>
              </a:rPr>
              <a:t>flocculant</a:t>
            </a:r>
            <a:r>
              <a:rPr lang="en-US" sz="2000" dirty="0">
                <a:latin typeface="Times New Roman" panose="02020603050405020304" pitchFamily="18" charset="0"/>
                <a:cs typeface="Times New Roman" panose="02020603050405020304" pitchFamily="18" charset="0"/>
              </a:rPr>
              <a:t> particles or, more commonly, ‘‘floc.’’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aggregated floc can then be removed by gravity sedimentation and/or filtration. Coagulation and flocculation can also be differentiated on the basis of the time required for each of the processes.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Coagulation </a:t>
            </a:r>
            <a:r>
              <a:rPr lang="en-US" sz="2000" dirty="0">
                <a:latin typeface="Times New Roman" panose="02020603050405020304" pitchFamily="18" charset="0"/>
                <a:cs typeface="Times New Roman" panose="02020603050405020304" pitchFamily="18" charset="0"/>
              </a:rPr>
              <a:t>typically occurs in less than 10 s, whereas flocculation occurs over a period of 20 to 45 min</a:t>
            </a:r>
            <a:r>
              <a:rPr lang="en-US"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11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Rectangle 4"/>
          <p:cNvSpPr/>
          <p:nvPr/>
        </p:nvSpPr>
        <p:spPr>
          <a:xfrm>
            <a:off x="0" y="15910"/>
            <a:ext cx="5820696" cy="461665"/>
          </a:xfrm>
          <a:prstGeom prst="rect">
            <a:avLst/>
          </a:prstGeom>
        </p:spPr>
        <p:txBody>
          <a:bodyPr wrap="none">
            <a:spAutoFit/>
          </a:bodyPr>
          <a:lstStyle/>
          <a:p>
            <a:r>
              <a:rPr lang="en-US" sz="2400" b="1" dirty="0">
                <a:solidFill>
                  <a:srgbClr val="0000CC"/>
                </a:solidFill>
                <a:latin typeface="Times New Roman" panose="02020603050405020304" pitchFamily="18" charset="0"/>
                <a:ea typeface="Calibri" pitchFamily="34" charset="0"/>
                <a:cs typeface="Times New Roman" panose="02020603050405020304" pitchFamily="18" charset="0"/>
              </a:rPr>
              <a:t>COAGULATION AND FLOCCULATION</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199"/>
            <a:ext cx="8229601" cy="50998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2657" y="5819745"/>
            <a:ext cx="766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Lst>
            </a:pPr>
            <a:r>
              <a:rPr kumimoji="0" lang="en-US" altLang="en-US" sz="2000"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Figure 8-1: Particulates in water and miscellaneous other reference sizes</a:t>
            </a:r>
            <a:r>
              <a:rPr kumimoji="0" lang="en-US" altLang="en-US" sz="20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38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1000"/>
                                        <p:tgtEl>
                                          <p:spTgt spid="1025"/>
                                        </p:tgtEl>
                                      </p:cBhvr>
                                    </p:animEffect>
                                    <p:anim calcmode="lin" valueType="num">
                                      <p:cBhvr>
                                        <p:cTn id="8" dur="1000" fill="hold"/>
                                        <p:tgtEl>
                                          <p:spTgt spid="1025"/>
                                        </p:tgtEl>
                                        <p:attrNameLst>
                                          <p:attrName>ppt_x</p:attrName>
                                        </p:attrNameLst>
                                      </p:cBhvr>
                                      <p:tavLst>
                                        <p:tav tm="0">
                                          <p:val>
                                            <p:strVal val="#ppt_x"/>
                                          </p:val>
                                        </p:tav>
                                        <p:tav tm="100000">
                                          <p:val>
                                            <p:strVal val="#ppt_x"/>
                                          </p:val>
                                        </p:tav>
                                      </p:tavLst>
                                    </p:anim>
                                    <p:anim calcmode="lin" valueType="num">
                                      <p:cBhvr>
                                        <p:cTn id="9"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649</Words>
  <Application>Microsoft Office PowerPoint</Application>
  <PresentationFormat>On-screen Show (4:3)</PresentationFormat>
  <Paragraphs>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DR.Ahmed Saker 2o1O</cp:lastModifiedBy>
  <cp:revision>75</cp:revision>
  <dcterms:created xsi:type="dcterms:W3CDTF">2006-08-16T00:00:00Z</dcterms:created>
  <dcterms:modified xsi:type="dcterms:W3CDTF">2023-05-26T21:13:48Z</dcterms:modified>
</cp:coreProperties>
</file>