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304" r:id="rId2"/>
    <p:sldId id="297" r:id="rId3"/>
    <p:sldId id="303" r:id="rId4"/>
    <p:sldId id="301" r:id="rId5"/>
    <p:sldId id="302" r:id="rId6"/>
    <p:sldId id="289" r:id="rId7"/>
    <p:sldId id="264"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163C2-D30C-4F8C-8948-2C2697C3DE83}" type="datetimeFigureOut">
              <a:rPr lang="en-US" smtClean="0"/>
              <a:t>12/14/2020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E2C5A-7E33-411B-94E1-0D2C740AB3C6}" type="slidenum">
              <a:rPr lang="en-US" smtClean="0"/>
              <a:t>‹#›</a:t>
            </a:fld>
            <a:endParaRPr lang="en-US"/>
          </a:p>
        </p:txBody>
      </p:sp>
    </p:spTree>
    <p:extLst>
      <p:ext uri="{BB962C8B-B14F-4D97-AF65-F5344CB8AC3E}">
        <p14:creationId xmlns:p14="http://schemas.microsoft.com/office/powerpoint/2010/main" val="3985260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12/14/2020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AFFB182D-F5DA-4AFE-A312-7DF75417F59B}"/>
              </a:ext>
            </a:extLst>
          </p:cNvPr>
          <p:cNvSpPr>
            <a:spLocks noGrp="1"/>
          </p:cNvSpPr>
          <p:nvPr>
            <p:ph type="subTitle" idx="1"/>
          </p:nvPr>
        </p:nvSpPr>
        <p:spPr>
          <a:xfrm>
            <a:off x="914400" y="1447801"/>
            <a:ext cx="7543800" cy="5105399"/>
          </a:xfrm>
        </p:spPr>
        <p:txBody>
          <a:bodyPr/>
          <a:lstStyle/>
          <a:p>
            <a:endParaRPr lang="en-US" dirty="0"/>
          </a:p>
        </p:txBody>
      </p:sp>
      <p:sp>
        <p:nvSpPr>
          <p:cNvPr id="3" name="Title 2">
            <a:extLst>
              <a:ext uri="{FF2B5EF4-FFF2-40B4-BE49-F238E27FC236}">
                <a16:creationId xmlns:a16="http://schemas.microsoft.com/office/drawing/2014/main" xmlns="" id="{3D5DFE2A-96C6-4234-B712-0CB1F01A3FAA}"/>
              </a:ext>
            </a:extLst>
          </p:cNvPr>
          <p:cNvSpPr>
            <a:spLocks noGrp="1"/>
          </p:cNvSpPr>
          <p:nvPr>
            <p:ph type="ctrTitle"/>
          </p:nvPr>
        </p:nvSpPr>
        <p:spPr>
          <a:xfrm>
            <a:off x="152400" y="228602"/>
            <a:ext cx="8610601" cy="838198"/>
          </a:xfrm>
        </p:spPr>
        <p:txBody>
          <a:bodyPr/>
          <a:lstStyle/>
          <a:p>
            <a:r>
              <a:rPr lang="en-US" sz="3600" dirty="0" smtClean="0"/>
              <a:t>Media and Politics</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1431098"/>
            <a:ext cx="4053161" cy="519830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1431097"/>
            <a:ext cx="3733800" cy="5198301"/>
          </a:xfrm>
          <a:prstGeom prst="rect">
            <a:avLst/>
          </a:prstGeom>
        </p:spPr>
      </p:pic>
    </p:spTree>
    <p:extLst>
      <p:ext uri="{BB962C8B-B14F-4D97-AF65-F5344CB8AC3E}">
        <p14:creationId xmlns:p14="http://schemas.microsoft.com/office/powerpoint/2010/main" val="66105780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AFFB182D-F5DA-4AFE-A312-7DF75417F59B}"/>
              </a:ext>
            </a:extLst>
          </p:cNvPr>
          <p:cNvSpPr>
            <a:spLocks noGrp="1"/>
          </p:cNvSpPr>
          <p:nvPr>
            <p:ph type="subTitle" idx="1"/>
          </p:nvPr>
        </p:nvSpPr>
        <p:spPr>
          <a:xfrm>
            <a:off x="914400" y="1066801"/>
            <a:ext cx="7543800" cy="5486400"/>
          </a:xfrm>
        </p:spPr>
        <p:txBody>
          <a:bodyPr>
            <a:normAutofit/>
          </a:bodyPr>
          <a:lstStyle/>
          <a:p>
            <a:pPr algn="just"/>
            <a:r>
              <a:rPr lang="en-US" dirty="0">
                <a:solidFill>
                  <a:srgbClr val="000000"/>
                </a:solidFill>
                <a:latin typeface="Calibri" panose="020F0502020204030204" pitchFamily="34" charset="0"/>
                <a:cs typeface="Calibri" panose="020F0502020204030204" pitchFamily="34" charset="0"/>
              </a:rPr>
              <a:t>There is a deep connection between media and political process in those countries that press is not banned. Due to the effectiveness of media on today's political life, political parties are very sensitive on how the media cover their characters because it directly influences their career. </a:t>
            </a:r>
            <a:endParaRPr lang="en-US" dirty="0" smtClean="0">
              <a:solidFill>
                <a:srgbClr val="000000"/>
              </a:solidFill>
              <a:latin typeface="Calibri" panose="020F0502020204030204" pitchFamily="34" charset="0"/>
              <a:cs typeface="Calibri" panose="020F0502020204030204" pitchFamily="34" charset="0"/>
            </a:endParaRPr>
          </a:p>
          <a:p>
            <a:pPr algn="just"/>
            <a:r>
              <a:rPr lang="en-US" dirty="0" smtClean="0">
                <a:solidFill>
                  <a:srgbClr val="000000"/>
                </a:solidFill>
                <a:latin typeface="Calibri" panose="020F0502020204030204" pitchFamily="34" charset="0"/>
                <a:cs typeface="Calibri" panose="020F0502020204030204" pitchFamily="34" charset="0"/>
              </a:rPr>
              <a:t>If </a:t>
            </a:r>
            <a:r>
              <a:rPr lang="en-US" dirty="0">
                <a:solidFill>
                  <a:srgbClr val="000000"/>
                </a:solidFill>
                <a:latin typeface="Calibri" panose="020F0502020204030204" pitchFamily="34" charset="0"/>
                <a:cs typeface="Calibri" panose="020F0502020204030204" pitchFamily="34" charset="0"/>
              </a:rPr>
              <a:t>media is used against politicians, their career can easily be destroyed.  On contrary, if the media cover positive elements of political parties and politician, their career can goes up to new heights</a:t>
            </a:r>
            <a:r>
              <a:rPr lang="en-US" dirty="0" smtClean="0">
                <a:solidFill>
                  <a:srgbClr val="000000"/>
                </a:solidFill>
                <a:latin typeface="Calibri" panose="020F0502020204030204" pitchFamily="34" charset="0"/>
                <a:cs typeface="Calibri" panose="020F0502020204030204" pitchFamily="34" charset="0"/>
              </a:rPr>
              <a:t>.</a:t>
            </a:r>
          </a:p>
          <a:p>
            <a:pPr algn="just"/>
            <a:r>
              <a:rPr lang="en-US" b="1" dirty="0">
                <a:solidFill>
                  <a:srgbClr val="000000"/>
                </a:solidFill>
                <a:latin typeface="Calibri" panose="020F0502020204030204" pitchFamily="34" charset="0"/>
                <a:cs typeface="Calibri" panose="020F0502020204030204" pitchFamily="34" charset="0"/>
              </a:rPr>
              <a:t>What is media politics?</a:t>
            </a:r>
          </a:p>
          <a:p>
            <a:pPr algn="just"/>
            <a:r>
              <a:rPr lang="en-US" dirty="0">
                <a:solidFill>
                  <a:srgbClr val="000000"/>
                </a:solidFill>
                <a:latin typeface="Calibri" panose="020F0502020204030204" pitchFamily="34" charset="0"/>
                <a:cs typeface="Calibri" panose="020F0502020204030204" pitchFamily="34" charset="0"/>
              </a:rPr>
              <a:t> Ideally, media is supposed to fulfill its main role that is to inform the public disseminating a balanced political opinion to enable the public to make their choices. Media should </a:t>
            </a:r>
            <a:r>
              <a:rPr lang="en-US" dirty="0" smtClean="0">
                <a:solidFill>
                  <a:srgbClr val="000000"/>
                </a:solidFill>
                <a:latin typeface="Calibri" panose="020F0502020204030204" pitchFamily="34" charset="0"/>
                <a:cs typeface="Calibri" panose="020F0502020204030204" pitchFamily="34" charset="0"/>
              </a:rPr>
              <a:t>objectivity (</a:t>
            </a:r>
            <a:r>
              <a:rPr lang="en-US" dirty="0">
                <a:solidFill>
                  <a:srgbClr val="000000"/>
                </a:solidFill>
                <a:latin typeface="Calibri" panose="020F0502020204030204" pitchFamily="34" charset="0"/>
                <a:cs typeface="Calibri" panose="020F0502020204030204" pitchFamily="34" charset="0"/>
              </a:rPr>
              <a:t>unbiased) cover political activities without having specific political </a:t>
            </a:r>
            <a:r>
              <a:rPr lang="en-US" dirty="0" smtClean="0">
                <a:solidFill>
                  <a:srgbClr val="000000"/>
                </a:solidFill>
                <a:latin typeface="Calibri" panose="020F0502020204030204" pitchFamily="34" charset="0"/>
                <a:cs typeface="Calibri" panose="020F0502020204030204" pitchFamily="34" charset="0"/>
              </a:rPr>
              <a:t>ideology.</a:t>
            </a:r>
            <a:endParaRPr lang="en-US" dirty="0">
              <a:solidFill>
                <a:srgbClr val="000000"/>
              </a:solidFill>
              <a:latin typeface="Calibri" panose="020F0502020204030204" pitchFamily="34" charset="0"/>
              <a:cs typeface="Calibri" panose="020F0502020204030204" pitchFamily="34" charset="0"/>
            </a:endParaRPr>
          </a:p>
          <a:p>
            <a:pPr algn="just"/>
            <a:endParaRPr lang="en-US" dirty="0">
              <a:solidFill>
                <a:srgbClr val="000000"/>
              </a:solidFill>
              <a:latin typeface="Calibri" panose="020F0502020204030204" pitchFamily="34" charset="0"/>
              <a:cs typeface="Calibri" panose="020F0502020204030204" pitchFamily="34" charset="0"/>
            </a:endParaRPr>
          </a:p>
          <a:p>
            <a:pPr algn="just"/>
            <a:endParaRPr lang="en-US" dirty="0">
              <a:solidFill>
                <a:srgbClr val="000000"/>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xmlns="" id="{3D5DFE2A-96C6-4234-B712-0CB1F01A3FAA}"/>
              </a:ext>
            </a:extLst>
          </p:cNvPr>
          <p:cNvSpPr>
            <a:spLocks noGrp="1"/>
          </p:cNvSpPr>
          <p:nvPr>
            <p:ph type="ctrTitle"/>
          </p:nvPr>
        </p:nvSpPr>
        <p:spPr>
          <a:xfrm>
            <a:off x="152400" y="228602"/>
            <a:ext cx="8610601" cy="838198"/>
          </a:xfrm>
        </p:spPr>
        <p:txBody>
          <a:bodyPr/>
          <a:lstStyle/>
          <a:p>
            <a:r>
              <a:rPr lang="en-US" sz="2800" dirty="0" smtClean="0"/>
              <a:t>The Relationship Between Media and Politics</a:t>
            </a:r>
            <a:endParaRPr lang="en-US" sz="2800" dirty="0"/>
          </a:p>
        </p:txBody>
      </p:sp>
    </p:spTree>
    <p:extLst>
      <p:ext uri="{BB962C8B-B14F-4D97-AF65-F5344CB8AC3E}">
        <p14:creationId xmlns:p14="http://schemas.microsoft.com/office/powerpoint/2010/main" val="14341356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458200" cy="533400"/>
          </a:xfrm>
        </p:spPr>
        <p:txBody>
          <a:bodyPr/>
          <a:lstStyle/>
          <a:p>
            <a:pPr algn="l"/>
            <a:r>
              <a:rPr lang="en-US" sz="2400" dirty="0" smtClean="0"/>
              <a:t>Relationships </a:t>
            </a:r>
            <a:r>
              <a:rPr lang="en-US" sz="2400" dirty="0"/>
              <a:t>B</a:t>
            </a:r>
            <a:r>
              <a:rPr lang="en-US" sz="2400" dirty="0" smtClean="0"/>
              <a:t>etween Governments and Media</a:t>
            </a:r>
            <a:endParaRPr lang="en-US" sz="2400" dirty="0"/>
          </a:p>
        </p:txBody>
      </p:sp>
      <p:sp>
        <p:nvSpPr>
          <p:cNvPr id="4" name="Content Placeholder 3"/>
          <p:cNvSpPr>
            <a:spLocks noGrp="1"/>
          </p:cNvSpPr>
          <p:nvPr>
            <p:ph sz="quarter" idx="14"/>
          </p:nvPr>
        </p:nvSpPr>
        <p:spPr>
          <a:xfrm>
            <a:off x="76200" y="762000"/>
            <a:ext cx="8915400" cy="5943600"/>
          </a:xfrm>
        </p:spPr>
        <p:txBody>
          <a:bodyPr>
            <a:normAutofit fontScale="92500"/>
          </a:bodyPr>
          <a:lstStyle/>
          <a:p>
            <a:pPr marL="0" indent="0" algn="just">
              <a:buNone/>
            </a:pPr>
            <a:r>
              <a:rPr lang="en-US" sz="2000" dirty="0">
                <a:solidFill>
                  <a:srgbClr val="000000"/>
                </a:solidFill>
                <a:latin typeface="Calibri" panose="020F0502020204030204" pitchFamily="34" charset="0"/>
                <a:cs typeface="Calibri" panose="020F0502020204030204" pitchFamily="34" charset="0"/>
              </a:rPr>
              <a:t>To better understand media, considering political environment in which they operate is necessary. Governments in all nations serve as the structure that can constrain </a:t>
            </a:r>
            <a:r>
              <a:rPr lang="en-US" sz="2000" dirty="0" smtClean="0">
                <a:solidFill>
                  <a:srgbClr val="000000"/>
                </a:solidFill>
                <a:latin typeface="Calibri" panose="020F0502020204030204" pitchFamily="34" charset="0"/>
                <a:cs typeface="Calibri" panose="020F0502020204030204" pitchFamily="34" charset="0"/>
              </a:rPr>
              <a:t>or </a:t>
            </a:r>
            <a:r>
              <a:rPr lang="en-US" sz="2000" dirty="0">
                <a:solidFill>
                  <a:srgbClr val="000000"/>
                </a:solidFill>
                <a:latin typeface="Calibri" panose="020F0502020204030204" pitchFamily="34" charset="0"/>
                <a:cs typeface="Calibri" panose="020F0502020204030204" pitchFamily="34" charset="0"/>
              </a:rPr>
              <a:t>promote free </a:t>
            </a:r>
            <a:r>
              <a:rPr lang="en-US" sz="2100" dirty="0">
                <a:solidFill>
                  <a:srgbClr val="000000"/>
                </a:solidFill>
                <a:latin typeface="Calibri" panose="020F0502020204030204" pitchFamily="34" charset="0"/>
                <a:cs typeface="Calibri" panose="020F0502020204030204" pitchFamily="34" charset="0"/>
              </a:rPr>
              <a:t>activity or agency of the media. This tension between structure and agency applies to media precisely.  </a:t>
            </a:r>
            <a:r>
              <a:rPr lang="en-US" sz="2000" dirty="0">
                <a:solidFill>
                  <a:srgbClr val="000000"/>
                </a:solidFill>
                <a:latin typeface="Calibri" panose="020F0502020204030204" pitchFamily="34" charset="0"/>
                <a:cs typeface="Calibri" panose="020F0502020204030204" pitchFamily="34" charset="0"/>
              </a:rPr>
              <a:t>State regulation of media includes</a:t>
            </a:r>
            <a:r>
              <a:rPr lang="en-US" sz="2000" dirty="0" smtClean="0">
                <a:solidFill>
                  <a:srgbClr val="000000"/>
                </a:solidFill>
                <a:latin typeface="Calibri" panose="020F0502020204030204" pitchFamily="34" charset="0"/>
                <a:cs typeface="Calibri" panose="020F0502020204030204" pitchFamily="34" charset="0"/>
              </a:rPr>
              <a:t>:</a:t>
            </a:r>
          </a:p>
          <a:p>
            <a:pPr marL="0" indent="0" algn="just">
              <a:buNone/>
            </a:pPr>
            <a:endParaRPr lang="en-US" sz="2000" dirty="0">
              <a:solidFill>
                <a:srgbClr val="000000"/>
              </a:solidFill>
              <a:latin typeface="Calibri" panose="020F0502020204030204" pitchFamily="34" charset="0"/>
              <a:cs typeface="Calibri" panose="020F0502020204030204" pitchFamily="34" charset="0"/>
            </a:endParaRPr>
          </a:p>
          <a:p>
            <a:pPr marL="0" indent="0" algn="just">
              <a:buNone/>
            </a:pPr>
            <a:r>
              <a:rPr lang="en-US" sz="2000" dirty="0">
                <a:solidFill>
                  <a:srgbClr val="000000"/>
                </a:solidFill>
                <a:latin typeface="Calibri" panose="020F0502020204030204" pitchFamily="34" charset="0"/>
                <a:cs typeface="Calibri" panose="020F0502020204030204" pitchFamily="34" charset="0"/>
              </a:rPr>
              <a:t>1-policies aimed at influencing the ownership structure of </a:t>
            </a:r>
            <a:r>
              <a:rPr lang="en-US" sz="2000" dirty="0" smtClean="0">
                <a:solidFill>
                  <a:srgbClr val="000000"/>
                </a:solidFill>
                <a:latin typeface="Calibri" panose="020F0502020204030204" pitchFamily="34" charset="0"/>
                <a:cs typeface="Calibri" panose="020F0502020204030204" pitchFamily="34" charset="0"/>
              </a:rPr>
              <a:t>media.</a:t>
            </a:r>
            <a:endParaRPr lang="en-US" sz="2000" dirty="0">
              <a:solidFill>
                <a:srgbClr val="000000"/>
              </a:solidFill>
              <a:latin typeface="Calibri" panose="020F0502020204030204" pitchFamily="34" charset="0"/>
              <a:cs typeface="Calibri" panose="020F0502020204030204" pitchFamily="34" charset="0"/>
            </a:endParaRPr>
          </a:p>
          <a:p>
            <a:pPr marL="0" indent="0" algn="just">
              <a:buNone/>
            </a:pPr>
            <a:r>
              <a:rPr lang="en-US" sz="2000" dirty="0">
                <a:solidFill>
                  <a:srgbClr val="000000"/>
                </a:solidFill>
                <a:latin typeface="Calibri" panose="020F0502020204030204" pitchFamily="34" charset="0"/>
                <a:cs typeface="Calibri" panose="020F0502020204030204" pitchFamily="34" charset="0"/>
              </a:rPr>
              <a:t>2-the content </a:t>
            </a:r>
            <a:r>
              <a:rPr lang="en-US" sz="2000" dirty="0" smtClean="0">
                <a:solidFill>
                  <a:srgbClr val="000000"/>
                </a:solidFill>
                <a:latin typeface="Calibri" panose="020F0502020204030204" pitchFamily="34" charset="0"/>
                <a:cs typeface="Calibri" panose="020F0502020204030204" pitchFamily="34" charset="0"/>
              </a:rPr>
              <a:t>it </a:t>
            </a:r>
            <a:r>
              <a:rPr lang="en-US" sz="2000" dirty="0">
                <a:solidFill>
                  <a:srgbClr val="000000"/>
                </a:solidFill>
                <a:latin typeface="Calibri" panose="020F0502020204030204" pitchFamily="34" charset="0"/>
                <a:cs typeface="Calibri" panose="020F0502020204030204" pitchFamily="34" charset="0"/>
              </a:rPr>
              <a:t>produced by </a:t>
            </a:r>
            <a:r>
              <a:rPr lang="en-US" sz="2000" dirty="0" smtClean="0">
                <a:solidFill>
                  <a:srgbClr val="000000"/>
                </a:solidFill>
                <a:latin typeface="Calibri" panose="020F0502020204030204" pitchFamily="34" charset="0"/>
                <a:cs typeface="Calibri" panose="020F0502020204030204" pitchFamily="34" charset="0"/>
              </a:rPr>
              <a:t>media.</a:t>
            </a:r>
            <a:endParaRPr lang="en-US" sz="2000" dirty="0">
              <a:solidFill>
                <a:srgbClr val="000000"/>
              </a:solidFill>
              <a:latin typeface="Calibri" panose="020F0502020204030204" pitchFamily="34" charset="0"/>
              <a:cs typeface="Calibri" panose="020F0502020204030204" pitchFamily="34" charset="0"/>
            </a:endParaRPr>
          </a:p>
          <a:p>
            <a:pPr marL="0" indent="0" algn="just">
              <a:buNone/>
            </a:pPr>
            <a:r>
              <a:rPr lang="en-US" sz="2000" dirty="0">
                <a:solidFill>
                  <a:srgbClr val="000000"/>
                </a:solidFill>
                <a:latin typeface="Calibri" panose="020F0502020204030204" pitchFamily="34" charset="0"/>
                <a:cs typeface="Calibri" panose="020F0502020204030204" pitchFamily="34" charset="0"/>
              </a:rPr>
              <a:t>3-the technological infrastructure used to access and distribute the content. </a:t>
            </a:r>
            <a:endParaRPr lang="en-US" sz="2000" dirty="0" smtClean="0">
              <a:solidFill>
                <a:srgbClr val="000000"/>
              </a:solidFill>
              <a:latin typeface="Calibri" panose="020F0502020204030204" pitchFamily="34" charset="0"/>
              <a:cs typeface="Calibri" panose="020F0502020204030204" pitchFamily="34" charset="0"/>
            </a:endParaRPr>
          </a:p>
          <a:p>
            <a:pPr marL="0" indent="0" algn="just">
              <a:buNone/>
            </a:pPr>
            <a:endParaRPr lang="en-US" sz="2000" dirty="0" smtClean="0">
              <a:solidFill>
                <a:srgbClr val="000000"/>
              </a:solidFill>
              <a:latin typeface="Calibri" panose="020F0502020204030204" pitchFamily="34" charset="0"/>
              <a:cs typeface="Calibri" panose="020F0502020204030204" pitchFamily="34" charset="0"/>
            </a:endParaRPr>
          </a:p>
          <a:p>
            <a:r>
              <a:rPr lang="en-US" sz="2000" dirty="0"/>
              <a:t>In totalitarian systems, the structural constraint of the state largely dominates the potential agency of media</a:t>
            </a:r>
            <a:r>
              <a:rPr lang="en-US" sz="2000" dirty="0" smtClean="0"/>
              <a:t>:</a:t>
            </a:r>
            <a:endParaRPr lang="en-US" sz="2000" dirty="0"/>
          </a:p>
          <a:p>
            <a:r>
              <a:rPr lang="en-US" sz="2100" b="1" dirty="0">
                <a:solidFill>
                  <a:srgbClr val="000000"/>
                </a:solidFill>
                <a:latin typeface="Calibri" panose="020F0502020204030204" pitchFamily="34" charset="0"/>
                <a:cs typeface="Calibri" panose="020F0502020204030204" pitchFamily="34" charset="0"/>
              </a:rPr>
              <a:t>In what ways </a:t>
            </a:r>
            <a:r>
              <a:rPr lang="en-US" sz="2100" b="1" dirty="0" smtClean="0">
                <a:solidFill>
                  <a:srgbClr val="000000"/>
                </a:solidFill>
                <a:latin typeface="Calibri" panose="020F0502020204030204" pitchFamily="34" charset="0"/>
                <a:cs typeface="Calibri" panose="020F0502020204030204" pitchFamily="34" charset="0"/>
              </a:rPr>
              <a:t>tyrannical governments </a:t>
            </a:r>
            <a:r>
              <a:rPr lang="en-US" sz="2100" b="1" dirty="0">
                <a:solidFill>
                  <a:srgbClr val="000000"/>
                </a:solidFill>
                <a:latin typeface="Calibri" panose="020F0502020204030204" pitchFamily="34" charset="0"/>
                <a:cs typeface="Calibri" panose="020F0502020204030204" pitchFamily="34" charset="0"/>
              </a:rPr>
              <a:t>can dominate the press agency?</a:t>
            </a:r>
          </a:p>
          <a:p>
            <a:r>
              <a:rPr lang="en-US" sz="2100" dirty="0">
                <a:solidFill>
                  <a:srgbClr val="000000"/>
                </a:solidFill>
                <a:latin typeface="Calibri" panose="020F0502020204030204" pitchFamily="34" charset="0"/>
                <a:cs typeface="Calibri" panose="020F0502020204030204" pitchFamily="34" charset="0"/>
              </a:rPr>
              <a:t>1- When the state-owned news agencies act as propaganda arms of the state.</a:t>
            </a:r>
          </a:p>
          <a:p>
            <a:r>
              <a:rPr lang="en-US" sz="2100" dirty="0">
                <a:solidFill>
                  <a:srgbClr val="000000"/>
                </a:solidFill>
                <a:latin typeface="Calibri" panose="020F0502020204030204" pitchFamily="34" charset="0"/>
                <a:cs typeface="Calibri" panose="020F0502020204030204" pitchFamily="34" charset="0"/>
              </a:rPr>
              <a:t>2- When promotes a narrow set of government sanctioned images and messages. </a:t>
            </a:r>
          </a:p>
          <a:p>
            <a:r>
              <a:rPr lang="en-US" sz="2100" dirty="0">
                <a:solidFill>
                  <a:srgbClr val="000000"/>
                </a:solidFill>
                <a:latin typeface="Calibri" panose="020F0502020204030204" pitchFamily="34" charset="0"/>
                <a:cs typeface="Calibri" panose="020F0502020204030204" pitchFamily="34" charset="0"/>
              </a:rPr>
              <a:t>3- When media used as indirect mechanism to support state interests.</a:t>
            </a:r>
          </a:p>
          <a:p>
            <a:r>
              <a:rPr lang="en-US" sz="2100" dirty="0">
                <a:solidFill>
                  <a:srgbClr val="000000"/>
                </a:solidFill>
                <a:latin typeface="Calibri" panose="020F0502020204030204" pitchFamily="34" charset="0"/>
                <a:cs typeface="Calibri" panose="020F0502020204030204" pitchFamily="34" charset="0"/>
              </a:rPr>
              <a:t>4- When media used as surveillance mechanism to monitor potential political threats.</a:t>
            </a:r>
          </a:p>
          <a:p>
            <a:pPr marL="0" indent="0" algn="just">
              <a:buNone/>
            </a:pPr>
            <a:endParaRPr lang="en-US" sz="20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048904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2000"/>
                                        <p:tgtEl>
                                          <p:spTgt spid="4">
                                            <p:txEl>
                                              <p:pRg st="2" end="2"/>
                                            </p:txEl>
                                          </p:spTgt>
                                        </p:tgtEl>
                                      </p:cBhvr>
                                    </p:animEffect>
                                    <p:anim calcmode="lin" valueType="num">
                                      <p:cBhvr>
                                        <p:cTn id="15"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2000"/>
                                        <p:tgtEl>
                                          <p:spTgt spid="4">
                                            <p:txEl>
                                              <p:pRg st="3" end="3"/>
                                            </p:txEl>
                                          </p:spTgt>
                                        </p:tgtEl>
                                      </p:cBhvr>
                                    </p:animEffect>
                                    <p:anim calcmode="lin" valueType="num">
                                      <p:cBhvr>
                                        <p:cTn id="22"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2000"/>
                                        <p:tgtEl>
                                          <p:spTgt spid="4">
                                            <p:txEl>
                                              <p:pRg st="4" end="4"/>
                                            </p:txEl>
                                          </p:spTgt>
                                        </p:tgtEl>
                                      </p:cBhvr>
                                    </p:animEffect>
                                    <p:anim calcmode="lin" valueType="num">
                                      <p:cBhvr>
                                        <p:cTn id="29"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2000"/>
                                        <p:tgtEl>
                                          <p:spTgt spid="4">
                                            <p:txEl>
                                              <p:pRg st="6" end="6"/>
                                            </p:txEl>
                                          </p:spTgt>
                                        </p:tgtEl>
                                      </p:cBhvr>
                                    </p:animEffect>
                                    <p:anim calcmode="lin" valueType="num">
                                      <p:cBhvr>
                                        <p:cTn id="36" dur="2000" fill="hold"/>
                                        <p:tgtEl>
                                          <p:spTgt spid="4">
                                            <p:txEl>
                                              <p:pRg st="6" end="6"/>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anim calcmode="lin" valueType="num">
                                      <p:cBhvr>
                                        <p:cTn id="43" dur="2000" fill="hold"/>
                                        <p:tgtEl>
                                          <p:spTgt spid="4">
                                            <p:txEl>
                                              <p:pRg st="7" end="7"/>
                                            </p:txEl>
                                          </p:spTgt>
                                        </p:tgtEl>
                                        <p:attrNameLst>
                                          <p:attrName>ppt_w</p:attrName>
                                        </p:attrNameLst>
                                      </p:cBhvr>
                                      <p:tavLst>
                                        <p:tav tm="0" fmla="#ppt_w*sin(2.5*pi*$)">
                                          <p:val>
                                            <p:fltVal val="0"/>
                                          </p:val>
                                        </p:tav>
                                        <p:tav tm="100000">
                                          <p:val>
                                            <p:fltVal val="1"/>
                                          </p:val>
                                        </p:tav>
                                      </p:tavLst>
                                    </p:anim>
                                    <p:anim calcmode="lin" valueType="num">
                                      <p:cBhvr>
                                        <p:cTn id="44" dur="2000" fill="hold"/>
                                        <p:tgtEl>
                                          <p:spTgt spid="4">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Effect transition="in" filter="fade">
                                      <p:cBhvr>
                                        <p:cTn id="49" dur="2000"/>
                                        <p:tgtEl>
                                          <p:spTgt spid="4">
                                            <p:txEl>
                                              <p:pRg st="8" end="8"/>
                                            </p:txEl>
                                          </p:spTgt>
                                        </p:tgtEl>
                                      </p:cBhvr>
                                    </p:animEffect>
                                    <p:anim calcmode="lin" valueType="num">
                                      <p:cBhvr>
                                        <p:cTn id="50"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51" dur="2000" fill="hold"/>
                                        <p:tgtEl>
                                          <p:spTgt spid="4">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45" presetClass="entr" presetSubtype="0" fill="hold" grpId="0" nodeType="click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fade">
                                      <p:cBhvr>
                                        <p:cTn id="56" dur="2000"/>
                                        <p:tgtEl>
                                          <p:spTgt spid="4">
                                            <p:txEl>
                                              <p:pRg st="9" end="9"/>
                                            </p:txEl>
                                          </p:spTgt>
                                        </p:tgtEl>
                                      </p:cBhvr>
                                    </p:animEffect>
                                    <p:anim calcmode="lin" valueType="num">
                                      <p:cBhvr>
                                        <p:cTn id="57" dur="2000" fill="hold"/>
                                        <p:tgtEl>
                                          <p:spTgt spid="4">
                                            <p:txEl>
                                              <p:pRg st="9" end="9"/>
                                            </p:txEl>
                                          </p:spTgt>
                                        </p:tgtEl>
                                        <p:attrNameLst>
                                          <p:attrName>ppt_w</p:attrName>
                                        </p:attrNameLst>
                                      </p:cBhvr>
                                      <p:tavLst>
                                        <p:tav tm="0" fmla="#ppt_w*sin(2.5*pi*$)">
                                          <p:val>
                                            <p:fltVal val="0"/>
                                          </p:val>
                                        </p:tav>
                                        <p:tav tm="100000">
                                          <p:val>
                                            <p:fltVal val="1"/>
                                          </p:val>
                                        </p:tav>
                                      </p:tavLst>
                                    </p:anim>
                                    <p:anim calcmode="lin" valueType="num">
                                      <p:cBhvr>
                                        <p:cTn id="58" dur="2000" fill="hold"/>
                                        <p:tgtEl>
                                          <p:spTgt spid="4">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45" presetClass="entr" presetSubtype="0" fill="hold" grpId="0" nodeType="click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animEffect transition="in" filter="fade">
                                      <p:cBhvr>
                                        <p:cTn id="63" dur="2000"/>
                                        <p:tgtEl>
                                          <p:spTgt spid="4">
                                            <p:txEl>
                                              <p:pRg st="10" end="10"/>
                                            </p:txEl>
                                          </p:spTgt>
                                        </p:tgtEl>
                                      </p:cBhvr>
                                    </p:animEffect>
                                    <p:anim calcmode="lin" valueType="num">
                                      <p:cBhvr>
                                        <p:cTn id="64" dur="2000" fill="hold"/>
                                        <p:tgtEl>
                                          <p:spTgt spid="4">
                                            <p:txEl>
                                              <p:pRg st="10" end="10"/>
                                            </p:txEl>
                                          </p:spTgt>
                                        </p:tgtEl>
                                        <p:attrNameLst>
                                          <p:attrName>ppt_w</p:attrName>
                                        </p:attrNameLst>
                                      </p:cBhvr>
                                      <p:tavLst>
                                        <p:tav tm="0" fmla="#ppt_w*sin(2.5*pi*$)">
                                          <p:val>
                                            <p:fltVal val="0"/>
                                          </p:val>
                                        </p:tav>
                                        <p:tav tm="100000">
                                          <p:val>
                                            <p:fltVal val="1"/>
                                          </p:val>
                                        </p:tav>
                                      </p:tavLst>
                                    </p:anim>
                                    <p:anim calcmode="lin" valueType="num">
                                      <p:cBhvr>
                                        <p:cTn id="65" dur="2000" fill="hold"/>
                                        <p:tgtEl>
                                          <p:spTgt spid="4">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0" nodeType="clickEffect">
                                  <p:stCondLst>
                                    <p:cond delay="0"/>
                                  </p:stCondLst>
                                  <p:childTnLst>
                                    <p:set>
                                      <p:cBhvr>
                                        <p:cTn id="69" dur="1" fill="hold">
                                          <p:stCondLst>
                                            <p:cond delay="0"/>
                                          </p:stCondLst>
                                        </p:cTn>
                                        <p:tgtEl>
                                          <p:spTgt spid="4">
                                            <p:txEl>
                                              <p:pRg st="11" end="11"/>
                                            </p:txEl>
                                          </p:spTgt>
                                        </p:tgtEl>
                                        <p:attrNameLst>
                                          <p:attrName>style.visibility</p:attrName>
                                        </p:attrNameLst>
                                      </p:cBhvr>
                                      <p:to>
                                        <p:strVal val="visible"/>
                                      </p:to>
                                    </p:set>
                                    <p:animEffect transition="in" filter="fade">
                                      <p:cBhvr>
                                        <p:cTn id="70" dur="2000"/>
                                        <p:tgtEl>
                                          <p:spTgt spid="4">
                                            <p:txEl>
                                              <p:pRg st="11" end="11"/>
                                            </p:txEl>
                                          </p:spTgt>
                                        </p:tgtEl>
                                      </p:cBhvr>
                                    </p:animEffect>
                                    <p:anim calcmode="lin" valueType="num">
                                      <p:cBhvr>
                                        <p:cTn id="71" dur="2000" fill="hold"/>
                                        <p:tgtEl>
                                          <p:spTgt spid="4">
                                            <p:txEl>
                                              <p:pRg st="11" end="11"/>
                                            </p:txEl>
                                          </p:spTgt>
                                        </p:tgtEl>
                                        <p:attrNameLst>
                                          <p:attrName>ppt_w</p:attrName>
                                        </p:attrNameLst>
                                      </p:cBhvr>
                                      <p:tavLst>
                                        <p:tav tm="0" fmla="#ppt_w*sin(2.5*pi*$)">
                                          <p:val>
                                            <p:fltVal val="0"/>
                                          </p:val>
                                        </p:tav>
                                        <p:tav tm="100000">
                                          <p:val>
                                            <p:fltVal val="1"/>
                                          </p:val>
                                        </p:tav>
                                      </p:tavLst>
                                    </p:anim>
                                    <p:anim calcmode="lin" valueType="num">
                                      <p:cBhvr>
                                        <p:cTn id="72" dur="2000" fill="hold"/>
                                        <p:tgtEl>
                                          <p:spTgt spid="4">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AFFB182D-F5DA-4AFE-A312-7DF75417F59B}"/>
              </a:ext>
            </a:extLst>
          </p:cNvPr>
          <p:cNvSpPr>
            <a:spLocks noGrp="1"/>
          </p:cNvSpPr>
          <p:nvPr>
            <p:ph type="subTitle" idx="1"/>
          </p:nvPr>
        </p:nvSpPr>
        <p:spPr>
          <a:xfrm>
            <a:off x="914400" y="914400"/>
            <a:ext cx="7543800" cy="5638801"/>
          </a:xfrm>
        </p:spPr>
        <p:txBody>
          <a:bodyPr>
            <a:normAutofit/>
          </a:bodyPr>
          <a:lstStyle/>
          <a:p>
            <a:pPr algn="just"/>
            <a:r>
              <a:rPr lang="en-US" dirty="0" smtClean="0">
                <a:solidFill>
                  <a:srgbClr val="000000"/>
                </a:solidFill>
                <a:latin typeface="Calibri" panose="020F0502020204030204" pitchFamily="34" charset="0"/>
                <a:cs typeface="Calibri" panose="020F0502020204030204" pitchFamily="34" charset="0"/>
              </a:rPr>
              <a:t>The main characteristics of political media.</a:t>
            </a:r>
          </a:p>
          <a:p>
            <a:pPr algn="just"/>
            <a:r>
              <a:rPr lang="en-US" dirty="0" smtClean="0">
                <a:solidFill>
                  <a:srgbClr val="000000"/>
                </a:solidFill>
                <a:latin typeface="Calibri" panose="020F0502020204030204" pitchFamily="34" charset="0"/>
                <a:cs typeface="Calibri" panose="020F0502020204030204" pitchFamily="34" charset="0"/>
              </a:rPr>
              <a:t>1- Media station is owned by wealthy individuals who support specific political ideology. </a:t>
            </a:r>
          </a:p>
          <a:p>
            <a:pPr algn="just"/>
            <a:r>
              <a:rPr lang="en-US" dirty="0" smtClean="0">
                <a:solidFill>
                  <a:srgbClr val="000000"/>
                </a:solidFill>
                <a:latin typeface="Calibri" panose="020F0502020204030204" pitchFamily="34" charset="0"/>
                <a:cs typeface="Calibri" panose="020F0502020204030204" pitchFamily="34" charset="0"/>
              </a:rPr>
              <a:t>2- Its coverage is biased due to its political connection to a specific political party.</a:t>
            </a:r>
          </a:p>
          <a:p>
            <a:pPr algn="just"/>
            <a:r>
              <a:rPr lang="en-US" dirty="0" smtClean="0">
                <a:solidFill>
                  <a:srgbClr val="000000"/>
                </a:solidFill>
                <a:latin typeface="Calibri" panose="020F0502020204030204" pitchFamily="34" charset="0"/>
                <a:cs typeface="Calibri" panose="020F0502020204030204" pitchFamily="34" charset="0"/>
              </a:rPr>
              <a:t>3- Hiding the truth from the public.</a:t>
            </a:r>
          </a:p>
          <a:p>
            <a:pPr algn="just"/>
            <a:r>
              <a:rPr lang="en-US" dirty="0" smtClean="0">
                <a:solidFill>
                  <a:srgbClr val="000000"/>
                </a:solidFill>
                <a:latin typeface="Calibri" panose="020F0502020204030204" pitchFamily="34" charset="0"/>
                <a:cs typeface="Calibri" panose="020F0502020204030204" pitchFamily="34" charset="0"/>
              </a:rPr>
              <a:t>4- Manufacturing stories to promote specific political agenda.</a:t>
            </a:r>
          </a:p>
          <a:p>
            <a:pPr algn="just"/>
            <a:r>
              <a:rPr lang="en-US" dirty="0" smtClean="0">
                <a:solidFill>
                  <a:srgbClr val="000000"/>
                </a:solidFill>
                <a:latin typeface="Calibri" panose="020F0502020204030204" pitchFamily="34" charset="0"/>
                <a:cs typeface="Calibri" panose="020F0502020204030204" pitchFamily="34" charset="0"/>
              </a:rPr>
              <a:t>5- It becomes a tool for politicians to gain power. </a:t>
            </a:r>
          </a:p>
          <a:p>
            <a:pPr algn="just"/>
            <a:endParaRPr lang="en-US" dirty="0">
              <a:solidFill>
                <a:srgbClr val="000000"/>
              </a:solidFill>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xmlns="" id="{3D5DFE2A-96C6-4234-B712-0CB1F01A3FAA}"/>
              </a:ext>
            </a:extLst>
          </p:cNvPr>
          <p:cNvSpPr>
            <a:spLocks noGrp="1"/>
          </p:cNvSpPr>
          <p:nvPr>
            <p:ph type="ctrTitle"/>
          </p:nvPr>
        </p:nvSpPr>
        <p:spPr>
          <a:xfrm>
            <a:off x="152400" y="228602"/>
            <a:ext cx="8610601" cy="609598"/>
          </a:xfrm>
        </p:spPr>
        <p:txBody>
          <a:bodyPr/>
          <a:lstStyle/>
          <a:p>
            <a:pPr marL="182880" indent="0">
              <a:buNone/>
            </a:pPr>
            <a:r>
              <a:rPr lang="en-US" sz="2800" dirty="0" smtClean="0"/>
              <a:t>How political media can be recognized?</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0" y="4191000"/>
            <a:ext cx="3962405" cy="25908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191000"/>
            <a:ext cx="4267200" cy="2590800"/>
          </a:xfrm>
          <a:prstGeom prst="rect">
            <a:avLst/>
          </a:prstGeom>
        </p:spPr>
      </p:pic>
    </p:spTree>
    <p:extLst>
      <p:ext uri="{BB962C8B-B14F-4D97-AF65-F5344CB8AC3E}">
        <p14:creationId xmlns:p14="http://schemas.microsoft.com/office/powerpoint/2010/main" val="89674268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4" end="4"/>
                                            </p:txEl>
                                          </p:spTgt>
                                        </p:tgtEl>
                                        <p:attrNameLst>
                                          <p:attrName>style.visibility</p:attrName>
                                        </p:attrNameLst>
                                      </p:cBhvr>
                                      <p:to>
                                        <p:strVal val="visible"/>
                                      </p:to>
                                    </p:set>
                                    <p:animEffect transition="in" filter="wipe(down)">
                                      <p:cBhvr>
                                        <p:cTn id="79" dur="580">
                                          <p:stCondLst>
                                            <p:cond delay="0"/>
                                          </p:stCondLst>
                                        </p:cTn>
                                        <p:tgtEl>
                                          <p:spTgt spid="2">
                                            <p:txEl>
                                              <p:pRg st="4" end="4"/>
                                            </p:txEl>
                                          </p:spTgt>
                                        </p:tgtEl>
                                      </p:cBhvr>
                                    </p:animEffect>
                                    <p:anim calcmode="lin" valueType="num">
                                      <p:cBhvr>
                                        <p:cTn id="80"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4" end="4"/>
                                            </p:txEl>
                                          </p:spTgt>
                                        </p:tgtEl>
                                      </p:cBhvr>
                                      <p:to x="100000" y="60000"/>
                                    </p:animScale>
                                    <p:animScale>
                                      <p:cBhvr>
                                        <p:cTn id="86" dur="166" decel="50000">
                                          <p:stCondLst>
                                            <p:cond delay="676"/>
                                          </p:stCondLst>
                                        </p:cTn>
                                        <p:tgtEl>
                                          <p:spTgt spid="2">
                                            <p:txEl>
                                              <p:pRg st="4" end="4"/>
                                            </p:txEl>
                                          </p:spTgt>
                                        </p:tgtEl>
                                      </p:cBhvr>
                                      <p:to x="100000" y="100000"/>
                                    </p:animScale>
                                    <p:animScale>
                                      <p:cBhvr>
                                        <p:cTn id="87" dur="26">
                                          <p:stCondLst>
                                            <p:cond delay="1312"/>
                                          </p:stCondLst>
                                        </p:cTn>
                                        <p:tgtEl>
                                          <p:spTgt spid="2">
                                            <p:txEl>
                                              <p:pRg st="4" end="4"/>
                                            </p:txEl>
                                          </p:spTgt>
                                        </p:tgtEl>
                                      </p:cBhvr>
                                      <p:to x="100000" y="80000"/>
                                    </p:animScale>
                                    <p:animScale>
                                      <p:cBhvr>
                                        <p:cTn id="88" dur="166" decel="50000">
                                          <p:stCondLst>
                                            <p:cond delay="1338"/>
                                          </p:stCondLst>
                                        </p:cTn>
                                        <p:tgtEl>
                                          <p:spTgt spid="2">
                                            <p:txEl>
                                              <p:pRg st="4" end="4"/>
                                            </p:txEl>
                                          </p:spTgt>
                                        </p:tgtEl>
                                      </p:cBhvr>
                                      <p:to x="100000" y="100000"/>
                                    </p:animScale>
                                    <p:animScale>
                                      <p:cBhvr>
                                        <p:cTn id="89" dur="26">
                                          <p:stCondLst>
                                            <p:cond delay="1642"/>
                                          </p:stCondLst>
                                        </p:cTn>
                                        <p:tgtEl>
                                          <p:spTgt spid="2">
                                            <p:txEl>
                                              <p:pRg st="4" end="4"/>
                                            </p:txEl>
                                          </p:spTgt>
                                        </p:tgtEl>
                                      </p:cBhvr>
                                      <p:to x="100000" y="90000"/>
                                    </p:animScale>
                                    <p:animScale>
                                      <p:cBhvr>
                                        <p:cTn id="90" dur="166" decel="50000">
                                          <p:stCondLst>
                                            <p:cond delay="1668"/>
                                          </p:stCondLst>
                                        </p:cTn>
                                        <p:tgtEl>
                                          <p:spTgt spid="2">
                                            <p:txEl>
                                              <p:pRg st="4" end="4"/>
                                            </p:txEl>
                                          </p:spTgt>
                                        </p:tgtEl>
                                      </p:cBhvr>
                                      <p:to x="100000" y="100000"/>
                                    </p:animScale>
                                    <p:animScale>
                                      <p:cBhvr>
                                        <p:cTn id="91" dur="26">
                                          <p:stCondLst>
                                            <p:cond delay="1808"/>
                                          </p:stCondLst>
                                        </p:cTn>
                                        <p:tgtEl>
                                          <p:spTgt spid="2">
                                            <p:txEl>
                                              <p:pRg st="4" end="4"/>
                                            </p:txEl>
                                          </p:spTgt>
                                        </p:tgtEl>
                                      </p:cBhvr>
                                      <p:to x="100000" y="95000"/>
                                    </p:animScale>
                                    <p:animScale>
                                      <p:cBhvr>
                                        <p:cTn id="92" dur="166" decel="50000">
                                          <p:stCondLst>
                                            <p:cond delay="1834"/>
                                          </p:stCondLst>
                                        </p:cTn>
                                        <p:tgtEl>
                                          <p:spTgt spid="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5" end="5"/>
                                            </p:txEl>
                                          </p:spTgt>
                                        </p:tgtEl>
                                        <p:attrNameLst>
                                          <p:attrName>style.visibility</p:attrName>
                                        </p:attrNameLst>
                                      </p:cBhvr>
                                      <p:to>
                                        <p:strVal val="visible"/>
                                      </p:to>
                                    </p:set>
                                    <p:animEffect transition="in" filter="wipe(down)">
                                      <p:cBhvr>
                                        <p:cTn id="97" dur="580">
                                          <p:stCondLst>
                                            <p:cond delay="0"/>
                                          </p:stCondLst>
                                        </p:cTn>
                                        <p:tgtEl>
                                          <p:spTgt spid="2">
                                            <p:txEl>
                                              <p:pRg st="5" end="5"/>
                                            </p:txEl>
                                          </p:spTgt>
                                        </p:tgtEl>
                                      </p:cBhvr>
                                    </p:animEffect>
                                    <p:anim calcmode="lin" valueType="num">
                                      <p:cBhvr>
                                        <p:cTn id="9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5" end="5"/>
                                            </p:txEl>
                                          </p:spTgt>
                                        </p:tgtEl>
                                      </p:cBhvr>
                                      <p:to x="100000" y="60000"/>
                                    </p:animScale>
                                    <p:animScale>
                                      <p:cBhvr>
                                        <p:cTn id="104" dur="166" decel="50000">
                                          <p:stCondLst>
                                            <p:cond delay="676"/>
                                          </p:stCondLst>
                                        </p:cTn>
                                        <p:tgtEl>
                                          <p:spTgt spid="2">
                                            <p:txEl>
                                              <p:pRg st="5" end="5"/>
                                            </p:txEl>
                                          </p:spTgt>
                                        </p:tgtEl>
                                      </p:cBhvr>
                                      <p:to x="100000" y="100000"/>
                                    </p:animScale>
                                    <p:animScale>
                                      <p:cBhvr>
                                        <p:cTn id="105" dur="26">
                                          <p:stCondLst>
                                            <p:cond delay="1312"/>
                                          </p:stCondLst>
                                        </p:cTn>
                                        <p:tgtEl>
                                          <p:spTgt spid="2">
                                            <p:txEl>
                                              <p:pRg st="5" end="5"/>
                                            </p:txEl>
                                          </p:spTgt>
                                        </p:tgtEl>
                                      </p:cBhvr>
                                      <p:to x="100000" y="80000"/>
                                    </p:animScale>
                                    <p:animScale>
                                      <p:cBhvr>
                                        <p:cTn id="106" dur="166" decel="50000">
                                          <p:stCondLst>
                                            <p:cond delay="1338"/>
                                          </p:stCondLst>
                                        </p:cTn>
                                        <p:tgtEl>
                                          <p:spTgt spid="2">
                                            <p:txEl>
                                              <p:pRg st="5" end="5"/>
                                            </p:txEl>
                                          </p:spTgt>
                                        </p:tgtEl>
                                      </p:cBhvr>
                                      <p:to x="100000" y="100000"/>
                                    </p:animScale>
                                    <p:animScale>
                                      <p:cBhvr>
                                        <p:cTn id="107" dur="26">
                                          <p:stCondLst>
                                            <p:cond delay="1642"/>
                                          </p:stCondLst>
                                        </p:cTn>
                                        <p:tgtEl>
                                          <p:spTgt spid="2">
                                            <p:txEl>
                                              <p:pRg st="5" end="5"/>
                                            </p:txEl>
                                          </p:spTgt>
                                        </p:tgtEl>
                                      </p:cBhvr>
                                      <p:to x="100000" y="90000"/>
                                    </p:animScale>
                                    <p:animScale>
                                      <p:cBhvr>
                                        <p:cTn id="108" dur="166" decel="50000">
                                          <p:stCondLst>
                                            <p:cond delay="1668"/>
                                          </p:stCondLst>
                                        </p:cTn>
                                        <p:tgtEl>
                                          <p:spTgt spid="2">
                                            <p:txEl>
                                              <p:pRg st="5" end="5"/>
                                            </p:txEl>
                                          </p:spTgt>
                                        </p:tgtEl>
                                      </p:cBhvr>
                                      <p:to x="100000" y="100000"/>
                                    </p:animScale>
                                    <p:animScale>
                                      <p:cBhvr>
                                        <p:cTn id="109" dur="26">
                                          <p:stCondLst>
                                            <p:cond delay="1808"/>
                                          </p:stCondLst>
                                        </p:cTn>
                                        <p:tgtEl>
                                          <p:spTgt spid="2">
                                            <p:txEl>
                                              <p:pRg st="5" end="5"/>
                                            </p:txEl>
                                          </p:spTgt>
                                        </p:tgtEl>
                                      </p:cBhvr>
                                      <p:to x="100000" y="95000"/>
                                    </p:animScale>
                                    <p:animScale>
                                      <p:cBhvr>
                                        <p:cTn id="110" dur="166" decel="50000">
                                          <p:stCondLst>
                                            <p:cond delay="1834"/>
                                          </p:stCondLst>
                                        </p:cTn>
                                        <p:tgtEl>
                                          <p:spTgt spid="2">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xmlns="" id="{AFFB182D-F5DA-4AFE-A312-7DF75417F59B}"/>
              </a:ext>
            </a:extLst>
          </p:cNvPr>
          <p:cNvSpPr>
            <a:spLocks noGrp="1"/>
          </p:cNvSpPr>
          <p:nvPr>
            <p:ph type="subTitle" idx="1"/>
          </p:nvPr>
        </p:nvSpPr>
        <p:spPr>
          <a:xfrm>
            <a:off x="914400" y="1066801"/>
            <a:ext cx="7543800" cy="5486400"/>
          </a:xfrm>
        </p:spPr>
        <p:txBody>
          <a:bodyPr>
            <a:normAutofit/>
          </a:bodyPr>
          <a:lstStyle/>
          <a:p>
            <a:pPr algn="just"/>
            <a:r>
              <a:rPr lang="en-US" b="1" dirty="0">
                <a:solidFill>
                  <a:srgbClr val="000000"/>
                </a:solidFill>
                <a:latin typeface="Calibri" panose="020F0502020204030204" pitchFamily="34" charset="0"/>
                <a:cs typeface="Calibri" panose="020F0502020204030204" pitchFamily="34" charset="0"/>
              </a:rPr>
              <a:t>The politico-media </a:t>
            </a:r>
            <a:r>
              <a:rPr lang="en-US" b="1" dirty="0" smtClean="0">
                <a:solidFill>
                  <a:srgbClr val="000000"/>
                </a:solidFill>
                <a:latin typeface="Calibri" panose="020F0502020204030204" pitchFamily="34" charset="0"/>
                <a:cs typeface="Calibri" panose="020F0502020204030204" pitchFamily="34" charset="0"/>
              </a:rPr>
              <a:t>complex:</a:t>
            </a:r>
          </a:p>
          <a:p>
            <a:pPr algn="just"/>
            <a:r>
              <a:rPr lang="en-US" dirty="0" smtClean="0">
                <a:solidFill>
                  <a:srgbClr val="000000"/>
                </a:solidFill>
                <a:latin typeface="Calibri" panose="020F0502020204030204" pitchFamily="34" charset="0"/>
                <a:cs typeface="Calibri" panose="020F0502020204030204" pitchFamily="34" charset="0"/>
              </a:rPr>
              <a:t>The </a:t>
            </a:r>
            <a:r>
              <a:rPr lang="en-US" dirty="0">
                <a:solidFill>
                  <a:srgbClr val="000000"/>
                </a:solidFill>
                <a:latin typeface="Calibri" panose="020F0502020204030204" pitchFamily="34" charset="0"/>
                <a:cs typeface="Calibri" panose="020F0502020204030204" pitchFamily="34" charset="0"/>
              </a:rPr>
              <a:t>politico-media complex refers to the close, symbiotic relationship between a state's political, interest group and ruling classes and its media industry. The PMC is often used to describe collusion between governments or individual politicians and the media industry in an attempt to manipulate rather than inform the people</a:t>
            </a:r>
            <a:r>
              <a:rPr lang="en-US" dirty="0" smtClean="0">
                <a:solidFill>
                  <a:srgbClr val="000000"/>
                </a:solidFill>
                <a:latin typeface="Calibri" panose="020F0502020204030204" pitchFamily="34" charset="0"/>
                <a:cs typeface="Calibri" panose="020F0502020204030204" pitchFamily="34" charset="0"/>
              </a:rPr>
              <a:t>.</a:t>
            </a:r>
          </a:p>
          <a:p>
            <a:pPr algn="just"/>
            <a:endParaRPr lang="en-US" dirty="0" smtClean="0">
              <a:solidFill>
                <a:srgbClr val="000000"/>
              </a:solidFill>
              <a:latin typeface="Calibri" panose="020F0502020204030204" pitchFamily="34" charset="0"/>
              <a:cs typeface="Calibri" panose="020F0502020204030204" pitchFamily="34" charset="0"/>
            </a:endParaRPr>
          </a:p>
          <a:p>
            <a:pPr algn="just"/>
            <a:r>
              <a:rPr lang="en-US" dirty="0">
                <a:solidFill>
                  <a:srgbClr val="000000"/>
                </a:solidFill>
                <a:latin typeface="Calibri" panose="020F0502020204030204" pitchFamily="34" charset="0"/>
                <a:cs typeface="Calibri" panose="020F0502020204030204" pitchFamily="34" charset="0"/>
              </a:rPr>
              <a:t>T</a:t>
            </a:r>
            <a:r>
              <a:rPr lang="en-US" dirty="0" smtClean="0">
                <a:solidFill>
                  <a:srgbClr val="000000"/>
                </a:solidFill>
                <a:latin typeface="Calibri" panose="020F0502020204030204" pitchFamily="34" charset="0"/>
                <a:cs typeface="Calibri" panose="020F0502020204030204" pitchFamily="34" charset="0"/>
              </a:rPr>
              <a:t>he evidence </a:t>
            </a:r>
            <a:r>
              <a:rPr lang="en-US" dirty="0">
                <a:solidFill>
                  <a:srgbClr val="000000"/>
                </a:solidFill>
                <a:latin typeface="Calibri" panose="020F0502020204030204" pitchFamily="34" charset="0"/>
                <a:cs typeface="Calibri" panose="020F0502020204030204" pitchFamily="34" charset="0"/>
              </a:rPr>
              <a:t>of this </a:t>
            </a:r>
            <a:r>
              <a:rPr lang="en-US" dirty="0" smtClean="0">
                <a:solidFill>
                  <a:srgbClr val="000000"/>
                </a:solidFill>
                <a:latin typeface="Calibri" panose="020F0502020204030204" pitchFamily="34" charset="0"/>
                <a:cs typeface="Calibri" panose="020F0502020204030204" pitchFamily="34" charset="0"/>
              </a:rPr>
              <a:t>influential </a:t>
            </a:r>
            <a:r>
              <a:rPr lang="en-US" dirty="0">
                <a:solidFill>
                  <a:srgbClr val="000000"/>
                </a:solidFill>
                <a:latin typeface="Calibri" panose="020F0502020204030204" pitchFamily="34" charset="0"/>
                <a:cs typeface="Calibri" panose="020F0502020204030204" pitchFamily="34" charset="0"/>
              </a:rPr>
              <a:t>relationship of the politico-media complex </a:t>
            </a:r>
            <a:r>
              <a:rPr lang="en-US" dirty="0" smtClean="0">
                <a:solidFill>
                  <a:srgbClr val="000000"/>
                </a:solidFill>
                <a:latin typeface="Calibri" panose="020F0502020204030204" pitchFamily="34" charset="0"/>
                <a:cs typeface="Calibri" panose="020F0502020204030204" pitchFamily="34" charset="0"/>
              </a:rPr>
              <a:t>is </a:t>
            </a:r>
            <a:r>
              <a:rPr lang="en-US" dirty="0">
                <a:solidFill>
                  <a:srgbClr val="000000"/>
                </a:solidFill>
                <a:latin typeface="Calibri" panose="020F0502020204030204" pitchFamily="34" charset="0"/>
                <a:cs typeface="Calibri" panose="020F0502020204030204" pitchFamily="34" charset="0"/>
              </a:rPr>
              <a:t>in the form of propaganda, which can be observed in many areas of media industry, including print, radio, film, television, and the internet. Newsprint has served as a source of political news and platform for political propaganda for the long time.</a:t>
            </a:r>
          </a:p>
        </p:txBody>
      </p:sp>
      <p:sp>
        <p:nvSpPr>
          <p:cNvPr id="3" name="Title 2">
            <a:extLst>
              <a:ext uri="{FF2B5EF4-FFF2-40B4-BE49-F238E27FC236}">
                <a16:creationId xmlns:a16="http://schemas.microsoft.com/office/drawing/2014/main" xmlns="" id="{3D5DFE2A-96C6-4234-B712-0CB1F01A3FAA}"/>
              </a:ext>
            </a:extLst>
          </p:cNvPr>
          <p:cNvSpPr>
            <a:spLocks noGrp="1"/>
          </p:cNvSpPr>
          <p:nvPr>
            <p:ph type="ctrTitle"/>
          </p:nvPr>
        </p:nvSpPr>
        <p:spPr>
          <a:xfrm>
            <a:off x="152400" y="228602"/>
            <a:ext cx="8610601" cy="838198"/>
          </a:xfrm>
        </p:spPr>
        <p:txBody>
          <a:bodyPr/>
          <a:lstStyle/>
          <a:p>
            <a:r>
              <a:rPr lang="en-US" sz="3600" dirty="0" smtClean="0"/>
              <a:t>Political Media and society</a:t>
            </a:r>
            <a:endParaRPr lang="en-US" sz="3600" dirty="0"/>
          </a:p>
        </p:txBody>
      </p:sp>
    </p:spTree>
    <p:extLst>
      <p:ext uri="{BB962C8B-B14F-4D97-AF65-F5344CB8AC3E}">
        <p14:creationId xmlns:p14="http://schemas.microsoft.com/office/powerpoint/2010/main" val="80592216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685800"/>
          </a:xfrm>
        </p:spPr>
        <p:txBody>
          <a:bodyPr/>
          <a:lstStyle/>
          <a:p>
            <a:pPr algn="l"/>
            <a:r>
              <a:rPr lang="en-US" sz="2300" dirty="0">
                <a:effectLst/>
              </a:rPr>
              <a:t>The Nature of Relationship Between Media and Politics</a:t>
            </a:r>
          </a:p>
        </p:txBody>
      </p:sp>
      <p:sp>
        <p:nvSpPr>
          <p:cNvPr id="3" name="Content Placeholder 2"/>
          <p:cNvSpPr>
            <a:spLocks noGrp="1"/>
          </p:cNvSpPr>
          <p:nvPr>
            <p:ph sz="quarter" idx="13"/>
          </p:nvPr>
        </p:nvSpPr>
        <p:spPr>
          <a:xfrm>
            <a:off x="152400" y="685800"/>
            <a:ext cx="8763000" cy="5943600"/>
          </a:xfrm>
        </p:spPr>
        <p:txBody>
          <a:bodyPr>
            <a:normAutofit/>
          </a:bodyPr>
          <a:lstStyle/>
          <a:p>
            <a:pPr marL="0" indent="0" algn="just">
              <a:buNone/>
            </a:pPr>
            <a:r>
              <a:rPr lang="en-US" sz="2400" b="1" dirty="0">
                <a:solidFill>
                  <a:srgbClr val="000000"/>
                </a:solidFill>
                <a:latin typeface="Calibri" panose="020F0502020204030204" pitchFamily="34" charset="0"/>
                <a:cs typeface="Calibri" panose="020F0502020204030204" pitchFamily="34" charset="0"/>
              </a:rPr>
              <a:t>The sordid relationship between politics and the media can be manifested as follows:</a:t>
            </a:r>
          </a:p>
          <a:p>
            <a:pPr marL="0" indent="0" algn="just">
              <a:buNone/>
            </a:pPr>
            <a:r>
              <a:rPr lang="en-US" dirty="0">
                <a:solidFill>
                  <a:srgbClr val="000000"/>
                </a:solidFill>
                <a:latin typeface="Calibri" panose="020F0502020204030204" pitchFamily="34" charset="0"/>
                <a:cs typeface="Calibri" panose="020F0502020204030204" pitchFamily="34" charset="0"/>
              </a:rPr>
              <a:t>1- it manipulates the public to comport themselves in ways that enable governments to implement agenda with the consent of the electorate which they otherwise would find challenging to introduce.</a:t>
            </a:r>
          </a:p>
          <a:p>
            <a:pPr marL="0" indent="0" algn="just">
              <a:buNone/>
            </a:pPr>
            <a:r>
              <a:rPr lang="en-US" dirty="0">
                <a:solidFill>
                  <a:srgbClr val="000000"/>
                </a:solidFill>
                <a:latin typeface="Calibri" panose="020F0502020204030204" pitchFamily="34" charset="0"/>
                <a:cs typeface="Calibri" panose="020F0502020204030204" pitchFamily="34" charset="0"/>
              </a:rPr>
              <a:t>2- Most of the materials in political media contains political content that exchanges between politicians and individuals.</a:t>
            </a:r>
          </a:p>
          <a:p>
            <a:pPr marL="0" indent="0" algn="just">
              <a:buNone/>
            </a:pPr>
            <a:r>
              <a:rPr lang="en-US" dirty="0">
                <a:solidFill>
                  <a:srgbClr val="000000"/>
                </a:solidFill>
                <a:latin typeface="Calibri" panose="020F0502020204030204" pitchFamily="34" charset="0"/>
                <a:cs typeface="Calibri" panose="020F0502020204030204" pitchFamily="34" charset="0"/>
              </a:rPr>
              <a:t>3-The influence of government officials and politicians to share their agendas is massively vast and unprecedented. </a:t>
            </a:r>
          </a:p>
          <a:p>
            <a:pPr marL="0" indent="0" algn="just">
              <a:buNone/>
            </a:pPr>
            <a:r>
              <a:rPr lang="en-US" dirty="0">
                <a:solidFill>
                  <a:srgbClr val="000000"/>
                </a:solidFill>
                <a:latin typeface="Calibri" panose="020F0502020204030204" pitchFamily="34" charset="0"/>
                <a:cs typeface="Calibri" panose="020F0502020204030204" pitchFamily="34" charset="0"/>
              </a:rPr>
              <a:t>4- it has watchdog role to monitor individuals and their opponents both in government and society. </a:t>
            </a:r>
          </a:p>
          <a:p>
            <a:pPr marL="0" indent="0" algn="just">
              <a:buNone/>
            </a:pPr>
            <a:r>
              <a:rPr lang="en-US" dirty="0">
                <a:solidFill>
                  <a:srgbClr val="000000"/>
                </a:solidFill>
                <a:latin typeface="Calibri" panose="020F0502020204030204" pitchFamily="34" charset="0"/>
                <a:cs typeface="Calibri" panose="020F0502020204030204" pitchFamily="34" charset="0"/>
              </a:rPr>
              <a:t>5- Not wanted public officials are subject to greater scrutiny.</a:t>
            </a:r>
          </a:p>
          <a:p>
            <a:pPr marL="0" indent="0" algn="just">
              <a:buNone/>
            </a:pPr>
            <a:r>
              <a:rPr lang="en-US" dirty="0">
                <a:solidFill>
                  <a:srgbClr val="000000"/>
                </a:solidFill>
                <a:latin typeface="Calibri" panose="020F0502020204030204" pitchFamily="34" charset="0"/>
                <a:cs typeface="Calibri" panose="020F0502020204030204" pitchFamily="34" charset="0"/>
              </a:rPr>
              <a:t>6- it has boundless access to information, and can reach even every single  members of society through personalized, peer-to-peer channels.</a:t>
            </a:r>
          </a:p>
          <a:p>
            <a:pPr marL="0" indent="0" algn="just">
              <a:buNone/>
            </a:pPr>
            <a:endParaRPr lang="en-US" dirty="0">
              <a:solidFill>
                <a:srgbClr val="000000"/>
              </a:solidFill>
              <a:latin typeface="Calibri" panose="020F0502020204030204" pitchFamily="34" charset="0"/>
              <a:cs typeface="Calibri" panose="020F0502020204030204" pitchFamily="34" charset="0"/>
            </a:endParaRPr>
          </a:p>
          <a:p>
            <a:pPr marL="0" indent="0" algn="just">
              <a:buNone/>
            </a:pPr>
            <a:endParaRPr lang="en-US" sz="20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2786595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 y="762000"/>
            <a:ext cx="8763000" cy="5943599"/>
          </a:xfrm>
        </p:spPr>
        <p:txBody>
          <a:bodyPr>
            <a:normAutofit/>
          </a:bodyPr>
          <a:lstStyle/>
          <a:p>
            <a:pPr algn="just"/>
            <a:r>
              <a:rPr lang="en-US" b="1" dirty="0">
                <a:solidFill>
                  <a:srgbClr val="000000"/>
                </a:solidFill>
                <a:latin typeface="Calibri" panose="020F0502020204030204" pitchFamily="34" charset="0"/>
                <a:cs typeface="Calibri" panose="020F0502020204030204" pitchFamily="34" charset="0"/>
              </a:rPr>
              <a:t> Media play some essential roles in politics or a democratic society</a:t>
            </a:r>
            <a:r>
              <a:rPr lang="en-US" b="1" dirty="0" smtClean="0">
                <a:solidFill>
                  <a:srgbClr val="000000"/>
                </a:solidFill>
                <a:latin typeface="Calibri" panose="020F0502020204030204" pitchFamily="34" charset="0"/>
                <a:cs typeface="Calibri" panose="020F0502020204030204" pitchFamily="34" charset="0"/>
              </a:rPr>
              <a:t>.</a:t>
            </a:r>
          </a:p>
          <a:p>
            <a:pPr algn="just"/>
            <a:endParaRPr lang="en-US" dirty="0" smtClean="0">
              <a:solidFill>
                <a:srgbClr val="000000"/>
              </a:solidFill>
              <a:latin typeface="Calibri" panose="020F0502020204030204" pitchFamily="34" charset="0"/>
              <a:cs typeface="Calibri" panose="020F0502020204030204" pitchFamily="34" charset="0"/>
            </a:endParaRPr>
          </a:p>
          <a:p>
            <a:pPr algn="just"/>
            <a:r>
              <a:rPr lang="en-US" sz="2000" dirty="0">
                <a:solidFill>
                  <a:srgbClr val="000000"/>
                </a:solidFill>
                <a:latin typeface="Calibri" panose="020F0502020204030204" pitchFamily="34" charset="0"/>
                <a:cs typeface="Calibri" panose="020F0502020204030204" pitchFamily="34" charset="0"/>
              </a:rPr>
              <a:t>1-The media's main purpose is to inform the public, providing citizens with the information needed to make thoughtful decisions about leadership and policy. </a:t>
            </a:r>
          </a:p>
          <a:p>
            <a:pPr algn="just"/>
            <a:r>
              <a:rPr lang="en-US" sz="2000" dirty="0">
                <a:solidFill>
                  <a:srgbClr val="000000"/>
                </a:solidFill>
                <a:latin typeface="Calibri" panose="020F0502020204030204" pitchFamily="34" charset="0"/>
                <a:cs typeface="Calibri" panose="020F0502020204030204" pitchFamily="34" charset="0"/>
              </a:rPr>
              <a:t>2- Media act as watchdogs checking government actions. </a:t>
            </a:r>
          </a:p>
          <a:p>
            <a:pPr algn="just"/>
            <a:r>
              <a:rPr lang="en-US" sz="2000" dirty="0">
                <a:solidFill>
                  <a:srgbClr val="000000"/>
                </a:solidFill>
                <a:latin typeface="Calibri" panose="020F0502020204030204" pitchFamily="34" charset="0"/>
                <a:cs typeface="Calibri" panose="020F0502020204030204" pitchFamily="34" charset="0"/>
              </a:rPr>
              <a:t>3- Media set the agenda for public discussion of issues, and provide a forum for political expression. </a:t>
            </a:r>
          </a:p>
          <a:p>
            <a:pPr algn="just"/>
            <a:r>
              <a:rPr lang="en-US" sz="2000" dirty="0">
                <a:solidFill>
                  <a:srgbClr val="000000"/>
                </a:solidFill>
                <a:latin typeface="Calibri" panose="020F0502020204030204" pitchFamily="34" charset="0"/>
                <a:cs typeface="Calibri" panose="020F0502020204030204" pitchFamily="34" charset="0"/>
              </a:rPr>
              <a:t>4- Media also facilitate community building by helping people to find common causes, identify civic groups, and work toward solutions to societal problems</a:t>
            </a:r>
            <a:r>
              <a:rPr lang="en-US" sz="2000" dirty="0" smtClean="0">
                <a:solidFill>
                  <a:srgbClr val="000000"/>
                </a:solidFill>
                <a:latin typeface="Calibri" panose="020F0502020204030204" pitchFamily="34" charset="0"/>
                <a:cs typeface="Calibri" panose="020F0502020204030204" pitchFamily="34" charset="0"/>
              </a:rPr>
              <a:t>.</a:t>
            </a:r>
          </a:p>
          <a:p>
            <a:pPr algn="just"/>
            <a:endParaRPr lang="en-US" sz="2000" dirty="0">
              <a:solidFill>
                <a:srgbClr val="000000"/>
              </a:solidFill>
              <a:latin typeface="Calibri" panose="020F0502020204030204" pitchFamily="34" charset="0"/>
              <a:cs typeface="Calibri" panose="020F0502020204030204" pitchFamily="34" charset="0"/>
            </a:endParaRPr>
          </a:p>
          <a:p>
            <a:pPr algn="just"/>
            <a:r>
              <a:rPr lang="en-US" sz="2000" b="1" dirty="0" smtClean="0">
                <a:solidFill>
                  <a:srgbClr val="000000"/>
                </a:solidFill>
                <a:latin typeface="Calibri" panose="020F0502020204030204" pitchFamily="34" charset="0"/>
                <a:cs typeface="Calibri" panose="020F0502020204030204" pitchFamily="34" charset="0"/>
              </a:rPr>
              <a:t>What are the </a:t>
            </a:r>
            <a:r>
              <a:rPr lang="en-US" sz="2000" b="1" dirty="0" smtClean="0"/>
              <a:t>benefits </a:t>
            </a:r>
            <a:r>
              <a:rPr lang="en-US" sz="2000" b="1" dirty="0"/>
              <a:t>of </a:t>
            </a:r>
            <a:r>
              <a:rPr lang="en-US" sz="2000" b="1" dirty="0" smtClean="0"/>
              <a:t>media-politics </a:t>
            </a:r>
            <a:r>
              <a:rPr lang="en-US" sz="2000" b="1" dirty="0"/>
              <a:t>for politicians and </a:t>
            </a:r>
            <a:r>
              <a:rPr lang="en-US" sz="2000" b="1" dirty="0" smtClean="0"/>
              <a:t>individuals?</a:t>
            </a:r>
          </a:p>
          <a:p>
            <a:pPr algn="just"/>
            <a:r>
              <a:rPr lang="en-US" sz="2000" dirty="0">
                <a:solidFill>
                  <a:srgbClr val="000000"/>
                </a:solidFill>
                <a:latin typeface="Calibri" panose="020F0502020204030204" pitchFamily="34" charset="0"/>
                <a:cs typeface="Calibri" panose="020F0502020204030204" pitchFamily="34" charset="0"/>
              </a:rPr>
              <a:t>It easily creates channels of communication that play a key role in circulating news, it is powerful to change not just the message, but the dynamics of political corruption, values, and the dynamics of conflict in politics.</a:t>
            </a:r>
          </a:p>
          <a:p>
            <a:pPr algn="just"/>
            <a:endParaRPr lang="en-US" sz="2000" dirty="0">
              <a:solidFill>
                <a:srgbClr val="000000"/>
              </a:solidFill>
              <a:latin typeface="Calibri" panose="020F0502020204030204" pitchFamily="34" charset="0"/>
              <a:cs typeface="Calibri" panose="020F0502020204030204" pitchFamily="34" charset="0"/>
            </a:endParaRPr>
          </a:p>
        </p:txBody>
      </p:sp>
      <p:sp>
        <p:nvSpPr>
          <p:cNvPr id="3" name="Title 2"/>
          <p:cNvSpPr>
            <a:spLocks noGrp="1"/>
          </p:cNvSpPr>
          <p:nvPr>
            <p:ph type="ctrTitle"/>
          </p:nvPr>
        </p:nvSpPr>
        <p:spPr>
          <a:xfrm>
            <a:off x="457200" y="152401"/>
            <a:ext cx="8382000" cy="609599"/>
          </a:xfrm>
        </p:spPr>
        <p:txBody>
          <a:bodyPr/>
          <a:lstStyle/>
          <a:p>
            <a:pPr marL="182880" indent="0">
              <a:buNone/>
            </a:pPr>
            <a:r>
              <a:rPr lang="en-US" sz="2700" dirty="0" smtClean="0"/>
              <a:t>The Role of Political Media in Democratic Society</a:t>
            </a:r>
            <a:endParaRPr lang="en-US" sz="2700" dirty="0"/>
          </a:p>
        </p:txBody>
      </p:sp>
    </p:spTree>
    <p:extLst>
      <p:ext uri="{BB962C8B-B14F-4D97-AF65-F5344CB8AC3E}">
        <p14:creationId xmlns:p14="http://schemas.microsoft.com/office/powerpoint/2010/main" val="200892174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990600" y="2133600"/>
            <a:ext cx="7086599" cy="4191000"/>
          </a:xfrm>
        </p:spPr>
        <p:txBody>
          <a:bodyPr/>
          <a:lstStyle/>
          <a:p>
            <a:endParaRPr lang="en-US" dirty="0"/>
          </a:p>
        </p:txBody>
      </p:sp>
      <p:sp>
        <p:nvSpPr>
          <p:cNvPr id="3" name="Title 2"/>
          <p:cNvSpPr>
            <a:spLocks noGrp="1"/>
          </p:cNvSpPr>
          <p:nvPr>
            <p:ph type="ctrTitle"/>
          </p:nvPr>
        </p:nvSpPr>
        <p:spPr>
          <a:xfrm>
            <a:off x="817581" y="457201"/>
            <a:ext cx="7175351" cy="1600200"/>
          </a:xfrm>
        </p:spPr>
        <p:txBody>
          <a:bodyPr/>
          <a:lstStyle/>
          <a:p>
            <a:pPr marL="182880" indent="0" algn="ctr">
              <a:buNone/>
            </a:pPr>
            <a:r>
              <a:rPr lang="en-US" dirty="0"/>
              <a:t>Questioning Time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600" y="1905000"/>
            <a:ext cx="7345680" cy="4572000"/>
          </a:xfrm>
          <a:prstGeom prst="rect">
            <a:avLst/>
          </a:prstGeom>
        </p:spPr>
      </p:pic>
    </p:spTree>
    <p:extLst>
      <p:ext uri="{BB962C8B-B14F-4D97-AF65-F5344CB8AC3E}">
        <p14:creationId xmlns:p14="http://schemas.microsoft.com/office/powerpoint/2010/main" val="34725120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1496</TotalTime>
  <Words>801</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Media and Politics</vt:lpstr>
      <vt:lpstr>The Relationship Between Media and Politics</vt:lpstr>
      <vt:lpstr>Relationships Between Governments and Media</vt:lpstr>
      <vt:lpstr>How political media can be recognized?</vt:lpstr>
      <vt:lpstr>Political Media and society</vt:lpstr>
      <vt:lpstr>The Nature of Relationship Between Media and Politics</vt:lpstr>
      <vt:lpstr>The Role of Political Media in Democratic Society</vt:lpstr>
      <vt:lpstr>Questioning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Locke and Smith have arrived at some important conclusions</dc:title>
  <dc:creator>shvan h. abdulrahman</dc:creator>
  <cp:lastModifiedBy>ismail - [2010]</cp:lastModifiedBy>
  <cp:revision>203</cp:revision>
  <dcterms:created xsi:type="dcterms:W3CDTF">2006-08-16T00:00:00Z</dcterms:created>
  <dcterms:modified xsi:type="dcterms:W3CDTF">2020-12-14T08:50:45Z</dcterms:modified>
</cp:coreProperties>
</file>