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C8AC4-3026-48EE-B91D-03BD8162BF23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B45A5-B834-4B5A-9EC8-A25CD2EF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91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CB86-EA79-4B38-9C95-C90414D94D33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88B5-2F92-4FA5-874B-9CD342C67E52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5291-D522-46BA-9750-9E8557D7824F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976D-912C-4BBC-8AC5-CA9568585F7E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B478-CB37-4DF4-93B8-46CF8DA98CF0}" type="datetime1">
              <a:rPr lang="en-US" smtClean="0"/>
              <a:t>10/8/2020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75A29-FE04-47E6-8309-6FCF750FB310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4954-56C6-41AA-B61F-7983798C6A44}" type="datetime1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30C76-4529-4919-91F8-C20F060B4F53}" type="datetime1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E1A8-03EC-4509-AF1C-DB50BBAA7DFB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3FF8-3762-4682-AF70-E799BEF278F3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DAEC-FFC9-454E-9218-31FF46EE6A56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F3FF349-58F6-4B77-94A5-5FB2B20DBEDF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2300" y="6248400"/>
            <a:ext cx="2133600" cy="365125"/>
          </a:xfrm>
        </p:spPr>
        <p:txBody>
          <a:bodyPr>
            <a:normAutofit fontScale="70000" lnSpcReduction="20000"/>
          </a:bodyPr>
          <a:lstStyle/>
          <a:p>
            <a:fld id="{B6F15528-21DE-4FAA-801E-634DDDAF4B2B}" type="slidenum">
              <a:rPr lang="en-US" sz="3200" b="1" smtClean="0"/>
              <a:pPr/>
              <a:t>1</a:t>
            </a:fld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r>
              <a:rPr lang="en-US" sz="4800" b="1" dirty="0" err="1" smtClean="0"/>
              <a:t>Halk</a:t>
            </a:r>
            <a:r>
              <a:rPr lang="en-US" sz="4800" b="1" dirty="0" smtClean="0"/>
              <a:t> </a:t>
            </a:r>
            <a:r>
              <a:rPr lang="tr-TR" sz="4800" b="1" dirty="0" err="1" smtClean="0"/>
              <a:t>E</a:t>
            </a:r>
            <a:r>
              <a:rPr lang="en-US" sz="4800" b="1" dirty="0" err="1" smtClean="0"/>
              <a:t>debiyat</a:t>
            </a:r>
            <a:r>
              <a:rPr lang="tr-TR" sz="4800" b="1" dirty="0" smtClean="0"/>
              <a:t>ı </a:t>
            </a:r>
            <a:r>
              <a:rPr lang="tr-TR" sz="4800" b="1" dirty="0"/>
              <a:t>Dersi</a:t>
            </a:r>
          </a:p>
          <a:p>
            <a:endParaRPr lang="tr-TR" sz="4800" b="1" dirty="0"/>
          </a:p>
          <a:p>
            <a:r>
              <a:rPr lang="tr-TR" sz="4800" b="1" dirty="0"/>
              <a:t>    </a:t>
            </a:r>
            <a:r>
              <a:rPr lang="tr-TR" sz="4800" b="1" dirty="0" smtClean="0"/>
              <a:t>Dördüncü </a:t>
            </a:r>
            <a:r>
              <a:rPr lang="tr-TR" sz="4800" b="1" dirty="0"/>
              <a:t>Sınıf</a:t>
            </a:r>
            <a:endParaRPr lang="en-US" sz="4800" b="1" dirty="0"/>
          </a:p>
          <a:p>
            <a:r>
              <a:rPr lang="en-US" sz="4800" b="1" dirty="0" smtClean="0"/>
              <a:t>(</a:t>
            </a:r>
            <a:r>
              <a:rPr lang="tr-TR" sz="4800" b="1" dirty="0" smtClean="0"/>
              <a:t>Birinci</a:t>
            </a:r>
            <a:r>
              <a:rPr lang="en-US" sz="4800" b="1" dirty="0" smtClean="0"/>
              <a:t> </a:t>
            </a:r>
            <a:r>
              <a:rPr lang="en-US" sz="4800" b="1" dirty="0" err="1"/>
              <a:t>Ders</a:t>
            </a:r>
            <a:r>
              <a:rPr lang="en-US" sz="4800" b="1" dirty="0"/>
              <a:t>)</a:t>
            </a:r>
          </a:p>
          <a:p>
            <a:pPr algn="r"/>
            <a:r>
              <a:rPr lang="en-US" sz="4800" b="1" dirty="0" err="1"/>
              <a:t>Ders</a:t>
            </a:r>
            <a:r>
              <a:rPr lang="en-US" sz="4800" b="1" dirty="0"/>
              <a:t> </a:t>
            </a:r>
            <a:r>
              <a:rPr lang="en-US" sz="4800" b="1" dirty="0" err="1"/>
              <a:t>Hocas</a:t>
            </a:r>
            <a:r>
              <a:rPr lang="tr-TR" sz="4800" b="1" dirty="0"/>
              <a:t>ı</a:t>
            </a:r>
          </a:p>
          <a:p>
            <a:pPr algn="r"/>
            <a:r>
              <a:rPr lang="tr-TR" sz="4800" b="1" dirty="0"/>
              <a:t>Sinan Dlşad Tahsin</a:t>
            </a:r>
            <a:endParaRPr lang="en-US" sz="4800" dirty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15266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2895600"/>
          </a:xfrm>
        </p:spPr>
        <p:txBody>
          <a:bodyPr/>
          <a:lstStyle/>
          <a:p>
            <a:pPr marL="0" lvl="0" indent="0">
              <a:buNone/>
            </a:pPr>
            <a:r>
              <a:rPr lang="en-US" sz="6000" dirty="0" smtClean="0"/>
              <a:t>6). </a:t>
            </a:r>
            <a:r>
              <a:rPr lang="en-US" sz="6000" dirty="0" err="1" smtClean="0"/>
              <a:t>Mısra</a:t>
            </a:r>
            <a:r>
              <a:rPr lang="en-US" sz="6000" dirty="0" smtClean="0"/>
              <a:t> </a:t>
            </a:r>
            <a:r>
              <a:rPr lang="en-US" sz="6000" dirty="0" err="1"/>
              <a:t>sonlarında</a:t>
            </a:r>
            <a:r>
              <a:rPr lang="en-US" sz="6000" dirty="0"/>
              <a:t> </a:t>
            </a:r>
            <a:r>
              <a:rPr lang="en-US" sz="6000" dirty="0" err="1"/>
              <a:t>genellikle</a:t>
            </a:r>
            <a:r>
              <a:rPr lang="en-US" sz="6000" dirty="0"/>
              <a:t> </a:t>
            </a:r>
            <a:r>
              <a:rPr lang="en-US" sz="6000" dirty="0" err="1"/>
              <a:t>yarım</a:t>
            </a:r>
            <a:r>
              <a:rPr lang="en-US" sz="6000" dirty="0"/>
              <a:t> </a:t>
            </a:r>
            <a:r>
              <a:rPr lang="en-US" sz="6000" dirty="0" err="1"/>
              <a:t>kafiye</a:t>
            </a:r>
            <a:r>
              <a:rPr lang="en-US" sz="6000" dirty="0"/>
              <a:t> </a:t>
            </a:r>
            <a:r>
              <a:rPr lang="en-US" sz="6000" dirty="0" err="1"/>
              <a:t>kullanılmıştır</a:t>
            </a:r>
            <a:r>
              <a:rPr lang="en-US" sz="60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547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10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68647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tr-TR" sz="4800" dirty="0"/>
              <a:t>Değerli öğrencileer bu şekilde </a:t>
            </a:r>
            <a:r>
              <a:rPr lang="en-US" sz="4800" dirty="0" err="1"/>
              <a:t>birinci</a:t>
            </a:r>
            <a:r>
              <a:rPr lang="tr-TR" sz="4800" dirty="0"/>
              <a:t> dersimiz sona erdi</a:t>
            </a:r>
            <a:r>
              <a:rPr lang="en-US" sz="4800" dirty="0"/>
              <a:t>,</a:t>
            </a:r>
            <a:r>
              <a:rPr lang="tr-TR" sz="4800" dirty="0"/>
              <a:t> umarım faydalanmışsınız</a:t>
            </a:r>
            <a:r>
              <a:rPr lang="en-US" sz="4800" dirty="0"/>
              <a:t>.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 err="1"/>
              <a:t>sayg</a:t>
            </a:r>
            <a:r>
              <a:rPr lang="tr-TR" sz="4800" dirty="0"/>
              <a:t>ılarımla</a:t>
            </a:r>
            <a:endParaRPr lang="en-US" sz="4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11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0767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6248400"/>
          </a:xfrm>
        </p:spPr>
        <p:txBody>
          <a:bodyPr>
            <a:normAutofit lnSpcReduction="10000"/>
          </a:bodyPr>
          <a:lstStyle/>
          <a:p>
            <a:r>
              <a:rPr lang="en-US" sz="4000" b="1" i="1" dirty="0" err="1"/>
              <a:t>Halk</a:t>
            </a:r>
            <a:r>
              <a:rPr lang="en-US" sz="4000" b="1" i="1" dirty="0"/>
              <a:t> </a:t>
            </a:r>
            <a:r>
              <a:rPr lang="en-US" sz="4000" b="1" i="1" dirty="0" err="1"/>
              <a:t>edebiyatı</a:t>
            </a:r>
            <a:r>
              <a:rPr lang="en-US" sz="4000" b="1" i="1" dirty="0"/>
              <a:t> </a:t>
            </a:r>
            <a:r>
              <a:rPr lang="en-US" sz="4000" b="1" i="1" dirty="0" err="1"/>
              <a:t>nedir</a:t>
            </a:r>
            <a:r>
              <a:rPr lang="en-US" sz="4000" b="1" i="1" dirty="0"/>
              <a:t>? </a:t>
            </a:r>
            <a:r>
              <a:rPr lang="en-US" sz="4000" b="1" i="1" dirty="0" err="1"/>
              <a:t>Halk</a:t>
            </a:r>
            <a:r>
              <a:rPr lang="en-US" sz="4000" b="1" i="1" dirty="0"/>
              <a:t> </a:t>
            </a:r>
            <a:r>
              <a:rPr lang="en-US" sz="4000" b="1" i="1" dirty="0" err="1"/>
              <a:t>edebiyatının</a:t>
            </a:r>
            <a:r>
              <a:rPr lang="en-US" sz="4000" b="1" i="1" dirty="0"/>
              <a:t> </a:t>
            </a:r>
            <a:r>
              <a:rPr lang="en-US" sz="4000" b="1" i="1" dirty="0" err="1"/>
              <a:t>özellikleri</a:t>
            </a:r>
            <a:r>
              <a:rPr lang="en-US" sz="4000" b="1" i="1" dirty="0"/>
              <a:t> </a:t>
            </a:r>
            <a:r>
              <a:rPr lang="en-US" sz="4000" b="1" i="1" dirty="0" err="1"/>
              <a:t>nelerdir</a:t>
            </a:r>
            <a:r>
              <a:rPr lang="en-US" sz="4000" b="1" i="1" dirty="0"/>
              <a:t>? </a:t>
            </a:r>
            <a:r>
              <a:rPr lang="en-US" sz="4000" b="1" i="1" dirty="0" err="1"/>
              <a:t>Halk</a:t>
            </a:r>
            <a:r>
              <a:rPr lang="en-US" sz="4000" b="1" i="1" dirty="0"/>
              <a:t> </a:t>
            </a:r>
            <a:r>
              <a:rPr lang="en-US" sz="4000" b="1" i="1" dirty="0" err="1"/>
              <a:t>edebiyatı</a:t>
            </a:r>
            <a:r>
              <a:rPr lang="en-US" sz="4000" b="1" i="1" dirty="0"/>
              <a:t> </a:t>
            </a:r>
            <a:r>
              <a:rPr lang="en-US" sz="4000" b="1" i="1" dirty="0" err="1"/>
              <a:t>sanatçıları</a:t>
            </a:r>
            <a:r>
              <a:rPr lang="en-US" sz="4000" b="1" i="1" dirty="0"/>
              <a:t> </a:t>
            </a:r>
            <a:r>
              <a:rPr lang="en-US" sz="4000" b="1" i="1" dirty="0" err="1"/>
              <a:t>kimlerdir</a:t>
            </a:r>
            <a:r>
              <a:rPr lang="en-US" sz="4000" b="1" i="1" dirty="0"/>
              <a:t>?</a:t>
            </a:r>
            <a:endParaRPr lang="en-US" sz="4000" dirty="0"/>
          </a:p>
          <a:p>
            <a:r>
              <a:rPr lang="en-US" sz="4000" b="1" dirty="0"/>
              <a:t>HALK EDEBİYATI</a:t>
            </a:r>
            <a:endParaRPr lang="en-US" sz="4000" dirty="0"/>
          </a:p>
          <a:p>
            <a:r>
              <a:rPr lang="en-US" sz="4000" dirty="0" err="1" smtClean="0"/>
              <a:t>Türk</a:t>
            </a:r>
            <a:r>
              <a:rPr lang="en-US" sz="4000" dirty="0" smtClean="0"/>
              <a:t> </a:t>
            </a:r>
            <a:r>
              <a:rPr lang="en-US" sz="4000" dirty="0" err="1"/>
              <a:t>Halk</a:t>
            </a:r>
            <a:r>
              <a:rPr lang="en-US" sz="4000" dirty="0"/>
              <a:t> </a:t>
            </a:r>
            <a:r>
              <a:rPr lang="en-US" sz="4000" dirty="0" err="1"/>
              <a:t>edebiyatı</a:t>
            </a:r>
            <a:r>
              <a:rPr lang="en-US" sz="4000" dirty="0"/>
              <a:t>, </a:t>
            </a:r>
            <a:r>
              <a:rPr lang="en-US" sz="4000" dirty="0" err="1"/>
              <a:t>Türk</a:t>
            </a:r>
            <a:r>
              <a:rPr lang="en-US" sz="4000" dirty="0"/>
              <a:t> </a:t>
            </a:r>
            <a:r>
              <a:rPr lang="en-US" sz="4000" dirty="0" err="1"/>
              <a:t>halkının</a:t>
            </a:r>
            <a:r>
              <a:rPr lang="en-US" sz="4000" dirty="0"/>
              <a:t> </a:t>
            </a:r>
            <a:r>
              <a:rPr lang="en-US" sz="4000" dirty="0" err="1"/>
              <a:t>yaşam</a:t>
            </a:r>
            <a:r>
              <a:rPr lang="en-US" sz="4000" dirty="0"/>
              <a:t> </a:t>
            </a:r>
            <a:r>
              <a:rPr lang="en-US" sz="4000" dirty="0" err="1"/>
              <a:t>biçimini</a:t>
            </a:r>
            <a:r>
              <a:rPr lang="en-US" sz="4000" dirty="0"/>
              <a:t>, </a:t>
            </a:r>
            <a:r>
              <a:rPr lang="en-US" sz="4000" dirty="0" err="1"/>
              <a:t>kültürel</a:t>
            </a:r>
            <a:r>
              <a:rPr lang="en-US" sz="4000" dirty="0"/>
              <a:t> </a:t>
            </a:r>
            <a:r>
              <a:rPr lang="en-US" sz="4000" dirty="0" err="1"/>
              <a:t>yapısını</a:t>
            </a:r>
            <a:r>
              <a:rPr lang="en-US" sz="4000" dirty="0"/>
              <a:t>, </a:t>
            </a:r>
            <a:r>
              <a:rPr lang="en-US" sz="4000" dirty="0" err="1"/>
              <a:t>beğenilerini</a:t>
            </a:r>
            <a:r>
              <a:rPr lang="en-US" sz="4000" dirty="0"/>
              <a:t>, </a:t>
            </a:r>
            <a:r>
              <a:rPr lang="en-US" sz="4000" dirty="0" err="1"/>
              <a:t>olayları</a:t>
            </a:r>
            <a:r>
              <a:rPr lang="en-US" sz="4000" dirty="0"/>
              <a:t> </a:t>
            </a:r>
            <a:r>
              <a:rPr lang="en-US" sz="4000" dirty="0" err="1"/>
              <a:t>karşısındaki</a:t>
            </a:r>
            <a:r>
              <a:rPr lang="en-US" sz="4000" dirty="0"/>
              <a:t> </a:t>
            </a:r>
            <a:r>
              <a:rPr lang="en-US" sz="4000" dirty="0" err="1"/>
              <a:t>duygusal</a:t>
            </a:r>
            <a:r>
              <a:rPr lang="en-US" sz="4000" dirty="0"/>
              <a:t> </a:t>
            </a:r>
            <a:r>
              <a:rPr lang="en-US" sz="4000" dirty="0" err="1"/>
              <a:t>ya</a:t>
            </a:r>
            <a:r>
              <a:rPr lang="en-US" sz="4000" dirty="0"/>
              <a:t> da </a:t>
            </a:r>
            <a:r>
              <a:rPr lang="en-US" sz="4000" dirty="0" err="1"/>
              <a:t>düşünsel</a:t>
            </a:r>
            <a:r>
              <a:rPr lang="en-US" sz="4000" dirty="0"/>
              <a:t> </a:t>
            </a:r>
            <a:r>
              <a:rPr lang="en-US" sz="4000" dirty="0" err="1"/>
              <a:t>tavrını</a:t>
            </a:r>
            <a:r>
              <a:rPr lang="en-US" sz="4000" dirty="0"/>
              <a:t> </a:t>
            </a:r>
            <a:r>
              <a:rPr lang="en-US" sz="4000" dirty="0" err="1"/>
              <a:t>sade</a:t>
            </a:r>
            <a:r>
              <a:rPr lang="en-US" sz="4000" dirty="0"/>
              <a:t> </a:t>
            </a:r>
            <a:r>
              <a:rPr lang="en-US" sz="4000" dirty="0" err="1"/>
              <a:t>bir</a:t>
            </a:r>
            <a:r>
              <a:rPr lang="en-US" sz="4000" dirty="0"/>
              <a:t> </a:t>
            </a:r>
            <a:r>
              <a:rPr lang="en-US" sz="4000" dirty="0" err="1"/>
              <a:t>Türkçe</a:t>
            </a:r>
            <a:r>
              <a:rPr lang="en-US" sz="4000" dirty="0"/>
              <a:t> </a:t>
            </a:r>
            <a:r>
              <a:rPr lang="en-US" sz="4000" dirty="0" err="1"/>
              <a:t>ile</a:t>
            </a:r>
            <a:r>
              <a:rPr lang="en-US" sz="4000" dirty="0"/>
              <a:t> </a:t>
            </a:r>
            <a:r>
              <a:rPr lang="en-US" sz="4000" dirty="0" err="1"/>
              <a:t>ve</a:t>
            </a:r>
            <a:r>
              <a:rPr lang="en-US" sz="4000" dirty="0"/>
              <a:t> </a:t>
            </a:r>
            <a:r>
              <a:rPr lang="en-US" sz="4000" dirty="0" err="1"/>
              <a:t>Türk</a:t>
            </a:r>
            <a:r>
              <a:rPr lang="en-US" sz="4000" dirty="0"/>
              <a:t> </a:t>
            </a:r>
            <a:r>
              <a:rPr lang="en-US" sz="4000" dirty="0" err="1"/>
              <a:t>edebiyatına</a:t>
            </a:r>
            <a:r>
              <a:rPr lang="en-US" sz="4000" dirty="0"/>
              <a:t> </a:t>
            </a:r>
            <a:r>
              <a:rPr lang="en-US" sz="4000" dirty="0" err="1"/>
              <a:t>özgü</a:t>
            </a:r>
            <a:r>
              <a:rPr lang="en-US" sz="4000" dirty="0"/>
              <a:t> </a:t>
            </a:r>
            <a:r>
              <a:rPr lang="en-US" sz="4000" dirty="0" err="1"/>
              <a:t>biçimlerle</a:t>
            </a:r>
            <a:r>
              <a:rPr lang="en-US" sz="4000" dirty="0"/>
              <a:t> </a:t>
            </a:r>
            <a:r>
              <a:rPr lang="en-US" sz="4000" dirty="0" err="1"/>
              <a:t>ortaya</a:t>
            </a:r>
            <a:r>
              <a:rPr lang="en-US" sz="4000" dirty="0"/>
              <a:t> </a:t>
            </a:r>
            <a:r>
              <a:rPr lang="en-US" sz="4000" dirty="0" err="1"/>
              <a:t>koyan</a:t>
            </a:r>
            <a:r>
              <a:rPr lang="en-US" sz="4000" dirty="0"/>
              <a:t> </a:t>
            </a:r>
            <a:r>
              <a:rPr lang="en-US" sz="4000" dirty="0" err="1"/>
              <a:t>edebiyattır</a:t>
            </a:r>
            <a:r>
              <a:rPr lang="en-US" sz="40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2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17324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err="1"/>
              <a:t>Halk</a:t>
            </a:r>
            <a:r>
              <a:rPr lang="en-US" sz="4800" dirty="0"/>
              <a:t> </a:t>
            </a:r>
            <a:r>
              <a:rPr lang="en-US" sz="4800" dirty="0" err="1"/>
              <a:t>edebiyatı</a:t>
            </a:r>
            <a:r>
              <a:rPr lang="en-US" sz="4800" dirty="0"/>
              <a:t>, </a:t>
            </a:r>
            <a:r>
              <a:rPr lang="en-US" sz="4800" dirty="0" err="1"/>
              <a:t>geniş</a:t>
            </a:r>
            <a:r>
              <a:rPr lang="en-US" sz="4800" dirty="0"/>
              <a:t> </a:t>
            </a:r>
            <a:r>
              <a:rPr lang="en-US" sz="4800" dirty="0" err="1"/>
              <a:t>halk</a:t>
            </a:r>
            <a:r>
              <a:rPr lang="en-US" sz="4800" dirty="0"/>
              <a:t> </a:t>
            </a:r>
            <a:r>
              <a:rPr lang="en-US" sz="4800" dirty="0" err="1"/>
              <a:t>yığınlarının</a:t>
            </a:r>
            <a:r>
              <a:rPr lang="en-US" sz="4800" dirty="0"/>
              <a:t> </a:t>
            </a:r>
            <a:r>
              <a:rPr lang="en-US" sz="4800" dirty="0" err="1"/>
              <a:t>özlemini</a:t>
            </a:r>
            <a:r>
              <a:rPr lang="en-US" sz="4800" dirty="0"/>
              <a:t>, </a:t>
            </a:r>
            <a:r>
              <a:rPr lang="en-US" sz="4800" dirty="0" err="1"/>
              <a:t>sevgisini</a:t>
            </a:r>
            <a:r>
              <a:rPr lang="en-US" sz="4800" dirty="0"/>
              <a:t>, </a:t>
            </a:r>
            <a:r>
              <a:rPr lang="en-US" sz="4800" dirty="0" err="1"/>
              <a:t>sevinç</a:t>
            </a:r>
            <a:r>
              <a:rPr lang="en-US" sz="4800" dirty="0"/>
              <a:t> </a:t>
            </a:r>
            <a:r>
              <a:rPr lang="en-US" sz="4800" dirty="0" err="1"/>
              <a:t>ve</a:t>
            </a:r>
            <a:r>
              <a:rPr lang="en-US" sz="4800" dirty="0"/>
              <a:t> </a:t>
            </a:r>
            <a:r>
              <a:rPr lang="en-US" sz="4800" dirty="0" err="1"/>
              <a:t>acılarını</a:t>
            </a:r>
            <a:r>
              <a:rPr lang="en-US" sz="4800" dirty="0"/>
              <a:t> </a:t>
            </a:r>
            <a:r>
              <a:rPr lang="en-US" sz="4800" dirty="0" err="1"/>
              <a:t>dile</a:t>
            </a:r>
            <a:r>
              <a:rPr lang="en-US" sz="4800" dirty="0"/>
              <a:t> </a:t>
            </a:r>
            <a:r>
              <a:rPr lang="en-US" sz="4800" dirty="0" err="1"/>
              <a:t>getirir</a:t>
            </a:r>
            <a:r>
              <a:rPr lang="en-US" sz="4800" dirty="0"/>
              <a:t>. </a:t>
            </a:r>
            <a:r>
              <a:rPr lang="en-US" sz="4800" dirty="0" err="1"/>
              <a:t>Halk</a:t>
            </a:r>
            <a:r>
              <a:rPr lang="en-US" sz="4800" dirty="0"/>
              <a:t> </a:t>
            </a:r>
            <a:r>
              <a:rPr lang="en-US" sz="4800" dirty="0" err="1"/>
              <a:t>şiiri</a:t>
            </a:r>
            <a:r>
              <a:rPr lang="en-US" sz="4800" dirty="0"/>
              <a:t>, her </a:t>
            </a:r>
            <a:r>
              <a:rPr lang="en-US" sz="4800" dirty="0" err="1"/>
              <a:t>halk</a:t>
            </a:r>
            <a:r>
              <a:rPr lang="en-US" sz="4800" dirty="0"/>
              <a:t> </a:t>
            </a:r>
            <a:r>
              <a:rPr lang="en-US" sz="4800" dirty="0" err="1"/>
              <a:t>ozanı</a:t>
            </a:r>
            <a:r>
              <a:rPr lang="en-US" sz="4800" dirty="0"/>
              <a:t> </a:t>
            </a:r>
            <a:r>
              <a:rPr lang="en-US" sz="4800" dirty="0" err="1"/>
              <a:t>ile</a:t>
            </a:r>
            <a:r>
              <a:rPr lang="en-US" sz="4800" dirty="0"/>
              <a:t> </a:t>
            </a:r>
            <a:r>
              <a:rPr lang="en-US" sz="4800" dirty="0" err="1"/>
              <a:t>biraz</a:t>
            </a:r>
            <a:r>
              <a:rPr lang="en-US" sz="4800" dirty="0"/>
              <a:t> </a:t>
            </a:r>
            <a:r>
              <a:rPr lang="en-US" sz="4800" dirty="0" err="1"/>
              <a:t>daha</a:t>
            </a:r>
            <a:r>
              <a:rPr lang="en-US" sz="4800" dirty="0"/>
              <a:t> </a:t>
            </a:r>
            <a:r>
              <a:rPr lang="en-US" sz="4800" dirty="0" err="1"/>
              <a:t>gelişmiş</a:t>
            </a:r>
            <a:r>
              <a:rPr lang="en-US" sz="4800" dirty="0"/>
              <a:t>, </a:t>
            </a:r>
            <a:r>
              <a:rPr lang="en-US" sz="4800" dirty="0" err="1"/>
              <a:t>biraz</a:t>
            </a:r>
            <a:r>
              <a:rPr lang="en-US" sz="4800" dirty="0"/>
              <a:t> </a:t>
            </a:r>
            <a:r>
              <a:rPr lang="en-US" sz="4800" dirty="0" err="1"/>
              <a:t>daha</a:t>
            </a:r>
            <a:r>
              <a:rPr lang="en-US" sz="4800" dirty="0"/>
              <a:t> </a:t>
            </a:r>
            <a:r>
              <a:rPr lang="en-US" sz="4800" dirty="0" err="1"/>
              <a:t>genişlemiştir</a:t>
            </a:r>
            <a:r>
              <a:rPr lang="en-US" sz="4800" dirty="0"/>
              <a:t>. </a:t>
            </a:r>
            <a:r>
              <a:rPr lang="en-US" sz="4800" dirty="0" err="1"/>
              <a:t>Beslendiği</a:t>
            </a:r>
            <a:r>
              <a:rPr lang="en-US" sz="4800" dirty="0"/>
              <a:t> </a:t>
            </a:r>
            <a:r>
              <a:rPr lang="en-US" sz="4800" dirty="0" err="1"/>
              <a:t>halk</a:t>
            </a:r>
            <a:r>
              <a:rPr lang="en-US" sz="4800" dirty="0"/>
              <a:t> </a:t>
            </a:r>
            <a:r>
              <a:rPr lang="en-US" sz="4800" dirty="0" err="1"/>
              <a:t>diliyle</a:t>
            </a:r>
            <a:r>
              <a:rPr lang="en-US" sz="4800" dirty="0"/>
              <a:t>, </a:t>
            </a:r>
            <a:r>
              <a:rPr lang="en-US" sz="4800" dirty="0" err="1"/>
              <a:t>sağlam</a:t>
            </a:r>
            <a:r>
              <a:rPr lang="en-US" sz="4800" dirty="0"/>
              <a:t> </a:t>
            </a:r>
            <a:r>
              <a:rPr lang="en-US" sz="4800" dirty="0" err="1"/>
              <a:t>yapısıyla</a:t>
            </a:r>
            <a:r>
              <a:rPr lang="en-US" sz="4800" dirty="0"/>
              <a:t> </a:t>
            </a:r>
            <a:r>
              <a:rPr lang="en-US" sz="4800" dirty="0" err="1"/>
              <a:t>günümüze</a:t>
            </a:r>
            <a:r>
              <a:rPr lang="en-US" sz="4800" dirty="0"/>
              <a:t> </a:t>
            </a:r>
            <a:r>
              <a:rPr lang="en-US" sz="4800" dirty="0" err="1"/>
              <a:t>kalmayı</a:t>
            </a:r>
            <a:r>
              <a:rPr lang="en-US" sz="4800" dirty="0"/>
              <a:t> </a:t>
            </a:r>
            <a:r>
              <a:rPr lang="en-US" sz="4800" dirty="0" err="1"/>
              <a:t>başarmıştır</a:t>
            </a:r>
            <a:r>
              <a:rPr lang="en-US" sz="4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3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65196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err="1"/>
              <a:t>Halk</a:t>
            </a:r>
            <a:r>
              <a:rPr lang="en-US" sz="4800" dirty="0"/>
              <a:t> </a:t>
            </a:r>
            <a:r>
              <a:rPr lang="en-US" sz="4800" dirty="0" err="1"/>
              <a:t>edebiyatı</a:t>
            </a:r>
            <a:r>
              <a:rPr lang="en-US" sz="4800" dirty="0"/>
              <a:t>, </a:t>
            </a:r>
            <a:r>
              <a:rPr lang="en-US" sz="4800" dirty="0" err="1"/>
              <a:t>halkın</a:t>
            </a:r>
            <a:r>
              <a:rPr lang="en-US" sz="4800" dirty="0"/>
              <a:t> </a:t>
            </a:r>
            <a:r>
              <a:rPr lang="en-US" sz="4800" dirty="0" err="1"/>
              <a:t>arasından</a:t>
            </a:r>
            <a:r>
              <a:rPr lang="en-US" sz="4800" dirty="0"/>
              <a:t> </a:t>
            </a:r>
            <a:r>
              <a:rPr lang="en-US" sz="4800" dirty="0" err="1"/>
              <a:t>yetişen</a:t>
            </a:r>
            <a:r>
              <a:rPr lang="en-US" sz="4800" dirty="0"/>
              <a:t>, </a:t>
            </a:r>
            <a:r>
              <a:rPr lang="en-US" sz="4800" dirty="0" err="1"/>
              <a:t>çoğu</a:t>
            </a:r>
            <a:r>
              <a:rPr lang="en-US" sz="4800" dirty="0"/>
              <a:t> </a:t>
            </a:r>
            <a:r>
              <a:rPr lang="en-US" sz="4800" dirty="0" err="1"/>
              <a:t>belirli</a:t>
            </a:r>
            <a:r>
              <a:rPr lang="en-US" sz="4800" dirty="0"/>
              <a:t> </a:t>
            </a:r>
            <a:r>
              <a:rPr lang="en-US" sz="4800" dirty="0" err="1"/>
              <a:t>bir</a:t>
            </a:r>
            <a:r>
              <a:rPr lang="en-US" sz="4800" dirty="0"/>
              <a:t> </a:t>
            </a:r>
            <a:r>
              <a:rPr lang="en-US" sz="4800" dirty="0" err="1"/>
              <a:t>öğrenim</a:t>
            </a:r>
            <a:r>
              <a:rPr lang="en-US" sz="4800" dirty="0"/>
              <a:t> </a:t>
            </a:r>
            <a:r>
              <a:rPr lang="en-US" sz="4800" dirty="0" err="1"/>
              <a:t>görmemiş</a:t>
            </a:r>
            <a:r>
              <a:rPr lang="en-US" sz="4800" dirty="0"/>
              <a:t> </a:t>
            </a:r>
            <a:r>
              <a:rPr lang="en-US" sz="4800" dirty="0" err="1"/>
              <a:t>ozanların</a:t>
            </a:r>
            <a:r>
              <a:rPr lang="en-US" sz="4800" dirty="0"/>
              <a:t> </a:t>
            </a:r>
            <a:r>
              <a:rPr lang="en-US" sz="4800" dirty="0" err="1"/>
              <a:t>oluşturduğu</a:t>
            </a:r>
            <a:r>
              <a:rPr lang="en-US" sz="4800" dirty="0"/>
              <a:t> </a:t>
            </a:r>
            <a:r>
              <a:rPr lang="en-US" sz="4800" dirty="0" err="1"/>
              <a:t>bir</a:t>
            </a:r>
            <a:r>
              <a:rPr lang="en-US" sz="4800" dirty="0"/>
              <a:t> </a:t>
            </a:r>
            <a:r>
              <a:rPr lang="en-US" sz="4800" dirty="0" err="1"/>
              <a:t>edebiyattır</a:t>
            </a:r>
            <a:r>
              <a:rPr lang="en-US" sz="4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135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4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25122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marL="0" indent="0">
              <a:buNone/>
            </a:pPr>
            <a:r>
              <a:rPr lang="en-US" sz="4800" b="1" dirty="0"/>
              <a:t>HALK EDEBİYATININ GENEL ÖZELLİKLERİ</a:t>
            </a:r>
            <a:endParaRPr lang="en-US" sz="4800" dirty="0"/>
          </a:p>
          <a:p>
            <a:pPr marL="914400" lvl="0" indent="-914400">
              <a:buFont typeface="+mj-lt"/>
              <a:buAutoNum type="arabicParenR"/>
            </a:pPr>
            <a:r>
              <a:rPr lang="en-US" sz="4800" dirty="0" err="1"/>
              <a:t>İslamiyet</a:t>
            </a:r>
            <a:r>
              <a:rPr lang="en-US" sz="4800" dirty="0"/>
              <a:t> </a:t>
            </a:r>
            <a:r>
              <a:rPr lang="en-US" sz="4800" dirty="0" err="1"/>
              <a:t>öncesi</a:t>
            </a:r>
            <a:r>
              <a:rPr lang="en-US" sz="4800" dirty="0"/>
              <a:t> </a:t>
            </a:r>
            <a:r>
              <a:rPr lang="en-US" sz="4800" dirty="0" err="1"/>
              <a:t>sözlü</a:t>
            </a:r>
            <a:r>
              <a:rPr lang="en-US" sz="4800" dirty="0"/>
              <a:t> </a:t>
            </a:r>
            <a:r>
              <a:rPr lang="en-US" sz="4800" dirty="0" err="1"/>
              <a:t>edebiyat</a:t>
            </a:r>
            <a:r>
              <a:rPr lang="en-US" sz="4800" dirty="0"/>
              <a:t> </a:t>
            </a:r>
            <a:r>
              <a:rPr lang="en-US" sz="4800" dirty="0" err="1"/>
              <a:t>geleneğinin</a:t>
            </a:r>
            <a:r>
              <a:rPr lang="en-US" sz="4800" dirty="0"/>
              <a:t> </a:t>
            </a:r>
            <a:r>
              <a:rPr lang="en-US" sz="4800" dirty="0" err="1"/>
              <a:t>izlerini</a:t>
            </a:r>
            <a:r>
              <a:rPr lang="en-US" sz="4800" dirty="0"/>
              <a:t> </a:t>
            </a:r>
            <a:r>
              <a:rPr lang="en-US" sz="4800" dirty="0" err="1"/>
              <a:t>taşıyan</a:t>
            </a:r>
            <a:r>
              <a:rPr lang="en-US" sz="4800" dirty="0"/>
              <a:t> </a:t>
            </a:r>
            <a:r>
              <a:rPr lang="en-US" sz="4800" dirty="0" err="1"/>
              <a:t>ve</a:t>
            </a:r>
            <a:r>
              <a:rPr lang="en-US" sz="4800" dirty="0"/>
              <a:t> </a:t>
            </a:r>
            <a:r>
              <a:rPr lang="en-US" sz="4800" dirty="0" err="1"/>
              <a:t>halk</a:t>
            </a:r>
            <a:r>
              <a:rPr lang="en-US" sz="4800" dirty="0"/>
              <a:t> </a:t>
            </a:r>
            <a:r>
              <a:rPr lang="en-US" sz="4800" dirty="0" err="1"/>
              <a:t>arasında</a:t>
            </a:r>
            <a:r>
              <a:rPr lang="en-US" sz="4800" dirty="0"/>
              <a:t> </a:t>
            </a:r>
            <a:r>
              <a:rPr lang="en-US" sz="4800" dirty="0" err="1"/>
              <a:t>gelişen</a:t>
            </a:r>
            <a:r>
              <a:rPr lang="en-US" sz="4800" dirty="0"/>
              <a:t> </a:t>
            </a:r>
            <a:r>
              <a:rPr lang="en-US" sz="4800" dirty="0" err="1"/>
              <a:t>edebiyat</a:t>
            </a:r>
            <a:r>
              <a:rPr lang="en-US" sz="4800" dirty="0"/>
              <a:t> </a:t>
            </a:r>
            <a:r>
              <a:rPr lang="en-US" sz="4800" dirty="0" err="1"/>
              <a:t>dönemimizdir</a:t>
            </a:r>
            <a:r>
              <a:rPr lang="en-US" sz="4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5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89098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82000" cy="60198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tr-TR" sz="4800" b="1" dirty="0" smtClean="0"/>
              <a:t>2</a:t>
            </a:r>
            <a:r>
              <a:rPr lang="en-US" sz="4800" b="1" dirty="0" smtClean="0"/>
              <a:t>).</a:t>
            </a:r>
            <a:r>
              <a:rPr lang="en-US" sz="4800" dirty="0" smtClean="0"/>
              <a:t>Bu </a:t>
            </a:r>
            <a:r>
              <a:rPr lang="en-US" sz="4800" dirty="0" err="1"/>
              <a:t>dönemde</a:t>
            </a:r>
            <a:r>
              <a:rPr lang="en-US" sz="4800" dirty="0"/>
              <a:t> de </a:t>
            </a:r>
            <a:r>
              <a:rPr lang="en-US" sz="4800" dirty="0" err="1"/>
              <a:t>şiir</a:t>
            </a:r>
            <a:r>
              <a:rPr lang="en-US" sz="4800" dirty="0"/>
              <a:t> </a:t>
            </a:r>
            <a:r>
              <a:rPr lang="en-US" sz="4800" dirty="0" err="1"/>
              <a:t>düzyazıya</a:t>
            </a:r>
            <a:r>
              <a:rPr lang="en-US" sz="4800" dirty="0"/>
              <a:t> </a:t>
            </a:r>
            <a:r>
              <a:rPr lang="en-US" sz="4800" dirty="0" err="1"/>
              <a:t>göre</a:t>
            </a:r>
            <a:r>
              <a:rPr lang="en-US" sz="4800" dirty="0"/>
              <a:t> </a:t>
            </a:r>
            <a:r>
              <a:rPr lang="en-US" sz="4800" dirty="0" err="1"/>
              <a:t>ön</a:t>
            </a:r>
            <a:r>
              <a:rPr lang="en-US" sz="4800" dirty="0"/>
              <a:t> </a:t>
            </a:r>
            <a:r>
              <a:rPr lang="en-US" sz="4800" dirty="0" err="1"/>
              <a:t>plana</a:t>
            </a:r>
            <a:r>
              <a:rPr lang="en-US" sz="4800" dirty="0"/>
              <a:t> </a:t>
            </a:r>
            <a:r>
              <a:rPr lang="en-US" sz="4800" dirty="0" err="1"/>
              <a:t>çıkmış</a:t>
            </a:r>
            <a:r>
              <a:rPr lang="en-US" sz="4800" dirty="0"/>
              <a:t> </a:t>
            </a:r>
            <a:r>
              <a:rPr lang="en-US" sz="4800" dirty="0" err="1"/>
              <a:t>ve</a:t>
            </a:r>
            <a:r>
              <a:rPr lang="en-US" sz="4800" dirty="0"/>
              <a:t> </a:t>
            </a:r>
            <a:r>
              <a:rPr lang="en-US" sz="4800" dirty="0" err="1"/>
              <a:t>ürünler</a:t>
            </a:r>
            <a:r>
              <a:rPr lang="en-US" sz="4800" dirty="0"/>
              <a:t> </a:t>
            </a:r>
            <a:r>
              <a:rPr lang="en-US" sz="4800" dirty="0" err="1"/>
              <a:t>sözlü</a:t>
            </a:r>
            <a:r>
              <a:rPr lang="en-US" sz="4800" dirty="0"/>
              <a:t> </a:t>
            </a:r>
            <a:r>
              <a:rPr lang="en-US" sz="4800" dirty="0" err="1"/>
              <a:t>olarak</a:t>
            </a:r>
            <a:r>
              <a:rPr lang="en-US" sz="4800" dirty="0"/>
              <a:t> </a:t>
            </a:r>
            <a:r>
              <a:rPr lang="en-US" sz="4800" dirty="0" err="1"/>
              <a:t>oluşturulmuştur</a:t>
            </a:r>
            <a:r>
              <a:rPr lang="en-US" sz="4800" dirty="0"/>
              <a:t>. </a:t>
            </a:r>
            <a:r>
              <a:rPr lang="en-US" sz="4800" dirty="0" err="1"/>
              <a:t>Ancak</a:t>
            </a:r>
            <a:r>
              <a:rPr lang="en-US" sz="4800" dirty="0"/>
              <a:t> 17, 18. </a:t>
            </a:r>
            <a:r>
              <a:rPr lang="en-US" sz="4800" dirty="0" err="1"/>
              <a:t>yüzyıldan</a:t>
            </a:r>
            <a:r>
              <a:rPr lang="en-US" sz="4800" dirty="0"/>
              <a:t> </a:t>
            </a:r>
            <a:r>
              <a:rPr lang="en-US" sz="4800" dirty="0" err="1"/>
              <a:t>sonra</a:t>
            </a:r>
            <a:r>
              <a:rPr lang="en-US" sz="4800" dirty="0"/>
              <a:t> divan </a:t>
            </a:r>
            <a:r>
              <a:rPr lang="en-US" sz="4800" dirty="0" err="1"/>
              <a:t>edebiyatı</a:t>
            </a:r>
            <a:r>
              <a:rPr lang="en-US" sz="4800" dirty="0"/>
              <a:t> </a:t>
            </a:r>
            <a:r>
              <a:rPr lang="en-US" sz="4800" dirty="0" err="1"/>
              <a:t>şairlerinden</a:t>
            </a:r>
            <a:r>
              <a:rPr lang="en-US" sz="4800" dirty="0"/>
              <a:t> </a:t>
            </a:r>
            <a:r>
              <a:rPr lang="en-US" sz="4800" dirty="0" err="1"/>
              <a:t>etkilenen</a:t>
            </a:r>
            <a:r>
              <a:rPr lang="en-US" sz="4800" dirty="0"/>
              <a:t>, </a:t>
            </a:r>
            <a:r>
              <a:rPr lang="en-US" sz="4800" dirty="0" err="1"/>
              <a:t>kalem</a:t>
            </a:r>
            <a:r>
              <a:rPr lang="en-US" sz="4800" dirty="0"/>
              <a:t> </a:t>
            </a:r>
            <a:r>
              <a:rPr lang="en-US" sz="4800" dirty="0" err="1"/>
              <a:t>şairi</a:t>
            </a:r>
            <a:r>
              <a:rPr lang="en-US" sz="4800" dirty="0"/>
              <a:t> </a:t>
            </a:r>
            <a:r>
              <a:rPr lang="en-US" sz="4800" dirty="0" err="1"/>
              <a:t>olarak</a:t>
            </a:r>
            <a:r>
              <a:rPr lang="en-US" sz="4800" dirty="0"/>
              <a:t> </a:t>
            </a:r>
            <a:r>
              <a:rPr lang="en-US" sz="4800" dirty="0" err="1"/>
              <a:t>adlandırılan</a:t>
            </a:r>
            <a:r>
              <a:rPr lang="en-US" sz="4800" dirty="0"/>
              <a:t> </a:t>
            </a:r>
            <a:r>
              <a:rPr lang="en-US" sz="4800" dirty="0" err="1"/>
              <a:t>halk</a:t>
            </a:r>
            <a:r>
              <a:rPr lang="en-US" sz="4800" dirty="0"/>
              <a:t> </a:t>
            </a:r>
            <a:r>
              <a:rPr lang="en-US" sz="4800" dirty="0" err="1"/>
              <a:t>edebiyatı</a:t>
            </a:r>
            <a:r>
              <a:rPr lang="en-US" sz="4800" dirty="0"/>
              <a:t> </a:t>
            </a:r>
            <a:r>
              <a:rPr lang="en-US" sz="4800" dirty="0" err="1"/>
              <a:t>şairleri</a:t>
            </a:r>
            <a:r>
              <a:rPr lang="en-US" sz="4800" dirty="0"/>
              <a:t> </a:t>
            </a:r>
            <a:r>
              <a:rPr lang="en-US" sz="4800" dirty="0" err="1"/>
              <a:t>ürünlerini</a:t>
            </a:r>
            <a:r>
              <a:rPr lang="en-US" sz="4800" dirty="0"/>
              <a:t> </a:t>
            </a:r>
            <a:r>
              <a:rPr lang="en-US" sz="4800" dirty="0" err="1"/>
              <a:t>yazarak</a:t>
            </a:r>
            <a:r>
              <a:rPr lang="en-US" sz="4800" dirty="0"/>
              <a:t> </a:t>
            </a:r>
            <a:r>
              <a:rPr lang="en-US" sz="4800" dirty="0" err="1"/>
              <a:t>vermişlerdir</a:t>
            </a:r>
            <a:r>
              <a:rPr lang="en-US" sz="4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6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94534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4114800"/>
          </a:xfrm>
        </p:spPr>
        <p:txBody>
          <a:bodyPr/>
          <a:lstStyle/>
          <a:p>
            <a:pPr marL="0" lvl="0" indent="0">
              <a:buNone/>
            </a:pPr>
            <a:r>
              <a:rPr lang="en-US" sz="4800" dirty="0" smtClean="0"/>
              <a:t>3).</a:t>
            </a:r>
            <a:r>
              <a:rPr lang="en-US" sz="4800" dirty="0" err="1" smtClean="0"/>
              <a:t>Şiirle</a:t>
            </a:r>
            <a:r>
              <a:rPr lang="en-US" sz="4800" dirty="0" smtClean="0"/>
              <a:t> </a:t>
            </a:r>
            <a:r>
              <a:rPr lang="en-US" sz="4800" dirty="0" err="1"/>
              <a:t>müzik</a:t>
            </a:r>
            <a:r>
              <a:rPr lang="en-US" sz="4800" dirty="0"/>
              <a:t> </a:t>
            </a:r>
            <a:r>
              <a:rPr lang="en-US" sz="4800" dirty="0" err="1"/>
              <a:t>iç</a:t>
            </a:r>
            <a:r>
              <a:rPr lang="en-US" sz="4800" dirty="0"/>
              <a:t> </a:t>
            </a:r>
            <a:r>
              <a:rPr lang="en-US" sz="4800" dirty="0" err="1"/>
              <a:t>içedir</a:t>
            </a:r>
            <a:r>
              <a:rPr lang="en-US" sz="4800" dirty="0"/>
              <a:t>. </a:t>
            </a:r>
            <a:r>
              <a:rPr lang="en-US" sz="4800" dirty="0" err="1"/>
              <a:t>Şairler</a:t>
            </a:r>
            <a:r>
              <a:rPr lang="en-US" sz="4800" dirty="0"/>
              <a:t> </a:t>
            </a:r>
            <a:r>
              <a:rPr lang="en-US" sz="4800" dirty="0" err="1"/>
              <a:t>şiirlerini</a:t>
            </a:r>
            <a:r>
              <a:rPr lang="en-US" sz="4800" dirty="0"/>
              <a:t> </a:t>
            </a:r>
            <a:r>
              <a:rPr lang="en-US" sz="4800" dirty="0" err="1"/>
              <a:t>saz</a:t>
            </a:r>
            <a:r>
              <a:rPr lang="en-US" sz="4800" dirty="0"/>
              <a:t> </a:t>
            </a:r>
            <a:r>
              <a:rPr lang="en-US" sz="4800" dirty="0" err="1"/>
              <a:t>eşliğinde</a:t>
            </a:r>
            <a:r>
              <a:rPr lang="en-US" sz="4800" dirty="0"/>
              <a:t> </a:t>
            </a:r>
            <a:r>
              <a:rPr lang="en-US" sz="4800" dirty="0" err="1"/>
              <a:t>doğaçlama</a:t>
            </a:r>
            <a:r>
              <a:rPr lang="en-US" sz="4800" dirty="0"/>
              <a:t> </a:t>
            </a:r>
            <a:r>
              <a:rPr lang="en-US" sz="4800" dirty="0" err="1"/>
              <a:t>söylemişlerdir</a:t>
            </a:r>
            <a:r>
              <a:rPr lang="en-US" sz="4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7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69485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4191000"/>
          </a:xfrm>
        </p:spPr>
        <p:txBody>
          <a:bodyPr/>
          <a:lstStyle/>
          <a:p>
            <a:pPr marL="0" lvl="0" indent="0">
              <a:buNone/>
            </a:pPr>
            <a:r>
              <a:rPr lang="en-US" sz="4800" dirty="0" smtClean="0"/>
              <a:t>4). </a:t>
            </a:r>
            <a:r>
              <a:rPr lang="en-US" sz="4800" dirty="0" err="1" smtClean="0"/>
              <a:t>Nazım</a:t>
            </a:r>
            <a:r>
              <a:rPr lang="en-US" sz="4800" dirty="0" smtClean="0"/>
              <a:t> </a:t>
            </a:r>
            <a:r>
              <a:rPr lang="en-US" sz="4800" dirty="0" err="1"/>
              <a:t>birimi</a:t>
            </a:r>
            <a:r>
              <a:rPr lang="en-US" sz="4800" dirty="0"/>
              <a:t> </a:t>
            </a:r>
            <a:r>
              <a:rPr lang="en-US" sz="4800" dirty="0" err="1"/>
              <a:t>olarak</a:t>
            </a:r>
            <a:r>
              <a:rPr lang="en-US" sz="4800" dirty="0"/>
              <a:t> </a:t>
            </a:r>
            <a:r>
              <a:rPr lang="en-US" sz="4800" dirty="0" err="1"/>
              <a:t>dörtlük</a:t>
            </a:r>
            <a:r>
              <a:rPr lang="en-US" sz="4800" dirty="0"/>
              <a:t> </a:t>
            </a:r>
            <a:r>
              <a:rPr lang="en-US" sz="4800" dirty="0" err="1"/>
              <a:t>kullanılmıştır</a:t>
            </a:r>
            <a:r>
              <a:rPr lang="en-US" sz="4800" dirty="0"/>
              <a:t>. </a:t>
            </a:r>
            <a:r>
              <a:rPr lang="en-US" sz="4800" dirty="0" err="1"/>
              <a:t>Bazı</a:t>
            </a:r>
            <a:r>
              <a:rPr lang="en-US" sz="4800" dirty="0"/>
              <a:t> </a:t>
            </a:r>
            <a:r>
              <a:rPr lang="en-US" sz="4800" dirty="0" err="1"/>
              <a:t>türküler</a:t>
            </a:r>
            <a:r>
              <a:rPr lang="en-US" sz="4800" dirty="0"/>
              <a:t> </a:t>
            </a:r>
            <a:r>
              <a:rPr lang="en-US" sz="4800" dirty="0" err="1"/>
              <a:t>oluşturulurken</a:t>
            </a:r>
            <a:r>
              <a:rPr lang="en-US" sz="4800" dirty="0"/>
              <a:t> </a:t>
            </a:r>
            <a:r>
              <a:rPr lang="en-US" sz="4800" dirty="0" err="1"/>
              <a:t>üçlük</a:t>
            </a:r>
            <a:r>
              <a:rPr lang="en-US" sz="4800" dirty="0"/>
              <a:t> </a:t>
            </a:r>
            <a:r>
              <a:rPr lang="en-US" sz="4800" dirty="0" err="1"/>
              <a:t>ya</a:t>
            </a:r>
            <a:r>
              <a:rPr lang="en-US" sz="4800" dirty="0"/>
              <a:t> da </a:t>
            </a:r>
            <a:r>
              <a:rPr lang="en-US" sz="4800" dirty="0" err="1"/>
              <a:t>beşlik</a:t>
            </a:r>
            <a:r>
              <a:rPr lang="en-US" sz="4800" dirty="0"/>
              <a:t> de </a:t>
            </a:r>
            <a:r>
              <a:rPr lang="en-US" sz="4800" dirty="0" err="1"/>
              <a:t>kullanılmıştır</a:t>
            </a:r>
            <a:r>
              <a:rPr lang="en-US" sz="4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8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34411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64008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4800" dirty="0" smtClean="0"/>
              <a:t>5). </a:t>
            </a:r>
            <a:r>
              <a:rPr lang="en-US" sz="4800" dirty="0" err="1" smtClean="0"/>
              <a:t>Ölçü</a:t>
            </a:r>
            <a:r>
              <a:rPr lang="en-US" sz="4800" dirty="0"/>
              <a:t>, </a:t>
            </a:r>
            <a:r>
              <a:rPr lang="en-US" sz="4800" dirty="0" err="1"/>
              <a:t>milli</a:t>
            </a:r>
            <a:r>
              <a:rPr lang="en-US" sz="4800" dirty="0"/>
              <a:t> </a:t>
            </a:r>
            <a:r>
              <a:rPr lang="en-US" sz="4800" dirty="0" err="1"/>
              <a:t>ölçümüz</a:t>
            </a:r>
            <a:r>
              <a:rPr lang="en-US" sz="4800" dirty="0"/>
              <a:t> </a:t>
            </a:r>
            <a:r>
              <a:rPr lang="en-US" sz="4800" dirty="0" err="1"/>
              <a:t>olan</a:t>
            </a:r>
            <a:r>
              <a:rPr lang="en-US" sz="4800" dirty="0"/>
              <a:t> </a:t>
            </a:r>
            <a:r>
              <a:rPr lang="en-US" sz="4800" dirty="0" err="1"/>
              <a:t>hece</a:t>
            </a:r>
            <a:r>
              <a:rPr lang="en-US" sz="4800" dirty="0"/>
              <a:t> </a:t>
            </a:r>
            <a:r>
              <a:rPr lang="en-US" sz="4800" dirty="0" err="1"/>
              <a:t>ölçüsüdür</a:t>
            </a:r>
            <a:r>
              <a:rPr lang="en-US" sz="4800" dirty="0"/>
              <a:t>. </a:t>
            </a:r>
            <a:r>
              <a:rPr lang="en-US" sz="4800" dirty="0" err="1"/>
              <a:t>Hecenin</a:t>
            </a:r>
            <a:r>
              <a:rPr lang="en-US" sz="4800" dirty="0"/>
              <a:t> de </a:t>
            </a:r>
            <a:r>
              <a:rPr lang="en-US" sz="4800" dirty="0" err="1"/>
              <a:t>genellikle</a:t>
            </a:r>
            <a:r>
              <a:rPr lang="en-US" sz="4800" dirty="0"/>
              <a:t> 7’li, 8’li </a:t>
            </a:r>
            <a:r>
              <a:rPr lang="en-US" sz="4800" dirty="0" err="1"/>
              <a:t>ve</a:t>
            </a:r>
            <a:r>
              <a:rPr lang="en-US" sz="4800" dirty="0"/>
              <a:t> 11’li </a:t>
            </a:r>
            <a:r>
              <a:rPr lang="en-US" sz="4800" dirty="0" err="1"/>
              <a:t>kalıpları</a:t>
            </a:r>
            <a:r>
              <a:rPr lang="en-US" sz="4800" dirty="0"/>
              <a:t> </a:t>
            </a:r>
            <a:r>
              <a:rPr lang="en-US" sz="4800" dirty="0" err="1"/>
              <a:t>tercih</a:t>
            </a:r>
            <a:r>
              <a:rPr lang="en-US" sz="4800" dirty="0"/>
              <a:t> </a:t>
            </a:r>
            <a:r>
              <a:rPr lang="en-US" sz="4800" dirty="0" err="1"/>
              <a:t>edilmiştir</a:t>
            </a:r>
            <a:r>
              <a:rPr lang="en-US" sz="4800" dirty="0"/>
              <a:t>. </a:t>
            </a:r>
            <a:r>
              <a:rPr lang="en-US" sz="4800" dirty="0" err="1"/>
              <a:t>Bazı</a:t>
            </a:r>
            <a:r>
              <a:rPr lang="en-US" sz="4800" dirty="0"/>
              <a:t> </a:t>
            </a:r>
            <a:r>
              <a:rPr lang="en-US" sz="4800" dirty="0" err="1"/>
              <a:t>halk</a:t>
            </a:r>
            <a:r>
              <a:rPr lang="en-US" sz="4800" dirty="0"/>
              <a:t> </a:t>
            </a:r>
            <a:r>
              <a:rPr lang="en-US" sz="4800" dirty="0" err="1"/>
              <a:t>edebiyatı</a:t>
            </a:r>
            <a:r>
              <a:rPr lang="en-US" sz="4800" dirty="0"/>
              <a:t> </a:t>
            </a:r>
            <a:r>
              <a:rPr lang="en-US" sz="4800" dirty="0" err="1"/>
              <a:t>sanatçıları</a:t>
            </a:r>
            <a:r>
              <a:rPr lang="en-US" sz="4800" dirty="0"/>
              <a:t> divan </a:t>
            </a:r>
            <a:r>
              <a:rPr lang="en-US" sz="4800" dirty="0" err="1"/>
              <a:t>edebiyatı</a:t>
            </a:r>
            <a:r>
              <a:rPr lang="en-US" sz="4800" dirty="0"/>
              <a:t> </a:t>
            </a:r>
            <a:r>
              <a:rPr lang="en-US" sz="4800" dirty="0" err="1"/>
              <a:t>sanatçılarından</a:t>
            </a:r>
            <a:r>
              <a:rPr lang="en-US" sz="4800" dirty="0"/>
              <a:t> </a:t>
            </a:r>
            <a:r>
              <a:rPr lang="en-US" sz="4800" dirty="0" err="1"/>
              <a:t>etkilenerek</a:t>
            </a:r>
            <a:r>
              <a:rPr lang="en-US" sz="4800" dirty="0"/>
              <a:t> </a:t>
            </a:r>
            <a:r>
              <a:rPr lang="en-US" sz="4800" dirty="0" err="1"/>
              <a:t>aruz</a:t>
            </a:r>
            <a:r>
              <a:rPr lang="en-US" sz="4800" dirty="0"/>
              <a:t> </a:t>
            </a:r>
            <a:r>
              <a:rPr lang="en-US" sz="4800" dirty="0" err="1"/>
              <a:t>ölçüsüyle</a:t>
            </a:r>
            <a:r>
              <a:rPr lang="en-US" sz="4800" dirty="0"/>
              <a:t> divan, </a:t>
            </a:r>
            <a:r>
              <a:rPr lang="en-US" sz="4800" dirty="0" err="1"/>
              <a:t>selis</a:t>
            </a:r>
            <a:r>
              <a:rPr lang="en-US" sz="4800" dirty="0"/>
              <a:t>, </a:t>
            </a:r>
            <a:r>
              <a:rPr lang="en-US" sz="4800" dirty="0" err="1"/>
              <a:t>kalenderi</a:t>
            </a:r>
            <a:r>
              <a:rPr lang="en-US" sz="4800" dirty="0"/>
              <a:t>, </a:t>
            </a:r>
            <a:r>
              <a:rPr lang="en-US" sz="4800" dirty="0" err="1"/>
              <a:t>vezn</a:t>
            </a:r>
            <a:r>
              <a:rPr lang="en-US" sz="4800" dirty="0"/>
              <a:t>-i </a:t>
            </a:r>
            <a:r>
              <a:rPr lang="en-US" sz="4800" dirty="0" err="1"/>
              <a:t>aher</a:t>
            </a:r>
            <a:r>
              <a:rPr lang="en-US" sz="4800" dirty="0"/>
              <a:t>, </a:t>
            </a:r>
            <a:r>
              <a:rPr lang="en-US" sz="4800" dirty="0" err="1"/>
              <a:t>satranç</a:t>
            </a:r>
            <a:r>
              <a:rPr lang="en-US" sz="4800" dirty="0"/>
              <a:t> </a:t>
            </a:r>
            <a:r>
              <a:rPr lang="en-US" sz="4800" dirty="0" err="1"/>
              <a:t>gibi</a:t>
            </a:r>
            <a:r>
              <a:rPr lang="en-US" sz="4800" dirty="0"/>
              <a:t> </a:t>
            </a:r>
            <a:r>
              <a:rPr lang="en-US" sz="4800" dirty="0" err="1"/>
              <a:t>şiirler</a:t>
            </a:r>
            <a:r>
              <a:rPr lang="en-US" sz="4800" dirty="0"/>
              <a:t> </a:t>
            </a:r>
            <a:r>
              <a:rPr lang="en-US" sz="4800" dirty="0" err="1"/>
              <a:t>yazmıştır</a:t>
            </a:r>
            <a:r>
              <a:rPr lang="en-US" sz="4800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135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9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97166969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37</TotalTime>
  <Words>296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Thatch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</dc:creator>
  <cp:lastModifiedBy>DR.Ahmed Saker</cp:lastModifiedBy>
  <cp:revision>28</cp:revision>
  <dcterms:created xsi:type="dcterms:W3CDTF">2006-08-16T00:00:00Z</dcterms:created>
  <dcterms:modified xsi:type="dcterms:W3CDTF">2020-10-08T14:37:29Z</dcterms:modified>
</cp:coreProperties>
</file>