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  <p:sldMasterId id="2147483957" r:id="rId2"/>
    <p:sldMasterId id="2147484049" r:id="rId3"/>
  </p:sldMasterIdLst>
  <p:notesMasterIdLst>
    <p:notesMasterId r:id="rId19"/>
  </p:notesMasterIdLst>
  <p:handoutMasterIdLst>
    <p:handoutMasterId r:id="rId20"/>
  </p:handoutMasterIdLst>
  <p:sldIdLst>
    <p:sldId id="257" r:id="rId4"/>
    <p:sldId id="270" r:id="rId5"/>
    <p:sldId id="326" r:id="rId6"/>
    <p:sldId id="370" r:id="rId7"/>
    <p:sldId id="371" r:id="rId8"/>
    <p:sldId id="372" r:id="rId9"/>
    <p:sldId id="369" r:id="rId10"/>
    <p:sldId id="373" r:id="rId11"/>
    <p:sldId id="378" r:id="rId12"/>
    <p:sldId id="377" r:id="rId13"/>
    <p:sldId id="374" r:id="rId14"/>
    <p:sldId id="375" r:id="rId15"/>
    <p:sldId id="376" r:id="rId16"/>
    <p:sldId id="367" r:id="rId17"/>
    <p:sldId id="368" r:id="rId18"/>
  </p:sldIdLst>
  <p:sldSz cx="9144000" cy="6858000" type="screen4x3"/>
  <p:notesSz cx="6877050" cy="96567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E5EB"/>
    <a:srgbClr val="EEDAE3"/>
    <a:srgbClr val="336699"/>
    <a:srgbClr val="D5F72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88183" autoAdjust="0"/>
  </p:normalViewPr>
  <p:slideViewPr>
    <p:cSldViewPr>
      <p:cViewPr>
        <p:scale>
          <a:sx n="72" d="100"/>
          <a:sy n="72" d="100"/>
        </p:scale>
        <p:origin x="-1338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96995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92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1"/>
          <a:lstStyle>
            <a:lvl1pPr algn="l">
              <a:defRPr sz="1200"/>
            </a:lvl1pPr>
          </a:lstStyle>
          <a:p>
            <a:fld id="{0C539751-46A3-4881-945C-DF4B77BA9C95}" type="datetimeFigureOut">
              <a:rPr lang="ar-IQ" smtClean="0"/>
              <a:pPr/>
              <a:t>15/06/1441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96995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92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1" anchor="b"/>
          <a:lstStyle>
            <a:lvl1pPr algn="l">
              <a:defRPr sz="1200"/>
            </a:lvl1pPr>
          </a:lstStyle>
          <a:p>
            <a:fld id="{1FE03ED6-C110-4FD8-9BDB-9C7D99CBD67D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38003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055" cy="48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76" tIns="47238" rIns="94476" bIns="472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5404" y="0"/>
            <a:ext cx="2980055" cy="48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76" tIns="47238" rIns="94476" bIns="472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5525" y="723900"/>
            <a:ext cx="4826000" cy="3621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705" y="4586963"/>
            <a:ext cx="5501640" cy="4345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76" tIns="47238" rIns="94476" bIns="472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72249"/>
            <a:ext cx="2980055" cy="48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76" tIns="47238" rIns="94476" bIns="472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5404" y="9172249"/>
            <a:ext cx="2980055" cy="48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76" tIns="47238" rIns="94476" bIns="472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177CCE7-4257-44F4-947E-DBDE55F6CE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94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Lili Ann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SMM4999 - Literature Review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E93-DF21-435F-A39F-E74B08D6D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Lili Ann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SMM4999 - Literature Review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51C58-3F02-49E0-B491-5C87577D3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Lili Ann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SMM4999 - Literature Review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40DD6-B893-4E18-BA3C-58DB02628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Lili Ann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SMM4999 - Literature Review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C7FA7-9BB5-47B0-9F90-0D16151A0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Lili Ann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SMM4999 - Literature 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2931B-E0C3-4A19-A8C3-D1F0D20A71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MY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Lili Ann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SMM4999 - Literature 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C4B6D-3DEF-4C6E-9C2D-4F978ED34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Lili Ann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SMM4999 - Literature 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65732-C7D0-4CF9-B033-72DF67111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Lili Ann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SMM4999 - Literature 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14074-901D-4BB3-AE7F-ADBDFAB35F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Lili Ann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SMM4999 - Literature 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5692C-C98D-4AAF-BFDC-88F1B2080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Lili Ann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SMM4999 - Literature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5A4045-D01C-4F0E-AA9B-46AE61E0AF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51D21-6C9E-4B8D-8A4C-F4350926C572}" type="datetimeFigureOut">
              <a:rPr lang="en-US"/>
              <a:pPr>
                <a:defRPr/>
              </a:pPr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07E5B-C38B-4C4E-8E57-9DE10C4DB5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Lili Ann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SMM4999 - Literature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5A4045-D01C-4F0E-AA9B-46AE61E0AF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buClrTx/>
              <a:defRPr/>
            </a:lvl1pPr>
          </a:lstStyle>
          <a:p>
            <a:pPr>
              <a:defRPr/>
            </a:pPr>
            <a:r>
              <a:rPr lang="en-US"/>
              <a:t>Dr. Lili Ann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buClrTx/>
              <a:defRPr/>
            </a:lvl1pPr>
          </a:lstStyle>
          <a:p>
            <a:pPr>
              <a:defRPr/>
            </a:pPr>
            <a:r>
              <a:rPr lang="en-US"/>
              <a:t>SMM4999 - Literature 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buClrTx/>
              <a:defRPr/>
            </a:lvl1pPr>
          </a:lstStyle>
          <a:p>
            <a:pPr>
              <a:defRPr/>
            </a:pPr>
            <a:fld id="{1FE864BF-D8A5-4AFF-B381-2E851084D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Lili Ann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SMM4999 - Literature 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A4045-D01C-4F0E-AA9B-46AE61E0A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Lili Ann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SMM4999 - Literature 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6B061-BC9F-4AB8-A20B-7BA52E103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Lili Ann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SMM4999 - Literature 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0B93E-2E52-4462-A539-D2905CB73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Dr. Lili Ann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SMM4999 - Literature 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380CE56-118E-4464-9625-4B8DDAF92D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7" r:id="rId1"/>
    <p:sldLayoutId id="2147484198" r:id="rId2"/>
    <p:sldLayoutId id="2147484247" r:id="rId3"/>
  </p:sldLayoutIdLst>
  <p:transition spd="med">
    <p:split dir="in"/>
  </p:transition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7C33E1DA-C4B2-4479-B652-1891074274D3}" type="datetimeFigureOut">
              <a:rPr lang="en-US"/>
              <a:pPr>
                <a:defRPr/>
              </a:pPr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0D3A2CFC-A048-4728-A074-7728865CEB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99" r:id="rId1"/>
    <p:sldLayoutId id="2147484332" r:id="rId2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chemeClr val="tx1"/>
              </a:buClr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Dr. Lili Ann</a:t>
            </a:r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Clr>
                <a:schemeClr val="tx1"/>
              </a:buClr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SMM4999 - Literature Review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>
                <a:schemeClr val="tx1"/>
              </a:buClr>
              <a:defRPr sz="1400">
                <a:cs typeface="+mn-cs"/>
              </a:defRPr>
            </a:lvl1pPr>
          </a:lstStyle>
          <a:p>
            <a:pPr>
              <a:defRPr/>
            </a:pPr>
            <a:fld id="{869736CC-04D7-4C0E-9623-BF2EBF97A0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10" r:id="rId1"/>
    <p:sldLayoutId id="2147484200" r:id="rId2"/>
    <p:sldLayoutId id="2147484201" r:id="rId3"/>
    <p:sldLayoutId id="2147484202" r:id="rId4"/>
    <p:sldLayoutId id="2147484203" r:id="rId5"/>
    <p:sldLayoutId id="2147484204" r:id="rId6"/>
    <p:sldLayoutId id="2147484205" r:id="rId7"/>
    <p:sldLayoutId id="2147484206" r:id="rId8"/>
    <p:sldLayoutId id="2147484207" r:id="rId9"/>
    <p:sldLayoutId id="2147484208" r:id="rId10"/>
    <p:sldLayoutId id="2147484209" r:id="rId11"/>
  </p:sldLayoutIdLst>
  <p:transition spd="med">
    <p:split dir="in"/>
  </p:transition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100000"/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100000"/>
        <a:defRPr sz="3200">
          <a:solidFill>
            <a:schemeClr val="tx1"/>
          </a:solidFill>
          <a:latin typeface="Georgia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100000"/>
        <a:defRPr sz="3200">
          <a:solidFill>
            <a:schemeClr val="tx1"/>
          </a:solidFill>
          <a:latin typeface="Georgia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100000"/>
        <a:defRPr sz="3200">
          <a:solidFill>
            <a:schemeClr val="tx1"/>
          </a:solidFill>
          <a:latin typeface="Georgia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100000"/>
        <a:defRPr sz="3200">
          <a:solidFill>
            <a:schemeClr val="tx1"/>
          </a:solidFill>
          <a:latin typeface="Georgia" pitchFamily="18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rgbClr val="FFFFFF"/>
        </a:buClr>
        <a:buSzPct val="100000"/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rgbClr val="FFFFFF"/>
        </a:buClr>
        <a:buSzPct val="100000"/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rgbClr val="FFFFFF"/>
        </a:buClr>
        <a:buSzPct val="100000"/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rgbClr val="FFFFFF"/>
        </a:buClr>
        <a:buSzPct val="100000"/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lecture.civilengineeringx.com/building/bce/Partition-Walls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152400" y="2362200"/>
            <a:ext cx="8786813" cy="990600"/>
          </a:xfrm>
        </p:spPr>
        <p:txBody>
          <a:bodyPr>
            <a:normAutofit lnSpcReduction="10000"/>
          </a:bodyPr>
          <a:lstStyle/>
          <a:p>
            <a:pPr algn="ctr">
              <a:buClr>
                <a:srgbClr val="FFFF00"/>
              </a:buClr>
            </a:pPr>
            <a:r>
              <a:rPr lang="en-US" sz="6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Wall Systems</a:t>
            </a:r>
            <a:endParaRPr lang="en-MY" sz="6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0" y="62484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 2" pitchFamily="18" charset="2"/>
              <a:buNone/>
              <a:tabLst/>
              <a:defRPr/>
            </a:pPr>
            <a:r>
              <a:rPr lang="en-MY" sz="20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Lecture </a:t>
            </a:r>
            <a:r>
              <a:rPr lang="en-MY" sz="20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kumimoji="0" lang="en-MY" sz="2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2019300" y="3505200"/>
            <a:ext cx="5105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 2" pitchFamily="18" charset="2"/>
              <a:buNone/>
              <a:tabLst/>
              <a:defRPr/>
            </a:pPr>
            <a:r>
              <a:rPr kumimoji="0" lang="en-MY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By</a:t>
            </a:r>
            <a:endParaRPr kumimoji="0" lang="en-MY" sz="2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 2" pitchFamily="18" charset="2"/>
              <a:buNone/>
              <a:tabLst/>
              <a:defRPr/>
            </a:pPr>
            <a:r>
              <a:rPr kumimoji="0" lang="en-MY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Assist.Prof.Dr.Sinan</a:t>
            </a:r>
            <a:r>
              <a:rPr kumimoji="0" lang="en-MY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MY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Abdulkhaleq</a:t>
            </a:r>
            <a:r>
              <a:rPr kumimoji="0" lang="en-MY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MY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Yaseen</a:t>
            </a:r>
            <a:endParaRPr kumimoji="0" lang="en-MY" sz="2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 2" pitchFamily="18" charset="2"/>
              <a:buNone/>
              <a:tabLst/>
              <a:defRPr/>
            </a:pPr>
            <a:r>
              <a:rPr lang="en-MY" sz="20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Civil Engineering Department</a:t>
            </a:r>
            <a:endParaRPr kumimoji="0" lang="en-MY" sz="2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 2" pitchFamily="18" charset="2"/>
              <a:buNone/>
              <a:tabLst/>
              <a:defRPr/>
            </a:pPr>
            <a:r>
              <a:rPr lang="en-MY" sz="20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sinan.yaseen@su.edu.krd</a:t>
            </a:r>
            <a:endParaRPr kumimoji="0" lang="en-MY" sz="2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953000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The following are the required properties of good bricks:</a:t>
            </a:r>
          </a:p>
          <a:p>
            <a:pPr algn="l" rtl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457200" lvl="0" indent="-457200" algn="just" rtl="0">
              <a:buFont typeface="+mj-lt"/>
              <a:buAutoNum type="arabicPeriod"/>
            </a:pPr>
            <a:r>
              <a:rPr lang="en-US" sz="2400" b="1" u="sng" dirty="0" smtClean="0">
                <a:solidFill>
                  <a:schemeClr val="bg1"/>
                </a:solidFill>
              </a:rPr>
              <a:t>Color:</a:t>
            </a:r>
            <a:r>
              <a:rPr lang="en-US" sz="2400" u="sng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Color should be uniform and bright</a:t>
            </a:r>
          </a:p>
          <a:p>
            <a:pPr marL="457200" lvl="0" indent="-457200" algn="just" rtl="0">
              <a:buFont typeface="+mj-lt"/>
              <a:buAutoNum type="arabicPeriod"/>
            </a:pPr>
            <a:r>
              <a:rPr lang="en-US" sz="2400" b="1" u="sng" dirty="0" smtClean="0">
                <a:solidFill>
                  <a:schemeClr val="bg1"/>
                </a:solidFill>
              </a:rPr>
              <a:t>Shape: </a:t>
            </a:r>
            <a:r>
              <a:rPr lang="en-US" sz="2400" dirty="0" smtClean="0">
                <a:solidFill>
                  <a:schemeClr val="bg1"/>
                </a:solidFill>
              </a:rPr>
              <a:t>Bricks should have plane faces. They should have sharp and true right angled corners</a:t>
            </a:r>
          </a:p>
          <a:p>
            <a:pPr marL="457200" lvl="0" indent="-457200" algn="just" rtl="0">
              <a:buFont typeface="+mj-lt"/>
              <a:buAutoNum type="arabicPeriod"/>
            </a:pPr>
            <a:r>
              <a:rPr lang="en-US" sz="2400" b="1" u="sng" dirty="0" smtClean="0">
                <a:solidFill>
                  <a:schemeClr val="bg1"/>
                </a:solidFill>
              </a:rPr>
              <a:t>Size: </a:t>
            </a:r>
            <a:r>
              <a:rPr lang="en-US" sz="2400" dirty="0" smtClean="0">
                <a:solidFill>
                  <a:schemeClr val="bg1"/>
                </a:solidFill>
              </a:rPr>
              <a:t>Bricks should be of standard sizes as prescribed by codes and specifications</a:t>
            </a:r>
          </a:p>
          <a:p>
            <a:pPr marL="457200" lvl="0" indent="-457200" algn="just" rtl="0">
              <a:buFont typeface="+mj-lt"/>
              <a:buAutoNum type="arabicPeriod"/>
            </a:pPr>
            <a:r>
              <a:rPr lang="en-US" sz="2400" b="1" u="sng" dirty="0" smtClean="0">
                <a:solidFill>
                  <a:schemeClr val="bg1"/>
                </a:solidFill>
              </a:rPr>
              <a:t>Texture: </a:t>
            </a:r>
            <a:r>
              <a:rPr lang="en-US" sz="2400" dirty="0" smtClean="0">
                <a:solidFill>
                  <a:schemeClr val="bg1"/>
                </a:solidFill>
              </a:rPr>
              <a:t>They should possess fine, dense and uniform texture. They should not possess fissures, cavities, loose grit and un-burnt lime.</a:t>
            </a:r>
          </a:p>
          <a:p>
            <a:pPr marL="457200" lvl="0" indent="-457200" algn="just" rtl="0">
              <a:buFont typeface="+mj-lt"/>
              <a:buAutoNum type="arabicPeriod"/>
            </a:pPr>
            <a:r>
              <a:rPr lang="en-US" sz="2400" b="1" u="sng" dirty="0" smtClean="0">
                <a:solidFill>
                  <a:schemeClr val="bg1"/>
                </a:solidFill>
              </a:rPr>
              <a:t>Soundness: </a:t>
            </a:r>
            <a:r>
              <a:rPr lang="en-US" sz="2400" dirty="0" smtClean="0">
                <a:solidFill>
                  <a:schemeClr val="bg1"/>
                </a:solidFill>
              </a:rPr>
              <a:t>When struck with hammer or with another brick, it should produce metallic sound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57200"/>
            <a:ext cx="8382000" cy="64633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en-MY" sz="3600" b="1" dirty="0" smtClean="0"/>
              <a:t>Properties of Good Bricks</a:t>
            </a:r>
            <a:endParaRPr lang="en-US" sz="36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4953000"/>
          </a:xfrm>
        </p:spPr>
        <p:txBody>
          <a:bodyPr>
            <a:noAutofit/>
          </a:bodyPr>
          <a:lstStyle/>
          <a:p>
            <a:pPr marL="457200" lvl="0" indent="-457200" algn="just" rtl="0">
              <a:buFont typeface="+mj-lt"/>
              <a:buAutoNum type="arabicPeriod" startAt="6"/>
            </a:pPr>
            <a:r>
              <a:rPr lang="en-US" sz="2400" b="1" u="sng" dirty="0" smtClean="0">
                <a:solidFill>
                  <a:schemeClr val="bg1"/>
                </a:solidFill>
              </a:rPr>
              <a:t>Hardness: </a:t>
            </a:r>
            <a:r>
              <a:rPr lang="en-US" sz="2400" dirty="0" smtClean="0">
                <a:solidFill>
                  <a:schemeClr val="bg1"/>
                </a:solidFill>
              </a:rPr>
              <a:t>Finger scratching should not produce any impression on the brick</a:t>
            </a:r>
          </a:p>
          <a:p>
            <a:pPr marL="457200" lvl="0" indent="-457200" algn="just" rtl="0">
              <a:buFont typeface="+mj-lt"/>
              <a:buAutoNum type="arabicPeriod" startAt="6"/>
            </a:pPr>
            <a:r>
              <a:rPr lang="en-US" sz="2400" b="1" u="sng" dirty="0" smtClean="0">
                <a:solidFill>
                  <a:schemeClr val="bg1"/>
                </a:solidFill>
              </a:rPr>
              <a:t>Strength: </a:t>
            </a:r>
            <a:r>
              <a:rPr lang="en-US" sz="2400" dirty="0" smtClean="0">
                <a:solidFill>
                  <a:schemeClr val="bg1"/>
                </a:solidFill>
              </a:rPr>
              <a:t>Crushing strength of brick should not be less than 3.5 N/mm2. A field test for strength is that when dropped from a height of 0.9 m to 1.0 m on a hard ground, the brick should not break into pieces</a:t>
            </a:r>
          </a:p>
          <a:p>
            <a:pPr marL="457200" lvl="0" indent="-457200" algn="just" rtl="0">
              <a:buFont typeface="+mj-lt"/>
              <a:buAutoNum type="arabicPeriod" startAt="6"/>
            </a:pPr>
            <a:r>
              <a:rPr lang="en-US" sz="2400" b="1" u="sng" dirty="0" smtClean="0">
                <a:solidFill>
                  <a:schemeClr val="bg1"/>
                </a:solidFill>
              </a:rPr>
              <a:t>Water Absorption: </a:t>
            </a:r>
            <a:r>
              <a:rPr lang="en-US" sz="2400" dirty="0" smtClean="0">
                <a:solidFill>
                  <a:schemeClr val="bg1"/>
                </a:solidFill>
              </a:rPr>
              <a:t>After immersing the brick in water for 24 hours, water absorption should not be more than 20 per cent by weight</a:t>
            </a:r>
          </a:p>
          <a:p>
            <a:pPr marL="457200" lvl="0" indent="-457200" algn="just" rtl="0">
              <a:buFont typeface="+mj-lt"/>
              <a:buAutoNum type="arabicPeriod" startAt="6"/>
            </a:pPr>
            <a:r>
              <a:rPr lang="en-US" sz="2400" b="1" u="sng" dirty="0" smtClean="0">
                <a:solidFill>
                  <a:schemeClr val="bg1"/>
                </a:solidFill>
              </a:rPr>
              <a:t>Efflorescence:</a:t>
            </a:r>
            <a:r>
              <a:rPr lang="en-US" sz="2400" dirty="0" smtClean="0">
                <a:solidFill>
                  <a:schemeClr val="bg1"/>
                </a:solidFill>
              </a:rPr>
              <a:t> Bricks should not show white patches when soaked in water for 24 hours and then allowed to dry in shade. White patches are due to the presence of </a:t>
            </a:r>
            <a:r>
              <a:rPr lang="en-US" sz="2400" dirty="0" err="1" smtClean="0">
                <a:solidFill>
                  <a:schemeClr val="bg1"/>
                </a:solidFill>
              </a:rPr>
              <a:t>sulphate</a:t>
            </a:r>
            <a:r>
              <a:rPr lang="en-US" sz="2400" dirty="0" smtClean="0">
                <a:solidFill>
                  <a:schemeClr val="bg1"/>
                </a:solidFill>
              </a:rPr>
              <a:t> of calcium, magnesium and potassium. They keep the masonry permanently in damp and wet conditions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28600"/>
            <a:ext cx="8382000" cy="64633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en-MY" sz="3600" b="1" dirty="0" smtClean="0"/>
              <a:t>Properties of Good Bricks</a:t>
            </a:r>
            <a:endParaRPr lang="en-US" sz="36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953000"/>
          </a:xfrm>
        </p:spPr>
        <p:txBody>
          <a:bodyPr>
            <a:noAutofit/>
          </a:bodyPr>
          <a:lstStyle/>
          <a:p>
            <a:pPr marL="457200" lvl="0" indent="-457200" algn="just" rtl="0">
              <a:buFont typeface="+mj-lt"/>
              <a:buAutoNum type="arabicPeriod" startAt="10"/>
            </a:pPr>
            <a:r>
              <a:rPr lang="en-US" sz="2400" b="1" u="sng" dirty="0" smtClean="0">
                <a:solidFill>
                  <a:schemeClr val="bg1"/>
                </a:solidFill>
              </a:rPr>
              <a:t>Thermal Conductivity: </a:t>
            </a:r>
            <a:r>
              <a:rPr lang="en-US" sz="2400" dirty="0" smtClean="0">
                <a:solidFill>
                  <a:schemeClr val="bg1"/>
                </a:solidFill>
              </a:rPr>
              <a:t>Bricks should have low thermal conductivity, so that buildings built with them are cool in summer and warm in winter</a:t>
            </a:r>
          </a:p>
          <a:p>
            <a:pPr marL="457200" lvl="0" indent="-457200" algn="just" rtl="0">
              <a:buFont typeface="+mj-lt"/>
              <a:buAutoNum type="arabicPeriod" startAt="10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457200" lvl="0" indent="-457200" algn="just" rtl="0">
              <a:buFont typeface="+mj-lt"/>
              <a:buAutoNum type="arabicPeriod" startAt="10"/>
            </a:pPr>
            <a:r>
              <a:rPr lang="en-US" sz="2400" b="1" u="sng" dirty="0" smtClean="0">
                <a:solidFill>
                  <a:schemeClr val="bg1"/>
                </a:solidFill>
              </a:rPr>
              <a:t>Sound Insulation: </a:t>
            </a:r>
            <a:r>
              <a:rPr lang="en-US" sz="2400" dirty="0" smtClean="0">
                <a:solidFill>
                  <a:schemeClr val="bg1"/>
                </a:solidFill>
              </a:rPr>
              <a:t>Heavier bricks are poor insulators of sound while light weight and hollow bricks provide good sound insulation</a:t>
            </a:r>
          </a:p>
          <a:p>
            <a:pPr marL="457200" lvl="0" indent="-457200" algn="just" rtl="0">
              <a:buFont typeface="+mj-lt"/>
              <a:buAutoNum type="arabicPeriod" startAt="10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457200" indent="-457200" algn="just" rtl="0">
              <a:buFont typeface="+mj-lt"/>
              <a:buAutoNum type="arabicPeriod" startAt="10"/>
            </a:pPr>
            <a:r>
              <a:rPr lang="en-US" sz="2400" b="1" u="sng" dirty="0" smtClean="0">
                <a:solidFill>
                  <a:schemeClr val="bg1"/>
                </a:solidFill>
              </a:rPr>
              <a:t>Fire Resistance: </a:t>
            </a:r>
            <a:r>
              <a:rPr lang="en-US" sz="2400" dirty="0" smtClean="0">
                <a:solidFill>
                  <a:schemeClr val="bg1"/>
                </a:solidFill>
              </a:rPr>
              <a:t>Fire resistance of bricks is usually good. In fact bricks are used to encase steel columns to protect them from fire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57200"/>
            <a:ext cx="8382000" cy="64633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en-MY" sz="3600" b="1" dirty="0" smtClean="0"/>
              <a:t>Properties of Good Bricks</a:t>
            </a:r>
            <a:endParaRPr lang="en-US" sz="36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3886200"/>
          </a:xfrm>
        </p:spPr>
        <p:txBody>
          <a:bodyPr>
            <a:noAutofit/>
          </a:bodyPr>
          <a:lstStyle/>
          <a:p>
            <a:pPr marL="457200" lvl="0" indent="-457200" algn="just" rtl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The purposes of bricks wall bonding are:</a:t>
            </a:r>
          </a:p>
          <a:p>
            <a:pPr marL="457200" lvl="0" indent="-457200" algn="just" rtl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457200" lvl="0" indent="-457200" algn="l" rtl="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Obtain maximum strength whilst distributing the loads to be carried throughout the wall</a:t>
            </a:r>
          </a:p>
          <a:p>
            <a:pPr marL="457200" lvl="0" indent="-457200" algn="l" rtl="0">
              <a:buFont typeface="+mj-lt"/>
              <a:buAutoNum type="arabicPeriod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457200" lvl="0" indent="-457200" algn="l" rtl="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Ensure lateral stability and resistance to side loads</a:t>
            </a:r>
          </a:p>
          <a:p>
            <a:pPr marL="457200" lvl="0" indent="-457200" algn="l" rtl="0">
              <a:buFont typeface="+mj-lt"/>
              <a:buAutoNum type="arabicPeriod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457200" lvl="0" indent="-457200" algn="l" rtl="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Create an acceptable appearance</a:t>
            </a:r>
          </a:p>
          <a:p>
            <a:pPr marL="457200" lvl="0" indent="-457200" algn="just" rtl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57200"/>
            <a:ext cx="8382000" cy="64633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en-MY" sz="3600" b="1" dirty="0" smtClean="0">
                <a:solidFill>
                  <a:schemeClr val="bg1"/>
                </a:solidFill>
              </a:rPr>
              <a:t>Bonding of Bricks wall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953000"/>
          </a:xfrm>
        </p:spPr>
        <p:txBody>
          <a:bodyPr lIns="36000" tIns="36000" rIns="36000" bIns="36000">
            <a:noAutofit/>
          </a:bodyPr>
          <a:lstStyle/>
          <a:p>
            <a:pPr algn="l" rtl="0"/>
            <a:r>
              <a:rPr lang="en-US" sz="2400" dirty="0" smtClean="0">
                <a:solidFill>
                  <a:schemeClr val="bg1"/>
                </a:solidFill>
              </a:rPr>
              <a:t>Mortar is the bonding agent that holds all of the masonry units together. Mortar serves four functions:</a:t>
            </a:r>
          </a:p>
          <a:p>
            <a:pPr algn="l" rtl="0"/>
            <a:endParaRPr lang="en-US" sz="2400" dirty="0" smtClean="0">
              <a:solidFill>
                <a:schemeClr val="bg1"/>
              </a:solidFill>
            </a:endParaRP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It bonds the masonry units together and seals the space between them, also keep water and wind from penetrating</a:t>
            </a:r>
          </a:p>
          <a:p>
            <a:pPr marL="457200" indent="-457200" algn="l" rtl="0">
              <a:buFont typeface="+mj-lt"/>
              <a:buAutoNum type="arabicPeriod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It allows for dimensional variations in the masonry units while maintaining a high degree of levelness</a:t>
            </a:r>
          </a:p>
          <a:p>
            <a:pPr marL="457200" indent="-457200" algn="l" rtl="0">
              <a:buFont typeface="+mj-lt"/>
              <a:buAutoNum type="arabicPeriod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It bonds to the reinforcing steel in the wall</a:t>
            </a:r>
          </a:p>
          <a:p>
            <a:pPr marL="457200" indent="-457200" algn="l" rtl="0">
              <a:buFont typeface="+mj-lt"/>
              <a:buAutoNum type="arabicPeriod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It provides an added decorative effect to the wall inasmuch as various colors or tooled joints can be introduced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457200"/>
            <a:ext cx="1547539" cy="64633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Mortar</a:t>
            </a:r>
            <a:endParaRPr lang="en-GB" sz="36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953000"/>
          </a:xfrm>
        </p:spPr>
        <p:txBody>
          <a:bodyPr lIns="36000" tIns="36000" rIns="36000" bIns="36000">
            <a:noAutofit/>
          </a:bodyPr>
          <a:lstStyle/>
          <a:p>
            <a:pPr algn="just" rtl="0"/>
            <a:r>
              <a:rPr lang="en-US" sz="2400" dirty="0" smtClean="0">
                <a:solidFill>
                  <a:schemeClr val="bg1"/>
                </a:solidFill>
              </a:rPr>
              <a:t>The most characteristic type of mortar is </a:t>
            </a:r>
            <a:r>
              <a:rPr lang="en-US" sz="2400" i="1" dirty="0" smtClean="0">
                <a:solidFill>
                  <a:schemeClr val="bg1"/>
                </a:solidFill>
              </a:rPr>
              <a:t>cement–lime mortar, </a:t>
            </a:r>
            <a:r>
              <a:rPr lang="en-US" sz="2400" dirty="0" smtClean="0">
                <a:solidFill>
                  <a:schemeClr val="bg1"/>
                </a:solidFill>
              </a:rPr>
              <a:t>made of Portland cement, hydrated lime, an inert aggregate, and water.</a:t>
            </a:r>
          </a:p>
          <a:p>
            <a:pPr algn="just" rtl="0"/>
            <a:endParaRPr lang="en-US" sz="2400" dirty="0" smtClean="0">
              <a:solidFill>
                <a:schemeClr val="bg1"/>
              </a:solidFill>
            </a:endParaRPr>
          </a:p>
          <a:p>
            <a:pPr algn="just" rtl="0"/>
            <a:r>
              <a:rPr lang="en-US" sz="2400" dirty="0" smtClean="0">
                <a:solidFill>
                  <a:schemeClr val="bg1"/>
                </a:solidFill>
              </a:rPr>
              <a:t>The sand must be clean and must be screened to eliminate particles that are too coarse</a:t>
            </a:r>
          </a:p>
          <a:p>
            <a:pPr algn="just" rtl="0"/>
            <a:endParaRPr lang="en-US" sz="2400" dirty="0" smtClean="0">
              <a:solidFill>
                <a:schemeClr val="bg1"/>
              </a:solidFill>
            </a:endParaRPr>
          </a:p>
          <a:p>
            <a:pPr algn="just" rtl="0"/>
            <a:r>
              <a:rPr lang="en-US" sz="2400" dirty="0" smtClean="0">
                <a:solidFill>
                  <a:schemeClr val="bg1"/>
                </a:solidFill>
              </a:rPr>
              <a:t>Lime is added to impart smoothness and workability. </a:t>
            </a:r>
            <a:r>
              <a:rPr lang="en-US" sz="2400" i="1" dirty="0" smtClean="0">
                <a:solidFill>
                  <a:schemeClr val="bg1"/>
                </a:solidFill>
              </a:rPr>
              <a:t>Lime is </a:t>
            </a:r>
            <a:r>
              <a:rPr lang="en-US" sz="2400" dirty="0" smtClean="0">
                <a:solidFill>
                  <a:schemeClr val="bg1"/>
                </a:solidFill>
              </a:rPr>
              <a:t>produced by burning limestone or seashells (calcium carbonate) in a kiln to drive off carbon dioxide and leave </a:t>
            </a:r>
            <a:r>
              <a:rPr lang="en-US" sz="2400" i="1" dirty="0" smtClean="0">
                <a:solidFill>
                  <a:schemeClr val="bg1"/>
                </a:solidFill>
              </a:rPr>
              <a:t>quicklime (calcium oxide)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57200"/>
            <a:ext cx="1547539" cy="64633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Mortar</a:t>
            </a:r>
            <a:endParaRPr lang="en-GB" sz="36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5486400" cy="1219200"/>
          </a:xfrm>
        </p:spPr>
        <p:txBody>
          <a:bodyPr>
            <a:noAutofit/>
          </a:bodyPr>
          <a:lstStyle/>
          <a:p>
            <a:pPr algn="ctr">
              <a:buClr>
                <a:srgbClr val="FFFF00"/>
              </a:buClr>
              <a:buNone/>
            </a:pPr>
            <a:r>
              <a:rPr lang="en-US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Wall Systems</a:t>
            </a:r>
            <a:endParaRPr lang="en-MY" sz="5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04800" y="3733800"/>
            <a:ext cx="8534400" cy="2438400"/>
            <a:chOff x="304800" y="3733800"/>
            <a:chExt cx="7772400" cy="2438400"/>
          </a:xfrm>
        </p:grpSpPr>
        <p:sp>
          <p:nvSpPr>
            <p:cNvPr id="5" name="Content Placeholder 2"/>
            <p:cNvSpPr txBox="1">
              <a:spLocks/>
            </p:cNvSpPr>
            <p:nvPr/>
          </p:nvSpPr>
          <p:spPr bwMode="auto">
            <a:xfrm>
              <a:off x="609600" y="3733800"/>
              <a:ext cx="7467600" cy="2438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SzPct val="100000"/>
                <a:buFontTx/>
                <a:buNone/>
                <a:tabLst/>
                <a:defRPr/>
              </a:pPr>
              <a:r>
                <a:rPr lang="en-US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Reference:</a:t>
              </a:r>
            </a:p>
            <a:p>
              <a:pPr marL="457200" indent="-457200">
                <a:buFont typeface="+mj-lt"/>
                <a:buAutoNum type="arabicPeriod"/>
              </a:pPr>
              <a:r>
                <a:rPr lang="en-US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Building Construction, </a:t>
              </a:r>
              <a:r>
                <a:rPr lang="en-US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Principles, Materials, and Systems</a:t>
              </a:r>
              <a:r>
                <a:rPr lang="en-US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Madan Mehta, Walter Scarborough, Diane Armpriest, 2nd Edition</a:t>
              </a:r>
            </a:p>
            <a:p>
              <a:pPr marL="457200" indent="-457200">
                <a:buFont typeface="+mj-lt"/>
                <a:buAutoNum type="arabicPeriod"/>
              </a:pPr>
              <a:r>
                <a:rPr lang="en-US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Construction Building Envelope and Interior Finishes Databook, 2004</a:t>
              </a:r>
            </a:p>
            <a:p>
              <a:pPr marL="457200" indent="-457200">
                <a:buFont typeface="+mj-lt"/>
                <a:buAutoNum type="arabicPeriod"/>
              </a:pPr>
              <a:r>
                <a:rPr lang="en-US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Fundamentals of Building Construction, Edward Allen and Joseph Iano, FIFTH EDITION, 2009</a:t>
              </a:r>
            </a:p>
          </p:txBody>
        </p:sp>
        <p:sp>
          <p:nvSpPr>
            <p:cNvPr id="7" name="Double Bracket 6"/>
            <p:cNvSpPr/>
            <p:nvPr/>
          </p:nvSpPr>
          <p:spPr>
            <a:xfrm>
              <a:off x="304800" y="3733800"/>
              <a:ext cx="7696200" cy="2362200"/>
            </a:xfrm>
            <a:prstGeom prst="bracketPair">
              <a:avLst/>
            </a:prstGeom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495800"/>
          </a:xfrm>
        </p:spPr>
        <p:txBody>
          <a:bodyPr>
            <a:noAutofit/>
          </a:bodyPr>
          <a:lstStyle/>
          <a:p>
            <a:pPr algn="l" rtl="0"/>
            <a:r>
              <a:rPr lang="en-US" sz="2400" dirty="0" smtClean="0">
                <a:solidFill>
                  <a:schemeClr val="bg1"/>
                </a:solidFill>
              </a:rPr>
              <a:t>Walls are built to partition living area into different parts. They impart privacy and protection against temperature, rain and theft. Walls may be classified as:</a:t>
            </a:r>
          </a:p>
          <a:p>
            <a:pPr algn="l" rtl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457200" lvl="0" indent="-457200" algn="just" rtl="0">
              <a:buClrTx/>
              <a:buSzPct val="100000"/>
              <a:buFont typeface="+mj-lt"/>
              <a:buAutoNum type="arabicPeriod"/>
            </a:pPr>
            <a:r>
              <a:rPr lang="en-US" sz="2400" u="sng" dirty="0" smtClean="0">
                <a:solidFill>
                  <a:schemeClr val="bg1"/>
                </a:solidFill>
              </a:rPr>
              <a:t>Load bearing walls: </a:t>
            </a:r>
          </a:p>
          <a:p>
            <a:pPr marL="457200" lvl="0" indent="-457200" algn="just" rtl="0">
              <a:buClrTx/>
              <a:buSzPct val="100000"/>
              <a:buFont typeface="+mj-lt"/>
              <a:buAutoNum type="arabicPeriod"/>
            </a:pPr>
            <a:endParaRPr lang="en-US" sz="2400" u="sng" dirty="0" smtClean="0">
              <a:solidFill>
                <a:schemeClr val="bg1"/>
              </a:solidFill>
            </a:endParaRPr>
          </a:p>
          <a:p>
            <a:pPr marL="457200" indent="-457200" algn="just" rtl="0"/>
            <a:r>
              <a:rPr lang="en-US" sz="2400" dirty="0" smtClean="0">
                <a:solidFill>
                  <a:schemeClr val="bg1"/>
                </a:solidFill>
              </a:rPr>
              <a:t>Load-bearing walls carry and support the structural weight of a house, They are to be designed to transfer the load safely</a:t>
            </a:r>
          </a:p>
          <a:p>
            <a:pPr marL="457200" indent="-457200" algn="just" rtl="0"/>
            <a:r>
              <a:rPr lang="en-US" sz="2400" dirty="0" smtClean="0">
                <a:solidFill>
                  <a:schemeClr val="bg1"/>
                </a:solidFill>
              </a:rPr>
              <a:t>The critical portion of the walls are near the openings of doors and windows and the positions where concrete beams rest. Minimum wall thickness used is 200 mm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304800"/>
            <a:ext cx="1326196" cy="83099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en-GB" sz="4800" b="1" dirty="0" smtClean="0">
                <a:solidFill>
                  <a:schemeClr val="bg1"/>
                </a:solidFill>
              </a:rPr>
              <a:t>Wall</a:t>
            </a:r>
            <a:endParaRPr lang="en-GB" sz="36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495800"/>
          </a:xfrm>
        </p:spPr>
        <p:txBody>
          <a:bodyPr>
            <a:noAutofit/>
          </a:bodyPr>
          <a:lstStyle/>
          <a:p>
            <a:pPr marL="457200" indent="-457200" algn="just" rtl="0">
              <a:buClrTx/>
              <a:buSzPct val="100000"/>
              <a:buFont typeface="+mj-lt"/>
              <a:buAutoNum type="arabicPeriod" startAt="2"/>
            </a:pPr>
            <a:r>
              <a:rPr lang="en-US" sz="2400" u="sng" dirty="0" smtClean="0">
                <a:solidFill>
                  <a:schemeClr val="bg1"/>
                </a:solidFill>
              </a:rPr>
              <a:t>Partition walls (non load bearing walls)</a:t>
            </a:r>
          </a:p>
          <a:p>
            <a:pPr marL="457200" lvl="0" indent="-457200" algn="just" rtl="0">
              <a:buClrTx/>
              <a:buSzPct val="100000"/>
              <a:buNone/>
            </a:pPr>
            <a:endParaRPr lang="en-US" sz="2400" u="sng" dirty="0" smtClean="0">
              <a:solidFill>
                <a:schemeClr val="bg1"/>
              </a:solidFill>
            </a:endParaRPr>
          </a:p>
          <a:p>
            <a:pPr marL="457200" indent="-457200" algn="just" rtl="0"/>
            <a:r>
              <a:rPr lang="en-US" sz="2400" dirty="0" smtClean="0">
                <a:solidFill>
                  <a:schemeClr val="bg1"/>
                </a:solidFill>
              </a:rPr>
              <a:t>Non-load-bearing walls are found in the </a:t>
            </a:r>
            <a:r>
              <a:rPr lang="en-US" sz="2400" u="sng" dirty="0" smtClean="0">
                <a:solidFill>
                  <a:schemeClr val="bg1"/>
                </a:solidFill>
              </a:rPr>
              <a:t>interior of a house</a:t>
            </a:r>
          </a:p>
          <a:p>
            <a:pPr marL="457200" indent="-457200" algn="just" rtl="0"/>
            <a:endParaRPr lang="en-US" sz="2400" dirty="0" smtClean="0">
              <a:solidFill>
                <a:schemeClr val="bg1"/>
              </a:solidFill>
            </a:endParaRPr>
          </a:p>
          <a:p>
            <a:pPr marL="457200" indent="-457200" algn="just" rtl="0"/>
            <a:r>
              <a:rPr lang="en-US" sz="2400" dirty="0" smtClean="0">
                <a:solidFill>
                  <a:schemeClr val="bg1"/>
                </a:solidFill>
              </a:rPr>
              <a:t>They are non-load-bearing in that they do not have to support the weight of the house, and primarily serve as partitions</a:t>
            </a:r>
          </a:p>
          <a:p>
            <a:pPr marL="457200" indent="-457200" algn="just" rtl="0"/>
            <a:endParaRPr lang="en-US" sz="2400" dirty="0" smtClean="0">
              <a:solidFill>
                <a:schemeClr val="bg1"/>
              </a:solidFill>
            </a:endParaRPr>
          </a:p>
          <a:p>
            <a:pPr marL="457200" indent="-457200" algn="just" rtl="0"/>
            <a:r>
              <a:rPr lang="en-US" sz="2400" dirty="0" smtClean="0">
                <a:solidFill>
                  <a:schemeClr val="bg1"/>
                </a:solidFill>
              </a:rPr>
              <a:t>For example, a wall that separates two bedrooms that are next to each other would be a non-load-bearing wall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304800"/>
            <a:ext cx="1326196" cy="83099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en-GB" sz="4800" b="1" dirty="0" smtClean="0">
                <a:solidFill>
                  <a:schemeClr val="bg1"/>
                </a:solidFill>
              </a:rPr>
              <a:t>Wall</a:t>
            </a:r>
            <a:endParaRPr lang="en-GB" sz="36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304800"/>
            <a:ext cx="1326196" cy="83099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en-GB" sz="4800" b="1" dirty="0" smtClean="0">
                <a:solidFill>
                  <a:schemeClr val="bg1"/>
                </a:solidFill>
              </a:rPr>
              <a:t>Wall</a:t>
            </a:r>
            <a:endParaRPr lang="en-GB" sz="3600" b="1" dirty="0" smtClean="0">
              <a:solidFill>
                <a:schemeClr val="bg1"/>
              </a:solidFill>
            </a:endParaRPr>
          </a:p>
        </p:txBody>
      </p:sp>
      <p:pic>
        <p:nvPicPr>
          <p:cNvPr id="2049" name="Picture 1" descr="http://lecture.civilengineeringx.com/building/bce/Partition-Walls.jpg"/>
          <p:cNvPicPr>
            <a:picLocks noChangeAspect="1" noChangeArrowheads="1"/>
          </p:cNvPicPr>
          <p:nvPr/>
        </p:nvPicPr>
        <p:blipFill>
          <a:blip r:embed="rId2" r:link="rId3" cstate="print"/>
          <a:srcRect t="9697"/>
          <a:stretch>
            <a:fillRect/>
          </a:stretch>
        </p:blipFill>
        <p:spPr bwMode="auto">
          <a:xfrm>
            <a:off x="204769" y="2438400"/>
            <a:ext cx="8710631" cy="4257675"/>
          </a:xfrm>
          <a:prstGeom prst="rect">
            <a:avLst/>
          </a:prstGeom>
          <a:noFill/>
        </p:spPr>
      </p:pic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533400" y="1676400"/>
            <a:ext cx="8229600" cy="4572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Table shows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the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differences between load bearing and partition walls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729734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953000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With regard to history</a:t>
            </a:r>
          </a:p>
          <a:p>
            <a:pPr algn="l" rtl="0"/>
            <a:endParaRPr lang="en-US" sz="2400" dirty="0" smtClean="0">
              <a:solidFill>
                <a:schemeClr val="bg1"/>
              </a:solidFill>
            </a:endParaRPr>
          </a:p>
          <a:p>
            <a:pPr algn="just" rtl="0"/>
            <a:r>
              <a:rPr lang="en-US" sz="2400" dirty="0" smtClean="0">
                <a:solidFill>
                  <a:schemeClr val="bg1"/>
                </a:solidFill>
              </a:rPr>
              <a:t>The first recorded brick masonry units were made by the Egyptians in 10,000 </a:t>
            </a:r>
            <a:r>
              <a:rPr lang="en-GB" sz="2400" dirty="0" smtClean="0">
                <a:solidFill>
                  <a:schemeClr val="bg1"/>
                </a:solidFill>
              </a:rPr>
              <a:t>B.C.</a:t>
            </a:r>
          </a:p>
          <a:p>
            <a:pPr algn="just" rtl="0"/>
            <a:endParaRPr lang="en-GB" sz="2400" dirty="0" smtClean="0">
              <a:solidFill>
                <a:schemeClr val="bg1"/>
              </a:solidFill>
            </a:endParaRPr>
          </a:p>
          <a:p>
            <a:pPr algn="just" rtl="0"/>
            <a:r>
              <a:rPr lang="en-GB" sz="2400" dirty="0" smtClean="0">
                <a:solidFill>
                  <a:schemeClr val="bg1"/>
                </a:solidFill>
              </a:rPr>
              <a:t>The Romans </a:t>
            </a:r>
            <a:r>
              <a:rPr lang="en-US" sz="2400" dirty="0" smtClean="0">
                <a:solidFill>
                  <a:schemeClr val="bg1"/>
                </a:solidFill>
              </a:rPr>
              <a:t>used brick in many of their structures 2000 years go.</a:t>
            </a:r>
          </a:p>
          <a:p>
            <a:pPr algn="just" rtl="0"/>
            <a:endParaRPr lang="en-US" sz="2400" dirty="0" smtClean="0">
              <a:solidFill>
                <a:schemeClr val="bg1"/>
              </a:solidFill>
            </a:endParaRPr>
          </a:p>
          <a:p>
            <a:pPr algn="just" rtl="0"/>
            <a:r>
              <a:rPr lang="en-US" sz="2400" dirty="0" smtClean="0">
                <a:solidFill>
                  <a:schemeClr val="bg1"/>
                </a:solidFill>
              </a:rPr>
              <a:t>The Great Pyramid of Giza in Egypt is the first recorded use of mortar</a:t>
            </a:r>
          </a:p>
          <a:p>
            <a:pPr algn="l" rtl="0">
              <a:buNone/>
            </a:pP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57200"/>
            <a:ext cx="8382000" cy="64633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Materials Used In Wall Construction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953000"/>
          </a:xfrm>
        </p:spPr>
        <p:txBody>
          <a:bodyPr>
            <a:noAutofit/>
          </a:bodyPr>
          <a:lstStyle/>
          <a:p>
            <a:pPr algn="just" rtl="0"/>
            <a:r>
              <a:rPr lang="en-US" sz="2400" dirty="0" smtClean="0">
                <a:solidFill>
                  <a:schemeClr val="bg1"/>
                </a:solidFill>
              </a:rPr>
              <a:t>Bricks are one of the major construction materials instantly associated with building construction, but more importantly because the sizes chosen for the manufacture of bricks affect  practically  everything in a building</a:t>
            </a:r>
          </a:p>
          <a:p>
            <a:pPr algn="just" rtl="0"/>
            <a:endParaRPr lang="en-US" sz="2400" dirty="0" smtClean="0">
              <a:solidFill>
                <a:schemeClr val="bg1"/>
              </a:solidFill>
            </a:endParaRPr>
          </a:p>
          <a:p>
            <a:pPr algn="just" rtl="0"/>
            <a:r>
              <a:rPr lang="en-US" sz="2400" dirty="0" smtClean="0">
                <a:solidFill>
                  <a:schemeClr val="bg1"/>
                </a:solidFill>
              </a:rPr>
              <a:t>Bricks are entirely ‘man-made’ masonry units. A variety of materials are quarried, mined or salvaged from manufacturing processes and </a:t>
            </a:r>
          </a:p>
          <a:p>
            <a:pPr algn="just" rtl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made into bricks or blocks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457200"/>
            <a:ext cx="8382000" cy="64633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Masonry Brick Walls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6668" y="4147457"/>
            <a:ext cx="4241132" cy="2710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219200" y="63246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Solid and perforated bricks.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4953000"/>
          </a:xfrm>
        </p:spPr>
        <p:txBody>
          <a:bodyPr>
            <a:noAutofit/>
          </a:bodyPr>
          <a:lstStyle/>
          <a:p>
            <a:pPr algn="l" rtl="0"/>
            <a:r>
              <a:rPr lang="en-US" sz="2400" dirty="0" smtClean="0">
                <a:solidFill>
                  <a:schemeClr val="bg1"/>
                </a:solidFill>
              </a:rPr>
              <a:t>The primary raw materials for making bricks are clay and shale. The two main constituents of clay and shale are the oxides of silicon and aluminum</a:t>
            </a:r>
          </a:p>
          <a:p>
            <a:pPr algn="l" rtl="0"/>
            <a:endParaRPr lang="en-US" sz="2400" dirty="0" smtClean="0">
              <a:solidFill>
                <a:schemeClr val="bg1"/>
              </a:solidFill>
            </a:endParaRPr>
          </a:p>
          <a:p>
            <a:pPr algn="l" rtl="0"/>
            <a:r>
              <a:rPr lang="en-US" sz="2400" dirty="0" smtClean="0">
                <a:solidFill>
                  <a:schemeClr val="bg1"/>
                </a:solidFill>
              </a:rPr>
              <a:t>Some minor components are iron and other metal oxides, which are particularly responsible for giving brick its red-brown color</a:t>
            </a:r>
          </a:p>
          <a:p>
            <a:pPr algn="l" rtl="0"/>
            <a:endParaRPr lang="en-US" sz="2400" dirty="0" smtClean="0">
              <a:solidFill>
                <a:schemeClr val="bg1"/>
              </a:solidFill>
            </a:endParaRPr>
          </a:p>
          <a:p>
            <a:pPr algn="l" rtl="0"/>
            <a:r>
              <a:rPr lang="en-US" sz="2400" dirty="0" smtClean="0">
                <a:solidFill>
                  <a:schemeClr val="bg1"/>
                </a:solidFill>
              </a:rPr>
              <a:t>White or light-colored bricks are made by using clay that is naturally lacking of metal oxides and removing whatever metal oxides are present in it</a:t>
            </a:r>
          </a:p>
          <a:p>
            <a:pPr algn="l" rtl="0"/>
            <a:endParaRPr lang="en-US" sz="2400" dirty="0" smtClean="0">
              <a:solidFill>
                <a:schemeClr val="bg1"/>
              </a:solidFill>
            </a:endParaRPr>
          </a:p>
          <a:p>
            <a:pPr algn="l" rtl="0"/>
            <a:r>
              <a:rPr lang="en-US" sz="2400" dirty="0" smtClean="0">
                <a:solidFill>
                  <a:schemeClr val="bg1"/>
                </a:solidFill>
              </a:rPr>
              <a:t>White bricks are generally more expensive than the normal (red-brown) bricks.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04800"/>
            <a:ext cx="8382000" cy="64633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Brick materials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534400" cy="4191000"/>
          </a:xfrm>
        </p:spPr>
        <p:txBody>
          <a:bodyPr>
            <a:noAutofit/>
          </a:bodyPr>
          <a:lstStyle/>
          <a:p>
            <a:pPr algn="l" rtl="0"/>
            <a:r>
              <a:rPr lang="en-US" sz="2400" dirty="0" smtClean="0">
                <a:solidFill>
                  <a:schemeClr val="bg1"/>
                </a:solidFill>
              </a:rPr>
              <a:t>The surfaces of a brick have names:</a:t>
            </a:r>
          </a:p>
          <a:p>
            <a:pPr algn="l" rtl="0"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bg1"/>
                </a:solidFill>
              </a:rPr>
              <a:t>Top and bottom surfaces are </a:t>
            </a:r>
            <a:r>
              <a:rPr lang="en-US" sz="2400" b="1" dirty="0" smtClean="0">
                <a:solidFill>
                  <a:schemeClr val="bg1"/>
                </a:solidFill>
              </a:rPr>
              <a:t>beds</a:t>
            </a:r>
          </a:p>
          <a:p>
            <a:pPr algn="l" rtl="0"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bg1"/>
                </a:solidFill>
              </a:rPr>
              <a:t>Ends are </a:t>
            </a:r>
            <a:r>
              <a:rPr lang="en-US" sz="2400" b="1" dirty="0" smtClean="0">
                <a:solidFill>
                  <a:schemeClr val="bg1"/>
                </a:solidFill>
              </a:rPr>
              <a:t>headers or header faces</a:t>
            </a:r>
          </a:p>
          <a:p>
            <a:pPr algn="l" rtl="0"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bg1"/>
                </a:solidFill>
              </a:rPr>
              <a:t>Sides are </a:t>
            </a:r>
            <a:r>
              <a:rPr lang="en-US" sz="2400" b="1" dirty="0" smtClean="0">
                <a:solidFill>
                  <a:schemeClr val="bg1"/>
                </a:solidFill>
              </a:rPr>
              <a:t>stretchers or stretcher faces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382000" cy="58477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Bricks Terminology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9929" y="3886200"/>
            <a:ext cx="4887872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heme/theme1.xml><?xml version="1.0" encoding="utf-8"?>
<a:theme xmlns:a="http://schemas.openxmlformats.org/drawingml/2006/main" name="Theme2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0995_slide">
  <a:themeElements>
    <a:clrScheme name="3a4573_58,69,115 3">
      <a:dk1>
        <a:srgbClr val="000000"/>
      </a:dk1>
      <a:lt1>
        <a:srgbClr val="FFFFFF"/>
      </a:lt1>
      <a:dk2>
        <a:srgbClr val="3A4573"/>
      </a:dk2>
      <a:lt2>
        <a:srgbClr val="FFFFFF"/>
      </a:lt2>
      <a:accent1>
        <a:srgbClr val="7481B9"/>
      </a:accent1>
      <a:accent2>
        <a:srgbClr val="C5BB68"/>
      </a:accent2>
      <a:accent3>
        <a:srgbClr val="AEB0BC"/>
      </a:accent3>
      <a:accent4>
        <a:srgbClr val="DADADA"/>
      </a:accent4>
      <a:accent5>
        <a:srgbClr val="BCC1D9"/>
      </a:accent5>
      <a:accent6>
        <a:srgbClr val="B2A95E"/>
      </a:accent6>
      <a:hlink>
        <a:srgbClr val="E8D6C4"/>
      </a:hlink>
      <a:folHlink>
        <a:srgbClr val="E8DDC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a4573_58,69,115 1">
        <a:dk1>
          <a:srgbClr val="000000"/>
        </a:dk1>
        <a:lt1>
          <a:srgbClr val="FFFFFF"/>
        </a:lt1>
        <a:dk2>
          <a:srgbClr val="3A4573"/>
        </a:dk2>
        <a:lt2>
          <a:srgbClr val="FFFFFF"/>
        </a:lt2>
        <a:accent1>
          <a:srgbClr val="6372B0"/>
        </a:accent1>
        <a:accent2>
          <a:srgbClr val="566FD7"/>
        </a:accent2>
        <a:accent3>
          <a:srgbClr val="AEB0BC"/>
        </a:accent3>
        <a:accent4>
          <a:srgbClr val="DADADA"/>
        </a:accent4>
        <a:accent5>
          <a:srgbClr val="B7BCD4"/>
        </a:accent5>
        <a:accent6>
          <a:srgbClr val="4D64C3"/>
        </a:accent6>
        <a:hlink>
          <a:srgbClr val="A9B1D3"/>
        </a:hlink>
        <a:folHlink>
          <a:srgbClr val="D2DAF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a4573_58,69,115 2">
        <a:dk1>
          <a:srgbClr val="000000"/>
        </a:dk1>
        <a:lt1>
          <a:srgbClr val="FFFFFF"/>
        </a:lt1>
        <a:dk2>
          <a:srgbClr val="3A4573"/>
        </a:dk2>
        <a:lt2>
          <a:srgbClr val="FFFFFF"/>
        </a:lt2>
        <a:accent1>
          <a:srgbClr val="639ED2"/>
        </a:accent1>
        <a:accent2>
          <a:srgbClr val="9D82D9"/>
        </a:accent2>
        <a:accent3>
          <a:srgbClr val="AEB0BC"/>
        </a:accent3>
        <a:accent4>
          <a:srgbClr val="DADADA"/>
        </a:accent4>
        <a:accent5>
          <a:srgbClr val="B7CCE5"/>
        </a:accent5>
        <a:accent6>
          <a:srgbClr val="8E75C4"/>
        </a:accent6>
        <a:hlink>
          <a:srgbClr val="B9BEDA"/>
        </a:hlink>
        <a:folHlink>
          <a:srgbClr val="CFC0E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a4573_58,69,115 3">
        <a:dk1>
          <a:srgbClr val="000000"/>
        </a:dk1>
        <a:lt1>
          <a:srgbClr val="FFFFFF"/>
        </a:lt1>
        <a:dk2>
          <a:srgbClr val="3A4573"/>
        </a:dk2>
        <a:lt2>
          <a:srgbClr val="FFFFFF"/>
        </a:lt2>
        <a:accent1>
          <a:srgbClr val="7481B9"/>
        </a:accent1>
        <a:accent2>
          <a:srgbClr val="C5BB68"/>
        </a:accent2>
        <a:accent3>
          <a:srgbClr val="AEB0BC"/>
        </a:accent3>
        <a:accent4>
          <a:srgbClr val="DADADA"/>
        </a:accent4>
        <a:accent5>
          <a:srgbClr val="BCC1D9"/>
        </a:accent5>
        <a:accent6>
          <a:srgbClr val="B2A95E"/>
        </a:accent6>
        <a:hlink>
          <a:srgbClr val="E8D6C4"/>
        </a:hlink>
        <a:folHlink>
          <a:srgbClr val="E8DDC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a4573_58,69,115 4">
        <a:dk1>
          <a:srgbClr val="000000"/>
        </a:dk1>
        <a:lt1>
          <a:srgbClr val="FFFFFF"/>
        </a:lt1>
        <a:dk2>
          <a:srgbClr val="3A4573"/>
        </a:dk2>
        <a:lt2>
          <a:srgbClr val="FFFFFF"/>
        </a:lt2>
        <a:accent1>
          <a:srgbClr val="B9748E"/>
        </a:accent1>
        <a:accent2>
          <a:srgbClr val="C5A968"/>
        </a:accent2>
        <a:accent3>
          <a:srgbClr val="AEB0BC"/>
        </a:accent3>
        <a:accent4>
          <a:srgbClr val="DADADA"/>
        </a:accent4>
        <a:accent5>
          <a:srgbClr val="D9BCC6"/>
        </a:accent5>
        <a:accent6>
          <a:srgbClr val="B2995E"/>
        </a:accent6>
        <a:hlink>
          <a:srgbClr val="CCD0E5"/>
        </a:hlink>
        <a:folHlink>
          <a:srgbClr val="C9DA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a4573_58,69,115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372B0"/>
        </a:accent1>
        <a:accent2>
          <a:srgbClr val="566FD7"/>
        </a:accent2>
        <a:accent3>
          <a:srgbClr val="FFFFFF"/>
        </a:accent3>
        <a:accent4>
          <a:srgbClr val="000000"/>
        </a:accent4>
        <a:accent5>
          <a:srgbClr val="B7BCD4"/>
        </a:accent5>
        <a:accent6>
          <a:srgbClr val="4D64C3"/>
        </a:accent6>
        <a:hlink>
          <a:srgbClr val="A9B1D3"/>
        </a:hlink>
        <a:folHlink>
          <a:srgbClr val="D2DAF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a4573_58,69,115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39ED2"/>
        </a:accent1>
        <a:accent2>
          <a:srgbClr val="9D82D9"/>
        </a:accent2>
        <a:accent3>
          <a:srgbClr val="FFFFFF"/>
        </a:accent3>
        <a:accent4>
          <a:srgbClr val="000000"/>
        </a:accent4>
        <a:accent5>
          <a:srgbClr val="B7CCE5"/>
        </a:accent5>
        <a:accent6>
          <a:srgbClr val="8E75C4"/>
        </a:accent6>
        <a:hlink>
          <a:srgbClr val="B9BEDA"/>
        </a:hlink>
        <a:folHlink>
          <a:srgbClr val="CFC0E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a4573_58,69,115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481B9"/>
        </a:accent1>
        <a:accent2>
          <a:srgbClr val="C5BB68"/>
        </a:accent2>
        <a:accent3>
          <a:srgbClr val="FFFFFF"/>
        </a:accent3>
        <a:accent4>
          <a:srgbClr val="000000"/>
        </a:accent4>
        <a:accent5>
          <a:srgbClr val="BCC1D9"/>
        </a:accent5>
        <a:accent6>
          <a:srgbClr val="B2A95E"/>
        </a:accent6>
        <a:hlink>
          <a:srgbClr val="E8D6C4"/>
        </a:hlink>
        <a:folHlink>
          <a:srgbClr val="E8DD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a4573_58,69,115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9748E"/>
        </a:accent1>
        <a:accent2>
          <a:srgbClr val="C5A968"/>
        </a:accent2>
        <a:accent3>
          <a:srgbClr val="FFFFFF"/>
        </a:accent3>
        <a:accent4>
          <a:srgbClr val="000000"/>
        </a:accent4>
        <a:accent5>
          <a:srgbClr val="D9BCC6"/>
        </a:accent5>
        <a:accent6>
          <a:srgbClr val="B2995E"/>
        </a:accent6>
        <a:hlink>
          <a:srgbClr val="CCD0E5"/>
        </a:hlink>
        <a:folHlink>
          <a:srgbClr val="C9DAA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Theme29</Template>
  <TotalTime>11555</TotalTime>
  <Words>881</Words>
  <Application>Microsoft Office PowerPoint</Application>
  <PresentationFormat>On-screen Show (4:3)</PresentationFormat>
  <Paragraphs>98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Theme29</vt:lpstr>
      <vt:lpstr>3_Office Theme</vt:lpstr>
      <vt:lpstr>0995_slide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UPM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LITERATURE REVIEW</dc:title>
  <dc:creator>UNIMAP</dc:creator>
  <cp:lastModifiedBy>DR.Ahmed Saker</cp:lastModifiedBy>
  <cp:revision>1036</cp:revision>
  <dcterms:created xsi:type="dcterms:W3CDTF">2008-12-03T07:20:14Z</dcterms:created>
  <dcterms:modified xsi:type="dcterms:W3CDTF">2020-02-09T06:58:48Z</dcterms:modified>
</cp:coreProperties>
</file>