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  <p:sldMasterId id="2147483957" r:id="rId2"/>
    <p:sldMasterId id="2147484049" r:id="rId3"/>
  </p:sldMasterIdLst>
  <p:notesMasterIdLst>
    <p:notesMasterId r:id="rId17"/>
  </p:notesMasterIdLst>
  <p:handoutMasterIdLst>
    <p:handoutMasterId r:id="rId18"/>
  </p:handoutMasterIdLst>
  <p:sldIdLst>
    <p:sldId id="257" r:id="rId4"/>
    <p:sldId id="270" r:id="rId5"/>
    <p:sldId id="326" r:id="rId6"/>
    <p:sldId id="388" r:id="rId7"/>
    <p:sldId id="380" r:id="rId8"/>
    <p:sldId id="379" r:id="rId9"/>
    <p:sldId id="381" r:id="rId10"/>
    <p:sldId id="382" r:id="rId11"/>
    <p:sldId id="383" r:id="rId12"/>
    <p:sldId id="384" r:id="rId13"/>
    <p:sldId id="385" r:id="rId14"/>
    <p:sldId id="386" r:id="rId15"/>
    <p:sldId id="387" r:id="rId16"/>
  </p:sldIdLst>
  <p:sldSz cx="9144000" cy="6858000" type="screen4x3"/>
  <p:notesSz cx="6877050" cy="96567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5EB"/>
    <a:srgbClr val="EEDAE3"/>
    <a:srgbClr val="336699"/>
    <a:srgbClr val="D5F72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8183" autoAdjust="0"/>
  </p:normalViewPr>
  <p:slideViewPr>
    <p:cSldViewPr>
      <p:cViewPr>
        <p:scale>
          <a:sx n="72" d="100"/>
          <a:sy n="72" d="100"/>
        </p:scale>
        <p:origin x="-1338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96995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92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1"/>
          <a:lstStyle>
            <a:lvl1pPr algn="l">
              <a:defRPr sz="1200"/>
            </a:lvl1pPr>
          </a:lstStyle>
          <a:p>
            <a:fld id="{0C539751-46A3-4881-945C-DF4B77BA9C95}" type="datetimeFigureOut">
              <a:rPr lang="ar-IQ" smtClean="0"/>
              <a:pPr/>
              <a:t>15/06/1441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96995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92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1" anchor="b"/>
          <a:lstStyle>
            <a:lvl1pPr algn="l">
              <a:defRPr sz="1200"/>
            </a:lvl1pPr>
          </a:lstStyle>
          <a:p>
            <a:fld id="{1FE03ED6-C110-4FD8-9BDB-9C7D99CBD67D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12014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055" cy="4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6" tIns="47238" rIns="94476" bIns="472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5404" y="0"/>
            <a:ext cx="2980055" cy="4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6" tIns="47238" rIns="94476" bIns="472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5525" y="723900"/>
            <a:ext cx="4826000" cy="3621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705" y="4586963"/>
            <a:ext cx="5501640" cy="434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6" tIns="47238" rIns="94476" bIns="472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2249"/>
            <a:ext cx="2980055" cy="4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6" tIns="47238" rIns="94476" bIns="472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5404" y="9172249"/>
            <a:ext cx="2980055" cy="4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6" tIns="47238" rIns="94476" bIns="472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177CCE7-4257-44F4-947E-DBDE55F6C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10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Lili Ann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SMM4999 - Literature Review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E93-DF21-435F-A39F-E74B08D6D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Lili Ann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SMM4999 - Literature Review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51C58-3F02-49E0-B491-5C87577D3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Lili Ann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SMM4999 - Literature Review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40DD6-B893-4E18-BA3C-58DB02628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Lili Ann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SMM4999 - Literature Review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C7FA7-9BB5-47B0-9F90-0D16151A0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Lili Ann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SMM4999 - Literature Review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2931B-E0C3-4A19-A8C3-D1F0D20A7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Lili Ann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SMM4999 - Literature Review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C4B6D-3DEF-4C6E-9C2D-4F978ED34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Lili Ann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SMM4999 - Literature Review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65732-C7D0-4CF9-B033-72DF67111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Lili Ann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SMM4999 - Literature Review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14074-901D-4BB3-AE7F-ADBDFAB35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Lili Ann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SMM4999 - Literature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5692C-C98D-4AAF-BFDC-88F1B2080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Lili Ann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SMM4999 - Literature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A4045-D01C-4F0E-AA9B-46AE61E0A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51D21-6C9E-4B8D-8A4C-F4350926C572}" type="datetimeFigureOut">
              <a:rPr lang="en-US"/>
              <a:pPr>
                <a:defRPr/>
              </a:pPr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7E5B-C38B-4C4E-8E57-9DE10C4DB5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Lili Ann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SMM4999 - Literature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A4045-D01C-4F0E-AA9B-46AE61E0A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r>
              <a:rPr lang="en-US"/>
              <a:t>Dr. Lili Ann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r>
              <a:rPr lang="en-US"/>
              <a:t>SMM4999 - Literature Review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fld id="{1FE864BF-D8A5-4AFF-B381-2E851084D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Lili Ann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SMM4999 - Literature Review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A4045-D01C-4F0E-AA9B-46AE61E0A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Lili Ann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SMM4999 - Literature Review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6B061-BC9F-4AB8-A20B-7BA52E103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Lili Ann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SMM4999 - Literature Review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0B93E-2E52-4462-A539-D2905CB73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Dr. Lili Ann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SMM4999 - Literature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80CE56-118E-4464-9625-4B8DDAF92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247" r:id="rId3"/>
  </p:sldLayoutIdLst>
  <p:transition spd="med">
    <p:split dir="in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C33E1DA-C4B2-4479-B652-1891074274D3}" type="datetimeFigureOut">
              <a:rPr lang="en-US"/>
              <a:pPr>
                <a:defRPr/>
              </a:pPr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D3A2CFC-A048-4728-A074-7728865CEB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99" r:id="rId1"/>
    <p:sldLayoutId id="2147484332" r:id="rId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tx1"/>
              </a:buClr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/>
              <a:t>Dr. Lili Ann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>
                <a:schemeClr val="tx1"/>
              </a:buClr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/>
              <a:t>SMM4999 - Literature Review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chemeClr val="tx1"/>
              </a:buClr>
              <a:defRPr sz="1400">
                <a:cs typeface="+mn-cs"/>
              </a:defRPr>
            </a:lvl1pPr>
          </a:lstStyle>
          <a:p>
            <a:pPr>
              <a:defRPr/>
            </a:pPr>
            <a:fld id="{869736CC-04D7-4C0E-9623-BF2EBF97A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10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</p:sldLayoutIdLst>
  <p:transition spd="med">
    <p:split dir="in"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Georg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Georg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Georg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Georgia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152400" y="2362200"/>
            <a:ext cx="8786813" cy="9906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en-MY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Building Construction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0" y="6400800"/>
            <a:ext cx="358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lang="en-MY" sz="20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Lecture </a:t>
            </a:r>
            <a:r>
              <a:rPr lang="en-MY" sz="20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kumimoji="0" lang="en-MY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828800" y="3429000"/>
            <a:ext cx="510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en-MY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By</a:t>
            </a:r>
            <a:endParaRPr kumimoji="0" lang="en-MY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en-MY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Assist.Prof.Dr.Sinan</a:t>
            </a:r>
            <a:r>
              <a:rPr kumimoji="0" lang="en-MY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MY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Abdulkhaleq</a:t>
            </a:r>
            <a:r>
              <a:rPr kumimoji="0" lang="en-MY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MY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Yaseen</a:t>
            </a:r>
            <a:endParaRPr kumimoji="0" lang="en-MY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lang="en-MY" sz="20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Civil Engineering Department</a:t>
            </a:r>
            <a:endParaRPr kumimoji="0" lang="en-MY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lang="en-MY" sz="20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sinan.yaseen@su.edu.krd</a:t>
            </a:r>
            <a:endParaRPr kumimoji="0" lang="en-MY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410200"/>
          </a:xfrm>
        </p:spPr>
        <p:txBody>
          <a:bodyPr>
            <a:noAutofit/>
          </a:bodyPr>
          <a:lstStyle/>
          <a:p>
            <a: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 startAt="3"/>
            </a:pPr>
            <a:r>
              <a:rPr lang="en-US" sz="2800" b="1" dirty="0">
                <a:solidFill>
                  <a:schemeClr val="bg1"/>
                </a:solidFill>
              </a:rPr>
              <a:t>Header bond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SzPct val="100000"/>
              <a:buNone/>
            </a:pPr>
            <a:r>
              <a:rPr lang="en-US" sz="2400" dirty="0">
                <a:solidFill>
                  <a:schemeClr val="bg1"/>
                </a:solidFill>
              </a:rPr>
              <a:t>	Header bond is created by rows of headers, only displaced by half a brick on each row. This bond is often use to create curved brickwork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83403"/>
            <a:ext cx="7387150" cy="8309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Types of Brick Wall </a:t>
            </a:r>
            <a:r>
              <a:rPr lang="en-MY" sz="4800" b="1" dirty="0">
                <a:solidFill>
                  <a:schemeClr val="bg1"/>
                </a:solidFill>
              </a:rPr>
              <a:t>Bonding 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5325821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APPLE\Desktop\Header-bo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2731247"/>
            <a:ext cx="8686801" cy="39743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410200"/>
          </a:xfrm>
        </p:spPr>
        <p:txBody>
          <a:bodyPr>
            <a:noAutofit/>
          </a:bodyPr>
          <a:lstStyle/>
          <a:p>
            <a: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 startAt="4"/>
            </a:pPr>
            <a:r>
              <a:rPr lang="en-US" sz="2800" b="1" dirty="0">
                <a:solidFill>
                  <a:schemeClr val="bg1"/>
                </a:solidFill>
              </a:rPr>
              <a:t>Stretcher bond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SzPct val="100000"/>
              <a:buNone/>
            </a:pPr>
            <a:r>
              <a:rPr lang="en-US" sz="2400" dirty="0">
                <a:solidFill>
                  <a:schemeClr val="bg1"/>
                </a:solidFill>
              </a:rPr>
              <a:t>	It is easy to lay with little waste and composed entirely of stretchers set in rows, offset by half a brick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83403"/>
            <a:ext cx="7387150" cy="8309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Types of Brick Wall </a:t>
            </a:r>
            <a:r>
              <a:rPr lang="en-MY" sz="4800" b="1" dirty="0">
                <a:solidFill>
                  <a:schemeClr val="bg1"/>
                </a:solidFill>
              </a:rPr>
              <a:t>Bonding 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5325821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050857"/>
            <a:ext cx="3124200" cy="273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Users\APPLE\Desktop\stretcher-bond-2.jpg"/>
          <p:cNvPicPr>
            <a:picLocks noChangeAspect="1" noChangeArrowheads="1"/>
          </p:cNvPicPr>
          <p:nvPr/>
        </p:nvPicPr>
        <p:blipFill>
          <a:blip r:embed="rId3" cstate="print"/>
          <a:srcRect l="29167" t="8982" r="11667" b="2146"/>
          <a:stretch>
            <a:fillRect/>
          </a:stretch>
        </p:blipFill>
        <p:spPr bwMode="auto">
          <a:xfrm>
            <a:off x="0" y="2819400"/>
            <a:ext cx="5410200" cy="3962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410200"/>
          </a:xfrm>
        </p:spPr>
        <p:txBody>
          <a:bodyPr>
            <a:noAutofit/>
          </a:bodyPr>
          <a:lstStyle/>
          <a:p>
            <a: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 startAt="5"/>
            </a:pPr>
            <a:r>
              <a:rPr lang="en-US" sz="2800" b="1" dirty="0">
                <a:solidFill>
                  <a:schemeClr val="bg1"/>
                </a:solidFill>
              </a:rPr>
              <a:t>Stack bond</a:t>
            </a: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SzPct val="100000"/>
              <a:buNone/>
            </a:pPr>
            <a:r>
              <a:rPr lang="en-US" sz="2400" dirty="0">
                <a:solidFill>
                  <a:schemeClr val="bg1"/>
                </a:solidFill>
              </a:rPr>
              <a:t>	A pattern made up of rows of stretchers with each stretcher centered on the stretcher below it.  All joints run vertically down the entire wall.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83403"/>
            <a:ext cx="7387150" cy="8309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Types of Brick Wall </a:t>
            </a:r>
            <a:r>
              <a:rPr lang="en-MY" sz="4800" b="1" dirty="0">
                <a:solidFill>
                  <a:schemeClr val="bg1"/>
                </a:solidFill>
              </a:rPr>
              <a:t>Bonding 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5325821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APPLE\Desktop\Brickstack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651504"/>
            <a:ext cx="4648954" cy="3130296"/>
          </a:xfrm>
          <a:prstGeom prst="rect">
            <a:avLst/>
          </a:prstGeom>
          <a:noFill/>
        </p:spPr>
      </p:pic>
      <p:pic>
        <p:nvPicPr>
          <p:cNvPr id="9219" name="Picture 3" descr="C:\Users\APPLE\Desktop\Brickstack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589" y="3657600"/>
            <a:ext cx="4279212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410200"/>
          </a:xfrm>
        </p:spPr>
        <p:txBody>
          <a:bodyPr>
            <a:noAutofit/>
          </a:bodyPr>
          <a:lstStyle/>
          <a:p>
            <a: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 startAt="6"/>
            </a:pPr>
            <a:r>
              <a:rPr lang="en-US" sz="2800" b="1" dirty="0">
                <a:solidFill>
                  <a:schemeClr val="bg1"/>
                </a:solidFill>
              </a:rPr>
              <a:t>Other types of brick wall bonding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83403"/>
            <a:ext cx="7387150" cy="8309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Types of Brick Wall </a:t>
            </a:r>
            <a:r>
              <a:rPr lang="en-MY" sz="4800" b="1" dirty="0">
                <a:solidFill>
                  <a:schemeClr val="bg1"/>
                </a:solidFill>
              </a:rPr>
              <a:t>Bonding </a:t>
            </a:r>
            <a:endParaRPr lang="en-GB" sz="48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28600" y="1524000"/>
            <a:ext cx="8610600" cy="5169931"/>
            <a:chOff x="228600" y="1524000"/>
            <a:chExt cx="8610600" cy="5169931"/>
          </a:xfrm>
        </p:grpSpPr>
        <p:grpSp>
          <p:nvGrpSpPr>
            <p:cNvPr id="9" name="Group 8"/>
            <p:cNvGrpSpPr/>
            <p:nvPr/>
          </p:nvGrpSpPr>
          <p:grpSpPr>
            <a:xfrm>
              <a:off x="228600" y="1524001"/>
              <a:ext cx="2209800" cy="2426731"/>
              <a:chOff x="228600" y="1524001"/>
              <a:chExt cx="2209800" cy="2426731"/>
            </a:xfrm>
          </p:grpSpPr>
          <p:pic>
            <p:nvPicPr>
              <p:cNvPr id="1024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8601" y="1524001"/>
                <a:ext cx="2191946" cy="190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28600" y="3581400"/>
                <a:ext cx="2209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Scottish bond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124200" y="1524000"/>
              <a:ext cx="2209800" cy="2426731"/>
              <a:chOff x="228600" y="1524001"/>
              <a:chExt cx="2209800" cy="2426731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 bwMode="auto">
              <a:xfrm>
                <a:off x="288382" y="1524001"/>
                <a:ext cx="2072384" cy="190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228600" y="3581400"/>
                <a:ext cx="2209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Rat-trap bond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172200" y="1600200"/>
              <a:ext cx="2667000" cy="2426731"/>
              <a:chOff x="228600" y="1524001"/>
              <a:chExt cx="2209800" cy="2426731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 bwMode="auto">
              <a:xfrm>
                <a:off x="678235" y="1524001"/>
                <a:ext cx="1292678" cy="190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228600" y="3581400"/>
                <a:ext cx="2209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Herringbone bond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953000" y="4369724"/>
              <a:ext cx="2667000" cy="2324207"/>
              <a:chOff x="228600" y="1626525"/>
              <a:chExt cx="2209800" cy="2324207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auto">
              <a:xfrm>
                <a:off x="481149" y="1626525"/>
                <a:ext cx="1641566" cy="1899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228600" y="3581400"/>
                <a:ext cx="2209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Basket bond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52600" y="4495800"/>
              <a:ext cx="2667000" cy="2155015"/>
              <a:chOff x="228600" y="1795717"/>
              <a:chExt cx="2209800" cy="2155015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 bwMode="auto">
              <a:xfrm>
                <a:off x="379331" y="1795717"/>
                <a:ext cx="1932794" cy="167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228600" y="3581400"/>
                <a:ext cx="2209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Raking Bonds</a:t>
                </a:r>
              </a:p>
            </p:txBody>
          </p:sp>
        </p:grpSp>
      </p:grp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1996141" y="1828800"/>
            <a:ext cx="5486400" cy="990600"/>
          </a:xfrm>
        </p:spPr>
        <p:txBody>
          <a:bodyPr>
            <a:noAutofit/>
          </a:bodyPr>
          <a:lstStyle/>
          <a:p>
            <a:pPr algn="ctr">
              <a:buClr>
                <a:srgbClr val="FFFF00"/>
              </a:buClr>
              <a:buNone/>
            </a:pP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Wall Systems</a:t>
            </a:r>
            <a:endParaRPr lang="en-MY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3733800"/>
            <a:ext cx="8534400" cy="2438400"/>
            <a:chOff x="304800" y="3733800"/>
            <a:chExt cx="7772400" cy="243840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609600" y="3733800"/>
              <a:ext cx="74676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100000"/>
                <a:buFontTx/>
                <a:buNone/>
                <a:tabLst/>
                <a:defRPr/>
              </a:pP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Reference:</a:t>
              </a:r>
            </a:p>
            <a:p>
              <a:pPr marL="457200" indent="-457200" algn="just">
                <a:buFont typeface="+mj-lt"/>
                <a:buAutoNum type="arabicPeriod"/>
              </a:pPr>
              <a:r>
                <a:rPr lang="en-US" sz="21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Building Construction, Principles, Materials, and Systems Madan Mehta, Walter Scarborough, Diane Armpriest, 2nd Edition</a:t>
              </a:r>
            </a:p>
            <a:p>
              <a:pPr marL="457200" indent="-457200" algn="just">
                <a:buFont typeface="+mj-lt"/>
                <a:buAutoNum type="arabicPeriod"/>
              </a:pPr>
              <a:r>
                <a:rPr lang="en-US" sz="21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Construction Building Envelope and Interior Finishes Databook, 2004</a:t>
              </a:r>
            </a:p>
            <a:p>
              <a:pPr marL="457200" indent="-457200" algn="just">
                <a:buFont typeface="+mj-lt"/>
                <a:buAutoNum type="arabicPeriod"/>
              </a:pPr>
              <a:r>
                <a:rPr lang="en-US" sz="21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Fundamentals of Building Construction, Edward Allen and Joseph Iano, FIFTH EDITION, 2009</a:t>
              </a:r>
            </a:p>
          </p:txBody>
        </p:sp>
        <p:sp>
          <p:nvSpPr>
            <p:cNvPr id="7" name="Double Bracket 6"/>
            <p:cNvSpPr/>
            <p:nvPr/>
          </p:nvSpPr>
          <p:spPr>
            <a:xfrm>
              <a:off x="304800" y="3733800"/>
              <a:ext cx="7696200" cy="2362200"/>
            </a:xfrm>
            <a:prstGeom prst="bracketPair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791200" y="2590800"/>
            <a:ext cx="3276600" cy="609600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accent1">
                  <a:lumMod val="75000"/>
                </a:schemeClr>
              </a:buClr>
              <a:buSzPct val="100000"/>
              <a:buNone/>
            </a:pPr>
            <a:r>
              <a:rPr lang="en-US" sz="2800" dirty="0">
                <a:solidFill>
                  <a:schemeClr val="bg1"/>
                </a:solidFill>
              </a:rPr>
              <a:t>Names of cut bricks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83403"/>
            <a:ext cx="7387150" cy="8309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Types of Brick Wall </a:t>
            </a:r>
            <a:r>
              <a:rPr lang="en-MY" sz="4800" b="1" dirty="0">
                <a:solidFill>
                  <a:schemeClr val="bg1"/>
                </a:solidFill>
              </a:rPr>
              <a:t>Bonding </a:t>
            </a:r>
            <a:endParaRPr lang="en-GB" sz="4800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972" y="3733800"/>
            <a:ext cx="4471028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219200"/>
            <a:ext cx="4555421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Arrow Connector 10"/>
          <p:cNvCxnSpPr>
            <a:stCxn id="13" idx="2"/>
            <a:endCxn id="1028" idx="0"/>
          </p:cNvCxnSpPr>
          <p:nvPr/>
        </p:nvCxnSpPr>
        <p:spPr>
          <a:xfrm flipH="1">
            <a:off x="6908486" y="3200400"/>
            <a:ext cx="521014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5486400"/>
            <a:ext cx="327660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Bricks Terminology</a:t>
            </a:r>
          </a:p>
        </p:txBody>
      </p:sp>
      <p:cxnSp>
        <p:nvCxnSpPr>
          <p:cNvPr id="14" name="Straight Arrow Connector 13"/>
          <p:cNvCxnSpPr>
            <a:stCxn id="12" idx="0"/>
            <a:endCxn id="1029" idx="2"/>
          </p:cNvCxnSpPr>
          <p:nvPr/>
        </p:nvCxnSpPr>
        <p:spPr>
          <a:xfrm flipV="1">
            <a:off x="1943100" y="4800600"/>
            <a:ext cx="324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410200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English bond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SzPct val="100000"/>
              <a:buNone/>
            </a:pPr>
            <a:r>
              <a:rPr lang="en-US" sz="2400" dirty="0">
                <a:solidFill>
                  <a:schemeClr val="bg1"/>
                </a:solidFill>
              </a:rPr>
              <a:t>	One course in stretcher bond, and one course in header bond. One header placed centrally above each stretcher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83403"/>
            <a:ext cx="7387150" cy="8309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Types of Brick Wall </a:t>
            </a:r>
            <a:r>
              <a:rPr lang="en-MY" sz="4800" b="1" dirty="0">
                <a:solidFill>
                  <a:schemeClr val="bg1"/>
                </a:solidFill>
              </a:rPr>
              <a:t>Bonding </a:t>
            </a:r>
            <a:endParaRPr lang="en-GB" sz="4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590801"/>
            <a:ext cx="31718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/>
          <p:nvPr/>
        </p:nvGrpSpPr>
        <p:grpSpPr>
          <a:xfrm>
            <a:off x="152400" y="2514601"/>
            <a:ext cx="5562600" cy="4034513"/>
            <a:chOff x="152400" y="3286125"/>
            <a:chExt cx="5562600" cy="32670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3286125"/>
              <a:ext cx="5492474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810000" y="5562600"/>
              <a:ext cx="1905000" cy="2990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2971800" cy="685800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English bond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SzPct val="100000"/>
              <a:buNone/>
            </a:pPr>
            <a:r>
              <a:rPr lang="en-US" sz="2400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2051" name="Picture 3" descr="C:\Users\APPLE\Desktop\EnglishBo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6788" y="629805"/>
            <a:ext cx="7041012" cy="61519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410200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accent1">
                  <a:lumMod val="75000"/>
                </a:schemeClr>
              </a:buClr>
              <a:buSzPct val="100000"/>
              <a:buNone/>
            </a:pPr>
            <a:r>
              <a:rPr lang="en-US" sz="2800" b="1" dirty="0">
                <a:solidFill>
                  <a:schemeClr val="bg1"/>
                </a:solidFill>
              </a:rPr>
              <a:t>1.1	English Garden bond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SzPct val="100000"/>
              <a:buNone/>
            </a:pPr>
            <a:r>
              <a:rPr lang="en-US" sz="2400" dirty="0">
                <a:solidFill>
                  <a:schemeClr val="bg1"/>
                </a:solidFill>
              </a:rPr>
              <a:t>	 Three courses of stretchers to one of headers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83403"/>
            <a:ext cx="7387150" cy="8309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Types of Brick Wall </a:t>
            </a:r>
            <a:r>
              <a:rPr lang="en-MY" sz="4800" b="1" dirty="0">
                <a:solidFill>
                  <a:schemeClr val="bg1"/>
                </a:solidFill>
              </a:rPr>
              <a:t>Bonding </a:t>
            </a:r>
            <a:endParaRPr lang="en-GB" sz="4800" b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38447"/>
            <a:ext cx="5058851" cy="461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410200"/>
          </a:xfrm>
        </p:spPr>
        <p:txBody>
          <a:bodyPr>
            <a:noAutofit/>
          </a:bodyPr>
          <a:lstStyle/>
          <a:p>
            <a: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 startAt="2"/>
            </a:pPr>
            <a:r>
              <a:rPr lang="en-US" sz="2800" b="1" dirty="0">
                <a:solidFill>
                  <a:schemeClr val="bg1"/>
                </a:solidFill>
              </a:rPr>
              <a:t>Flemish  bond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SzPct val="100000"/>
              <a:buNone/>
            </a:pPr>
            <a:r>
              <a:rPr lang="en-US" sz="2400" dirty="0">
                <a:solidFill>
                  <a:schemeClr val="bg1"/>
                </a:solidFill>
              </a:rPr>
              <a:t>	Alternate bricks are placed as header and stretcher in every course. Each header is placed centrally between the stretcher immediately above and below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83403"/>
            <a:ext cx="8455456" cy="8309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GB" sz="4800" b="1" dirty="0">
                <a:solidFill>
                  <a:schemeClr val="tx2">
                    <a:lumMod val="75000"/>
                  </a:schemeClr>
                </a:solidFill>
              </a:rPr>
              <a:t>Types of Brick Wall </a:t>
            </a:r>
            <a:r>
              <a:rPr lang="en-MY" sz="4800" b="1" dirty="0">
                <a:solidFill>
                  <a:schemeClr val="tx2">
                    <a:lumMod val="75000"/>
                  </a:schemeClr>
                </a:solidFill>
              </a:rPr>
              <a:t>Bonding </a:t>
            </a:r>
            <a:endParaRPr lang="en-GB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5325821"/>
            <a:ext cx="1905000" cy="1244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9" name="Picture 3" descr="C:\Users\APPLE\Desktop\flemish.jpg"/>
          <p:cNvPicPr>
            <a:picLocks noChangeAspect="1" noChangeArrowheads="1"/>
          </p:cNvPicPr>
          <p:nvPr/>
        </p:nvPicPr>
        <p:blipFill>
          <a:blip r:embed="rId2" cstate="print"/>
          <a:srcRect l="6061" r="7576"/>
          <a:stretch>
            <a:fillRect/>
          </a:stretch>
        </p:blipFill>
        <p:spPr bwMode="auto">
          <a:xfrm>
            <a:off x="76200" y="3048000"/>
            <a:ext cx="4343400" cy="377190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3560" y="3505200"/>
            <a:ext cx="332041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3200400" cy="685800"/>
          </a:xfrm>
        </p:spPr>
        <p:txBody>
          <a:bodyPr>
            <a:noAutofit/>
          </a:bodyPr>
          <a:lstStyle/>
          <a:p>
            <a: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 startAt="2"/>
            </a:pPr>
            <a:r>
              <a:rPr lang="en-US" sz="2800" b="1" dirty="0">
                <a:solidFill>
                  <a:schemeClr val="bg1"/>
                </a:solidFill>
              </a:rPr>
              <a:t>Flemish bond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SzPct val="100000"/>
              <a:buNone/>
            </a:pPr>
            <a:r>
              <a:rPr lang="en-US" sz="2400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5122" name="Picture 2" descr="C:\Users\APPLE\Desktop\FlemiishBo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7162800" cy="60875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4876800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accent1">
                  <a:lumMod val="75000"/>
                </a:schemeClr>
              </a:buClr>
              <a:buSzPct val="100000"/>
              <a:buNone/>
            </a:pPr>
            <a:r>
              <a:rPr lang="en-US" sz="2800" b="1" dirty="0">
                <a:solidFill>
                  <a:schemeClr val="bg1"/>
                </a:solidFill>
              </a:rPr>
              <a:t>2.1	Flemish Garden bond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SzPct val="100000"/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SzPct val="100000"/>
              <a:buNone/>
            </a:pPr>
            <a:r>
              <a:rPr lang="en-US" sz="2400" dirty="0">
                <a:solidFill>
                  <a:schemeClr val="bg1"/>
                </a:solidFill>
              </a:rPr>
              <a:t>	In each course, one header to every three stretchers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83403"/>
            <a:ext cx="7387150" cy="8309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Types of Brick Wall </a:t>
            </a:r>
            <a:r>
              <a:rPr lang="en-MY" sz="4800" b="1" dirty="0">
                <a:solidFill>
                  <a:schemeClr val="bg1"/>
                </a:solidFill>
              </a:rPr>
              <a:t>Bonding </a:t>
            </a:r>
            <a:endParaRPr lang="en-GB" sz="4800" b="1" dirty="0">
              <a:solidFill>
                <a:schemeClr val="bg1"/>
              </a:solidFill>
            </a:endParaRPr>
          </a:p>
        </p:txBody>
      </p:sp>
      <p:pic>
        <p:nvPicPr>
          <p:cNvPr id="6147" name="Picture 3" descr="C:\Users\APPLE\Desktop\flemish-gard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191000"/>
            <a:ext cx="8499566" cy="2324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theme1.xml><?xml version="1.0" encoding="utf-8"?>
<a:theme xmlns:a="http://schemas.openxmlformats.org/drawingml/2006/main" name="Theme2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0995_slide">
  <a:themeElements>
    <a:clrScheme name="3a4573_58,69,115 3">
      <a:dk1>
        <a:srgbClr val="000000"/>
      </a:dk1>
      <a:lt1>
        <a:srgbClr val="FFFFFF"/>
      </a:lt1>
      <a:dk2>
        <a:srgbClr val="3A4573"/>
      </a:dk2>
      <a:lt2>
        <a:srgbClr val="FFFFFF"/>
      </a:lt2>
      <a:accent1>
        <a:srgbClr val="7481B9"/>
      </a:accent1>
      <a:accent2>
        <a:srgbClr val="C5BB68"/>
      </a:accent2>
      <a:accent3>
        <a:srgbClr val="AEB0BC"/>
      </a:accent3>
      <a:accent4>
        <a:srgbClr val="DADADA"/>
      </a:accent4>
      <a:accent5>
        <a:srgbClr val="BCC1D9"/>
      </a:accent5>
      <a:accent6>
        <a:srgbClr val="B2A95E"/>
      </a:accent6>
      <a:hlink>
        <a:srgbClr val="E8D6C4"/>
      </a:hlink>
      <a:folHlink>
        <a:srgbClr val="E8DDC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a4573_58,69,115 1">
        <a:dk1>
          <a:srgbClr val="000000"/>
        </a:dk1>
        <a:lt1>
          <a:srgbClr val="FFFFFF"/>
        </a:lt1>
        <a:dk2>
          <a:srgbClr val="3A4573"/>
        </a:dk2>
        <a:lt2>
          <a:srgbClr val="FFFFFF"/>
        </a:lt2>
        <a:accent1>
          <a:srgbClr val="6372B0"/>
        </a:accent1>
        <a:accent2>
          <a:srgbClr val="566FD7"/>
        </a:accent2>
        <a:accent3>
          <a:srgbClr val="AEB0BC"/>
        </a:accent3>
        <a:accent4>
          <a:srgbClr val="DADADA"/>
        </a:accent4>
        <a:accent5>
          <a:srgbClr val="B7BCD4"/>
        </a:accent5>
        <a:accent6>
          <a:srgbClr val="4D64C3"/>
        </a:accent6>
        <a:hlink>
          <a:srgbClr val="A9B1D3"/>
        </a:hlink>
        <a:folHlink>
          <a:srgbClr val="D2DAF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a4573_58,69,115 2">
        <a:dk1>
          <a:srgbClr val="000000"/>
        </a:dk1>
        <a:lt1>
          <a:srgbClr val="FFFFFF"/>
        </a:lt1>
        <a:dk2>
          <a:srgbClr val="3A4573"/>
        </a:dk2>
        <a:lt2>
          <a:srgbClr val="FFFFFF"/>
        </a:lt2>
        <a:accent1>
          <a:srgbClr val="639ED2"/>
        </a:accent1>
        <a:accent2>
          <a:srgbClr val="9D82D9"/>
        </a:accent2>
        <a:accent3>
          <a:srgbClr val="AEB0BC"/>
        </a:accent3>
        <a:accent4>
          <a:srgbClr val="DADADA"/>
        </a:accent4>
        <a:accent5>
          <a:srgbClr val="B7CCE5"/>
        </a:accent5>
        <a:accent6>
          <a:srgbClr val="8E75C4"/>
        </a:accent6>
        <a:hlink>
          <a:srgbClr val="B9BEDA"/>
        </a:hlink>
        <a:folHlink>
          <a:srgbClr val="CFC0E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a4573_58,69,115 3">
        <a:dk1>
          <a:srgbClr val="000000"/>
        </a:dk1>
        <a:lt1>
          <a:srgbClr val="FFFFFF"/>
        </a:lt1>
        <a:dk2>
          <a:srgbClr val="3A4573"/>
        </a:dk2>
        <a:lt2>
          <a:srgbClr val="FFFFFF"/>
        </a:lt2>
        <a:accent1>
          <a:srgbClr val="7481B9"/>
        </a:accent1>
        <a:accent2>
          <a:srgbClr val="C5BB68"/>
        </a:accent2>
        <a:accent3>
          <a:srgbClr val="AEB0BC"/>
        </a:accent3>
        <a:accent4>
          <a:srgbClr val="DADADA"/>
        </a:accent4>
        <a:accent5>
          <a:srgbClr val="BCC1D9"/>
        </a:accent5>
        <a:accent6>
          <a:srgbClr val="B2A95E"/>
        </a:accent6>
        <a:hlink>
          <a:srgbClr val="E8D6C4"/>
        </a:hlink>
        <a:folHlink>
          <a:srgbClr val="E8DDC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a4573_58,69,115 4">
        <a:dk1>
          <a:srgbClr val="000000"/>
        </a:dk1>
        <a:lt1>
          <a:srgbClr val="FFFFFF"/>
        </a:lt1>
        <a:dk2>
          <a:srgbClr val="3A4573"/>
        </a:dk2>
        <a:lt2>
          <a:srgbClr val="FFFFFF"/>
        </a:lt2>
        <a:accent1>
          <a:srgbClr val="B9748E"/>
        </a:accent1>
        <a:accent2>
          <a:srgbClr val="C5A968"/>
        </a:accent2>
        <a:accent3>
          <a:srgbClr val="AEB0BC"/>
        </a:accent3>
        <a:accent4>
          <a:srgbClr val="DADADA"/>
        </a:accent4>
        <a:accent5>
          <a:srgbClr val="D9BCC6"/>
        </a:accent5>
        <a:accent6>
          <a:srgbClr val="B2995E"/>
        </a:accent6>
        <a:hlink>
          <a:srgbClr val="CCD0E5"/>
        </a:hlink>
        <a:folHlink>
          <a:srgbClr val="C9DA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a4573_58,69,115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372B0"/>
        </a:accent1>
        <a:accent2>
          <a:srgbClr val="566FD7"/>
        </a:accent2>
        <a:accent3>
          <a:srgbClr val="FFFFFF"/>
        </a:accent3>
        <a:accent4>
          <a:srgbClr val="000000"/>
        </a:accent4>
        <a:accent5>
          <a:srgbClr val="B7BCD4"/>
        </a:accent5>
        <a:accent6>
          <a:srgbClr val="4D64C3"/>
        </a:accent6>
        <a:hlink>
          <a:srgbClr val="A9B1D3"/>
        </a:hlink>
        <a:folHlink>
          <a:srgbClr val="D2DAF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a4573_58,69,115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39ED2"/>
        </a:accent1>
        <a:accent2>
          <a:srgbClr val="9D82D9"/>
        </a:accent2>
        <a:accent3>
          <a:srgbClr val="FFFFFF"/>
        </a:accent3>
        <a:accent4>
          <a:srgbClr val="000000"/>
        </a:accent4>
        <a:accent5>
          <a:srgbClr val="B7CCE5"/>
        </a:accent5>
        <a:accent6>
          <a:srgbClr val="8E75C4"/>
        </a:accent6>
        <a:hlink>
          <a:srgbClr val="B9BEDA"/>
        </a:hlink>
        <a:folHlink>
          <a:srgbClr val="CFC0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a4573_58,69,115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481B9"/>
        </a:accent1>
        <a:accent2>
          <a:srgbClr val="C5BB68"/>
        </a:accent2>
        <a:accent3>
          <a:srgbClr val="FFFFFF"/>
        </a:accent3>
        <a:accent4>
          <a:srgbClr val="000000"/>
        </a:accent4>
        <a:accent5>
          <a:srgbClr val="BCC1D9"/>
        </a:accent5>
        <a:accent6>
          <a:srgbClr val="B2A95E"/>
        </a:accent6>
        <a:hlink>
          <a:srgbClr val="E8D6C4"/>
        </a:hlink>
        <a:folHlink>
          <a:srgbClr val="E8DD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a4573_58,69,115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9748E"/>
        </a:accent1>
        <a:accent2>
          <a:srgbClr val="C5A968"/>
        </a:accent2>
        <a:accent3>
          <a:srgbClr val="FFFFFF"/>
        </a:accent3>
        <a:accent4>
          <a:srgbClr val="000000"/>
        </a:accent4>
        <a:accent5>
          <a:srgbClr val="D9BCC6"/>
        </a:accent5>
        <a:accent6>
          <a:srgbClr val="B2995E"/>
        </a:accent6>
        <a:hlink>
          <a:srgbClr val="CCD0E5"/>
        </a:hlink>
        <a:folHlink>
          <a:srgbClr val="C9DAA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Theme29</Template>
  <TotalTime>12162</TotalTime>
  <Words>142</Words>
  <Application>Microsoft Office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Theme29</vt:lpstr>
      <vt:lpstr>3_Office Theme</vt:lpstr>
      <vt:lpstr>0995_slide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UPM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LITERATURE REVIEW</dc:title>
  <dc:creator>UNIMAP</dc:creator>
  <cp:lastModifiedBy>DR.Ahmed Saker</cp:lastModifiedBy>
  <cp:revision>1110</cp:revision>
  <dcterms:created xsi:type="dcterms:W3CDTF">2008-12-03T07:20:14Z</dcterms:created>
  <dcterms:modified xsi:type="dcterms:W3CDTF">2020-02-09T07:02:53Z</dcterms:modified>
</cp:coreProperties>
</file>