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4" r:id="rId1"/>
    <p:sldMasterId id="2147483957" r:id="rId2"/>
    <p:sldMasterId id="2147484049" r:id="rId3"/>
    <p:sldMasterId id="2147484489" r:id="rId4"/>
  </p:sldMasterIdLst>
  <p:notesMasterIdLst>
    <p:notesMasterId r:id="rId22"/>
  </p:notesMasterIdLst>
  <p:handoutMasterIdLst>
    <p:handoutMasterId r:id="rId23"/>
  </p:handoutMasterIdLst>
  <p:sldIdLst>
    <p:sldId id="270"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Lst>
  <p:sldSz cx="9144000" cy="6858000" type="screen4x3"/>
  <p:notesSz cx="6877050" cy="965676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5EB"/>
    <a:srgbClr val="EEDAE3"/>
    <a:srgbClr val="336699"/>
    <a:srgbClr val="D5F72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7831" autoAdjust="0"/>
  </p:normalViewPr>
  <p:slideViewPr>
    <p:cSldViewPr>
      <p:cViewPr varScale="1">
        <p:scale>
          <a:sx n="66" d="100"/>
          <a:sy n="66" d="100"/>
        </p:scale>
        <p:origin x="15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96995" y="0"/>
            <a:ext cx="2980055" cy="482838"/>
          </a:xfrm>
          <a:prstGeom prst="rect">
            <a:avLst/>
          </a:prstGeom>
        </p:spPr>
        <p:txBody>
          <a:bodyPr vert="horz" lIns="94476" tIns="47238" rIns="94476" bIns="47238" rtlCol="1"/>
          <a:lstStyle>
            <a:lvl1pPr algn="r">
              <a:defRPr sz="1200"/>
            </a:lvl1pPr>
          </a:lstStyle>
          <a:p>
            <a:endParaRPr lang="ar-IQ"/>
          </a:p>
        </p:txBody>
      </p:sp>
      <p:sp>
        <p:nvSpPr>
          <p:cNvPr id="3" name="Date Placeholder 2"/>
          <p:cNvSpPr>
            <a:spLocks noGrp="1"/>
          </p:cNvSpPr>
          <p:nvPr>
            <p:ph type="dt" sz="quarter" idx="1"/>
          </p:nvPr>
        </p:nvSpPr>
        <p:spPr>
          <a:xfrm>
            <a:off x="1592" y="0"/>
            <a:ext cx="2980055" cy="482838"/>
          </a:xfrm>
          <a:prstGeom prst="rect">
            <a:avLst/>
          </a:prstGeom>
        </p:spPr>
        <p:txBody>
          <a:bodyPr vert="horz" lIns="94476" tIns="47238" rIns="94476" bIns="47238" rtlCol="1"/>
          <a:lstStyle>
            <a:lvl1pPr algn="l">
              <a:defRPr sz="1200"/>
            </a:lvl1pPr>
          </a:lstStyle>
          <a:p>
            <a:fld id="{0C539751-46A3-4881-945C-DF4B77BA9C95}" type="datetimeFigureOut">
              <a:rPr lang="ar-IQ" smtClean="0"/>
              <a:pPr/>
              <a:t>26/10/1441</a:t>
            </a:fld>
            <a:endParaRPr lang="ar-IQ"/>
          </a:p>
        </p:txBody>
      </p:sp>
      <p:sp>
        <p:nvSpPr>
          <p:cNvPr id="4" name="Footer Placeholder 3"/>
          <p:cNvSpPr>
            <a:spLocks noGrp="1"/>
          </p:cNvSpPr>
          <p:nvPr>
            <p:ph type="ftr" sz="quarter" idx="2"/>
          </p:nvPr>
        </p:nvSpPr>
        <p:spPr>
          <a:xfrm>
            <a:off x="3896995" y="9172249"/>
            <a:ext cx="2980055" cy="482838"/>
          </a:xfrm>
          <a:prstGeom prst="rect">
            <a:avLst/>
          </a:prstGeom>
        </p:spPr>
        <p:txBody>
          <a:bodyPr vert="horz" lIns="94476" tIns="47238" rIns="94476" bIns="47238" rtlCol="1" anchor="b"/>
          <a:lstStyle>
            <a:lvl1pPr algn="r">
              <a:defRPr sz="1200"/>
            </a:lvl1pPr>
          </a:lstStyle>
          <a:p>
            <a:endParaRPr lang="ar-IQ"/>
          </a:p>
        </p:txBody>
      </p:sp>
      <p:sp>
        <p:nvSpPr>
          <p:cNvPr id="5" name="Slide Number Placeholder 4"/>
          <p:cNvSpPr>
            <a:spLocks noGrp="1"/>
          </p:cNvSpPr>
          <p:nvPr>
            <p:ph type="sldNum" sz="quarter" idx="3"/>
          </p:nvPr>
        </p:nvSpPr>
        <p:spPr>
          <a:xfrm>
            <a:off x="1592" y="9172249"/>
            <a:ext cx="2980055" cy="482838"/>
          </a:xfrm>
          <a:prstGeom prst="rect">
            <a:avLst/>
          </a:prstGeom>
        </p:spPr>
        <p:txBody>
          <a:bodyPr vert="horz" lIns="94476" tIns="47238" rIns="94476" bIns="47238" rtlCol="1" anchor="b"/>
          <a:lstStyle>
            <a:lvl1pPr algn="l">
              <a:defRPr sz="1200"/>
            </a:lvl1pPr>
          </a:lstStyle>
          <a:p>
            <a:fld id="{1FE03ED6-C110-4FD8-9BDB-9C7D99CBD67D}" type="slidenum">
              <a:rPr lang="ar-IQ" smtClean="0"/>
              <a:pPr/>
              <a:t>‹#›</a:t>
            </a:fld>
            <a:endParaRPr lang="ar-IQ"/>
          </a:p>
        </p:txBody>
      </p:sp>
    </p:spTree>
    <p:extLst>
      <p:ext uri="{BB962C8B-B14F-4D97-AF65-F5344CB8AC3E}">
        <p14:creationId xmlns:p14="http://schemas.microsoft.com/office/powerpoint/2010/main" val="271652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0055" cy="482838"/>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95404" y="0"/>
            <a:ext cx="2980055" cy="482838"/>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025525" y="723900"/>
            <a:ext cx="4826000" cy="36210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7705" y="4586963"/>
            <a:ext cx="5501640" cy="4345543"/>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72249"/>
            <a:ext cx="2980055" cy="482838"/>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95404" y="9172249"/>
            <a:ext cx="2980055" cy="482838"/>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lgn="r" eaLnBrk="1" hangingPunct="1">
              <a:defRPr sz="1200">
                <a:latin typeface="Arial" charset="0"/>
              </a:defRPr>
            </a:lvl1pPr>
          </a:lstStyle>
          <a:p>
            <a:pPr>
              <a:defRPr/>
            </a:pPr>
            <a:fld id="{D177CCE7-4257-44F4-947E-DBDE55F6CEC3}" type="slidenum">
              <a:rPr lang="en-US"/>
              <a:pPr>
                <a:defRPr/>
              </a:pPr>
              <a:t>‹#›</a:t>
            </a:fld>
            <a:endParaRPr lang="en-US"/>
          </a:p>
        </p:txBody>
      </p:sp>
    </p:spTree>
    <p:extLst>
      <p:ext uri="{BB962C8B-B14F-4D97-AF65-F5344CB8AC3E}">
        <p14:creationId xmlns:p14="http://schemas.microsoft.com/office/powerpoint/2010/main" val="460740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Dr. Lili Ann</a:t>
            </a:r>
          </a:p>
        </p:txBody>
      </p:sp>
      <p:sp>
        <p:nvSpPr>
          <p:cNvPr id="3" name="Footer Placeholder 4"/>
          <p:cNvSpPr>
            <a:spLocks noGrp="1"/>
          </p:cNvSpPr>
          <p:nvPr>
            <p:ph type="ftr" sz="quarter" idx="11"/>
          </p:nvPr>
        </p:nvSpPr>
        <p:spPr/>
        <p:txBody>
          <a:bodyPr/>
          <a:lstStyle>
            <a:lvl1pPr>
              <a:defRPr/>
            </a:lvl1pPr>
          </a:lstStyle>
          <a:p>
            <a:pPr>
              <a:defRPr/>
            </a:pPr>
            <a:r>
              <a:rPr lang="en-US"/>
              <a:t>SMM4999 - Literature Review</a:t>
            </a:r>
          </a:p>
        </p:txBody>
      </p:sp>
      <p:sp>
        <p:nvSpPr>
          <p:cNvPr id="4" name="Slide Number Placeholder 5"/>
          <p:cNvSpPr>
            <a:spLocks noGrp="1"/>
          </p:cNvSpPr>
          <p:nvPr>
            <p:ph type="sldNum" sz="quarter" idx="12"/>
          </p:nvPr>
        </p:nvSpPr>
        <p:spPr/>
        <p:txBody>
          <a:bodyPr/>
          <a:lstStyle>
            <a:lvl1pPr>
              <a:defRPr/>
            </a:lvl1pPr>
          </a:lstStyle>
          <a:p>
            <a:pPr>
              <a:defRPr/>
            </a:pPr>
            <a:fld id="{89D36E93-DF21-435F-A39F-E74B08D6DCC5}" type="slidenum">
              <a:rPr lang="en-US"/>
              <a:pPr>
                <a:defRPr/>
              </a:pPr>
              <a:t>‹#›</a:t>
            </a:fld>
            <a:endParaRPr lang="en-US"/>
          </a:p>
        </p:txBody>
      </p:sp>
    </p:spTree>
  </p:cSld>
  <p:clrMapOvr>
    <a:masterClrMapping/>
  </p:clrMapOvr>
  <p:transition spd="med">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9" name="Rectangle 6"/>
          <p:cNvSpPr>
            <a:spLocks noGrp="1" noChangeArrowheads="1"/>
          </p:cNvSpPr>
          <p:nvPr>
            <p:ph type="sldNum" sz="quarter" idx="12"/>
          </p:nvPr>
        </p:nvSpPr>
        <p:spPr>
          <a:ln/>
        </p:spPr>
        <p:txBody>
          <a:bodyPr/>
          <a:lstStyle>
            <a:lvl1pPr>
              <a:defRPr/>
            </a:lvl1pPr>
          </a:lstStyle>
          <a:p>
            <a:pPr>
              <a:defRPr/>
            </a:pPr>
            <a:fld id="{9F151C58-3F02-49E0-B491-5C87577D3377}" type="slidenum">
              <a:rPr lang="en-US"/>
              <a:pPr>
                <a:defRPr/>
              </a:pPr>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5" name="Rectangle 6"/>
          <p:cNvSpPr>
            <a:spLocks noGrp="1" noChangeArrowheads="1"/>
          </p:cNvSpPr>
          <p:nvPr>
            <p:ph type="sldNum" sz="quarter" idx="12"/>
          </p:nvPr>
        </p:nvSpPr>
        <p:spPr>
          <a:ln/>
        </p:spPr>
        <p:txBody>
          <a:bodyPr/>
          <a:lstStyle>
            <a:lvl1pPr>
              <a:defRPr/>
            </a:lvl1pPr>
          </a:lstStyle>
          <a:p>
            <a:pPr>
              <a:defRPr/>
            </a:pPr>
            <a:fld id="{3EE40DD6-B893-4E18-BA3C-58DB026282E0}" type="slidenum">
              <a:rPr lang="en-US"/>
              <a:pPr>
                <a:defRPr/>
              </a:pPr>
              <a:t>‹#›</a:t>
            </a:fld>
            <a:endParaRPr lang="en-US"/>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4" name="Rectangle 6"/>
          <p:cNvSpPr>
            <a:spLocks noGrp="1" noChangeArrowheads="1"/>
          </p:cNvSpPr>
          <p:nvPr>
            <p:ph type="sldNum" sz="quarter" idx="12"/>
          </p:nvPr>
        </p:nvSpPr>
        <p:spPr>
          <a:ln/>
        </p:spPr>
        <p:txBody>
          <a:bodyPr/>
          <a:lstStyle>
            <a:lvl1pPr>
              <a:defRPr/>
            </a:lvl1pPr>
          </a:lstStyle>
          <a:p>
            <a:pPr>
              <a:defRPr/>
            </a:pPr>
            <a:fld id="{BFDC7FA7-9BB5-47B0-9F90-0D16151A0832}" type="slidenum">
              <a:rPr lang="en-US"/>
              <a:pPr>
                <a:defRPr/>
              </a:pPr>
              <a:t>‹#›</a:t>
            </a:fld>
            <a:endParaRPr lang="en-U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7" name="Rectangle 6"/>
          <p:cNvSpPr>
            <a:spLocks noGrp="1" noChangeArrowheads="1"/>
          </p:cNvSpPr>
          <p:nvPr>
            <p:ph type="sldNum" sz="quarter" idx="12"/>
          </p:nvPr>
        </p:nvSpPr>
        <p:spPr>
          <a:ln/>
        </p:spPr>
        <p:txBody>
          <a:bodyPr/>
          <a:lstStyle>
            <a:lvl1pPr>
              <a:defRPr/>
            </a:lvl1pPr>
          </a:lstStyle>
          <a:p>
            <a:pPr>
              <a:defRPr/>
            </a:pPr>
            <a:fld id="{F392931B-E0C3-4A19-A8C3-D1F0D20A715E}" type="slidenum">
              <a:rPr lang="en-US"/>
              <a:pPr>
                <a:defRPr/>
              </a:pPr>
              <a:t>‹#›</a:t>
            </a:fld>
            <a:endParaRPr lang="en-US"/>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7" name="Rectangle 6"/>
          <p:cNvSpPr>
            <a:spLocks noGrp="1" noChangeArrowheads="1"/>
          </p:cNvSpPr>
          <p:nvPr>
            <p:ph type="sldNum" sz="quarter" idx="12"/>
          </p:nvPr>
        </p:nvSpPr>
        <p:spPr>
          <a:ln/>
        </p:spPr>
        <p:txBody>
          <a:bodyPr/>
          <a:lstStyle>
            <a:lvl1pPr>
              <a:defRPr/>
            </a:lvl1pPr>
          </a:lstStyle>
          <a:p>
            <a:pPr>
              <a:defRPr/>
            </a:pPr>
            <a:fld id="{FCBC4B6D-3DEF-4C6E-9C2D-4F978ED34366}" type="slidenum">
              <a:rPr lang="en-US"/>
              <a:pPr>
                <a:defRPr/>
              </a:pPr>
              <a:t>‹#›</a:t>
            </a:fld>
            <a:endParaRPr lang="en-US"/>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B3C65732-C7D0-4CF9-B033-72DF67111907}" type="slidenum">
              <a:rPr lang="en-US"/>
              <a:pPr>
                <a:defRPr/>
              </a:pPr>
              <a:t>‹#›</a:t>
            </a:fld>
            <a:endParaRPr lang="en-US"/>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B0D14074-901D-4BB3-AE7F-ADBDFAB35FEE}" type="slidenum">
              <a:rPr lang="en-US"/>
              <a:pPr>
                <a:defRPr/>
              </a:pPr>
              <a:t>‹#›</a:t>
            </a:fld>
            <a:endParaRPr lang="en-US"/>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D451D21-6C9E-4B8D-8A4C-F4350926C572}"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07E5B-C38B-4C4E-8E57-9DE10C4DB5C1}" type="slidenum">
              <a:rPr lang="en-US" smtClean="0"/>
              <a:pPr>
                <a:defRPr/>
              </a:pPr>
              <a:t>‹#›</a:t>
            </a:fld>
            <a:endParaRPr lang="en-US" dirty="0"/>
          </a:p>
        </p:txBody>
      </p:sp>
    </p:spTree>
    <p:extLst>
      <p:ext uri="{BB962C8B-B14F-4D97-AF65-F5344CB8AC3E}">
        <p14:creationId xmlns:p14="http://schemas.microsoft.com/office/powerpoint/2010/main" val="190899853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Dr. Lili Ann</a:t>
            </a:r>
            <a:endParaRPr lang="en-US"/>
          </a:p>
        </p:txBody>
      </p:sp>
      <p:sp>
        <p:nvSpPr>
          <p:cNvPr id="5" name="Footer Placeholder 4"/>
          <p:cNvSpPr>
            <a:spLocks noGrp="1"/>
          </p:cNvSpPr>
          <p:nvPr>
            <p:ph type="ftr" sz="quarter" idx="11"/>
          </p:nvPr>
        </p:nvSpPr>
        <p:spPr/>
        <p:txBody>
          <a:bodyPr/>
          <a:lstStyle/>
          <a:p>
            <a:pPr>
              <a:defRPr/>
            </a:pPr>
            <a:r>
              <a:rPr lang="en-US" smtClean="0"/>
              <a:t>SMM4999 - Literature Review</a:t>
            </a:r>
            <a:endParaRPr lang="en-US"/>
          </a:p>
        </p:txBody>
      </p:sp>
      <p:sp>
        <p:nvSpPr>
          <p:cNvPr id="6" name="Slide Number Placeholder 5"/>
          <p:cNvSpPr>
            <a:spLocks noGrp="1"/>
          </p:cNvSpPr>
          <p:nvPr>
            <p:ph type="sldNum" sz="quarter" idx="12"/>
          </p:nvPr>
        </p:nvSpPr>
        <p:spPr/>
        <p:txBody>
          <a:bodyPr/>
          <a:lstStyle/>
          <a:p>
            <a:pPr>
              <a:defRPr/>
            </a:pPr>
            <a:fld id="{5E5A4045-D01C-4F0E-AA9B-46AE61E0AF07}" type="slidenum">
              <a:rPr lang="en-US" smtClean="0"/>
              <a:pPr>
                <a:defRPr/>
              </a:pPr>
              <a:t>‹#›</a:t>
            </a:fld>
            <a:endParaRPr lang="en-US"/>
          </a:p>
        </p:txBody>
      </p:sp>
    </p:spTree>
    <p:extLst>
      <p:ext uri="{BB962C8B-B14F-4D97-AF65-F5344CB8AC3E}">
        <p14:creationId xmlns:p14="http://schemas.microsoft.com/office/powerpoint/2010/main" val="3129201155"/>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786504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Dr. Lili Ann</a:t>
            </a:r>
          </a:p>
        </p:txBody>
      </p:sp>
      <p:sp>
        <p:nvSpPr>
          <p:cNvPr id="5" name="Footer Placeholder 4"/>
          <p:cNvSpPr>
            <a:spLocks noGrp="1"/>
          </p:cNvSpPr>
          <p:nvPr>
            <p:ph type="ftr" sz="quarter" idx="11"/>
          </p:nvPr>
        </p:nvSpPr>
        <p:spPr/>
        <p:txBody>
          <a:bodyPr/>
          <a:lstStyle>
            <a:lvl1pPr>
              <a:defRPr/>
            </a:lvl1pPr>
          </a:lstStyle>
          <a:p>
            <a:pPr>
              <a:defRPr/>
            </a:pPr>
            <a:r>
              <a:rPr lang="en-US"/>
              <a:t>SMM4999 - Literature Review</a:t>
            </a:r>
          </a:p>
        </p:txBody>
      </p:sp>
      <p:sp>
        <p:nvSpPr>
          <p:cNvPr id="6" name="Slide Number Placeholder 5"/>
          <p:cNvSpPr>
            <a:spLocks noGrp="1"/>
          </p:cNvSpPr>
          <p:nvPr>
            <p:ph type="sldNum" sz="quarter" idx="12"/>
          </p:nvPr>
        </p:nvSpPr>
        <p:spPr/>
        <p:txBody>
          <a:bodyPr/>
          <a:lstStyle>
            <a:lvl1pPr>
              <a:defRPr/>
            </a:lvl1pPr>
          </a:lstStyle>
          <a:p>
            <a:pPr>
              <a:defRPr/>
            </a:pPr>
            <a:fld id="{E8E5692C-C98D-4AAF-BFDC-88F1B20805F5}" type="slidenum">
              <a:rPr lang="en-US"/>
              <a:pPr>
                <a:defRPr/>
              </a:pPr>
              <a:t>‹#›</a:t>
            </a:fld>
            <a:endParaRPr lang="en-US"/>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112580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1248170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9671587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11954626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8981846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8752359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634218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3733539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en-US"/>
              <a:t>Dr. Lili Ann</a:t>
            </a:r>
          </a:p>
        </p:txBody>
      </p:sp>
      <p:sp>
        <p:nvSpPr>
          <p:cNvPr id="5" name="Footer Placeholder 4"/>
          <p:cNvSpPr>
            <a:spLocks noGrp="1"/>
          </p:cNvSpPr>
          <p:nvPr>
            <p:ph type="ftr" sz="quarter" idx="11"/>
          </p:nvPr>
        </p:nvSpPr>
        <p:spPr/>
        <p:txBody>
          <a:bodyPr/>
          <a:lstStyle/>
          <a:p>
            <a:pPr>
              <a:defRPr/>
            </a:pPr>
            <a:r>
              <a:rPr lang="en-US"/>
              <a:t>SMM4999 - Literature Review</a:t>
            </a:r>
          </a:p>
        </p:txBody>
      </p:sp>
      <p:sp>
        <p:nvSpPr>
          <p:cNvPr id="6" name="Slide Number Placeholder 5"/>
          <p:cNvSpPr>
            <a:spLocks noGrp="1"/>
          </p:cNvSpPr>
          <p:nvPr>
            <p:ph type="sldNum" sz="quarter" idx="12"/>
          </p:nvPr>
        </p:nvSpPr>
        <p:spPr/>
        <p:txBody>
          <a:bodyPr/>
          <a:lstStyle/>
          <a:p>
            <a:pPr>
              <a:defRPr/>
            </a:pPr>
            <a:fld id="{5E5A4045-D01C-4F0E-AA9B-46AE61E0AF07}" type="slidenum">
              <a:rPr lang="en-US" smtClean="0"/>
              <a:pPr>
                <a:defRPr/>
              </a:pPr>
              <a:t>‹#›</a:t>
            </a:fld>
            <a:endParaRPr 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D451D21-6C9E-4B8D-8A4C-F4350926C572}" type="datetimeFigureOut">
              <a:rPr lang="en-US"/>
              <a:pPr>
                <a:defRPr/>
              </a:pPr>
              <a:t>6/17/2020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07E5B-C38B-4C4E-8E57-9DE10C4DB5C1}"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Dr. Lili Ann</a:t>
            </a:r>
          </a:p>
        </p:txBody>
      </p:sp>
      <p:sp>
        <p:nvSpPr>
          <p:cNvPr id="5" name="Footer Placeholder 4"/>
          <p:cNvSpPr>
            <a:spLocks noGrp="1"/>
          </p:cNvSpPr>
          <p:nvPr>
            <p:ph type="ftr" sz="quarter" idx="11"/>
          </p:nvPr>
        </p:nvSpPr>
        <p:spPr/>
        <p:txBody>
          <a:bodyPr/>
          <a:lstStyle/>
          <a:p>
            <a:pPr>
              <a:defRPr/>
            </a:pPr>
            <a:r>
              <a:rPr lang="en-US"/>
              <a:t>SMM4999 - Literature Review</a:t>
            </a:r>
          </a:p>
        </p:txBody>
      </p:sp>
      <p:sp>
        <p:nvSpPr>
          <p:cNvPr id="6" name="Slide Number Placeholder 5"/>
          <p:cNvSpPr>
            <a:spLocks noGrp="1"/>
          </p:cNvSpPr>
          <p:nvPr>
            <p:ph type="sldNum" sz="quarter" idx="12"/>
          </p:nvPr>
        </p:nvSpPr>
        <p:spPr/>
        <p:txBody>
          <a:bodyPr/>
          <a:lstStyle/>
          <a:p>
            <a:pPr>
              <a:defRPr/>
            </a:pPr>
            <a:fld id="{5E5A4045-D01C-4F0E-AA9B-46AE61E0AF07}" type="slidenum">
              <a:rPr lang="en-US" smtClean="0"/>
              <a:pPr>
                <a:defRPr/>
              </a:pPr>
              <a:t>‹#›</a:t>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701925" y="2130425"/>
            <a:ext cx="4800600" cy="1470025"/>
          </a:xfrm>
        </p:spPr>
        <p:txBody>
          <a:bodyPr/>
          <a:lstStyle>
            <a:lvl1pPr>
              <a:defRPr/>
            </a:lvl1pPr>
          </a:lstStyle>
          <a:p>
            <a:r>
              <a:rPr lang="en-US"/>
              <a:t>Click to edit Master title style</a:t>
            </a:r>
          </a:p>
        </p:txBody>
      </p:sp>
      <p:sp>
        <p:nvSpPr>
          <p:cNvPr id="71683" name="Rectangle 3"/>
          <p:cNvSpPr>
            <a:spLocks noGrp="1" noChangeArrowheads="1"/>
          </p:cNvSpPr>
          <p:nvPr>
            <p:ph type="subTitle" idx="1"/>
          </p:nvPr>
        </p:nvSpPr>
        <p:spPr>
          <a:xfrm>
            <a:off x="2701925" y="3886200"/>
            <a:ext cx="4114800" cy="17526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ClrTx/>
              <a:defRPr/>
            </a:lvl1pPr>
          </a:lstStyle>
          <a:p>
            <a:pPr>
              <a:defRPr/>
            </a:pPr>
            <a:r>
              <a:rPr lang="en-US"/>
              <a:t>Dr. Lili Ann</a:t>
            </a:r>
          </a:p>
        </p:txBody>
      </p:sp>
      <p:sp>
        <p:nvSpPr>
          <p:cNvPr id="5" name="Rectangle 5"/>
          <p:cNvSpPr>
            <a:spLocks noGrp="1" noChangeArrowheads="1"/>
          </p:cNvSpPr>
          <p:nvPr>
            <p:ph type="ftr" sz="quarter" idx="11"/>
          </p:nvPr>
        </p:nvSpPr>
        <p:spPr/>
        <p:txBody>
          <a:bodyPr/>
          <a:lstStyle>
            <a:lvl1pPr>
              <a:buClrTx/>
              <a:defRPr/>
            </a:lvl1pPr>
          </a:lstStyle>
          <a:p>
            <a:pPr>
              <a:defRPr/>
            </a:pPr>
            <a:r>
              <a:rPr lang="en-US"/>
              <a:t>SMM4999 - Literature Review</a:t>
            </a:r>
          </a:p>
        </p:txBody>
      </p:sp>
      <p:sp>
        <p:nvSpPr>
          <p:cNvPr id="6" name="Rectangle 6"/>
          <p:cNvSpPr>
            <a:spLocks noGrp="1" noChangeArrowheads="1"/>
          </p:cNvSpPr>
          <p:nvPr>
            <p:ph type="sldNum" sz="quarter" idx="12"/>
          </p:nvPr>
        </p:nvSpPr>
        <p:spPr/>
        <p:txBody>
          <a:bodyPr/>
          <a:lstStyle>
            <a:lvl1pPr>
              <a:buClrTx/>
              <a:defRPr/>
            </a:lvl1pPr>
          </a:lstStyle>
          <a:p>
            <a:pPr>
              <a:defRPr/>
            </a:pPr>
            <a:fld id="{1FE864BF-D8A5-4AFF-B381-2E851084DB95}" type="slidenum">
              <a:rPr lang="en-US"/>
              <a:pPr>
                <a:defRPr/>
              </a:pPr>
              <a:t>‹#›</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5E5A4045-D01C-4F0E-AA9B-46AE61E0AF07}" type="slidenum">
              <a:rPr lang="en-US"/>
              <a:pPr>
                <a:defRPr/>
              </a:pPr>
              <a:t>‹#›</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5836B061-BC9F-4AB8-A20B-7BA52E103335}" type="slidenum">
              <a:rPr lang="en-US"/>
              <a:pPr>
                <a:defRPr/>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7" name="Rectangle 6"/>
          <p:cNvSpPr>
            <a:spLocks noGrp="1" noChangeArrowheads="1"/>
          </p:cNvSpPr>
          <p:nvPr>
            <p:ph type="sldNum" sz="quarter" idx="12"/>
          </p:nvPr>
        </p:nvSpPr>
        <p:spPr>
          <a:ln/>
        </p:spPr>
        <p:txBody>
          <a:bodyPr/>
          <a:lstStyle>
            <a:lvl1pPr>
              <a:defRPr/>
            </a:lvl1pPr>
          </a:lstStyle>
          <a:p>
            <a:pPr>
              <a:defRPr/>
            </a:pPr>
            <a:fld id="{EC00B93E-2E52-4462-A539-D2905CB735D1}" type="slidenum">
              <a:rPr lang="en-US"/>
              <a:pPr>
                <a:defRPr/>
              </a:pPr>
              <a:t>‹#›</a:t>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Dr. Lili Ann</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SMM4999 - Literature Review</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80CE56-118E-4464-9625-4B8DDAF92D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247" r:id="rId3"/>
  </p:sldLayoutIdLst>
  <p:transition spd="med">
    <p:split dir="in"/>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a:defRPr>
            </a:lvl1pPr>
          </a:lstStyle>
          <a:p>
            <a:pPr>
              <a:defRPr/>
            </a:pPr>
            <a:fld id="{7C33E1DA-C4B2-4479-B652-1891074274D3}" type="datetimeFigureOut">
              <a:rPr lang="en-US"/>
              <a:pPr>
                <a:defRPr/>
              </a:pPr>
              <a:t>6/17/2020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Calibri"/>
              </a:defRPr>
            </a:lvl1pPr>
          </a:lstStyle>
          <a:p>
            <a:pPr>
              <a:defRPr/>
            </a:pPr>
            <a:fld id="{0D3A2CFC-A048-4728-A074-7728865CEBD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99" r:id="rId1"/>
    <p:sldLayoutId id="2147484332" r:id="rId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pPr>
              <a:defRPr/>
            </a:pPr>
            <a:r>
              <a:rPr lang="en-US"/>
              <a:t>Dr. Lili Ann</a:t>
            </a:r>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pPr>
              <a:defRPr/>
            </a:pPr>
            <a:r>
              <a:rPr lang="en-US"/>
              <a:t>SMM4999 - Literature Review</a:t>
            </a:r>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pPr>
              <a:defRPr/>
            </a:pPr>
            <a:fld id="{869736CC-04D7-4C0E-9623-BF2EBF97A0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0"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ransition spd="med">
    <p:split dir="in"/>
  </p:transition>
  <p:hf hdr="0"/>
  <p:txStyles>
    <p:titleStyle>
      <a:lvl1pPr algn="l" rtl="0" eaLnBrk="0" fontAlgn="base" hangingPunct="0">
        <a:spcBef>
          <a:spcPct val="0"/>
        </a:spcBef>
        <a:spcAft>
          <a:spcPct val="0"/>
        </a:spcAft>
        <a:buClr>
          <a:srgbClr val="FFFFFF"/>
        </a:buClr>
        <a:buSzPct val="100000"/>
        <a:defRPr sz="3200">
          <a:solidFill>
            <a:schemeClr val="tx1"/>
          </a:solidFill>
          <a:latin typeface="+mj-lt"/>
          <a:ea typeface="+mj-ea"/>
          <a:cs typeface="+mj-cs"/>
        </a:defRPr>
      </a:lvl1pPr>
      <a:lvl2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2pPr>
      <a:lvl3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3pPr>
      <a:lvl4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4pPr>
      <a:lvl5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5pPr>
      <a:lvl6pPr marL="4572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Dr. Lili Ann</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SMM4999 - Literature Review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80CE56-118E-4464-9625-4B8DDAF92D06}" type="slidenum">
              <a:rPr lang="en-US" smtClean="0"/>
              <a:pPr>
                <a:defRPr/>
              </a:pPr>
              <a:t>‹#›</a:t>
            </a:fld>
            <a:endParaRPr lang="en-US"/>
          </a:p>
        </p:txBody>
      </p:sp>
    </p:spTree>
    <p:extLst>
      <p:ext uri="{BB962C8B-B14F-4D97-AF65-F5344CB8AC3E}">
        <p14:creationId xmlns:p14="http://schemas.microsoft.com/office/powerpoint/2010/main" val="4088607614"/>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ransition>
    <p:fad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533400" y="1752600"/>
            <a:ext cx="5486400" cy="990600"/>
          </a:xfrm>
        </p:spPr>
        <p:txBody>
          <a:bodyPr>
            <a:noAutofit/>
          </a:bodyPr>
          <a:lstStyle/>
          <a:p>
            <a:pPr algn="ctr">
              <a:buClr>
                <a:srgbClr val="FFFF00"/>
              </a:buClr>
              <a:buNone/>
            </a:pPr>
            <a:r>
              <a:rPr lang="en-US" sz="5400" b="1" dirty="0">
                <a:latin typeface="Times New Roman" pitchFamily="18" charset="0"/>
                <a:cs typeface="Times New Roman" pitchFamily="18" charset="0"/>
              </a:rPr>
              <a:t>Wall Systems</a:t>
            </a:r>
            <a:endParaRPr lang="en-MY" sz="5400" dirty="0">
              <a:latin typeface="Times New Roman" pitchFamily="18" charset="0"/>
              <a:cs typeface="Times New Roman" pitchFamily="18" charset="0"/>
            </a:endParaRPr>
          </a:p>
        </p:txBody>
      </p:sp>
      <p:grpSp>
        <p:nvGrpSpPr>
          <p:cNvPr id="6" name="Group 5"/>
          <p:cNvGrpSpPr/>
          <p:nvPr/>
        </p:nvGrpSpPr>
        <p:grpSpPr>
          <a:xfrm>
            <a:off x="304800" y="3733800"/>
            <a:ext cx="8534400" cy="2438400"/>
            <a:chOff x="304800" y="3733800"/>
            <a:chExt cx="7772400" cy="2438400"/>
          </a:xfrm>
        </p:grpSpPr>
        <p:sp>
          <p:nvSpPr>
            <p:cNvPr id="5" name="Content Placeholder 2"/>
            <p:cNvSpPr txBox="1">
              <a:spLocks/>
            </p:cNvSpPr>
            <p:nvPr/>
          </p:nvSpPr>
          <p:spPr bwMode="auto">
            <a:xfrm>
              <a:off x="609600" y="3733800"/>
              <a:ext cx="7467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00"/>
                </a:buClr>
                <a:buSzPct val="100000"/>
                <a:buFontTx/>
                <a:buNone/>
                <a:tabLst/>
                <a:defRPr/>
              </a:pPr>
              <a:r>
                <a:rPr lang="en-US" sz="2400" dirty="0">
                  <a:latin typeface="Times New Roman" pitchFamily="18" charset="0"/>
                  <a:cs typeface="Times New Roman" pitchFamily="18" charset="0"/>
                </a:rPr>
                <a:t>Reference:</a:t>
              </a:r>
            </a:p>
            <a:p>
              <a:pPr marL="457200" indent="-457200" algn="just">
                <a:buFont typeface="+mj-lt"/>
                <a:buAutoNum type="arabicPeriod"/>
              </a:pPr>
              <a:r>
                <a:rPr lang="en-US" sz="2100" dirty="0">
                  <a:latin typeface="Times New Roman" pitchFamily="18" charset="0"/>
                  <a:cs typeface="Times New Roman" pitchFamily="18" charset="0"/>
                </a:rPr>
                <a:t>Building Construction, Principles, Materials, and Systems Madan Mehta, Walter Scarborough, Diane Armpriest, 2nd Edition</a:t>
              </a:r>
            </a:p>
            <a:p>
              <a:pPr marL="457200" indent="-457200" algn="just">
                <a:buFont typeface="+mj-lt"/>
                <a:buAutoNum type="arabicPeriod"/>
              </a:pPr>
              <a:r>
                <a:rPr lang="en-US" sz="2100" dirty="0">
                  <a:latin typeface="Times New Roman" pitchFamily="18" charset="0"/>
                  <a:cs typeface="Times New Roman" pitchFamily="18" charset="0"/>
                </a:rPr>
                <a:t>Construction Building Envelope and Interior Finishes Databook, 2004</a:t>
              </a:r>
            </a:p>
            <a:p>
              <a:pPr marL="457200" indent="-457200" algn="just">
                <a:buFont typeface="+mj-lt"/>
                <a:buAutoNum type="arabicPeriod"/>
              </a:pPr>
              <a:r>
                <a:rPr lang="en-US" sz="2100" dirty="0">
                  <a:latin typeface="Times New Roman" pitchFamily="18" charset="0"/>
                  <a:cs typeface="Times New Roman" pitchFamily="18" charset="0"/>
                </a:rPr>
                <a:t>Fundamentals of Building Construction, Edward Allen and Joseph Iano, FIFTH EDITION, 2009</a:t>
              </a:r>
            </a:p>
          </p:txBody>
        </p:sp>
        <p:sp>
          <p:nvSpPr>
            <p:cNvPr id="7" name="Double Bracket 6"/>
            <p:cNvSpPr/>
            <p:nvPr/>
          </p:nvSpPr>
          <p:spPr>
            <a:xfrm>
              <a:off x="304800" y="3733800"/>
              <a:ext cx="7696200" cy="2362200"/>
            </a:xfrm>
            <a:prstGeom prst="bracketPair">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ox(in)">
                                      <p:cBhvr>
                                        <p:cTn id="7" dur="5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914400"/>
            <a:ext cx="8534400" cy="5562600"/>
          </a:xfrm>
        </p:spPr>
        <p:txBody>
          <a:bodyPr>
            <a:noAutofit/>
          </a:bodyPr>
          <a:lstStyle/>
          <a:p>
            <a:pPr algn="just"/>
            <a:r>
              <a:rPr lang="en-US" sz="2400" dirty="0"/>
              <a:t>Arches may be constructed in</a:t>
            </a:r>
          </a:p>
          <a:p>
            <a:pPr algn="just">
              <a:buNone/>
            </a:pPr>
            <a:r>
              <a:rPr lang="en-US" sz="2400" dirty="0"/>
              <a:t>	various forms such as segmental,</a:t>
            </a:r>
          </a:p>
          <a:p>
            <a:pPr algn="just">
              <a:buNone/>
            </a:pPr>
            <a:r>
              <a:rPr lang="en-US" sz="2400" dirty="0"/>
              <a:t>	elliptical, Tudor, Gothic, semicircular,</a:t>
            </a:r>
          </a:p>
          <a:p>
            <a:pPr algn="just">
              <a:buNone/>
            </a:pPr>
            <a:r>
              <a:rPr lang="en-US" sz="2400" dirty="0"/>
              <a:t>	parabolic, flat or jack arches</a:t>
            </a:r>
          </a:p>
          <a:p>
            <a:r>
              <a:rPr lang="en-US" sz="2400" dirty="0"/>
              <a:t>The primary structural advantage of an</a:t>
            </a:r>
          </a:p>
          <a:p>
            <a:pPr>
              <a:buNone/>
            </a:pPr>
            <a:r>
              <a:rPr lang="en-US" sz="2400" dirty="0"/>
              <a:t>	arch is that under uniform loading</a:t>
            </a:r>
          </a:p>
          <a:p>
            <a:pPr>
              <a:buNone/>
            </a:pPr>
            <a:r>
              <a:rPr lang="en-US" sz="2400" dirty="0"/>
              <a:t>	conditions, the stress is principally </a:t>
            </a:r>
          </a:p>
          <a:p>
            <a:pPr>
              <a:buNone/>
            </a:pPr>
            <a:r>
              <a:rPr lang="en-US" sz="2400" dirty="0"/>
              <a:t>	compression rather than tension</a:t>
            </a:r>
          </a:p>
          <a:p>
            <a:pPr>
              <a:buNone/>
            </a:pPr>
            <a:endParaRPr lang="en-US" sz="2400" dirty="0"/>
          </a:p>
          <a:p>
            <a:r>
              <a:rPr lang="en-US" sz="2400" dirty="0"/>
              <a:t>This is very efficient structurally  since</a:t>
            </a:r>
          </a:p>
          <a:p>
            <a:pPr>
              <a:buNone/>
            </a:pPr>
            <a:r>
              <a:rPr lang="en-US" sz="2400" dirty="0"/>
              <a:t>	masonry’s resistance to compression</a:t>
            </a:r>
          </a:p>
          <a:p>
            <a:pPr>
              <a:buNone/>
            </a:pPr>
            <a:r>
              <a:rPr lang="en-US" sz="2400" dirty="0"/>
              <a:t>	is greater than its resistance to tension</a:t>
            </a:r>
          </a:p>
        </p:txBody>
      </p:sp>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8194" name="Picture 2"/>
          <p:cNvPicPr>
            <a:picLocks noChangeAspect="1" noChangeArrowheads="1"/>
          </p:cNvPicPr>
          <p:nvPr/>
        </p:nvPicPr>
        <p:blipFill>
          <a:blip r:embed="rId2" cstate="print"/>
          <a:srcRect/>
          <a:stretch>
            <a:fillRect/>
          </a:stretch>
        </p:blipFill>
        <p:spPr bwMode="auto">
          <a:xfrm>
            <a:off x="6019800" y="849923"/>
            <a:ext cx="3124200" cy="6008077"/>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914400"/>
            <a:ext cx="8534400" cy="5562600"/>
          </a:xfrm>
        </p:spPr>
        <p:txBody>
          <a:bodyPr>
            <a:noAutofit/>
          </a:bodyPr>
          <a:lstStyle/>
          <a:p>
            <a:pPr algn="just"/>
            <a:r>
              <a:rPr lang="en-US" sz="2800" dirty="0"/>
              <a:t>Arches whose spans do not exceed 6 ft. are called minor arches, and they are most often used in building walls over door and window openings</a:t>
            </a:r>
          </a:p>
          <a:p>
            <a:pPr algn="just"/>
            <a:endParaRPr lang="en-US" sz="2800" dirty="0"/>
          </a:p>
          <a:p>
            <a:pPr algn="just"/>
            <a:r>
              <a:rPr lang="en-US" sz="2800" dirty="0"/>
              <a:t>Major arches whose spans are wider than 6 ft. require engineering design</a:t>
            </a:r>
          </a:p>
          <a:p>
            <a:pPr algn="just"/>
            <a:endParaRPr lang="en-US" sz="2800" dirty="0"/>
          </a:p>
          <a:p>
            <a:pPr algn="just"/>
            <a:r>
              <a:rPr lang="en-US" sz="2800" dirty="0"/>
              <a:t>The terminology used to describe the various parts of an arch are illustrated in next 3 slides</a:t>
            </a:r>
          </a:p>
        </p:txBody>
      </p:sp>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762000" y="1371600"/>
            <a:ext cx="7586647" cy="4835267"/>
          </a:xfrm>
          <a:prstGeom prst="rect">
            <a:avLst/>
          </a:prstGeom>
          <a:noFill/>
          <a:ln w="9525">
            <a:noFill/>
            <a:miter lim="800000"/>
            <a:headEnd/>
            <a:tailEnd/>
          </a:ln>
        </p:spPr>
      </p:pic>
      <p:sp>
        <p:nvSpPr>
          <p:cNvPr id="5" name="Content Placeholder 2"/>
          <p:cNvSpPr txBox="1">
            <a:spLocks/>
          </p:cNvSpPr>
          <p:nvPr/>
        </p:nvSpPr>
        <p:spPr>
          <a:xfrm>
            <a:off x="3200400" y="6248400"/>
            <a:ext cx="3124200" cy="457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0" i="0" u="none" strike="noStrike" kern="1200" cap="none" spc="0" normalizeH="0" baseline="0" noProof="0" dirty="0">
                <a:ln>
                  <a:noFill/>
                </a:ln>
                <a:effectLst/>
                <a:uLnTx/>
                <a:uFillTx/>
                <a:latin typeface="+mn-lt"/>
                <a:ea typeface="+mn-ea"/>
                <a:cs typeface="+mn-cs"/>
              </a:rPr>
              <a:t>Arch terminology</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10242" name="Picture 2"/>
          <p:cNvPicPr>
            <a:picLocks noChangeAspect="1" noChangeArrowheads="1"/>
          </p:cNvPicPr>
          <p:nvPr/>
        </p:nvPicPr>
        <p:blipFill>
          <a:blip r:embed="rId2" cstate="print"/>
          <a:srcRect/>
          <a:stretch>
            <a:fillRect/>
          </a:stretch>
        </p:blipFill>
        <p:spPr bwMode="auto">
          <a:xfrm>
            <a:off x="1066800" y="1447800"/>
            <a:ext cx="7087152" cy="4567603"/>
          </a:xfrm>
          <a:prstGeom prst="rect">
            <a:avLst/>
          </a:prstGeom>
          <a:noFill/>
          <a:ln w="9525">
            <a:noFill/>
            <a:miter lim="800000"/>
            <a:headEnd/>
            <a:tailEnd/>
          </a:ln>
        </p:spPr>
      </p:pic>
      <p:sp>
        <p:nvSpPr>
          <p:cNvPr id="6" name="Content Placeholder 2"/>
          <p:cNvSpPr txBox="1">
            <a:spLocks/>
          </p:cNvSpPr>
          <p:nvPr/>
        </p:nvSpPr>
        <p:spPr>
          <a:xfrm>
            <a:off x="3200400" y="6172200"/>
            <a:ext cx="3124200" cy="457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0" i="0" u="none" strike="noStrike" kern="1200" cap="none" spc="0" normalizeH="0" baseline="0" noProof="0" dirty="0">
                <a:ln>
                  <a:noFill/>
                </a:ln>
                <a:effectLst/>
                <a:uLnTx/>
                <a:uFillTx/>
                <a:latin typeface="+mn-lt"/>
                <a:ea typeface="+mn-ea"/>
                <a:cs typeface="+mn-cs"/>
              </a:rPr>
              <a:t>Arch terminology</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11266" name="Picture 2"/>
          <p:cNvPicPr>
            <a:picLocks noChangeAspect="1" noChangeArrowheads="1"/>
          </p:cNvPicPr>
          <p:nvPr/>
        </p:nvPicPr>
        <p:blipFill>
          <a:blip r:embed="rId2" cstate="print"/>
          <a:srcRect/>
          <a:stretch>
            <a:fillRect/>
          </a:stretch>
        </p:blipFill>
        <p:spPr bwMode="auto">
          <a:xfrm>
            <a:off x="1146192" y="1295400"/>
            <a:ext cx="6931008" cy="4855775"/>
          </a:xfrm>
          <a:prstGeom prst="rect">
            <a:avLst/>
          </a:prstGeom>
          <a:noFill/>
          <a:ln w="9525">
            <a:noFill/>
            <a:miter lim="800000"/>
            <a:headEnd/>
            <a:tailEnd/>
          </a:ln>
        </p:spPr>
      </p:pic>
      <p:sp>
        <p:nvSpPr>
          <p:cNvPr id="5" name="Content Placeholder 2"/>
          <p:cNvSpPr txBox="1">
            <a:spLocks/>
          </p:cNvSpPr>
          <p:nvPr/>
        </p:nvSpPr>
        <p:spPr>
          <a:xfrm>
            <a:off x="3200400" y="6248400"/>
            <a:ext cx="3124200" cy="457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0" i="0" u="none" strike="noStrike" kern="1200" cap="none" spc="0" normalizeH="0" baseline="0" noProof="0" dirty="0">
                <a:ln>
                  <a:noFill/>
                </a:ln>
                <a:effectLst/>
                <a:uLnTx/>
                <a:uFillTx/>
                <a:latin typeface="+mn-lt"/>
                <a:ea typeface="+mn-ea"/>
                <a:cs typeface="+mn-cs"/>
              </a:rPr>
              <a:t>Arch terminology</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81000" y="914400"/>
            <a:ext cx="8534400" cy="5562600"/>
          </a:xfrm>
        </p:spPr>
        <p:txBody>
          <a:bodyPr>
            <a:noAutofit/>
          </a:bodyPr>
          <a:lstStyle/>
          <a:p>
            <a:r>
              <a:rPr lang="en-US" sz="2400" dirty="0"/>
              <a:t>The steps in building a masonry arch are simple, but good workmanship is essential. Arches are constructed over temporary shoring or centering to</a:t>
            </a:r>
          </a:p>
          <a:p>
            <a:pPr>
              <a:buNone/>
            </a:pPr>
            <a:r>
              <a:rPr lang="en-US" sz="2400" dirty="0"/>
              <a:t>	carry the dead load of the material</a:t>
            </a:r>
          </a:p>
          <a:p>
            <a:pPr>
              <a:buNone/>
            </a:pPr>
            <a:r>
              <a:rPr lang="en-US" sz="2400" dirty="0"/>
              <a:t>	and other  applied loads until the</a:t>
            </a:r>
          </a:p>
          <a:p>
            <a:pPr>
              <a:buNone/>
            </a:pPr>
            <a:r>
              <a:rPr lang="en-US" sz="2400" dirty="0"/>
              <a:t>	arch itself is completed and the</a:t>
            </a:r>
          </a:p>
          <a:p>
            <a:pPr>
              <a:buNone/>
            </a:pPr>
            <a:r>
              <a:rPr lang="en-US" sz="2400" dirty="0"/>
              <a:t>	mortar has cured to sufficient</a:t>
            </a:r>
          </a:p>
          <a:p>
            <a:pPr>
              <a:buNone/>
            </a:pPr>
            <a:r>
              <a:rPr lang="en-US" sz="2400" dirty="0"/>
              <a:t>	strength</a:t>
            </a:r>
          </a:p>
          <a:p>
            <a:pPr>
              <a:buNone/>
            </a:pPr>
            <a:endParaRPr lang="en-US" sz="2400" dirty="0"/>
          </a:p>
        </p:txBody>
      </p:sp>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12290" name="Picture 2"/>
          <p:cNvPicPr>
            <a:picLocks noChangeAspect="1" noChangeArrowheads="1"/>
          </p:cNvPicPr>
          <p:nvPr/>
        </p:nvPicPr>
        <p:blipFill>
          <a:blip r:embed="rId2" cstate="print"/>
          <a:srcRect/>
          <a:stretch>
            <a:fillRect/>
          </a:stretch>
        </p:blipFill>
        <p:spPr bwMode="auto">
          <a:xfrm>
            <a:off x="5471451" y="1752601"/>
            <a:ext cx="3672549" cy="51054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1676400" y="4295237"/>
            <a:ext cx="3705225" cy="2486563"/>
          </a:xfrm>
          <a:prstGeom prst="rect">
            <a:avLst/>
          </a:prstGeom>
          <a:noFill/>
          <a:ln w="9525">
            <a:noFill/>
            <a:miter lim="800000"/>
            <a:headEnd/>
            <a:tailEnd/>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81000" y="609600"/>
            <a:ext cx="8534400" cy="6019800"/>
          </a:xfrm>
        </p:spPr>
        <p:txBody>
          <a:bodyPr>
            <a:noAutofit/>
          </a:bodyPr>
          <a:lstStyle/>
          <a:p>
            <a:pPr algn="just"/>
            <a:r>
              <a:rPr lang="en-US" sz="2400" dirty="0"/>
              <a:t>There should always be an odd number of units </a:t>
            </a:r>
            <a:r>
              <a:rPr lang="en-US" sz="2400" i="1" dirty="0"/>
              <a:t>so that the </a:t>
            </a:r>
            <a:r>
              <a:rPr lang="en-US" sz="2400" i="1" u="sng" dirty="0"/>
              <a:t>center unit</a:t>
            </a:r>
            <a:r>
              <a:rPr lang="en-US" sz="2400" i="1" dirty="0"/>
              <a:t> </a:t>
            </a:r>
            <a:r>
              <a:rPr lang="en-US" sz="2400" dirty="0"/>
              <a:t>or </a:t>
            </a:r>
            <a:r>
              <a:rPr lang="en-US" sz="2400" i="1" u="sng" dirty="0"/>
              <a:t>key</a:t>
            </a:r>
            <a:r>
              <a:rPr lang="en-US" sz="2400" i="1" dirty="0"/>
              <a:t> </a:t>
            </a:r>
            <a:r>
              <a:rPr lang="en-US" sz="2400" dirty="0"/>
              <a:t>falls exactly at the center of the arch</a:t>
            </a:r>
          </a:p>
          <a:p>
            <a:pPr algn="just"/>
            <a:endParaRPr lang="en-US" sz="2400" i="1" dirty="0"/>
          </a:p>
          <a:p>
            <a:pPr algn="just"/>
            <a:r>
              <a:rPr lang="en-US" sz="2400" dirty="0"/>
              <a:t>All units should be full size and the joints should be spaced evenly</a:t>
            </a:r>
          </a:p>
          <a:p>
            <a:pPr algn="just"/>
            <a:endParaRPr lang="en-US" sz="2400" dirty="0"/>
          </a:p>
          <a:p>
            <a:pPr algn="just"/>
            <a:r>
              <a:rPr lang="en-US" sz="2400" dirty="0"/>
              <a:t>Although the shape and placement of each unit are most important in the structural stability of an arch, mortar keeps the units from sliding, and it is especially important that the mortar joints be completely filled</a:t>
            </a:r>
          </a:p>
          <a:p>
            <a:pPr algn="just"/>
            <a:endParaRPr lang="en-US" sz="2400" dirty="0"/>
          </a:p>
          <a:p>
            <a:pPr algn="just"/>
            <a:r>
              <a:rPr lang="en-US" sz="2400" dirty="0"/>
              <a:t>It can be difficult to achieve full joints in soldier courses because the mortar tends to slump toward the bottom of the joint as the unit is placed. Full mortar joints are easier to achieve with rowlock courses</a:t>
            </a:r>
          </a:p>
        </p:txBody>
      </p:sp>
      <p:sp>
        <p:nvSpPr>
          <p:cNvPr id="4" name="TextBox 3"/>
          <p:cNvSpPr txBox="1"/>
          <p:nvPr/>
        </p:nvSpPr>
        <p:spPr>
          <a:xfrm>
            <a:off x="189626" y="-762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13314" name="Picture 2"/>
          <p:cNvPicPr>
            <a:picLocks noChangeAspect="1" noChangeArrowheads="1"/>
          </p:cNvPicPr>
          <p:nvPr/>
        </p:nvPicPr>
        <p:blipFill>
          <a:blip r:embed="rId2" cstate="print"/>
          <a:srcRect/>
          <a:stretch>
            <a:fillRect/>
          </a:stretch>
        </p:blipFill>
        <p:spPr bwMode="auto">
          <a:xfrm>
            <a:off x="4733791" y="3692295"/>
            <a:ext cx="4334009" cy="3089505"/>
          </a:xfrm>
          <a:prstGeom prst="rect">
            <a:avLst/>
          </a:prstGeom>
          <a:noFill/>
          <a:ln w="9525">
            <a:noFill/>
            <a:miter lim="800000"/>
            <a:headEnd/>
            <a:tailEnd/>
          </a:ln>
        </p:spPr>
      </p:pic>
      <p:pic>
        <p:nvPicPr>
          <p:cNvPr id="13315" name="Picture 3"/>
          <p:cNvPicPr>
            <a:picLocks noGrp="1" noChangeAspect="1" noChangeArrowheads="1"/>
          </p:cNvPicPr>
          <p:nvPr>
            <p:ph idx="1"/>
          </p:nvPr>
        </p:nvPicPr>
        <p:blipFill>
          <a:blip r:embed="rId3" cstate="print"/>
          <a:stretch>
            <a:fillRect/>
          </a:stretch>
        </p:blipFill>
        <p:spPr bwMode="auto">
          <a:xfrm>
            <a:off x="3209925" y="3720306"/>
            <a:ext cx="2724150" cy="28575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76200" y="3657600"/>
            <a:ext cx="4478521" cy="3124200"/>
          </a:xfrm>
          <a:prstGeom prst="rect">
            <a:avLst/>
          </a:prstGeom>
          <a:noFill/>
          <a:ln w="9525">
            <a:noFill/>
            <a:miter lim="800000"/>
            <a:headEnd/>
            <a:tailEnd/>
          </a:ln>
        </p:spPr>
      </p:pic>
      <p:sp>
        <p:nvSpPr>
          <p:cNvPr id="7" name="Content Placeholder 2"/>
          <p:cNvSpPr txBox="1">
            <a:spLocks/>
          </p:cNvSpPr>
          <p:nvPr/>
        </p:nvSpPr>
        <p:spPr>
          <a:xfrm>
            <a:off x="533400" y="1524000"/>
            <a:ext cx="8153400" cy="1371600"/>
          </a:xfrm>
          <a:prstGeom prst="rect">
            <a:avLst/>
          </a:prstGeom>
        </p:spPr>
        <p:txBody>
          <a:bodyPr vert="horz">
            <a:noAutofit/>
          </a:bodyPr>
          <a:lstStyle/>
          <a:p>
            <a:pPr marL="274320" indent="-274320" algn="just" eaLnBrk="1" hangingPunct="1">
              <a:spcBef>
                <a:spcPct val="20000"/>
              </a:spcBef>
              <a:buClr>
                <a:schemeClr val="accent3"/>
              </a:buClr>
              <a:buSzPct val="95000"/>
              <a:buFont typeface="Wingdings 2"/>
              <a:buChar char=""/>
            </a:pPr>
            <a:r>
              <a:rPr lang="en-US" sz="2400" dirty="0">
                <a:latin typeface="+mn-lt"/>
              </a:rPr>
              <a:t>A wooden dowel of the appropriate size placed at the bottom of the joint will maintain the correct joint width and unit spacing</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838200"/>
            <a:ext cx="8534400" cy="5486400"/>
          </a:xfrm>
        </p:spPr>
        <p:txBody>
          <a:bodyPr>
            <a:noAutofit/>
          </a:bodyPr>
          <a:lstStyle/>
          <a:p>
            <a:pPr algn="just"/>
            <a:r>
              <a:rPr lang="en-US" sz="2400" b="1" dirty="0"/>
              <a:t>Stone is used for masonry construction in many forms and is available commercially as:</a:t>
            </a:r>
          </a:p>
          <a:p>
            <a:pPr algn="just"/>
            <a:endParaRPr lang="en-US" sz="2400" b="1" dirty="0"/>
          </a:p>
          <a:p>
            <a:pPr marL="457200" indent="-457200" algn="just">
              <a:buFont typeface="+mj-lt"/>
              <a:buAutoNum type="arabicPeriod"/>
            </a:pPr>
            <a:r>
              <a:rPr lang="en-US" sz="2400" b="1" dirty="0"/>
              <a:t>Rubble stone,</a:t>
            </a:r>
          </a:p>
          <a:p>
            <a:pPr marL="457200" indent="-457200" algn="just">
              <a:buFont typeface="+mj-lt"/>
              <a:buAutoNum type="arabicPeriod"/>
            </a:pPr>
            <a:endParaRPr lang="en-US" sz="2400" b="1" dirty="0"/>
          </a:p>
          <a:p>
            <a:pPr marL="457200" indent="-457200" algn="just">
              <a:buFont typeface="+mj-lt"/>
              <a:buAutoNum type="arabicPeriod"/>
            </a:pPr>
            <a:r>
              <a:rPr lang="en-US" sz="2400" b="1" dirty="0"/>
              <a:t>Flagstone,</a:t>
            </a:r>
          </a:p>
          <a:p>
            <a:pPr marL="457200" indent="-457200" algn="just">
              <a:buFont typeface="+mj-lt"/>
              <a:buAutoNum type="arabicPeriod"/>
            </a:pPr>
            <a:endParaRPr lang="en-US" sz="2400" b="1" dirty="0"/>
          </a:p>
          <a:p>
            <a:pPr marL="457200" indent="-457200" algn="just">
              <a:buFont typeface="+mj-lt"/>
              <a:buAutoNum type="arabicPeriod"/>
            </a:pPr>
            <a:r>
              <a:rPr lang="en-US" sz="2400" b="1" dirty="0"/>
              <a:t>Dimension stone,</a:t>
            </a:r>
          </a:p>
          <a:p>
            <a:pPr marL="457200" indent="-457200" algn="just">
              <a:buFont typeface="+mj-lt"/>
              <a:buAutoNum type="arabicPeriod"/>
            </a:pPr>
            <a:endParaRPr lang="en-US" sz="2400" b="1" dirty="0"/>
          </a:p>
          <a:p>
            <a:pPr marL="457200" indent="-457200" algn="just">
              <a:buFont typeface="+mj-lt"/>
              <a:buAutoNum type="arabicPeriod"/>
            </a:pPr>
            <a:r>
              <a:rPr lang="en-US" sz="2400" b="1" dirty="0"/>
              <a:t>Tile</a:t>
            </a:r>
          </a:p>
        </p:txBody>
      </p:sp>
      <p:sp>
        <p:nvSpPr>
          <p:cNvPr id="4" name="TextBox 3"/>
          <p:cNvSpPr txBox="1"/>
          <p:nvPr/>
        </p:nvSpPr>
        <p:spPr>
          <a:xfrm>
            <a:off x="189626" y="83403"/>
            <a:ext cx="4180888"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MY" sz="4400" b="1" dirty="0">
                <a:solidFill>
                  <a:schemeClr val="tx1"/>
                </a:solidFill>
              </a:rPr>
              <a:t>Natural Stone</a:t>
            </a:r>
          </a:p>
        </p:txBody>
      </p:sp>
      <p:pic>
        <p:nvPicPr>
          <p:cNvPr id="5" name="Picture 2"/>
          <p:cNvPicPr>
            <a:picLocks noChangeAspect="1" noChangeArrowheads="1"/>
          </p:cNvPicPr>
          <p:nvPr/>
        </p:nvPicPr>
        <p:blipFill>
          <a:blip r:embed="rId2" cstate="print"/>
          <a:srcRect/>
          <a:stretch>
            <a:fillRect/>
          </a:stretch>
        </p:blipFill>
        <p:spPr bwMode="auto">
          <a:xfrm>
            <a:off x="4267200" y="1771540"/>
            <a:ext cx="4819650" cy="5000735"/>
          </a:xfrm>
          <a:prstGeom prst="rect">
            <a:avLst/>
          </a:prstGeom>
          <a:noFill/>
          <a:ln w="9525">
            <a:noFill/>
            <a:miter lim="800000"/>
            <a:headEnd/>
            <a:tailEnd/>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6" y="144959"/>
            <a:ext cx="4180888"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MY" sz="4400" b="1" dirty="0">
                <a:solidFill>
                  <a:schemeClr val="tx1"/>
                </a:solidFill>
              </a:rPr>
              <a:t>Natural Stone</a:t>
            </a:r>
          </a:p>
        </p:txBody>
      </p:sp>
      <p:pic>
        <p:nvPicPr>
          <p:cNvPr id="2052" name="Picture 4"/>
          <p:cNvPicPr>
            <a:picLocks noChangeAspect="1" noChangeArrowheads="1"/>
          </p:cNvPicPr>
          <p:nvPr/>
        </p:nvPicPr>
        <p:blipFill>
          <a:blip r:embed="rId2" cstate="print"/>
          <a:srcRect/>
          <a:stretch>
            <a:fillRect/>
          </a:stretch>
        </p:blipFill>
        <p:spPr bwMode="auto">
          <a:xfrm>
            <a:off x="0" y="1066800"/>
            <a:ext cx="9144000" cy="3217496"/>
          </a:xfrm>
          <a:prstGeom prst="rect">
            <a:avLst/>
          </a:prstGeom>
          <a:noFill/>
          <a:ln w="9525">
            <a:noFill/>
            <a:miter lim="800000"/>
            <a:headEnd/>
            <a:tailEnd/>
          </a:ln>
        </p:spPr>
      </p:pic>
      <p:sp>
        <p:nvSpPr>
          <p:cNvPr id="7" name="Content Placeholder 2"/>
          <p:cNvSpPr>
            <a:spLocks noGrp="1"/>
          </p:cNvSpPr>
          <p:nvPr>
            <p:ph idx="1"/>
          </p:nvPr>
        </p:nvSpPr>
        <p:spPr>
          <a:xfrm>
            <a:off x="2209800" y="5867400"/>
            <a:ext cx="4114800" cy="609600"/>
          </a:xfrm>
        </p:spPr>
        <p:txBody>
          <a:bodyPr>
            <a:noAutofit/>
          </a:bodyPr>
          <a:lstStyle/>
          <a:p>
            <a:pPr algn="just">
              <a:buNone/>
            </a:pPr>
            <a:r>
              <a:rPr lang="en-US" sz="2800" b="1" dirty="0"/>
              <a:t>Stone bonding patterns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6" y="144959"/>
            <a:ext cx="4180888"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MY" sz="4400" b="1" dirty="0">
                <a:solidFill>
                  <a:schemeClr val="tx1"/>
                </a:solidFill>
              </a:rPr>
              <a:t>Natural Stone</a:t>
            </a:r>
          </a:p>
        </p:txBody>
      </p:sp>
      <p:pic>
        <p:nvPicPr>
          <p:cNvPr id="3074" name="Picture 2"/>
          <p:cNvPicPr>
            <a:picLocks noChangeAspect="1" noChangeArrowheads="1"/>
          </p:cNvPicPr>
          <p:nvPr/>
        </p:nvPicPr>
        <p:blipFill>
          <a:blip r:embed="rId2" cstate="print"/>
          <a:srcRect/>
          <a:stretch>
            <a:fillRect/>
          </a:stretch>
        </p:blipFill>
        <p:spPr bwMode="auto">
          <a:xfrm>
            <a:off x="1004888" y="1657350"/>
            <a:ext cx="7134225" cy="3543300"/>
          </a:xfrm>
          <a:prstGeom prst="rect">
            <a:avLst/>
          </a:prstGeom>
          <a:noFill/>
          <a:ln w="9525">
            <a:noFill/>
            <a:miter lim="800000"/>
            <a:headEnd/>
            <a:tailEnd/>
          </a:ln>
        </p:spPr>
      </p:pic>
      <p:sp>
        <p:nvSpPr>
          <p:cNvPr id="5" name="Content Placeholder 2"/>
          <p:cNvSpPr>
            <a:spLocks noGrp="1"/>
          </p:cNvSpPr>
          <p:nvPr>
            <p:ph idx="1"/>
          </p:nvPr>
        </p:nvSpPr>
        <p:spPr>
          <a:xfrm>
            <a:off x="2209800" y="5867400"/>
            <a:ext cx="4114800" cy="609600"/>
          </a:xfrm>
        </p:spPr>
        <p:txBody>
          <a:bodyPr>
            <a:noAutofit/>
          </a:bodyPr>
          <a:lstStyle/>
          <a:p>
            <a:pPr algn="just">
              <a:buNone/>
            </a:pPr>
            <a:r>
              <a:rPr lang="en-US" sz="2800" b="1" dirty="0"/>
              <a:t>Stone bonding patterns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6" y="144959"/>
            <a:ext cx="4180888"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MY" sz="4400" b="1" dirty="0">
                <a:solidFill>
                  <a:schemeClr val="tx1"/>
                </a:solidFill>
              </a:rPr>
              <a:t>Natural Stone</a:t>
            </a:r>
          </a:p>
        </p:txBody>
      </p:sp>
      <p:pic>
        <p:nvPicPr>
          <p:cNvPr id="4098" name="Picture 2"/>
          <p:cNvPicPr>
            <a:picLocks noChangeAspect="1" noChangeArrowheads="1"/>
          </p:cNvPicPr>
          <p:nvPr/>
        </p:nvPicPr>
        <p:blipFill>
          <a:blip r:embed="rId2" cstate="print"/>
          <a:srcRect/>
          <a:stretch>
            <a:fillRect/>
          </a:stretch>
        </p:blipFill>
        <p:spPr bwMode="auto">
          <a:xfrm>
            <a:off x="1" y="1728788"/>
            <a:ext cx="9144000" cy="3154017"/>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1066800"/>
            <a:ext cx="8534400" cy="5257800"/>
          </a:xfrm>
        </p:spPr>
        <p:txBody>
          <a:bodyPr>
            <a:noAutofit/>
          </a:bodyPr>
          <a:lstStyle/>
          <a:p>
            <a:pPr algn="just"/>
            <a:r>
              <a:rPr lang="en-US" sz="2400" dirty="0"/>
              <a:t>lintels of steel, reinforced masonry,</a:t>
            </a:r>
          </a:p>
          <a:p>
            <a:pPr algn="just">
              <a:buNone/>
            </a:pPr>
            <a:r>
              <a:rPr lang="en-US" sz="2400" dirty="0"/>
              <a:t>	stone, concrete, precast concrete, and</a:t>
            </a:r>
          </a:p>
          <a:p>
            <a:pPr algn="just">
              <a:buNone/>
            </a:pPr>
            <a:r>
              <a:rPr lang="en-US" sz="2400" dirty="0"/>
              <a:t>	cast stone are typically used to span</a:t>
            </a:r>
          </a:p>
          <a:p>
            <a:pPr algn="just">
              <a:buNone/>
            </a:pPr>
            <a:r>
              <a:rPr lang="en-US" sz="2400" dirty="0"/>
              <a:t>	openings in masonry walls</a:t>
            </a:r>
          </a:p>
          <a:p>
            <a:pPr algn="just">
              <a:buNone/>
            </a:pPr>
            <a:endParaRPr lang="en-US" sz="2400" dirty="0"/>
          </a:p>
          <a:p>
            <a:r>
              <a:rPr lang="en-US" sz="2400" dirty="0"/>
              <a:t>Arches carry loads in compression,</a:t>
            </a:r>
          </a:p>
          <a:p>
            <a:pPr>
              <a:buNone/>
            </a:pPr>
            <a:r>
              <a:rPr lang="en-US" sz="2400" dirty="0"/>
              <a:t>	but lintels act as flexural members</a:t>
            </a:r>
          </a:p>
          <a:p>
            <a:pPr>
              <a:buNone/>
            </a:pPr>
            <a:r>
              <a:rPr lang="en-US" sz="2400" dirty="0"/>
              <a:t>	spanning horizontally from one</a:t>
            </a:r>
          </a:p>
          <a:p>
            <a:pPr>
              <a:buNone/>
            </a:pPr>
            <a:r>
              <a:rPr lang="en-US" sz="2400" dirty="0"/>
              <a:t>	support to the other</a:t>
            </a:r>
            <a:endParaRPr lang="en-US" sz="2400" b="1" dirty="0"/>
          </a:p>
        </p:txBody>
      </p:sp>
      <p:sp>
        <p:nvSpPr>
          <p:cNvPr id="4" name="TextBox 3"/>
          <p:cNvSpPr txBox="1"/>
          <p:nvPr/>
        </p:nvSpPr>
        <p:spPr>
          <a:xfrm>
            <a:off x="189626" y="83403"/>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5638800" y="228600"/>
            <a:ext cx="3505200" cy="6292800"/>
          </a:xfrm>
          <a:prstGeom prst="rect">
            <a:avLst/>
          </a:prstGeom>
          <a:noFill/>
          <a:ln w="9525">
            <a:noFill/>
            <a:miter lim="800000"/>
            <a:headEnd/>
            <a:tailEnd/>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1066800"/>
            <a:ext cx="8534400" cy="5257800"/>
          </a:xfrm>
        </p:spPr>
        <p:txBody>
          <a:bodyPr>
            <a:noAutofit/>
          </a:bodyPr>
          <a:lstStyle/>
          <a:p>
            <a:r>
              <a:rPr lang="en-US" sz="2400" dirty="0"/>
              <a:t>When masonry is laid in running bond (stretcher bond), it creates a natural arch</a:t>
            </a:r>
          </a:p>
          <a:p>
            <a:r>
              <a:rPr lang="en-US" sz="2400" dirty="0"/>
              <a:t>Lintels must be designed to carry the weight of the masonry inside the triangle formed by the line of such arching action</a:t>
            </a:r>
          </a:p>
          <a:p>
            <a:endParaRPr lang="en-US" sz="2400" dirty="0"/>
          </a:p>
          <a:p>
            <a:r>
              <a:rPr lang="en-US" sz="2400" dirty="0"/>
              <a:t>This triangular area has sides</a:t>
            </a:r>
          </a:p>
          <a:p>
            <a:pPr>
              <a:buNone/>
            </a:pPr>
            <a:r>
              <a:rPr lang="en-US" sz="2400" dirty="0"/>
              <a:t>	at 45° angles to the lintel, and</a:t>
            </a:r>
          </a:p>
          <a:p>
            <a:pPr>
              <a:buNone/>
            </a:pPr>
            <a:r>
              <a:rPr lang="en-US" sz="2400" dirty="0"/>
              <a:t>	its height is therefore one-</a:t>
            </a:r>
          </a:p>
          <a:p>
            <a:pPr>
              <a:buNone/>
            </a:pPr>
            <a:r>
              <a:rPr lang="en-US" sz="2400" dirty="0"/>
              <a:t>	half the span length</a:t>
            </a:r>
            <a:endParaRPr lang="en-US" sz="2400" b="1" dirty="0"/>
          </a:p>
        </p:txBody>
      </p:sp>
      <p:sp>
        <p:nvSpPr>
          <p:cNvPr id="4" name="TextBox 3"/>
          <p:cNvSpPr txBox="1"/>
          <p:nvPr/>
        </p:nvSpPr>
        <p:spPr>
          <a:xfrm>
            <a:off x="189626" y="83403"/>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4623734" y="2743200"/>
            <a:ext cx="4444065" cy="4038600"/>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914400"/>
            <a:ext cx="8534400" cy="5562600"/>
          </a:xfrm>
        </p:spPr>
        <p:txBody>
          <a:bodyPr>
            <a:noAutofit/>
          </a:bodyPr>
          <a:lstStyle/>
          <a:p>
            <a:r>
              <a:rPr lang="en-US" sz="2400" dirty="0"/>
              <a:t>Outside this area, the weight of the masonry is assumed to be carried to the supporting abutments by natural arching. For this assumption to be true, however, the arching action must be stabilized by minimum of 40 cm of masonry above the top of the triangle</a:t>
            </a:r>
          </a:p>
          <a:p>
            <a:r>
              <a:rPr lang="en-US" sz="2400" dirty="0"/>
              <a:t>If arching action cannot</a:t>
            </a:r>
          </a:p>
          <a:p>
            <a:pPr>
              <a:buNone/>
            </a:pPr>
            <a:r>
              <a:rPr lang="en-US" sz="2400" dirty="0"/>
              <a:t>	be assumed to occur</a:t>
            </a:r>
          </a:p>
          <a:p>
            <a:pPr>
              <a:buNone/>
            </a:pPr>
            <a:r>
              <a:rPr lang="en-US" sz="2400" dirty="0"/>
              <a:t>	because of inadequate</a:t>
            </a:r>
          </a:p>
          <a:p>
            <a:pPr>
              <a:buNone/>
            </a:pPr>
            <a:r>
              <a:rPr lang="en-US" sz="2400" dirty="0"/>
              <a:t>	height above the load</a:t>
            </a:r>
          </a:p>
          <a:p>
            <a:pPr>
              <a:buNone/>
            </a:pPr>
            <a:r>
              <a:rPr lang="en-US" sz="2400" dirty="0"/>
              <a:t>	triangle, or because the</a:t>
            </a:r>
          </a:p>
          <a:p>
            <a:pPr>
              <a:buNone/>
            </a:pPr>
            <a:r>
              <a:rPr lang="en-US" sz="2400" dirty="0"/>
              <a:t>	masonry is not laid in</a:t>
            </a:r>
          </a:p>
          <a:p>
            <a:pPr>
              <a:buNone/>
            </a:pPr>
            <a:r>
              <a:rPr lang="en-US" sz="2400" dirty="0"/>
              <a:t>	running bond, the lintel</a:t>
            </a:r>
          </a:p>
          <a:p>
            <a:pPr>
              <a:buNone/>
            </a:pPr>
            <a:r>
              <a:rPr lang="en-US" sz="2400" dirty="0"/>
              <a:t>	must be sized to carry</a:t>
            </a:r>
          </a:p>
          <a:p>
            <a:pPr>
              <a:buNone/>
            </a:pPr>
            <a:r>
              <a:rPr lang="en-US" sz="2400" dirty="0"/>
              <a:t>	the full weight of the wall above its entire length</a:t>
            </a:r>
            <a:endParaRPr lang="en-US" sz="2400" b="1" dirty="0"/>
          </a:p>
        </p:txBody>
      </p:sp>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pic>
        <p:nvPicPr>
          <p:cNvPr id="7170" name="Picture 2"/>
          <p:cNvPicPr>
            <a:picLocks noChangeAspect="1" noChangeArrowheads="1"/>
          </p:cNvPicPr>
          <p:nvPr/>
        </p:nvPicPr>
        <p:blipFill>
          <a:blip r:embed="rId2" cstate="print"/>
          <a:srcRect/>
          <a:stretch>
            <a:fillRect/>
          </a:stretch>
        </p:blipFill>
        <p:spPr bwMode="auto">
          <a:xfrm>
            <a:off x="3946274" y="2438400"/>
            <a:ext cx="5121526" cy="3962400"/>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914400"/>
            <a:ext cx="8534400" cy="5562600"/>
          </a:xfrm>
        </p:spPr>
        <p:txBody>
          <a:bodyPr>
            <a:noAutofit/>
          </a:bodyPr>
          <a:lstStyle/>
          <a:p>
            <a:pPr algn="just"/>
            <a:r>
              <a:rPr lang="en-US" sz="2400" dirty="0"/>
              <a:t>Arching action produces an outward horizontal thrust at each support or abutment. The abutments, therefore, must have sufficient  mass to resist this force</a:t>
            </a:r>
          </a:p>
          <a:p>
            <a:pPr algn="just"/>
            <a:endParaRPr lang="en-US" sz="2400" dirty="0"/>
          </a:p>
          <a:p>
            <a:pPr algn="just"/>
            <a:r>
              <a:rPr lang="en-US" sz="2400" dirty="0"/>
              <a:t>If the opening is near a corner or close to another opening, or if an expansion or control joint occurs at the side of the opening, it may again be necessary to size the lintel large enough to carry all of the loads above its entire length, without assuming any arching action in the masonry</a:t>
            </a:r>
          </a:p>
          <a:p>
            <a:pPr algn="just"/>
            <a:endParaRPr lang="en-US" sz="2400" b="1" dirty="0"/>
          </a:p>
          <a:p>
            <a:pPr algn="just"/>
            <a:r>
              <a:rPr lang="en-US" sz="2400" dirty="0"/>
              <a:t>Lintels may be construct by using steel angels, precast concrete, reinforced masonry</a:t>
            </a:r>
          </a:p>
        </p:txBody>
      </p:sp>
      <p:sp>
        <p:nvSpPr>
          <p:cNvPr id="4" name="TextBox 3"/>
          <p:cNvSpPr txBox="1"/>
          <p:nvPr/>
        </p:nvSpPr>
        <p:spPr>
          <a:xfrm>
            <a:off x="189626" y="152400"/>
            <a:ext cx="5220574"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US" sz="4400" b="1" dirty="0">
                <a:solidFill>
                  <a:schemeClr val="tx1"/>
                </a:solidFill>
              </a:rPr>
              <a:t>Lintels and Arches</a:t>
            </a:r>
            <a:endParaRPr lang="en-MY" sz="4400" b="1" dirty="0">
              <a:solidFill>
                <a:schemeClr val="tx1"/>
              </a:solidFill>
            </a:endParaRP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Theme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995_slide">
  <a:themeElements>
    <a:clrScheme name="3a4573_58,69,115 3">
      <a:dk1>
        <a:srgbClr val="000000"/>
      </a:dk1>
      <a:lt1>
        <a:srgbClr val="FFFFFF"/>
      </a:lt1>
      <a:dk2>
        <a:srgbClr val="3A4573"/>
      </a:dk2>
      <a:lt2>
        <a:srgbClr val="FFFFFF"/>
      </a:lt2>
      <a:accent1>
        <a:srgbClr val="7481B9"/>
      </a:accent1>
      <a:accent2>
        <a:srgbClr val="C5BB68"/>
      </a:accent2>
      <a:accent3>
        <a:srgbClr val="AEB0BC"/>
      </a:accent3>
      <a:accent4>
        <a:srgbClr val="DADADA"/>
      </a:accent4>
      <a:accent5>
        <a:srgbClr val="BCC1D9"/>
      </a:accent5>
      <a:accent6>
        <a:srgbClr val="B2A95E"/>
      </a:accent6>
      <a:hlink>
        <a:srgbClr val="E8D6C4"/>
      </a:hlink>
      <a:folHlink>
        <a:srgbClr val="E8DDC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a4573_58,69,115 1">
        <a:dk1>
          <a:srgbClr val="000000"/>
        </a:dk1>
        <a:lt1>
          <a:srgbClr val="FFFFFF"/>
        </a:lt1>
        <a:dk2>
          <a:srgbClr val="3A4573"/>
        </a:dk2>
        <a:lt2>
          <a:srgbClr val="FFFFFF"/>
        </a:lt2>
        <a:accent1>
          <a:srgbClr val="6372B0"/>
        </a:accent1>
        <a:accent2>
          <a:srgbClr val="566FD7"/>
        </a:accent2>
        <a:accent3>
          <a:srgbClr val="AEB0BC"/>
        </a:accent3>
        <a:accent4>
          <a:srgbClr val="DADADA"/>
        </a:accent4>
        <a:accent5>
          <a:srgbClr val="B7BCD4"/>
        </a:accent5>
        <a:accent6>
          <a:srgbClr val="4D64C3"/>
        </a:accent6>
        <a:hlink>
          <a:srgbClr val="A9B1D3"/>
        </a:hlink>
        <a:folHlink>
          <a:srgbClr val="D2DAF4"/>
        </a:folHlink>
      </a:clrScheme>
      <a:clrMap bg1="dk2" tx1="lt1" bg2="dk1" tx2="lt2" accent1="accent1" accent2="accent2" accent3="accent3" accent4="accent4" accent5="accent5" accent6="accent6" hlink="hlink" folHlink="folHlink"/>
    </a:extraClrScheme>
    <a:extraClrScheme>
      <a:clrScheme name="3a4573_58,69,115 2">
        <a:dk1>
          <a:srgbClr val="000000"/>
        </a:dk1>
        <a:lt1>
          <a:srgbClr val="FFFFFF"/>
        </a:lt1>
        <a:dk2>
          <a:srgbClr val="3A4573"/>
        </a:dk2>
        <a:lt2>
          <a:srgbClr val="FFFFFF"/>
        </a:lt2>
        <a:accent1>
          <a:srgbClr val="639ED2"/>
        </a:accent1>
        <a:accent2>
          <a:srgbClr val="9D82D9"/>
        </a:accent2>
        <a:accent3>
          <a:srgbClr val="AEB0BC"/>
        </a:accent3>
        <a:accent4>
          <a:srgbClr val="DADADA"/>
        </a:accent4>
        <a:accent5>
          <a:srgbClr val="B7CCE5"/>
        </a:accent5>
        <a:accent6>
          <a:srgbClr val="8E75C4"/>
        </a:accent6>
        <a:hlink>
          <a:srgbClr val="B9BEDA"/>
        </a:hlink>
        <a:folHlink>
          <a:srgbClr val="CFC0E7"/>
        </a:folHlink>
      </a:clrScheme>
      <a:clrMap bg1="dk2" tx1="lt1" bg2="dk1" tx2="lt2" accent1="accent1" accent2="accent2" accent3="accent3" accent4="accent4" accent5="accent5" accent6="accent6" hlink="hlink" folHlink="folHlink"/>
    </a:extraClrScheme>
    <a:extraClrScheme>
      <a:clrScheme name="3a4573_58,69,115 3">
        <a:dk1>
          <a:srgbClr val="000000"/>
        </a:dk1>
        <a:lt1>
          <a:srgbClr val="FFFFFF"/>
        </a:lt1>
        <a:dk2>
          <a:srgbClr val="3A4573"/>
        </a:dk2>
        <a:lt2>
          <a:srgbClr val="FFFFFF"/>
        </a:lt2>
        <a:accent1>
          <a:srgbClr val="7481B9"/>
        </a:accent1>
        <a:accent2>
          <a:srgbClr val="C5BB68"/>
        </a:accent2>
        <a:accent3>
          <a:srgbClr val="AEB0BC"/>
        </a:accent3>
        <a:accent4>
          <a:srgbClr val="DADADA"/>
        </a:accent4>
        <a:accent5>
          <a:srgbClr val="BCC1D9"/>
        </a:accent5>
        <a:accent6>
          <a:srgbClr val="B2A95E"/>
        </a:accent6>
        <a:hlink>
          <a:srgbClr val="E8D6C4"/>
        </a:hlink>
        <a:folHlink>
          <a:srgbClr val="E8DDC4"/>
        </a:folHlink>
      </a:clrScheme>
      <a:clrMap bg1="dk2" tx1="lt1" bg2="dk1" tx2="lt2" accent1="accent1" accent2="accent2" accent3="accent3" accent4="accent4" accent5="accent5" accent6="accent6" hlink="hlink" folHlink="folHlink"/>
    </a:extraClrScheme>
    <a:extraClrScheme>
      <a:clrScheme name="3a4573_58,69,115 4">
        <a:dk1>
          <a:srgbClr val="000000"/>
        </a:dk1>
        <a:lt1>
          <a:srgbClr val="FFFFFF"/>
        </a:lt1>
        <a:dk2>
          <a:srgbClr val="3A4573"/>
        </a:dk2>
        <a:lt2>
          <a:srgbClr val="FFFFFF"/>
        </a:lt2>
        <a:accent1>
          <a:srgbClr val="B9748E"/>
        </a:accent1>
        <a:accent2>
          <a:srgbClr val="C5A968"/>
        </a:accent2>
        <a:accent3>
          <a:srgbClr val="AEB0BC"/>
        </a:accent3>
        <a:accent4>
          <a:srgbClr val="DADADA"/>
        </a:accent4>
        <a:accent5>
          <a:srgbClr val="D9BCC6"/>
        </a:accent5>
        <a:accent6>
          <a:srgbClr val="B2995E"/>
        </a:accent6>
        <a:hlink>
          <a:srgbClr val="CCD0E5"/>
        </a:hlink>
        <a:folHlink>
          <a:srgbClr val="C9DAAF"/>
        </a:folHlink>
      </a:clrScheme>
      <a:clrMap bg1="dk2" tx1="lt1" bg2="dk1" tx2="lt2" accent1="accent1" accent2="accent2" accent3="accent3" accent4="accent4" accent5="accent5" accent6="accent6" hlink="hlink" folHlink="folHlink"/>
    </a:extraClrScheme>
    <a:extraClrScheme>
      <a:clrScheme name="3a4573_58,69,115 5">
        <a:dk1>
          <a:srgbClr val="000000"/>
        </a:dk1>
        <a:lt1>
          <a:srgbClr val="FFFFFF"/>
        </a:lt1>
        <a:dk2>
          <a:srgbClr val="000000"/>
        </a:dk2>
        <a:lt2>
          <a:srgbClr val="B2B2B2"/>
        </a:lt2>
        <a:accent1>
          <a:srgbClr val="6372B0"/>
        </a:accent1>
        <a:accent2>
          <a:srgbClr val="566FD7"/>
        </a:accent2>
        <a:accent3>
          <a:srgbClr val="FFFFFF"/>
        </a:accent3>
        <a:accent4>
          <a:srgbClr val="000000"/>
        </a:accent4>
        <a:accent5>
          <a:srgbClr val="B7BCD4"/>
        </a:accent5>
        <a:accent6>
          <a:srgbClr val="4D64C3"/>
        </a:accent6>
        <a:hlink>
          <a:srgbClr val="A9B1D3"/>
        </a:hlink>
        <a:folHlink>
          <a:srgbClr val="D2DAF4"/>
        </a:folHlink>
      </a:clrScheme>
      <a:clrMap bg1="lt1" tx1="dk1" bg2="lt2" tx2="dk2" accent1="accent1" accent2="accent2" accent3="accent3" accent4="accent4" accent5="accent5" accent6="accent6" hlink="hlink" folHlink="folHlink"/>
    </a:extraClrScheme>
    <a:extraClrScheme>
      <a:clrScheme name="3a4573_58,69,115 6">
        <a:dk1>
          <a:srgbClr val="000000"/>
        </a:dk1>
        <a:lt1>
          <a:srgbClr val="FFFFFF"/>
        </a:lt1>
        <a:dk2>
          <a:srgbClr val="000000"/>
        </a:dk2>
        <a:lt2>
          <a:srgbClr val="B2B2B2"/>
        </a:lt2>
        <a:accent1>
          <a:srgbClr val="639ED2"/>
        </a:accent1>
        <a:accent2>
          <a:srgbClr val="9D82D9"/>
        </a:accent2>
        <a:accent3>
          <a:srgbClr val="FFFFFF"/>
        </a:accent3>
        <a:accent4>
          <a:srgbClr val="000000"/>
        </a:accent4>
        <a:accent5>
          <a:srgbClr val="B7CCE5"/>
        </a:accent5>
        <a:accent6>
          <a:srgbClr val="8E75C4"/>
        </a:accent6>
        <a:hlink>
          <a:srgbClr val="B9BEDA"/>
        </a:hlink>
        <a:folHlink>
          <a:srgbClr val="CFC0E7"/>
        </a:folHlink>
      </a:clrScheme>
      <a:clrMap bg1="lt1" tx1="dk1" bg2="lt2" tx2="dk2" accent1="accent1" accent2="accent2" accent3="accent3" accent4="accent4" accent5="accent5" accent6="accent6" hlink="hlink" folHlink="folHlink"/>
    </a:extraClrScheme>
    <a:extraClrScheme>
      <a:clrScheme name="3a4573_58,69,115 7">
        <a:dk1>
          <a:srgbClr val="000000"/>
        </a:dk1>
        <a:lt1>
          <a:srgbClr val="FFFFFF"/>
        </a:lt1>
        <a:dk2>
          <a:srgbClr val="000000"/>
        </a:dk2>
        <a:lt2>
          <a:srgbClr val="B2B2B2"/>
        </a:lt2>
        <a:accent1>
          <a:srgbClr val="7481B9"/>
        </a:accent1>
        <a:accent2>
          <a:srgbClr val="C5BB68"/>
        </a:accent2>
        <a:accent3>
          <a:srgbClr val="FFFFFF"/>
        </a:accent3>
        <a:accent4>
          <a:srgbClr val="000000"/>
        </a:accent4>
        <a:accent5>
          <a:srgbClr val="BCC1D9"/>
        </a:accent5>
        <a:accent6>
          <a:srgbClr val="B2A95E"/>
        </a:accent6>
        <a:hlink>
          <a:srgbClr val="E8D6C4"/>
        </a:hlink>
        <a:folHlink>
          <a:srgbClr val="E8DDC4"/>
        </a:folHlink>
      </a:clrScheme>
      <a:clrMap bg1="lt1" tx1="dk1" bg2="lt2" tx2="dk2" accent1="accent1" accent2="accent2" accent3="accent3" accent4="accent4" accent5="accent5" accent6="accent6" hlink="hlink" folHlink="folHlink"/>
    </a:extraClrScheme>
    <a:extraClrScheme>
      <a:clrScheme name="3a4573_58,69,115 8">
        <a:dk1>
          <a:srgbClr val="000000"/>
        </a:dk1>
        <a:lt1>
          <a:srgbClr val="FFFFFF"/>
        </a:lt1>
        <a:dk2>
          <a:srgbClr val="000000"/>
        </a:dk2>
        <a:lt2>
          <a:srgbClr val="B2B2B2"/>
        </a:lt2>
        <a:accent1>
          <a:srgbClr val="B9748E"/>
        </a:accent1>
        <a:accent2>
          <a:srgbClr val="C5A968"/>
        </a:accent2>
        <a:accent3>
          <a:srgbClr val="FFFFFF"/>
        </a:accent3>
        <a:accent4>
          <a:srgbClr val="000000"/>
        </a:accent4>
        <a:accent5>
          <a:srgbClr val="D9BCC6"/>
        </a:accent5>
        <a:accent6>
          <a:srgbClr val="B2995E"/>
        </a:accent6>
        <a:hlink>
          <a:srgbClr val="CCD0E5"/>
        </a:hlink>
        <a:folHlink>
          <a:srgbClr val="C9DAA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Theme29</Template>
  <TotalTime>13020</TotalTime>
  <Words>555</Words>
  <Application>Microsoft Office PowerPoint</Application>
  <PresentationFormat>On-screen Show (4:3)</PresentationFormat>
  <Paragraphs>97</Paragraphs>
  <Slides>17</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Calibri</vt:lpstr>
      <vt:lpstr>Georgia</vt:lpstr>
      <vt:lpstr>Times New Roman</vt:lpstr>
      <vt:lpstr>Verdana</vt:lpstr>
      <vt:lpstr>Wingdings 2</vt:lpstr>
      <vt:lpstr>Theme29</vt:lpstr>
      <vt:lpstr>3_Office Theme</vt:lpstr>
      <vt:lpstr>0995_slide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dc:title>
  <dc:creator>UNIMAP</dc:creator>
  <cp:lastModifiedBy>sinan abdulhalik</cp:lastModifiedBy>
  <cp:revision>1167</cp:revision>
  <dcterms:created xsi:type="dcterms:W3CDTF">2008-12-03T07:20:14Z</dcterms:created>
  <dcterms:modified xsi:type="dcterms:W3CDTF">2020-06-17T12:29:57Z</dcterms:modified>
</cp:coreProperties>
</file>