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9"/>
  </p:notesMasterIdLst>
  <p:sldIdLst>
    <p:sldId id="433" r:id="rId2"/>
    <p:sldId id="489" r:id="rId3"/>
    <p:sldId id="435" r:id="rId4"/>
    <p:sldId id="437" r:id="rId5"/>
    <p:sldId id="438" r:id="rId6"/>
    <p:sldId id="443" r:id="rId7"/>
    <p:sldId id="44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B9B6"/>
    <a:srgbClr val="25B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8757" autoAdjust="0"/>
  </p:normalViewPr>
  <p:slideViewPr>
    <p:cSldViewPr>
      <p:cViewPr varScale="1">
        <p:scale>
          <a:sx n="113" d="100"/>
          <a:sy n="113" d="100"/>
        </p:scale>
        <p:origin x="155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69E53-1F10-40F1-BD79-97D037C47758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3E405-C448-493F-85D5-E764DF6FC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81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DBC-9802-48AF-9C0D-ED6DD4FAC6C2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3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A603-9237-4296-8391-324870001C2A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310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78BA-0B16-4B41-B9FD-DB12BBFEBA85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48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3A10-2262-430A-9E5C-1F6CE18EAA23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78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639DE-FAF0-4174-A362-D4DF92A75447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7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81D7-EB74-4D3C-B0D5-3599129D916C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790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40CC5-49E1-4C21-AB4B-2BE8212CFFD6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4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D0662-D73A-4394-9112-0ADABA698054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13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5881-EA8B-46D1-A097-C2F209949078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46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F66C-F19B-4E36-B424-85F6C213A398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9FE3-385F-4EB9-AFE9-D09A4A682BA0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09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8D868-7547-46DB-B255-02D45ECC98A5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37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22" t="23491" r="21603" b="40086"/>
          <a:stretch/>
        </p:blipFill>
        <p:spPr bwMode="auto">
          <a:xfrm>
            <a:off x="6030109" y="533400"/>
            <a:ext cx="2972084" cy="365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 descr="Types of beam -">
            <a:extLst>
              <a:ext uri="{FF2B5EF4-FFF2-40B4-BE49-F238E27FC236}">
                <a16:creationId xmlns:a16="http://schemas.microsoft.com/office/drawing/2014/main" id="{863AD10F-8C93-4524-8BB7-91F60196F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6" t="50000" r="4904"/>
          <a:stretch/>
        </p:blipFill>
        <p:spPr bwMode="auto">
          <a:xfrm>
            <a:off x="6009490" y="3733800"/>
            <a:ext cx="2972084" cy="197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754E68C-F208-F3E4-69EA-BC6C4082D4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2" t="24198" r="47386" b="72004"/>
          <a:stretch/>
        </p:blipFill>
        <p:spPr bwMode="auto">
          <a:xfrm>
            <a:off x="294206" y="148946"/>
            <a:ext cx="533398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01A35AD-E9C9-5A0D-107E-D675E38CCE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1" t="29567" r="40719" b="40086"/>
          <a:stretch/>
        </p:blipFill>
        <p:spPr bwMode="auto">
          <a:xfrm>
            <a:off x="162426" y="1143000"/>
            <a:ext cx="5801793" cy="304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059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8B678-909B-42F6-9020-A46F0AFE8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050" name="Picture 2" descr="4.2 Common Load Types for Beams and Frames | Learn About Structures">
            <a:extLst>
              <a:ext uri="{FF2B5EF4-FFF2-40B4-BE49-F238E27FC236}">
                <a16:creationId xmlns:a16="http://schemas.microsoft.com/office/drawing/2014/main" id="{C77FE5BF-B75F-4F2C-8D30-18464BB6EB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" t="8889" r="45594" b="1991"/>
          <a:stretch/>
        </p:blipFill>
        <p:spPr bwMode="auto">
          <a:xfrm>
            <a:off x="609600" y="107328"/>
            <a:ext cx="3886200" cy="67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31991C1-6194-464F-9930-DF11A236BE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5" t="54513" r="59119" b="27591"/>
          <a:stretch/>
        </p:blipFill>
        <p:spPr bwMode="auto">
          <a:xfrm>
            <a:off x="4861190" y="2819400"/>
            <a:ext cx="3794234" cy="20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904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8" t="21983" r="23542" b="47845"/>
          <a:stretch/>
        </p:blipFill>
        <p:spPr bwMode="auto">
          <a:xfrm>
            <a:off x="152400" y="127560"/>
            <a:ext cx="6172200" cy="288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80C40DD-2C28-48AC-BC98-74D5297BDA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5" t="15086" r="61226" b="53017"/>
          <a:stretch/>
        </p:blipFill>
        <p:spPr bwMode="auto">
          <a:xfrm>
            <a:off x="5791200" y="2999080"/>
            <a:ext cx="3035437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CB7511E-8516-C933-12BA-E904915B08AE}"/>
              </a:ext>
            </a:extLst>
          </p:cNvPr>
          <p:cNvSpPr txBox="1">
            <a:spLocks/>
          </p:cNvSpPr>
          <p:nvPr/>
        </p:nvSpPr>
        <p:spPr>
          <a:xfrm>
            <a:off x="-876300" y="4191000"/>
            <a:ext cx="82296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F0000"/>
                </a:solidFill>
              </a:rPr>
              <a:t>Start from the left side</a:t>
            </a:r>
            <a:br>
              <a:rPr lang="en-US" sz="2800" dirty="0">
                <a:solidFill>
                  <a:srgbClr val="FF0000"/>
                </a:solidFill>
              </a:rPr>
            </a:b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load is positive when it is upward</a:t>
            </a:r>
            <a:br>
              <a:rPr lang="en-US" sz="2800" dirty="0">
                <a:solidFill>
                  <a:srgbClr val="FF0000"/>
                </a:solidFill>
              </a:rPr>
            </a:b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counter counterclockwise moment is positive</a:t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059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5" t="17318" r="24996" b="27586"/>
          <a:stretch/>
        </p:blipFill>
        <p:spPr bwMode="auto">
          <a:xfrm>
            <a:off x="152400" y="609600"/>
            <a:ext cx="8609676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895E69-ECE2-F637-2AEF-5B440FA33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5" t="12500" r="70241" b="84234"/>
          <a:stretch/>
        </p:blipFill>
        <p:spPr bwMode="auto">
          <a:xfrm>
            <a:off x="304800" y="288924"/>
            <a:ext cx="1219200" cy="32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059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8" t="41810" r="24875" b="12931"/>
          <a:stretch/>
        </p:blipFill>
        <p:spPr bwMode="auto">
          <a:xfrm>
            <a:off x="71483" y="304800"/>
            <a:ext cx="8955676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059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4" t="16864" r="22572" b="37501"/>
          <a:stretch/>
        </p:blipFill>
        <p:spPr bwMode="auto">
          <a:xfrm>
            <a:off x="76199" y="685800"/>
            <a:ext cx="897840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AEEF01-A6F8-6806-F233-05B4619437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5" t="12500" r="70241" b="84234"/>
          <a:stretch/>
        </p:blipFill>
        <p:spPr bwMode="auto">
          <a:xfrm>
            <a:off x="304800" y="288924"/>
            <a:ext cx="1219200" cy="32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635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5" t="31252" r="42081" b="10581"/>
          <a:stretch/>
        </p:blipFill>
        <p:spPr bwMode="auto">
          <a:xfrm>
            <a:off x="76199" y="1798320"/>
            <a:ext cx="5257801" cy="500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" y="152400"/>
            <a:ext cx="2455332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91926"/>
            <a:ext cx="3182113" cy="20026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1" y="1825702"/>
            <a:ext cx="3779520" cy="503229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819C1FB-24BE-FCA3-9FBB-A34816AF239D}"/>
              </a:ext>
            </a:extLst>
          </p:cNvPr>
          <p:cNvSpPr txBox="1">
            <a:spLocks/>
          </p:cNvSpPr>
          <p:nvPr/>
        </p:nvSpPr>
        <p:spPr>
          <a:xfrm>
            <a:off x="25400" y="4800600"/>
            <a:ext cx="10668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rgbClr val="FF0000"/>
                </a:solidFill>
              </a:rPr>
              <a:t>Checking</a:t>
            </a:r>
          </a:p>
        </p:txBody>
      </p:sp>
    </p:spTree>
    <p:extLst>
      <p:ext uri="{BB962C8B-B14F-4D97-AF65-F5344CB8AC3E}">
        <p14:creationId xmlns:p14="http://schemas.microsoft.com/office/powerpoint/2010/main" val="222604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2322</TotalTime>
  <Words>30</Words>
  <Application>Microsoft Office PowerPoint</Application>
  <PresentationFormat>On-screen Show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Addition of a System of Coplanar Forces</dc:title>
  <dc:creator>Bahmantaha</dc:creator>
  <cp:lastModifiedBy>sinan a.yaseen</cp:lastModifiedBy>
  <cp:revision>206</cp:revision>
  <dcterms:created xsi:type="dcterms:W3CDTF">2006-08-16T00:00:00Z</dcterms:created>
  <dcterms:modified xsi:type="dcterms:W3CDTF">2025-03-05T11:53:33Z</dcterms:modified>
</cp:coreProperties>
</file>