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0" r:id="rId1"/>
  </p:sldMasterIdLst>
  <p:notesMasterIdLst>
    <p:notesMasterId r:id="rId18"/>
  </p:notesMasterIdLst>
  <p:sldIdLst>
    <p:sldId id="256" r:id="rId2"/>
    <p:sldId id="283" r:id="rId3"/>
    <p:sldId id="276" r:id="rId4"/>
    <p:sldId id="278" r:id="rId5"/>
    <p:sldId id="280" r:id="rId6"/>
    <p:sldId id="257" r:id="rId7"/>
    <p:sldId id="258" r:id="rId8"/>
    <p:sldId id="285" r:id="rId9"/>
    <p:sldId id="293" r:id="rId10"/>
    <p:sldId id="304" r:id="rId11"/>
    <p:sldId id="305" r:id="rId12"/>
    <p:sldId id="299" r:id="rId13"/>
    <p:sldId id="289" r:id="rId14"/>
    <p:sldId id="264" r:id="rId15"/>
    <p:sldId id="298" r:id="rId16"/>
    <p:sldId id="297" r:id="rId17"/>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E914"/>
    <a:srgbClr val="FF0E5E"/>
    <a:srgbClr val="1857E4"/>
    <a:srgbClr val="886DFF"/>
    <a:srgbClr val="C663FF"/>
    <a:srgbClr val="FF3FDC"/>
    <a:srgbClr val="FF88D3"/>
    <a:srgbClr val="FF4F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44" d="100"/>
          <a:sy n="44" d="100"/>
        </p:scale>
        <p:origin x="1603"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94F9AF8-B414-54B7-C2A2-5F90AE78A26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0B4A9284-E1D0-EC5F-1A99-AE9BF73011E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13ED2A5-2EC2-4A0B-BD74-5655B9C626FB}" type="datetimeFigureOut">
              <a:rPr lang="en-US"/>
              <a:pPr>
                <a:defRPr/>
              </a:pPr>
              <a:t>6/29/2023</a:t>
            </a:fld>
            <a:endParaRPr lang="en-US"/>
          </a:p>
        </p:txBody>
      </p:sp>
      <p:sp>
        <p:nvSpPr>
          <p:cNvPr id="4" name="Slide Image Placeholder 3">
            <a:extLst>
              <a:ext uri="{FF2B5EF4-FFF2-40B4-BE49-F238E27FC236}">
                <a16:creationId xmlns:a16="http://schemas.microsoft.com/office/drawing/2014/main" id="{583F69C5-FE88-3296-A501-43C779EF380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6838D04-1602-8249-CAF4-BD7B8E51C7E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6ACD092-AD8E-8B63-3BA9-7C3A953642D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DB1D0A03-5B7A-9D73-ADFA-6CB9BD4D83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16CE303-A873-4408-A197-8F2C2E77390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D40313F1-594D-D56E-D596-B6167F6374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27551688-7E95-9E65-713E-C54EAB1B7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92" name="Slide Number Placeholder 3">
            <a:extLst>
              <a:ext uri="{FF2B5EF4-FFF2-40B4-BE49-F238E27FC236}">
                <a16:creationId xmlns:a16="http://schemas.microsoft.com/office/drawing/2014/main" id="{42B737AE-2CEE-A4EB-8259-DD2DBD71BD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3FFEC7-40AF-4113-B5F0-3BE3E72F4575}" type="slidenum">
              <a:rPr lang="en-US" altLang="en-US" smtClean="0"/>
              <a:pPr>
                <a:spcBef>
                  <a:spcPct val="0"/>
                </a:spcBef>
              </a:pPr>
              <a:t>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0239C086-537B-94C8-8275-6ACD6258B86D}"/>
              </a:ext>
            </a:extLst>
          </p:cNvPr>
          <p:cNvSpPr>
            <a:spLocks noGrp="1"/>
          </p:cNvSpPr>
          <p:nvPr>
            <p:ph type="dt" sz="half" idx="10"/>
          </p:nvPr>
        </p:nvSpPr>
        <p:spPr/>
        <p:txBody>
          <a:bodyPr/>
          <a:lstStyle>
            <a:lvl1pPr>
              <a:defRPr/>
            </a:lvl1pPr>
          </a:lstStyle>
          <a:p>
            <a:pPr>
              <a:defRPr/>
            </a:pPr>
            <a:fld id="{4D17185C-686C-4105-884E-01D36FCD2FC1}" type="datetimeFigureOut">
              <a:rPr lang="en-US"/>
              <a:pPr>
                <a:defRPr/>
              </a:pPr>
              <a:t>6/29/2023</a:t>
            </a:fld>
            <a:endParaRPr lang="en-US"/>
          </a:p>
        </p:txBody>
      </p:sp>
      <p:sp>
        <p:nvSpPr>
          <p:cNvPr id="5" name="Footer Placeholder 4">
            <a:extLst>
              <a:ext uri="{FF2B5EF4-FFF2-40B4-BE49-F238E27FC236}">
                <a16:creationId xmlns:a16="http://schemas.microsoft.com/office/drawing/2014/main" id="{9C554C36-E856-EEED-77D9-D04A918007C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088FF74-9522-CEC7-32BC-FFDC0F20BBE0}"/>
              </a:ext>
            </a:extLst>
          </p:cNvPr>
          <p:cNvSpPr>
            <a:spLocks noGrp="1"/>
          </p:cNvSpPr>
          <p:nvPr>
            <p:ph type="sldNum" sz="quarter" idx="12"/>
          </p:nvPr>
        </p:nvSpPr>
        <p:spPr/>
        <p:txBody>
          <a:bodyPr/>
          <a:lstStyle>
            <a:lvl1pPr>
              <a:defRPr/>
            </a:lvl1pPr>
          </a:lstStyle>
          <a:p>
            <a:pPr>
              <a:defRPr/>
            </a:pPr>
            <a:fld id="{944F740F-7273-454A-8277-02BB35E2A1B8}" type="slidenum">
              <a:rPr lang="en-US" altLang="en-US"/>
              <a:pPr>
                <a:defRPr/>
              </a:pPr>
              <a:t>‹#›</a:t>
            </a:fld>
            <a:endParaRPr lang="en-US" altLang="en-US"/>
          </a:p>
        </p:txBody>
      </p:sp>
    </p:spTree>
    <p:extLst>
      <p:ext uri="{BB962C8B-B14F-4D97-AF65-F5344CB8AC3E}">
        <p14:creationId xmlns:p14="http://schemas.microsoft.com/office/powerpoint/2010/main" val="176201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46F4E3-F43C-C819-142C-2E993A7E9DA7}"/>
              </a:ext>
            </a:extLst>
          </p:cNvPr>
          <p:cNvSpPr>
            <a:spLocks noGrp="1"/>
          </p:cNvSpPr>
          <p:nvPr>
            <p:ph type="dt" sz="half" idx="10"/>
          </p:nvPr>
        </p:nvSpPr>
        <p:spPr/>
        <p:txBody>
          <a:bodyPr/>
          <a:lstStyle>
            <a:lvl1pPr>
              <a:defRPr/>
            </a:lvl1pPr>
          </a:lstStyle>
          <a:p>
            <a:pPr>
              <a:defRPr/>
            </a:pPr>
            <a:fld id="{CDD4126A-59C3-4C04-AE46-9DC536012560}" type="datetimeFigureOut">
              <a:rPr lang="en-US"/>
              <a:pPr>
                <a:defRPr/>
              </a:pPr>
              <a:t>6/29/2023</a:t>
            </a:fld>
            <a:endParaRPr lang="en-US"/>
          </a:p>
        </p:txBody>
      </p:sp>
      <p:sp>
        <p:nvSpPr>
          <p:cNvPr id="5" name="Footer Placeholder 4">
            <a:extLst>
              <a:ext uri="{FF2B5EF4-FFF2-40B4-BE49-F238E27FC236}">
                <a16:creationId xmlns:a16="http://schemas.microsoft.com/office/drawing/2014/main" id="{EBAF4F96-997D-2DE9-0226-CE0AB4B699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4C4F38C-50F5-7D32-6638-554A1F86B1C5}"/>
              </a:ext>
            </a:extLst>
          </p:cNvPr>
          <p:cNvSpPr>
            <a:spLocks noGrp="1"/>
          </p:cNvSpPr>
          <p:nvPr>
            <p:ph type="sldNum" sz="quarter" idx="12"/>
          </p:nvPr>
        </p:nvSpPr>
        <p:spPr/>
        <p:txBody>
          <a:bodyPr/>
          <a:lstStyle>
            <a:lvl1pPr>
              <a:defRPr/>
            </a:lvl1pPr>
          </a:lstStyle>
          <a:p>
            <a:pPr>
              <a:defRPr/>
            </a:pPr>
            <a:fld id="{601E46C5-BB84-4364-BEBC-A033C4D0298F}" type="slidenum">
              <a:rPr lang="en-US" altLang="en-US"/>
              <a:pPr>
                <a:defRPr/>
              </a:pPr>
              <a:t>‹#›</a:t>
            </a:fld>
            <a:endParaRPr lang="en-US" altLang="en-US"/>
          </a:p>
        </p:txBody>
      </p:sp>
    </p:spTree>
    <p:extLst>
      <p:ext uri="{BB962C8B-B14F-4D97-AF65-F5344CB8AC3E}">
        <p14:creationId xmlns:p14="http://schemas.microsoft.com/office/powerpoint/2010/main" val="417123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8FDADA-8894-08D6-46D0-20366A1B8B20}"/>
              </a:ext>
            </a:extLst>
          </p:cNvPr>
          <p:cNvSpPr>
            <a:spLocks noGrp="1"/>
          </p:cNvSpPr>
          <p:nvPr>
            <p:ph type="dt" sz="half" idx="10"/>
          </p:nvPr>
        </p:nvSpPr>
        <p:spPr/>
        <p:txBody>
          <a:bodyPr/>
          <a:lstStyle>
            <a:lvl1pPr>
              <a:defRPr/>
            </a:lvl1pPr>
          </a:lstStyle>
          <a:p>
            <a:pPr>
              <a:defRPr/>
            </a:pPr>
            <a:fld id="{74DF8399-24BD-4161-862F-039817A61345}" type="datetimeFigureOut">
              <a:rPr lang="en-US"/>
              <a:pPr>
                <a:defRPr/>
              </a:pPr>
              <a:t>6/29/2023</a:t>
            </a:fld>
            <a:endParaRPr lang="en-US"/>
          </a:p>
        </p:txBody>
      </p:sp>
      <p:sp>
        <p:nvSpPr>
          <p:cNvPr id="5" name="Footer Placeholder 4">
            <a:extLst>
              <a:ext uri="{FF2B5EF4-FFF2-40B4-BE49-F238E27FC236}">
                <a16:creationId xmlns:a16="http://schemas.microsoft.com/office/drawing/2014/main" id="{9BA96FA3-5717-4DCC-993F-949A1A9ACD3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F49C84A-C010-6DC6-B29F-3919B69C09D5}"/>
              </a:ext>
            </a:extLst>
          </p:cNvPr>
          <p:cNvSpPr>
            <a:spLocks noGrp="1"/>
          </p:cNvSpPr>
          <p:nvPr>
            <p:ph type="sldNum" sz="quarter" idx="12"/>
          </p:nvPr>
        </p:nvSpPr>
        <p:spPr/>
        <p:txBody>
          <a:bodyPr/>
          <a:lstStyle>
            <a:lvl1pPr>
              <a:defRPr/>
            </a:lvl1pPr>
          </a:lstStyle>
          <a:p>
            <a:pPr>
              <a:defRPr/>
            </a:pPr>
            <a:fld id="{9BE648FE-9B05-40CC-B67F-4AA3AEF65480}" type="slidenum">
              <a:rPr lang="en-US" altLang="en-US"/>
              <a:pPr>
                <a:defRPr/>
              </a:pPr>
              <a:t>‹#›</a:t>
            </a:fld>
            <a:endParaRPr lang="en-US" altLang="en-US"/>
          </a:p>
        </p:txBody>
      </p:sp>
    </p:spTree>
    <p:extLst>
      <p:ext uri="{BB962C8B-B14F-4D97-AF65-F5344CB8AC3E}">
        <p14:creationId xmlns:p14="http://schemas.microsoft.com/office/powerpoint/2010/main" val="3134499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B93FFA-7864-4E14-608A-C66D453A4A66}"/>
              </a:ext>
            </a:extLst>
          </p:cNvPr>
          <p:cNvSpPr>
            <a:spLocks noGrp="1"/>
          </p:cNvSpPr>
          <p:nvPr>
            <p:ph type="dt" sz="half" idx="10"/>
          </p:nvPr>
        </p:nvSpPr>
        <p:spPr/>
        <p:txBody>
          <a:bodyPr/>
          <a:lstStyle>
            <a:lvl1pPr>
              <a:defRPr/>
            </a:lvl1pPr>
          </a:lstStyle>
          <a:p>
            <a:pPr>
              <a:defRPr/>
            </a:pPr>
            <a:fld id="{E52007B8-B9D3-4CF7-A0DF-550C7B892570}" type="datetimeFigureOut">
              <a:rPr lang="en-US"/>
              <a:pPr>
                <a:defRPr/>
              </a:pPr>
              <a:t>6/29/2023</a:t>
            </a:fld>
            <a:endParaRPr lang="en-US"/>
          </a:p>
        </p:txBody>
      </p:sp>
      <p:sp>
        <p:nvSpPr>
          <p:cNvPr id="5" name="Footer Placeholder 4">
            <a:extLst>
              <a:ext uri="{FF2B5EF4-FFF2-40B4-BE49-F238E27FC236}">
                <a16:creationId xmlns:a16="http://schemas.microsoft.com/office/drawing/2014/main" id="{0A2424AF-1D61-C579-4C84-0A7CA0C98EA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38336A3-E71C-3F6D-64BA-D05E11317DB3}"/>
              </a:ext>
            </a:extLst>
          </p:cNvPr>
          <p:cNvSpPr>
            <a:spLocks noGrp="1"/>
          </p:cNvSpPr>
          <p:nvPr>
            <p:ph type="sldNum" sz="quarter" idx="12"/>
          </p:nvPr>
        </p:nvSpPr>
        <p:spPr/>
        <p:txBody>
          <a:bodyPr/>
          <a:lstStyle>
            <a:lvl1pPr>
              <a:defRPr/>
            </a:lvl1pPr>
          </a:lstStyle>
          <a:p>
            <a:pPr>
              <a:defRPr/>
            </a:pPr>
            <a:fld id="{CBE76214-4929-4541-AD90-D6DA815701A0}" type="slidenum">
              <a:rPr lang="en-US" altLang="en-US"/>
              <a:pPr>
                <a:defRPr/>
              </a:pPr>
              <a:t>‹#›</a:t>
            </a:fld>
            <a:endParaRPr lang="en-US" altLang="en-US"/>
          </a:p>
        </p:txBody>
      </p:sp>
    </p:spTree>
    <p:extLst>
      <p:ext uri="{BB962C8B-B14F-4D97-AF65-F5344CB8AC3E}">
        <p14:creationId xmlns:p14="http://schemas.microsoft.com/office/powerpoint/2010/main" val="334745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972FEC-2035-FA3D-5948-0924A5E4AB61}"/>
              </a:ext>
            </a:extLst>
          </p:cNvPr>
          <p:cNvSpPr>
            <a:spLocks noGrp="1"/>
          </p:cNvSpPr>
          <p:nvPr>
            <p:ph type="dt" sz="half" idx="10"/>
          </p:nvPr>
        </p:nvSpPr>
        <p:spPr/>
        <p:txBody>
          <a:bodyPr/>
          <a:lstStyle>
            <a:lvl1pPr>
              <a:defRPr/>
            </a:lvl1pPr>
          </a:lstStyle>
          <a:p>
            <a:pPr>
              <a:defRPr/>
            </a:pPr>
            <a:fld id="{15DD21BC-D5DE-4807-BD9F-9222B624208E}" type="datetimeFigureOut">
              <a:rPr lang="en-US"/>
              <a:pPr>
                <a:defRPr/>
              </a:pPr>
              <a:t>6/29/2023</a:t>
            </a:fld>
            <a:endParaRPr lang="en-US"/>
          </a:p>
        </p:txBody>
      </p:sp>
      <p:sp>
        <p:nvSpPr>
          <p:cNvPr id="5" name="Footer Placeholder 4">
            <a:extLst>
              <a:ext uri="{FF2B5EF4-FFF2-40B4-BE49-F238E27FC236}">
                <a16:creationId xmlns:a16="http://schemas.microsoft.com/office/drawing/2014/main" id="{202017AE-F1E4-CA59-7AC6-D70F80E6B5E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55769CD-28DB-53FE-BBD5-EDA9BB2FBB85}"/>
              </a:ext>
            </a:extLst>
          </p:cNvPr>
          <p:cNvSpPr>
            <a:spLocks noGrp="1"/>
          </p:cNvSpPr>
          <p:nvPr>
            <p:ph type="sldNum" sz="quarter" idx="12"/>
          </p:nvPr>
        </p:nvSpPr>
        <p:spPr/>
        <p:txBody>
          <a:bodyPr/>
          <a:lstStyle>
            <a:lvl1pPr>
              <a:defRPr/>
            </a:lvl1pPr>
          </a:lstStyle>
          <a:p>
            <a:pPr>
              <a:defRPr/>
            </a:pPr>
            <a:fld id="{6A11AB68-2168-4053-BCB4-D5F197C99DAD}" type="slidenum">
              <a:rPr lang="en-US" altLang="en-US"/>
              <a:pPr>
                <a:defRPr/>
              </a:pPr>
              <a:t>‹#›</a:t>
            </a:fld>
            <a:endParaRPr lang="en-US" altLang="en-US"/>
          </a:p>
        </p:txBody>
      </p:sp>
    </p:spTree>
    <p:extLst>
      <p:ext uri="{BB962C8B-B14F-4D97-AF65-F5344CB8AC3E}">
        <p14:creationId xmlns:p14="http://schemas.microsoft.com/office/powerpoint/2010/main" val="4285582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D5D12C5-0CE4-FCD9-2D63-7CE9FA4B107D}"/>
              </a:ext>
            </a:extLst>
          </p:cNvPr>
          <p:cNvSpPr>
            <a:spLocks noGrp="1"/>
          </p:cNvSpPr>
          <p:nvPr>
            <p:ph type="dt" sz="half" idx="10"/>
          </p:nvPr>
        </p:nvSpPr>
        <p:spPr/>
        <p:txBody>
          <a:bodyPr/>
          <a:lstStyle>
            <a:lvl1pPr>
              <a:defRPr/>
            </a:lvl1pPr>
          </a:lstStyle>
          <a:p>
            <a:pPr>
              <a:defRPr/>
            </a:pPr>
            <a:fld id="{E0082A18-0074-4D41-85A4-29DB83F2B52F}" type="datetimeFigureOut">
              <a:rPr lang="en-US"/>
              <a:pPr>
                <a:defRPr/>
              </a:pPr>
              <a:t>6/29/2023</a:t>
            </a:fld>
            <a:endParaRPr lang="en-US"/>
          </a:p>
        </p:txBody>
      </p:sp>
      <p:sp>
        <p:nvSpPr>
          <p:cNvPr id="6" name="Footer Placeholder 4">
            <a:extLst>
              <a:ext uri="{FF2B5EF4-FFF2-40B4-BE49-F238E27FC236}">
                <a16:creationId xmlns:a16="http://schemas.microsoft.com/office/drawing/2014/main" id="{F3EAB610-39B4-0EE3-55E2-892D6F98C9F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B46F1B8-65B0-A614-FD0E-5E0F8756C4E3}"/>
              </a:ext>
            </a:extLst>
          </p:cNvPr>
          <p:cNvSpPr>
            <a:spLocks noGrp="1"/>
          </p:cNvSpPr>
          <p:nvPr>
            <p:ph type="sldNum" sz="quarter" idx="12"/>
          </p:nvPr>
        </p:nvSpPr>
        <p:spPr/>
        <p:txBody>
          <a:bodyPr/>
          <a:lstStyle>
            <a:lvl1pPr>
              <a:defRPr/>
            </a:lvl1pPr>
          </a:lstStyle>
          <a:p>
            <a:pPr>
              <a:defRPr/>
            </a:pPr>
            <a:fld id="{11E6FD02-5EA4-4AA5-898E-93E14430958A}" type="slidenum">
              <a:rPr lang="en-US" altLang="en-US"/>
              <a:pPr>
                <a:defRPr/>
              </a:pPr>
              <a:t>‹#›</a:t>
            </a:fld>
            <a:endParaRPr lang="en-US" altLang="en-US"/>
          </a:p>
        </p:txBody>
      </p:sp>
    </p:spTree>
    <p:extLst>
      <p:ext uri="{BB962C8B-B14F-4D97-AF65-F5344CB8AC3E}">
        <p14:creationId xmlns:p14="http://schemas.microsoft.com/office/powerpoint/2010/main" val="1850452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45FA1F1-F0E0-291B-D83E-709D0509B4A7}"/>
              </a:ext>
            </a:extLst>
          </p:cNvPr>
          <p:cNvSpPr>
            <a:spLocks noGrp="1"/>
          </p:cNvSpPr>
          <p:nvPr>
            <p:ph type="dt" sz="half" idx="10"/>
          </p:nvPr>
        </p:nvSpPr>
        <p:spPr/>
        <p:txBody>
          <a:bodyPr/>
          <a:lstStyle>
            <a:lvl1pPr>
              <a:defRPr/>
            </a:lvl1pPr>
          </a:lstStyle>
          <a:p>
            <a:pPr>
              <a:defRPr/>
            </a:pPr>
            <a:fld id="{05F79EDE-2971-4A95-AEF0-FDCC108721E8}" type="datetimeFigureOut">
              <a:rPr lang="en-US"/>
              <a:pPr>
                <a:defRPr/>
              </a:pPr>
              <a:t>6/29/2023</a:t>
            </a:fld>
            <a:endParaRPr lang="en-US"/>
          </a:p>
        </p:txBody>
      </p:sp>
      <p:sp>
        <p:nvSpPr>
          <p:cNvPr id="8" name="Footer Placeholder 4">
            <a:extLst>
              <a:ext uri="{FF2B5EF4-FFF2-40B4-BE49-F238E27FC236}">
                <a16:creationId xmlns:a16="http://schemas.microsoft.com/office/drawing/2014/main" id="{793A8AB1-0F6F-5B3B-45D9-460DB53BECF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EDA5B8F-284E-2749-8331-26AE376A5BC3}"/>
              </a:ext>
            </a:extLst>
          </p:cNvPr>
          <p:cNvSpPr>
            <a:spLocks noGrp="1"/>
          </p:cNvSpPr>
          <p:nvPr>
            <p:ph type="sldNum" sz="quarter" idx="12"/>
          </p:nvPr>
        </p:nvSpPr>
        <p:spPr/>
        <p:txBody>
          <a:bodyPr/>
          <a:lstStyle>
            <a:lvl1pPr>
              <a:defRPr/>
            </a:lvl1pPr>
          </a:lstStyle>
          <a:p>
            <a:pPr>
              <a:defRPr/>
            </a:pPr>
            <a:fld id="{B3EA9C92-CA43-46EC-A0D7-FDACA8B5BEF0}" type="slidenum">
              <a:rPr lang="en-US" altLang="en-US"/>
              <a:pPr>
                <a:defRPr/>
              </a:pPr>
              <a:t>‹#›</a:t>
            </a:fld>
            <a:endParaRPr lang="en-US" altLang="en-US"/>
          </a:p>
        </p:txBody>
      </p:sp>
    </p:spTree>
    <p:extLst>
      <p:ext uri="{BB962C8B-B14F-4D97-AF65-F5344CB8AC3E}">
        <p14:creationId xmlns:p14="http://schemas.microsoft.com/office/powerpoint/2010/main" val="2449625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B34276F-DDE6-3B5F-D459-72247B4A002C}"/>
              </a:ext>
            </a:extLst>
          </p:cNvPr>
          <p:cNvSpPr>
            <a:spLocks noGrp="1"/>
          </p:cNvSpPr>
          <p:nvPr>
            <p:ph type="dt" sz="half" idx="10"/>
          </p:nvPr>
        </p:nvSpPr>
        <p:spPr/>
        <p:txBody>
          <a:bodyPr/>
          <a:lstStyle>
            <a:lvl1pPr>
              <a:defRPr/>
            </a:lvl1pPr>
          </a:lstStyle>
          <a:p>
            <a:pPr>
              <a:defRPr/>
            </a:pPr>
            <a:fld id="{CE65F145-EFF9-444A-9AED-4EE18CDA1A02}" type="datetimeFigureOut">
              <a:rPr lang="en-US"/>
              <a:pPr>
                <a:defRPr/>
              </a:pPr>
              <a:t>6/29/2023</a:t>
            </a:fld>
            <a:endParaRPr lang="en-US"/>
          </a:p>
        </p:txBody>
      </p:sp>
      <p:sp>
        <p:nvSpPr>
          <p:cNvPr id="4" name="Footer Placeholder 4">
            <a:extLst>
              <a:ext uri="{FF2B5EF4-FFF2-40B4-BE49-F238E27FC236}">
                <a16:creationId xmlns:a16="http://schemas.microsoft.com/office/drawing/2014/main" id="{4F3CB4DB-3AB0-8136-D7E6-3B41D6FB45A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47A26CC-7E7A-62F0-74DA-1ACB824243F7}"/>
              </a:ext>
            </a:extLst>
          </p:cNvPr>
          <p:cNvSpPr>
            <a:spLocks noGrp="1"/>
          </p:cNvSpPr>
          <p:nvPr>
            <p:ph type="sldNum" sz="quarter" idx="12"/>
          </p:nvPr>
        </p:nvSpPr>
        <p:spPr/>
        <p:txBody>
          <a:bodyPr/>
          <a:lstStyle>
            <a:lvl1pPr>
              <a:defRPr/>
            </a:lvl1pPr>
          </a:lstStyle>
          <a:p>
            <a:pPr>
              <a:defRPr/>
            </a:pPr>
            <a:fld id="{D8764480-E3B4-48AE-A274-1EA2FC157CB8}" type="slidenum">
              <a:rPr lang="en-US" altLang="en-US"/>
              <a:pPr>
                <a:defRPr/>
              </a:pPr>
              <a:t>‹#›</a:t>
            </a:fld>
            <a:endParaRPr lang="en-US" altLang="en-US"/>
          </a:p>
        </p:txBody>
      </p:sp>
    </p:spTree>
    <p:extLst>
      <p:ext uri="{BB962C8B-B14F-4D97-AF65-F5344CB8AC3E}">
        <p14:creationId xmlns:p14="http://schemas.microsoft.com/office/powerpoint/2010/main" val="3416910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F43EB48-FFCB-0052-7E4F-F5592259991E}"/>
              </a:ext>
            </a:extLst>
          </p:cNvPr>
          <p:cNvSpPr>
            <a:spLocks noGrp="1"/>
          </p:cNvSpPr>
          <p:nvPr>
            <p:ph type="dt" sz="half" idx="10"/>
          </p:nvPr>
        </p:nvSpPr>
        <p:spPr/>
        <p:txBody>
          <a:bodyPr/>
          <a:lstStyle>
            <a:lvl1pPr>
              <a:defRPr/>
            </a:lvl1pPr>
          </a:lstStyle>
          <a:p>
            <a:pPr>
              <a:defRPr/>
            </a:pPr>
            <a:fld id="{8F5CC69B-F7D6-4BF0-9466-E444B2EACFBD}" type="datetimeFigureOut">
              <a:rPr lang="en-US"/>
              <a:pPr>
                <a:defRPr/>
              </a:pPr>
              <a:t>6/29/2023</a:t>
            </a:fld>
            <a:endParaRPr lang="en-US"/>
          </a:p>
        </p:txBody>
      </p:sp>
      <p:sp>
        <p:nvSpPr>
          <p:cNvPr id="3" name="Footer Placeholder 4">
            <a:extLst>
              <a:ext uri="{FF2B5EF4-FFF2-40B4-BE49-F238E27FC236}">
                <a16:creationId xmlns:a16="http://schemas.microsoft.com/office/drawing/2014/main" id="{FF66C4C8-1991-FE1C-0A6F-06D79B4D1DD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5589B0D-CE21-D8EF-18D3-D11C011D58F1}"/>
              </a:ext>
            </a:extLst>
          </p:cNvPr>
          <p:cNvSpPr>
            <a:spLocks noGrp="1"/>
          </p:cNvSpPr>
          <p:nvPr>
            <p:ph type="sldNum" sz="quarter" idx="12"/>
          </p:nvPr>
        </p:nvSpPr>
        <p:spPr/>
        <p:txBody>
          <a:bodyPr/>
          <a:lstStyle>
            <a:lvl1pPr>
              <a:defRPr/>
            </a:lvl1pPr>
          </a:lstStyle>
          <a:p>
            <a:pPr>
              <a:defRPr/>
            </a:pPr>
            <a:fld id="{B58915E7-D455-4F4D-B9A4-9A655CEB2F8F}" type="slidenum">
              <a:rPr lang="en-US" altLang="en-US"/>
              <a:pPr>
                <a:defRPr/>
              </a:pPr>
              <a:t>‹#›</a:t>
            </a:fld>
            <a:endParaRPr lang="en-US" altLang="en-US"/>
          </a:p>
        </p:txBody>
      </p:sp>
    </p:spTree>
    <p:extLst>
      <p:ext uri="{BB962C8B-B14F-4D97-AF65-F5344CB8AC3E}">
        <p14:creationId xmlns:p14="http://schemas.microsoft.com/office/powerpoint/2010/main" val="256332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C7A0650-3C02-6CF8-81C9-4D246AC6D370}"/>
              </a:ext>
            </a:extLst>
          </p:cNvPr>
          <p:cNvSpPr>
            <a:spLocks noGrp="1"/>
          </p:cNvSpPr>
          <p:nvPr>
            <p:ph type="dt" sz="half" idx="10"/>
          </p:nvPr>
        </p:nvSpPr>
        <p:spPr/>
        <p:txBody>
          <a:bodyPr/>
          <a:lstStyle>
            <a:lvl1pPr>
              <a:defRPr/>
            </a:lvl1pPr>
          </a:lstStyle>
          <a:p>
            <a:pPr>
              <a:defRPr/>
            </a:pPr>
            <a:fld id="{30FF5FC2-DFB2-4026-A8D4-A1F821AA7545}" type="datetimeFigureOut">
              <a:rPr lang="en-US"/>
              <a:pPr>
                <a:defRPr/>
              </a:pPr>
              <a:t>6/29/2023</a:t>
            </a:fld>
            <a:endParaRPr lang="en-US"/>
          </a:p>
        </p:txBody>
      </p:sp>
      <p:sp>
        <p:nvSpPr>
          <p:cNvPr id="6" name="Footer Placeholder 4">
            <a:extLst>
              <a:ext uri="{FF2B5EF4-FFF2-40B4-BE49-F238E27FC236}">
                <a16:creationId xmlns:a16="http://schemas.microsoft.com/office/drawing/2014/main" id="{5E929847-F7C7-34BE-576F-B4BA6B23649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3087FE2-942D-74E1-43B8-D37FD65BB7C0}"/>
              </a:ext>
            </a:extLst>
          </p:cNvPr>
          <p:cNvSpPr>
            <a:spLocks noGrp="1"/>
          </p:cNvSpPr>
          <p:nvPr>
            <p:ph type="sldNum" sz="quarter" idx="12"/>
          </p:nvPr>
        </p:nvSpPr>
        <p:spPr/>
        <p:txBody>
          <a:bodyPr/>
          <a:lstStyle>
            <a:lvl1pPr>
              <a:defRPr/>
            </a:lvl1pPr>
          </a:lstStyle>
          <a:p>
            <a:pPr>
              <a:defRPr/>
            </a:pPr>
            <a:fld id="{D1BCE371-58C8-40F7-9B59-26E47202AD53}" type="slidenum">
              <a:rPr lang="en-US" altLang="en-US"/>
              <a:pPr>
                <a:defRPr/>
              </a:pPr>
              <a:t>‹#›</a:t>
            </a:fld>
            <a:endParaRPr lang="en-US" altLang="en-US"/>
          </a:p>
        </p:txBody>
      </p:sp>
    </p:spTree>
    <p:extLst>
      <p:ext uri="{BB962C8B-B14F-4D97-AF65-F5344CB8AC3E}">
        <p14:creationId xmlns:p14="http://schemas.microsoft.com/office/powerpoint/2010/main" val="384072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2AE9C6D-7B3F-AE61-7CE9-2FF4A81F67BF}"/>
              </a:ext>
            </a:extLst>
          </p:cNvPr>
          <p:cNvSpPr>
            <a:spLocks noGrp="1"/>
          </p:cNvSpPr>
          <p:nvPr>
            <p:ph type="dt" sz="half" idx="10"/>
          </p:nvPr>
        </p:nvSpPr>
        <p:spPr/>
        <p:txBody>
          <a:bodyPr/>
          <a:lstStyle>
            <a:lvl1pPr>
              <a:defRPr/>
            </a:lvl1pPr>
          </a:lstStyle>
          <a:p>
            <a:pPr>
              <a:defRPr/>
            </a:pPr>
            <a:fld id="{0CDFE83D-BB4B-4E45-8AAB-BF85192AC3A1}" type="datetimeFigureOut">
              <a:rPr lang="en-US"/>
              <a:pPr>
                <a:defRPr/>
              </a:pPr>
              <a:t>6/29/2023</a:t>
            </a:fld>
            <a:endParaRPr lang="en-US"/>
          </a:p>
        </p:txBody>
      </p:sp>
      <p:sp>
        <p:nvSpPr>
          <p:cNvPr id="6" name="Footer Placeholder 4">
            <a:extLst>
              <a:ext uri="{FF2B5EF4-FFF2-40B4-BE49-F238E27FC236}">
                <a16:creationId xmlns:a16="http://schemas.microsoft.com/office/drawing/2014/main" id="{198A2F28-F0C8-910F-55D1-94EDA01B66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50A154A-FBAE-3599-2C69-A7401872A1F9}"/>
              </a:ext>
            </a:extLst>
          </p:cNvPr>
          <p:cNvSpPr>
            <a:spLocks noGrp="1"/>
          </p:cNvSpPr>
          <p:nvPr>
            <p:ph type="sldNum" sz="quarter" idx="12"/>
          </p:nvPr>
        </p:nvSpPr>
        <p:spPr/>
        <p:txBody>
          <a:bodyPr/>
          <a:lstStyle>
            <a:lvl1pPr>
              <a:defRPr/>
            </a:lvl1pPr>
          </a:lstStyle>
          <a:p>
            <a:pPr>
              <a:defRPr/>
            </a:pPr>
            <a:fld id="{0C917F3C-EAA9-4A7E-A281-65821ACF5C8D}" type="slidenum">
              <a:rPr lang="en-US" altLang="en-US"/>
              <a:pPr>
                <a:defRPr/>
              </a:pPr>
              <a:t>‹#›</a:t>
            </a:fld>
            <a:endParaRPr lang="en-US" altLang="en-US"/>
          </a:p>
        </p:txBody>
      </p:sp>
    </p:spTree>
    <p:extLst>
      <p:ext uri="{BB962C8B-B14F-4D97-AF65-F5344CB8AC3E}">
        <p14:creationId xmlns:p14="http://schemas.microsoft.com/office/powerpoint/2010/main" val="371785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AA89667-DFE2-8B28-44A0-D50F5D2ECF5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B5F4592-EE51-360F-815C-005502A45BD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B96CAA0-D0B6-8002-444F-7AF946B391C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990B284-2ACE-44FF-A2C4-C77ED9DEAFA2}" type="datetimeFigureOut">
              <a:rPr lang="en-US"/>
              <a:pPr>
                <a:defRPr/>
              </a:pPr>
              <a:t>6/29/2023</a:t>
            </a:fld>
            <a:endParaRPr lang="en-US"/>
          </a:p>
        </p:txBody>
      </p:sp>
      <p:sp>
        <p:nvSpPr>
          <p:cNvPr id="5" name="Footer Placeholder 4">
            <a:extLst>
              <a:ext uri="{FF2B5EF4-FFF2-40B4-BE49-F238E27FC236}">
                <a16:creationId xmlns:a16="http://schemas.microsoft.com/office/drawing/2014/main" id="{367DAA91-0E50-BC3B-727E-828B3CA023D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1A50E42F-1331-CBF8-D272-F3C0969A02A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CCB09CB-67C7-4C99-B85D-7E462C38276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artheclipse.com/ecosystem/pyramid-of-numbers-types-and-example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72C3B-7BBC-DB97-F0FE-21594DD828A6}"/>
              </a:ext>
            </a:extLst>
          </p:cNvPr>
          <p:cNvSpPr>
            <a:spLocks noGrp="1"/>
          </p:cNvSpPr>
          <p:nvPr>
            <p:ph type="ctrTitle"/>
          </p:nvPr>
        </p:nvSpPr>
        <p:spPr>
          <a:xfrm>
            <a:off x="741362" y="2328864"/>
            <a:ext cx="8226791" cy="1592506"/>
          </a:xfrm>
        </p:spPr>
        <p:txBody>
          <a:bodyPr/>
          <a:lstStyle/>
          <a:p>
            <a:pPr eaLnBrk="1" hangingPunct="1"/>
            <a:r>
              <a:rPr lang="en-US" altLang="en-US" dirty="0">
                <a:latin typeface="Noteworthy Bold"/>
                <a:ea typeface="Noteworthy Bold"/>
                <a:cs typeface="Noteworthy Bold"/>
              </a:rPr>
              <a:t>FOOD CHAINS</a:t>
            </a:r>
            <a:br>
              <a:rPr lang="en-US" altLang="en-US" dirty="0">
                <a:latin typeface="Noteworthy Bold"/>
                <a:ea typeface="Noteworthy Bold"/>
                <a:cs typeface="Noteworthy Bold"/>
              </a:rPr>
            </a:br>
            <a:r>
              <a:rPr lang="en-US" altLang="en-US" sz="3200" dirty="0">
                <a:latin typeface="Noteworthy Bold"/>
                <a:ea typeface="Noteworthy Bold"/>
                <a:cs typeface="Noteworthy Bold"/>
              </a:rPr>
              <a:t>AND</a:t>
            </a:r>
            <a:br>
              <a:rPr lang="en-US" altLang="en-US" dirty="0">
                <a:latin typeface="Noteworthy Bold"/>
                <a:ea typeface="Noteworthy Bold"/>
                <a:cs typeface="Noteworthy Bold"/>
              </a:rPr>
            </a:br>
            <a:r>
              <a:rPr lang="en-US" altLang="en-US" dirty="0">
                <a:latin typeface="Noteworthy Bold"/>
                <a:ea typeface="Noteworthy Bold"/>
                <a:cs typeface="Noteworthy Bold"/>
              </a:rPr>
              <a:t> FOOD WEBS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iterate type="wd">
                                    <p:tmAbs val="50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A1D0C-9546-3E22-C8C7-B9D0B77A7904}"/>
              </a:ext>
            </a:extLst>
          </p:cNvPr>
          <p:cNvSpPr>
            <a:spLocks noGrp="1"/>
          </p:cNvSpPr>
          <p:nvPr>
            <p:ph type="title"/>
          </p:nvPr>
        </p:nvSpPr>
        <p:spPr/>
        <p:txBody>
          <a:bodyPr/>
          <a:lstStyle/>
          <a:p>
            <a:pPr>
              <a:defRPr/>
            </a:pPr>
            <a:r>
              <a:rPr lang="en-US" b="1" u="sng" dirty="0">
                <a:solidFill>
                  <a:srgbClr val="222222"/>
                </a:solidFill>
                <a:highlight>
                  <a:srgbClr val="FFFF00"/>
                </a:highlight>
                <a:latin typeface="-apple-system"/>
              </a:rPr>
              <a:t>Upright</a:t>
            </a:r>
            <a:endParaRPr lang="en-US" dirty="0"/>
          </a:p>
        </p:txBody>
      </p:sp>
      <p:pic>
        <p:nvPicPr>
          <p:cNvPr id="18435" name="Picture 2" descr="Pyramid of Numbers: Definition, Types and Examples | Earth Eclipse">
            <a:extLst>
              <a:ext uri="{FF2B5EF4-FFF2-40B4-BE49-F238E27FC236}">
                <a16:creationId xmlns:a16="http://schemas.microsoft.com/office/drawing/2014/main" id="{7FFDD58A-8256-7C40-3ACE-BD601A622D7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871852" y="1600200"/>
            <a:ext cx="5400296" cy="4525963"/>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469609D-2951-D516-413A-483EEA2BB76E}"/>
              </a:ext>
            </a:extLst>
          </p:cNvPr>
          <p:cNvSpPr>
            <a:spLocks noGrp="1"/>
          </p:cNvSpPr>
          <p:nvPr>
            <p:ph type="title"/>
          </p:nvPr>
        </p:nvSpPr>
        <p:spPr>
          <a:xfrm>
            <a:off x="79375" y="354013"/>
            <a:ext cx="3478213" cy="2163762"/>
          </a:xfrm>
        </p:spPr>
        <p:txBody>
          <a:bodyPr/>
          <a:lstStyle/>
          <a:p>
            <a:r>
              <a:rPr lang="en-US" altLang="en-US"/>
              <a:t>Inverted pyramid of Number</a:t>
            </a:r>
          </a:p>
        </p:txBody>
      </p:sp>
      <p:pic>
        <p:nvPicPr>
          <p:cNvPr id="19459" name="Content Placeholder 4">
            <a:extLst>
              <a:ext uri="{FF2B5EF4-FFF2-40B4-BE49-F238E27FC236}">
                <a16:creationId xmlns:a16="http://schemas.microsoft.com/office/drawing/2014/main" id="{DE2DBB04-0890-692A-1B69-CA3322166A3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65067" t="17601" r="8675" b="4439"/>
          <a:stretch>
            <a:fillRect/>
          </a:stretch>
        </p:blipFill>
        <p:spPr>
          <a:xfrm>
            <a:off x="3557588" y="120650"/>
            <a:ext cx="5348287" cy="6637338"/>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EEB0680-2292-1CC6-C9FE-77228F175AF3}"/>
              </a:ext>
            </a:extLst>
          </p:cNvPr>
          <p:cNvSpPr>
            <a:spLocks noGrp="1"/>
          </p:cNvSpPr>
          <p:nvPr>
            <p:ph type="title"/>
          </p:nvPr>
        </p:nvSpPr>
        <p:spPr/>
        <p:txBody>
          <a:bodyPr/>
          <a:lstStyle/>
          <a:p>
            <a:endParaRPr lang="en-US" altLang="en-US"/>
          </a:p>
        </p:txBody>
      </p:sp>
      <p:sp>
        <p:nvSpPr>
          <p:cNvPr id="22531" name="Content Placeholder 2">
            <a:extLst>
              <a:ext uri="{FF2B5EF4-FFF2-40B4-BE49-F238E27FC236}">
                <a16:creationId xmlns:a16="http://schemas.microsoft.com/office/drawing/2014/main" id="{02454358-F276-7D80-DD65-FB0570548977}"/>
              </a:ext>
            </a:extLst>
          </p:cNvPr>
          <p:cNvSpPr>
            <a:spLocks noGrp="1"/>
          </p:cNvSpPr>
          <p:nvPr>
            <p:ph idx="1"/>
          </p:nvPr>
        </p:nvSpPr>
        <p:spPr/>
        <p:txBody>
          <a:bodyPr/>
          <a:lstStyle/>
          <a:p>
            <a:pPr>
              <a:defRPr/>
            </a:pPr>
            <a:r>
              <a:rPr lang="en-US" altLang="en-US" dirty="0">
                <a:solidFill>
                  <a:srgbClr val="222222"/>
                </a:solidFill>
                <a:latin typeface="-apple-system"/>
              </a:rPr>
              <a:t>An </a:t>
            </a:r>
            <a:r>
              <a:rPr lang="en-US" altLang="en-US" b="1" dirty="0">
                <a:solidFill>
                  <a:srgbClr val="222222"/>
                </a:solidFill>
                <a:latin typeface="-apple-system"/>
              </a:rPr>
              <a:t>inverted</a:t>
            </a:r>
            <a:r>
              <a:rPr lang="en-US" altLang="en-US" dirty="0">
                <a:solidFill>
                  <a:srgbClr val="222222"/>
                </a:solidFill>
                <a:latin typeface="-apple-system"/>
              </a:rPr>
              <a:t> pyramid is actually the opposite of the </a:t>
            </a:r>
            <a:r>
              <a:rPr lang="en-US" altLang="en-US" b="1" dirty="0">
                <a:solidFill>
                  <a:srgbClr val="222222"/>
                </a:solidFill>
                <a:latin typeface="-apple-system"/>
              </a:rPr>
              <a:t>upright</a:t>
            </a:r>
            <a:r>
              <a:rPr lang="en-US" altLang="en-US" dirty="0">
                <a:solidFill>
                  <a:srgbClr val="222222"/>
                </a:solidFill>
                <a:latin typeface="-apple-system"/>
              </a:rPr>
              <a:t> pyramid. It can closely be </a:t>
            </a:r>
            <a:r>
              <a:rPr lang="en-US" altLang="en-US" b="1" dirty="0">
                <a:solidFill>
                  <a:srgbClr val="222222"/>
                </a:solidFill>
                <a:highlight>
                  <a:srgbClr val="00FFFF"/>
                </a:highlight>
                <a:latin typeface="-apple-system"/>
              </a:rPr>
              <a:t>observed in tree ecosystem, where trees are the producers and insects are the consumers</a:t>
            </a:r>
            <a:r>
              <a:rPr lang="en-US" altLang="en-US" dirty="0">
                <a:solidFill>
                  <a:srgbClr val="222222"/>
                </a:solidFill>
                <a:latin typeface="-apple-system"/>
              </a:rPr>
              <a:t>.</a:t>
            </a:r>
          </a:p>
          <a:p>
            <a:pPr>
              <a:defRPr/>
            </a:pPr>
            <a:r>
              <a:rPr lang="en-US" altLang="en-US" dirty="0">
                <a:solidFill>
                  <a:srgbClr val="222222"/>
                </a:solidFill>
                <a:latin typeface="-apple-system"/>
              </a:rPr>
              <a:t>The population of higher tropic individuals usually become continuously lower because of food wastage during eating, </a:t>
            </a:r>
            <a:r>
              <a:rPr lang="en-US" altLang="en-US" b="1" dirty="0">
                <a:solidFill>
                  <a:srgbClr val="222222"/>
                </a:solidFill>
                <a:latin typeface="-apple-system"/>
              </a:rPr>
              <a:t>wastage of food during digestion and finally use of food in the process of respiration and physical activities</a:t>
            </a:r>
            <a:r>
              <a:rPr lang="en-US" altLang="en-US" dirty="0">
                <a:solidFill>
                  <a:srgbClr val="222222"/>
                </a:solidFill>
                <a:latin typeface="-apple-system"/>
              </a:rPr>
              <a:t>.</a:t>
            </a:r>
          </a:p>
          <a:p>
            <a:pPr>
              <a:defRPr/>
            </a:pP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E38AE6EC-120C-3A61-FB99-BAE7D9C9E36E}"/>
              </a:ext>
            </a:extLst>
          </p:cNvPr>
          <p:cNvSpPr>
            <a:spLocks noGrp="1"/>
          </p:cNvSpPr>
          <p:nvPr>
            <p:ph type="title"/>
          </p:nvPr>
        </p:nvSpPr>
        <p:spPr/>
        <p:txBody>
          <a:bodyPr/>
          <a:lstStyle/>
          <a:p>
            <a:r>
              <a:rPr lang="en-US" altLang="en-US" b="1">
                <a:solidFill>
                  <a:srgbClr val="813588"/>
                </a:solidFill>
                <a:latin typeface="Roboto" panose="02000000000000000000" pitchFamily="2" charset="0"/>
              </a:rPr>
              <a:t>Pyramid of Energy</a:t>
            </a:r>
            <a:endParaRPr lang="en-US" altLang="en-US" b="1"/>
          </a:p>
        </p:txBody>
      </p:sp>
      <p:sp>
        <p:nvSpPr>
          <p:cNvPr id="22531" name="Content Placeholder 2">
            <a:extLst>
              <a:ext uri="{FF2B5EF4-FFF2-40B4-BE49-F238E27FC236}">
                <a16:creationId xmlns:a16="http://schemas.microsoft.com/office/drawing/2014/main" id="{E2773E9E-7B78-0018-9F92-013D572B169D}"/>
              </a:ext>
            </a:extLst>
          </p:cNvPr>
          <p:cNvSpPr>
            <a:spLocks noGrp="1"/>
          </p:cNvSpPr>
          <p:nvPr>
            <p:ph idx="1"/>
          </p:nvPr>
        </p:nvSpPr>
        <p:spPr>
          <a:xfrm>
            <a:off x="457200" y="1600200"/>
            <a:ext cx="8348663" cy="4525963"/>
          </a:xfrm>
        </p:spPr>
        <p:txBody>
          <a:bodyPr/>
          <a:lstStyle/>
          <a:p>
            <a:r>
              <a:rPr lang="en-US" altLang="en-US" sz="2800">
                <a:solidFill>
                  <a:srgbClr val="333333"/>
                </a:solidFill>
                <a:latin typeface="Roboto" panose="02000000000000000000" pitchFamily="2" charset="0"/>
              </a:rPr>
              <a:t>Pyramid of energy </a:t>
            </a:r>
            <a:r>
              <a:rPr lang="en-US" altLang="en-US" sz="2800" b="1">
                <a:solidFill>
                  <a:srgbClr val="333333"/>
                </a:solidFill>
                <a:latin typeface="Roboto" panose="02000000000000000000" pitchFamily="2" charset="0"/>
              </a:rPr>
              <a:t>is the only type of ecological pyramid, which is always upright as the energy flow in a food chain is always uni-directional.</a:t>
            </a:r>
            <a:r>
              <a:rPr lang="en-US" altLang="en-US" sz="2800">
                <a:solidFill>
                  <a:srgbClr val="333333"/>
                </a:solidFill>
                <a:latin typeface="Roboto" panose="02000000000000000000" pitchFamily="2" charset="0"/>
              </a:rPr>
              <a:t> Also, with every increasing trophic level, some energy is lost into the environment.</a:t>
            </a:r>
            <a:endParaRPr lang="en-US" alt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857E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947DA-79F8-95C7-50B5-7792DC7A555C}"/>
              </a:ext>
            </a:extLst>
          </p:cNvPr>
          <p:cNvSpPr>
            <a:spLocks noGrp="1"/>
          </p:cNvSpPr>
          <p:nvPr>
            <p:ph type="title"/>
          </p:nvPr>
        </p:nvSpPr>
        <p:spPr/>
        <p:txBody>
          <a:bodyPr/>
          <a:lstStyle/>
          <a:p>
            <a:pPr eaLnBrk="1" hangingPunct="1"/>
            <a:r>
              <a:rPr lang="en-US" altLang="en-US">
                <a:latin typeface="Noteworthy Bold"/>
                <a:ea typeface="Noteworthy Bold"/>
                <a:cs typeface="Noteworthy Bold"/>
              </a:rPr>
              <a:t>Energy Pyramid</a:t>
            </a:r>
          </a:p>
        </p:txBody>
      </p:sp>
      <p:sp>
        <p:nvSpPr>
          <p:cNvPr id="3" name="Content Placeholder 2">
            <a:extLst>
              <a:ext uri="{FF2B5EF4-FFF2-40B4-BE49-F238E27FC236}">
                <a16:creationId xmlns:a16="http://schemas.microsoft.com/office/drawing/2014/main" id="{E3F43748-FAF0-59F2-C2F7-73D5541AEA8D}"/>
              </a:ext>
            </a:extLst>
          </p:cNvPr>
          <p:cNvSpPr>
            <a:spLocks noGrp="1"/>
          </p:cNvSpPr>
          <p:nvPr>
            <p:ph idx="1"/>
          </p:nvPr>
        </p:nvSpPr>
        <p:spPr>
          <a:xfrm>
            <a:off x="168275" y="1600200"/>
            <a:ext cx="4483100" cy="4525963"/>
          </a:xfrm>
        </p:spPr>
        <p:txBody>
          <a:bodyPr/>
          <a:lstStyle/>
          <a:p>
            <a:pPr eaLnBrk="1" hangingPunct="1"/>
            <a:r>
              <a:rPr lang="en-US" altLang="en-US" b="1">
                <a:solidFill>
                  <a:schemeClr val="bg1"/>
                </a:solidFill>
                <a:latin typeface="Noteworthy Light"/>
                <a:ea typeface="Noteworthy Light"/>
                <a:cs typeface="Noteworthy Light"/>
              </a:rPr>
              <a:t>Shows the amounts of energy available at each trophic level of an ecosystem</a:t>
            </a:r>
          </a:p>
          <a:p>
            <a:pPr eaLnBrk="1" hangingPunct="1"/>
            <a:r>
              <a:rPr lang="en-US" altLang="en-US" b="1">
                <a:solidFill>
                  <a:schemeClr val="bg1"/>
                </a:solidFill>
                <a:latin typeface="Noteworthy Light"/>
                <a:ea typeface="Noteworthy Light"/>
                <a:cs typeface="Noteworthy Light"/>
              </a:rPr>
              <a:t>The higher in the pyramid, the less  energy available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nodeType="afterEffect">
                                  <p:stCondLst>
                                    <p:cond delay="0"/>
                                  </p:stCondLst>
                                  <p:childTnLst>
                                    <p:animScale>
                                      <p:cBhvr>
                                        <p:cTn id="6" dur="2000" fill="hold"/>
                                        <p:tgtEl>
                                          <p:spTgt spid="2"/>
                                        </p:tgtEl>
                                      </p:cBhvr>
                                      <p:by x="150000" y="150000"/>
                                    </p:animScale>
                                  </p:childTnLst>
                                </p:cTn>
                              </p:par>
                            </p:childTnLst>
                          </p:cTn>
                        </p:par>
                        <p:par>
                          <p:cTn id="7" fill="hold" nodeType="afterGroup">
                            <p:stCondLst>
                              <p:cond delay="2000"/>
                            </p:stCondLst>
                            <p:childTnLst>
                              <p:par>
                                <p:cTn id="8" presetID="2" presetClass="entr" presetSubtype="8"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1"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2" fill="hold" nodeType="afterGroup">
                            <p:stCondLst>
                              <p:cond delay="3000"/>
                            </p:stCondLst>
                            <p:childTnLst>
                              <p:par>
                                <p:cTn id="13" presetID="2" presetClass="entr" presetSubtype="8"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Ecological_Pyramid">
            <a:extLst>
              <a:ext uri="{FF2B5EF4-FFF2-40B4-BE49-F238E27FC236}">
                <a16:creationId xmlns:a16="http://schemas.microsoft.com/office/drawing/2014/main" id="{840BDB8C-2BB7-73C4-EA7F-882A67D7BA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13" y="396875"/>
            <a:ext cx="8721725" cy="555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2">
            <a:extLst>
              <a:ext uri="{FF2B5EF4-FFF2-40B4-BE49-F238E27FC236}">
                <a16:creationId xmlns:a16="http://schemas.microsoft.com/office/drawing/2014/main" id="{1462DFDC-8B13-15F5-D4EA-7881063781B9}"/>
              </a:ext>
            </a:extLst>
          </p:cNvPr>
          <p:cNvSpPr txBox="1">
            <a:spLocks noChangeArrowheads="1"/>
          </p:cNvSpPr>
          <p:nvPr/>
        </p:nvSpPr>
        <p:spPr bwMode="auto">
          <a:xfrm>
            <a:off x="232051" y="1304925"/>
            <a:ext cx="8679898" cy="4955203"/>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n-US" altLang="en-US" sz="3000" b="1" dirty="0">
                <a:solidFill>
                  <a:srgbClr val="59626B"/>
                </a:solidFill>
                <a:latin typeface="Roboto" panose="02000000000000000000" pitchFamily="2" charset="0"/>
              </a:rPr>
              <a:t>3- Pyramid of Biomass</a:t>
            </a:r>
          </a:p>
          <a:p>
            <a:pPr eaLnBrk="1" hangingPunct="1">
              <a:spcBef>
                <a:spcPct val="0"/>
              </a:spcBef>
              <a:buFontTx/>
              <a:buNone/>
              <a:defRPr/>
            </a:pPr>
            <a:r>
              <a:rPr lang="en-US" altLang="en-US" sz="2600" dirty="0">
                <a:solidFill>
                  <a:srgbClr val="59626B"/>
                </a:solidFill>
                <a:latin typeface="Roboto" panose="02000000000000000000" pitchFamily="2" charset="0"/>
              </a:rPr>
              <a:t>This </a:t>
            </a:r>
            <a:r>
              <a:rPr lang="en-US" altLang="en-US" sz="2600" b="1" dirty="0">
                <a:solidFill>
                  <a:srgbClr val="59626B"/>
                </a:solidFill>
                <a:latin typeface="Roboto" panose="02000000000000000000" pitchFamily="2" charset="0"/>
              </a:rPr>
              <a:t>ecological pyramid shows different amounts of biomass produced by each trophic level</a:t>
            </a:r>
            <a:r>
              <a:rPr lang="en-US" altLang="en-US" sz="2600" dirty="0">
                <a:solidFill>
                  <a:srgbClr val="59626B"/>
                </a:solidFill>
                <a:latin typeface="Roboto" panose="02000000000000000000" pitchFamily="2" charset="0"/>
              </a:rPr>
              <a:t>. </a:t>
            </a:r>
            <a:r>
              <a:rPr lang="en-US" altLang="en-US" sz="2600" b="1" dirty="0">
                <a:solidFill>
                  <a:srgbClr val="59626B"/>
                </a:solidFill>
                <a:highlight>
                  <a:srgbClr val="00FFFF"/>
                </a:highlight>
                <a:latin typeface="Roboto" panose="02000000000000000000" pitchFamily="2" charset="0"/>
              </a:rPr>
              <a:t>The pyramid of biomass is always upright except in oceans because large numbers of zooplankton depend on phytoplankton. The producers have the highest biomass in th</a:t>
            </a:r>
            <a:r>
              <a:rPr lang="en-US" altLang="en-US" sz="2600" b="1" dirty="0">
                <a:solidFill>
                  <a:srgbClr val="59626B"/>
                </a:solidFill>
                <a:latin typeface="Roboto" panose="02000000000000000000" pitchFamily="2" charset="0"/>
              </a:rPr>
              <a:t>is pyramid and then primary consumers have less biomass than producers. Similarly, secondary consumers have less biomass than primary consumers and at least biomass is present at the top of the pyramid. </a:t>
            </a:r>
            <a:r>
              <a:rPr lang="en-US" altLang="en-US" sz="2600" b="1" dirty="0">
                <a:solidFill>
                  <a:srgbClr val="59626B"/>
                </a:solidFill>
                <a:highlight>
                  <a:srgbClr val="00FF00"/>
                </a:highlight>
                <a:latin typeface="Roboto" panose="02000000000000000000" pitchFamily="2" charset="0"/>
              </a:rPr>
              <a:t>The pyramid of biomass in a sea is also inverted because the biomass of fish exceeds phytoplankton.</a:t>
            </a:r>
            <a:endParaRPr lang="en-US" altLang="en-US" sz="2600" b="1" dirty="0">
              <a:highlight>
                <a:srgbClr val="00FF00"/>
              </a:highlight>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D6C00BEC-902D-E5F7-D32A-ACEFDA8CD842}"/>
              </a:ext>
            </a:extLst>
          </p:cNvPr>
          <p:cNvSpPr>
            <a:spLocks noGrp="1"/>
          </p:cNvSpPr>
          <p:nvPr>
            <p:ph type="title"/>
          </p:nvPr>
        </p:nvSpPr>
        <p:spPr/>
        <p:txBody>
          <a:bodyPr/>
          <a:lstStyle/>
          <a:p>
            <a:r>
              <a:rPr lang="en-US" altLang="en-US"/>
              <a:t>Food Chains</a:t>
            </a:r>
          </a:p>
        </p:txBody>
      </p:sp>
      <p:sp>
        <p:nvSpPr>
          <p:cNvPr id="4099" name="Content Placeholder 2">
            <a:extLst>
              <a:ext uri="{FF2B5EF4-FFF2-40B4-BE49-F238E27FC236}">
                <a16:creationId xmlns:a16="http://schemas.microsoft.com/office/drawing/2014/main" id="{2795549A-0A25-D71B-226A-530F145BD0C0}"/>
              </a:ext>
            </a:extLst>
          </p:cNvPr>
          <p:cNvSpPr>
            <a:spLocks noGrp="1"/>
          </p:cNvSpPr>
          <p:nvPr>
            <p:ph idx="1"/>
          </p:nvPr>
        </p:nvSpPr>
        <p:spPr/>
        <p:txBody>
          <a:bodyPr/>
          <a:lstStyle/>
          <a:p>
            <a:pPr>
              <a:buFont typeface="Calibri" panose="020F0502020204030204" pitchFamily="34" charset="0"/>
              <a:buAutoNum type="arabicPeriod"/>
            </a:pPr>
            <a:r>
              <a:rPr lang="en-US" altLang="en-US">
                <a:solidFill>
                  <a:srgbClr val="202124"/>
                </a:solidFill>
                <a:latin typeface="Arial" panose="020B0604020202020204" pitchFamily="34" charset="0"/>
              </a:rPr>
              <a:t>a series of organisms each dependent on the next as a source of food.</a:t>
            </a:r>
          </a:p>
          <a:p>
            <a:pPr>
              <a:buFont typeface="Calibri" panose="020F0502020204030204" pitchFamily="34" charset="0"/>
              <a:buAutoNum type="arabicPeriod"/>
            </a:pPr>
            <a:r>
              <a:rPr lang="en-US" altLang="en-US">
                <a:solidFill>
                  <a:srgbClr val="202124"/>
                </a:solidFill>
                <a:latin typeface="Arial" panose="020B0604020202020204" pitchFamily="34" charset="0"/>
              </a:rPr>
              <a:t>the series of processes by which food is grown or produced, sold, and eventually consumed.</a:t>
            </a:r>
            <a:endParaRPr lang="en-US" altLang="en-US">
              <a:solidFill>
                <a:srgbClr val="70757A"/>
              </a:solidFill>
              <a:latin typeface="Arial" panose="020B0604020202020204" pitchFamily="34" charset="0"/>
            </a:endParaRPr>
          </a:p>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8024299-5BDD-EBEB-984C-139B14A3CE20}"/>
              </a:ext>
            </a:extLst>
          </p:cNvPr>
          <p:cNvSpPr>
            <a:spLocks noGrp="1"/>
          </p:cNvSpPr>
          <p:nvPr>
            <p:ph type="title"/>
          </p:nvPr>
        </p:nvSpPr>
        <p:spPr/>
        <p:txBody>
          <a:bodyPr/>
          <a:lstStyle/>
          <a:p>
            <a:endParaRPr lang="en-US" altLang="en-US" sz="4800"/>
          </a:p>
        </p:txBody>
      </p:sp>
      <p:sp>
        <p:nvSpPr>
          <p:cNvPr id="176131" name="Rectangle 3">
            <a:extLst>
              <a:ext uri="{FF2B5EF4-FFF2-40B4-BE49-F238E27FC236}">
                <a16:creationId xmlns:a16="http://schemas.microsoft.com/office/drawing/2014/main" id="{6A55A43B-E180-62DB-F81D-CD56AC8D5536}"/>
              </a:ext>
            </a:extLst>
          </p:cNvPr>
          <p:cNvSpPr>
            <a:spLocks noGrp="1"/>
          </p:cNvSpPr>
          <p:nvPr>
            <p:ph idx="1"/>
          </p:nvPr>
        </p:nvSpPr>
        <p:spPr>
          <a:xfrm>
            <a:off x="304800" y="884238"/>
            <a:ext cx="8659813" cy="5854700"/>
          </a:xfrm>
        </p:spPr>
        <p:txBody>
          <a:bodyPr/>
          <a:lstStyle/>
          <a:p>
            <a:r>
              <a:rPr lang="en-US" altLang="en-US" sz="2800"/>
              <a:t>The energy flow from one trophic level to the other is know as a food chain</a:t>
            </a:r>
          </a:p>
          <a:p>
            <a:endParaRPr lang="en-US" altLang="en-US" sz="2800"/>
          </a:p>
          <a:p>
            <a:r>
              <a:rPr lang="en-US" altLang="en-US" sz="2800" b="1"/>
              <a:t>A food chain is simple and direct</a:t>
            </a:r>
          </a:p>
          <a:p>
            <a:r>
              <a:rPr lang="en-US" altLang="en-US" sz="2800"/>
              <a:t>It involves at least one group oforganism at each trophic level</a:t>
            </a:r>
          </a:p>
          <a:p>
            <a:pPr lvl="1"/>
            <a:r>
              <a:rPr lang="en-US" altLang="en-US" sz="2400"/>
              <a:t>Primary Consumers – eat autotrophs (producers)</a:t>
            </a:r>
          </a:p>
          <a:p>
            <a:pPr lvl="1"/>
            <a:r>
              <a:rPr lang="en-US" altLang="en-US" sz="2400"/>
              <a:t>Secondary Consumers – eat the primary consumers</a:t>
            </a:r>
          </a:p>
          <a:p>
            <a:pPr lvl="1"/>
            <a:r>
              <a:rPr lang="en-US" altLang="en-US" sz="2400"/>
              <a:t>Tertiary Consumers – eat the secondary consumers</a:t>
            </a:r>
          </a:p>
          <a:p>
            <a:pPr lvl="1"/>
            <a:r>
              <a:rPr lang="en-US" altLang="en-US" sz="2400"/>
              <a:t>Decomposers – bacteria and fungi that break down dead organisms and recycle the material back into the environment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Effect transition="in" filter="fade">
                                      <p:cBhvr>
                                        <p:cTn id="7" dur="1000"/>
                                        <p:tgtEl>
                                          <p:spTgt spid="176131">
                                            <p:txEl>
                                              <p:pRg st="0" end="0"/>
                                            </p:txEl>
                                          </p:spTgt>
                                        </p:tgtEl>
                                      </p:cBhvr>
                                    </p:animEffect>
                                    <p:anim calcmode="lin" valueType="num">
                                      <p:cBhvr>
                                        <p:cTn id="8" dur="1000" fill="hold"/>
                                        <p:tgtEl>
                                          <p:spTgt spid="1761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61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176131">
                                            <p:txEl>
                                              <p:pRg st="2" end="2"/>
                                            </p:txEl>
                                          </p:spTgt>
                                        </p:tgtEl>
                                        <p:attrNameLst>
                                          <p:attrName>style.visibility</p:attrName>
                                        </p:attrNameLst>
                                      </p:cBhvr>
                                      <p:to>
                                        <p:strVal val="visible"/>
                                      </p:to>
                                    </p:set>
                                    <p:animEffect transition="in" filter="fade">
                                      <p:cBhvr>
                                        <p:cTn id="14" dur="1000"/>
                                        <p:tgtEl>
                                          <p:spTgt spid="176131">
                                            <p:txEl>
                                              <p:pRg st="2" end="2"/>
                                            </p:txEl>
                                          </p:spTgt>
                                        </p:tgtEl>
                                      </p:cBhvr>
                                    </p:animEffect>
                                    <p:anim calcmode="lin" valueType="num">
                                      <p:cBhvr>
                                        <p:cTn id="15" dur="1000" fill="hold"/>
                                        <p:tgtEl>
                                          <p:spTgt spid="1761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761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nodeType="clickEffect">
                                  <p:stCondLst>
                                    <p:cond delay="0"/>
                                  </p:stCondLst>
                                  <p:childTnLst>
                                    <p:set>
                                      <p:cBhvr>
                                        <p:cTn id="20" dur="1" fill="hold">
                                          <p:stCondLst>
                                            <p:cond delay="0"/>
                                          </p:stCondLst>
                                        </p:cTn>
                                        <p:tgtEl>
                                          <p:spTgt spid="176131">
                                            <p:txEl>
                                              <p:pRg st="3" end="3"/>
                                            </p:txEl>
                                          </p:spTgt>
                                        </p:tgtEl>
                                        <p:attrNameLst>
                                          <p:attrName>style.visibility</p:attrName>
                                        </p:attrNameLst>
                                      </p:cBhvr>
                                      <p:to>
                                        <p:strVal val="visible"/>
                                      </p:to>
                                    </p:set>
                                    <p:animEffect transition="in" filter="fade">
                                      <p:cBhvr>
                                        <p:cTn id="21" dur="1000"/>
                                        <p:tgtEl>
                                          <p:spTgt spid="176131">
                                            <p:txEl>
                                              <p:pRg st="3" end="3"/>
                                            </p:txEl>
                                          </p:spTgt>
                                        </p:tgtEl>
                                      </p:cBhvr>
                                    </p:animEffect>
                                    <p:anim calcmode="lin" valueType="num">
                                      <p:cBhvr>
                                        <p:cTn id="22" dur="1000" fill="hold"/>
                                        <p:tgtEl>
                                          <p:spTgt spid="17613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761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nodeType="clickEffect">
                                  <p:stCondLst>
                                    <p:cond delay="0"/>
                                  </p:stCondLst>
                                  <p:childTnLst>
                                    <p:set>
                                      <p:cBhvr>
                                        <p:cTn id="27" dur="1" fill="hold">
                                          <p:stCondLst>
                                            <p:cond delay="0"/>
                                          </p:stCondLst>
                                        </p:cTn>
                                        <p:tgtEl>
                                          <p:spTgt spid="176131">
                                            <p:txEl>
                                              <p:pRg st="4" end="4"/>
                                            </p:txEl>
                                          </p:spTgt>
                                        </p:tgtEl>
                                        <p:attrNameLst>
                                          <p:attrName>style.visibility</p:attrName>
                                        </p:attrNameLst>
                                      </p:cBhvr>
                                      <p:to>
                                        <p:strVal val="visible"/>
                                      </p:to>
                                    </p:set>
                                    <p:animEffect transition="in" filter="fade">
                                      <p:cBhvr>
                                        <p:cTn id="28" dur="1000"/>
                                        <p:tgtEl>
                                          <p:spTgt spid="176131">
                                            <p:txEl>
                                              <p:pRg st="4" end="4"/>
                                            </p:txEl>
                                          </p:spTgt>
                                        </p:tgtEl>
                                      </p:cBhvr>
                                    </p:animEffect>
                                    <p:anim calcmode="lin" valueType="num">
                                      <p:cBhvr>
                                        <p:cTn id="29" dur="1000" fill="hold"/>
                                        <p:tgtEl>
                                          <p:spTgt spid="17613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761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nodeType="clickEffect">
                                  <p:stCondLst>
                                    <p:cond delay="0"/>
                                  </p:stCondLst>
                                  <p:childTnLst>
                                    <p:set>
                                      <p:cBhvr>
                                        <p:cTn id="34" dur="1" fill="hold">
                                          <p:stCondLst>
                                            <p:cond delay="0"/>
                                          </p:stCondLst>
                                        </p:cTn>
                                        <p:tgtEl>
                                          <p:spTgt spid="176131">
                                            <p:txEl>
                                              <p:pRg st="5" end="5"/>
                                            </p:txEl>
                                          </p:spTgt>
                                        </p:tgtEl>
                                        <p:attrNameLst>
                                          <p:attrName>style.visibility</p:attrName>
                                        </p:attrNameLst>
                                      </p:cBhvr>
                                      <p:to>
                                        <p:strVal val="visible"/>
                                      </p:to>
                                    </p:set>
                                    <p:animEffect transition="in" filter="fade">
                                      <p:cBhvr>
                                        <p:cTn id="35" dur="1000"/>
                                        <p:tgtEl>
                                          <p:spTgt spid="176131">
                                            <p:txEl>
                                              <p:pRg st="5" end="5"/>
                                            </p:txEl>
                                          </p:spTgt>
                                        </p:tgtEl>
                                      </p:cBhvr>
                                    </p:animEffect>
                                    <p:anim calcmode="lin" valueType="num">
                                      <p:cBhvr>
                                        <p:cTn id="36" dur="1000" fill="hold"/>
                                        <p:tgtEl>
                                          <p:spTgt spid="17613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7613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nodeType="clickEffect">
                                  <p:stCondLst>
                                    <p:cond delay="0"/>
                                  </p:stCondLst>
                                  <p:childTnLst>
                                    <p:set>
                                      <p:cBhvr>
                                        <p:cTn id="41" dur="1" fill="hold">
                                          <p:stCondLst>
                                            <p:cond delay="0"/>
                                          </p:stCondLst>
                                        </p:cTn>
                                        <p:tgtEl>
                                          <p:spTgt spid="176131">
                                            <p:txEl>
                                              <p:pRg st="6" end="6"/>
                                            </p:txEl>
                                          </p:spTgt>
                                        </p:tgtEl>
                                        <p:attrNameLst>
                                          <p:attrName>style.visibility</p:attrName>
                                        </p:attrNameLst>
                                      </p:cBhvr>
                                      <p:to>
                                        <p:strVal val="visible"/>
                                      </p:to>
                                    </p:set>
                                    <p:animEffect transition="in" filter="fade">
                                      <p:cBhvr>
                                        <p:cTn id="42" dur="1000"/>
                                        <p:tgtEl>
                                          <p:spTgt spid="176131">
                                            <p:txEl>
                                              <p:pRg st="6" end="6"/>
                                            </p:txEl>
                                          </p:spTgt>
                                        </p:tgtEl>
                                      </p:cBhvr>
                                    </p:animEffect>
                                    <p:anim calcmode="lin" valueType="num">
                                      <p:cBhvr>
                                        <p:cTn id="43" dur="1000" fill="hold"/>
                                        <p:tgtEl>
                                          <p:spTgt spid="176131">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7613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nodeType="clickEffect">
                                  <p:stCondLst>
                                    <p:cond delay="0"/>
                                  </p:stCondLst>
                                  <p:childTnLst>
                                    <p:set>
                                      <p:cBhvr>
                                        <p:cTn id="48" dur="1" fill="hold">
                                          <p:stCondLst>
                                            <p:cond delay="0"/>
                                          </p:stCondLst>
                                        </p:cTn>
                                        <p:tgtEl>
                                          <p:spTgt spid="176131">
                                            <p:txEl>
                                              <p:pRg st="7" end="7"/>
                                            </p:txEl>
                                          </p:spTgt>
                                        </p:tgtEl>
                                        <p:attrNameLst>
                                          <p:attrName>style.visibility</p:attrName>
                                        </p:attrNameLst>
                                      </p:cBhvr>
                                      <p:to>
                                        <p:strVal val="visible"/>
                                      </p:to>
                                    </p:set>
                                    <p:animEffect transition="in" filter="fade">
                                      <p:cBhvr>
                                        <p:cTn id="49" dur="1000"/>
                                        <p:tgtEl>
                                          <p:spTgt spid="176131">
                                            <p:txEl>
                                              <p:pRg st="7" end="7"/>
                                            </p:txEl>
                                          </p:spTgt>
                                        </p:tgtEl>
                                      </p:cBhvr>
                                    </p:animEffect>
                                    <p:anim calcmode="lin" valueType="num">
                                      <p:cBhvr>
                                        <p:cTn id="50" dur="1000" fill="hold"/>
                                        <p:tgtEl>
                                          <p:spTgt spid="176131">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17613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33DED81-6AD1-D561-3B2C-C699CCC537F7}"/>
              </a:ext>
            </a:extLst>
          </p:cNvPr>
          <p:cNvSpPr>
            <a:spLocks noGrp="1"/>
          </p:cNvSpPr>
          <p:nvPr>
            <p:ph type="title"/>
          </p:nvPr>
        </p:nvSpPr>
        <p:spPr/>
        <p:txBody>
          <a:bodyPr/>
          <a:lstStyle/>
          <a:p>
            <a:r>
              <a:rPr lang="en-US" altLang="en-US" sz="4200"/>
              <a:t>Food Web</a:t>
            </a:r>
            <a:endParaRPr lang="en-US" altLang="en-US" sz="4800"/>
          </a:p>
        </p:txBody>
      </p:sp>
      <p:sp>
        <p:nvSpPr>
          <p:cNvPr id="178179" name="Rectangle 3">
            <a:extLst>
              <a:ext uri="{FF2B5EF4-FFF2-40B4-BE49-F238E27FC236}">
                <a16:creationId xmlns:a16="http://schemas.microsoft.com/office/drawing/2014/main" id="{56B256B2-F736-B6C5-6DC8-198D366DD92D}"/>
              </a:ext>
            </a:extLst>
          </p:cNvPr>
          <p:cNvSpPr>
            <a:spLocks noGrp="1"/>
          </p:cNvSpPr>
          <p:nvPr>
            <p:ph idx="1"/>
          </p:nvPr>
        </p:nvSpPr>
        <p:spPr/>
        <p:txBody>
          <a:bodyPr/>
          <a:lstStyle/>
          <a:p>
            <a:r>
              <a:rPr lang="en-US" altLang="en-US" sz="2800"/>
              <a:t>Most organisms eat more than JUST one organism</a:t>
            </a:r>
          </a:p>
          <a:p>
            <a:endParaRPr lang="en-US" altLang="en-US" sz="2800"/>
          </a:p>
          <a:p>
            <a:r>
              <a:rPr lang="en-US" altLang="en-US" sz="2800"/>
              <a:t>When more organisms are involved it is known as a FOOD WEB</a:t>
            </a:r>
          </a:p>
          <a:p>
            <a:endParaRPr lang="en-US" altLang="en-US" sz="2800"/>
          </a:p>
          <a:p>
            <a:r>
              <a:rPr lang="en-US" altLang="en-US" sz="2800"/>
              <a:t>Food webs are more complex and involve lots of organisms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Effect transition="in" filter="fade">
                                      <p:cBhvr>
                                        <p:cTn id="7" dur="1000"/>
                                        <p:tgtEl>
                                          <p:spTgt spid="178179">
                                            <p:txEl>
                                              <p:pRg st="0" end="0"/>
                                            </p:txEl>
                                          </p:spTgt>
                                        </p:tgtEl>
                                      </p:cBhvr>
                                    </p:animEffect>
                                    <p:anim calcmode="lin" valueType="num">
                                      <p:cBhvr>
                                        <p:cTn id="8" dur="1000" fill="hold"/>
                                        <p:tgtEl>
                                          <p:spTgt spid="1781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81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178179">
                                            <p:txEl>
                                              <p:pRg st="2" end="2"/>
                                            </p:txEl>
                                          </p:spTgt>
                                        </p:tgtEl>
                                        <p:attrNameLst>
                                          <p:attrName>style.visibility</p:attrName>
                                        </p:attrNameLst>
                                      </p:cBhvr>
                                      <p:to>
                                        <p:strVal val="visible"/>
                                      </p:to>
                                    </p:set>
                                    <p:animEffect transition="in" filter="fade">
                                      <p:cBhvr>
                                        <p:cTn id="14" dur="1000"/>
                                        <p:tgtEl>
                                          <p:spTgt spid="178179">
                                            <p:txEl>
                                              <p:pRg st="2" end="2"/>
                                            </p:txEl>
                                          </p:spTgt>
                                        </p:tgtEl>
                                      </p:cBhvr>
                                    </p:animEffect>
                                    <p:anim calcmode="lin" valueType="num">
                                      <p:cBhvr>
                                        <p:cTn id="15" dur="1000" fill="hold"/>
                                        <p:tgtEl>
                                          <p:spTgt spid="17817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781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nodeType="clickEffect">
                                  <p:stCondLst>
                                    <p:cond delay="0"/>
                                  </p:stCondLst>
                                  <p:childTnLst>
                                    <p:set>
                                      <p:cBhvr>
                                        <p:cTn id="20" dur="1" fill="hold">
                                          <p:stCondLst>
                                            <p:cond delay="0"/>
                                          </p:stCondLst>
                                        </p:cTn>
                                        <p:tgtEl>
                                          <p:spTgt spid="178179">
                                            <p:txEl>
                                              <p:pRg st="4" end="4"/>
                                            </p:txEl>
                                          </p:spTgt>
                                        </p:tgtEl>
                                        <p:attrNameLst>
                                          <p:attrName>style.visibility</p:attrName>
                                        </p:attrNameLst>
                                      </p:cBhvr>
                                      <p:to>
                                        <p:strVal val="visible"/>
                                      </p:to>
                                    </p:set>
                                    <p:animEffect transition="in" filter="fade">
                                      <p:cBhvr>
                                        <p:cTn id="21" dur="1000"/>
                                        <p:tgtEl>
                                          <p:spTgt spid="178179">
                                            <p:txEl>
                                              <p:pRg st="4" end="4"/>
                                            </p:txEl>
                                          </p:spTgt>
                                        </p:tgtEl>
                                      </p:cBhvr>
                                    </p:animEffect>
                                    <p:anim calcmode="lin" valueType="num">
                                      <p:cBhvr>
                                        <p:cTn id="22" dur="1000" fill="hold"/>
                                        <p:tgtEl>
                                          <p:spTgt spid="17817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7817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64203CE-13D1-3460-8668-FF8F35170A68}"/>
              </a:ext>
            </a:extLst>
          </p:cNvPr>
          <p:cNvSpPr>
            <a:spLocks noGrp="1"/>
          </p:cNvSpPr>
          <p:nvPr>
            <p:ph type="title"/>
          </p:nvPr>
        </p:nvSpPr>
        <p:spPr/>
        <p:txBody>
          <a:bodyPr/>
          <a:lstStyle/>
          <a:p>
            <a:r>
              <a:rPr lang="en-US" altLang="en-US" sz="4200"/>
              <a:t>Food Web</a:t>
            </a:r>
            <a:endParaRPr lang="en-US" altLang="en-US" sz="4800"/>
          </a:p>
        </p:txBody>
      </p:sp>
      <p:sp>
        <p:nvSpPr>
          <p:cNvPr id="9219" name="Rectangle 3">
            <a:extLst>
              <a:ext uri="{FF2B5EF4-FFF2-40B4-BE49-F238E27FC236}">
                <a16:creationId xmlns:a16="http://schemas.microsoft.com/office/drawing/2014/main" id="{F62DE47E-86D3-5C4A-75B9-F6871671BC32}"/>
              </a:ext>
            </a:extLst>
          </p:cNvPr>
          <p:cNvSpPr>
            <a:spLocks noGrp="1"/>
          </p:cNvSpPr>
          <p:nvPr>
            <p:ph idx="1"/>
          </p:nvPr>
        </p:nvSpPr>
        <p:spPr/>
        <p:txBody>
          <a:bodyPr/>
          <a:lstStyle/>
          <a:p>
            <a:r>
              <a:rPr lang="en-US" altLang="en-US" sz="3600"/>
              <a:t>Notice that the direction the arrow points </a:t>
            </a:r>
            <a:r>
              <a:rPr lang="en-US" altLang="en-US" sz="3600">
                <a:sym typeface="Wingdings" panose="05000000000000000000" pitchFamily="2" charset="2"/>
              </a:rPr>
              <a:t> the arrow points in the direction of the energy transfer, NOT “what ate what”</a:t>
            </a:r>
            <a:endParaRPr lang="en-US" altLang="en-US" sz="3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03FAA-511F-D5E0-6FAB-F29F8521515D}"/>
              </a:ext>
            </a:extLst>
          </p:cNvPr>
          <p:cNvSpPr>
            <a:spLocks noGrp="1"/>
          </p:cNvSpPr>
          <p:nvPr>
            <p:ph type="title"/>
          </p:nvPr>
        </p:nvSpPr>
        <p:spPr/>
        <p:txBody>
          <a:bodyPr rtlCol="0">
            <a:normAutofit/>
          </a:bodyPr>
          <a:lstStyle/>
          <a:p>
            <a:pPr eaLnBrk="1" fontAlgn="auto" hangingPunct="1">
              <a:spcAft>
                <a:spcPts val="0"/>
              </a:spcAft>
              <a:defRPr/>
            </a:pPr>
            <a:r>
              <a:rPr lang="en-US" dirty="0">
                <a:effectLst>
                  <a:glow rad="228600">
                    <a:schemeClr val="accent3">
                      <a:satMod val="175000"/>
                      <a:alpha val="40000"/>
                    </a:schemeClr>
                  </a:glow>
                  <a:innerShdw blurRad="63500" dist="50800" dir="10800000">
                    <a:prstClr val="black">
                      <a:alpha val="50000"/>
                    </a:prstClr>
                  </a:innerShdw>
                </a:effectLst>
                <a:latin typeface="Noteworthy Bold"/>
                <a:cs typeface="Noteworthy Bold"/>
              </a:rPr>
              <a:t>Words to Know</a:t>
            </a:r>
          </a:p>
        </p:txBody>
      </p:sp>
      <p:sp>
        <p:nvSpPr>
          <p:cNvPr id="3" name="Content Placeholder 2">
            <a:extLst>
              <a:ext uri="{FF2B5EF4-FFF2-40B4-BE49-F238E27FC236}">
                <a16:creationId xmlns:a16="http://schemas.microsoft.com/office/drawing/2014/main" id="{23A42574-8235-8A47-F37E-AAF17378AC92}"/>
              </a:ext>
            </a:extLst>
          </p:cNvPr>
          <p:cNvSpPr>
            <a:spLocks noGrp="1"/>
          </p:cNvSpPr>
          <p:nvPr>
            <p:ph idx="1"/>
          </p:nvPr>
        </p:nvSpPr>
        <p:spPr>
          <a:xfrm>
            <a:off x="263907" y="1600200"/>
            <a:ext cx="8626493" cy="4525963"/>
          </a:xfrm>
        </p:spPr>
        <p:txBody>
          <a:bodyPr rtlCol="0">
            <a:normAutofit/>
          </a:bodyPr>
          <a:lstStyle/>
          <a:p>
            <a:pPr marL="0" indent="0" eaLnBrk="1" fontAlgn="auto" hangingPunct="1">
              <a:spcAft>
                <a:spcPts val="0"/>
              </a:spcAft>
              <a:buFont typeface="Arial"/>
              <a:buNone/>
              <a:defRPr/>
            </a:pPr>
            <a:r>
              <a:rPr lang="en-US" b="1" u="sng" dirty="0">
                <a:effectLst>
                  <a:glow rad="139700">
                    <a:schemeClr val="accent3">
                      <a:satMod val="175000"/>
                      <a:alpha val="40000"/>
                    </a:schemeClr>
                  </a:glow>
                </a:effectLst>
                <a:latin typeface="Noteworthy Light"/>
                <a:cs typeface="Noteworthy Light"/>
              </a:rPr>
              <a:t>Producer</a:t>
            </a:r>
            <a:r>
              <a:rPr lang="en-US" dirty="0">
                <a:latin typeface="Noteworthy Light"/>
                <a:cs typeface="Noteworthy Light"/>
              </a:rPr>
              <a:t> – an organism that makes it’s own </a:t>
            </a:r>
          </a:p>
          <a:p>
            <a:pPr marL="0" indent="0" eaLnBrk="1" fontAlgn="auto" hangingPunct="1">
              <a:spcAft>
                <a:spcPts val="0"/>
              </a:spcAft>
              <a:buFont typeface="Arial"/>
              <a:buNone/>
              <a:defRPr/>
            </a:pPr>
            <a:r>
              <a:rPr lang="en-US" dirty="0">
                <a:latin typeface="Noteworthy Light"/>
                <a:cs typeface="Noteworthy Light"/>
              </a:rPr>
              <a:t>			       food                      </a:t>
            </a:r>
          </a:p>
          <a:p>
            <a:pPr marL="0" indent="0" eaLnBrk="1" fontAlgn="auto" hangingPunct="1">
              <a:spcAft>
                <a:spcPts val="0"/>
              </a:spcAft>
              <a:buFont typeface="Arial"/>
              <a:buNone/>
              <a:defRPr/>
            </a:pPr>
            <a:r>
              <a:rPr lang="en-US" dirty="0">
                <a:latin typeface="Noteworthy Light"/>
                <a:cs typeface="Noteworthy Light"/>
              </a:rPr>
              <a:t>											*Plants are  </a:t>
            </a:r>
          </a:p>
          <a:p>
            <a:pPr marL="0" indent="0" eaLnBrk="1" fontAlgn="auto" hangingPunct="1">
              <a:spcAft>
                <a:spcPts val="0"/>
              </a:spcAft>
              <a:buFont typeface="Arial"/>
              <a:buNone/>
              <a:defRPr/>
            </a:pPr>
            <a:endParaRPr lang="en-US" dirty="0">
              <a:latin typeface="Noteworthy Light"/>
              <a:cs typeface="Noteworthy Light"/>
            </a:endParaRPr>
          </a:p>
          <a:p>
            <a:pPr marL="0" indent="0" eaLnBrk="1" fontAlgn="auto" hangingPunct="1">
              <a:spcAft>
                <a:spcPts val="0"/>
              </a:spcAft>
              <a:buFont typeface="Arial"/>
              <a:buNone/>
              <a:defRPr/>
            </a:pPr>
            <a:r>
              <a:rPr lang="en-US" b="1" u="sng" dirty="0">
                <a:effectLst>
                  <a:glow rad="139700">
                    <a:schemeClr val="accent3">
                      <a:satMod val="175000"/>
                      <a:alpha val="40000"/>
                    </a:schemeClr>
                  </a:glow>
                </a:effectLst>
                <a:latin typeface="Noteworthy Light"/>
                <a:cs typeface="Noteworthy Light"/>
              </a:rPr>
              <a:t>Consumers</a:t>
            </a:r>
            <a:r>
              <a:rPr lang="en-US" dirty="0">
                <a:latin typeface="Noteworthy Light"/>
                <a:cs typeface="Noteworthy Light"/>
              </a:rPr>
              <a:t> – an organism that has to eat to get     					energy</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nodeType="after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857E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17F45-98CE-F459-1799-15241D3702C1}"/>
              </a:ext>
            </a:extLst>
          </p:cNvPr>
          <p:cNvSpPr>
            <a:spLocks noGrp="1"/>
          </p:cNvSpPr>
          <p:nvPr>
            <p:ph type="title"/>
          </p:nvPr>
        </p:nvSpPr>
        <p:spPr/>
        <p:txBody>
          <a:bodyPr rtlCol="0">
            <a:normAutofit/>
          </a:bodyPr>
          <a:lstStyle/>
          <a:p>
            <a:pPr eaLnBrk="1" fontAlgn="auto" hangingPunct="1">
              <a:spcAft>
                <a:spcPts val="0"/>
              </a:spcAft>
              <a:defRPr/>
            </a:pPr>
            <a:r>
              <a:rPr lang="en-US" dirty="0">
                <a:effectLst>
                  <a:glow rad="228600">
                    <a:srgbClr val="FFFF00">
                      <a:alpha val="40000"/>
                    </a:srgbClr>
                  </a:glow>
                </a:effectLst>
                <a:latin typeface="Noteworthy Bold"/>
                <a:cs typeface="Noteworthy Bold"/>
              </a:rPr>
              <a:t>Types of Consumers</a:t>
            </a:r>
          </a:p>
        </p:txBody>
      </p:sp>
      <p:sp>
        <p:nvSpPr>
          <p:cNvPr id="3" name="Content Placeholder 2">
            <a:extLst>
              <a:ext uri="{FF2B5EF4-FFF2-40B4-BE49-F238E27FC236}">
                <a16:creationId xmlns:a16="http://schemas.microsoft.com/office/drawing/2014/main" id="{04B80250-6DF1-3BF8-E069-0C90083F9358}"/>
              </a:ext>
            </a:extLst>
          </p:cNvPr>
          <p:cNvSpPr>
            <a:spLocks noGrp="1"/>
          </p:cNvSpPr>
          <p:nvPr>
            <p:ph idx="1"/>
          </p:nvPr>
        </p:nvSpPr>
        <p:spPr/>
        <p:txBody>
          <a:bodyPr rtlCol="0">
            <a:normAutofit lnSpcReduction="10000"/>
          </a:bodyPr>
          <a:lstStyle/>
          <a:p>
            <a:pPr marL="0" indent="0" eaLnBrk="1" fontAlgn="auto" hangingPunct="1">
              <a:spcAft>
                <a:spcPts val="0"/>
              </a:spcAft>
              <a:buFont typeface="Arial"/>
              <a:buNone/>
              <a:defRPr/>
            </a:pPr>
            <a:r>
              <a:rPr lang="en-US" dirty="0">
                <a:effectLst>
                  <a:glow rad="228600">
                    <a:srgbClr val="FFFF00">
                      <a:alpha val="40000"/>
                    </a:srgbClr>
                  </a:glow>
                </a:effectLst>
                <a:latin typeface="Noteworthy Bold"/>
                <a:cs typeface="Noteworthy Bold"/>
              </a:rPr>
              <a:t>herbivore</a:t>
            </a:r>
            <a:r>
              <a:rPr lang="en-US" dirty="0">
                <a:effectLst>
                  <a:glow rad="228600">
                    <a:schemeClr val="accent1">
                      <a:satMod val="175000"/>
                      <a:alpha val="40000"/>
                    </a:schemeClr>
                  </a:glow>
                </a:effectLst>
                <a:latin typeface="Noteworthy Bold"/>
                <a:cs typeface="Noteworthy Bold"/>
              </a:rPr>
              <a:t> – </a:t>
            </a:r>
            <a:r>
              <a:rPr lang="en-US" dirty="0">
                <a:latin typeface="Noteworthy Light"/>
                <a:cs typeface="Noteworthy Light"/>
              </a:rPr>
              <a:t>an organism that only </a:t>
            </a:r>
          </a:p>
          <a:p>
            <a:pPr marL="0" indent="0" eaLnBrk="1" fontAlgn="auto" hangingPunct="1">
              <a:spcAft>
                <a:spcPts val="0"/>
              </a:spcAft>
              <a:buFont typeface="Arial"/>
              <a:buNone/>
              <a:defRPr/>
            </a:pPr>
            <a:r>
              <a:rPr lang="en-US" dirty="0">
                <a:latin typeface="Noteworthy Light"/>
                <a:cs typeface="Noteworthy Light"/>
              </a:rPr>
              <a:t>					eats plants</a:t>
            </a:r>
          </a:p>
          <a:p>
            <a:pPr marL="0" indent="0" eaLnBrk="1" fontAlgn="auto" hangingPunct="1">
              <a:spcAft>
                <a:spcPts val="0"/>
              </a:spcAft>
              <a:buFont typeface="Arial"/>
              <a:buNone/>
              <a:defRPr/>
            </a:pPr>
            <a:endParaRPr lang="en-US" dirty="0">
              <a:latin typeface="Noteworthy Light"/>
              <a:cs typeface="Noteworthy Light"/>
            </a:endParaRPr>
          </a:p>
          <a:p>
            <a:pPr marL="0" indent="0" eaLnBrk="1" fontAlgn="auto" hangingPunct="1">
              <a:spcAft>
                <a:spcPts val="0"/>
              </a:spcAft>
              <a:buFont typeface="Arial"/>
              <a:buNone/>
              <a:defRPr/>
            </a:pPr>
            <a:r>
              <a:rPr lang="en-US" dirty="0">
                <a:effectLst>
                  <a:glow rad="228600">
                    <a:srgbClr val="FFFF00">
                      <a:alpha val="40000"/>
                    </a:srgbClr>
                  </a:glow>
                </a:effectLst>
                <a:latin typeface="Noteworthy Bold"/>
                <a:cs typeface="Noteworthy Bold"/>
              </a:rPr>
              <a:t>carnivore - </a:t>
            </a:r>
            <a:r>
              <a:rPr lang="en-US" dirty="0">
                <a:latin typeface="Noteworthy Light"/>
                <a:cs typeface="Noteworthy Light"/>
              </a:rPr>
              <a:t>an organism that only</a:t>
            </a:r>
          </a:p>
          <a:p>
            <a:pPr marL="0" indent="0" eaLnBrk="1" fontAlgn="auto" hangingPunct="1">
              <a:spcAft>
                <a:spcPts val="0"/>
              </a:spcAft>
              <a:buFont typeface="Arial"/>
              <a:buNone/>
              <a:defRPr/>
            </a:pPr>
            <a:r>
              <a:rPr lang="en-US" dirty="0">
                <a:latin typeface="Noteworthy Light"/>
                <a:cs typeface="Noteworthy Light"/>
              </a:rPr>
              <a:t>					eats meat</a:t>
            </a:r>
          </a:p>
          <a:p>
            <a:pPr marL="0" indent="0" eaLnBrk="1" fontAlgn="auto" hangingPunct="1">
              <a:spcAft>
                <a:spcPts val="0"/>
              </a:spcAft>
              <a:buFont typeface="Arial"/>
              <a:buNone/>
              <a:defRPr/>
            </a:pPr>
            <a:endParaRPr lang="en-US" dirty="0">
              <a:latin typeface="Noteworthy Light"/>
              <a:cs typeface="Noteworthy Light"/>
            </a:endParaRPr>
          </a:p>
          <a:p>
            <a:pPr marL="0" indent="0" eaLnBrk="1" fontAlgn="auto" hangingPunct="1">
              <a:spcAft>
                <a:spcPts val="0"/>
              </a:spcAft>
              <a:buFont typeface="Arial"/>
              <a:buNone/>
              <a:defRPr/>
            </a:pPr>
            <a:r>
              <a:rPr lang="en-US" b="1" dirty="0">
                <a:effectLst>
                  <a:glow rad="228600">
                    <a:srgbClr val="FFFF00">
                      <a:alpha val="40000"/>
                    </a:srgbClr>
                  </a:glow>
                </a:effectLst>
                <a:latin typeface="Noteworthy Light"/>
                <a:cs typeface="Noteworthy Light"/>
              </a:rPr>
              <a:t>omnivore – </a:t>
            </a:r>
            <a:r>
              <a:rPr lang="en-US" dirty="0">
                <a:latin typeface="Noteworthy Light"/>
                <a:cs typeface="Noteworthy Light"/>
              </a:rPr>
              <a:t>an organism that eats</a:t>
            </a:r>
          </a:p>
          <a:p>
            <a:pPr marL="0" indent="0" eaLnBrk="1" fontAlgn="auto" hangingPunct="1">
              <a:spcAft>
                <a:spcPts val="0"/>
              </a:spcAft>
              <a:buFont typeface="Arial"/>
              <a:buNone/>
              <a:defRPr/>
            </a:pPr>
            <a:r>
              <a:rPr lang="en-US" b="1" dirty="0">
                <a:latin typeface="Noteworthy Light"/>
                <a:cs typeface="Noteworthy Light"/>
              </a:rPr>
              <a:t>					</a:t>
            </a:r>
            <a:r>
              <a:rPr lang="en-US" dirty="0">
                <a:latin typeface="Noteworthy Light"/>
                <a:cs typeface="Noteworthy Light"/>
              </a:rPr>
              <a:t>meat and plants</a:t>
            </a:r>
            <a:endParaRPr lang="en-US" b="1" dirty="0">
              <a:effectLst>
                <a:glow rad="228600">
                  <a:srgbClr val="FFFF00">
                    <a:alpha val="40000"/>
                  </a:srgbClr>
                </a:glow>
              </a:effectLst>
              <a:latin typeface="Noteworthy Light"/>
              <a:cs typeface="Noteworthy Ligh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nodeType="after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5D8C3F9-9650-18B5-D3A4-305070664ED3}"/>
              </a:ext>
            </a:extLst>
          </p:cNvPr>
          <p:cNvSpPr>
            <a:spLocks noGrp="1"/>
          </p:cNvSpPr>
          <p:nvPr>
            <p:ph type="title"/>
          </p:nvPr>
        </p:nvSpPr>
        <p:spPr/>
        <p:txBody>
          <a:bodyPr/>
          <a:lstStyle/>
          <a:p>
            <a:endParaRPr lang="en-US" altLang="en-US"/>
          </a:p>
        </p:txBody>
      </p:sp>
      <p:sp>
        <p:nvSpPr>
          <p:cNvPr id="3" name="Content Placeholder 2">
            <a:extLst>
              <a:ext uri="{FF2B5EF4-FFF2-40B4-BE49-F238E27FC236}">
                <a16:creationId xmlns:a16="http://schemas.microsoft.com/office/drawing/2014/main" id="{5E875B6A-2677-53B0-31F0-270835AA305F}"/>
              </a:ext>
            </a:extLst>
          </p:cNvPr>
          <p:cNvSpPr>
            <a:spLocks noGrp="1"/>
          </p:cNvSpPr>
          <p:nvPr>
            <p:ph idx="1"/>
          </p:nvPr>
        </p:nvSpPr>
        <p:spPr/>
        <p:txBody>
          <a:bodyPr/>
          <a:lstStyle/>
          <a:p>
            <a:pPr>
              <a:defRPr/>
            </a:pPr>
            <a:r>
              <a:rPr lang="en-US" sz="2600" b="1" dirty="0">
                <a:latin typeface="Roboto" panose="02000000000000000000" pitchFamily="2" charset="0"/>
              </a:rPr>
              <a:t>What is Ecological Pyramid?</a:t>
            </a:r>
          </a:p>
          <a:p>
            <a:pPr>
              <a:defRPr/>
            </a:pPr>
            <a:r>
              <a:rPr lang="en-US" sz="2000" b="1" dirty="0">
                <a:solidFill>
                  <a:srgbClr val="333333"/>
                </a:solidFill>
                <a:highlight>
                  <a:srgbClr val="FFFF00"/>
                </a:highlight>
                <a:latin typeface="Roboto" panose="02000000000000000000" pitchFamily="2" charset="0"/>
              </a:rPr>
              <a:t>An ecological pyramid </a:t>
            </a:r>
            <a:r>
              <a:rPr lang="en-US" sz="2000" b="1" dirty="0">
                <a:solidFill>
                  <a:srgbClr val="333333"/>
                </a:solidFill>
                <a:latin typeface="Roboto" panose="02000000000000000000" pitchFamily="2" charset="0"/>
              </a:rPr>
              <a:t>is a graphical representation of the relationship between the different living organisms at different trophic levels.</a:t>
            </a:r>
            <a:r>
              <a:rPr lang="en-US" sz="2000" dirty="0">
                <a:solidFill>
                  <a:srgbClr val="333333"/>
                </a:solidFill>
                <a:latin typeface="Roboto" panose="02000000000000000000" pitchFamily="2" charset="0"/>
              </a:rPr>
              <a:t> It was given by G. </a:t>
            </a:r>
            <a:r>
              <a:rPr lang="en-US" sz="2000" dirty="0" err="1">
                <a:solidFill>
                  <a:srgbClr val="333333"/>
                </a:solidFill>
                <a:latin typeface="Roboto" panose="02000000000000000000" pitchFamily="2" charset="0"/>
              </a:rPr>
              <a:t>Evylen</a:t>
            </a:r>
            <a:r>
              <a:rPr lang="en-US" sz="2000" dirty="0">
                <a:solidFill>
                  <a:srgbClr val="333333"/>
                </a:solidFill>
                <a:latin typeface="Roboto" panose="02000000000000000000" pitchFamily="2" charset="0"/>
              </a:rPr>
              <a:t> Hutchinson and Raymond Lindeman.</a:t>
            </a:r>
          </a:p>
          <a:p>
            <a:pPr>
              <a:defRPr/>
            </a:pPr>
            <a:r>
              <a:rPr lang="en-US" sz="2000" dirty="0">
                <a:solidFill>
                  <a:srgbClr val="333333"/>
                </a:solidFill>
                <a:latin typeface="Roboto" panose="02000000000000000000" pitchFamily="2" charset="0"/>
              </a:rPr>
              <a:t>It can be observed that these pyramids are in the shape of actual pyramids with the </a:t>
            </a:r>
            <a:r>
              <a:rPr lang="en-US" sz="2000" b="1" dirty="0">
                <a:solidFill>
                  <a:srgbClr val="333333"/>
                </a:solidFill>
                <a:highlight>
                  <a:srgbClr val="FFFF00"/>
                </a:highlight>
                <a:latin typeface="Roboto" panose="02000000000000000000" pitchFamily="2" charset="0"/>
              </a:rPr>
              <a:t>base being the broadest</a:t>
            </a:r>
            <a:r>
              <a:rPr lang="en-US" sz="2000" b="1" dirty="0">
                <a:solidFill>
                  <a:srgbClr val="333333"/>
                </a:solidFill>
                <a:latin typeface="Roboto" panose="02000000000000000000" pitchFamily="2" charset="0"/>
              </a:rPr>
              <a:t>, </a:t>
            </a:r>
            <a:r>
              <a:rPr lang="en-US" sz="2000" b="1" dirty="0">
                <a:solidFill>
                  <a:srgbClr val="333333"/>
                </a:solidFill>
                <a:highlight>
                  <a:srgbClr val="FFFF00"/>
                </a:highlight>
                <a:latin typeface="Roboto" panose="02000000000000000000" pitchFamily="2" charset="0"/>
              </a:rPr>
              <a:t>which is covered by the lowest trophic level, i.e., producers</a:t>
            </a:r>
            <a:r>
              <a:rPr lang="en-US" sz="2000" b="1" dirty="0">
                <a:solidFill>
                  <a:srgbClr val="333333"/>
                </a:solidFill>
                <a:latin typeface="Roboto" panose="02000000000000000000" pitchFamily="2" charset="0"/>
              </a:rPr>
              <a:t>. </a:t>
            </a:r>
            <a:r>
              <a:rPr lang="en-US" sz="2000" b="1" dirty="0">
                <a:solidFill>
                  <a:srgbClr val="333333"/>
                </a:solidFill>
                <a:highlight>
                  <a:srgbClr val="00FF00"/>
                </a:highlight>
                <a:latin typeface="Roboto" panose="02000000000000000000" pitchFamily="2" charset="0"/>
              </a:rPr>
              <a:t>The next level is occupied by the next trophic level, i.e., the primary consumers and so 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1324F90-EC93-F356-36E0-A419D4D54FCB}"/>
              </a:ext>
            </a:extLst>
          </p:cNvPr>
          <p:cNvSpPr>
            <a:spLocks noGrp="1"/>
          </p:cNvSpPr>
          <p:nvPr>
            <p:ph type="title"/>
          </p:nvPr>
        </p:nvSpPr>
        <p:spPr/>
        <p:txBody>
          <a:bodyPr/>
          <a:lstStyle/>
          <a:p>
            <a:endParaRPr lang="en-US" altLang="en-US"/>
          </a:p>
        </p:txBody>
      </p:sp>
      <p:sp>
        <p:nvSpPr>
          <p:cNvPr id="3" name="Content Placeholder 2">
            <a:extLst>
              <a:ext uri="{FF2B5EF4-FFF2-40B4-BE49-F238E27FC236}">
                <a16:creationId xmlns:a16="http://schemas.microsoft.com/office/drawing/2014/main" id="{8543602C-F186-E2B1-E6E8-1901ECE06935}"/>
              </a:ext>
            </a:extLst>
          </p:cNvPr>
          <p:cNvSpPr>
            <a:spLocks noGrp="1"/>
          </p:cNvSpPr>
          <p:nvPr>
            <p:ph idx="1"/>
          </p:nvPr>
        </p:nvSpPr>
        <p:spPr/>
        <p:txBody>
          <a:bodyPr/>
          <a:lstStyle/>
          <a:p>
            <a:pPr>
              <a:defRPr/>
            </a:pPr>
            <a:r>
              <a:rPr lang="en-US" dirty="0">
                <a:solidFill>
                  <a:srgbClr val="FBA51D"/>
                </a:solidFill>
                <a:latin typeface="-apple-system"/>
                <a:hlinkClick r:id="rId2"/>
              </a:rPr>
              <a:t>Pyramid of numbers</a:t>
            </a:r>
            <a:r>
              <a:rPr lang="en-US" dirty="0">
                <a:solidFill>
                  <a:srgbClr val="222222"/>
                </a:solidFill>
                <a:latin typeface="-apple-system"/>
              </a:rPr>
              <a:t> </a:t>
            </a:r>
            <a:r>
              <a:rPr lang="en-US" b="1" u="sng" dirty="0">
                <a:solidFill>
                  <a:srgbClr val="222222"/>
                </a:solidFill>
                <a:latin typeface="-apple-system"/>
              </a:rPr>
              <a:t>is divided into two different </a:t>
            </a:r>
            <a:r>
              <a:rPr lang="en-US" b="1" u="sng" dirty="0">
                <a:solidFill>
                  <a:srgbClr val="222222"/>
                </a:solidFill>
                <a:highlight>
                  <a:srgbClr val="FFFF00"/>
                </a:highlight>
                <a:latin typeface="-apple-system"/>
              </a:rPr>
              <a:t>forms</a:t>
            </a:r>
            <a:r>
              <a:rPr lang="en-US" b="1" u="sng" dirty="0">
                <a:solidFill>
                  <a:srgbClr val="222222"/>
                </a:solidFill>
                <a:latin typeface="-apple-system"/>
              </a:rPr>
              <a:t> depending on the number of organisms: </a:t>
            </a:r>
            <a:r>
              <a:rPr lang="en-US" b="1" u="sng" dirty="0">
                <a:solidFill>
                  <a:srgbClr val="222222"/>
                </a:solidFill>
                <a:highlight>
                  <a:srgbClr val="FFFF00"/>
                </a:highlight>
                <a:latin typeface="-apple-system"/>
              </a:rPr>
              <a:t>upright and inverted</a:t>
            </a:r>
            <a:r>
              <a:rPr lang="en-US" b="1" u="sng" dirty="0">
                <a:solidFill>
                  <a:srgbClr val="222222"/>
                </a:solidFill>
                <a:latin typeface="-apple-system"/>
              </a:rPr>
              <a:t>.</a:t>
            </a:r>
          </a:p>
          <a:p>
            <a:pPr>
              <a:defRPr/>
            </a:pPr>
            <a:r>
              <a:rPr lang="en-US" dirty="0">
                <a:solidFill>
                  <a:srgbClr val="222222"/>
                </a:solidFill>
                <a:latin typeface="-apple-system"/>
              </a:rPr>
              <a:t>In the </a:t>
            </a:r>
            <a:r>
              <a:rPr lang="en-US" b="1" dirty="0">
                <a:solidFill>
                  <a:srgbClr val="222222"/>
                </a:solidFill>
                <a:latin typeface="-apple-system"/>
              </a:rPr>
              <a:t>Upright pyramid of numbers, the numbers of organisms mostly reduce from bottom to top.</a:t>
            </a:r>
            <a:r>
              <a:rPr lang="en-US" dirty="0">
                <a:solidFill>
                  <a:srgbClr val="222222"/>
                </a:solidFill>
                <a:latin typeface="-apple-system"/>
              </a:rPr>
              <a:t> </a:t>
            </a:r>
            <a:r>
              <a:rPr lang="en-US" dirty="0">
                <a:solidFill>
                  <a:srgbClr val="222222"/>
                </a:solidFill>
                <a:highlight>
                  <a:srgbClr val="FFFF00"/>
                </a:highlight>
                <a:latin typeface="-apple-system"/>
              </a:rPr>
              <a:t>It usually occurs in pond and grassland ecosystems where plants occupy the base of the pyramid.  </a:t>
            </a:r>
            <a:r>
              <a:rPr lang="en-US" dirty="0">
                <a:solidFill>
                  <a:srgbClr val="222222"/>
                </a:solidFill>
                <a:latin typeface="-apple-system"/>
              </a:rPr>
              <a:t>The next levels of the pyramid include the consumers.</a:t>
            </a:r>
          </a:p>
          <a:p>
            <a:pPr>
              <a:defRPr/>
            </a:pPr>
            <a:endParaRPr lang="en-US" dirty="0"/>
          </a:p>
        </p:txBody>
      </p:sp>
      <p:sp>
        <p:nvSpPr>
          <p:cNvPr id="17412" name="Rectangle 1">
            <a:extLst>
              <a:ext uri="{FF2B5EF4-FFF2-40B4-BE49-F238E27FC236}">
                <a16:creationId xmlns:a16="http://schemas.microsoft.com/office/drawing/2014/main" id="{A21C4EA3-AAC2-577E-9B66-07889F1B5888}"/>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500" b="1">
                <a:solidFill>
                  <a:srgbClr val="000000"/>
                </a:solidFill>
                <a:latin typeface="Roboto" panose="02000000000000000000" pitchFamily="2" charset="0"/>
              </a:rPr>
              <a:t>Pyramid of Number</a:t>
            </a:r>
          </a:p>
          <a:p>
            <a:pPr>
              <a:spcBef>
                <a:spcPct val="0"/>
              </a:spcBef>
              <a:buFontTx/>
              <a:buNone/>
            </a:pPr>
            <a:r>
              <a:rPr lang="en-US" altLang="en-US" sz="1000">
                <a:solidFill>
                  <a:srgbClr val="59626B"/>
                </a:solidFill>
                <a:latin typeface="Roboto" panose="02000000000000000000" pitchFamily="2" charset="0"/>
              </a:rPr>
              <a:t>  </a:t>
            </a:r>
            <a:r>
              <a:rPr lang="en-US" altLang="en-US" sz="13200">
                <a:solidFill>
                  <a:srgbClr val="59626B"/>
                </a:solidFill>
                <a:latin typeface="Arial" panose="020B0604020202020204" pitchFamily="34" charset="0"/>
              </a:rPr>
              <a:t>     </a:t>
            </a:r>
            <a:endParaRPr lang="en-US" altLang="en-US" sz="180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4030</TotalTime>
  <Words>671</Words>
  <Application>Microsoft Office PowerPoint</Application>
  <PresentationFormat>On-screen Show (4:3)</PresentationFormat>
  <Paragraphs>54</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-apple-system</vt:lpstr>
      <vt:lpstr>Arial</vt:lpstr>
      <vt:lpstr>Calibri</vt:lpstr>
      <vt:lpstr>Noteworthy Bold</vt:lpstr>
      <vt:lpstr>Noteworthy Light</vt:lpstr>
      <vt:lpstr>Roboto</vt:lpstr>
      <vt:lpstr>Office Theme</vt:lpstr>
      <vt:lpstr>FOOD CHAINS AND  FOOD WEBS</vt:lpstr>
      <vt:lpstr>Food Chains</vt:lpstr>
      <vt:lpstr>PowerPoint Presentation</vt:lpstr>
      <vt:lpstr>Food Web</vt:lpstr>
      <vt:lpstr>Food Web</vt:lpstr>
      <vt:lpstr>Words to Know</vt:lpstr>
      <vt:lpstr>Types of Consumers</vt:lpstr>
      <vt:lpstr>PowerPoint Presentation</vt:lpstr>
      <vt:lpstr>PowerPoint Presentation</vt:lpstr>
      <vt:lpstr>Upright</vt:lpstr>
      <vt:lpstr>Inverted pyramid of Number</vt:lpstr>
      <vt:lpstr>PowerPoint Presentation</vt:lpstr>
      <vt:lpstr>Pyramid of Energy</vt:lpstr>
      <vt:lpstr>Energy Pyramid</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CHAINS AND  FOOD WEBS</dc:title>
  <dc:creator>Julie Rankin</dc:creator>
  <cp:lastModifiedBy>Siraj Goran</cp:lastModifiedBy>
  <cp:revision>62</cp:revision>
  <dcterms:created xsi:type="dcterms:W3CDTF">2012-01-12T23:37:41Z</dcterms:created>
  <dcterms:modified xsi:type="dcterms:W3CDTF">2023-06-29T10:39:33Z</dcterms:modified>
</cp:coreProperties>
</file>