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  <p:sldMasterId id="2147483662" r:id="rId3"/>
    <p:sldMasterId id="2147483664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jQWIApzE07rJpzf3Ve4/Yib6fv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6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68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02" name="Google Shape;102;p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1pPr>
            <a:lvl2pPr marL="914400" lvl="1" indent="-31750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marL="1828800" lvl="3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5pPr>
            <a:lvl6pPr marL="2743200" lvl="5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6pPr>
            <a:lvl7pPr marL="3200400" lvl="6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7pPr>
            <a:lvl8pPr marL="3657600" lvl="7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8pPr>
            <a:lvl9pPr marL="4114800" lvl="8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9pPr>
          </a:lstStyle>
          <a:p>
            <a:endParaRPr/>
          </a:p>
        </p:txBody>
      </p:sp>
      <p:sp>
        <p:nvSpPr>
          <p:cNvPr id="103" name="Google Shape;103;p3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68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3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1pPr>
            <a:lvl2pPr marL="914400" lvl="1" indent="-31750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marL="1828800" lvl="3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5pPr>
            <a:lvl6pPr marL="2743200" lvl="5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6pPr>
            <a:lvl7pPr marL="3200400" lvl="6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7pPr>
            <a:lvl8pPr marL="3657600" lvl="7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8pPr>
            <a:lvl9pPr marL="4114800" lvl="8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9pPr>
          </a:lstStyle>
          <a:p>
            <a:endParaRPr/>
          </a:p>
        </p:txBody>
      </p:sp>
      <p:sp>
        <p:nvSpPr>
          <p:cNvPr id="105" name="Google Shape;105;p3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5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5"/>
          <p:cNvSpPr txBox="1">
            <a:spLocks noGrp="1"/>
          </p:cNvSpPr>
          <p:nvPr>
            <p:ph type="body" idx="1"/>
          </p:nvPr>
        </p:nvSpPr>
        <p:spPr>
          <a:xfrm>
            <a:off x="457200" y="1719263"/>
            <a:ext cx="4038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SzPts val="1960"/>
              <a:buChar char="●"/>
              <a:defRPr sz="28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9pPr>
          </a:lstStyle>
          <a:p>
            <a:endParaRPr/>
          </a:p>
        </p:txBody>
      </p:sp>
      <p:sp>
        <p:nvSpPr>
          <p:cNvPr id="111" name="Google Shape;111;p35"/>
          <p:cNvSpPr txBox="1">
            <a:spLocks noGrp="1"/>
          </p:cNvSpPr>
          <p:nvPr>
            <p:ph type="body" idx="2"/>
          </p:nvPr>
        </p:nvSpPr>
        <p:spPr>
          <a:xfrm>
            <a:off x="4648200" y="1719263"/>
            <a:ext cx="4038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SzPts val="1960"/>
              <a:buChar char="●"/>
              <a:defRPr sz="28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9pPr>
          </a:lstStyle>
          <a:p>
            <a:endParaRPr/>
          </a:p>
        </p:txBody>
      </p:sp>
      <p:sp>
        <p:nvSpPr>
          <p:cNvPr id="112" name="Google Shape;112;p3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9pPr>
          </a:lstStyle>
          <a:p>
            <a:endParaRPr/>
          </a:p>
        </p:txBody>
      </p:sp>
      <p:sp>
        <p:nvSpPr>
          <p:cNvPr id="118" name="Google Shape;118;p3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9"/>
          <p:cNvSpPr txBox="1">
            <a:spLocks noGrp="1"/>
          </p:cNvSpPr>
          <p:nvPr>
            <p:ph type="ctrTitle"/>
          </p:nvPr>
        </p:nvSpPr>
        <p:spPr>
          <a:xfrm>
            <a:off x="315913" y="466725"/>
            <a:ext cx="67818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39"/>
          <p:cNvSpPr txBox="1">
            <a:spLocks noGrp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None/>
              <a:defRPr sz="3200"/>
            </a:lvl1pPr>
            <a:lvl2pPr lvl="1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170" name="Google Shape;170;p3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3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1"/>
          <p:cNvSpPr txBox="1">
            <a:spLocks noGrp="1"/>
          </p:cNvSpPr>
          <p:nvPr>
            <p:ph type="ctrTitle"/>
          </p:nvPr>
        </p:nvSpPr>
        <p:spPr>
          <a:xfrm>
            <a:off x="1293813" y="762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1"/>
          <p:cNvSpPr txBox="1">
            <a:spLocks noGrp="1"/>
          </p:cNvSpPr>
          <p:nvPr>
            <p:ph type="subTitle" idx="1"/>
          </p:nvPr>
        </p:nvSpPr>
        <p:spPr>
          <a:xfrm>
            <a:off x="6858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62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4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Only">
  <p:cSld name="OBJECT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7"/>
          <p:cNvSpPr txBox="1">
            <a:spLocks noGrp="1"/>
          </p:cNvSpPr>
          <p:nvPr>
            <p:ph type="body" idx="1"/>
          </p:nvPr>
        </p:nvSpPr>
        <p:spPr>
          <a:xfrm>
            <a:off x="457200" y="122238"/>
            <a:ext cx="8229600" cy="6008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8"/>
          <p:cNvSpPr txBox="1">
            <a:spLocks noGrp="1"/>
          </p:cNvSpPr>
          <p:nvPr>
            <p:ph type="title"/>
          </p:nvPr>
        </p:nvSpPr>
        <p:spPr>
          <a:xfrm rot="5400000">
            <a:off x="4653757" y="2097881"/>
            <a:ext cx="6008687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body" idx="1"/>
          </p:nvPr>
        </p:nvSpPr>
        <p:spPr>
          <a:xfrm rot="5400000">
            <a:off x="462757" y="116682"/>
            <a:ext cx="600868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9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body" idx="1"/>
          </p:nvPr>
        </p:nvSpPr>
        <p:spPr>
          <a:xfrm rot="5400000">
            <a:off x="2366169" y="-189707"/>
            <a:ext cx="44116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640"/>
              </a:spcBef>
              <a:spcAft>
                <a:spcPts val="0"/>
              </a:spcAft>
              <a:buSzPts val="2240"/>
              <a:buChar char="●"/>
              <a:defRPr sz="3200"/>
            </a:lvl1pPr>
            <a:lvl2pPr marL="914400" lvl="1" indent="-353060" algn="l">
              <a:spcBef>
                <a:spcPts val="560"/>
              </a:spcBef>
              <a:spcAft>
                <a:spcPts val="0"/>
              </a:spcAft>
              <a:buSzPts val="1960"/>
              <a:buChar char="●"/>
              <a:defRPr sz="28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3pPr>
            <a:lvl4pPr marL="1828800" lvl="3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9pPr>
          </a:lstStyle>
          <a:p>
            <a:endParaRPr/>
          </a:p>
        </p:txBody>
      </p:sp>
      <p:sp>
        <p:nvSpPr>
          <p:cNvPr id="86" name="Google Shape;86;p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3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4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" name="Google Shape;11;p24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4169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835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grpSp>
        <p:nvGrpSpPr>
          <p:cNvPr id="16" name="Google Shape;16;p24"/>
          <p:cNvGrpSpPr/>
          <p:nvPr/>
        </p:nvGrpSpPr>
        <p:grpSpPr>
          <a:xfrm>
            <a:off x="8153400" y="152400"/>
            <a:ext cx="792162" cy="1295400"/>
            <a:chOff x="5136" y="960"/>
            <a:chExt cx="528" cy="864"/>
          </a:xfrm>
        </p:grpSpPr>
        <p:sp>
          <p:nvSpPr>
            <p:cNvPr id="17" name="Google Shape;17;p24"/>
            <p:cNvSpPr/>
            <p:nvPr/>
          </p:nvSpPr>
          <p:spPr>
            <a:xfrm>
              <a:off x="5136" y="960"/>
              <a:ext cx="80" cy="8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Google Shape;18;p24"/>
            <p:cNvSpPr/>
            <p:nvPr/>
          </p:nvSpPr>
          <p:spPr>
            <a:xfrm>
              <a:off x="5248" y="960"/>
              <a:ext cx="79" cy="8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Google Shape;19;p24"/>
            <p:cNvSpPr/>
            <p:nvPr/>
          </p:nvSpPr>
          <p:spPr>
            <a:xfrm>
              <a:off x="5360" y="960"/>
              <a:ext cx="76" cy="8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" name="Google Shape;20;p24"/>
            <p:cNvSpPr/>
            <p:nvPr/>
          </p:nvSpPr>
          <p:spPr>
            <a:xfrm>
              <a:off x="5136" y="1072"/>
              <a:ext cx="80" cy="7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" name="Google Shape;21;p24"/>
            <p:cNvSpPr/>
            <p:nvPr/>
          </p:nvSpPr>
          <p:spPr>
            <a:xfrm>
              <a:off x="5248" y="1072"/>
              <a:ext cx="79" cy="7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Google Shape;22;p24"/>
            <p:cNvSpPr/>
            <p:nvPr/>
          </p:nvSpPr>
          <p:spPr>
            <a:xfrm>
              <a:off x="5360" y="1072"/>
              <a:ext cx="76" cy="7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" name="Google Shape;23;p24"/>
            <p:cNvSpPr/>
            <p:nvPr/>
          </p:nvSpPr>
          <p:spPr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" name="Google Shape;24;p24"/>
            <p:cNvSpPr/>
            <p:nvPr/>
          </p:nvSpPr>
          <p:spPr>
            <a:xfrm>
              <a:off x="5136" y="1184"/>
              <a:ext cx="80" cy="73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" name="Google Shape;25;p24"/>
            <p:cNvSpPr/>
            <p:nvPr/>
          </p:nvSpPr>
          <p:spPr>
            <a:xfrm>
              <a:off x="5248" y="1184"/>
              <a:ext cx="79" cy="73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" name="Google Shape;26;p24"/>
            <p:cNvSpPr/>
            <p:nvPr/>
          </p:nvSpPr>
          <p:spPr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Google Shape;27;p24"/>
            <p:cNvSpPr/>
            <p:nvPr/>
          </p:nvSpPr>
          <p:spPr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Google Shape;28;p24"/>
            <p:cNvSpPr/>
            <p:nvPr/>
          </p:nvSpPr>
          <p:spPr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" name="Google Shape;29;p24"/>
            <p:cNvSpPr/>
            <p:nvPr/>
          </p:nvSpPr>
          <p:spPr>
            <a:xfrm>
              <a:off x="5136" y="1296"/>
              <a:ext cx="80" cy="8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Google Shape;30;p24"/>
            <p:cNvSpPr/>
            <p:nvPr/>
          </p:nvSpPr>
          <p:spPr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" name="Google Shape;31;p24"/>
            <p:cNvSpPr/>
            <p:nvPr/>
          </p:nvSpPr>
          <p:spPr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" name="Google Shape;32;p24"/>
            <p:cNvSpPr/>
            <p:nvPr/>
          </p:nvSpPr>
          <p:spPr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" name="Google Shape;33;p24"/>
            <p:cNvSpPr/>
            <p:nvPr/>
          </p:nvSpPr>
          <p:spPr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" name="Google Shape;34;p24"/>
            <p:cNvSpPr/>
            <p:nvPr/>
          </p:nvSpPr>
          <p:spPr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" name="Google Shape;35;p24"/>
            <p:cNvSpPr/>
            <p:nvPr/>
          </p:nvSpPr>
          <p:spPr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" name="Google Shape;36;p24"/>
            <p:cNvSpPr/>
            <p:nvPr/>
          </p:nvSpPr>
          <p:spPr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" name="Google Shape;37;p24"/>
            <p:cNvSpPr/>
            <p:nvPr/>
          </p:nvSpPr>
          <p:spPr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" name="Google Shape;38;p24"/>
            <p:cNvSpPr/>
            <p:nvPr/>
          </p:nvSpPr>
          <p:spPr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" name="Google Shape;39;p24"/>
            <p:cNvSpPr/>
            <p:nvPr/>
          </p:nvSpPr>
          <p:spPr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" name="Google Shape;40;p24"/>
            <p:cNvSpPr/>
            <p:nvPr/>
          </p:nvSpPr>
          <p:spPr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" name="Google Shape;41;p24"/>
            <p:cNvSpPr/>
            <p:nvPr/>
          </p:nvSpPr>
          <p:spPr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" name="Google Shape;42;p24"/>
            <p:cNvSpPr/>
            <p:nvPr/>
          </p:nvSpPr>
          <p:spPr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" name="Google Shape;43;p24"/>
            <p:cNvSpPr/>
            <p:nvPr/>
          </p:nvSpPr>
          <p:spPr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" name="Google Shape;44;p24"/>
            <p:cNvSpPr/>
            <p:nvPr/>
          </p:nvSpPr>
          <p:spPr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" name="Google Shape;45;p24"/>
            <p:cNvSpPr/>
            <p:nvPr/>
          </p:nvSpPr>
          <p:spPr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" name="Google Shape;46;p24"/>
            <p:cNvSpPr/>
            <p:nvPr/>
          </p:nvSpPr>
          <p:spPr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" name="Google Shape;47;p24"/>
            <p:cNvSpPr/>
            <p:nvPr/>
          </p:nvSpPr>
          <p:spPr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lin ang="0" scaled="0"/>
        </a:gra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3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3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5" name="Google Shape;125;p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6" name="Google Shape;126;p3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38"/>
          <p:cNvCxnSpPr/>
          <p:nvPr/>
        </p:nvCxnSpPr>
        <p:spPr>
          <a:xfrm>
            <a:off x="7315200" y="1066800"/>
            <a:ext cx="0" cy="4495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129" name="Google Shape;129;p38"/>
          <p:cNvGrpSpPr/>
          <p:nvPr/>
        </p:nvGrpSpPr>
        <p:grpSpPr>
          <a:xfrm>
            <a:off x="7493000" y="2992437"/>
            <a:ext cx="1338262" cy="2189162"/>
            <a:chOff x="4704" y="1885"/>
            <a:chExt cx="843" cy="1379"/>
          </a:xfrm>
        </p:grpSpPr>
        <p:sp>
          <p:nvSpPr>
            <p:cNvPr id="130" name="Google Shape;130;p38"/>
            <p:cNvSpPr/>
            <p:nvPr/>
          </p:nvSpPr>
          <p:spPr>
            <a:xfrm>
              <a:off x="4704" y="1885"/>
              <a:ext cx="127" cy="12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1" name="Google Shape;131;p38"/>
            <p:cNvSpPr/>
            <p:nvPr/>
          </p:nvSpPr>
          <p:spPr>
            <a:xfrm>
              <a:off x="4883" y="1885"/>
              <a:ext cx="127" cy="12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2" name="Google Shape;132;p38"/>
            <p:cNvSpPr/>
            <p:nvPr/>
          </p:nvSpPr>
          <p:spPr>
            <a:xfrm>
              <a:off x="5062" y="1885"/>
              <a:ext cx="127" cy="12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38"/>
            <p:cNvSpPr/>
            <p:nvPr/>
          </p:nvSpPr>
          <p:spPr>
            <a:xfrm>
              <a:off x="4704" y="2064"/>
              <a:ext cx="127" cy="12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4" name="Google Shape;134;p38"/>
            <p:cNvSpPr/>
            <p:nvPr/>
          </p:nvSpPr>
          <p:spPr>
            <a:xfrm>
              <a:off x="4883" y="2064"/>
              <a:ext cx="127" cy="12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5" name="Google Shape;135;p38"/>
            <p:cNvSpPr/>
            <p:nvPr/>
          </p:nvSpPr>
          <p:spPr>
            <a:xfrm>
              <a:off x="5062" y="2064"/>
              <a:ext cx="127" cy="12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6" name="Google Shape;136;p38"/>
            <p:cNvSpPr/>
            <p:nvPr/>
          </p:nvSpPr>
          <p:spPr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7" name="Google Shape;137;p38"/>
            <p:cNvSpPr/>
            <p:nvPr/>
          </p:nvSpPr>
          <p:spPr>
            <a:xfrm>
              <a:off x="4704" y="2243"/>
              <a:ext cx="127" cy="12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" name="Google Shape;138;p38"/>
            <p:cNvSpPr/>
            <p:nvPr/>
          </p:nvSpPr>
          <p:spPr>
            <a:xfrm>
              <a:off x="4883" y="2243"/>
              <a:ext cx="127" cy="12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9" name="Google Shape;139;p38"/>
            <p:cNvSpPr/>
            <p:nvPr/>
          </p:nvSpPr>
          <p:spPr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0" name="Google Shape;140;p38"/>
            <p:cNvSpPr/>
            <p:nvPr/>
          </p:nvSpPr>
          <p:spPr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Google Shape;141;p38"/>
            <p:cNvSpPr/>
            <p:nvPr/>
          </p:nvSpPr>
          <p:spPr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38"/>
            <p:cNvSpPr/>
            <p:nvPr/>
          </p:nvSpPr>
          <p:spPr>
            <a:xfrm>
              <a:off x="4704" y="2421"/>
              <a:ext cx="127" cy="128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3" name="Google Shape;143;p38"/>
            <p:cNvSpPr/>
            <p:nvPr/>
          </p:nvSpPr>
          <p:spPr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4" name="Google Shape;144;p38"/>
            <p:cNvSpPr/>
            <p:nvPr/>
          </p:nvSpPr>
          <p:spPr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38"/>
            <p:cNvSpPr/>
            <p:nvPr/>
          </p:nvSpPr>
          <p:spPr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6" name="Google Shape;146;p38"/>
            <p:cNvSpPr/>
            <p:nvPr/>
          </p:nvSpPr>
          <p:spPr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" name="Google Shape;147;p38"/>
            <p:cNvSpPr/>
            <p:nvPr/>
          </p:nvSpPr>
          <p:spPr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" name="Google Shape;148;p38"/>
            <p:cNvSpPr/>
            <p:nvPr/>
          </p:nvSpPr>
          <p:spPr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9" name="Google Shape;149;p38"/>
            <p:cNvSpPr/>
            <p:nvPr/>
          </p:nvSpPr>
          <p:spPr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0" name="Google Shape;150;p38"/>
            <p:cNvSpPr/>
            <p:nvPr/>
          </p:nvSpPr>
          <p:spPr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38"/>
            <p:cNvSpPr/>
            <p:nvPr/>
          </p:nvSpPr>
          <p:spPr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" name="Google Shape;152;p38"/>
            <p:cNvSpPr/>
            <p:nvPr/>
          </p:nvSpPr>
          <p:spPr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" name="Google Shape;153;p38"/>
            <p:cNvSpPr/>
            <p:nvPr/>
          </p:nvSpPr>
          <p:spPr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" name="Google Shape;154;p38"/>
            <p:cNvSpPr/>
            <p:nvPr/>
          </p:nvSpPr>
          <p:spPr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5" name="Google Shape;155;p38"/>
            <p:cNvSpPr/>
            <p:nvPr/>
          </p:nvSpPr>
          <p:spPr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" name="Google Shape;156;p38"/>
            <p:cNvSpPr/>
            <p:nvPr/>
          </p:nvSpPr>
          <p:spPr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38"/>
            <p:cNvSpPr/>
            <p:nvPr/>
          </p:nvSpPr>
          <p:spPr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8" name="Google Shape;158;p38"/>
            <p:cNvSpPr/>
            <p:nvPr/>
          </p:nvSpPr>
          <p:spPr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" name="Google Shape;159;p38"/>
            <p:cNvSpPr/>
            <p:nvPr/>
          </p:nvSpPr>
          <p:spPr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" name="Google Shape;160;p38"/>
            <p:cNvSpPr/>
            <p:nvPr/>
          </p:nvSpPr>
          <p:spPr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161" name="Google Shape;161;p38"/>
          <p:cNvCxnSpPr/>
          <p:nvPr/>
        </p:nvCxnSpPr>
        <p:spPr>
          <a:xfrm>
            <a:off x="304800" y="2819400"/>
            <a:ext cx="8229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2" name="Google Shape;162;p38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Google Shape;163;p38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4169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835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Google Shape;164;p3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5" name="Google Shape;165;p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6" name="Google Shape;166;p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lin ang="0" scaled="0"/>
        </a:gra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oogle Shape;174;p40"/>
          <p:cNvGrpSpPr/>
          <p:nvPr/>
        </p:nvGrpSpPr>
        <p:grpSpPr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5" name="Google Shape;175;p40"/>
            <p:cNvSpPr/>
            <p:nvPr/>
          </p:nvSpPr>
          <p:spPr>
            <a:xfrm>
              <a:off x="2061" y="1707"/>
              <a:ext cx="3699" cy="2613"/>
            </a:xfrm>
            <a:custGeom>
              <a:avLst/>
              <a:gdLst/>
              <a:ahLst/>
              <a:cxnLst/>
              <a:rect l="l" t="t" r="r" b="b"/>
              <a:pathLst>
                <a:path w="3699" h="2613" extrusionOk="0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>
              <a:gsLst>
                <a:gs pos="0">
                  <a:srgbClr val="182F76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6" name="Google Shape;176;p40"/>
            <p:cNvSpPr/>
            <p:nvPr/>
          </p:nvSpPr>
          <p:spPr>
            <a:xfrm>
              <a:off x="-652" y="978"/>
              <a:ext cx="4237" cy="3342"/>
            </a:xfrm>
            <a:custGeom>
              <a:avLst/>
              <a:gdLst/>
              <a:ahLst/>
              <a:cxnLst/>
              <a:rect l="l" t="t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77" name="Google Shape;177;p4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Google Shape;178;p4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Google Shape;179;p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0" name="Google Shape;180;p4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1" name="Google Shape;181;p4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80"/>
              <a:buFont typeface="Noto Sans Symbols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 Impact Assessment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by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Siraj M.A. Goran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0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0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1960, seldom environmental factors considered in economic equation.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1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582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comprehensive term meaning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surroundings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It includes the gaseous envelope surrounding earth, the </a:t>
            </a: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Atmosphere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 mass of water above and below the earth, the </a:t>
            </a: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Hydrosphere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 land masses that support life, the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Lithosphere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the whole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microbes, plants, and animals,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collectively referred as, Biosphere.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2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8" name="Google Shape;268;p1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0962" y="217487"/>
            <a:ext cx="9291637" cy="5913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3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 is often said to be his own enemy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This is perhaps true in the consequence of </a:t>
            </a: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human activities to provide food, shelter, amenities (characters) and transport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While products of industry and agriculture make human existence more bearable and pleasant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they give rise to waste effluents and emissions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  <p:pic>
        <p:nvPicPr>
          <p:cNvPr id="276" name="Google Shape;27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3937" y="6357937"/>
            <a:ext cx="347662" cy="347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4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59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 of the interactions of human existence relate to: </a:t>
            </a:r>
            <a:b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82" name="Google Shape;282;p14"/>
          <p:cNvSpPr txBox="1">
            <a:spLocks noGrp="1"/>
          </p:cNvSpPr>
          <p:nvPr>
            <p:ph type="body" idx="1"/>
          </p:nvPr>
        </p:nvSpPr>
        <p:spPr>
          <a:xfrm>
            <a:off x="76200" y="1143000"/>
            <a:ext cx="8839200" cy="498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 utilization of a resource without impairing its use,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 disposal of wastes without creating problems,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 degradation of forest wealth and  exploitation of biota </a:t>
            </a:r>
            <a:endParaRPr/>
          </a:p>
        </p:txBody>
      </p:sp>
      <p:pic>
        <p:nvPicPr>
          <p:cNvPr id="283" name="Google Shape;28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3937" y="6357937"/>
            <a:ext cx="347662" cy="347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>
            <a:spLocks noGrp="1"/>
          </p:cNvSpPr>
          <p:nvPr>
            <p:ph type="body" idx="1"/>
          </p:nvPr>
        </p:nvSpPr>
        <p:spPr>
          <a:xfrm>
            <a:off x="152400" y="228600"/>
            <a:ext cx="853440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rapid growth of population, improvements in standards of living and concomitant growth of infrastructure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have altered the environment, sometimes beyond its power of resilience.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changes have resulted in ecological crisis and have become a matter of grave concern to managers and decision makers throughout the world.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issues both at national and global levels are focussing concern of nodal agencies </a:t>
            </a:r>
            <a:r>
              <a:rPr lang="en-US" sz="2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(to support sustainable development and tend to produce adverse impacts on living conditions of human, animals, plants and geographical environment. </a:t>
            </a:r>
            <a:endParaRPr/>
          </a:p>
          <a:p>
            <a:pPr marL="342900" marR="0" lvl="0" indent="-21844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endParaRPr sz="2800" b="1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</a:pPr>
            <a:r>
              <a:rPr lang="en-US" sz="4000" b="0" i="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History</a:t>
            </a:r>
            <a:endParaRPr/>
          </a:p>
        </p:txBody>
      </p:sp>
      <p:sp>
        <p:nvSpPr>
          <p:cNvPr id="295" name="Google Shape;295;p16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2400" b="0" i="0" u="none">
                <a:solidFill>
                  <a:srgbClr val="850AFF"/>
                </a:solidFill>
                <a:latin typeface="Georgia"/>
                <a:ea typeface="Georgia"/>
                <a:cs typeface="Georgia"/>
                <a:sym typeface="Georgia"/>
              </a:rPr>
              <a:t>National Environmental Policy Act 1969 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 USA is the </a:t>
            </a:r>
            <a:r>
              <a:rPr lang="en-US" sz="2400" b="0" i="0" u="none">
                <a:solidFill>
                  <a:srgbClr val="850AFF"/>
                </a:solidFill>
                <a:latin typeface="Georgia"/>
                <a:ea typeface="Georgia"/>
                <a:cs typeface="Georgia"/>
                <a:sym typeface="Georgia"/>
              </a:rPr>
              <a:t>legislative basis for EIA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The policy was the result of wide spread recognition </a:t>
            </a:r>
            <a:r>
              <a:rPr lang="en-US" sz="2400" b="1" i="0" u="none">
                <a:solidFill>
                  <a:srgbClr val="850AFF"/>
                </a:solidFill>
                <a:latin typeface="Georgia"/>
                <a:ea typeface="Georgia"/>
                <a:cs typeface="Georgia"/>
                <a:sym typeface="Georgia"/>
              </a:rPr>
              <a:t>in the 1960s that some major environmental problems were created by the government’s projects (power stations, dams and reservoirs, industrial complexes).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2400" b="0" i="0" u="none">
                <a:solidFill>
                  <a:srgbClr val="850AFF"/>
                </a:solidFill>
                <a:latin typeface="Georgia"/>
                <a:ea typeface="Georgia"/>
                <a:cs typeface="Georgia"/>
                <a:sym typeface="Georgia"/>
              </a:rPr>
              <a:t>legislation made mandatory to assess 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environmental consequences of all projects by federal agencies. 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0" i="0" u="none">
                <a:solidFill>
                  <a:srgbClr val="850AFF"/>
                </a:solidFill>
                <a:latin typeface="Georgia"/>
                <a:ea typeface="Georgia"/>
                <a:cs typeface="Georgia"/>
                <a:sym typeface="Georgia"/>
              </a:rPr>
              <a:t>In 1990s, many developed and some developing coun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tries designed their EIA legislation. e.g. New Zealand (1991), Canada (1995), Australia (1999), Vietnam (1993), Uganda (1994), Ecuador (1997).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Today, </a:t>
            </a:r>
            <a:r>
              <a:rPr lang="en-US" sz="2400" b="0" i="0" u="none">
                <a:solidFill>
                  <a:srgbClr val="850AFF"/>
                </a:solidFill>
                <a:latin typeface="Georgia"/>
                <a:ea typeface="Georgia"/>
                <a:cs typeface="Georgia"/>
                <a:sym typeface="Georgia"/>
              </a:rPr>
              <a:t>EIA is firmly established in planning process in many of these countries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/>
          </a:p>
          <a:p>
            <a:pPr marL="342900" marR="0" lvl="0" indent="-23622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944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</a:pPr>
            <a:r>
              <a:rPr lang="en-US" sz="4000" b="0" i="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Purposes/Aims and Objectives</a:t>
            </a:r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52400" y="1417637"/>
            <a:ext cx="8534400" cy="544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 impact assessment </a:t>
            </a: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is an important management tool for improving the long-term viability of projects.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Its use can help to </a:t>
            </a:r>
            <a:r>
              <a:rPr lang="en-US" sz="24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mistakes that can be expensive and damaging in environmental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social and economic terms.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Human activities are altering natural cycles and systems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an unprecedented scale, and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cumulative effects of these activities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estimated to be on part with bio-physical processes as an agent of ecological change.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endParaRPr sz="2400" b="1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endParaRPr/>
          </a:p>
          <a:p>
            <a:pPr marL="342900" marR="0" lvl="0" indent="-23622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8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8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Usually, the cost of undertaking an EIA accounts for only a small proportion of total project costs </a:t>
            </a: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(usually less than 0.1% of overall project costs),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savings to the project from an impact assessment can often considerably more. 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9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8686800" cy="582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broadly, EIA is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for </a:t>
            </a:r>
            <a:r>
              <a:rPr lang="en-US" sz="30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warning planning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a wide range of resource use, development, and conservation initiatives in order to make the most of options for </a:t>
            </a: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achieving sustainability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live in a greenhouse world of ozone holes and vanishing (disappear) species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It is now considered that the </a:t>
            </a:r>
            <a:r>
              <a:rPr lang="en-US" sz="3000" b="1" i="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impact of human activities on the biosphere is reaching critical thresholds,</a:t>
            </a: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the consequent threat of ecological breakdown and social conflict. </a:t>
            </a:r>
            <a:endParaRPr/>
          </a:p>
        </p:txBody>
      </p:sp>
      <p:pic>
        <p:nvPicPr>
          <p:cNvPr id="316" name="Google Shape;31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3937" y="6357937"/>
            <a:ext cx="347662" cy="347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"/>
          <p:cNvSpPr txBox="1">
            <a:spLocks noGrp="1"/>
          </p:cNvSpPr>
          <p:nvPr>
            <p:ph type="title"/>
          </p:nvPr>
        </p:nvSpPr>
        <p:spPr>
          <a:xfrm>
            <a:off x="387350" y="-152400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EIA (Environmental Impact Assessment)</a:t>
            </a:r>
            <a:endParaRPr/>
          </a:p>
        </p:txBody>
      </p:sp>
      <p:sp>
        <p:nvSpPr>
          <p:cNvPr id="200" name="Google Shape;200;p2"/>
          <p:cNvSpPr txBox="1">
            <a:spLocks noGrp="1"/>
          </p:cNvSpPr>
          <p:nvPr>
            <p:ph type="body" idx="1"/>
          </p:nvPr>
        </p:nvSpPr>
        <p:spPr>
          <a:xfrm>
            <a:off x="381000" y="1417637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EIA is a systematic process to </a:t>
            </a:r>
            <a:r>
              <a:rPr lang="en-US" sz="28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identify</a:t>
            </a: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8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predict</a:t>
            </a: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</a:t>
            </a:r>
            <a:r>
              <a:rPr lang="en-US" sz="28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evaluate</a:t>
            </a: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the environmental effects of proposed actions and projects on the environment. </a:t>
            </a:r>
            <a:endParaRPr/>
          </a:p>
          <a:p>
            <a:pPr marL="342900" marR="0" lvl="0" indent="-27178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</a:t>
            </a:r>
            <a:r>
              <a:rPr lang="en-US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broad definition of environment </a:t>
            </a: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adopted. Whenever appropriate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social, cultural and health effects are also considered as an integral part of EIA</a:t>
            </a: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/>
          </a:p>
          <a:p>
            <a:pPr marL="342900" marR="0" lvl="0" indent="-28067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98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Finally, </a:t>
            </a:r>
            <a:r>
              <a:rPr lang="en-US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particular attention </a:t>
            </a: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given in EIA for </a:t>
            </a:r>
            <a:r>
              <a:rPr lang="en-US" sz="28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preventing, mitigating and offsetting the significant adverse effects of proposed undertakings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20"/>
          <p:cNvSpPr txBox="1">
            <a:spLocks noGrp="1"/>
          </p:cNvSpPr>
          <p:nvPr>
            <p:ph type="body" idx="1"/>
          </p:nvPr>
        </p:nvSpPr>
        <p:spPr>
          <a:xfrm>
            <a:off x="228600" y="1719262"/>
            <a:ext cx="87630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None/>
            </a:pPr>
            <a:r>
              <a:rPr lang="en-US" sz="32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The </a:t>
            </a:r>
            <a:r>
              <a:rPr lang="en-US" sz="3200" b="0" i="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immediate aim</a:t>
            </a:r>
            <a:r>
              <a:rPr lang="en-US" sz="32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EIA is </a:t>
            </a:r>
            <a:r>
              <a:rPr lang="en-US" sz="3200" b="0" i="0" u="sng">
                <a:solidFill>
                  <a:srgbClr val="850AFF"/>
                </a:solidFill>
                <a:latin typeface="Georgia"/>
                <a:ea typeface="Georgia"/>
                <a:cs typeface="Georgia"/>
                <a:sym typeface="Georgia"/>
              </a:rPr>
              <a:t>to inform the process of decision-making by identifying the potentially significant environmental effects and risks of development proposals</a:t>
            </a:r>
            <a:r>
              <a:rPr lang="en-US" sz="32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/>
          </a:p>
        </p:txBody>
      </p:sp>
      <p:pic>
        <p:nvPicPr>
          <p:cNvPr id="323" name="Google Shape;32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3937" y="6357937"/>
            <a:ext cx="347662" cy="347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1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7543800" cy="172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</a:pPr>
            <a:r>
              <a:rPr lang="en-US" sz="3200" b="1" i="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Objectives related to this aim are to: </a:t>
            </a:r>
            <a:br>
              <a:rPr lang="en-US" sz="3200" b="1" i="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</a:br>
            <a:endParaRPr/>
          </a:p>
        </p:txBody>
      </p:sp>
      <p:sp>
        <p:nvSpPr>
          <p:cNvPr id="329" name="Google Shape;329;p21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●"/>
            </a:pPr>
            <a:r>
              <a:rPr lang="en-US" sz="3200" b="0" i="0" u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improve the environmental design </a:t>
            </a:r>
            <a:r>
              <a:rPr lang="en-US" sz="32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 the proposal;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●"/>
            </a:pPr>
            <a:r>
              <a:rPr lang="en-US" sz="3200" b="0" i="0" u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ensure that resources are used appropriately and efficiently;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identify appropriate measures for </a:t>
            </a:r>
            <a:r>
              <a:rPr lang="en-US" sz="3200" b="0" i="0" u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mitigating the potential impacts of the proposal;</a:t>
            </a:r>
            <a:r>
              <a:rPr lang="en-US" sz="32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●"/>
            </a:pPr>
            <a:r>
              <a:rPr lang="en-US" sz="3200" b="0" i="0" u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facilitate </a:t>
            </a:r>
            <a:r>
              <a:rPr lang="en-US" sz="32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informed decision making, including setting the </a:t>
            </a:r>
            <a:r>
              <a:rPr lang="en-US" sz="3200" b="0" i="0" u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environmental terms and conditions for implementing the proposal.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2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</a:pPr>
            <a:r>
              <a:rPr lang="en-US" sz="4000" b="0" i="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</p:txBody>
      </p:sp>
      <p:sp>
        <p:nvSpPr>
          <p:cNvPr id="336" name="Google Shape;336;p22"/>
          <p:cNvSpPr txBox="1">
            <a:spLocks noGrp="1"/>
          </p:cNvSpPr>
          <p:nvPr>
            <p:ph type="body" idx="1"/>
          </p:nvPr>
        </p:nvSpPr>
        <p:spPr>
          <a:xfrm>
            <a:off x="228600" y="838200"/>
            <a:ext cx="84582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The </a:t>
            </a:r>
            <a:r>
              <a:rPr lang="en-US" sz="2400" b="0" i="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ultimate (long term) aim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EIA </a:t>
            </a:r>
            <a:r>
              <a:rPr lang="en-US" sz="2400" b="0" i="0" u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is to promote sustainable development by ensuring that development proposals do not undermine (destroy)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400" b="0" i="0" u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critical resource and ecological functions 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 the well being, lifestyle and livelihood of the communities and peoples who depend on them.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endParaRPr sz="2400" b="1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Objectives related to this aim are to:</a:t>
            </a:r>
            <a:endParaRPr sz="24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protect human health and safety;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avoid irreversible changes and serious damage to the environment;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safeguard </a:t>
            </a:r>
            <a:r>
              <a:rPr lang="en-US" sz="2400" b="1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valued resources, natural areas and ecosystem components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; and 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enhance the </a:t>
            </a:r>
            <a:r>
              <a:rPr lang="en-US" sz="2400" b="1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social aspects </a:t>
            </a:r>
            <a:r>
              <a:rPr lang="en-US" sz="2400" b="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 the proposal. </a:t>
            </a:r>
            <a:endParaRPr/>
          </a:p>
          <a:p>
            <a:pPr marL="342900" marR="0" lvl="0" indent="-23622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3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50"/>
              <a:buFont typeface="Noto Sans Symbols"/>
              <a:buNone/>
            </a:pPr>
            <a:r>
              <a:rPr lang="en-US" sz="4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00"/>
              <a:buFont typeface="Georgia"/>
              <a:buNone/>
            </a:pPr>
            <a:r>
              <a:rPr lang="en-US" sz="3900" b="0" i="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Definition</a:t>
            </a:r>
            <a:endParaRPr/>
          </a:p>
        </p:txBody>
      </p:sp>
      <p:sp>
        <p:nvSpPr>
          <p:cNvPr id="207" name="Google Shape;207;p3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It is a </a:t>
            </a:r>
            <a:r>
              <a:rPr lang="en-US" sz="3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planning and management 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tool for </a:t>
            </a:r>
            <a:r>
              <a:rPr lang="en-US" sz="30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sustainable development 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that seeks to </a:t>
            </a:r>
            <a:r>
              <a:rPr lang="en-US" sz="30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identify the type, magnitude and probability of environmental and social changes 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likely to occur </a:t>
            </a:r>
            <a:r>
              <a:rPr lang="en-US" sz="30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as direct or indirect 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result of a project or </a:t>
            </a:r>
            <a:r>
              <a:rPr lang="en-US" sz="30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policy </a:t>
            </a:r>
            <a:r>
              <a:rPr lang="en-US" sz="30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and to design the possible mitigation procedure</a:t>
            </a:r>
            <a:r>
              <a:rPr lang="en-US" sz="3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endParaRPr sz="3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4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EIA acts as a Practical Solutions for Problems) as:</a:t>
            </a:r>
            <a:endParaRPr/>
          </a:p>
          <a:p>
            <a:pPr marL="342900" marR="0" lvl="0" indent="-209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∗ Determining and managing (identifying, describing, measuring, predicting, interpreting, integrating, communicating, involving and controlling), </a:t>
            </a:r>
            <a:endParaRPr/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5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∗  Potential (or real) impacts (direct and indirect, cumulative, likelihood)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∗  Proposed (or existing) human actions (projects, plans, programs, legislation, activities) and their alternatives on the environment,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 (Physical, Chemical, biological, human health, cultural, social, economic, built and interactions)” </a:t>
            </a:r>
            <a:endParaRPr/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6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00"/>
              <a:buFont typeface="Arial"/>
              <a:buNone/>
            </a:pPr>
            <a:r>
              <a:rPr lang="en-US" sz="39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EIA is a tool that is applied… </a:t>
            </a:r>
            <a:endParaRPr/>
          </a:p>
        </p:txBody>
      </p:sp>
      <p:sp>
        <p:nvSpPr>
          <p:cNvPr id="228" name="Google Shape;228;p6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</a:t>
            </a:r>
            <a:r>
              <a:rPr lang="en-US" sz="30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decisions are taken and 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all alternatives are still open;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inform all stages of decision making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including final approval and 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establishment of conditions for project implementation;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participation and consultation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and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integrate environmental considerations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safeguards into all phases of project design, construction and operation</a:t>
            </a:r>
            <a:endParaRPr/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endParaRPr sz="3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7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543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Environment will cover, the existing condition in or/and around the area is as much as: </a:t>
            </a:r>
            <a:br>
              <a:rPr lang="en-US" sz="2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35" name="Google Shape;235;p7"/>
          <p:cNvSpPr txBox="1">
            <a:spLocks noGrp="1"/>
          </p:cNvSpPr>
          <p:nvPr>
            <p:ph type="body" idx="1"/>
          </p:nvPr>
        </p:nvSpPr>
        <p:spPr>
          <a:xfrm>
            <a:off x="228600" y="1719262"/>
            <a:ext cx="84582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92150" marR="0" lvl="1" indent="-3476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(i)  Physical environment to include: 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87425" marR="0" lvl="2" indent="-2936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(a)  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Land and Climate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Weather conditions to include temperature (ambient), humidity, wind velocity, precipitation, land use, topography, geology and seismic considerations. 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87425" marR="0" lvl="2" indent="-2936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(b)  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Atmospheric conditions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Ambient air quality at the site and around specially in down wind direction 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87425" marR="0" lvl="2" indent="-2936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(c)  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 bodies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Laks, rivers, ponds and canals. Hydrology and existing quality. Ground water availability and flow regime 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87425" marR="0" lvl="2" indent="-2936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(d)  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Noise level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8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8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(ii)  Chemical Environment to include: </a:t>
            </a: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2150" marR="0" lvl="1" indent="-34766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(a)  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Industrial activities,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types of industries at the site and around (10 km radius), types of wastes produced and methods of treatment and disposal of effluents. 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2150" marR="0" lvl="1" indent="-34766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(b)  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City dumping sites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land fill sites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(iii)  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Infrastructure: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Public Services, Water Supply, Waste Treatment Plants, Energy resources, distribution system, Transport system, communication, important buildings, heritage, sites etc. </a:t>
            </a:r>
            <a:endParaRPr/>
          </a:p>
          <a:p>
            <a:pPr marL="342900" marR="0" lvl="0" indent="-209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(iv)  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Biological environment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Vegetation, forests, flora, fauna. Natural vegetation, parks, cultivated land, crops, threatened and endangered species.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1275</Words>
  <Application>Microsoft Office PowerPoint</Application>
  <PresentationFormat>On-screen Show (4:3)</PresentationFormat>
  <Paragraphs>71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Georgia</vt:lpstr>
      <vt:lpstr>Noto Sans Symbols</vt:lpstr>
      <vt:lpstr>Times New Roman</vt:lpstr>
      <vt:lpstr>Network</vt:lpstr>
      <vt:lpstr>2_Soaring</vt:lpstr>
      <vt:lpstr>1_Network</vt:lpstr>
      <vt:lpstr>3_Soaring</vt:lpstr>
      <vt:lpstr>PowerPoint Presentation</vt:lpstr>
      <vt:lpstr>EIA (Environmental Impact Assessment)</vt:lpstr>
      <vt:lpstr>Definition</vt:lpstr>
      <vt:lpstr>PowerPoint Presentation</vt:lpstr>
      <vt:lpstr>PowerPoint Presentation</vt:lpstr>
      <vt:lpstr>EIA is a tool that is applied… </vt:lpstr>
      <vt:lpstr>Environment will cover, the existing condition in or/and around the area is as much as: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of the interactions of human existence relate to:  </vt:lpstr>
      <vt:lpstr>PowerPoint Presentation</vt:lpstr>
      <vt:lpstr>History</vt:lpstr>
      <vt:lpstr>Purposes/Aims and Objectives</vt:lpstr>
      <vt:lpstr>PowerPoint Presentation</vt:lpstr>
      <vt:lpstr>PowerPoint Presentation</vt:lpstr>
      <vt:lpstr>PowerPoint Presentation</vt:lpstr>
      <vt:lpstr>Objectives related to this aim are to: 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Mohsin</dc:creator>
  <cp:lastModifiedBy>Siraj Goran</cp:lastModifiedBy>
  <cp:revision>1</cp:revision>
  <dcterms:created xsi:type="dcterms:W3CDTF">2009-04-22T12:15:24Z</dcterms:created>
  <dcterms:modified xsi:type="dcterms:W3CDTF">2023-06-29T10:47:07Z</dcterms:modified>
</cp:coreProperties>
</file>