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77F27-F078-48CB-B8D3-CFB19608DBE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322ED-B7B8-4F15-806E-0F59F155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4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322ED-B7B8-4F15-806E-0F59F15527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07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xmlns="" id="{2082BCAC-7CAF-4810-A844-C33662553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xmlns="" id="{4AA2BDE9-28C8-4257-BBEC-6A407C83B66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xmlns="" id="{92D43D81-0335-484D-A1FF-57533A5A9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xmlns="" id="{15396E46-C7F4-4A9B-A2B1-780478AFE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xmlns="" id="{D5C83508-AD99-42A1-BDC6-1484EF597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xmlns="" id="{0B0573BC-1BCC-403F-94E1-78275A245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xmlns="" id="{2452F397-3E75-41F2-8B4B-65946ABDE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xmlns="" id="{5CD2D9E6-5A54-4511-B45C-61DC70583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xmlns="" id="{DE089816-6F1B-45DC-B049-FEA115E30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xmlns="" id="{F191867F-25E9-4995-AF7A-A4828CC73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xmlns="" id="{56B208F2-87BD-4B4E-9A82-6AB6BAB0E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xmlns="" id="{7D6C17AB-D113-45C9-8CB2-1D5866670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xmlns="" id="{857BDE1A-FF28-4684-93EF-B5E032182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xmlns="" id="{74D161B0-FAD2-4AA9-BF77-7C02FB18C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xmlns="" id="{E567EE72-279D-4399-A588-8DCB5560B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xmlns="" id="{EBB70F84-E67B-417D-8367-3C2363D36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xmlns="" id="{E52D43AD-8E3E-49BB-92A5-302EC3B6D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xmlns="" id="{8B88EFA1-BFF5-42FE-8BD8-FCE5521CC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xmlns="" id="{BF4E5E9F-2ACA-4ED5-9F12-33CE2EE62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xmlns="" id="{0A56BEA1-392D-4B76-8CFB-7B82E4AEA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xmlns="" id="{7E580962-79FD-42A2-9CF1-036E1458F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xmlns="" id="{03B1D852-B7A9-4789-9D95-F4E476215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xmlns="" id="{6EBBB8DF-159D-4081-862E-20D65D2B8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xmlns="" id="{44433E57-9582-4F6F-BBA3-94694A9CD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xmlns="" id="{67630EBD-8F12-41B0-9D7F-65E602429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xmlns="" id="{32831BE0-B8ED-4EB0-9DF3-4B0E0E73D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xmlns="" id="{F2F6DB4F-94B1-4DD7-8945-6740EDDCA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xmlns="" id="{D5B1D353-5A99-4145-823D-B20B61183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xmlns="" id="{C28B96BB-8054-4D39-99AC-92CB0AB78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xmlns="" id="{BA210177-DE8F-48BE-93C8-290473914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xmlns="" id="{94535E4D-19F4-46C4-9FEC-9D59476C5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xmlns="" id="{9EB7BEEF-2FA1-4717-85BA-EEC3BCC45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xmlns="" id="{912EB1ED-4B71-4A49-B752-3CE0ED8AE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xmlns="" id="{102A6F1D-5088-4C6E-94C9-FED4CF9BB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xmlns="" id="{D48FB7E2-4259-46D0-B62B-A14F008F8C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xmlns="" id="{0669A59F-2EF9-4811-B104-59B1AADC5C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xmlns="" id="{BE5C4E8E-DBBD-438F-8C73-CA44B90776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56BA82-0D25-4B9D-8558-5A74B23CF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64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895B666-7167-427C-B67C-789962DC4D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8492385-D48B-4D15-B092-3C6FB7ED96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4FA8DFBF-6877-45A7-B28F-AA6DF26F40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F9D61-6F41-4E89-9A9D-A2953E8C25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35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191101A-8EF9-4721-9ABF-AC8D58AAB7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6BE18AA-3194-43C3-9553-B428A60FE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B608F42B-DEE5-463E-9EF2-3CBAD84DC7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9F68F-9FEB-4F5F-A497-1003DC1A82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943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9D1CC48-3FA8-4F6D-B490-67969BD162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867D0FF-6941-483F-8AB9-9F0A9550B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60CA3CCD-5F71-4BFC-B557-C7A96BB4C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98A97-2F39-4F61-BF44-7F6448C6D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87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55953A2C-BD3C-43BD-AE7A-A4764EE4B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5A5E637-DE96-4E0F-B7A3-369A5CB2E1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2329867B-AF77-435E-AEFF-E70F75A82E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D2C4B-3097-4B19-8B71-6DAF1E7727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63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8843B03-6E87-4DB5-8526-4F0740B28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70409C5-1002-4CB0-AB41-CE4C3A5C6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EA275F56-240F-48F5-811F-79EB77BC48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CD460-1CDA-4119-A645-DECE68327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80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3242E73-2196-41DD-BB0A-9BE147DA39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576C3E4-B26D-4BB6-8020-DE184D524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AF2E0580-5F29-4371-98EE-5601C5881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07F7A-52EA-496B-A2E1-1450521F96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31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05B81A80-F38D-4984-A0F6-DBE551D793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2BBB0364-4CA4-4933-96D0-B9FBB15190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E5D7E2B2-041F-4D68-BEB5-4D35AE1D97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30BD8-EEB5-4C46-9EAF-45512922AA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10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9C436CE-8613-4A71-833F-F4FBE5A16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A06574F-D38C-4C19-B9D2-171B9A87DD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5F4EAE3C-9475-483E-8664-ADECC196E0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E90D7-8663-48BB-AC13-66375589A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90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7D55C38B-035A-4F5A-A0F1-C15817E17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A3674CF9-A85C-4626-B77A-ABE1E9C44C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B5A22FE0-3862-40DF-883A-214633CA4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3A0CB-A843-4E77-BD82-C25F72EFCF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58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EA8E6B8-5777-4C3C-9DE4-93AECD78C7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0B6F6D9-F326-4904-8DFD-AA3C5D3D2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BF81F0E3-0595-4073-8CBC-EC6A85C24B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E2CAB-7573-4679-8034-151DE2173B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68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0E7A62A-6795-442A-ACFE-674699D06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BCF8384-5FA5-442D-95BA-EF5C640B2C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99056B4B-E36E-43F1-93C1-27EB1D41CE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B2F3D-2EFA-49AB-8DA8-CF550D318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7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xmlns="" id="{420813CF-F44F-4769-A363-A28F7E7646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39533E4D-A72E-40B2-A2AE-0462A741C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48349418-B3F8-4B71-9ECA-E8C505677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xmlns="" id="{3B3E318B-AD08-4E69-A365-32D2E0168E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xmlns="" id="{123A9061-1EAA-4071-B09A-DB9431413C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41841508-7E4A-4672-92BA-782FB2005E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8CB1E813-782E-4C11-821A-7F78F9E72C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xmlns="" id="{565402C3-5B5E-4970-B1F6-166D3A4DB720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xmlns="" id="{FE4C5C2D-8655-44A7-8DDD-98991ECBD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xmlns="" id="{D8B29B53-505C-493A-A1CF-24215516E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xmlns="" id="{17B12068-37C9-4521-98EA-9FC1F91A9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xmlns="" id="{97966C1F-175D-4B8F-9111-4EBFBB62F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xmlns="" id="{87F3DFC6-8F01-4C6E-9331-5DC665F6A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xmlns="" id="{1A0A33D4-21B9-4DA1-8618-6C3312B7B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xmlns="" id="{57727FF7-193B-45F7-AF8D-1D35BC318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xmlns="" id="{6997DCF9-6B21-464A-B80C-48DFF7387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xmlns="" id="{396755CE-516C-451C-A628-A7B97D096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xmlns="" id="{3A1487AE-DFB3-4D97-9F8D-712596D4E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xmlns="" id="{79C41B34-019F-4F4E-B05F-AC29BCE76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xmlns="" id="{5DFA33EF-DD3E-4BFA-A4A0-59C23D3DE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xmlns="" id="{B37B97C2-A129-4CB1-A65D-FF8A533F4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xmlns="" id="{022000F7-40A9-45BB-BDEC-9F0DF2B3E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xmlns="" id="{FFF9F04E-D545-4917-AEEA-8DD0F4C01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xmlns="" id="{6B7A0E63-08C8-4CFD-BD49-16345BF93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xmlns="" id="{DC7FC0E8-8882-4168-83BD-1C122546E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xmlns="" id="{76F25F6B-A94F-4A38-8570-AF0596D52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xmlns="" id="{5C12E65B-50D2-4270-A59B-C7436572F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xmlns="" id="{B0F03ED3-09CA-4C57-BB19-284C7C83D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xmlns="" id="{B5756741-D9BA-4643-ACBD-C65E1008B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xmlns="" id="{CAB8DB90-FF2C-4487-B47E-6B9581E0C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xmlns="" id="{D3B16DB7-E076-43A9-9116-D07756C92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xmlns="" id="{BA91DA6F-7E29-46C8-8D7E-D854C51B9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xmlns="" id="{4BB50D6A-C90F-48D7-9DBE-B600C2042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xmlns="" id="{D82607A3-4664-479B-A072-89196EFF9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xmlns="" id="{2F8DD421-C816-40E9-BF0A-9B9E9D48F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xmlns="" id="{F9CC2E16-6707-4D1B-A40B-5E93F6569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xmlns="" id="{C4552122-5664-4973-BF35-4F4EF357F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xmlns="" id="{5D833F19-644F-4E63-8B6C-2F85ABBE3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xmlns="" id="{A01E8D50-9153-4CF2-BB18-6C2AA90FD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18B0EF5D-9C03-4D6A-B3D1-857A90A00F67}"/>
              </a:ext>
            </a:extLst>
          </p:cNvPr>
          <p:cNvSpPr txBox="1">
            <a:spLocks/>
          </p:cNvSpPr>
          <p:nvPr/>
        </p:nvSpPr>
        <p:spPr bwMode="auto">
          <a:xfrm>
            <a:off x="0" y="1425575"/>
            <a:ext cx="9144000" cy="11430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Gravity Method</a:t>
            </a:r>
            <a:endParaRPr lang="ar-IQ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6FE4DC4C-CCCD-4509-A65B-FBDA71801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769" y="4149080"/>
            <a:ext cx="598646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15000"/>
              <a:buFont typeface="Wingdings" pitchFamily="2" charset="2"/>
              <a:buNone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Char char="-"/>
              <a:defRPr sz="200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MCS Gulf S_U normal." pitchFamily="2" charset="-78"/>
              </a:rPr>
              <a:t>Muhammad Ali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MCS Gulf S_U normal." pitchFamily="2" charset="-78"/>
              </a:rPr>
              <a:t>Sirwa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MCS Gulf S_U normal." pitchFamily="2" charset="-78"/>
              </a:rPr>
              <a:t> Qadir</a:t>
            </a:r>
            <a:endParaRPr lang="ar-E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cs typeface="MCS Gulf S_U normal." pitchFamily="2" charset="-78"/>
            </a:endParaRPr>
          </a:p>
          <a:p>
            <a:pPr algn="ctr">
              <a:defRPr/>
            </a:pPr>
            <a:r>
              <a:rPr lang="en-N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3rd Stage Students</a:t>
            </a:r>
          </a:p>
          <a:p>
            <a:pPr algn="ctr">
              <a:defRPr/>
            </a:pPr>
            <a:r>
              <a:rPr lang="en-N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Earth Sciences and Petroleum Department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</a:endParaRPr>
          </a:p>
          <a:p>
            <a:pPr algn="ctr">
              <a:defRPr/>
            </a:pPr>
            <a:r>
              <a:rPr lang="en-N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1</a:t>
            </a:r>
            <a:r>
              <a:rPr lang="en-NZ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st</a:t>
            </a:r>
            <a:r>
              <a:rPr lang="en-N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  Semester - Academic Year: 2023/2024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</a:endParaRPr>
          </a:p>
        </p:txBody>
      </p:sp>
      <p:pic>
        <p:nvPicPr>
          <p:cNvPr id="3076" name="Picture 4" descr="Raw00188">
            <a:extLst>
              <a:ext uri="{FF2B5EF4-FFF2-40B4-BE49-F238E27FC236}">
                <a16:creationId xmlns:a16="http://schemas.microsoft.com/office/drawing/2014/main" xmlns="" id="{BC2E6592-F1EF-4837-9DB7-5B0967D9C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76200"/>
            <a:ext cx="13954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6">
            <a:extLst>
              <a:ext uri="{FF2B5EF4-FFF2-40B4-BE49-F238E27FC236}">
                <a16:creationId xmlns:a16="http://schemas.microsoft.com/office/drawing/2014/main" xmlns="" id="{709630A4-B685-49D2-960F-76D893867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525" y="4572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IQ" altLang="en-US" sz="2400" b="1">
              <a:cs typeface="Arial" panose="020B0604020202020204" pitchFamily="34" charset="0"/>
            </a:endParaRPr>
          </a:p>
        </p:txBody>
      </p:sp>
      <p:sp>
        <p:nvSpPr>
          <p:cNvPr id="3078" name="Rectangle 7">
            <a:extLst>
              <a:ext uri="{FF2B5EF4-FFF2-40B4-BE49-F238E27FC236}">
                <a16:creationId xmlns:a16="http://schemas.microsoft.com/office/drawing/2014/main" xmlns="" id="{99D6E9E8-D593-440F-83F0-30292A1DA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IQ" altLang="en-US" sz="1800"/>
          </a:p>
        </p:txBody>
      </p:sp>
      <p:sp>
        <p:nvSpPr>
          <p:cNvPr id="3079" name="Rectangle 8">
            <a:extLst>
              <a:ext uri="{FF2B5EF4-FFF2-40B4-BE49-F238E27FC236}">
                <a16:creationId xmlns:a16="http://schemas.microsoft.com/office/drawing/2014/main" xmlns="" id="{7DD82721-0C38-4BA5-8C05-D3A4EA818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88" y="25400"/>
            <a:ext cx="4572001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tx2"/>
                </a:solidFill>
              </a:rPr>
              <a:t>Kurdistan Region- Iraq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tx2"/>
                </a:solidFill>
                <a:cs typeface="Calibri" panose="020F0502020204030204" pitchFamily="34" charset="0"/>
              </a:rPr>
              <a:t>Ministry of Higher Education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tx2"/>
                </a:solidFill>
                <a:cs typeface="Calibri" panose="020F0502020204030204" pitchFamily="34" charset="0"/>
              </a:rPr>
              <a:t>&amp; Scientific Research</a:t>
            </a:r>
            <a:r>
              <a:rPr lang="en-US" altLang="en-US" sz="1400" b="1" dirty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err="1">
                <a:solidFill>
                  <a:schemeClr val="tx2"/>
                </a:solidFill>
                <a:cs typeface="Calibri" panose="020F0502020204030204" pitchFamily="34" charset="0"/>
              </a:rPr>
              <a:t>Salahaddin</a:t>
            </a:r>
            <a:r>
              <a:rPr lang="en-US" altLang="en-US" sz="1400" b="1" dirty="0">
                <a:solidFill>
                  <a:schemeClr val="tx2"/>
                </a:solidFill>
                <a:cs typeface="Calibri" panose="020F0502020204030204" pitchFamily="34" charset="0"/>
              </a:rPr>
              <a:t> University- Erbil</a:t>
            </a:r>
            <a:endParaRPr lang="en-US" altLang="en-US" sz="1400" b="1" dirty="0">
              <a:solidFill>
                <a:schemeClr val="tx2"/>
              </a:solidFill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3F5DC470-9915-4C9F-AAAB-6C1630AEEC2C}"/>
              </a:ext>
            </a:extLst>
          </p:cNvPr>
          <p:cNvSpPr>
            <a:spLocks noChangeArrowheads="1"/>
          </p:cNvSpPr>
          <p:nvPr/>
        </p:nvSpPr>
        <p:spPr bwMode="auto">
          <a:xfrm rot="1000115">
            <a:off x="1386681" y="2708920"/>
            <a:ext cx="6872288" cy="1015663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NZ" sz="6000" b="1" dirty="0">
                <a:ln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</a:rPr>
              <a:t>Course Book</a:t>
            </a:r>
            <a:endParaRPr lang="en-US" sz="6000" b="1" dirty="0">
              <a:ln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AF9404D4-7B09-4E67-A9CC-ED1558589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46038"/>
            <a:ext cx="8229600" cy="811213"/>
          </a:xfrm>
        </p:spPr>
        <p:txBody>
          <a:bodyPr/>
          <a:lstStyle/>
          <a:p>
            <a:pPr eaLnBrk="1" hangingPunct="1">
              <a:defRPr/>
            </a:pP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Course Program: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C463ACF4-2B04-4158-8DBE-ED4C6E19B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defRPr/>
            </a:pPr>
            <a:r>
              <a:rPr lang="en-NZ" sz="2200" b="1" dirty="0">
                <a:solidFill>
                  <a:schemeClr val="accent6"/>
                </a:solidFill>
              </a:rPr>
              <a:t>This includes about 12-14 labs on different topics 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en-NZ" sz="2200" b="1" dirty="0">
                <a:solidFill>
                  <a:schemeClr val="accent6"/>
                </a:solidFill>
              </a:rPr>
              <a:t>     covered in the theory as follows: </a:t>
            </a:r>
          </a:p>
          <a:p>
            <a:pPr marL="0" indent="0" algn="just" eaLnBrk="1" hangingPunct="1">
              <a:buNone/>
              <a:defRPr/>
            </a:pPr>
            <a:endParaRPr lang="en-NZ" sz="22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200" b="1" dirty="0"/>
              <a:t>Lab. 1: </a:t>
            </a:r>
            <a:r>
              <a:rPr lang="en-GB" sz="2200" b="1" dirty="0"/>
              <a:t>Newton’s law of gravitation</a:t>
            </a:r>
            <a:endParaRPr lang="en-US" sz="2200" b="1" dirty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200" b="1" dirty="0"/>
              <a:t>Lab. 2: </a:t>
            </a:r>
            <a:r>
              <a:rPr lang="en-GB" sz="2200" b="1" dirty="0"/>
              <a:t>Drift correction </a:t>
            </a:r>
            <a:r>
              <a:rPr lang="en-GB" sz="2200" i="1" dirty="0"/>
              <a:t>(Homework: looping process)</a:t>
            </a:r>
            <a:endParaRPr lang="en-US" sz="2200" b="1" dirty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NZ" sz="2200" b="1" dirty="0"/>
              <a:t>Lab. 3: </a:t>
            </a:r>
            <a:r>
              <a:rPr lang="en-GB" sz="2200" b="1" dirty="0"/>
              <a:t>Free Air correction and Bouguer correction</a:t>
            </a:r>
            <a:endParaRPr lang="en-NZ" sz="2200" b="1" dirty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NZ" sz="2200" b="1" dirty="0"/>
              <a:t>Lab. 4: </a:t>
            </a:r>
            <a:r>
              <a:rPr lang="en-GB" sz="2200" b="1" dirty="0"/>
              <a:t>Latitude correction and Bouguer anomaly</a:t>
            </a:r>
          </a:p>
          <a:p>
            <a:pPr marL="0" indent="0" algn="just" eaLnBrk="1" hangingPunct="1">
              <a:lnSpc>
                <a:spcPct val="150000"/>
              </a:lnSpc>
              <a:buNone/>
              <a:defRPr/>
            </a:pPr>
            <a:r>
              <a:rPr lang="en-GB" sz="2000" i="1" dirty="0"/>
              <a:t>      (Homework: Theoretical gravity value and absolute Bouguer anomaly)</a:t>
            </a:r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sz="2200" b="1" dirty="0"/>
              <a:t>Lab. 5: </a:t>
            </a:r>
            <a:r>
              <a:rPr lang="en-GB" sz="2200" b="1" dirty="0"/>
              <a:t>Regional and Residual (profile &amp; map hand smoothing)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GB" sz="1800" i="1" dirty="0"/>
              <a:t>(Homework: Calculation of density: (Nettleton’s method &amp; Borehole gravity survey)</a:t>
            </a:r>
          </a:p>
          <a:p>
            <a:pPr marL="0" indent="0" algn="ctr" eaLnBrk="1" hangingPunct="1">
              <a:buNone/>
              <a:defRPr/>
            </a:pPr>
            <a:endParaRPr lang="en-GB" sz="7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Monthly exam</a:t>
            </a:r>
          </a:p>
          <a:p>
            <a:pPr marL="0" indent="0" algn="just" eaLnBrk="1" hangingPunct="1">
              <a:buNone/>
              <a:defRPr/>
            </a:pPr>
            <a:endParaRPr lang="en-US" sz="22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47FD21B8-F396-48A4-9CA9-63D618269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0163" y="115888"/>
            <a:ext cx="8153401" cy="720725"/>
          </a:xfrm>
        </p:spPr>
        <p:txBody>
          <a:bodyPr/>
          <a:lstStyle/>
          <a:p>
            <a:pPr eaLnBrk="1" hangingPunct="1">
              <a:defRPr/>
            </a:pP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Course Program: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860432DC-FD12-4266-98B9-F5A08D9FBC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30163" y="836613"/>
            <a:ext cx="9174163" cy="6021387"/>
          </a:xfrm>
        </p:spPr>
        <p:txBody>
          <a:bodyPr/>
          <a:lstStyle/>
          <a:p>
            <a:pPr eaLnBrk="1" hangingPunct="1">
              <a:defRPr/>
            </a:pPr>
            <a:r>
              <a:rPr lang="en-NZ" sz="2000" b="1" dirty="0"/>
              <a:t>Lab. 6: </a:t>
            </a:r>
            <a:r>
              <a:rPr lang="en-GB" sz="2000" b="1" dirty="0"/>
              <a:t>Griffin’s method and Second Vertical Derivative (SVD) </a:t>
            </a:r>
          </a:p>
          <a:p>
            <a:pPr eaLnBrk="1" hangingPunct="1">
              <a:defRPr/>
            </a:pPr>
            <a:r>
              <a:rPr lang="en-NZ" sz="2000" b="1" dirty="0"/>
              <a:t>Lab. 7: </a:t>
            </a:r>
            <a:r>
              <a:rPr lang="en-GB" sz="2000" b="1" dirty="0"/>
              <a:t>Interpretation of gravity (sphere and cylinder bodies), </a:t>
            </a:r>
          </a:p>
          <a:p>
            <a:pPr marL="0" indent="0" eaLnBrk="1" hangingPunct="1">
              <a:buNone/>
              <a:defRPr/>
            </a:pPr>
            <a:r>
              <a:rPr lang="en-GB" sz="2000" b="1" dirty="0"/>
              <a:t>                 (depth determination)</a:t>
            </a:r>
            <a:endParaRPr lang="en-US" sz="2000" b="1" dirty="0"/>
          </a:p>
          <a:p>
            <a:pPr eaLnBrk="1" hangingPunct="1">
              <a:defRPr/>
            </a:pPr>
            <a:r>
              <a:rPr lang="en-NZ" sz="2000" b="1" dirty="0"/>
              <a:t>Lab. 8: </a:t>
            </a:r>
            <a:r>
              <a:rPr lang="en-GB" sz="2000" b="1" dirty="0"/>
              <a:t>Interpretation of gravity (sphere and cylinder bodies), </a:t>
            </a:r>
          </a:p>
          <a:p>
            <a:pPr marL="0" indent="0" eaLnBrk="1" hangingPunct="1">
              <a:buNone/>
              <a:defRPr/>
            </a:pPr>
            <a:r>
              <a:rPr lang="en-GB" sz="2000" b="1" dirty="0"/>
              <a:t>                  (volume determination)</a:t>
            </a:r>
            <a:endParaRPr lang="en-US" sz="2000" b="1" dirty="0"/>
          </a:p>
          <a:p>
            <a:pPr eaLnBrk="1" hangingPunct="1">
              <a:defRPr/>
            </a:pPr>
            <a:r>
              <a:rPr lang="en-NZ" sz="2000" b="1" dirty="0"/>
              <a:t>Lab. 9:</a:t>
            </a:r>
            <a:r>
              <a:rPr lang="en-US" sz="2000" b="1" dirty="0"/>
              <a:t> </a:t>
            </a:r>
            <a:r>
              <a:rPr lang="en-GB" sz="2000" b="1" dirty="0"/>
              <a:t>Interpretation of gravity (Fault structure)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Monthly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eaLnBrk="1" hangingPunct="1">
              <a:defRPr/>
            </a:pPr>
            <a:r>
              <a:rPr lang="en-US" sz="2000" b="1" dirty="0"/>
              <a:t>Lab. 10: </a:t>
            </a:r>
            <a:r>
              <a:rPr lang="en-GB" sz="2000" b="1" dirty="0"/>
              <a:t>Magnetic Corrections</a:t>
            </a:r>
          </a:p>
          <a:p>
            <a:pPr eaLnBrk="1" hangingPunct="1">
              <a:defRPr/>
            </a:pPr>
            <a:r>
              <a:rPr lang="en-US" sz="2000" b="1" dirty="0"/>
              <a:t>Lab. 11: </a:t>
            </a:r>
            <a:r>
              <a:rPr lang="en-GB" sz="2000" b="1" dirty="0"/>
              <a:t>Interpretation of Magnetic Data (part One)</a:t>
            </a:r>
          </a:p>
          <a:p>
            <a:pPr eaLnBrk="1" hangingPunct="1">
              <a:defRPr/>
            </a:pPr>
            <a:r>
              <a:rPr lang="en-US" sz="2000" b="1" dirty="0"/>
              <a:t>Lab. 12: </a:t>
            </a:r>
            <a:r>
              <a:rPr lang="en-GB" sz="2000" b="1" dirty="0"/>
              <a:t>Interpretation of Magnetic Data (part two)</a:t>
            </a:r>
          </a:p>
          <a:p>
            <a:pPr marL="0" indent="0" eaLnBrk="1" hangingPunct="1">
              <a:buNone/>
              <a:defRPr/>
            </a:pPr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Monthly exam</a:t>
            </a:r>
          </a:p>
          <a:p>
            <a:pPr marL="0" indent="0" eaLnBrk="1" hangingPunct="1">
              <a:buNone/>
              <a:defRPr/>
            </a:pPr>
            <a:endParaRPr lang="en-US" sz="2000" b="1" dirty="0"/>
          </a:p>
          <a:p>
            <a:pPr eaLnBrk="1" hangingPunct="1">
              <a:defRPr/>
            </a:pPr>
            <a:endParaRPr lang="ar-IQ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>
            <a:extLst>
              <a:ext uri="{FF2B5EF4-FFF2-40B4-BE49-F238E27FC236}">
                <a16:creationId xmlns:a16="http://schemas.microsoft.com/office/drawing/2014/main" xmlns="" id="{A7615F6E-AE1B-4CE5-B101-1C10436D6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16634" y="260648"/>
            <a:ext cx="5701803" cy="648072"/>
          </a:xfrm>
        </p:spPr>
        <p:txBody>
          <a:bodyPr/>
          <a:lstStyle/>
          <a:p>
            <a:pPr algn="ctr" eaLnBrk="1" hangingPunct="1">
              <a:defRPr/>
            </a:pPr>
            <a:r>
              <a:rPr lang="en-NZ" sz="3600" dirty="0"/>
              <a:t>Grading of Practical:  </a:t>
            </a:r>
            <a:endParaRPr lang="ar-IQ" sz="36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B559EB9-3157-CEC2-44AA-83A95E39FD0C}"/>
              </a:ext>
            </a:extLst>
          </p:cNvPr>
          <p:cNvSpPr txBox="1"/>
          <p:nvPr/>
        </p:nvSpPr>
        <p:spPr>
          <a:xfrm>
            <a:off x="395536" y="2132856"/>
            <a:ext cx="4572000" cy="2793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NZ" sz="2400" b="1" dirty="0">
                <a:solidFill>
                  <a:schemeClr val="accent6"/>
                </a:solidFill>
              </a:rPr>
              <a:t>Mid-term practical exam: </a:t>
            </a:r>
            <a:r>
              <a:rPr lang="en-NZ" sz="2400" b="1" dirty="0">
                <a:solidFill>
                  <a:schemeClr val="accent1">
                    <a:lumMod val="50000"/>
                  </a:schemeClr>
                </a:solidFill>
              </a:rPr>
              <a:t>35%</a:t>
            </a:r>
            <a:r>
              <a:rPr lang="en-NZ" sz="2400" b="1" dirty="0">
                <a:solidFill>
                  <a:schemeClr val="accent6"/>
                </a:solidFill>
              </a:rPr>
              <a:t/>
            </a:r>
            <a:br>
              <a:rPr lang="en-NZ" sz="2400" b="1" dirty="0">
                <a:solidFill>
                  <a:schemeClr val="accent6"/>
                </a:solidFill>
              </a:rPr>
            </a:br>
            <a:r>
              <a:rPr lang="en-NZ" sz="2400" b="1" dirty="0">
                <a:solidFill>
                  <a:schemeClr val="accent6"/>
                </a:solidFill>
              </a:rPr>
              <a:t>Exam: 15%</a:t>
            </a:r>
          </a:p>
          <a:p>
            <a:pPr>
              <a:lnSpc>
                <a:spcPct val="150000"/>
              </a:lnSpc>
            </a:pPr>
            <a:r>
              <a:rPr lang="en-NZ" sz="2400" b="1" dirty="0">
                <a:solidFill>
                  <a:schemeClr val="accent6"/>
                </a:solidFill>
              </a:rPr>
              <a:t>Reports: 8%</a:t>
            </a:r>
            <a:br>
              <a:rPr lang="en-NZ" sz="2400" b="1" dirty="0">
                <a:solidFill>
                  <a:schemeClr val="accent6"/>
                </a:solidFill>
              </a:rPr>
            </a:br>
            <a:r>
              <a:rPr lang="en-NZ" sz="2400" b="1" dirty="0">
                <a:solidFill>
                  <a:schemeClr val="accent6"/>
                </a:solidFill>
              </a:rPr>
              <a:t>Quiz: 6%</a:t>
            </a:r>
          </a:p>
          <a:p>
            <a:pPr>
              <a:lnSpc>
                <a:spcPct val="150000"/>
              </a:lnSpc>
            </a:pPr>
            <a:r>
              <a:rPr lang="en-NZ" sz="2400" b="1" dirty="0">
                <a:solidFill>
                  <a:schemeClr val="accent6"/>
                </a:solidFill>
              </a:rPr>
              <a:t>Activity: 6%</a:t>
            </a:r>
            <a:endParaRPr lang="en-GB" sz="2400" b="1" dirty="0"/>
          </a:p>
        </p:txBody>
      </p:sp>
    </p:spTree>
  </p:cSld>
  <p:clrMapOvr>
    <a:masterClrMapping/>
  </p:clrMapOvr>
  <p:transition spd="slow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59139E73-0366-4472-BF5A-5110AE35A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D992B0D2-3A9F-4470-B925-CBC98B578F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Dobrin M. B. and Savit C. H. (1988): Introduction to Geophysical Prospecting. 4th edition. New York: McGraw-Hill.</a:t>
            </a:r>
            <a:endParaRPr lang="en-US" altLang="en-US"/>
          </a:p>
          <a:p>
            <a:pPr eaLnBrk="1" hangingPunct="1"/>
            <a:r>
              <a:rPr lang="en-GB" altLang="en-US"/>
              <a:t>Griffin, W.R. (1949): Residual gravity in theory and practice. Geophysics, Vol. 14, P. 39-56.</a:t>
            </a:r>
            <a:endParaRPr lang="en-US" altLang="en-US"/>
          </a:p>
          <a:p>
            <a:pPr eaLnBrk="1" hangingPunct="1"/>
            <a:r>
              <a:rPr lang="en-GB" altLang="en-US"/>
              <a:t>Reynolds J. M. (1997): An Introduction to Applied and Environmental Geophysics. John Wiley and Sons. England. 798p</a:t>
            </a:r>
            <a:endParaRPr lang="en-US" altLang="en-US"/>
          </a:p>
          <a:p>
            <a:pPr eaLnBrk="1" hangingPunct="1"/>
            <a:r>
              <a:rPr lang="en-GB" altLang="en-US"/>
              <a:t>Lectures notes and internet preview.</a:t>
            </a:r>
            <a:endParaRPr lang="en-US" altLang="en-US"/>
          </a:p>
        </p:txBody>
      </p:sp>
    </p:spTree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A79749-A3BB-422B-966D-67BFB9CBF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7384"/>
            <a:ext cx="7543800" cy="755300"/>
          </a:xfrm>
        </p:spPr>
        <p:txBody>
          <a:bodyPr/>
          <a:lstStyle/>
          <a:p>
            <a:pPr algn="ctr"/>
            <a:r>
              <a:rPr lang="en-US" sz="4400" u="sng" dirty="0"/>
              <a:t>Lab. 1</a:t>
            </a:r>
            <a:endParaRPr lang="en-US" sz="40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FC396D-A3E9-4553-8F0B-D96809002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054" y="595856"/>
            <a:ext cx="5616624" cy="720080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b="1" u="sng" dirty="0"/>
              <a:t>Newton’s law of gravitation</a:t>
            </a:r>
            <a:endParaRPr lang="en-US" sz="3200" b="1" u="sng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ontent Placeholder 2">
                <a:extLst>
                  <a:ext uri="{FF2B5EF4-FFF2-40B4-BE49-F238E27FC236}">
                    <a16:creationId xmlns:a16="http://schemas.microsoft.com/office/drawing/2014/main" xmlns="" id="{A1BFCA64-1F2D-4F5C-ADA4-92521937705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" y="1351156"/>
                <a:ext cx="2466332" cy="55068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92150" indent="-3476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+mn-lt"/>
                  </a:defRPr>
                </a:lvl2pPr>
                <a:lvl3pPr marL="987425" indent="-29368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81113" indent="-2921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98613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0558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5130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9702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4274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kern="0" dirty="0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000" b="1" i="1" kern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kern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sz="2000" b="1" i="1" kern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kern="0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kern="0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kern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2000" b="1" i="1" kern="0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000" b="1" i="1" kern="0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kern="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kern="0" dirty="0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000" b="1" i="1" kern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kern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en-US" sz="2000" b="1" i="1" kern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kern="0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kern="0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kern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2000" b="1" i="1" kern="0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000" b="1" i="1" kern="0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kern="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i="1" kern="0" dirty="0">
                    <a:latin typeface="Cambria Math" panose="02040503050406030204" pitchFamily="18" charset="0"/>
                  </a:rPr>
                  <a:t>F = </a:t>
                </a:r>
                <a:r>
                  <a:rPr lang="en-US" sz="2000" i="1" kern="0" dirty="0" err="1">
                    <a:latin typeface="Cambria Math" panose="02040503050406030204" pitchFamily="18" charset="0"/>
                  </a:rPr>
                  <a:t>m.a</a:t>
                </a:r>
                <a:r>
                  <a:rPr lang="en-US" sz="2000" i="1" kern="0" dirty="0">
                    <a:latin typeface="Cambria Math" panose="02040503050406030204" pitchFamily="18" charset="0"/>
                  </a:rPr>
                  <a:t> = </a:t>
                </a:r>
                <a:r>
                  <a:rPr lang="en-US" sz="2000" i="1" kern="0" dirty="0" err="1">
                    <a:latin typeface="Cambria Math" panose="02040503050406030204" pitchFamily="18" charset="0"/>
                  </a:rPr>
                  <a:t>m.g</a:t>
                </a:r>
                <a:endParaRPr lang="en-US" sz="2000" i="1" kern="0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US" sz="2000" i="1" kern="0" dirty="0">
                    <a:latin typeface="Cambria Math" panose="02040503050406030204" pitchFamily="18" charset="0"/>
                  </a:rPr>
                  <a:t>Units:</a:t>
                </a:r>
              </a:p>
              <a:p>
                <a:pPr marL="0" indent="0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US" sz="2000" i="1" kern="0" dirty="0">
                    <a:latin typeface="Cambria Math" panose="02040503050406030204" pitchFamily="18" charset="0"/>
                  </a:rPr>
                  <a:t>F: N</a:t>
                </a:r>
              </a:p>
              <a:p>
                <a:pPr marL="0" indent="0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US" sz="2000" i="1" kern="0" dirty="0">
                    <a:latin typeface="Cambria Math" panose="02040503050406030204" pitchFamily="18" charset="0"/>
                  </a:rPr>
                  <a:t>M: </a:t>
                </a:r>
                <a:r>
                  <a:rPr lang="en-US" sz="2000" i="1" kern="0" dirty="0" smtClean="0">
                    <a:latin typeface="Cambria Math" panose="02040503050406030204" pitchFamily="18" charset="0"/>
                  </a:rPr>
                  <a:t>kg</a:t>
                </a:r>
                <a:endParaRPr lang="en-US" sz="2000" i="1" kern="0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US" sz="2000" i="1" kern="0" dirty="0">
                    <a:latin typeface="Cambria Math" panose="02040503050406030204" pitchFamily="18" charset="0"/>
                  </a:rPr>
                  <a:t>D: m</a:t>
                </a:r>
              </a:p>
              <a:p>
                <a:pPr marL="0" indent="0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US" sz="2000" i="1" kern="0" dirty="0">
                    <a:latin typeface="Cambria Math" panose="02040503050406030204" pitchFamily="18" charset="0"/>
                  </a:rPr>
                  <a:t>N: </a:t>
                </a:r>
                <a:r>
                  <a:rPr lang="en-US" sz="2000" i="1" kern="0" dirty="0" smtClean="0">
                    <a:latin typeface="Cambria Math" panose="02040503050406030204" pitchFamily="18" charset="0"/>
                  </a:rPr>
                  <a:t>k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000" i="1" ker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000" i="1" ker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2000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 ker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000" i="1" ker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i="1" kern="0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i="1" kern="0" dirty="0">
                    <a:latin typeface="Cambria Math" panose="02040503050406030204" pitchFamily="18" charset="0"/>
                  </a:rPr>
                  <a:t>a: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kern="0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2000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 ker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000" i="1" ker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i="1" kern="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0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1BFCA64-1F2D-4F5C-ADA4-925219377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" y="1351156"/>
                <a:ext cx="2466332" cy="5506844"/>
              </a:xfrm>
              <a:prstGeom prst="rect">
                <a:avLst/>
              </a:prstGeom>
              <a:blipFill rotWithShape="1">
                <a:blip r:embed="rId2"/>
                <a:stretch>
                  <a:fillRect l="-2211" b="-10608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xmlns="" id="{0ECA5125-1A80-4EC7-B346-10B3C561B30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466332" y="1351156"/>
                <a:ext cx="3001803" cy="55068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92150" indent="-3476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+mn-lt"/>
                  </a:defRPr>
                </a:lvl2pPr>
                <a:lvl3pPr marL="987425" indent="-29368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81113" indent="-2921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98613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0558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5130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9702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4274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algn="ctr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kern="0" dirty="0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US" sz="2000" b="1" i="1" kern="0" dirty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 kern="0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kern="0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𝑭</m:t>
                              </m:r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 </m:t>
                              </m:r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000" b="1" i="1" kern="0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kern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2000" b="1" i="1" kern="0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b="1" kern="0" dirty="0">
                  <a:ea typeface="Cambria Math" panose="02040503050406030204" pitchFamily="18" charset="0"/>
                </a:endParaRPr>
              </a:p>
              <a:p>
                <a:pPr marL="0" indent="0" algn="ctr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kern="0" dirty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US" sz="2000" b="1" i="1" kern="0" dirty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 kern="0" dirty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en-US" sz="2000" b="1" i="1" kern="0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 kern="0" dirty="0" smtClean="0">
                                  <a:latin typeface="Cambria Math"/>
                                </a:rPr>
                                <m:t>𝒌</m:t>
                              </m:r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kern="0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kern="0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000" b="1" i="1" kern="0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b="1" i="1" kern="0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sz="2000" b="1" i="1" kern="0" dirty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kern="0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 kern="0" dirty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sz="2000" b="1" i="1" kern="0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kern="0" dirty="0" smtClean="0">
                              <a:latin typeface="Cambria Math"/>
                            </a:rPr>
                            <m:t>𝒌</m:t>
                          </m:r>
                          <m:sSup>
                            <m:sSupPr>
                              <m:ctrlPr>
                                <a:rPr lang="en-US" sz="2000" b="1" i="1" kern="0" dirty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kern="0" dirty="0"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sup>
                              <m:r>
                                <a:rPr lang="en-US" sz="2000" b="1" i="1" kern="0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kern="0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b="1" i="1" kern="0" dirty="0">
                  <a:latin typeface="Cambria Math" panose="02040503050406030204" pitchFamily="18" charset="0"/>
                </a:endParaRPr>
              </a:p>
              <a:p>
                <a:pPr marL="0" indent="0" algn="ctr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kern="0" dirty="0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US" sz="2000" b="1" i="1" kern="0" dirty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 kern="0" dirty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kern="0" dirty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kern="0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 kern="0" dirty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kern="0" dirty="0" smtClean="0">
                              <a:latin typeface="Cambria Math"/>
                            </a:rPr>
                            <m:t>𝒌</m:t>
                          </m:r>
                          <m:r>
                            <a:rPr lang="en-US" sz="2000" b="1" i="1" kern="0" dirty="0" smtClean="0">
                              <a:latin typeface="Cambria Math" panose="02040503050406030204" pitchFamily="18" charset="0"/>
                            </a:rPr>
                            <m:t>𝒈</m:t>
                          </m:r>
                          <m:sSup>
                            <m:sSupPr>
                              <m:ctrlPr>
                                <a:rPr lang="en-US" sz="2000" b="1" i="1" kern="0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b="1" i="1" kern="0" dirty="0">
                  <a:latin typeface="Cambria Math" panose="02040503050406030204" pitchFamily="18" charset="0"/>
                </a:endParaRPr>
              </a:p>
              <a:p>
                <a:pPr marL="0" indent="0" algn="ctr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kern="0" dirty="0" smtClean="0"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2000" b="1" i="1" kern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kern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en-US" sz="2000" b="1" i="1" kern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kern="0" dirty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kern="0" dirty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kern="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sub>
                          </m:sSub>
                          <m:r>
                            <a:rPr lang="en-US" sz="2000" b="1" i="1" kern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000" b="1" i="1" kern="0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sub>
                            <m:sup>
                              <m:r>
                                <a:rPr lang="en-US" sz="2000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000" b="1" i="1" kern="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ECA5125-1A80-4EC7-B346-10B3C561B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66332" y="1351156"/>
                <a:ext cx="3001803" cy="55068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6A5BAAD-503B-43BB-A065-0A40A548A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4365104"/>
            <a:ext cx="4708677" cy="2452436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5410502" y="1700808"/>
            <a:ext cx="3654151" cy="2376264"/>
            <a:chOff x="5410502" y="1700808"/>
            <a:chExt cx="3654151" cy="2376264"/>
          </a:xfrm>
        </p:grpSpPr>
        <p:sp>
          <p:nvSpPr>
            <p:cNvPr id="10" name="Oval 9"/>
            <p:cNvSpPr/>
            <p:nvPr/>
          </p:nvSpPr>
          <p:spPr>
            <a:xfrm>
              <a:off x="5796136" y="2757242"/>
              <a:ext cx="576064" cy="576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7668047" y="2760466"/>
              <a:ext cx="576064" cy="576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947A4D9E-9344-4683-8F74-EEB5DEA3752C}"/>
                </a:ext>
              </a:extLst>
            </p:cNvPr>
            <p:cNvGrpSpPr/>
            <p:nvPr/>
          </p:nvGrpSpPr>
          <p:grpSpPr>
            <a:xfrm>
              <a:off x="5410502" y="1700808"/>
              <a:ext cx="3654151" cy="2376264"/>
              <a:chOff x="5410502" y="1700808"/>
              <a:chExt cx="3733498" cy="2376264"/>
            </a:xfrm>
          </p:grpSpPr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id="{2B69FB4E-4992-4D2D-B71B-56C5D4C0240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597252" y="1700808"/>
                <a:ext cx="3546748" cy="2232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92150" indent="-3476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+mn-lt"/>
                  </a:defRPr>
                </a:lvl2pPr>
                <a:lvl3pPr marL="987425" indent="-29368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81113" indent="-2921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98613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0558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5130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9702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4274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US" kern="0" dirty="0"/>
                  <a:t>          </a:t>
                </a:r>
                <a:r>
                  <a:rPr lang="en-US" sz="1800" b="1" kern="0" dirty="0">
                    <a:latin typeface="+mj-lt"/>
                  </a:rPr>
                  <a:t>Distance</a:t>
                </a:r>
              </a:p>
              <a:p>
                <a:pPr marL="0" indent="0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US" sz="1800" b="1" kern="0" dirty="0">
                    <a:latin typeface="+mj-lt"/>
                  </a:rPr>
                  <a:t>                  </a:t>
                </a:r>
                <a:r>
                  <a:rPr lang="en-US" sz="1800" b="1" kern="0" dirty="0">
                    <a:solidFill>
                      <a:srgbClr val="FF0000"/>
                    </a:solidFill>
                    <a:latin typeface="+mj-lt"/>
                  </a:rPr>
                  <a:t>Force</a:t>
                </a:r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xmlns="" id="{E691C3DC-06DC-4982-BCC6-18B3317C404F}"/>
                  </a:ext>
                </a:extLst>
              </p:cNvPr>
              <p:cNvGrpSpPr/>
              <p:nvPr/>
            </p:nvGrpSpPr>
            <p:grpSpPr>
              <a:xfrm>
                <a:off x="5410502" y="2276872"/>
                <a:ext cx="3337962" cy="1800200"/>
                <a:chOff x="1907704" y="2204864"/>
                <a:chExt cx="3337962" cy="1800200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xmlns="" id="{529900B5-9D5B-4FA1-9799-B63EC6FFC0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0932" y="2204864"/>
                  <a:ext cx="0" cy="76847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xmlns="" id="{94152A8E-FA69-4B9D-AB2B-365CEE69D5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499992" y="2204864"/>
                  <a:ext cx="0" cy="76847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sysDot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xmlns="" id="{F97AEF7F-9D74-4703-BB36-706DE836C06E}"/>
                    </a:ext>
                  </a:extLst>
                </p:cNvPr>
                <p:cNvGrpSpPr/>
                <p:nvPr/>
              </p:nvGrpSpPr>
              <p:grpSpPr>
                <a:xfrm>
                  <a:off x="1907704" y="2973334"/>
                  <a:ext cx="3337962" cy="1031730"/>
                  <a:chOff x="4042350" y="2906612"/>
                  <a:chExt cx="3337962" cy="1031730"/>
                </a:xfrm>
              </p:grpSpPr>
              <p:grpSp>
                <p:nvGrpSpPr>
                  <p:cNvPr id="20" name="Group 19">
                    <a:extLst>
                      <a:ext uri="{FF2B5EF4-FFF2-40B4-BE49-F238E27FC236}">
                        <a16:creationId xmlns:a16="http://schemas.microsoft.com/office/drawing/2014/main" xmlns="" id="{A4B2A79A-B51B-49D4-A24A-361658B5D86E}"/>
                      </a:ext>
                    </a:extLst>
                  </p:cNvPr>
                  <p:cNvGrpSpPr/>
                  <p:nvPr/>
                </p:nvGrpSpPr>
                <p:grpSpPr>
                  <a:xfrm>
                    <a:off x="4735578" y="2906612"/>
                    <a:ext cx="1876481" cy="3124"/>
                    <a:chOff x="4735578" y="2906612"/>
                    <a:chExt cx="1876481" cy="3124"/>
                  </a:xfrm>
                </p:grpSpPr>
                <p:cxnSp>
                  <p:nvCxnSpPr>
                    <p:cNvPr id="11" name="Straight Arrow Connector 10">
                      <a:extLst>
                        <a:ext uri="{FF2B5EF4-FFF2-40B4-BE49-F238E27FC236}">
                          <a16:creationId xmlns:a16="http://schemas.microsoft.com/office/drawing/2014/main" xmlns="" id="{55B280C9-D3EC-4A0C-B465-7B12E2ADF3D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735578" y="2906612"/>
                      <a:ext cx="944147" cy="3124"/>
                    </a:xfrm>
                    <a:prstGeom prst="straightConnector1">
                      <a:avLst/>
                    </a:prstGeom>
                    <a:ln w="69850">
                      <a:solidFill>
                        <a:srgbClr val="FF0000"/>
                      </a:solidFill>
                      <a:headEnd type="none"/>
                      <a:tailEnd type="stealt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Arrow Connector 13">
                      <a:extLst>
                        <a:ext uri="{FF2B5EF4-FFF2-40B4-BE49-F238E27FC236}">
                          <a16:creationId xmlns:a16="http://schemas.microsoft.com/office/drawing/2014/main" xmlns="" id="{19B8364C-02C5-4ADF-B8A0-4FC5A0D9DD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5679725" y="2906612"/>
                      <a:ext cx="932334" cy="3124"/>
                    </a:xfrm>
                    <a:prstGeom prst="straightConnector1">
                      <a:avLst/>
                    </a:prstGeom>
                    <a:ln w="69850">
                      <a:solidFill>
                        <a:srgbClr val="FF0000"/>
                      </a:solidFill>
                      <a:headEnd type="none"/>
                      <a:tailEnd type="stealt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" name="Group 8">
                    <a:extLst>
                      <a:ext uri="{FF2B5EF4-FFF2-40B4-BE49-F238E27FC236}">
                        <a16:creationId xmlns:a16="http://schemas.microsoft.com/office/drawing/2014/main" xmlns="" id="{E819A8D4-746B-422E-B29D-5920F0C27BF1}"/>
                      </a:ext>
                    </a:extLst>
                  </p:cNvPr>
                  <p:cNvGrpSpPr/>
                  <p:nvPr/>
                </p:nvGrpSpPr>
                <p:grpSpPr>
                  <a:xfrm>
                    <a:off x="4042350" y="3212976"/>
                    <a:ext cx="3337962" cy="725366"/>
                    <a:chOff x="4042350" y="3212976"/>
                    <a:chExt cx="3337962" cy="725366"/>
                  </a:xfrm>
                </p:grpSpPr>
                <p:sp>
                  <p:nvSpPr>
                    <p:cNvPr id="5" name="Oval 4">
                      <a:extLst>
                        <a:ext uri="{FF2B5EF4-FFF2-40B4-BE49-F238E27FC236}">
                          <a16:creationId xmlns:a16="http://schemas.microsoft.com/office/drawing/2014/main" xmlns="" id="{5826D765-6088-4956-BD62-FECC0D68A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42350" y="3212976"/>
                      <a:ext cx="1368152" cy="725366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Mass 1</a:t>
                      </a:r>
                    </a:p>
                  </p:txBody>
                </p:sp>
                <p:sp>
                  <p:nvSpPr>
                    <p:cNvPr id="8" name="Oval 7">
                      <a:extLst>
                        <a:ext uri="{FF2B5EF4-FFF2-40B4-BE49-F238E27FC236}">
                          <a16:creationId xmlns:a16="http://schemas.microsoft.com/office/drawing/2014/main" xmlns="" id="{FBECFB3A-5A7C-41C3-8507-D89EAF64A5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2160" y="3212976"/>
                      <a:ext cx="1368152" cy="725366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Mass 2</a:t>
                      </a:r>
                    </a:p>
                  </p:txBody>
                </p:sp>
              </p:grpSp>
            </p:grp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xmlns="" id="{33E15551-CB9E-460F-9563-2252ABAC036F}"/>
                    </a:ext>
                  </a:extLst>
                </p:cNvPr>
                <p:cNvCxnSpPr/>
                <p:nvPr/>
              </p:nvCxnSpPr>
              <p:spPr>
                <a:xfrm>
                  <a:off x="2648614" y="2265583"/>
                  <a:ext cx="182880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stealth"/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44421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arth Globe Isolated On White Background World Map Earth Icon Clean And  Modern Vector Illustration For Design Web Stock Illustration - Download  Image Now - iStock">
            <a:extLst>
              <a:ext uri="{FF2B5EF4-FFF2-40B4-BE49-F238E27FC236}">
                <a16:creationId xmlns:a16="http://schemas.microsoft.com/office/drawing/2014/main" xmlns="" id="{9D19041E-E203-4679-8266-FA0FD2C35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608" y="2545588"/>
            <a:ext cx="2715356" cy="271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689B1CE-F7E1-4918-B3D0-EF847E4C8893}"/>
              </a:ext>
            </a:extLst>
          </p:cNvPr>
          <p:cNvSpPr/>
          <p:nvPr/>
        </p:nvSpPr>
        <p:spPr>
          <a:xfrm>
            <a:off x="4576274" y="2336000"/>
            <a:ext cx="216024" cy="2095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4F1E4EA2-5D09-488E-B326-0991C21E29E8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684286" y="2545588"/>
            <a:ext cx="0" cy="135767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00382ADB-EF27-4CE1-9CF0-89E490DEEF26}"/>
              </a:ext>
            </a:extLst>
          </p:cNvPr>
          <p:cNvCxnSpPr>
            <a:cxnSpLocks/>
          </p:cNvCxnSpPr>
          <p:nvPr/>
        </p:nvCxnSpPr>
        <p:spPr>
          <a:xfrm>
            <a:off x="4684286" y="1083116"/>
            <a:ext cx="0" cy="135767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B817F47-1CE9-49EE-A445-6BCB152DF490}"/>
              </a:ext>
            </a:extLst>
          </p:cNvPr>
          <p:cNvSpPr/>
          <p:nvPr/>
        </p:nvSpPr>
        <p:spPr>
          <a:xfrm>
            <a:off x="4576274" y="863878"/>
            <a:ext cx="216024" cy="2095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07E5CC2-D48A-41C7-8F14-34542193A034}"/>
              </a:ext>
            </a:extLst>
          </p:cNvPr>
          <p:cNvSpPr/>
          <p:nvPr/>
        </p:nvSpPr>
        <p:spPr>
          <a:xfrm>
            <a:off x="4792806" y="1831944"/>
            <a:ext cx="1363370" cy="85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Body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Mass = 1 Kg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weight = 9.8 N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6CC02B5-0A47-4C00-A675-1B9E570D4A79}"/>
              </a:ext>
            </a:extLst>
          </p:cNvPr>
          <p:cNvSpPr/>
          <p:nvPr/>
        </p:nvSpPr>
        <p:spPr>
          <a:xfrm>
            <a:off x="4684286" y="548680"/>
            <a:ext cx="1467245" cy="85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Body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Mass = 1 Kg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weight = 2.45 N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115C3378-613B-4841-B245-5363F437CFAF}"/>
              </a:ext>
            </a:extLst>
          </p:cNvPr>
          <p:cNvGrpSpPr/>
          <p:nvPr/>
        </p:nvGrpSpPr>
        <p:grpSpPr>
          <a:xfrm>
            <a:off x="3897543" y="968672"/>
            <a:ext cx="678224" cy="1472122"/>
            <a:chOff x="6993887" y="2565728"/>
            <a:chExt cx="678224" cy="147212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151180A9-2F65-4C29-8F69-D79371EC24A7}"/>
                </a:ext>
              </a:extLst>
            </p:cNvPr>
            <p:cNvSpPr/>
            <p:nvPr/>
          </p:nvSpPr>
          <p:spPr>
            <a:xfrm>
              <a:off x="6993887" y="3081801"/>
              <a:ext cx="571274" cy="4191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12" name="Left Brace 11">
              <a:extLst>
                <a:ext uri="{FF2B5EF4-FFF2-40B4-BE49-F238E27FC236}">
                  <a16:creationId xmlns:a16="http://schemas.microsoft.com/office/drawing/2014/main" xmlns="" id="{3B0D32A6-EDB5-421C-AF4F-61FA08D4E219}"/>
                </a:ext>
              </a:extLst>
            </p:cNvPr>
            <p:cNvSpPr/>
            <p:nvPr/>
          </p:nvSpPr>
          <p:spPr>
            <a:xfrm>
              <a:off x="7380325" y="2565728"/>
              <a:ext cx="291786" cy="1472122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F0211090-D7E9-48D2-811D-89F799A06B0D}"/>
              </a:ext>
            </a:extLst>
          </p:cNvPr>
          <p:cNvGrpSpPr/>
          <p:nvPr/>
        </p:nvGrpSpPr>
        <p:grpSpPr>
          <a:xfrm>
            <a:off x="3887007" y="2431249"/>
            <a:ext cx="695289" cy="1472122"/>
            <a:chOff x="6983351" y="4028305"/>
            <a:chExt cx="695289" cy="147212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8091D5FC-3C19-4293-9001-12946E5AC82B}"/>
                </a:ext>
              </a:extLst>
            </p:cNvPr>
            <p:cNvSpPr/>
            <p:nvPr/>
          </p:nvSpPr>
          <p:spPr>
            <a:xfrm>
              <a:off x="6983351" y="4586858"/>
              <a:ext cx="571274" cy="4191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22" name="Left Brace 21">
              <a:extLst>
                <a:ext uri="{FF2B5EF4-FFF2-40B4-BE49-F238E27FC236}">
                  <a16:creationId xmlns:a16="http://schemas.microsoft.com/office/drawing/2014/main" xmlns="" id="{BB2ACC7C-2A83-46A3-BA44-172C9A70657A}"/>
                </a:ext>
              </a:extLst>
            </p:cNvPr>
            <p:cNvSpPr/>
            <p:nvPr/>
          </p:nvSpPr>
          <p:spPr>
            <a:xfrm>
              <a:off x="7386854" y="4028305"/>
              <a:ext cx="291786" cy="1472122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B5405D3B-80D7-4198-96BC-FE94013661C8}"/>
                  </a:ext>
                </a:extLst>
              </p:cNvPr>
              <p:cNvSpPr/>
              <p:nvPr/>
            </p:nvSpPr>
            <p:spPr>
              <a:xfrm>
                <a:off x="107504" y="-27384"/>
                <a:ext cx="4104456" cy="4986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b="1" i="1" kern="0" dirty="0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US" b="1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𝑮</m:t>
                    </m:r>
                    <m:r>
                      <a:rPr lang="en-US" b="1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b="1" i="1" kern="0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kern="0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kern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b="1" i="1" kern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sub>
                        </m:sSub>
                        <m:r>
                          <a:rPr lang="en-US" b="1" i="1" kern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bSup>
                          <m:sSubSupPr>
                            <m:ctrlPr>
                              <a:rPr lang="en-US" b="1" i="1" kern="0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 kern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kern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sub>
                          <m:sup>
                            <m:r>
                              <a:rPr lang="en-US" b="1" i="1" kern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/>
                  <a:t> = </a:t>
                </a:r>
                <a:r>
                  <a:rPr lang="en-US" b="1" i="1" kern="0" dirty="0">
                    <a:latin typeface="Cambria Math" panose="02040503050406030204" pitchFamily="18" charset="0"/>
                  </a:rPr>
                  <a:t>9.8 </a:t>
                </a:r>
                <a:r>
                  <a:rPr lang="en-US" b="1" i="1" kern="0" dirty="0" smtClean="0">
                    <a:latin typeface="Cambria Math" panose="02040503050406030204" pitchFamily="18" charset="0"/>
                  </a:rPr>
                  <a:t>N</a:t>
                </a:r>
                <a:endParaRPr lang="en-US" b="1" i="1" kern="0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kern="0" dirty="0"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b="1" i="1" kern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kern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en-US" b="1" i="1" kern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 kern="0" dirty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kern="0" dirty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kern="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kern="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sub>
                          </m:sSub>
                          <m:r>
                            <a:rPr lang="en-US" b="1" i="1" kern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bSup>
                            <m:sSubSupPr>
                              <m:ctrlPr>
                                <a:rPr lang="en-US" b="1" i="1" kern="0" dirty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  <m:r>
                                <a:rPr lang="en-US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b="1" i="1" kern="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sub>
                            <m:sup>
                              <m:r>
                                <a:rPr lang="en-US" b="1" i="1" kern="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b="1" i="1" kern="0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kern="0" dirty="0"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b="1" i="1" kern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kern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en-US" b="1" i="1" kern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 kern="0" dirty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kern="0" dirty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kern="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kern="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sub>
                          </m:sSub>
                          <m:r>
                            <a:rPr lang="en-US" b="1" i="1" kern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bSup>
                            <m:sSubSupPr>
                              <m:ctrlPr>
                                <a:rPr lang="en-US" b="1" i="1" kern="0" dirty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1" i="1" kern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kern="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 kern="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sub>
                            <m:sup>
                              <m:r>
                                <a:rPr lang="en-US" b="1" i="1" kern="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b="1" i="1" kern="0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400" b="1" i="1" kern="0" dirty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US" sz="2400" b="1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1" i="1" kern="0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kern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  <m:r>
                          <a:rPr lang="en-US" sz="2400" b="1" i="1" kern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kern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  <m:r>
                          <a:rPr lang="en-US" sz="2400" b="1" i="1" kern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1" i="1" kern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i="1" kern="0" dirty="0">
                    <a:latin typeface="Cambria Math" panose="02040503050406030204" pitchFamily="18" charset="0"/>
                  </a:rPr>
                  <a:t> </a:t>
                </a:r>
                <a:r>
                  <a:rPr lang="en-US" b="1" i="1" kern="0" dirty="0">
                    <a:latin typeface="Cambria Math" panose="02040503050406030204" pitchFamily="18" charset="0"/>
                  </a:rPr>
                  <a:t>= 2.45 N</a:t>
                </a:r>
              </a:p>
              <a:p>
                <a:pPr>
                  <a:lnSpc>
                    <a:spcPct val="200000"/>
                  </a:lnSpc>
                </a:pPr>
                <a:endParaRPr lang="en-US" b="1" i="1" kern="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5405D3B-80D7-4198-96BC-FE94013661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-27384"/>
                <a:ext cx="4104456" cy="49868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E8A365D6-67E4-4A3A-8206-C698EFA55604}"/>
              </a:ext>
            </a:extLst>
          </p:cNvPr>
          <p:cNvSpPr/>
          <p:nvPr/>
        </p:nvSpPr>
        <p:spPr>
          <a:xfrm>
            <a:off x="584732" y="2432920"/>
            <a:ext cx="890924" cy="759012"/>
          </a:xfrm>
          <a:custGeom>
            <a:avLst/>
            <a:gdLst>
              <a:gd name="connsiteX0" fmla="*/ 77694 w 890924"/>
              <a:gd name="connsiteY0" fmla="*/ 167341 h 759012"/>
              <a:gd name="connsiteX1" fmla="*/ 41835 w 890924"/>
              <a:gd name="connsiteY1" fmla="*/ 173318 h 759012"/>
              <a:gd name="connsiteX2" fmla="*/ 23905 w 890924"/>
              <a:gd name="connsiteY2" fmla="*/ 185270 h 759012"/>
              <a:gd name="connsiteX3" fmla="*/ 11953 w 890924"/>
              <a:gd name="connsiteY3" fmla="*/ 221129 h 759012"/>
              <a:gd name="connsiteX4" fmla="*/ 0 w 890924"/>
              <a:gd name="connsiteY4" fmla="*/ 262965 h 759012"/>
              <a:gd name="connsiteX5" fmla="*/ 5976 w 890924"/>
              <a:gd name="connsiteY5" fmla="*/ 412376 h 759012"/>
              <a:gd name="connsiteX6" fmla="*/ 11953 w 890924"/>
              <a:gd name="connsiteY6" fmla="*/ 430306 h 759012"/>
              <a:gd name="connsiteX7" fmla="*/ 29882 w 890924"/>
              <a:gd name="connsiteY7" fmla="*/ 442259 h 759012"/>
              <a:gd name="connsiteX8" fmla="*/ 41835 w 890924"/>
              <a:gd name="connsiteY8" fmla="*/ 460188 h 759012"/>
              <a:gd name="connsiteX9" fmla="*/ 95623 w 890924"/>
              <a:gd name="connsiteY9" fmla="*/ 484094 h 759012"/>
              <a:gd name="connsiteX10" fmla="*/ 113553 w 890924"/>
              <a:gd name="connsiteY10" fmla="*/ 490070 h 759012"/>
              <a:gd name="connsiteX11" fmla="*/ 215153 w 890924"/>
              <a:gd name="connsiteY11" fmla="*/ 484094 h 759012"/>
              <a:gd name="connsiteX12" fmla="*/ 251011 w 890924"/>
              <a:gd name="connsiteY12" fmla="*/ 472141 h 759012"/>
              <a:gd name="connsiteX13" fmla="*/ 274917 w 890924"/>
              <a:gd name="connsiteY13" fmla="*/ 466165 h 759012"/>
              <a:gd name="connsiteX14" fmla="*/ 292847 w 890924"/>
              <a:gd name="connsiteY14" fmla="*/ 454212 h 759012"/>
              <a:gd name="connsiteX15" fmla="*/ 352611 w 890924"/>
              <a:gd name="connsiteY15" fmla="*/ 436282 h 759012"/>
              <a:gd name="connsiteX16" fmla="*/ 370541 w 890924"/>
              <a:gd name="connsiteY16" fmla="*/ 430306 h 759012"/>
              <a:gd name="connsiteX17" fmla="*/ 448235 w 890924"/>
              <a:gd name="connsiteY17" fmla="*/ 436282 h 759012"/>
              <a:gd name="connsiteX18" fmla="*/ 466164 w 890924"/>
              <a:gd name="connsiteY18" fmla="*/ 448235 h 759012"/>
              <a:gd name="connsiteX19" fmla="*/ 478117 w 890924"/>
              <a:gd name="connsiteY19" fmla="*/ 484094 h 759012"/>
              <a:gd name="connsiteX20" fmla="*/ 472141 w 890924"/>
              <a:gd name="connsiteY20" fmla="*/ 525929 h 759012"/>
              <a:gd name="connsiteX21" fmla="*/ 466164 w 890924"/>
              <a:gd name="connsiteY21" fmla="*/ 543859 h 759012"/>
              <a:gd name="connsiteX22" fmla="*/ 454211 w 890924"/>
              <a:gd name="connsiteY22" fmla="*/ 603623 h 759012"/>
              <a:gd name="connsiteX23" fmla="*/ 460188 w 890924"/>
              <a:gd name="connsiteY23" fmla="*/ 675341 h 759012"/>
              <a:gd name="connsiteX24" fmla="*/ 472141 w 890924"/>
              <a:gd name="connsiteY24" fmla="*/ 711200 h 759012"/>
              <a:gd name="connsiteX25" fmla="*/ 508000 w 890924"/>
              <a:gd name="connsiteY25" fmla="*/ 741082 h 759012"/>
              <a:gd name="connsiteX26" fmla="*/ 543858 w 890924"/>
              <a:gd name="connsiteY26" fmla="*/ 759012 h 759012"/>
              <a:gd name="connsiteX27" fmla="*/ 711200 w 890924"/>
              <a:gd name="connsiteY27" fmla="*/ 753035 h 759012"/>
              <a:gd name="connsiteX28" fmla="*/ 729129 w 890924"/>
              <a:gd name="connsiteY28" fmla="*/ 747059 h 759012"/>
              <a:gd name="connsiteX29" fmla="*/ 764988 w 890924"/>
              <a:gd name="connsiteY29" fmla="*/ 741082 h 759012"/>
              <a:gd name="connsiteX30" fmla="*/ 806823 w 890924"/>
              <a:gd name="connsiteY30" fmla="*/ 723153 h 759012"/>
              <a:gd name="connsiteX31" fmla="*/ 824753 w 890924"/>
              <a:gd name="connsiteY31" fmla="*/ 717176 h 759012"/>
              <a:gd name="connsiteX32" fmla="*/ 836705 w 890924"/>
              <a:gd name="connsiteY32" fmla="*/ 699247 h 759012"/>
              <a:gd name="connsiteX33" fmla="*/ 854635 w 890924"/>
              <a:gd name="connsiteY33" fmla="*/ 675341 h 759012"/>
              <a:gd name="connsiteX34" fmla="*/ 860611 w 890924"/>
              <a:gd name="connsiteY34" fmla="*/ 657412 h 759012"/>
              <a:gd name="connsiteX35" fmla="*/ 872564 w 890924"/>
              <a:gd name="connsiteY35" fmla="*/ 639482 h 759012"/>
              <a:gd name="connsiteX36" fmla="*/ 878541 w 890924"/>
              <a:gd name="connsiteY36" fmla="*/ 615576 h 759012"/>
              <a:gd name="connsiteX37" fmla="*/ 890494 w 890924"/>
              <a:gd name="connsiteY37" fmla="*/ 591670 h 759012"/>
              <a:gd name="connsiteX38" fmla="*/ 884517 w 890924"/>
              <a:gd name="connsiteY38" fmla="*/ 388470 h 759012"/>
              <a:gd name="connsiteX39" fmla="*/ 878541 w 890924"/>
              <a:gd name="connsiteY39" fmla="*/ 370541 h 759012"/>
              <a:gd name="connsiteX40" fmla="*/ 854635 w 890924"/>
              <a:gd name="connsiteY40" fmla="*/ 274918 h 759012"/>
              <a:gd name="connsiteX41" fmla="*/ 842682 w 890924"/>
              <a:gd name="connsiteY41" fmla="*/ 233082 h 759012"/>
              <a:gd name="connsiteX42" fmla="*/ 836705 w 890924"/>
              <a:gd name="connsiteY42" fmla="*/ 215153 h 759012"/>
              <a:gd name="connsiteX43" fmla="*/ 812800 w 890924"/>
              <a:gd name="connsiteY43" fmla="*/ 179294 h 759012"/>
              <a:gd name="connsiteX44" fmla="*/ 782917 w 890924"/>
              <a:gd name="connsiteY44" fmla="*/ 125506 h 759012"/>
              <a:gd name="connsiteX45" fmla="*/ 770964 w 890924"/>
              <a:gd name="connsiteY45" fmla="*/ 107576 h 759012"/>
              <a:gd name="connsiteX46" fmla="*/ 735105 w 890924"/>
              <a:gd name="connsiteY46" fmla="*/ 77694 h 759012"/>
              <a:gd name="connsiteX47" fmla="*/ 681317 w 890924"/>
              <a:gd name="connsiteY47" fmla="*/ 35859 h 759012"/>
              <a:gd name="connsiteX48" fmla="*/ 663388 w 890924"/>
              <a:gd name="connsiteY48" fmla="*/ 23906 h 759012"/>
              <a:gd name="connsiteX49" fmla="*/ 627529 w 890924"/>
              <a:gd name="connsiteY49" fmla="*/ 11953 h 759012"/>
              <a:gd name="connsiteX50" fmla="*/ 609600 w 890924"/>
              <a:gd name="connsiteY50" fmla="*/ 5976 h 759012"/>
              <a:gd name="connsiteX51" fmla="*/ 561788 w 890924"/>
              <a:gd name="connsiteY51" fmla="*/ 0 h 759012"/>
              <a:gd name="connsiteX52" fmla="*/ 304800 w 890924"/>
              <a:gd name="connsiteY52" fmla="*/ 11953 h 759012"/>
              <a:gd name="connsiteX53" fmla="*/ 239058 w 890924"/>
              <a:gd name="connsiteY53" fmla="*/ 29882 h 759012"/>
              <a:gd name="connsiteX54" fmla="*/ 221129 w 890924"/>
              <a:gd name="connsiteY54" fmla="*/ 35859 h 759012"/>
              <a:gd name="connsiteX55" fmla="*/ 203200 w 890924"/>
              <a:gd name="connsiteY55" fmla="*/ 41835 h 759012"/>
              <a:gd name="connsiteX56" fmla="*/ 167341 w 890924"/>
              <a:gd name="connsiteY56" fmla="*/ 65741 h 759012"/>
              <a:gd name="connsiteX57" fmla="*/ 149411 w 890924"/>
              <a:gd name="connsiteY57" fmla="*/ 77694 h 759012"/>
              <a:gd name="connsiteX58" fmla="*/ 131482 w 890924"/>
              <a:gd name="connsiteY58" fmla="*/ 83670 h 759012"/>
              <a:gd name="connsiteX59" fmla="*/ 113553 w 890924"/>
              <a:gd name="connsiteY59" fmla="*/ 95623 h 759012"/>
              <a:gd name="connsiteX60" fmla="*/ 77694 w 890924"/>
              <a:gd name="connsiteY60" fmla="*/ 107576 h 759012"/>
              <a:gd name="connsiteX61" fmla="*/ 47811 w 890924"/>
              <a:gd name="connsiteY61" fmla="*/ 155388 h 759012"/>
              <a:gd name="connsiteX62" fmla="*/ 41835 w 890924"/>
              <a:gd name="connsiteY62" fmla="*/ 173318 h 759012"/>
              <a:gd name="connsiteX63" fmla="*/ 29882 w 890924"/>
              <a:gd name="connsiteY63" fmla="*/ 191247 h 75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890924" h="759012">
                <a:moveTo>
                  <a:pt x="77694" y="167341"/>
                </a:moveTo>
                <a:cubicBezTo>
                  <a:pt x="65741" y="169333"/>
                  <a:pt x="53331" y="169486"/>
                  <a:pt x="41835" y="173318"/>
                </a:cubicBezTo>
                <a:cubicBezTo>
                  <a:pt x="35021" y="175589"/>
                  <a:pt x="27712" y="179179"/>
                  <a:pt x="23905" y="185270"/>
                </a:cubicBezTo>
                <a:cubicBezTo>
                  <a:pt x="17227" y="195954"/>
                  <a:pt x="15009" y="208906"/>
                  <a:pt x="11953" y="221129"/>
                </a:cubicBezTo>
                <a:cubicBezTo>
                  <a:pt x="4448" y="251147"/>
                  <a:pt x="8573" y="237242"/>
                  <a:pt x="0" y="262965"/>
                </a:cubicBezTo>
                <a:cubicBezTo>
                  <a:pt x="1992" y="312769"/>
                  <a:pt x="2425" y="362659"/>
                  <a:pt x="5976" y="412376"/>
                </a:cubicBezTo>
                <a:cubicBezTo>
                  <a:pt x="6425" y="418660"/>
                  <a:pt x="8017" y="425386"/>
                  <a:pt x="11953" y="430306"/>
                </a:cubicBezTo>
                <a:cubicBezTo>
                  <a:pt x="16440" y="435915"/>
                  <a:pt x="23906" y="438275"/>
                  <a:pt x="29882" y="442259"/>
                </a:cubicBezTo>
                <a:cubicBezTo>
                  <a:pt x="33866" y="448235"/>
                  <a:pt x="36756" y="455109"/>
                  <a:pt x="41835" y="460188"/>
                </a:cubicBezTo>
                <a:cubicBezTo>
                  <a:pt x="56042" y="474395"/>
                  <a:pt x="77869" y="478176"/>
                  <a:pt x="95623" y="484094"/>
                </a:cubicBezTo>
                <a:lnTo>
                  <a:pt x="113553" y="490070"/>
                </a:lnTo>
                <a:cubicBezTo>
                  <a:pt x="147420" y="488078"/>
                  <a:pt x="181513" y="488482"/>
                  <a:pt x="215153" y="484094"/>
                </a:cubicBezTo>
                <a:cubicBezTo>
                  <a:pt x="227646" y="482464"/>
                  <a:pt x="238788" y="475197"/>
                  <a:pt x="251011" y="472141"/>
                </a:cubicBezTo>
                <a:lnTo>
                  <a:pt x="274917" y="466165"/>
                </a:lnTo>
                <a:cubicBezTo>
                  <a:pt x="280894" y="462181"/>
                  <a:pt x="286283" y="457129"/>
                  <a:pt x="292847" y="454212"/>
                </a:cubicBezTo>
                <a:cubicBezTo>
                  <a:pt x="318405" y="442853"/>
                  <a:pt x="328277" y="443234"/>
                  <a:pt x="352611" y="436282"/>
                </a:cubicBezTo>
                <a:cubicBezTo>
                  <a:pt x="358669" y="434551"/>
                  <a:pt x="364564" y="432298"/>
                  <a:pt x="370541" y="430306"/>
                </a:cubicBezTo>
                <a:cubicBezTo>
                  <a:pt x="396439" y="432298"/>
                  <a:pt x="422705" y="431495"/>
                  <a:pt x="448235" y="436282"/>
                </a:cubicBezTo>
                <a:cubicBezTo>
                  <a:pt x="455295" y="437606"/>
                  <a:pt x="462357" y="442144"/>
                  <a:pt x="466164" y="448235"/>
                </a:cubicBezTo>
                <a:cubicBezTo>
                  <a:pt x="472842" y="458919"/>
                  <a:pt x="478117" y="484094"/>
                  <a:pt x="478117" y="484094"/>
                </a:cubicBezTo>
                <a:cubicBezTo>
                  <a:pt x="476125" y="498039"/>
                  <a:pt x="474904" y="512116"/>
                  <a:pt x="472141" y="525929"/>
                </a:cubicBezTo>
                <a:cubicBezTo>
                  <a:pt x="470905" y="532107"/>
                  <a:pt x="467581" y="537720"/>
                  <a:pt x="466164" y="543859"/>
                </a:cubicBezTo>
                <a:cubicBezTo>
                  <a:pt x="461596" y="563655"/>
                  <a:pt x="454211" y="603623"/>
                  <a:pt x="454211" y="603623"/>
                </a:cubicBezTo>
                <a:cubicBezTo>
                  <a:pt x="456203" y="627529"/>
                  <a:pt x="456244" y="651679"/>
                  <a:pt x="460188" y="675341"/>
                </a:cubicBezTo>
                <a:cubicBezTo>
                  <a:pt x="462259" y="687769"/>
                  <a:pt x="463232" y="702291"/>
                  <a:pt x="472141" y="711200"/>
                </a:cubicBezTo>
                <a:cubicBezTo>
                  <a:pt x="485360" y="724419"/>
                  <a:pt x="491357" y="732760"/>
                  <a:pt x="508000" y="741082"/>
                </a:cubicBezTo>
                <a:cubicBezTo>
                  <a:pt x="557482" y="765824"/>
                  <a:pt x="492481" y="724760"/>
                  <a:pt x="543858" y="759012"/>
                </a:cubicBezTo>
                <a:cubicBezTo>
                  <a:pt x="599639" y="757020"/>
                  <a:pt x="655500" y="756629"/>
                  <a:pt x="711200" y="753035"/>
                </a:cubicBezTo>
                <a:cubicBezTo>
                  <a:pt x="717487" y="752629"/>
                  <a:pt x="722979" y="748426"/>
                  <a:pt x="729129" y="747059"/>
                </a:cubicBezTo>
                <a:cubicBezTo>
                  <a:pt x="740958" y="744430"/>
                  <a:pt x="753159" y="743711"/>
                  <a:pt x="764988" y="741082"/>
                </a:cubicBezTo>
                <a:cubicBezTo>
                  <a:pt x="784396" y="736769"/>
                  <a:pt x="787144" y="731587"/>
                  <a:pt x="806823" y="723153"/>
                </a:cubicBezTo>
                <a:cubicBezTo>
                  <a:pt x="812614" y="720671"/>
                  <a:pt x="818776" y="719168"/>
                  <a:pt x="824753" y="717176"/>
                </a:cubicBezTo>
                <a:cubicBezTo>
                  <a:pt x="828737" y="711200"/>
                  <a:pt x="832530" y="705092"/>
                  <a:pt x="836705" y="699247"/>
                </a:cubicBezTo>
                <a:cubicBezTo>
                  <a:pt x="842495" y="691141"/>
                  <a:pt x="849693" y="683989"/>
                  <a:pt x="854635" y="675341"/>
                </a:cubicBezTo>
                <a:cubicBezTo>
                  <a:pt x="857760" y="669871"/>
                  <a:pt x="857794" y="663047"/>
                  <a:pt x="860611" y="657412"/>
                </a:cubicBezTo>
                <a:cubicBezTo>
                  <a:pt x="863823" y="650987"/>
                  <a:pt x="868580" y="645459"/>
                  <a:pt x="872564" y="639482"/>
                </a:cubicBezTo>
                <a:cubicBezTo>
                  <a:pt x="874556" y="631513"/>
                  <a:pt x="875657" y="623267"/>
                  <a:pt x="878541" y="615576"/>
                </a:cubicBezTo>
                <a:cubicBezTo>
                  <a:pt x="881669" y="607234"/>
                  <a:pt x="890260" y="600576"/>
                  <a:pt x="890494" y="591670"/>
                </a:cubicBezTo>
                <a:cubicBezTo>
                  <a:pt x="892276" y="523931"/>
                  <a:pt x="888175" y="456134"/>
                  <a:pt x="884517" y="388470"/>
                </a:cubicBezTo>
                <a:cubicBezTo>
                  <a:pt x="884177" y="382180"/>
                  <a:pt x="879957" y="376679"/>
                  <a:pt x="878541" y="370541"/>
                </a:cubicBezTo>
                <a:cubicBezTo>
                  <a:pt x="856908" y="276795"/>
                  <a:pt x="877484" y="343461"/>
                  <a:pt x="854635" y="274918"/>
                </a:cubicBezTo>
                <a:cubicBezTo>
                  <a:pt x="840301" y="231916"/>
                  <a:pt x="857696" y="285629"/>
                  <a:pt x="842682" y="233082"/>
                </a:cubicBezTo>
                <a:cubicBezTo>
                  <a:pt x="840951" y="227025"/>
                  <a:pt x="839764" y="220660"/>
                  <a:pt x="836705" y="215153"/>
                </a:cubicBezTo>
                <a:cubicBezTo>
                  <a:pt x="829729" y="202595"/>
                  <a:pt x="817343" y="192922"/>
                  <a:pt x="812800" y="179294"/>
                </a:cubicBezTo>
                <a:cubicBezTo>
                  <a:pt x="802280" y="147736"/>
                  <a:pt x="810318" y="166607"/>
                  <a:pt x="782917" y="125506"/>
                </a:cubicBezTo>
                <a:cubicBezTo>
                  <a:pt x="778933" y="119529"/>
                  <a:pt x="776043" y="112655"/>
                  <a:pt x="770964" y="107576"/>
                </a:cubicBezTo>
                <a:cubicBezTo>
                  <a:pt x="718586" y="55198"/>
                  <a:pt x="785028" y="119296"/>
                  <a:pt x="735105" y="77694"/>
                </a:cubicBezTo>
                <a:cubicBezTo>
                  <a:pt x="678924" y="30877"/>
                  <a:pt x="771960" y="96288"/>
                  <a:pt x="681317" y="35859"/>
                </a:cubicBezTo>
                <a:cubicBezTo>
                  <a:pt x="675341" y="31875"/>
                  <a:pt x="670202" y="26177"/>
                  <a:pt x="663388" y="23906"/>
                </a:cubicBezTo>
                <a:lnTo>
                  <a:pt x="627529" y="11953"/>
                </a:lnTo>
                <a:cubicBezTo>
                  <a:pt x="621553" y="9961"/>
                  <a:pt x="615851" y="6757"/>
                  <a:pt x="609600" y="5976"/>
                </a:cubicBezTo>
                <a:lnTo>
                  <a:pt x="561788" y="0"/>
                </a:lnTo>
                <a:cubicBezTo>
                  <a:pt x="467844" y="2763"/>
                  <a:pt x="392050" y="-511"/>
                  <a:pt x="304800" y="11953"/>
                </a:cubicBezTo>
                <a:cubicBezTo>
                  <a:pt x="275231" y="16177"/>
                  <a:pt x="268841" y="19954"/>
                  <a:pt x="239058" y="29882"/>
                </a:cubicBezTo>
                <a:lnTo>
                  <a:pt x="221129" y="35859"/>
                </a:lnTo>
                <a:lnTo>
                  <a:pt x="203200" y="41835"/>
                </a:lnTo>
                <a:lnTo>
                  <a:pt x="167341" y="65741"/>
                </a:lnTo>
                <a:cubicBezTo>
                  <a:pt x="161364" y="69725"/>
                  <a:pt x="156225" y="75423"/>
                  <a:pt x="149411" y="77694"/>
                </a:cubicBezTo>
                <a:lnTo>
                  <a:pt x="131482" y="83670"/>
                </a:lnTo>
                <a:cubicBezTo>
                  <a:pt x="125506" y="87654"/>
                  <a:pt x="120117" y="92706"/>
                  <a:pt x="113553" y="95623"/>
                </a:cubicBezTo>
                <a:cubicBezTo>
                  <a:pt x="102039" y="100740"/>
                  <a:pt x="77694" y="107576"/>
                  <a:pt x="77694" y="107576"/>
                </a:cubicBezTo>
                <a:cubicBezTo>
                  <a:pt x="49281" y="126518"/>
                  <a:pt x="62035" y="112715"/>
                  <a:pt x="47811" y="155388"/>
                </a:cubicBezTo>
                <a:cubicBezTo>
                  <a:pt x="45819" y="161365"/>
                  <a:pt x="45330" y="168076"/>
                  <a:pt x="41835" y="173318"/>
                </a:cubicBezTo>
                <a:lnTo>
                  <a:pt x="29882" y="191247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peech Bubble: Oval 27">
            <a:extLst>
              <a:ext uri="{FF2B5EF4-FFF2-40B4-BE49-F238E27FC236}">
                <a16:creationId xmlns:a16="http://schemas.microsoft.com/office/drawing/2014/main" xmlns="" id="{7196B419-4A49-4A52-9AA4-46CC0B1DB06E}"/>
              </a:ext>
            </a:extLst>
          </p:cNvPr>
          <p:cNvSpPr/>
          <p:nvPr/>
        </p:nvSpPr>
        <p:spPr>
          <a:xfrm>
            <a:off x="1907704" y="2348880"/>
            <a:ext cx="576064" cy="504056"/>
          </a:xfrm>
          <a:prstGeom prst="wedgeEllipseCallout">
            <a:avLst>
              <a:gd name="adj1" fmla="val -120084"/>
              <a:gd name="adj2" fmla="val 3831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9.8</a:t>
            </a:r>
          </a:p>
        </p:txBody>
      </p:sp>
    </p:spTree>
    <p:extLst>
      <p:ext uri="{BB962C8B-B14F-4D97-AF65-F5344CB8AC3E}">
        <p14:creationId xmlns:p14="http://schemas.microsoft.com/office/powerpoint/2010/main" val="239121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/>
      <p:bldP spid="16" grpId="0"/>
      <p:bldP spid="25" grpId="0" animBg="1"/>
      <p:bldP spid="28" grpId="0" animBg="1"/>
    </p:bldLst>
  </p:timing>
</p:sld>
</file>

<file path=ppt/theme/theme1.xml><?xml version="1.0" encoding="utf-8"?>
<a:theme xmlns:a="http://schemas.openxmlformats.org/drawingml/2006/main" name="Network">
  <a:themeElements>
    <a:clrScheme name="Network 16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FFECD9"/>
      </a:accent1>
      <a:accent2>
        <a:srgbClr val="669999"/>
      </a:accent2>
      <a:accent3>
        <a:srgbClr val="FFFFFF"/>
      </a:accent3>
      <a:accent4>
        <a:srgbClr val="000000"/>
      </a:accent4>
      <a:accent5>
        <a:srgbClr val="FFF4E9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FF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2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FF66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3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FFCC99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4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FFCC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5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FFE2C5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FFEEDF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6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FFECD9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FFF4E9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2505</TotalTime>
  <Words>561</Words>
  <Application>Microsoft Office PowerPoint</Application>
  <PresentationFormat>On-screen Show (4:3)</PresentationFormat>
  <Paragraphs>81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Network</vt:lpstr>
      <vt:lpstr>PowerPoint Presentation</vt:lpstr>
      <vt:lpstr>Practical Course Program:</vt:lpstr>
      <vt:lpstr>Practical Course Program:</vt:lpstr>
      <vt:lpstr>Grading of Practical:  </vt:lpstr>
      <vt:lpstr>References</vt:lpstr>
      <vt:lpstr>Lab. 1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Cosmetic chemistry lesson 1</dc:title>
  <dc:creator>Karen &amp; Jon May</dc:creator>
  <cp:lastModifiedBy>NDS</cp:lastModifiedBy>
  <cp:revision>57</cp:revision>
  <dcterms:created xsi:type="dcterms:W3CDTF">2006-04-29T04:14:27Z</dcterms:created>
  <dcterms:modified xsi:type="dcterms:W3CDTF">2023-09-19T17:19:02Z</dcterms:modified>
</cp:coreProperties>
</file>