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6" r:id="rId4"/>
    <p:sldId id="269" r:id="rId5"/>
    <p:sldId id="258" r:id="rId6"/>
    <p:sldId id="270" r:id="rId7"/>
    <p:sldId id="259" r:id="rId8"/>
    <p:sldId id="260" r:id="rId9"/>
    <p:sldId id="261" r:id="rId10"/>
    <p:sldId id="268" r:id="rId11"/>
    <p:sldId id="262" r:id="rId12"/>
    <p:sldId id="27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FFF"/>
    <a:srgbClr val="FF6699"/>
    <a:srgbClr val="65FFAB"/>
    <a:srgbClr val="EEF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6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C11F-243D-FC37-B15A-28EF4D7E9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155D2-D70C-2280-761E-F06717F89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8DA52-0AFC-0DED-63A8-E70F19B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D26F-063E-44DA-B6A6-883AB8124A7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79C0C-3238-5374-CC2A-A913E12F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31C92-77FB-1977-FECC-E31F6620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D72B-8934-4C29-9E42-1DC66BEE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3641-6FD6-2CB1-3D80-A35316E9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8A028-5ED1-A510-B50F-5F6363D61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48067-761C-59B5-79F8-11F39AFD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D26F-063E-44DA-B6A6-883AB8124A7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DBFBB-C18F-FD65-22D6-51AD34B7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91646-3155-1932-C36C-A398E44B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D72B-8934-4C29-9E42-1DC66BEE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9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E3156-89B4-2C97-07F4-2C95648B0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1C645-23E5-EC6B-94F0-91BC65D14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0574B-96C3-590D-D543-FD3B7FF6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D26F-063E-44DA-B6A6-883AB8124A7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F0B0-D00E-624A-F384-26680840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B31AB-A567-62D8-FE6D-3F50A88E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D72B-8934-4C29-9E42-1DC66BEE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0CE6-F414-B0D4-654A-CF0C1521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581A5-55EC-092F-1EAD-3C30681C9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9E8D9-BF01-0CE6-DB49-34A42268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D26F-063E-44DA-B6A6-883AB8124A7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20159-37F5-322D-2173-C3A15E1E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E18C-BF3A-6DFF-CFC6-E1203370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D72B-8934-4C29-9E42-1DC66BEE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9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D5B5-5746-74AD-7763-96D4D6F2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8FACA-9908-4E44-6EC8-0026160B4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8E0D6-4687-C471-D136-39C981B8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D26F-063E-44DA-B6A6-883AB8124A7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8B028-7914-E88C-2D39-2867DE37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E33E3-8153-6645-D3F9-9677D4C6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D72B-8934-4C29-9E42-1DC66BEE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55A86-8F11-3D02-360D-B996F26A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542D8-27AB-7B98-0E3C-A415A8342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FD30E-6A8B-243B-F1A2-45DF75D0A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AA69C-A90F-B762-54CA-56E2B89F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D26F-063E-44DA-B6A6-883AB8124A7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7663D-B9A3-0AD0-1F61-299793EF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70CBD-60D7-54ED-7214-71E4EA28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D72B-8934-4C29-9E42-1DC66BEE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7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A99B-0091-1B31-C933-3DCC6F94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95414-A7A6-6927-C68E-E939AEB8C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75FFD-07AD-5A64-3056-B817F591A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A7ACE-FA32-3530-D1AA-490AFA3A9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C06352-903A-7381-C2F9-56733C964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B70889-0C6F-61A5-8527-19240D29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D26F-063E-44DA-B6A6-883AB8124A7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2EB72-6B44-A5EB-2C30-83B59EEB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51B40-3E94-B520-F942-CF007CA2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D72B-8934-4C29-9E42-1DC66BEE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A2CA-F3C8-935D-C227-61F4491C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62645E-F7FC-EC60-6222-B4F334305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D26F-063E-44DA-B6A6-883AB8124A7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15C97-EB6C-A548-0317-A01EB2F4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D7E72-C4F8-34E2-EB96-F9D55824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D72B-8934-4C29-9E42-1DC66BEE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7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70EBD5-0276-9A6E-75CE-AD6446511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D26F-063E-44DA-B6A6-883AB8124A7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4C45F-9EDB-5E19-65E3-2C357821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AE3C-A992-4A46-CE47-86C8819B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D72B-8934-4C29-9E42-1DC66BEE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4E13-041A-2750-6F12-4A4494101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EF8E1-EE37-62C8-7815-98DE04465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4CFDF-789F-7C98-F95B-F93A65E4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A64F2-82FE-7F4E-455E-72BAFECE9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D26F-063E-44DA-B6A6-883AB8124A7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DA127-944E-1501-12C6-9841889F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75CAB-E368-3A47-57B8-19C557D2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D72B-8934-4C29-9E42-1DC66BEE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8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2BCB0-B1CC-4727-2A8A-A82207ED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7814B-F8E0-A6F3-0ADE-3F2209BA0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EF726-4A26-B92A-0557-AF8189A22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7C5B5-9423-0265-F8A1-A290197F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D26F-063E-44DA-B6A6-883AB8124A7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C8027-9F88-C7A0-EB31-DB4D05D8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A1FF0-5E42-725C-63E6-AC1B3F4B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D72B-8934-4C29-9E42-1DC66BEE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5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59CAC-FF94-6AA4-B46B-C91E7D54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1D8D9-7E13-17BD-A613-4CD860212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DCFFC-41F6-D053-F55A-AEFD25C05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ED26F-063E-44DA-B6A6-883AB8124A7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4DFD9-2188-5B50-1DE0-2318A2437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A6395-3502-F0D9-55B6-56E83464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ED72B-8934-4C29-9E42-1DC66BEE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6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4B982-0D6A-1C2B-8C9A-8E5FF0329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484"/>
            <a:ext cx="10515600" cy="5496479"/>
          </a:xfrm>
        </p:spPr>
        <p:txBody>
          <a:bodyPr>
            <a:normAutofit fontScale="85000" lnSpcReduction="20000"/>
          </a:bodyPr>
          <a:lstStyle/>
          <a:p>
            <a:pPr marL="339725" indent="0" algn="r" rtl="1">
              <a:lnSpc>
                <a:spcPct val="160000"/>
              </a:lnSpc>
              <a:buNone/>
            </a:pPr>
            <a:r>
              <a:rPr lang="ar-IQ" sz="2800" dirty="0" err="1">
                <a:solidFill>
                  <a:schemeClr val="tx1"/>
                </a:solidFill>
              </a:rPr>
              <a:t>حكوم</a:t>
            </a:r>
            <a:r>
              <a:rPr lang="fa-IR" sz="2800" dirty="0">
                <a:solidFill>
                  <a:schemeClr val="tx1"/>
                </a:solidFill>
              </a:rPr>
              <a:t>ــــ</a:t>
            </a:r>
            <a:r>
              <a:rPr lang="ar-IQ" sz="2800" dirty="0" err="1">
                <a:solidFill>
                  <a:schemeClr val="tx1"/>
                </a:solidFill>
              </a:rPr>
              <a:t>ەتی</a:t>
            </a:r>
            <a:r>
              <a:rPr lang="ar-IQ" sz="2800" dirty="0">
                <a:solidFill>
                  <a:schemeClr val="tx1"/>
                </a:solidFill>
              </a:rPr>
              <a:t> ه</a:t>
            </a:r>
            <a:r>
              <a:rPr lang="fa-IR" sz="2800" dirty="0">
                <a:solidFill>
                  <a:schemeClr val="tx1"/>
                </a:solidFill>
              </a:rPr>
              <a:t>ــ</a:t>
            </a:r>
            <a:r>
              <a:rPr lang="ar-IQ" sz="2800" dirty="0" err="1">
                <a:solidFill>
                  <a:schemeClr val="tx1"/>
                </a:solidFill>
              </a:rPr>
              <a:t>ەرێمی</a:t>
            </a:r>
            <a:r>
              <a:rPr lang="ar-IQ" sz="2800" dirty="0">
                <a:solidFill>
                  <a:schemeClr val="tx1"/>
                </a:solidFill>
              </a:rPr>
              <a:t> ك</a:t>
            </a:r>
            <a:r>
              <a:rPr lang="fa-IR" sz="2800" dirty="0">
                <a:solidFill>
                  <a:schemeClr val="tx1"/>
                </a:solidFill>
              </a:rPr>
              <a:t>ــ</a:t>
            </a:r>
            <a:r>
              <a:rPr lang="ar-IQ" sz="2800" dirty="0">
                <a:solidFill>
                  <a:schemeClr val="tx1"/>
                </a:solidFill>
              </a:rPr>
              <a:t>وردست</a:t>
            </a:r>
            <a:r>
              <a:rPr lang="fa-IR" sz="2800" dirty="0">
                <a:solidFill>
                  <a:schemeClr val="tx1"/>
                </a:solidFill>
              </a:rPr>
              <a:t>ــــ</a:t>
            </a:r>
            <a:r>
              <a:rPr lang="ar-IQ" sz="2800" dirty="0">
                <a:solidFill>
                  <a:schemeClr val="tx1"/>
                </a:solidFill>
              </a:rPr>
              <a:t>ان-</a:t>
            </a:r>
            <a:r>
              <a:rPr lang="ar-IQ" sz="2800" dirty="0" err="1">
                <a:solidFill>
                  <a:schemeClr val="tx1"/>
                </a:solidFill>
              </a:rPr>
              <a:t>عێراق</a:t>
            </a:r>
            <a:br>
              <a:rPr lang="ar-IQ" sz="2800" dirty="0">
                <a:solidFill>
                  <a:schemeClr val="tx1"/>
                </a:solidFill>
              </a:rPr>
            </a:br>
            <a:r>
              <a:rPr lang="ar-IQ" sz="2800" dirty="0" err="1">
                <a:solidFill>
                  <a:schemeClr val="tx1"/>
                </a:solidFill>
              </a:rPr>
              <a:t>وەزارەتی</a:t>
            </a:r>
            <a:r>
              <a:rPr lang="ar-IQ" sz="2800" dirty="0">
                <a:solidFill>
                  <a:schemeClr val="tx1"/>
                </a:solidFill>
              </a:rPr>
              <a:t> </a:t>
            </a:r>
            <a:r>
              <a:rPr lang="ar-IQ" sz="2800" dirty="0" err="1">
                <a:solidFill>
                  <a:schemeClr val="tx1"/>
                </a:solidFill>
              </a:rPr>
              <a:t>خوێندنی</a:t>
            </a:r>
            <a:r>
              <a:rPr lang="ar-IQ" sz="2800" dirty="0">
                <a:solidFill>
                  <a:schemeClr val="tx1"/>
                </a:solidFill>
              </a:rPr>
              <a:t> </a:t>
            </a:r>
            <a:r>
              <a:rPr lang="ar-IQ" sz="2800" dirty="0" err="1">
                <a:solidFill>
                  <a:schemeClr val="tx1"/>
                </a:solidFill>
              </a:rPr>
              <a:t>باڵاو</a:t>
            </a:r>
            <a:r>
              <a:rPr lang="ar-IQ" sz="2800" dirty="0">
                <a:solidFill>
                  <a:schemeClr val="tx1"/>
                </a:solidFill>
              </a:rPr>
              <a:t> </a:t>
            </a:r>
            <a:r>
              <a:rPr lang="ar-IQ" sz="2800" dirty="0" err="1">
                <a:solidFill>
                  <a:schemeClr val="tx1"/>
                </a:solidFill>
              </a:rPr>
              <a:t>توێژینەوەی</a:t>
            </a:r>
            <a:r>
              <a:rPr lang="ar-IQ" sz="2800" dirty="0">
                <a:solidFill>
                  <a:schemeClr val="tx1"/>
                </a:solidFill>
              </a:rPr>
              <a:t> </a:t>
            </a:r>
            <a:r>
              <a:rPr lang="ar-IQ" sz="2800" dirty="0" err="1">
                <a:solidFill>
                  <a:schemeClr val="tx1"/>
                </a:solidFill>
              </a:rPr>
              <a:t>زانستی</a:t>
            </a:r>
            <a:br>
              <a:rPr lang="ar-IQ" sz="2800" dirty="0">
                <a:solidFill>
                  <a:schemeClr val="tx1"/>
                </a:solidFill>
              </a:rPr>
            </a:br>
            <a:r>
              <a:rPr lang="ar-IQ" sz="2800" dirty="0" err="1">
                <a:solidFill>
                  <a:schemeClr val="tx1"/>
                </a:solidFill>
              </a:rPr>
              <a:t>زانكۆی</a:t>
            </a:r>
            <a:r>
              <a:rPr lang="ar-IQ" sz="2800" dirty="0">
                <a:solidFill>
                  <a:schemeClr val="tx1"/>
                </a:solidFill>
              </a:rPr>
              <a:t> صلاح </a:t>
            </a:r>
            <a:r>
              <a:rPr lang="ar-IQ" sz="2800" dirty="0" err="1">
                <a:solidFill>
                  <a:schemeClr val="tx1"/>
                </a:solidFill>
              </a:rPr>
              <a:t>الدین</a:t>
            </a:r>
            <a:r>
              <a:rPr lang="ar-IQ" sz="2800" dirty="0">
                <a:solidFill>
                  <a:schemeClr val="tx1"/>
                </a:solidFill>
              </a:rPr>
              <a:t>- </a:t>
            </a:r>
            <a:r>
              <a:rPr lang="ar-IQ" sz="2800" dirty="0" err="1">
                <a:solidFill>
                  <a:schemeClr val="tx1"/>
                </a:solidFill>
              </a:rPr>
              <a:t>هەولێر</a:t>
            </a:r>
            <a:br>
              <a:rPr lang="ar-IQ" sz="2800" dirty="0">
                <a:solidFill>
                  <a:schemeClr val="tx1"/>
                </a:solidFill>
              </a:rPr>
            </a:br>
            <a:r>
              <a:rPr lang="ar-IQ" sz="2800" dirty="0" err="1">
                <a:solidFill>
                  <a:schemeClr val="tx1"/>
                </a:solidFill>
              </a:rPr>
              <a:t>كۆلێژی</a:t>
            </a:r>
            <a:r>
              <a:rPr lang="ar-IQ" sz="2800" dirty="0">
                <a:solidFill>
                  <a:schemeClr val="tx1"/>
                </a:solidFill>
              </a:rPr>
              <a:t> </a:t>
            </a:r>
            <a:r>
              <a:rPr lang="fa-IR" sz="2800" dirty="0">
                <a:solidFill>
                  <a:schemeClr val="tx1"/>
                </a:solidFill>
              </a:rPr>
              <a:t>زمان</a:t>
            </a:r>
          </a:p>
          <a:p>
            <a:pPr marL="339725" indent="0" algn="r" rtl="1">
              <a:lnSpc>
                <a:spcPct val="160000"/>
              </a:lnSpc>
              <a:buNone/>
            </a:pPr>
            <a:r>
              <a:rPr lang="ar-IQ" sz="2800" dirty="0" err="1">
                <a:solidFill>
                  <a:schemeClr val="tx1"/>
                </a:solidFill>
                <a:highlight>
                  <a:srgbClr val="FFFF00"/>
                </a:highlight>
              </a:rPr>
              <a:t>بەشی</a:t>
            </a:r>
            <a:r>
              <a:rPr lang="ar-IQ" sz="28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fa-IR" dirty="0" err="1">
                <a:highlight>
                  <a:srgbClr val="FFFF00"/>
                </a:highlight>
              </a:rPr>
              <a:t>تورکی</a:t>
            </a:r>
            <a:endParaRPr lang="en-US" sz="2800" dirty="0">
              <a:solidFill>
                <a:schemeClr val="tx1"/>
              </a:solidFill>
            </a:endParaRPr>
          </a:p>
          <a:p>
            <a:pPr marL="339725" indent="0" algn="r" rtl="1">
              <a:lnSpc>
                <a:spcPct val="160000"/>
              </a:lnSpc>
              <a:buNone/>
            </a:pPr>
            <a:r>
              <a:rPr lang="fa-IR" sz="2800" dirty="0" err="1">
                <a:solidFill>
                  <a:schemeClr val="tx1"/>
                </a:solidFill>
              </a:rPr>
              <a:t>سا</a:t>
            </a:r>
            <a:r>
              <a:rPr lang="ar-IQ" sz="2800" dirty="0">
                <a:solidFill>
                  <a:schemeClr val="tx1"/>
                </a:solidFill>
              </a:rPr>
              <a:t>ڵ</a:t>
            </a:r>
            <a:r>
              <a:rPr lang="fa-IR" sz="2800" dirty="0">
                <a:solidFill>
                  <a:schemeClr val="tx1"/>
                </a:solidFill>
              </a:rPr>
              <a:t>ی </a:t>
            </a:r>
            <a:r>
              <a:rPr lang="ar-IQ" sz="2800" dirty="0" err="1">
                <a:solidFill>
                  <a:schemeClr val="tx1"/>
                </a:solidFill>
              </a:rPr>
              <a:t>خوێندنی</a:t>
            </a:r>
            <a:r>
              <a:rPr lang="fa-IR" sz="2800" dirty="0">
                <a:solidFill>
                  <a:schemeClr val="tx1"/>
                </a:solidFill>
              </a:rPr>
              <a:t>  2023 – 2024</a:t>
            </a:r>
            <a:endParaRPr lang="fa-IR" dirty="0"/>
          </a:p>
          <a:p>
            <a:pPr marL="339725" indent="0" algn="r" rtl="1">
              <a:lnSpc>
                <a:spcPct val="160000"/>
              </a:lnSpc>
              <a:buNone/>
            </a:pPr>
            <a:r>
              <a:rPr lang="fa-IR" dirty="0"/>
              <a:t>ک</a:t>
            </a:r>
            <a:r>
              <a:rPr lang="ar-IQ" sz="2800" dirty="0">
                <a:solidFill>
                  <a:schemeClr val="tx1"/>
                </a:solidFill>
              </a:rPr>
              <a:t>ۆ</a:t>
            </a:r>
            <a:r>
              <a:rPr lang="fa-IR" dirty="0"/>
              <a:t>رسی </a:t>
            </a:r>
            <a:r>
              <a:rPr lang="fa-IR" dirty="0" err="1"/>
              <a:t>دووه</a:t>
            </a:r>
            <a:r>
              <a:rPr lang="fa-IR"/>
              <a:t> م</a:t>
            </a:r>
            <a:br>
              <a:rPr lang="ar-IQ" sz="2800" dirty="0">
                <a:solidFill>
                  <a:schemeClr val="tx1"/>
                </a:solidFill>
              </a:rPr>
            </a:br>
            <a:r>
              <a:rPr lang="ar-IQ" sz="2800" dirty="0" err="1">
                <a:solidFill>
                  <a:schemeClr val="tx1"/>
                </a:solidFill>
                <a:highlight>
                  <a:srgbClr val="00FF00"/>
                </a:highlight>
              </a:rPr>
              <a:t>قۆناغی</a:t>
            </a:r>
            <a:r>
              <a:rPr lang="ar-IQ" sz="2800" dirty="0">
                <a:solidFill>
                  <a:schemeClr val="tx1"/>
                </a:solidFill>
                <a:highlight>
                  <a:srgbClr val="00FF00"/>
                </a:highlight>
              </a:rPr>
              <a:t> </a:t>
            </a:r>
            <a:r>
              <a:rPr lang="ar-IQ" sz="2800" dirty="0" err="1">
                <a:solidFill>
                  <a:schemeClr val="tx1"/>
                </a:solidFill>
                <a:highlight>
                  <a:srgbClr val="00FF00"/>
                </a:highlight>
              </a:rPr>
              <a:t>یەكەم</a:t>
            </a:r>
            <a:endParaRPr lang="fa-IR" dirty="0"/>
          </a:p>
          <a:p>
            <a:pPr marL="0" indent="0" rtl="1">
              <a:buNone/>
            </a:pPr>
            <a:r>
              <a:rPr lang="en-US" sz="2800" dirty="0" err="1">
                <a:solidFill>
                  <a:schemeClr val="tx1"/>
                </a:solidFill>
                <a:highlight>
                  <a:srgbClr val="00FFFF"/>
                </a:highlight>
              </a:rPr>
              <a:t>Dr.Mehraban</a:t>
            </a:r>
            <a:r>
              <a:rPr lang="en-US" sz="2800" dirty="0">
                <a:solidFill>
                  <a:schemeClr val="tx1"/>
                </a:solidFill>
                <a:highlight>
                  <a:srgbClr val="00FFFF"/>
                </a:highlight>
              </a:rPr>
              <a:t> Rahimi</a:t>
            </a:r>
          </a:p>
          <a:p>
            <a:pPr marL="0" indent="0" rtl="1">
              <a:buNone/>
            </a:pPr>
            <a:r>
              <a:rPr lang="en-US" dirty="0" err="1">
                <a:highlight>
                  <a:srgbClr val="00FF00"/>
                </a:highlight>
              </a:rPr>
              <a:t>Sirwa.hama@su.edu.krd</a:t>
            </a:r>
            <a:endParaRPr lang="en-US" sz="2800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7B4EE-5C65-F45F-21B8-52EE18813A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567" y="680484"/>
            <a:ext cx="3301936" cy="32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28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82CF-5CA2-CA6E-AED8-A9CE37F6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23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A0DD1-360E-51AF-1BAC-A28C3683E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6063"/>
            <a:ext cx="10515600" cy="3598068"/>
          </a:xfrm>
        </p:spPr>
        <p:txBody>
          <a:bodyPr/>
          <a:lstStyle/>
          <a:p>
            <a:pPr marL="0" indent="0" algn="just" rtl="1">
              <a:buNone/>
            </a:pP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ڕەنگە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دوا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جینوسایدی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فیزیکی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کوردستان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ئەوەی</a:t>
            </a:r>
            <a:r>
              <a:rPr lang="ar-SA" sz="36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ئێزدییەکان</a:t>
            </a:r>
            <a:r>
              <a:rPr lang="ar-SA" sz="36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بێت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سەر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دەستی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گروپی</a:t>
            </a:r>
            <a:r>
              <a:rPr lang="fa-I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ــــ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كى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توندڕه‌و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خۆی</a:t>
            </a:r>
            <a:r>
              <a:rPr lang="fa-I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ــــــ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ناساند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ناوى </a:t>
            </a:r>
            <a:r>
              <a:rPr lang="ar-SA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(ده ول</a:t>
            </a:r>
            <a:r>
              <a:rPr lang="fa-IR" sz="3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ــــ</a:t>
            </a:r>
            <a:r>
              <a:rPr lang="ar-SA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ە </a:t>
            </a:r>
            <a:r>
              <a:rPr lang="ar-SA" sz="36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تى</a:t>
            </a:r>
            <a:r>
              <a:rPr lang="ar-SA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ئیسلامى</a:t>
            </a:r>
            <a:r>
              <a:rPr lang="ar-SA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عێراق</a:t>
            </a:r>
            <a:r>
              <a:rPr lang="ar-SA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ش</a:t>
            </a:r>
            <a:r>
              <a:rPr lang="fa-IR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ـــــــ</a:t>
            </a:r>
            <a:r>
              <a:rPr lang="ar-SA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ام)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كورتكراوه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>
                <a:effectLst/>
                <a:highlight>
                  <a:srgbClr val="FF669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(داعش)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ناوى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ئایینى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پیرۆزى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ئیسلامە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وه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رچى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خراپە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كارى و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تاوانە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نجامیان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دا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گوله‌بارانکردن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سێدارەدانی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بەکۆمەڵ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چەندین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گۆڕی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بەکۆمەڵی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لەدوای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خۆی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بەجێهێشت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rtl="1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2972D-3AF9-E732-D37C-0442FDAFE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222" y="23813"/>
            <a:ext cx="5331619" cy="2533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A6D080-9602-F4D3-0A30-A7A2877F44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3813"/>
            <a:ext cx="5072063" cy="25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6369F-881A-6538-A02C-954F5D8E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299"/>
          </a:xfrm>
          <a:gradFill flip="none" rotWithShape="1">
            <a:gsLst>
              <a:gs pos="86770">
                <a:srgbClr val="FF6699"/>
              </a:gs>
              <a:gs pos="65000">
                <a:srgbClr val="D5FFFF"/>
              </a:gs>
              <a:gs pos="30000">
                <a:schemeClr val="accent2">
                  <a:lumMod val="20000"/>
                  <a:lumOff val="80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SA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جینۆسایدی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فیزیكی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ar-SA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جەستەیی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phicical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 Genocide                                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2DA37-7710-6A4A-7A23-11EDD9C4E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19" y="1350169"/>
            <a:ext cx="10772775" cy="4869657"/>
          </a:xfrm>
          <a:noFill/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ئەمە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ئاشكراترین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سادەترین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شێوازی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جینۆسایدە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كوشتن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32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لەسێدارەدان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32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گوله‌بارانكردن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2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زیندەبەچاڵكردن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یاخود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بەهەر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رێگایەكی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تر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لەناوببرێن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a-I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rtl="1">
              <a:buNone/>
            </a:pP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ئەمجۆرە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قڕكردنە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وەك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هێرشە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سەربازیەكان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بەكارهێنانی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ئامرازەكانی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لەناوبردنی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وەك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چەكی</a:t>
            </a:r>
            <a:r>
              <a:rPr lang="ar-SA" sz="32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كیمیاوی</a:t>
            </a:r>
            <a:r>
              <a:rPr lang="ar-SA" sz="32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 </a:t>
            </a:r>
            <a:r>
              <a:rPr lang="ar-SA" sz="32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گازی</a:t>
            </a:r>
            <a:r>
              <a:rPr lang="ar-SA" sz="32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ژەهراوی</a:t>
            </a:r>
            <a:r>
              <a:rPr lang="ar-SA" sz="32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 </a:t>
            </a:r>
            <a:r>
              <a:rPr lang="ar-SA" sz="32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چەکی</a:t>
            </a:r>
            <a:r>
              <a:rPr lang="ar-SA" sz="32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فسفۆڕی</a:t>
            </a:r>
            <a:r>
              <a:rPr lang="ar-SA" sz="32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ئەنجامدەدرێت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یاخود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گوله‌بارانکردن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سێدارەدانی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بەکۆمەڵ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زیندەبەچاڵکردندا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خۆی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دەبینێتەوە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a-I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rtl="1">
              <a:buNone/>
            </a:pP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نموونەی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ئەم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جینوسایدە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مێژوودا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یەکجار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زۆرە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و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عێراقیشدا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دژی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 err="1">
                <a:effectLst/>
                <a:highlight>
                  <a:srgbClr val="D5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شیعەکان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باشوور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200" b="1" dirty="0" err="1">
                <a:effectLst/>
                <a:highlight>
                  <a:srgbClr val="D5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کوردەکان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باکوور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ئەنجامدراوە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a-I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6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7E9D07-F7A5-E1DE-735B-92C5F1555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60" y="1007268"/>
            <a:ext cx="5185039" cy="291658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2A1952-25D0-DA0D-68E4-D107A50807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677" y="3250406"/>
            <a:ext cx="4890447" cy="307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7A45E-50D7-08F3-C900-D47B92EBF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319"/>
          </a:xfrm>
          <a:gradFill flip="none" rotWithShape="1">
            <a:gsLst>
              <a:gs pos="86770">
                <a:srgbClr val="FF6699"/>
              </a:gs>
              <a:gs pos="65000">
                <a:srgbClr val="D5FFFF"/>
              </a:gs>
              <a:gs pos="30000">
                <a:schemeClr val="accent2">
                  <a:lumMod val="20000"/>
                  <a:lumOff val="80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0" scaled="1"/>
            <a:tileRect/>
          </a:gradFill>
        </p:spPr>
        <p:txBody>
          <a:bodyPr/>
          <a:lstStyle/>
          <a:p>
            <a:pPr algn="r" rtl="1"/>
            <a:r>
              <a:rPr lang="ar-SA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جینۆسایدی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بایۆلۆژی</a:t>
            </a:r>
            <a:r>
              <a:rPr lang="fa-I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Biological Genocide</a:t>
            </a:r>
            <a:r>
              <a:rPr lang="fa-I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EBC19-F7C4-56A7-D641-F86EBB61EEA6}"/>
              </a:ext>
            </a:extLst>
          </p:cNvPr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لێرەدا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مەبەست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دروستكردنی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رێگریە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 err="1">
                <a:effectLst/>
                <a:highlight>
                  <a:srgbClr val="FF669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زیادبوون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</a:t>
            </a:r>
            <a:r>
              <a:rPr lang="ar-SA" sz="3200" dirty="0">
                <a:effectLst/>
                <a:highlight>
                  <a:srgbClr val="FF669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 err="1">
                <a:effectLst/>
                <a:highlight>
                  <a:srgbClr val="FF669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پەرەسەندنی</a:t>
            </a:r>
            <a:r>
              <a:rPr lang="ar-SA" sz="3200" dirty="0">
                <a:effectLst/>
                <a:highlight>
                  <a:srgbClr val="FF669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گروپێك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رێگە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گرتن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وەچەنانەوە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لەرێگای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FF669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نەزوک</a:t>
            </a:r>
            <a:r>
              <a:rPr lang="ar-SA" sz="3200" dirty="0">
                <a:effectLst/>
                <a:highlight>
                  <a:srgbClr val="FF669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FF669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کردنی</a:t>
            </a:r>
            <a:r>
              <a:rPr lang="ar-SA" sz="3200" dirty="0">
                <a:effectLst/>
                <a:highlight>
                  <a:srgbClr val="FF669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پیاوان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FF669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منداڵ</a:t>
            </a:r>
            <a:r>
              <a:rPr lang="ar-SA" sz="3200" dirty="0">
                <a:effectLst/>
                <a:highlight>
                  <a:srgbClr val="FF669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FF669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لەباربردنی</a:t>
            </a:r>
            <a:r>
              <a:rPr lang="ar-SA" sz="3200" dirty="0">
                <a:effectLst/>
                <a:highlight>
                  <a:srgbClr val="FF669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ژنان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یاخود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FF669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جیاكردنەوەی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ژنان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پیاوان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ماوەیەكی</a:t>
            </a:r>
            <a:r>
              <a:rPr lang="ar-SA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دوور و </a:t>
            </a:r>
            <a:r>
              <a:rPr lang="ar-SA" sz="3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درێژ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وەك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ئەوەی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جینۆسایدكردنی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هەشت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هەزار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كەس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پیاوانی</a:t>
            </a:r>
            <a:r>
              <a:rPr lang="ar-SA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بارزانی</a:t>
            </a:r>
            <a:r>
              <a:rPr lang="ar-SA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a-IR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که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ساڵی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1983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ئەنجامدرا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هەروەها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جیاکردنەوەی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ژن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منداڵە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ئێزدییەکان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پیاوەکانیان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ساڵی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٢٠١٤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لەلایەن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(داعش)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ەوە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78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A158A-6A54-5898-B72E-EFAA1228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  <a:gradFill flip="none" rotWithShape="1">
            <a:gsLst>
              <a:gs pos="51748">
                <a:srgbClr val="65FFAB"/>
              </a:gs>
              <a:gs pos="16650">
                <a:srgbClr val="FF6699"/>
              </a:gs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ar-SA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جینۆسایدی</a:t>
            </a:r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كولتوری</a:t>
            </a:r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ar-SA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نەتەوەیی</a:t>
            </a:r>
            <a:r>
              <a:rPr lang="fa-I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dirty="0">
                <a:solidFill>
                  <a:srgbClr val="333333"/>
                </a:solidFill>
                <a:latin typeface="Tahoma" panose="020B0604030504040204" pitchFamily="34" charset="0"/>
              </a:rPr>
              <a:t>Cultural- ethnic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333333"/>
                </a:solidFill>
                <a:latin typeface="Tahoma" panose="020B0604030504040204" pitchFamily="34" charset="0"/>
              </a:rPr>
              <a:t>genocide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FA6FE-A313-4661-0900-CF1B20558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044"/>
            <a:ext cx="10515600" cy="4683919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مەبەست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لەم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جۆرە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قەدەغەكردنی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بەكارهێنانی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زمانی</a:t>
            </a:r>
            <a:r>
              <a:rPr lang="ar-SA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نەتەوەیی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شێواندنی</a:t>
            </a:r>
            <a:r>
              <a:rPr lang="ar-SA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مێژوو</a:t>
            </a:r>
            <a:r>
              <a:rPr lang="ar-SA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رۆشنبیری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لەناوبردنی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خەسڵەت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تایبەتمەندیەكانی</a:t>
            </a:r>
            <a:r>
              <a:rPr lang="ar-SA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نەتەوەیەکە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جگە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لەمەش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تێكدانی</a:t>
            </a:r>
            <a:r>
              <a:rPr lang="ar-SA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پەیوەندیە</a:t>
            </a:r>
            <a:r>
              <a:rPr lang="ar-SA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كۆمەڵ</a:t>
            </a:r>
            <a:r>
              <a:rPr lang="fa-IR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یەتیەكان</a:t>
            </a:r>
            <a:r>
              <a:rPr lang="ar-SA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وێرانكردنی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شوێنەوارە</a:t>
            </a:r>
            <a:r>
              <a:rPr lang="ar-SA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دێرینەکان</a:t>
            </a:r>
            <a:r>
              <a:rPr lang="ar-SA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دەگرێتەوە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وەکو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رووخاندنی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پەیکەر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ئەشکەوت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مۆزەخانە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گەرماو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مزگەوت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کلێسا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بازار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هەموو</a:t>
            </a:r>
            <a:r>
              <a:rPr lang="ar-SA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شوێنەوارێک</a:t>
            </a:r>
            <a:r>
              <a:rPr lang="ar-SA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کە</a:t>
            </a:r>
            <a:r>
              <a:rPr lang="ar-SA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پاشماوەی</a:t>
            </a:r>
            <a:r>
              <a:rPr lang="ar-SA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کۆن</a:t>
            </a:r>
            <a:r>
              <a:rPr lang="ar-SA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یان</a:t>
            </a:r>
            <a:r>
              <a:rPr lang="ar-SA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نوێ</a:t>
            </a:r>
            <a:r>
              <a:rPr lang="ar-SA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بێت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بەرهەمی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جۆری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ژیانی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ئەو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خەڵکە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بێت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a-I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یەکێک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نموونە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دیارەکانی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ئەم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جۆرە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جینوسایدە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تورکیای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سەردەمی</a:t>
            </a:r>
            <a:r>
              <a:rPr lang="ar-SA" sz="26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ئەتاتورکدا</a:t>
            </a:r>
            <a:r>
              <a:rPr lang="ar-SA" sz="26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دەبینین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ئەویش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خۆی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قەدەغەکردنی</a:t>
            </a:r>
            <a:r>
              <a:rPr lang="ar-SA" sz="26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زمان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26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جلوبەرگ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ناوە</a:t>
            </a:r>
            <a:r>
              <a:rPr lang="ar-SA" sz="26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کوردییەکاندا</a:t>
            </a:r>
            <a:r>
              <a:rPr lang="ar-SA" sz="26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دەبینیەوە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جۆرێک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نکۆڵی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بوونی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کورد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لەو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وڵ</a:t>
            </a:r>
            <a:r>
              <a:rPr lang="fa-I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کرا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هەموو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شێوەیەک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هەوڵی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تواندنەوەی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درا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ئەم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بارە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جۆرێک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جۆرەکان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تا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ئێستاش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لەو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وڵاتە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بەردەوامی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هەیە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2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933A-1C70-6FD4-156C-F3313045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gradFill>
            <a:gsLst>
              <a:gs pos="28000">
                <a:srgbClr val="FF0000"/>
              </a:gs>
              <a:gs pos="79303">
                <a:srgbClr val="F19ABC"/>
              </a:gs>
              <a:gs pos="86770">
                <a:srgbClr val="FF6699"/>
              </a:gs>
              <a:gs pos="65000">
                <a:srgbClr val="D5FFFF"/>
              </a:gs>
              <a:gs pos="30000">
                <a:schemeClr val="accent2">
                  <a:lumMod val="20000"/>
                  <a:lumOff val="80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</a:gradFill>
        </p:spPr>
        <p:txBody>
          <a:bodyPr>
            <a:normAutofit/>
          </a:bodyPr>
          <a:lstStyle/>
          <a:p>
            <a:pPr algn="r" rtl="1"/>
            <a:r>
              <a:rPr lang="ar-SA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جینۆسایدی</a:t>
            </a: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ئابووری</a:t>
            </a: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dirty="0">
                <a:solidFill>
                  <a:srgbClr val="333333"/>
                </a:solidFill>
                <a:latin typeface="Tahoma" panose="020B0604030504040204" pitchFamily="34" charset="0"/>
              </a:rPr>
              <a:t>Economical Genocide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00109-3542-DC10-75A9-2F1B5E3FB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5"/>
            <a:ext cx="10515600" cy="4891088"/>
          </a:xfrm>
        </p:spPr>
        <p:txBody>
          <a:bodyPr>
            <a:normAutofit fontScale="85000" lnSpcReduction="10000"/>
          </a:bodyPr>
          <a:lstStyle/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ئەم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جۆرەیان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رێگای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وێرانكردنی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بنەما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ئابووریەكانی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خەڵكەكە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دەكرێت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وەك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لەناوبردنی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سامان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2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بەروبومی</a:t>
            </a:r>
            <a:r>
              <a:rPr lang="ar-SA" sz="3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سروشتی</a:t>
            </a:r>
            <a:r>
              <a:rPr lang="ar-SA" sz="3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 </a:t>
            </a:r>
            <a:r>
              <a:rPr lang="ar-SA" sz="32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تاڵانكردنی</a:t>
            </a:r>
            <a:r>
              <a:rPr lang="ar-SA" sz="3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ماڵ</a:t>
            </a:r>
            <a:r>
              <a:rPr lang="ar-SA" sz="3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 </a:t>
            </a:r>
            <a:r>
              <a:rPr lang="ar-SA" sz="32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كەلوپەلی</a:t>
            </a:r>
            <a:r>
              <a:rPr lang="ar-SA" sz="3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خێزانەكان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گەمارۆدانی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گروپێك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رووی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ئابووری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برسیكردنیان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هۆكارن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لەناوبردنی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ناڕاستەوخۆ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fa-I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زۆرجار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لەناوبردنی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بنەما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ئابوورییەکان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ناوچەیەک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برسیکردنی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خەڵکێک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ناچاریان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دەکات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ئەو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ناوچەیە</a:t>
            </a:r>
            <a:r>
              <a:rPr lang="ar-SA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چوڵ</a:t>
            </a:r>
            <a:r>
              <a:rPr lang="fa-IR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بکەن</a:t>
            </a:r>
            <a:r>
              <a:rPr lang="ar-SA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بنەڕەتیشدا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مەبەستەکە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ئەوە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بووە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a-I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نموونەی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لەو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جۆرە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مێژووی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مرۆڤایەتیدا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زۆرە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وێرانکردنی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٤٥٠٠ </a:t>
            </a:r>
            <a:r>
              <a:rPr lang="ar-SA" sz="32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گوندی</a:t>
            </a:r>
            <a:r>
              <a:rPr lang="ar-SA" sz="32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کوردستان</a:t>
            </a:r>
            <a:r>
              <a:rPr lang="ar-SA" sz="32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لەسەر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دەستی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بەعسییەکان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بیست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پێنج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ساڵی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کۆتایی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سەدەی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بیست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نموونەیەکی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بەرچاوی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ئەم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جۆرە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جینوسایدەیە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a-I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هەروەها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ڕاگواستنی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a-I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ترحیل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کردنی)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کوردانی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فەیلی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highlight>
                  <a:srgbClr val="FF669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ئێران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دەستگرتن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بەسەر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موڵک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ماڵەکانیان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کاتێکدا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فەیلیەکان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بەشێکی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زۆری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ئابووری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شاری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بەغدایان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بەدەستەوە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بوو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94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9783673-C706-1969-C7B1-EC49079852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636" y="525463"/>
            <a:ext cx="4090729" cy="2666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B997FC8-77BE-513C-B889-07C1BD1B38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99" y="3891756"/>
            <a:ext cx="3937708" cy="2666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65B21A-655B-4B1B-12B9-8F90910B64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78" y="296863"/>
            <a:ext cx="3807435" cy="2666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E0B6F4-E527-DC78-912A-251C25B044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696" y="4058284"/>
            <a:ext cx="4227898" cy="25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2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9A76BD-AB08-F828-6732-19CC965E00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629" y="0"/>
            <a:ext cx="4906735" cy="2955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C8C795-F2D3-A873-5796-45A6746A0F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639" y="3216730"/>
            <a:ext cx="5048249" cy="3428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2B9EC3-C8D0-B6F6-A968-D3A2D4F840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599" y="0"/>
            <a:ext cx="5048249" cy="30697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93A36F-828A-4FC0-2932-2FF81CA04D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336" y="3216730"/>
            <a:ext cx="5048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18BA-5758-A921-8078-9BA964A4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34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KUR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OL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GY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IQ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Unikurd Jino" panose="020B0604030504040204" pitchFamily="34" charset="-78"/>
              </a:rPr>
              <a:t>کــوردۆلـۆجــى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YE" sz="2800" b="1" dirty="0" err="1"/>
              <a:t>ساڵی</a:t>
            </a:r>
            <a:r>
              <a:rPr lang="ar-YE" sz="2800" b="1" dirty="0"/>
              <a:t> </a:t>
            </a:r>
            <a:r>
              <a:rPr lang="ar-YE" sz="2800" b="1" dirty="0" err="1"/>
              <a:t>خوێندن</a:t>
            </a:r>
            <a:r>
              <a:rPr lang="ar-YE" sz="2800" b="1" dirty="0"/>
              <a:t> 202</a:t>
            </a:r>
            <a:r>
              <a:rPr lang="fa-IR" sz="2800" b="1" dirty="0"/>
              <a:t>3</a:t>
            </a:r>
            <a:r>
              <a:rPr lang="ar-YE" sz="2800" b="1" dirty="0"/>
              <a:t>-202</a:t>
            </a:r>
            <a:r>
              <a:rPr lang="fa-IR" sz="2800" b="1" dirty="0"/>
              <a:t>4</a:t>
            </a:r>
            <a:endParaRPr lang="en-US" sz="28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D48BD6E-BEEB-6403-BECD-1138A03A90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220621"/>
              </p:ext>
            </p:extLst>
          </p:nvPr>
        </p:nvGraphicFramePr>
        <p:xfrm>
          <a:off x="864713" y="1658680"/>
          <a:ext cx="10515600" cy="473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2649282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860997797"/>
                    </a:ext>
                  </a:extLst>
                </a:gridCol>
              </a:tblGrid>
              <a:tr h="25078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IQ" sz="32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fa-IR" sz="54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جینۆساید</a:t>
                      </a:r>
                      <a:r>
                        <a:rPr lang="fa-IR" sz="5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a-IR" sz="54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چییە</a:t>
                      </a:r>
                      <a:r>
                        <a:rPr lang="fa-IR" sz="5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؟</a:t>
                      </a:r>
                    </a:p>
                    <a:p>
                      <a:pPr algn="ctr" rtl="1"/>
                      <a:r>
                        <a:rPr lang="en-US" sz="4000" dirty="0" err="1"/>
                        <a:t>Genocid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89468"/>
                  </a:ext>
                </a:extLst>
              </a:tr>
              <a:tr h="2227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4072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7FCEDAC-0D32-27B5-233A-6F032AB675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26" y="1658681"/>
            <a:ext cx="5231287" cy="24880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5BB90C-4358-F42A-089C-2FA55610A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513" y="3994694"/>
            <a:ext cx="5231287" cy="2335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E6AC47-3F05-C24A-5C70-86B09D4F76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26" y="4146700"/>
            <a:ext cx="5204774" cy="21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0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D5FFFF"/>
            </a:gs>
            <a:gs pos="30000">
              <a:schemeClr val="accent2">
                <a:lumMod val="20000"/>
                <a:lumOff val="80000"/>
              </a:schemeClr>
            </a:gs>
            <a:gs pos="1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05E438-81B2-C167-CC8A-0D1DD958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  <a:gradFill>
            <a:gsLst>
              <a:gs pos="93000">
                <a:srgbClr val="C00000"/>
              </a:gs>
              <a:gs pos="83000">
                <a:srgbClr val="FF0000"/>
              </a:gs>
              <a:gs pos="86000">
                <a:srgbClr val="D5FFFF"/>
              </a:gs>
              <a:gs pos="82000">
                <a:schemeClr val="accent2">
                  <a:lumMod val="20000"/>
                  <a:lumOff val="80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 rtl="1"/>
            <a:br>
              <a:rPr lang="ar-IQ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SA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چەمكی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جینۆساید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Genocide</a:t>
            </a:r>
            <a:r>
              <a:rPr lang="fa-IR" dirty="0"/>
              <a:t>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AE9404-B305-D351-9B8C-DE59117A7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جینۆساید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وشەیەكی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لێكدراوە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بنەڕەتدا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دوو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وشە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پێكهاتووە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یەكەمیان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a-IR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وش</a:t>
            </a:r>
            <a:r>
              <a:rPr lang="ar-IQ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ـــــ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ە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Genos)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یۆن</a:t>
            </a:r>
            <a:r>
              <a:rPr lang="fa-I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ــ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انیە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واتای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a-IR" sz="36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کۆم</a:t>
            </a:r>
            <a:r>
              <a:rPr lang="ar-SA" sz="36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ە</a:t>
            </a:r>
            <a:r>
              <a:rPr lang="fa-IR" sz="36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ڵ</a:t>
            </a:r>
            <a:r>
              <a:rPr lang="fa-IR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a-I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یان</a:t>
            </a:r>
            <a:r>
              <a:rPr lang="fa-IR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رەگەز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یان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خێڵ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a-IR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یان</a:t>
            </a:r>
            <a:r>
              <a:rPr lang="fa-I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a-IR" sz="36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هۆز</a:t>
            </a:r>
            <a:r>
              <a:rPr lang="fa-IR" sz="2400" dirty="0"/>
              <a:t>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</a:t>
            </a:r>
            <a:r>
              <a:rPr lang="ar-IQ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اخود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بن</a:t>
            </a:r>
            <a:r>
              <a:rPr lang="ar-IQ" sz="36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ـــــ</a:t>
            </a:r>
            <a:r>
              <a:rPr lang="ar-SA" sz="36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ەچ</a:t>
            </a:r>
            <a:r>
              <a:rPr lang="ar-IQ" sz="36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ــ</a:t>
            </a:r>
            <a:r>
              <a:rPr lang="ar-SA" sz="36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6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رەچ</a:t>
            </a:r>
            <a:r>
              <a:rPr lang="ar-IQ" sz="36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SA" sz="36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ەڵ</a:t>
            </a:r>
            <a:r>
              <a:rPr lang="ar-IQ" sz="36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ــــ</a:t>
            </a:r>
            <a:r>
              <a:rPr lang="ar-SA" sz="36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ەك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دەگ</a:t>
            </a:r>
            <a:r>
              <a:rPr lang="ar-IQ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ــ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ەی</a:t>
            </a:r>
            <a:r>
              <a:rPr lang="ar-IQ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ـــ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ەنێ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دووەمیش</a:t>
            </a:r>
            <a:r>
              <a:rPr lang="fa-IR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یان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Cide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IQ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تینیە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واتای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كوشتن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6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لەناوبردن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IQ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 </a:t>
            </a:r>
            <a:r>
              <a:rPr lang="ar-SA" sz="36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قڕ</a:t>
            </a:r>
            <a:r>
              <a:rPr lang="ar-IQ" sz="36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كرد</a:t>
            </a:r>
            <a:r>
              <a:rPr lang="fa-IR" sz="36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 </a:t>
            </a:r>
            <a:r>
              <a:rPr lang="fa-I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 </a:t>
            </a:r>
            <a:r>
              <a:rPr lang="fa-IR" sz="36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</a:t>
            </a:r>
            <a:r>
              <a:rPr lang="ar-SA" sz="36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ە</a:t>
            </a:r>
            <a:r>
              <a:rPr lang="fa-IR" sz="36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وتان</a:t>
            </a:r>
            <a:r>
              <a:rPr lang="ar-IQ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دەدات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بەلێكدانی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هەردوو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بڕگەكە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واتای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كوشتنی</a:t>
            </a:r>
            <a:r>
              <a:rPr lang="ar-SA" sz="3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ڕەگەزی</a:t>
            </a:r>
            <a:r>
              <a:rPr lang="ar-SA" sz="3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مرۆڤ</a:t>
            </a:r>
            <a:r>
              <a:rPr lang="ar-SA" sz="3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بەكۆمەڵ</a:t>
            </a:r>
            <a:r>
              <a:rPr lang="ar-SA" sz="3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36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قڕكردنی</a:t>
            </a:r>
            <a:r>
              <a:rPr lang="ar-SA" sz="3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دێت</a:t>
            </a:r>
            <a:r>
              <a:rPr lang="fa-I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                  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0A7F8B4-4397-1F0B-0B7B-08BF3BF9B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4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401A-A93F-4791-347D-FDC8C135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3631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algn="r" rtl="1"/>
            <a:r>
              <a:rPr lang="fa-IR" sz="4000" b="1" i="0" dirty="0" err="1">
                <a:effectLst/>
                <a:latin typeface="droid"/>
              </a:rPr>
              <a:t>سەرهەڵدانی</a:t>
            </a:r>
            <a:r>
              <a:rPr lang="fa-IR" sz="4000" b="1" i="0" dirty="0">
                <a:effectLst/>
                <a:latin typeface="droid"/>
              </a:rPr>
              <a:t> </a:t>
            </a:r>
            <a:r>
              <a:rPr lang="fa-IR" sz="4000" b="1" i="0" dirty="0" err="1">
                <a:effectLst/>
                <a:latin typeface="droid"/>
              </a:rPr>
              <a:t>چەمكی</a:t>
            </a:r>
            <a:r>
              <a:rPr lang="fa-IR" sz="4000" b="1" i="0" dirty="0">
                <a:effectLst/>
                <a:latin typeface="droid"/>
              </a:rPr>
              <a:t> </a:t>
            </a:r>
            <a:r>
              <a:rPr lang="fa-IR" sz="4000" b="1" i="0" dirty="0" err="1">
                <a:solidFill>
                  <a:srgbClr val="FF0000"/>
                </a:solidFill>
                <a:effectLst/>
                <a:latin typeface="droid"/>
              </a:rPr>
              <a:t>جینۆساید</a:t>
            </a:r>
            <a:r>
              <a:rPr lang="ar-IQ" sz="4000" b="1" i="0" dirty="0">
                <a:effectLst/>
                <a:latin typeface="droid"/>
              </a:rPr>
              <a:t>: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69E8-D6A1-8C38-6EC5-DE0B71FFF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756"/>
            <a:ext cx="10515600" cy="4698207"/>
          </a:xfrm>
          <a:solidFill>
            <a:srgbClr val="D5FFFF"/>
          </a:solidFill>
        </p:spPr>
        <p:txBody>
          <a:bodyPr/>
          <a:lstStyle/>
          <a:p>
            <a:pPr marL="0" indent="0" algn="r" rtl="1">
              <a:buNone/>
            </a:pPr>
            <a:endParaRPr lang="en-US" sz="700" b="0" i="0" dirty="0">
              <a:solidFill>
                <a:srgbClr val="333333"/>
              </a:solidFill>
              <a:effectLst/>
              <a:latin typeface="droid"/>
            </a:endParaRPr>
          </a:p>
          <a:p>
            <a:pPr marL="0" indent="0" algn="just" rtl="1">
              <a:buNone/>
            </a:pP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سەرهەڵدانی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چەمكی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جینۆساید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،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دەگەڕێتەوە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بۆ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ساتەوەختی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دوای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ڕووداوەكانی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جەنگی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جیهانی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دووەم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،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بە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تایبەت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دوای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ئەوەی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1" dirty="0" err="1">
                <a:solidFill>
                  <a:srgbClr val="333333"/>
                </a:solidFill>
                <a:highlight>
                  <a:srgbClr val="FF6699"/>
                </a:highlight>
                <a:latin typeface="droid"/>
              </a:rPr>
              <a:t>ئەدۆڵف</a:t>
            </a:r>
            <a:r>
              <a:rPr lang="fa-IR" sz="3200" b="1" dirty="0">
                <a:solidFill>
                  <a:srgbClr val="333333"/>
                </a:solidFill>
                <a:highlight>
                  <a:srgbClr val="FF6699"/>
                </a:highlight>
                <a:latin typeface="droid"/>
              </a:rPr>
              <a:t> </a:t>
            </a:r>
            <a:r>
              <a:rPr lang="fa-IR" sz="3200" b="1" dirty="0" err="1">
                <a:solidFill>
                  <a:srgbClr val="333333"/>
                </a:solidFill>
                <a:highlight>
                  <a:srgbClr val="FF6699"/>
                </a:highlight>
                <a:latin typeface="droid"/>
              </a:rPr>
              <a:t>هیتلەر</a:t>
            </a:r>
            <a:r>
              <a:rPr lang="fa-IR" sz="3200" b="1" dirty="0">
                <a:solidFill>
                  <a:srgbClr val="333333"/>
                </a:solidFill>
                <a:highlight>
                  <a:srgbClr val="FF6699"/>
                </a:highlight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سەروەكی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ئەڵمانیای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نازی،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كۆمەڵكوژیەكی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بێ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وێنەی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لە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دژی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droid"/>
              </a:rPr>
              <a:t>جولەكەكان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،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ئەنجامدا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.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لە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مێژوودا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بە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(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هۆل</a:t>
            </a:r>
            <a:r>
              <a:rPr lang="ar-IQ" sz="3200" b="0" i="0" dirty="0">
                <a:solidFill>
                  <a:srgbClr val="333333"/>
                </a:solidFill>
                <a:effectLst/>
                <a:latin typeface="droid"/>
              </a:rPr>
              <a:t>ـ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ۆكۆست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) ن</a:t>
            </a:r>
            <a:r>
              <a:rPr lang="ar-IQ" sz="3200" b="0" i="0" dirty="0">
                <a:solidFill>
                  <a:srgbClr val="333333"/>
                </a:solidFill>
                <a:effectLst/>
                <a:latin typeface="droid"/>
              </a:rPr>
              <a:t>ــ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اودەبرێت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.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بەترسن</a:t>
            </a:r>
            <a:r>
              <a:rPr lang="ar-IQ" sz="3200" b="0" i="0" dirty="0">
                <a:solidFill>
                  <a:srgbClr val="333333"/>
                </a:solidFill>
                <a:effectLst/>
                <a:latin typeface="droid"/>
              </a:rPr>
              <a:t>ــــ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اكترین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ت</a:t>
            </a:r>
            <a:r>
              <a:rPr lang="ar-IQ" sz="3200" b="0" i="0" dirty="0">
                <a:solidFill>
                  <a:srgbClr val="333333"/>
                </a:solidFill>
                <a:effectLst/>
                <a:latin typeface="droid"/>
              </a:rPr>
              <a:t>ــ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اوان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دادەنرێت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، </a:t>
            </a:r>
            <a:r>
              <a:rPr lang="fa-IR" sz="3200" b="0" i="0" dirty="0" err="1">
                <a:solidFill>
                  <a:srgbClr val="333333"/>
                </a:solidFill>
                <a:effectLst/>
                <a:latin typeface="droid"/>
              </a:rPr>
              <a:t>لە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highlight>
                  <a:srgbClr val="00FF00"/>
                </a:highlight>
                <a:latin typeface="droid"/>
              </a:rPr>
              <a:t>سەدەی</a:t>
            </a:r>
            <a:r>
              <a:rPr lang="fa-IR" sz="3200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  <a:latin typeface="droid"/>
              </a:rPr>
              <a:t> </a:t>
            </a:r>
            <a:r>
              <a:rPr lang="fa-IR" sz="3200" b="0" i="0" dirty="0" err="1">
                <a:solidFill>
                  <a:srgbClr val="333333"/>
                </a:solidFill>
                <a:effectLst/>
                <a:highlight>
                  <a:srgbClr val="00FF00"/>
                </a:highlight>
                <a:latin typeface="droid"/>
              </a:rPr>
              <a:t>بیستەم</a:t>
            </a:r>
            <a:r>
              <a:rPr lang="fa-IR" sz="3200" b="0" i="0" dirty="0">
                <a:solidFill>
                  <a:srgbClr val="333333"/>
                </a:solidFill>
                <a:effectLst/>
                <a:latin typeface="droid"/>
              </a:rPr>
              <a:t>.</a:t>
            </a:r>
            <a:endParaRPr lang="ar-IQ" sz="3200" b="0" i="0" dirty="0">
              <a:solidFill>
                <a:srgbClr val="333333"/>
              </a:solidFill>
              <a:effectLst/>
              <a:latin typeface="droid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24A74-6A4B-6ACE-5D6F-38EFF2D941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995" y="4157663"/>
            <a:ext cx="3578146" cy="2019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41BCC7-17DF-6A7D-7C9C-484E00F358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207955"/>
            <a:ext cx="3590925" cy="19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2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0BFBD-392B-7F64-43E2-CCCFF457E48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65000">
                <a:srgbClr val="D5FFFF"/>
              </a:gs>
              <a:gs pos="30000">
                <a:schemeClr val="accent2">
                  <a:lumMod val="20000"/>
                  <a:lumOff val="80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ar-SA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دامەزرێنەری</a:t>
            </a:r>
            <a:r>
              <a:rPr lang="ar-SA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زاراوەکە</a:t>
            </a:r>
            <a:r>
              <a:rPr lang="ar-SA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B951D-BCB5-8A1E-16E5-473F86C7A281}"/>
              </a:ext>
            </a:extLst>
          </p:cNvPr>
          <p:cNvSpPr>
            <a:spLocks noGrp="1"/>
          </p:cNvSpPr>
          <p:nvPr>
            <p:ph idx="1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2500" lnSpcReduction="10000"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ساڵی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1944 </a:t>
            </a:r>
            <a:r>
              <a:rPr lang="ar-SA" sz="4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پارێزەرێکی</a:t>
            </a:r>
            <a:r>
              <a:rPr lang="ar-SA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ئەمریکایی</a:t>
            </a:r>
            <a:r>
              <a:rPr lang="ar-SA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بەڕەچەڵەک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پۆڵەندی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ناوی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ar-SA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ڕافایل</a:t>
            </a:r>
            <a:r>
              <a:rPr lang="ar-S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لیمكن</a:t>
            </a:r>
            <a:r>
              <a:rPr lang="fa-I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Raphael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Lemkein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fa-IR" sz="4000" b="1" i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هەوڵیدا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سیاسەتەكانی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رژێمی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نازی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لەبارەی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كوشتنی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بەكۆمەڵی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بەرنامە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ڕێژ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پێناسە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بكات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40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بەتایبەتی</a:t>
            </a:r>
            <a:r>
              <a:rPr lang="ar-SA" sz="4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قڕكردنی</a:t>
            </a:r>
            <a:r>
              <a:rPr lang="ar-SA" sz="4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میللەتی</a:t>
            </a:r>
            <a:r>
              <a:rPr lang="ar-SA" sz="4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جولەكەی</a:t>
            </a:r>
            <a:r>
              <a:rPr lang="ar-SA" sz="4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ئەوروپا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ئەوەبوو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چەمكی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جینۆس</a:t>
            </a:r>
            <a:r>
              <a:rPr lang="ar-IQ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ــــــــ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ایدی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داڕشت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بەك</a:t>
            </a:r>
            <a:r>
              <a:rPr lang="ar-IQ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ـــــــ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ارهێنا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ڕەن</a:t>
            </a:r>
            <a:r>
              <a:rPr lang="ar-IQ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ــــــ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گە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یەکێک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هۆکارە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سەرەکییەکانی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ئەو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کارەش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ئەوە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بێت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کە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ئەو</a:t>
            </a:r>
            <a:r>
              <a:rPr lang="ar-SA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خۆی</a:t>
            </a:r>
            <a:r>
              <a:rPr lang="ar-SA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جولەکە</a:t>
            </a:r>
            <a:r>
              <a:rPr lang="ar-SA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بوو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تەواوی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ئەندامانی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خێزانەكەی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لەلایەن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نازیەكانەوە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قڕكرابوون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4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3079-CA6A-0030-28BD-E895F9B6884D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81030">
                <a:srgbClr val="FF0000"/>
              </a:gs>
              <a:gs pos="65000">
                <a:srgbClr val="D5FFFF"/>
              </a:gs>
              <a:gs pos="30000">
                <a:schemeClr val="accent2">
                  <a:lumMod val="20000"/>
                  <a:lumOff val="80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 algn="r" rtl="1"/>
            <a:r>
              <a:rPr lang="fa-IR" b="1" dirty="0" err="1">
                <a:latin typeface="Droid Arabic Naskh"/>
              </a:rPr>
              <a:t>پێناسەی</a:t>
            </a:r>
            <a:r>
              <a:rPr lang="ar-IQ" b="1" dirty="0">
                <a:latin typeface="Droid Arabic Naskh"/>
              </a:rPr>
              <a:t> </a:t>
            </a:r>
            <a:r>
              <a:rPr lang="fa-IR" b="1" dirty="0" err="1">
                <a:latin typeface="Droid Arabic Naskh"/>
              </a:rPr>
              <a:t>جینۆساید</a:t>
            </a:r>
            <a:r>
              <a:rPr lang="ar-IQ" b="1" dirty="0">
                <a:latin typeface="Droid Arabic Naskh"/>
              </a:rPr>
              <a:t>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0F21F-9537-56B1-B062-C545138D9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3600" b="0" i="0" dirty="0" err="1">
                <a:effectLst/>
                <a:latin typeface="Droid Arabic Naskh"/>
              </a:rPr>
              <a:t>جینۆساید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بریتییە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لە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highlight>
                  <a:srgbClr val="00FF00"/>
                </a:highlight>
                <a:latin typeface="Droid Arabic Naskh"/>
              </a:rPr>
              <a:t>کوشتن</a:t>
            </a:r>
            <a:r>
              <a:rPr lang="fa-IR" sz="3600" b="0" i="0" dirty="0">
                <a:effectLst/>
                <a:latin typeface="Droid Arabic Naskh"/>
              </a:rPr>
              <a:t>، </a:t>
            </a:r>
            <a:r>
              <a:rPr lang="fa-IR" sz="3600" b="0" i="0" dirty="0" err="1">
                <a:effectLst/>
                <a:latin typeface="Droid Arabic Naskh"/>
              </a:rPr>
              <a:t>ئەشکەنجەدانی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highlight>
                  <a:srgbClr val="00FF00"/>
                </a:highlight>
                <a:latin typeface="Droid Arabic Naskh"/>
              </a:rPr>
              <a:t>جەستەیی</a:t>
            </a:r>
            <a:r>
              <a:rPr lang="fa-IR" sz="3600" b="0" i="0" dirty="0">
                <a:effectLst/>
                <a:latin typeface="Droid Arabic Naskh"/>
              </a:rPr>
              <a:t> و </a:t>
            </a:r>
            <a:r>
              <a:rPr lang="fa-IR" sz="3600" b="0" i="0" dirty="0" err="1">
                <a:effectLst/>
                <a:highlight>
                  <a:srgbClr val="00FF00"/>
                </a:highlight>
                <a:latin typeface="Droid Arabic Naskh"/>
              </a:rPr>
              <a:t>ھزری</a:t>
            </a:r>
            <a:r>
              <a:rPr lang="fa-IR" sz="3600" b="0" i="0" dirty="0">
                <a:effectLst/>
                <a:latin typeface="Droid Arabic Naskh"/>
              </a:rPr>
              <a:t>، </a:t>
            </a:r>
            <a:r>
              <a:rPr lang="fa-IR" sz="3600" b="0" i="0" dirty="0" err="1">
                <a:effectLst/>
                <a:highlight>
                  <a:srgbClr val="00FF00"/>
                </a:highlight>
                <a:latin typeface="Droid Arabic Naskh"/>
              </a:rPr>
              <a:t>خستنە</a:t>
            </a:r>
            <a:r>
              <a:rPr lang="en-US" sz="3600" b="0" i="0" dirty="0">
                <a:effectLst/>
                <a:highlight>
                  <a:srgbClr val="00FF00"/>
                </a:highlight>
                <a:latin typeface="Droid Arabic Naskh"/>
              </a:rPr>
              <a:t> </a:t>
            </a:r>
            <a:r>
              <a:rPr lang="fa-IR" sz="3600" b="0" i="0" dirty="0" err="1">
                <a:effectLst/>
                <a:highlight>
                  <a:srgbClr val="00FF00"/>
                </a:highlight>
                <a:latin typeface="Droid Arabic Naskh"/>
              </a:rPr>
              <a:t>ژێربارێکی</a:t>
            </a:r>
            <a:r>
              <a:rPr lang="fa-IR" sz="3600" b="0" i="0" dirty="0">
                <a:effectLst/>
                <a:highlight>
                  <a:srgbClr val="00FF00"/>
                </a:highlight>
                <a:latin typeface="Droid Arabic Naskh"/>
              </a:rPr>
              <a:t> </a:t>
            </a:r>
            <a:r>
              <a:rPr lang="fa-IR" sz="3600" b="0" i="0" dirty="0" err="1">
                <a:effectLst/>
                <a:highlight>
                  <a:srgbClr val="00FF00"/>
                </a:highlight>
                <a:latin typeface="Droid Arabic Naskh"/>
              </a:rPr>
              <a:t>مەترسیدار</a:t>
            </a:r>
            <a:r>
              <a:rPr lang="fa-IR" sz="3600" b="0" i="0" dirty="0">
                <a:effectLst/>
                <a:highlight>
                  <a:srgbClr val="00FF00"/>
                </a:highlight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بۆ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لەناوبردنی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گرووپێک</a:t>
            </a:r>
            <a:r>
              <a:rPr lang="fa-IR" sz="3600" b="0" i="0" dirty="0">
                <a:effectLst/>
                <a:latin typeface="Droid Arabic Naskh"/>
              </a:rPr>
              <a:t>، </a:t>
            </a:r>
            <a:r>
              <a:rPr lang="fa-IR" sz="3600" b="0" i="0" dirty="0" err="1">
                <a:effectLst/>
                <a:highlight>
                  <a:srgbClr val="00FF00"/>
                </a:highlight>
                <a:latin typeface="Droid Arabic Naskh"/>
              </a:rPr>
              <a:t>ڕێگریکردن</a:t>
            </a:r>
            <a:r>
              <a:rPr lang="fa-IR" sz="3600" b="0" i="0" dirty="0">
                <a:effectLst/>
                <a:highlight>
                  <a:srgbClr val="00FF00"/>
                </a:highlight>
                <a:latin typeface="Droid Arabic Naskh"/>
              </a:rPr>
              <a:t> </a:t>
            </a:r>
            <a:r>
              <a:rPr lang="fa-IR" sz="3600" b="0" i="0" dirty="0" err="1">
                <a:effectLst/>
                <a:highlight>
                  <a:srgbClr val="00FF00"/>
                </a:highlight>
                <a:latin typeface="Droid Arabic Naskh"/>
              </a:rPr>
              <a:t>لە</a:t>
            </a:r>
            <a:r>
              <a:rPr lang="fa-IR" sz="3600" b="0" i="0" dirty="0">
                <a:effectLst/>
                <a:highlight>
                  <a:srgbClr val="00FF00"/>
                </a:highlight>
                <a:latin typeface="Droid Arabic Naskh"/>
              </a:rPr>
              <a:t> </a:t>
            </a:r>
            <a:r>
              <a:rPr lang="fa-IR" sz="3600" b="0" i="0" dirty="0" err="1">
                <a:effectLst/>
                <a:highlight>
                  <a:srgbClr val="00FF00"/>
                </a:highlight>
                <a:latin typeface="Droid Arabic Naskh"/>
              </a:rPr>
              <a:t>زاوزێ</a:t>
            </a:r>
            <a:r>
              <a:rPr lang="fa-IR" sz="3600" b="0" i="0" dirty="0">
                <a:effectLst/>
                <a:latin typeface="Droid Arabic Naskh"/>
              </a:rPr>
              <a:t> و </a:t>
            </a:r>
            <a:r>
              <a:rPr lang="fa-IR" sz="3600" b="0" i="0" dirty="0" err="1">
                <a:effectLst/>
                <a:latin typeface="Droid Arabic Naskh"/>
              </a:rPr>
              <a:t>زۆربوون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لەنێو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ئەندامانی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گرووپەکەدا</a:t>
            </a:r>
            <a:r>
              <a:rPr lang="fa-IR" sz="3600" b="0" i="0" dirty="0">
                <a:effectLst/>
                <a:latin typeface="Droid Arabic Naskh"/>
              </a:rPr>
              <a:t>، </a:t>
            </a:r>
            <a:r>
              <a:rPr lang="fa-IR" sz="3600" b="0" i="0" dirty="0" err="1">
                <a:effectLst/>
                <a:latin typeface="Droid Arabic Naskh"/>
              </a:rPr>
              <a:t>ڕاگواستنی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منداڵانی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ئەو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گرووپە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بۆ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گرووپێکی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دیکە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بەزۆر</a:t>
            </a:r>
            <a:r>
              <a:rPr lang="fa-IR" sz="3600" b="0" i="0" dirty="0">
                <a:effectLst/>
                <a:latin typeface="Droid Arabic Naskh"/>
              </a:rPr>
              <a:t>، </a:t>
            </a:r>
            <a:r>
              <a:rPr lang="fa-IR" sz="3600" b="0" i="0" dirty="0" err="1">
                <a:effectLst/>
                <a:latin typeface="Droid Arabic Naskh"/>
              </a:rPr>
              <a:t>ھەموو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ئەمانە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بۆ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لەناوبردنی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گرووپ</a:t>
            </a:r>
            <a:r>
              <a:rPr lang="fa-IR" sz="3600" b="0" i="0" dirty="0">
                <a:effectLst/>
                <a:latin typeface="Droid Arabic Naskh"/>
              </a:rPr>
              <a:t> و </a:t>
            </a:r>
            <a:r>
              <a:rPr lang="fa-IR" sz="3600" b="0" i="0" dirty="0" err="1">
                <a:effectLst/>
                <a:latin typeface="Droid Arabic Naskh"/>
              </a:rPr>
              <a:t>کۆمەڵێک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highlight>
                  <a:srgbClr val="FFFF00"/>
                </a:highlight>
                <a:latin typeface="Droid Arabic Naskh"/>
              </a:rPr>
              <a:t>ھەموویان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latin typeface="Droid Arabic Naskh"/>
              </a:rPr>
              <a:t>یان</a:t>
            </a:r>
            <a:r>
              <a:rPr lang="fa-IR" sz="3600" b="0" i="0" dirty="0">
                <a:effectLst/>
                <a:latin typeface="Droid Arabic Naskh"/>
              </a:rPr>
              <a:t> </a:t>
            </a:r>
            <a:r>
              <a:rPr lang="fa-IR" sz="3600" b="0" i="0" dirty="0" err="1">
                <a:effectLst/>
                <a:highlight>
                  <a:srgbClr val="FFFF00"/>
                </a:highlight>
                <a:latin typeface="Droid Arabic Naskh"/>
              </a:rPr>
              <a:t>بەشێکی</a:t>
            </a:r>
            <a:r>
              <a:rPr lang="ar-IQ" sz="3600" dirty="0">
                <a:highlight>
                  <a:srgbClr val="FFFF00"/>
                </a:highlight>
                <a:latin typeface="Droid Arabic Naskh"/>
              </a:rPr>
              <a:t> </a:t>
            </a:r>
            <a:r>
              <a:rPr lang="fa-IR" sz="3600" b="0" i="0" dirty="0" err="1">
                <a:effectLst/>
                <a:highlight>
                  <a:srgbClr val="FFFF00"/>
                </a:highlight>
                <a:latin typeface="Droid Arabic Naskh"/>
              </a:rPr>
              <a:t>زۆ</a:t>
            </a:r>
            <a:r>
              <a:rPr lang="ar-IQ" sz="3600" b="0" i="0" dirty="0">
                <a:effectLst/>
                <a:highlight>
                  <a:srgbClr val="FFFF00"/>
                </a:highlight>
                <a:latin typeface="Droid Arabic Naskh"/>
              </a:rPr>
              <a:t>رين</a:t>
            </a:r>
            <a:r>
              <a:rPr lang="fa-IR" sz="3600" b="0" i="0" dirty="0">
                <a:effectLst/>
                <a:highlight>
                  <a:srgbClr val="FFFF00"/>
                </a:highlight>
                <a:latin typeface="Droid Arabic Naskh"/>
              </a:rPr>
              <a:t>ە</a:t>
            </a:r>
            <a:r>
              <a:rPr lang="ar-IQ" sz="3600" b="0" i="0" dirty="0">
                <a:effectLst/>
                <a:highlight>
                  <a:srgbClr val="FFFF00"/>
                </a:highlight>
                <a:latin typeface="Droid Arabic Naskh"/>
              </a:rPr>
              <a:t>ي</a:t>
            </a:r>
            <a:r>
              <a:rPr lang="fa-IR" sz="3600" b="0" i="0" dirty="0">
                <a:effectLst/>
                <a:highlight>
                  <a:srgbClr val="FFFF00"/>
                </a:highlight>
                <a:latin typeface="Droid Arabic Naskh"/>
              </a:rPr>
              <a:t>ان</a:t>
            </a:r>
            <a:r>
              <a:rPr lang="fa-IR" sz="3600" b="0" i="0" dirty="0">
                <a:solidFill>
                  <a:srgbClr val="696E6E"/>
                </a:solidFill>
                <a:effectLst/>
                <a:latin typeface="Droid Arabic Naskh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731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40C4-C3C7-0E1A-1CE9-9FDFA4F4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1" y="365125"/>
            <a:ext cx="11179969" cy="1325563"/>
          </a:xfrm>
          <a:solidFill>
            <a:srgbClr val="D5FFFF">
              <a:alpha val="85000"/>
            </a:srgbClr>
          </a:solidFill>
        </p:spPr>
        <p:txBody>
          <a:bodyPr/>
          <a:lstStyle/>
          <a:p>
            <a:pPr algn="ctr" rtl="1"/>
            <a:r>
              <a:rPr lang="ar-SA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پێناسە</a:t>
            </a: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ە</a:t>
            </a: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</a:t>
            </a: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ترى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جینۆساید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76570-DD09-F1C7-5FE3-38959E2FB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81" y="1868487"/>
            <a:ext cx="11244263" cy="4432301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pPr marR="0" algn="justLow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B0F0"/>
              </a:buClr>
              <a:buSzPct val="112000"/>
              <a:buFont typeface="Wingdings" panose="05000000000000000000" pitchFamily="2" charset="2"/>
              <a:buChar char="v"/>
            </a:pP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جینۆساید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وەك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چەمك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ئاماژەیە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بۆ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كوشتنی</a:t>
            </a:r>
            <a:r>
              <a:rPr lang="ar-SA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بەكۆمەڵ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یان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لەناوبردنی</a:t>
            </a:r>
            <a:r>
              <a:rPr lang="ar-SA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بەكۆمەڵی</a:t>
            </a:r>
            <a:r>
              <a:rPr lang="ar-SA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گەلێك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كەمینەیەك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IQ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يان </a:t>
            </a: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تایفەیەكی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دیاریكراو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هە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ولدان </a:t>
            </a: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بۆ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هەڵكەندن</a:t>
            </a:r>
            <a:r>
              <a:rPr lang="ar-IQ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 </a:t>
            </a: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رەگەوە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لەبوارە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جیاجیاك</a:t>
            </a:r>
            <a:r>
              <a:rPr lang="fa-I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انی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ژیانیەوە</a:t>
            </a:r>
            <a:r>
              <a:rPr lang="fa-I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0" algn="justLow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B0F0"/>
              </a:buClr>
              <a:buSzPct val="112000"/>
              <a:buFont typeface="Wingdings" panose="05000000000000000000" pitchFamily="2" charset="2"/>
              <a:buChar char="v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جینۆساید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واتای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كوش</a:t>
            </a:r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تن 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لەناوب</a:t>
            </a:r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ردنی</a:t>
            </a:r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رەگەزی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مرۆڤ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دەگەیەنێ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بەڵام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ئەم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دەربڕینە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ورد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نیە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چونكە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لەسەر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زەوی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هیچ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كاتێك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لەتوانادا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نەبووە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رەگەزێك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بەتەواوەتی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لەناو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بب</a:t>
            </a:r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رێت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بۆیە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ب</a:t>
            </a:r>
            <a:r>
              <a:rPr lang="fa-IR" dirty="0">
                <a:latin typeface="Calibri" panose="020F0502020204030204" pitchFamily="34" charset="0"/>
                <a:cs typeface="Calibri" panose="020F0502020204030204" pitchFamily="34" charset="0"/>
              </a:rPr>
              <a:t>ــ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اشت</a:t>
            </a:r>
            <a:r>
              <a:rPr lang="fa-IR" dirty="0">
                <a:latin typeface="Calibri" panose="020F0502020204030204" pitchFamily="34" charset="0"/>
                <a:cs typeface="Calibri" panose="020F0502020204030204" pitchFamily="34" charset="0"/>
              </a:rPr>
              <a:t>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وابوو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بگوترێ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جینۆساید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بریتیە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كوشتنی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گروپێك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كە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هەندێ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خەسڵەتی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جیاوازی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هەیە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وەك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ڕەنگ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ڕوخساری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كه‌له‌ی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سەر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یاخود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بڕوابوون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بە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ئایینێك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یان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سیاسەتێكی</a:t>
            </a:r>
            <a:r>
              <a:rPr lang="ar-S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دیاریكراو</a:t>
            </a:r>
            <a:r>
              <a:rPr lang="fa-IR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1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E2BC-81D8-A4FE-9FF0-6F6D138F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fa-I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ــــــــــــــــــــ</a:t>
            </a:r>
            <a:r>
              <a:rPr lang="ar-SA" sz="3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اوانەکانی</a:t>
            </a: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جینۆس</a:t>
            </a:r>
            <a:r>
              <a:rPr lang="fa-I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ــــــــــــــــــــــــــــ</a:t>
            </a:r>
            <a:r>
              <a:rPr lang="ar-SA" sz="3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اید</a:t>
            </a: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بەرامبەر</a:t>
            </a: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</a:t>
            </a: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</a:t>
            </a:r>
            <a:r>
              <a:rPr lang="fa-I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ــــــــــــــــــ</a:t>
            </a: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ورد 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E508B-1D5E-0677-29CF-7A6E8BC69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1581"/>
            <a:ext cx="10515600" cy="4955382"/>
          </a:xfrm>
          <a:solidFill>
            <a:srgbClr val="EEF8D8"/>
          </a:solidFill>
        </p:spPr>
        <p:txBody>
          <a:bodyPr>
            <a:normAutofit fontScale="85000" lnSpcReduction="10000"/>
          </a:bodyPr>
          <a:lstStyle/>
          <a:p>
            <a:pPr marL="57150" marR="0" indent="-28575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121000"/>
              <a:buFont typeface="Wingdings" panose="05000000000000000000" pitchFamily="2" charset="2"/>
              <a:buChar char="§"/>
            </a:pPr>
            <a:r>
              <a:rPr lang="fa-IR" sz="2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- كوش</a:t>
            </a:r>
            <a:r>
              <a:rPr lang="fa-IR" sz="2600" dirty="0">
                <a:latin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تن </a:t>
            </a:r>
            <a:r>
              <a:rPr lang="fa-IR" sz="2600" dirty="0">
                <a:latin typeface="Calibri" panose="020F0502020204030204" pitchFamily="34" charset="0"/>
                <a:cs typeface="Calibri" panose="020F0502020204030204" pitchFamily="34" charset="0"/>
              </a:rPr>
              <a:t>و 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ق</a:t>
            </a:r>
            <a:r>
              <a:rPr lang="fa-IR" sz="2600" dirty="0">
                <a:latin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SA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ڕكردنی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دەیان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هەزار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كەس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 و شو</a:t>
            </a:r>
            <a:r>
              <a:rPr lang="fa-IR" sz="2600" dirty="0">
                <a:latin typeface="Calibri" panose="020F0502020204030204" pitchFamily="34" charset="0"/>
                <a:cs typeface="Calibri" panose="020F0502020204030204" pitchFamily="34" charset="0"/>
              </a:rPr>
              <a:t>ی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ن</a:t>
            </a:r>
            <a:r>
              <a:rPr lang="fa-IR" sz="2600" dirty="0">
                <a:latin typeface="Calibri" panose="020F0502020204030204" pitchFamily="34" charset="0"/>
                <a:cs typeface="Calibri" panose="020F0502020204030204" pitchFamily="34" charset="0"/>
              </a:rPr>
              <a:t> بـ</a:t>
            </a:r>
            <a:r>
              <a:rPr lang="ar-SA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زركردنی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دەیان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هەزاری</a:t>
            </a:r>
            <a:r>
              <a:rPr lang="fa-IR" sz="2600" dirty="0">
                <a:latin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تر </a:t>
            </a:r>
            <a:r>
              <a:rPr lang="ar-SA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ژن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منداڵ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 و پ</a:t>
            </a:r>
            <a:r>
              <a:rPr lang="fa-IR" sz="2600" dirty="0">
                <a:latin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SA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یر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 و لاو، </a:t>
            </a:r>
            <a:r>
              <a:rPr lang="ar-SA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بەتایب</a:t>
            </a:r>
            <a:r>
              <a:rPr lang="fa-IR" sz="2600" dirty="0">
                <a:latin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SA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ەتی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شاڵاوەكانی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ئەنفال</a:t>
            </a:r>
            <a:r>
              <a:rPr lang="ar-SA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" marR="0" indent="-28575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121000"/>
              <a:buFont typeface="Wingdings" panose="05000000000000000000" pitchFamily="2" charset="2"/>
              <a:buChar char="§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بەكارهێنان</a:t>
            </a:r>
            <a:r>
              <a:rPr lang="fa-I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چەكی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قەدەغەكراوی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كیمیاوی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بالیسان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شێخ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وەسان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هەڵەبجە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بادینان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چەندان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گوند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شوێنی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تر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" marR="0" indent="-28575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121000"/>
              <a:buFont typeface="Wingdings" panose="05000000000000000000" pitchFamily="2" charset="2"/>
              <a:buChar char="§"/>
            </a:pP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وێرانكردنی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زیاتر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4500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گوند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چەند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قەزا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ناحیەیەك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" marR="0" indent="-28575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121000"/>
              <a:buFont typeface="Wingdings" panose="05000000000000000000" pitchFamily="2" charset="2"/>
              <a:buChar char="§"/>
            </a:pP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٤-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سوتاندن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ڕوخاندنی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هەزاران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قوتابخانە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مزگەوت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بنكەی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تەندروستی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دامەزراوە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فەرمیەكا</a:t>
            </a:r>
            <a:r>
              <a:rPr lang="ar-J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ن. 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" marR="0" indent="-28575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121000"/>
              <a:buFont typeface="Wingdings" panose="05000000000000000000" pitchFamily="2" charset="2"/>
              <a:buChar char="§"/>
            </a:pP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٥</a:t>
            </a:r>
            <a:r>
              <a:rPr lang="ar-J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تاڵانكردنی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ماڵ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موڵكی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گوندنشینەكانی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كوردستان.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" marR="0" indent="-28575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121000"/>
              <a:buFont typeface="Wingdings" panose="05000000000000000000" pitchFamily="2" charset="2"/>
              <a:buChar char="§"/>
            </a:pP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٦-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دەستگرتن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بەسەر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زەوی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زاری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ژمارەیەكی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زۆر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گوندنشیان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گوایە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سنووری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زەویە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قەدەغەكراوەكان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دان.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" marR="0" indent="-28575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121000"/>
              <a:buFont typeface="Wingdings" panose="05000000000000000000" pitchFamily="2" charset="2"/>
              <a:buChar char="§"/>
            </a:pP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٧-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شێواندن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وێرانكردنی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ژێرخان</a:t>
            </a:r>
            <a:r>
              <a:rPr lang="fa-I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ئابووری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كوردستان،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ئەویش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لەرێگای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سوتاندن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لەناوبردن</a:t>
            </a:r>
            <a:r>
              <a:rPr lang="fa-I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پیشەی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كشتوكاڵ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ئاژەڵداری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ئەمە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جگە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شێواندنی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باری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كۆمەاڵیەتی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دەروونی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پەروەردەیی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رۆشنبیری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خەڵكی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كوردستان 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" marR="0" indent="-28575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121000"/>
              <a:buFont typeface="Wingdings" panose="05000000000000000000" pitchFamily="2" charset="2"/>
              <a:buChar char="§"/>
            </a:pP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8-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تەعریبکردن</a:t>
            </a:r>
            <a:r>
              <a:rPr lang="fa-I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خاکی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کوردستان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رێگای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کۆچپێکردن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ڕاگواستنی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کورد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کۆمەڵێک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شار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گوندی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زۆر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نیشتەجێکردنی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عەرەب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لە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شوێنی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ئەوان</a:t>
            </a: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9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CEA3-4DDD-389C-F4EB-6F4F9D55C43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86770">
                <a:srgbClr val="FF0000"/>
              </a:gs>
              <a:gs pos="65000">
                <a:srgbClr val="D5FFFF"/>
              </a:gs>
              <a:gs pos="30000">
                <a:schemeClr val="accent2">
                  <a:lumMod val="20000"/>
                  <a:lumOff val="80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</p:spPr>
        <p:txBody>
          <a:bodyPr>
            <a:normAutofit/>
          </a:bodyPr>
          <a:lstStyle/>
          <a:p>
            <a:pPr algn="r" rtl="1"/>
            <a:r>
              <a:rPr lang="ar-SA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جۆرەكانی</a:t>
            </a:r>
            <a:r>
              <a:rPr lang="ar-S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جینۆساید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35654-0D67-3B44-A630-78F055B33DCA}"/>
              </a:ext>
            </a:extLst>
          </p:cNvPr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86770">
                <a:srgbClr val="FF6699"/>
              </a:gs>
              <a:gs pos="65000">
                <a:srgbClr val="D5FFFF"/>
              </a:gs>
              <a:gs pos="30000">
                <a:schemeClr val="accent2">
                  <a:lumMod val="20000"/>
                  <a:lumOff val="80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 marL="342900" indent="-342900" algn="r" rtl="1">
              <a:buFont typeface="+mj-lt"/>
              <a:buAutoNum type="arabicPeriod"/>
            </a:pPr>
            <a:endParaRPr lang="fa-IR" sz="6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 algn="r" rtl="1">
              <a:buFont typeface="+mj-lt"/>
              <a:buAutoNum type="arabicPeriod"/>
            </a:pPr>
            <a:r>
              <a:rPr lang="ar-SA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جینۆسایدی</a:t>
            </a: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فیزیكی</a:t>
            </a: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ar-SA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جەستەیی</a:t>
            </a: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ar-IQ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phicical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Genocide</a:t>
            </a:r>
          </a:p>
          <a:p>
            <a:pPr marL="514350" indent="-285750" algn="r" rtl="1">
              <a:buFont typeface="+mj-lt"/>
              <a:buAutoNum type="arabicPeriod"/>
            </a:pPr>
            <a:r>
              <a:rPr lang="ar-SA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جینۆسایدی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بایۆلۆژی</a:t>
            </a:r>
            <a:r>
              <a:rPr lang="fa-I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IQ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fa-I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Biological Genocide</a:t>
            </a:r>
            <a:r>
              <a:rPr lang="fa-I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514350" indent="-285750" algn="r" rtl="1">
              <a:buFont typeface="+mj-lt"/>
              <a:buAutoNum type="arabicPeriod"/>
            </a:pPr>
            <a:r>
              <a:rPr lang="ar-SA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جینۆسایدی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كولتوری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ar-SA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نەتەوەیی</a:t>
            </a:r>
            <a:r>
              <a:rPr lang="ar-IQ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Cultural- ethnic genocide</a:t>
            </a:r>
            <a:endParaRPr lang="fa-I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 algn="r" rtl="1">
              <a:buFont typeface="+mj-lt"/>
              <a:buAutoNum type="arabicPeriod"/>
            </a:pPr>
            <a:r>
              <a:rPr lang="ar-SA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جینۆسایدی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ئابووری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a-I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IQ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IQ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a-I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Economical Genocide</a:t>
            </a:r>
            <a:endParaRPr lang="fa-I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18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1141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droid</vt:lpstr>
      <vt:lpstr>Droid Arabic Naskh</vt:lpstr>
      <vt:lpstr>Symbol</vt:lpstr>
      <vt:lpstr>Tahoma</vt:lpstr>
      <vt:lpstr>Times New Roman</vt:lpstr>
      <vt:lpstr>Wingdings</vt:lpstr>
      <vt:lpstr>Office Theme</vt:lpstr>
      <vt:lpstr>PowerPoint Presentation</vt:lpstr>
      <vt:lpstr>KURDOLOGY کــوردۆلـۆجــى ساڵی خوێندن 2023-2024</vt:lpstr>
      <vt:lpstr> چەمكی جینۆساید:             Genocide  </vt:lpstr>
      <vt:lpstr>سەرهەڵدانی چەمكی جینۆساید:</vt:lpstr>
      <vt:lpstr>دامەزرێنەری زاراوەکە </vt:lpstr>
      <vt:lpstr>پێناسەی جینۆساید:</vt:lpstr>
      <vt:lpstr>پێناسەيەكی ترى جینۆساید</vt:lpstr>
      <vt:lpstr>تــــــــــــــــــــاوانەکانی جینۆســــــــــــــــــــــــــــاید بەرامبەر بە کــــــــــــــــــورد  </vt:lpstr>
      <vt:lpstr>جۆرەكانی جینۆساید: </vt:lpstr>
      <vt:lpstr>PowerPoint Presentation</vt:lpstr>
      <vt:lpstr>جینۆسایدی فیزیكی (جەستەیی) phicical Genocide                                 </vt:lpstr>
      <vt:lpstr>PowerPoint Presentation</vt:lpstr>
      <vt:lpstr>جینۆسایدی بایۆلۆژی                                                    Biological Genocide </vt:lpstr>
      <vt:lpstr>جینۆسایدی كولتوری- نەتەوەیی              Cultural- ethnic genocide</vt:lpstr>
      <vt:lpstr>جینۆسایدی ئابووری                        Economical Genocide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 Line</dc:creator>
  <cp:lastModifiedBy>Tech Line</cp:lastModifiedBy>
  <cp:revision>15</cp:revision>
  <dcterms:created xsi:type="dcterms:W3CDTF">2023-11-01T23:38:22Z</dcterms:created>
  <dcterms:modified xsi:type="dcterms:W3CDTF">2024-05-31T19:39:26Z</dcterms:modified>
</cp:coreProperties>
</file>