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4" roundtripDataSignature="AMtx7mi09lkDki8pf5M+JOpns0VNsPyP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"/>
          <p:cNvSpPr/>
          <p:nvPr/>
        </p:nvSpPr>
        <p:spPr>
          <a:xfrm>
            <a:off x="576775" y="267286"/>
            <a:ext cx="11099410" cy="6246056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 cap="flat" cmpd="sng" w="9525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IQ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خةوشةكانى ياخود (خراثيةكانى) خويَندنةوةى بةدةنط :</a:t>
            </a:r>
            <a:endParaRPr b="1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IQ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ليَرةدا لةطةل ئةوةى ئةم جؤرة باشى خؤى هةبوو بةلام هةنديَك خةوشى هةية كة ئةمانةى لاى خوارةوةن : </a:t>
            </a:r>
            <a:endParaRPr/>
          </a:p>
          <a:p>
            <a:pPr indent="-571500" lvl="0" marL="571500" marR="0" rtl="1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ar-IQ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زؤرجار هةموو قوتابى بةشدارى تيا ناكات .</a:t>
            </a:r>
            <a:endParaRPr/>
          </a:p>
          <a:p>
            <a:pPr indent="-571500" lvl="0" marL="571500" marR="0" rtl="1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ar-IQ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هةندىَ قوتابى خةريكى كارى تر دةبن .</a:t>
            </a:r>
            <a:endParaRPr/>
          </a:p>
          <a:p>
            <a:pPr indent="-571500" lvl="0" marL="571500" marR="0" rtl="1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ar-IQ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كاتىَ بابةتى خويَندراو يةك بابةت دةبيَت , بةمة بيَزارى لةناخى قوتابيان دروست دةكات .</a:t>
            </a:r>
            <a:endParaRPr/>
          </a:p>
        </p:txBody>
      </p:sp>
      <p:pic>
        <p:nvPicPr>
          <p:cNvPr id="85" name="Google Shape;8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0" y="60960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/>
          <p:nvPr/>
        </p:nvSpPr>
        <p:spPr>
          <a:xfrm>
            <a:off x="858128" y="260252"/>
            <a:ext cx="10410093" cy="2820573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D1D1D1"/>
              </a:gs>
              <a:gs pos="50000">
                <a:srgbClr val="C7C7C7"/>
              </a:gs>
              <a:gs pos="100000">
                <a:srgbClr val="C0C0C0"/>
              </a:gs>
            </a:gsLst>
            <a:lin ang="5400000" scaled="0"/>
          </a:gradFill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571500" lvl="0" marL="571500" marR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ar-IQ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ميَشكى قوتابى دةضيَتة سةر دروستى طؤكردنى ثيتةكان , وةك لةوةى طرنطى بةتيَطةيشتن لةواتاكةى بدات .</a:t>
            </a:r>
            <a:endParaRPr/>
          </a:p>
          <a:p>
            <a:pPr indent="-571500" lvl="0" marL="571500" marR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ar-IQ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كاتيَكى زؤرترى دةويَت .</a:t>
            </a:r>
            <a:endParaRPr/>
          </a:p>
        </p:txBody>
      </p:sp>
      <p:pic>
        <p:nvPicPr>
          <p:cNvPr id="91" name="Google Shape;9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46252" y="3263705"/>
            <a:ext cx="6597748" cy="33340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430000" y="60960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"/>
          <p:cNvSpPr/>
          <p:nvPr/>
        </p:nvSpPr>
        <p:spPr>
          <a:xfrm>
            <a:off x="3685736" y="140677"/>
            <a:ext cx="7765366" cy="1336431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IQ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ب. خويَندنةوةى بىَ دةنط (القراءة الصامتة)</a:t>
            </a:r>
            <a:endParaRPr b="1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4"/>
          <p:cNvSpPr/>
          <p:nvPr/>
        </p:nvSpPr>
        <p:spPr>
          <a:xfrm>
            <a:off x="422030" y="1674055"/>
            <a:ext cx="11549575" cy="5043268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IQ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ئةم جؤرة خويَندنةوةية دوورة لة طؤكردن, 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IQ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واتة خويَنةر تةنها بة تةماشاكردن درك بةمانا 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IQ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 هيَما نووسراوةكان دةكات و واتاكةى </a:t>
            </a:r>
            <a:endParaRPr/>
          </a:p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IQ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وةردةطريَت, كةواتة خويَندنةوةيةكى هزرية, ئةم جؤرة خويَنةر ئةوةى دةكةويَتة ذيَر ضاوى لةيةك كاتدا دةيخويَنيَتةوة , كةواتة وشة بة وشة ناخويَنيَتةوة بةلكو رستة بة رستة يان زياتر دةخويَنيَتةوة . ئةم جؤرة بؤ بةدةستهيَنانى زانيارى زؤر طونجاوترة وةك لةجؤرى يةكةم و ثةروةردةى نوىَ جةختى لةسةر دةكاتةوة .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2032" y="140677"/>
            <a:ext cx="3094892" cy="34325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430000" y="60960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"/>
          <p:cNvSpPr/>
          <p:nvPr/>
        </p:nvSpPr>
        <p:spPr>
          <a:xfrm>
            <a:off x="4360985" y="323557"/>
            <a:ext cx="7061982" cy="1237957"/>
          </a:xfrm>
          <a:prstGeom prst="roundRect">
            <a:avLst>
              <a:gd fmla="val 16667" name="adj"/>
            </a:avLst>
          </a:prstGeom>
          <a:solidFill>
            <a:schemeClr val="accent3"/>
          </a:solidFill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IQ" sz="4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لة باشييةكانى خويَندنةوةى بىَ دةنط </a:t>
            </a:r>
            <a:endParaRPr b="0" i="0" sz="44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5"/>
          <p:cNvSpPr/>
          <p:nvPr/>
        </p:nvSpPr>
        <p:spPr>
          <a:xfrm>
            <a:off x="548640" y="1871001"/>
            <a:ext cx="11169748" cy="4825219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571500" lvl="0" marL="571500" marR="0" rtl="1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ar-IQ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خيَرايى خويَندنةوة لاى خويَنةر زياد دةكات . </a:t>
            </a:r>
            <a:endParaRPr/>
          </a:p>
          <a:p>
            <a:pPr indent="-571500" lvl="0" marL="571500" marR="0" rtl="1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ar-IQ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خويَنةر ئامادة دةكات بؤئةوةى ثشت بةخؤى ببةستيَت لةوةرطرتنى زانيارى . </a:t>
            </a:r>
            <a:endParaRPr/>
          </a:p>
          <a:p>
            <a:pPr indent="-571500" lvl="0" marL="571500" marR="0" rtl="1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ar-IQ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يارمةتيدةرة بؤ لةبةركردنى هةندىَ دةق كةسةرنجمان رِادةكيَشىَ . </a:t>
            </a:r>
            <a:endParaRPr/>
          </a:p>
          <a:p>
            <a:pPr indent="-571500" lvl="0" marL="571500" marR="0" rtl="1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ar-IQ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بةرهةم زياتر دةبيَت لةريَطةى خويَندنةوةى ريَذةيةكى زؤر لةكاتيَكى كةم .</a:t>
            </a:r>
            <a:endParaRPr/>
          </a:p>
          <a:p>
            <a:pPr indent="-571500" lvl="0" marL="571500" marR="0" rtl="1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ar-IQ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ئةم جؤرة لةرِووى كؤمةلاَيةتيةوة طونجاوة, ضونكة دةوروبةر تووشى هةراسانى ناكات . 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0" y="60960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"/>
          <p:cNvSpPr/>
          <p:nvPr/>
        </p:nvSpPr>
        <p:spPr>
          <a:xfrm>
            <a:off x="520504" y="2321169"/>
            <a:ext cx="11169748" cy="4149969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571500" lvl="0" marL="571500" marR="0" rtl="1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ar-IQ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لةكاتى بةكارهيَنانى لةثؤلدا هةندىَ قوتابى تووشى بىَ ئاطايى لةدةوروبةريان دةبن .</a:t>
            </a:r>
            <a:endParaRPr/>
          </a:p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571500" lvl="0" marL="571500" marR="0" rtl="1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b="0" i="0" lang="ar-IQ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خويَنةر لةسةر دروستى طؤكردن رِاناهيَنريَت , بةمةش مامؤستا ناتوانيَت كةموكورِى لة دةربرِينى قوتابى بدؤزيَتةوة .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6"/>
          <p:cNvSpPr/>
          <p:nvPr/>
        </p:nvSpPr>
        <p:spPr>
          <a:xfrm>
            <a:off x="4937760" y="562707"/>
            <a:ext cx="6513342" cy="1448973"/>
          </a:xfrm>
          <a:prstGeom prst="roundRect">
            <a:avLst>
              <a:gd fmla="val 16667" name="adj"/>
            </a:avLst>
          </a:prstGeom>
          <a:solidFill>
            <a:schemeClr val="accent4"/>
          </a:solidFill>
          <a:ln cap="flat" cmpd="sng" w="12700">
            <a:solidFill>
              <a:srgbClr val="BA8C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IQ" sz="44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خةوشةكانى خويَندنةوةى بىَ دةنط</a:t>
            </a:r>
            <a:endParaRPr b="1" i="0" sz="44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Google Shape;11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0" y="60960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"/>
          <p:cNvSpPr/>
          <p:nvPr/>
        </p:nvSpPr>
        <p:spPr>
          <a:xfrm>
            <a:off x="3770142" y="119576"/>
            <a:ext cx="7709096" cy="1104313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7FB75F"/>
              </a:gs>
              <a:gs pos="50000">
                <a:srgbClr val="6EB141"/>
              </a:gs>
              <a:gs pos="100000">
                <a:srgbClr val="5FA134"/>
              </a:gs>
            </a:gsLst>
            <a:lin ang="5400000" scaled="0"/>
          </a:gradFill>
          <a:ln>
            <a:noFill/>
          </a:ln>
          <a:effectLst>
            <a:outerShdw blurRad="57150" rotWithShape="0" algn="ctr" dir="5400000" dist="19050">
              <a:srgbClr val="000000">
                <a:alpha val="6274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IQ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ج. خويَندنةوةى طويَطرتن (القراءة الاستماعية)</a:t>
            </a:r>
            <a:endParaRPr b="1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7"/>
          <p:cNvSpPr/>
          <p:nvPr/>
        </p:nvSpPr>
        <p:spPr>
          <a:xfrm>
            <a:off x="239151" y="1378634"/>
            <a:ext cx="11605846" cy="1505243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B4D4A5"/>
              </a:gs>
              <a:gs pos="50000">
                <a:srgbClr val="A8CD97"/>
              </a:gs>
              <a:gs pos="100000">
                <a:srgbClr val="9BC985"/>
              </a:gs>
            </a:gsLst>
            <a:lin ang="5400000" scaled="0"/>
          </a:gradFill>
          <a:ln cap="flat" cmpd="sng" w="9525">
            <a:solidFill>
              <a:schemeClr val="accent6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IQ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ئةم جؤرة طوىَ و ميَشك بةكاردةهيَنريَن بؤ درككردن بةوةى كة كةسانيتر دةيخويَننةوة , ئةم خويَندنةوةية ميَشك بؤ تيَطةيشتن و وةرطرتن دةبات . 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7"/>
          <p:cNvSpPr/>
          <p:nvPr/>
        </p:nvSpPr>
        <p:spPr>
          <a:xfrm>
            <a:off x="5317588" y="3038622"/>
            <a:ext cx="6161650" cy="935502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IQ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باشيةكانى خويَندنةوةى طويَطرتن  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7"/>
          <p:cNvSpPr/>
          <p:nvPr/>
        </p:nvSpPr>
        <p:spPr>
          <a:xfrm>
            <a:off x="393895" y="4128870"/>
            <a:ext cx="11352628" cy="2609556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FDC9B"/>
              </a:gs>
              <a:gs pos="50000">
                <a:srgbClr val="FFD68D"/>
              </a:gs>
              <a:gs pos="100000">
                <a:srgbClr val="FFD478"/>
              </a:gs>
            </a:gsLst>
            <a:lin ang="5400000" scaled="0"/>
          </a:gradFill>
          <a:ln cap="flat" cmpd="sng" w="9525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42950" lvl="0" marL="742950" marR="0" rtl="1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AutoNum type="arabicPeriod"/>
            </a:pPr>
            <a:r>
              <a:rPr b="0" i="0" lang="ar-IQ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رِاهيَنانى فيَرخوازان لةسةر طويَطرتن بؤ كةسانى تر, ضونكة هةر خؤى طويَطرتن لةو رِةفتارانة دادةنريَت كةتاك ثيَويستى ثيَى هةية لةزؤربةى هةلَويَستة فيَركارى و كؤمةلاَيةتيةكانى ذياندا, وةك طويَطرتن لةوانة , لةكؤر و سيمينار و كؤنفراسةكان, هةوالَةكان .   </a:t>
            </a:r>
            <a:endParaRPr b="0" i="0" sz="3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3" name="Google Shape;12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0" y="60960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"/>
          <p:cNvSpPr/>
          <p:nvPr/>
        </p:nvSpPr>
        <p:spPr>
          <a:xfrm>
            <a:off x="436098" y="436098"/>
            <a:ext cx="11319804" cy="5964702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B0CAE9"/>
              </a:gs>
              <a:gs pos="50000">
                <a:srgbClr val="A1C1E4"/>
              </a:gs>
              <a:gs pos="100000">
                <a:srgbClr val="90B8E4"/>
              </a:gs>
            </a:gsLst>
            <a:lin ang="5400000" scaled="0"/>
          </a:gradFill>
          <a:ln cap="flat" cmpd="sng" w="9525">
            <a:solidFill>
              <a:schemeClr val="accent5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IQ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 طةشة ثيَدانى تواناى وةرطرتن و بيرهيَنانةوة لاى فيَرخوازان .</a:t>
            </a:r>
            <a:endParaRPr/>
          </a:p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IQ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 تاك دةتوانيَت ئةو شتةى طويَى ليَدةبيَت شيبكاتةوة و هةلَسةنطاندنى بؤ بكات .</a:t>
            </a:r>
            <a:endParaRPr/>
          </a:p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IQ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 ئامرازيَكى كاراية بؤ فيَركردنى نابينايان .</a:t>
            </a:r>
            <a:endParaRPr/>
          </a:p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IQ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تواناى طويَطر زياد دةكات لةسةر كورتكردنةوةى ئةوةى طويَى ليَبووة بةشيَوازى خؤى .</a:t>
            </a:r>
            <a:endParaRPr/>
          </a:p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IQ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 تواناى طويَطر زياد دةكات لةبةستنةوةى ئةوةى طويَى ليَدةبيَت بة واقيع .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9" name="Google Shape;129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0" y="60960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9"/>
          <p:cNvSpPr/>
          <p:nvPr/>
        </p:nvSpPr>
        <p:spPr>
          <a:xfrm>
            <a:off x="3938954" y="225084"/>
            <a:ext cx="7399606" cy="1378633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D1D1D1"/>
              </a:gs>
              <a:gs pos="50000">
                <a:srgbClr val="C7C7C7"/>
              </a:gs>
              <a:gs pos="100000">
                <a:srgbClr val="C0C0C0"/>
              </a:gs>
            </a:gsLst>
            <a:lin ang="5400000" scaled="0"/>
          </a:gradFill>
          <a:ln cap="flat" cmpd="sng" w="9525">
            <a:solidFill>
              <a:schemeClr val="accent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ar-IQ" sz="4000" u="sng" cap="none" strike="noStrik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سيَيةم : بابةتى خويَندراو (المادة المقروء) </a:t>
            </a:r>
            <a:endParaRPr b="1" i="0" sz="4000" u="sng" cap="none" strike="noStrik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9"/>
          <p:cNvSpPr/>
          <p:nvPr/>
        </p:nvSpPr>
        <p:spPr>
          <a:xfrm>
            <a:off x="506436" y="1871003"/>
            <a:ext cx="11254155" cy="4818185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742950" lvl="0" marL="742950" marR="0" rtl="1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AutoNum type="arabicPeriod"/>
            </a:pPr>
            <a:r>
              <a:rPr b="0" i="0" lang="ar-IQ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خويَندنةوةى بابةتة زانستيةكان </a:t>
            </a:r>
            <a:endParaRPr/>
          </a:p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IQ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  خويَندنةوةى بابةتة ئةدةبيةكان </a:t>
            </a:r>
            <a:endParaRPr/>
          </a:p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1" algn="just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IQ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  خويَندنةوةى  بابةتة ميَذووييةكان </a:t>
            </a:r>
            <a:endParaRPr b="0" i="0" sz="4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6" name="Google Shape;13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0" y="60960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"/>
          <p:cNvSpPr/>
          <p:nvPr/>
        </p:nvSpPr>
        <p:spPr>
          <a:xfrm>
            <a:off x="3352800" y="304800"/>
            <a:ext cx="6096000" cy="2438400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cap="flat" cmpd="sng" w="9525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IQ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هيواى سةركةوتنتان بؤ دةخوازم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ar-IQ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تةندروست باش بن </a:t>
            </a:r>
            <a:endParaRPr/>
          </a:p>
        </p:txBody>
      </p:sp>
      <p:pic>
        <p:nvPicPr>
          <p:cNvPr id="142" name="Google Shape;14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0" y="3048000"/>
            <a:ext cx="4876800" cy="350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430000" y="609600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2020-11-08T04:58:33Z</dcterms:created>
  <dc:creator>Dlan</dc:creator>
</cp:coreProperties>
</file>