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5" r:id="rId2"/>
    <p:sldId id="349" r:id="rId3"/>
    <p:sldId id="350" r:id="rId4"/>
    <p:sldId id="351" r:id="rId5"/>
    <p:sldId id="352" r:id="rId6"/>
    <p:sldId id="353" r:id="rId7"/>
    <p:sldId id="35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2D9C7-92F0-74C1-1033-F13C0236B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F878E4-A1CC-519A-E83E-237041A601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F0B307-2D53-671B-A89C-9BB37C81F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DA1-8FFE-4345-96EA-9380CE82E67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2542A9-66FA-4484-B5F4-C05EC3A98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5B4F48-761C-CC51-491B-7B876F1B3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B5FE-7ADC-4D8E-9C7D-A25210EDF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06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968C9-A48D-3CB6-8ED1-F010E4316C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D2386-A56B-5C3B-7383-8C6AC168E4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93D47-E1F8-62CD-32C8-A572B00E7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DA1-8FFE-4345-96EA-9380CE82E67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F3E61-FB52-4241-470F-4568A5D6C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34EA2C-C988-1779-4CA2-F4C204C37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B5FE-7ADC-4D8E-9C7D-A25210EDF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34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9EECD0-B3B2-3227-50F1-3E9309AFDE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95686-B886-36B4-FDC3-DD292E69B2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80B115-4514-64FD-2621-25FFABC5D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DA1-8FFE-4345-96EA-9380CE82E67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6A5B1-B9E4-803A-B4F5-D89A52F6F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46136-E212-7A99-9B54-779E6245F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B5FE-7ADC-4D8E-9C7D-A25210EDF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594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427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FFC9A-4011-3EB3-123B-03A6B17BA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2043A-C5EF-8EA7-771A-7A3E45F34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8FC2D-285D-6115-8072-3AB11B82B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DA1-8FFE-4345-96EA-9380CE82E67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0BB79-2BC2-D005-FDA9-B5E6C4804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2E1FB4-BF2F-CAB6-FDEF-78C44D098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B5FE-7ADC-4D8E-9C7D-A25210EDF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C300D-6713-79F4-82F1-535B0E6ED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C7C23-D45C-C635-3C7B-47E61DC04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9CBAFE-62DF-FA75-ED19-3604914F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DA1-8FFE-4345-96EA-9380CE82E67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605EFF-1EA0-9D45-EB84-CFF755A8B2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0A3CB-3BFC-F16E-EDA9-E3ECCFCB8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B5FE-7ADC-4D8E-9C7D-A25210EDF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431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522FC-BDBA-EFB5-CAF0-70D795241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490B9-E20B-A6D5-3AA7-A61EF864D7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260C-DDFD-BBBE-D153-6051BF3887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1DA48B-4148-59EC-CBA4-2833AFC9F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DA1-8FFE-4345-96EA-9380CE82E67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76C36-C162-8921-F5A9-24CCB1BE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AA79E5-F3AA-DC45-111A-A699FF6B9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B5FE-7ADC-4D8E-9C7D-A25210EDF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726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DBB7D-913C-9A28-7893-7084EEE42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E4072-F0A2-AFFE-C4F4-6EBDEBC2F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066058-EEB5-C3FA-E34A-DEF01B3E87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B0DD0E-ECD9-7FD1-943E-68FD587C79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B81427-7FD1-F1F9-6D90-1FBF9C4FD6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A87F17-3C5F-3B73-D78C-7B34943F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DA1-8FFE-4345-96EA-9380CE82E67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F25E34-921C-206E-91E9-E34FADE2D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8348F9-2125-FB9A-7CE0-3A97467B1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B5FE-7ADC-4D8E-9C7D-A25210EDF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53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C7AE3-3C2B-CE9D-D473-F4DC9E87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444837-4F1F-64EA-3548-4CC0FDA85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DA1-8FFE-4345-96EA-9380CE82E67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868C3F-5024-3C41-6055-E7D0776C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A19469-BD10-62E3-D12A-3C5B2BB4FC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B5FE-7ADC-4D8E-9C7D-A25210EDF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581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0307FA-5923-F69C-4DF0-E1E024184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DA1-8FFE-4345-96EA-9380CE82E67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FD5313-76B5-A5B6-8F89-F29F29CE4D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79D44A-374A-AF55-EA4E-AEACC945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B5FE-7ADC-4D8E-9C7D-A25210EDF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768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8BAB4-31EE-8F3E-67E7-9BE44E89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A2C17-9498-3F09-EC65-4EF30A46B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0E59FC-4D89-CD17-E733-B5508589E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53A220-005E-B6D0-55AA-B5CEC102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DA1-8FFE-4345-96EA-9380CE82E67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95A531-AE52-EADD-F3EF-57075773F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9378A1-2B08-E626-A5EE-48580EF65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B5FE-7ADC-4D8E-9C7D-A25210EDF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69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5B04B-F247-A089-A243-BEA58B3F5D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13AD05-336A-AF81-210D-F24F96515E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3805F9-9F4A-8B1A-A49D-EB2DF743F6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9C4736-68FC-6F53-13FF-5BAA15B22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FBDA1-8FFE-4345-96EA-9380CE82E67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D51172-386D-777F-105A-905D721E9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B5E611-BA7D-EB8D-08F3-047462804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42B5FE-7ADC-4D8E-9C7D-A25210EDF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156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39F50E-F324-DEE7-19E8-D4479123C6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9C959B-866C-7301-75DC-80054037D8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16EA6B-E94F-ECB8-8656-AEBCA74DAF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2FBDA1-8FFE-4345-96EA-9380CE82E670}" type="datetimeFigureOut">
              <a:rPr lang="en-US" smtClean="0"/>
              <a:t>5/7/2024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953C06-C209-5124-A465-09A8FDFDC4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415DB-B891-97ED-F0FC-6FB6A9ABCF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42B5FE-7ADC-4D8E-9C7D-A25210EDF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2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ocial_change" TargetMode="External"/><Relationship Id="rId3" Type="http://schemas.openxmlformats.org/officeDocument/2006/relationships/hyperlink" Target="https://en.wikipedia.org/wiki/History_of_Europe" TargetMode="External"/><Relationship Id="rId7" Type="http://schemas.openxmlformats.org/officeDocument/2006/relationships/hyperlink" Target="https://en.wikipedia.org/wiki/Crisis_of_the_Late_Middle_Ages" TargetMode="External"/><Relationship Id="rId2" Type="http://schemas.openxmlformats.org/officeDocument/2006/relationships/hyperlink" Target="https://en.wikipedia.org/wiki/Periodizatio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.wikipedia.org/wiki/Classical_antiquity" TargetMode="External"/><Relationship Id="rId5" Type="http://schemas.openxmlformats.org/officeDocument/2006/relationships/hyperlink" Target="https://en.wikipedia.org/wiki/Modernity" TargetMode="External"/><Relationship Id="rId4" Type="http://schemas.openxmlformats.org/officeDocument/2006/relationships/hyperlink" Target="https://en.wikipedia.org/wiki/Middle_Ages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cience_in_the_Renaissance" TargetMode="External"/><Relationship Id="rId13" Type="http://schemas.openxmlformats.org/officeDocument/2006/relationships/hyperlink" Target="https://en.wikipedia.org/wiki/Movable_type#Metal_movable_type_in_Europe" TargetMode="External"/><Relationship Id="rId3" Type="http://schemas.openxmlformats.org/officeDocument/2006/relationships/hyperlink" Target="https://en.wikipedia.org/wiki/Humanitas" TargetMode="External"/><Relationship Id="rId7" Type="http://schemas.openxmlformats.org/officeDocument/2006/relationships/hyperlink" Target="https://en.wikipedia.org/wiki/Renaissance_architecture" TargetMode="External"/><Relationship Id="rId12" Type="http://schemas.openxmlformats.org/officeDocument/2006/relationships/hyperlink" Target="https://en.wikipedia.org/wiki/Concrete" TargetMode="External"/><Relationship Id="rId2" Type="http://schemas.openxmlformats.org/officeDocument/2006/relationships/hyperlink" Target="https://en.wikipedia.org/wiki/Renaissance_humanism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.wikipedia.org/wiki/Renaissance_art" TargetMode="External"/><Relationship Id="rId11" Type="http://schemas.openxmlformats.org/officeDocument/2006/relationships/hyperlink" Target="https://en.wikipedia.org/wiki/Oil_painting" TargetMode="External"/><Relationship Id="rId5" Type="http://schemas.openxmlformats.org/officeDocument/2006/relationships/hyperlink" Target="https://en.wikipedia.org/wiki/Protagoras" TargetMode="External"/><Relationship Id="rId15" Type="http://schemas.openxmlformats.org/officeDocument/2006/relationships/hyperlink" Target="https://en.wikipedia.org/wiki/Giotto" TargetMode="External"/><Relationship Id="rId10" Type="http://schemas.openxmlformats.org/officeDocument/2006/relationships/hyperlink" Target="https://en.wikipedia.org/wiki/Perspective_(graphical)" TargetMode="External"/><Relationship Id="rId4" Type="http://schemas.openxmlformats.org/officeDocument/2006/relationships/hyperlink" Target="https://en.wikipedia.org/wiki/Classical_Greek_philosophy" TargetMode="External"/><Relationship Id="rId9" Type="http://schemas.openxmlformats.org/officeDocument/2006/relationships/hyperlink" Target="https://en.wikipedia.org/wiki/Renaissance_literature" TargetMode="External"/><Relationship Id="rId14" Type="http://schemas.openxmlformats.org/officeDocument/2006/relationships/hyperlink" Target="https://en.wikipedia.org/wiki/Dante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Inductive_reasoning" TargetMode="External"/><Relationship Id="rId13" Type="http://schemas.openxmlformats.org/officeDocument/2006/relationships/hyperlink" Target="https://en.wikipedia.org/wiki/Polymath" TargetMode="External"/><Relationship Id="rId3" Type="http://schemas.openxmlformats.org/officeDocument/2006/relationships/hyperlink" Target="https://en.wikipedia.org/wiki/Vernacular_literature" TargetMode="External"/><Relationship Id="rId7" Type="http://schemas.openxmlformats.org/officeDocument/2006/relationships/hyperlink" Target="https://en.wikipedia.org/wiki/Diplomacy" TargetMode="External"/><Relationship Id="rId12" Type="http://schemas.openxmlformats.org/officeDocument/2006/relationships/hyperlink" Target="https://en.wikipedia.org/wiki/Renaissance#cite_note-jkdiwan-8" TargetMode="External"/><Relationship Id="rId2" Type="http://schemas.openxmlformats.org/officeDocument/2006/relationships/hyperlink" Target="https://en.wikipedia.org/wiki/Renaissance_Latin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.wikipedia.org/wiki/History_of_education" TargetMode="External"/><Relationship Id="rId11" Type="http://schemas.openxmlformats.org/officeDocument/2006/relationships/hyperlink" Target="https://en.wikipedia.org/wiki/Accounting" TargetMode="External"/><Relationship Id="rId5" Type="http://schemas.openxmlformats.org/officeDocument/2006/relationships/hyperlink" Target="https://en.wikipedia.org/wiki/Painting" TargetMode="External"/><Relationship Id="rId15" Type="http://schemas.openxmlformats.org/officeDocument/2006/relationships/hyperlink" Target="https://en.wikipedia.org/wiki/Michelangelo" TargetMode="External"/><Relationship Id="rId10" Type="http://schemas.openxmlformats.org/officeDocument/2006/relationships/hyperlink" Target="https://en.wikipedia.org/wiki/Banking" TargetMode="External"/><Relationship Id="rId4" Type="http://schemas.openxmlformats.org/officeDocument/2006/relationships/hyperlink" Target="https://en.wikipedia.org/wiki/Petrarch" TargetMode="External"/><Relationship Id="rId9" Type="http://schemas.openxmlformats.org/officeDocument/2006/relationships/hyperlink" Target="https://en.wikipedia.org/wiki/Social_scientific" TargetMode="External"/><Relationship Id="rId14" Type="http://schemas.openxmlformats.org/officeDocument/2006/relationships/hyperlink" Target="https://en.wikipedia.org/wiki/Leonardo_da_Vinci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Italian_city-states" TargetMode="External"/><Relationship Id="rId13" Type="http://schemas.openxmlformats.org/officeDocument/2006/relationships/hyperlink" Target="https://en.wikipedia.org/wiki/Rome" TargetMode="External"/><Relationship Id="rId3" Type="http://schemas.openxmlformats.org/officeDocument/2006/relationships/hyperlink" Target="https://en.wikipedia.org/wiki/Italy" TargetMode="External"/><Relationship Id="rId7" Type="http://schemas.openxmlformats.org/officeDocument/2006/relationships/hyperlink" Target="https://en.wikipedia.org/wiki/Turkish_people" TargetMode="External"/><Relationship Id="rId12" Type="http://schemas.openxmlformats.org/officeDocument/2006/relationships/hyperlink" Target="https://en.wikipedia.org/wiki/Bologna" TargetMode="External"/><Relationship Id="rId17" Type="http://schemas.openxmlformats.org/officeDocument/2006/relationships/hyperlink" Target="https://en.wikipedia.org/wiki/Beatrice_of_Naples" TargetMode="External"/><Relationship Id="rId2" Type="http://schemas.openxmlformats.org/officeDocument/2006/relationships/hyperlink" Target="https://en.wikipedia.org/wiki/Republic_of_Florence" TargetMode="External"/><Relationship Id="rId16" Type="http://schemas.openxmlformats.org/officeDocument/2006/relationships/hyperlink" Target="https://en.wikipedia.org/wiki/Flanders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.wikipedia.org/wiki/Fall_of_Constantinople" TargetMode="External"/><Relationship Id="rId11" Type="http://schemas.openxmlformats.org/officeDocument/2006/relationships/hyperlink" Target="https://en.wikipedia.org/wiki/Duchy_of_Milan" TargetMode="External"/><Relationship Id="rId5" Type="http://schemas.openxmlformats.org/officeDocument/2006/relationships/hyperlink" Target="https://en.wikipedia.org/wiki/Greek_scholars_in_the_Renaissance" TargetMode="External"/><Relationship Id="rId15" Type="http://schemas.openxmlformats.org/officeDocument/2006/relationships/hyperlink" Target="https://en.wikipedia.org/wiki/Kingdom_of_Naples" TargetMode="External"/><Relationship Id="rId10" Type="http://schemas.openxmlformats.org/officeDocument/2006/relationships/hyperlink" Target="https://en.wikipedia.org/wiki/Republic_of_Genoa" TargetMode="External"/><Relationship Id="rId4" Type="http://schemas.openxmlformats.org/officeDocument/2006/relationships/hyperlink" Target="https://en.wikipedia.org/wiki/House_of_Medici" TargetMode="External"/><Relationship Id="rId9" Type="http://schemas.openxmlformats.org/officeDocument/2006/relationships/hyperlink" Target="https://en.wikipedia.org/wiki/Republic_of_Venice" TargetMode="External"/><Relationship Id="rId14" Type="http://schemas.openxmlformats.org/officeDocument/2006/relationships/hyperlink" Target="https://en.wikipedia.org/wiki/Renaissance_Papacy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Era" TargetMode="External"/><Relationship Id="rId13" Type="http://schemas.openxmlformats.org/officeDocument/2006/relationships/hyperlink" Target="https://en.wikipedia.org/wiki/Carolingian_Renaissance" TargetMode="External"/><Relationship Id="rId3" Type="http://schemas.openxmlformats.org/officeDocument/2006/relationships/hyperlink" Target="https://en.wikipedia.org/wiki/Renaissance#cite_note-brotton-17" TargetMode="External"/><Relationship Id="rId7" Type="http://schemas.openxmlformats.org/officeDocument/2006/relationships/hyperlink" Target="https://en.wikipedia.org/wiki/Continuity_thesis" TargetMode="External"/><Relationship Id="rId12" Type="http://schemas.openxmlformats.org/officeDocument/2006/relationships/hyperlink" Target="https://en.wikipedia.org/wiki/Renaissance#cite_note-21" TargetMode="External"/><Relationship Id="rId2" Type="http://schemas.openxmlformats.org/officeDocument/2006/relationships/hyperlink" Target="https://en.wikipedia.org/wiki/Historiography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en.wikipedia.org/wiki/Longue_dur%C3%A9e" TargetMode="External"/><Relationship Id="rId11" Type="http://schemas.openxmlformats.org/officeDocument/2006/relationships/hyperlink" Target="https://en.wikipedia.org/wiki/Lives_of_the_Artists" TargetMode="External"/><Relationship Id="rId5" Type="http://schemas.openxmlformats.org/officeDocument/2006/relationships/hyperlink" Target="https://en.wikipedia.org/wiki/Classical_antiquity" TargetMode="External"/><Relationship Id="rId15" Type="http://schemas.openxmlformats.org/officeDocument/2006/relationships/hyperlink" Target="https://en.wikipedia.org/wiki/Renaissance_of_the_12th_century" TargetMode="External"/><Relationship Id="rId10" Type="http://schemas.openxmlformats.org/officeDocument/2006/relationships/hyperlink" Target="https://en.wikipedia.org/wiki/Giorgio_Vasari" TargetMode="External"/><Relationship Id="rId4" Type="http://schemas.openxmlformats.org/officeDocument/2006/relationships/hyperlink" Target="https://en.wikipedia.org/wiki/Nostalgia" TargetMode="External"/><Relationship Id="rId9" Type="http://schemas.openxmlformats.org/officeDocument/2006/relationships/hyperlink" Target="https://en.wikipedia.org/wiki/Panofsky" TargetMode="External"/><Relationship Id="rId14" Type="http://schemas.openxmlformats.org/officeDocument/2006/relationships/hyperlink" Target="https://en.wikipedia.org/wiki/Ottonian_Renaissanc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cup, coffee, food, beverage&#10;&#10;Description automatically generated">
            <a:extLst>
              <a:ext uri="{FF2B5EF4-FFF2-40B4-BE49-F238E27FC236}">
                <a16:creationId xmlns:a16="http://schemas.microsoft.com/office/drawing/2014/main" id="{91BC5572-FC33-4C1C-8DEE-C2CF75A756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078BE06-AA19-6F98-73FA-D9C2567CD9D2}"/>
              </a:ext>
            </a:extLst>
          </p:cNvPr>
          <p:cNvSpPr txBox="1"/>
          <p:nvPr/>
        </p:nvSpPr>
        <p:spPr>
          <a:xfrm>
            <a:off x="0" y="81900"/>
            <a:ext cx="618526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altLang="en-US" sz="2400" dirty="0">
                <a:solidFill>
                  <a:srgbClr val="FF0000"/>
                </a:solidFill>
                <a:latin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ministry of higher education and scientific research</a:t>
            </a:r>
          </a:p>
          <a:p>
            <a:pPr eaLnBrk="1" hangingPunct="1">
              <a:defRPr/>
            </a:pPr>
            <a:r>
              <a:rPr lang="en-US" altLang="en-US" sz="2400" dirty="0" err="1">
                <a:solidFill>
                  <a:srgbClr val="FF0000"/>
                </a:solidFill>
                <a:latin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Salahaddin</a:t>
            </a:r>
            <a:r>
              <a:rPr lang="en-US" altLang="en-US" sz="2400" dirty="0">
                <a:solidFill>
                  <a:srgbClr val="FF0000"/>
                </a:solidFill>
                <a:latin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 university 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FF0000"/>
                </a:solidFill>
                <a:latin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Plastic Art department</a:t>
            </a:r>
          </a:p>
          <a:p>
            <a:pPr eaLnBrk="1" hangingPunct="1">
              <a:defRPr/>
            </a:pPr>
            <a:r>
              <a:rPr lang="en-US" altLang="en-US" sz="2400" dirty="0">
                <a:solidFill>
                  <a:srgbClr val="FF0000"/>
                </a:solidFill>
                <a:latin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Design Brunch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7928E85-AB84-E00E-E5A2-7202FC81290D}"/>
              </a:ext>
            </a:extLst>
          </p:cNvPr>
          <p:cNvSpPr>
            <a:spLocks/>
          </p:cNvSpPr>
          <p:nvPr/>
        </p:nvSpPr>
        <p:spPr bwMode="auto">
          <a:xfrm>
            <a:off x="-9601" y="3774254"/>
            <a:ext cx="5043811" cy="776883"/>
          </a:xfrm>
          <a:prstGeom prst="rect">
            <a:avLst/>
          </a:prstGeom>
          <a:solidFill>
            <a:srgbClr val="FF8000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dirty="0">
                <a:latin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 History of </a:t>
            </a:r>
            <a:r>
              <a:rPr lang="en-US" altLang="en-US" sz="2800" dirty="0" err="1">
                <a:latin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Eurpean</a:t>
            </a:r>
            <a:r>
              <a:rPr lang="en-US" altLang="en-US" sz="2800" dirty="0">
                <a:latin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 Architecture-1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9EA43320-B191-3E73-5CF2-4740056C2D83}"/>
              </a:ext>
            </a:extLst>
          </p:cNvPr>
          <p:cNvSpPr>
            <a:spLocks/>
          </p:cNvSpPr>
          <p:nvPr/>
        </p:nvSpPr>
        <p:spPr bwMode="auto">
          <a:xfrm>
            <a:off x="10599" y="5483748"/>
            <a:ext cx="5043811" cy="77688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4570" dirty="0">
                <a:solidFill>
                  <a:srgbClr val="FF0000"/>
                </a:solidFill>
                <a:latin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l. </a:t>
            </a:r>
            <a:r>
              <a:rPr lang="en-US" altLang="en-US" sz="4570" dirty="0" err="1">
                <a:solidFill>
                  <a:srgbClr val="FF0000"/>
                </a:solidFill>
                <a:latin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Sirwan</a:t>
            </a:r>
            <a:r>
              <a:rPr lang="en-US" altLang="en-US" sz="4570" dirty="0">
                <a:solidFill>
                  <a:srgbClr val="FF0000"/>
                </a:solidFill>
                <a:latin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 </a:t>
            </a:r>
            <a:r>
              <a:rPr lang="en-US" altLang="en-US" sz="4570" dirty="0" err="1">
                <a:solidFill>
                  <a:srgbClr val="FF0000"/>
                </a:solidFill>
                <a:latin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Zangana</a:t>
            </a:r>
            <a:endParaRPr lang="en-US" altLang="en-US" sz="4570" dirty="0">
              <a:solidFill>
                <a:srgbClr val="FF0000"/>
              </a:solidFill>
              <a:latin typeface="Bebas Neue" panose="020B0606020202050201" pitchFamily="34" charset="0"/>
              <a:cs typeface="Bebas Neue" panose="020B0606020202050201" pitchFamily="34" charset="0"/>
              <a:sym typeface="Bebas Neue" panose="020B0606020202050201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6B5ACCCD-78D9-4077-4CA3-9B65BDFB7F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467" y="0"/>
            <a:ext cx="6680933" cy="685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1BC855-6162-4FFF-78D8-EA2EEE4672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6755" y="1311965"/>
            <a:ext cx="2723748" cy="2362128"/>
          </a:xfrm>
          <a:prstGeom prst="flowChartConnector">
            <a:avLst/>
          </a:prstGeom>
        </p:spPr>
      </p:pic>
      <p:sp>
        <p:nvSpPr>
          <p:cNvPr id="11" name="Rectangle 4">
            <a:extLst>
              <a:ext uri="{FF2B5EF4-FFF2-40B4-BE49-F238E27FC236}">
                <a16:creationId xmlns:a16="http://schemas.microsoft.com/office/drawing/2014/main" id="{EBF4D247-3365-31B7-24D4-869199D750AD}"/>
              </a:ext>
            </a:extLst>
          </p:cNvPr>
          <p:cNvSpPr>
            <a:spLocks/>
          </p:cNvSpPr>
          <p:nvPr/>
        </p:nvSpPr>
        <p:spPr bwMode="auto">
          <a:xfrm>
            <a:off x="755398" y="6469548"/>
            <a:ext cx="3513811" cy="388442"/>
          </a:xfrm>
          <a:prstGeom prst="rect">
            <a:avLst/>
          </a:prstGeom>
          <a:solidFill>
            <a:srgbClr val="FF8000"/>
          </a:solidFill>
          <a:ln>
            <a:noFill/>
          </a:ln>
          <a:effectLst>
            <a:outerShdw blurRad="127000" dist="76199" dir="2700000" algn="ctr" rotWithShape="0">
              <a:schemeClr val="bg2">
                <a:alpha val="75000"/>
              </a:schemeClr>
            </a:outerShdw>
          </a:effectLst>
        </p:spPr>
        <p:txBody>
          <a:bodyPr lIns="0" tIns="0" rIns="0" bIns="0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800" dirty="0">
                <a:latin typeface="Bebas Neue" panose="020B0606020202050201" pitchFamily="34" charset="0"/>
                <a:cs typeface="Bebas Neue" panose="020B0606020202050201" pitchFamily="34" charset="0"/>
                <a:sym typeface="Bebas Neue" panose="020B0606020202050201" pitchFamily="34" charset="0"/>
              </a:rPr>
              <a:t>2022-2023</a:t>
            </a:r>
          </a:p>
        </p:txBody>
      </p:sp>
    </p:spTree>
    <p:extLst>
      <p:ext uri="{BB962C8B-B14F-4D97-AF65-F5344CB8AC3E}">
        <p14:creationId xmlns:p14="http://schemas.microsoft.com/office/powerpoint/2010/main" val="3813055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 autoUpdateAnimBg="0"/>
      <p:bldP spid="8" grpId="0" animBg="1" autoUpdateAnimBg="0"/>
      <p:bldP spid="11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E95CB-A833-565A-3D10-C3BB08320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149" y="-127071"/>
            <a:ext cx="10364451" cy="1596177"/>
          </a:xfrm>
        </p:spPr>
        <p:txBody>
          <a:bodyPr/>
          <a:lstStyle/>
          <a:p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INTRODUCTION OF </a:t>
            </a: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 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Renaissance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7F4439-A2B7-C096-81B8-AA9B5922603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149" y="1185405"/>
            <a:ext cx="10363826" cy="3424107"/>
          </a:xfrm>
        </p:spPr>
        <p:txBody>
          <a:bodyPr>
            <a:no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 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Renaissance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is a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Periodiz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period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in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History of Europ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European history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marking the transition from the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tooltip="Middle Ag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Middle Ages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to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tooltip="Modern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modernity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.</a:t>
            </a:r>
          </a:p>
          <a:p>
            <a:pPr algn="just" rtl="1"/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ڕێنێسانس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سەردەمێکە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مێژووی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ئەوروپادا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نیشانەی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گواستنەوە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سەدەکانی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ناوەڕاستەوە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بۆ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مۆدێرنیتەیی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covering the 15th and 16th centuries.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سەدەی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15 و 16یەم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ده‌گرێته‌وه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‌.</a:t>
            </a:r>
            <a:endParaRPr lang="en-US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characterized by an effort to revive and surpass ideas and achievements of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tooltip="Classical antiqu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classical antiquity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It occurred after the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 tooltip="Crisis of the Late Middle Ag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Crisis of the Late Middle Ages</a:t>
            </a:r>
            <a:r>
              <a:rPr lang="ar-JO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 rtl="1"/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هەوڵدانێک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بۆ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زیندووکردنەوە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وتێپەڕاندنی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بیرۆکە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ودەستکەوتەکانی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شوێنەواری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کلاسیکی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دیاری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دەکرێت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دوای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قەیرانی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سەدەکانی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ناوەڕاست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ڕوویدا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ar-J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associated with great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 tooltip="Social chang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change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پەیوەندی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گۆڕانێکی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کۆمەڵایەتی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گەورەوە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هەبوو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ar-J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addition to the standard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Periodiz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periodization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proponents of a "long Renaissance" may put its beginning in the 14th century and its end in the 17th century.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J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ar-IQ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جگە</a:t>
            </a:r>
            <a:r>
              <a:rPr lang="ar-IQ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IQ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ماوەی</a:t>
            </a:r>
            <a:r>
              <a:rPr lang="ar-IQ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پێوانەیی</a:t>
            </a:r>
            <a:r>
              <a:rPr lang="ar-IQ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IQ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لەوانەیە</a:t>
            </a:r>
            <a:r>
              <a:rPr lang="ar-IQ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لایەنگرانی</a:t>
            </a:r>
            <a:r>
              <a:rPr lang="ar-IQ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ar-IQ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ڕینسانسێکی</a:t>
            </a:r>
            <a:r>
              <a:rPr lang="ar-IQ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درێژ</a:t>
            </a:r>
            <a:r>
              <a:rPr lang="ar-IQ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ar-IQ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سەرەتای</a:t>
            </a:r>
            <a:r>
              <a:rPr lang="ar-IQ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خۆی</a:t>
            </a:r>
            <a:r>
              <a:rPr lang="ar-IQ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IQ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سەدەی</a:t>
            </a:r>
            <a:r>
              <a:rPr lang="ar-IQ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14 و </a:t>
            </a:r>
            <a:r>
              <a:rPr lang="ar-IQ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کۆتاییەکەی</a:t>
            </a:r>
            <a:r>
              <a:rPr lang="ar-IQ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IQ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سەدەی</a:t>
            </a:r>
            <a:r>
              <a:rPr lang="ar-IQ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17 </a:t>
            </a:r>
            <a:r>
              <a:rPr lang="ar-IQ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دا</a:t>
            </a:r>
            <a:r>
              <a:rPr lang="ar-IQ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دابنێت</a:t>
            </a:r>
            <a:r>
              <a:rPr lang="ar-IQ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57652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B4D7D-8A56-31A5-ECA6-96EB07862F5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3774" y="795130"/>
            <a:ext cx="10363826" cy="4996069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The traditional view focuses more on the early modern aspects of the Renaissance and argues that it was a break from the past.</a:t>
            </a:r>
          </a:p>
          <a:p>
            <a:pPr algn="r" rtl="1"/>
            <a:r>
              <a:rPr lang="ar-IQ" dirty="0" err="1"/>
              <a:t>تێڕوانینی</a:t>
            </a:r>
            <a:r>
              <a:rPr lang="ar-IQ" dirty="0"/>
              <a:t> </a:t>
            </a:r>
            <a:r>
              <a:rPr lang="ar-IQ" dirty="0" err="1"/>
              <a:t>نەریتی</a:t>
            </a:r>
            <a:r>
              <a:rPr lang="ar-IQ" dirty="0"/>
              <a:t> </a:t>
            </a:r>
            <a:r>
              <a:rPr lang="ar-IQ" dirty="0" err="1"/>
              <a:t>زیاتر</a:t>
            </a:r>
            <a:r>
              <a:rPr lang="ar-IQ" dirty="0"/>
              <a:t> </a:t>
            </a:r>
            <a:r>
              <a:rPr lang="ar-IQ" dirty="0" err="1"/>
              <a:t>تیشک</a:t>
            </a:r>
            <a:r>
              <a:rPr lang="ar-IQ" dirty="0"/>
              <a:t> </a:t>
            </a:r>
            <a:r>
              <a:rPr lang="ar-IQ" dirty="0" err="1"/>
              <a:t>دەخاتە</a:t>
            </a:r>
            <a:r>
              <a:rPr lang="ar-IQ" dirty="0"/>
              <a:t> </a:t>
            </a:r>
            <a:r>
              <a:rPr lang="ar-IQ" dirty="0" err="1"/>
              <a:t>سەر</a:t>
            </a:r>
            <a:r>
              <a:rPr lang="ar-IQ" dirty="0"/>
              <a:t> </a:t>
            </a:r>
            <a:r>
              <a:rPr lang="ar-IQ" dirty="0" err="1"/>
              <a:t>لایەنە</a:t>
            </a:r>
            <a:r>
              <a:rPr lang="ar-IQ" dirty="0"/>
              <a:t> </a:t>
            </a:r>
            <a:r>
              <a:rPr lang="ar-IQ" dirty="0" err="1"/>
              <a:t>مۆدێرنەکانی</a:t>
            </a:r>
            <a:r>
              <a:rPr lang="ar-IQ" dirty="0"/>
              <a:t> </a:t>
            </a:r>
            <a:r>
              <a:rPr lang="ar-IQ" dirty="0" err="1"/>
              <a:t>سەردەمی</a:t>
            </a:r>
            <a:r>
              <a:rPr lang="ar-IQ" dirty="0"/>
              <a:t> </a:t>
            </a:r>
            <a:r>
              <a:rPr lang="ar-IQ" dirty="0" err="1"/>
              <a:t>سەردەمی</a:t>
            </a:r>
            <a:r>
              <a:rPr lang="ar-IQ" dirty="0"/>
              <a:t> </a:t>
            </a:r>
            <a:r>
              <a:rPr lang="ar-IQ" dirty="0" err="1"/>
              <a:t>رێنێسانس</a:t>
            </a:r>
            <a:r>
              <a:rPr lang="ar-IQ" dirty="0"/>
              <a:t> و باس </a:t>
            </a:r>
            <a:r>
              <a:rPr lang="ar-IQ" dirty="0" err="1"/>
              <a:t>لەوە</a:t>
            </a:r>
            <a:r>
              <a:rPr lang="ar-IQ" dirty="0"/>
              <a:t> </a:t>
            </a:r>
            <a:r>
              <a:rPr lang="ar-IQ" dirty="0" err="1"/>
              <a:t>دەکات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ئەمە</a:t>
            </a:r>
            <a:r>
              <a:rPr lang="ar-IQ" dirty="0"/>
              <a:t> </a:t>
            </a:r>
            <a:r>
              <a:rPr lang="ar-IQ" dirty="0" err="1"/>
              <a:t>پشوویەک</a:t>
            </a:r>
            <a:r>
              <a:rPr lang="ar-IQ" dirty="0"/>
              <a:t> </a:t>
            </a:r>
            <a:r>
              <a:rPr lang="ar-IQ" dirty="0" err="1"/>
              <a:t>بوو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ڕابردوو</a:t>
            </a:r>
            <a:endParaRPr lang="en-US" dirty="0"/>
          </a:p>
          <a:p>
            <a:r>
              <a:rPr lang="en-US" dirty="0"/>
              <a:t> but many historians today focus more on its medieval aspects and argue that it was an extension of the Middle Ages.</a:t>
            </a:r>
          </a:p>
          <a:p>
            <a:pPr algn="r" rtl="1"/>
            <a:r>
              <a:rPr lang="ar-IQ" dirty="0" err="1"/>
              <a:t>بەڵام</a:t>
            </a:r>
            <a:r>
              <a:rPr lang="ar-IQ" dirty="0"/>
              <a:t> </a:t>
            </a:r>
            <a:r>
              <a:rPr lang="ar-IQ" dirty="0" err="1"/>
              <a:t>زۆرێک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مێژوونووسان</a:t>
            </a:r>
            <a:r>
              <a:rPr lang="ar-IQ" dirty="0"/>
              <a:t> </a:t>
            </a:r>
            <a:r>
              <a:rPr lang="ar-IQ" dirty="0" err="1"/>
              <a:t>ئەمڕۆ</a:t>
            </a:r>
            <a:r>
              <a:rPr lang="ar-IQ" dirty="0"/>
              <a:t> </a:t>
            </a:r>
            <a:r>
              <a:rPr lang="ar-IQ" dirty="0" err="1"/>
              <a:t>زیاتر</a:t>
            </a:r>
            <a:r>
              <a:rPr lang="ar-IQ" dirty="0"/>
              <a:t> </a:t>
            </a:r>
            <a:r>
              <a:rPr lang="ar-IQ" dirty="0" err="1"/>
              <a:t>جەخت</a:t>
            </a:r>
            <a:r>
              <a:rPr lang="ar-IQ" dirty="0"/>
              <a:t> </a:t>
            </a:r>
            <a:r>
              <a:rPr lang="ar-IQ" dirty="0" err="1"/>
              <a:t>لەسەر</a:t>
            </a:r>
            <a:r>
              <a:rPr lang="ar-IQ" dirty="0"/>
              <a:t> </a:t>
            </a:r>
            <a:r>
              <a:rPr lang="ar-IQ" dirty="0" err="1"/>
              <a:t>لایەنەکانی</a:t>
            </a:r>
            <a:r>
              <a:rPr lang="ar-IQ" dirty="0"/>
              <a:t> </a:t>
            </a:r>
            <a:r>
              <a:rPr lang="ar-IQ" dirty="0" err="1"/>
              <a:t>سەدەکانی</a:t>
            </a:r>
            <a:r>
              <a:rPr lang="ar-IQ" dirty="0"/>
              <a:t> </a:t>
            </a:r>
            <a:r>
              <a:rPr lang="ar-IQ" dirty="0" err="1"/>
              <a:t>ناوەڕاست</a:t>
            </a:r>
            <a:r>
              <a:rPr lang="ar-IQ" dirty="0"/>
              <a:t> </a:t>
            </a:r>
            <a:r>
              <a:rPr lang="ar-IQ" dirty="0" err="1"/>
              <a:t>دەکەن</a:t>
            </a:r>
            <a:r>
              <a:rPr lang="ar-IQ" dirty="0"/>
              <a:t> و باس </a:t>
            </a:r>
            <a:r>
              <a:rPr lang="ar-IQ" dirty="0" err="1"/>
              <a:t>لەوە</a:t>
            </a:r>
            <a:r>
              <a:rPr lang="ar-IQ" dirty="0"/>
              <a:t> </a:t>
            </a:r>
            <a:r>
              <a:rPr lang="ar-IQ" dirty="0" err="1"/>
              <a:t>دەکەن</a:t>
            </a:r>
            <a:r>
              <a:rPr lang="ar-IQ" dirty="0"/>
              <a:t> </a:t>
            </a:r>
            <a:r>
              <a:rPr lang="ar-IQ" dirty="0" err="1"/>
              <a:t>کە</a:t>
            </a:r>
            <a:r>
              <a:rPr lang="ar-IQ" dirty="0"/>
              <a:t> </a:t>
            </a:r>
            <a:r>
              <a:rPr lang="ar-IQ" dirty="0" err="1"/>
              <a:t>درێژکراوەی</a:t>
            </a:r>
            <a:r>
              <a:rPr lang="ar-IQ" dirty="0"/>
              <a:t> </a:t>
            </a:r>
            <a:r>
              <a:rPr lang="ar-IQ" dirty="0" err="1"/>
              <a:t>سەدەکانی</a:t>
            </a:r>
            <a:r>
              <a:rPr lang="ar-IQ" dirty="0"/>
              <a:t> </a:t>
            </a:r>
            <a:r>
              <a:rPr lang="ar-IQ" dirty="0" err="1"/>
              <a:t>ناوەڕاستە</a:t>
            </a:r>
            <a:r>
              <a:rPr lang="en-US" dirty="0"/>
              <a:t>.</a:t>
            </a:r>
          </a:p>
          <a:p>
            <a:r>
              <a:rPr lang="en-US" dirty="0"/>
              <a:t> However, the beginnings of the period – the early Renaissance of the 15th century and the Italian Proto-Renaissance from around 1250 or 1300 – overlap considerably with the Late Middle Ages.</a:t>
            </a:r>
            <a:r>
              <a:rPr lang="ar-IQ" dirty="0"/>
              <a:t> </a:t>
            </a:r>
            <a:r>
              <a:rPr lang="ar-IQ" dirty="0" err="1"/>
              <a:t>هەرچۆنێک</a:t>
            </a:r>
            <a:r>
              <a:rPr lang="ar-IQ" dirty="0"/>
              <a:t> </a:t>
            </a:r>
            <a:r>
              <a:rPr lang="ar-IQ" dirty="0" err="1"/>
              <a:t>بێت</a:t>
            </a:r>
            <a:r>
              <a:rPr lang="ar-IQ" dirty="0"/>
              <a:t>، </a:t>
            </a:r>
            <a:r>
              <a:rPr lang="ar-IQ" dirty="0" err="1"/>
              <a:t>سەرەتاکانی</a:t>
            </a:r>
            <a:r>
              <a:rPr lang="ar-IQ" dirty="0"/>
              <a:t> </a:t>
            </a:r>
            <a:r>
              <a:rPr lang="ar-IQ" dirty="0" err="1"/>
              <a:t>ئەو</a:t>
            </a:r>
            <a:r>
              <a:rPr lang="ar-IQ" dirty="0"/>
              <a:t> </a:t>
            </a:r>
            <a:r>
              <a:rPr lang="ar-IQ" dirty="0" err="1"/>
              <a:t>سەردەمە</a:t>
            </a:r>
            <a:r>
              <a:rPr lang="ar-IQ" dirty="0"/>
              <a:t> - </a:t>
            </a:r>
            <a:r>
              <a:rPr lang="ar-IQ" dirty="0" err="1"/>
              <a:t>سەرەتای</a:t>
            </a:r>
            <a:r>
              <a:rPr lang="ar-IQ" dirty="0"/>
              <a:t> </a:t>
            </a:r>
            <a:r>
              <a:rPr lang="ar-IQ" dirty="0" err="1"/>
              <a:t>ڕێنێسانسی</a:t>
            </a:r>
            <a:r>
              <a:rPr lang="ar-IQ" dirty="0"/>
              <a:t> </a:t>
            </a:r>
            <a:r>
              <a:rPr lang="ar-IQ" dirty="0" err="1"/>
              <a:t>سەدەی</a:t>
            </a:r>
            <a:r>
              <a:rPr lang="ar-IQ" dirty="0"/>
              <a:t> 15یەم و </a:t>
            </a:r>
            <a:r>
              <a:rPr lang="ar-IQ" dirty="0" err="1"/>
              <a:t>پرۆتۆ</a:t>
            </a:r>
            <a:r>
              <a:rPr lang="ar-IQ" dirty="0"/>
              <a:t>- </a:t>
            </a:r>
            <a:r>
              <a:rPr lang="ar-IQ" dirty="0" err="1"/>
              <a:t>ڕێنسانسی</a:t>
            </a:r>
            <a:r>
              <a:rPr lang="ar-IQ" dirty="0"/>
              <a:t> </a:t>
            </a:r>
            <a:r>
              <a:rPr lang="ar-IQ" dirty="0" err="1"/>
              <a:t>ئیتالی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دەوروبەری</a:t>
            </a:r>
            <a:r>
              <a:rPr lang="ar-IQ" dirty="0"/>
              <a:t> 1250 </a:t>
            </a:r>
            <a:r>
              <a:rPr lang="ar-IQ" dirty="0" err="1"/>
              <a:t>یان</a:t>
            </a:r>
            <a:r>
              <a:rPr lang="ar-IQ" dirty="0"/>
              <a:t> 1300 -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شێوەیەکی</a:t>
            </a:r>
            <a:r>
              <a:rPr lang="ar-IQ" dirty="0"/>
              <a:t> </a:t>
            </a:r>
            <a:r>
              <a:rPr lang="ar-IQ" dirty="0" err="1"/>
              <a:t>بەرچاو</a:t>
            </a:r>
            <a:r>
              <a:rPr lang="ar-IQ" dirty="0"/>
              <a:t> </a:t>
            </a:r>
            <a:r>
              <a:rPr lang="ar-IQ" dirty="0" err="1"/>
              <a:t>لەگەڵ</a:t>
            </a:r>
            <a:r>
              <a:rPr lang="ar-IQ" dirty="0"/>
              <a:t> </a:t>
            </a:r>
            <a:r>
              <a:rPr lang="ar-IQ" dirty="0" err="1"/>
              <a:t>سەدەکانی</a:t>
            </a:r>
            <a:r>
              <a:rPr lang="ar-IQ" dirty="0"/>
              <a:t> </a:t>
            </a:r>
            <a:r>
              <a:rPr lang="ar-IQ" dirty="0" err="1"/>
              <a:t>ناوەڕاستی</a:t>
            </a:r>
            <a:r>
              <a:rPr lang="ar-IQ" dirty="0"/>
              <a:t> </a:t>
            </a:r>
            <a:r>
              <a:rPr lang="ar-IQ" dirty="0" err="1"/>
              <a:t>کۆتاییدا</a:t>
            </a:r>
            <a:r>
              <a:rPr lang="ar-IQ" dirty="0"/>
              <a:t> ت</a:t>
            </a:r>
            <a:r>
              <a:rPr lang="ar-JO" dirty="0" err="1"/>
              <a:t>ێكه‌ڵ</a:t>
            </a:r>
            <a:r>
              <a:rPr lang="ar-JO" dirty="0"/>
              <a:t> </a:t>
            </a:r>
            <a:r>
              <a:rPr lang="ar-JO" dirty="0" err="1"/>
              <a:t>بووه</a:t>
            </a:r>
            <a:r>
              <a:rPr lang="ar-JO" dirty="0"/>
              <a:t>‌.</a:t>
            </a:r>
            <a:endParaRPr lang="en-US" dirty="0"/>
          </a:p>
          <a:p>
            <a:r>
              <a:rPr lang="en-US" dirty="0"/>
              <a:t> conventionally dated to c. 1250–1500, and the Middle Ages themselves were a long period filled with gradual changes, like the modern age;</a:t>
            </a:r>
            <a:endParaRPr lang="ar-JO" dirty="0"/>
          </a:p>
          <a:p>
            <a:r>
              <a:rPr lang="ar-JO" dirty="0" err="1"/>
              <a:t>بە</a:t>
            </a:r>
            <a:r>
              <a:rPr lang="ar-JO" dirty="0"/>
              <a:t> </a:t>
            </a:r>
            <a:r>
              <a:rPr lang="ar-JO" dirty="0" err="1"/>
              <a:t>شێوەیەکی</a:t>
            </a:r>
            <a:r>
              <a:rPr lang="ar-JO" dirty="0"/>
              <a:t> </a:t>
            </a:r>
            <a:r>
              <a:rPr lang="ar-JO" dirty="0" err="1"/>
              <a:t>ئاسایی</a:t>
            </a:r>
            <a:r>
              <a:rPr lang="ar-JO" dirty="0"/>
              <a:t> </a:t>
            </a:r>
            <a:r>
              <a:rPr lang="ar-JO" dirty="0" err="1"/>
              <a:t>لە</a:t>
            </a:r>
            <a:r>
              <a:rPr lang="ar-JO" dirty="0"/>
              <a:t> </a:t>
            </a:r>
            <a:r>
              <a:rPr lang="ar-JO" dirty="0" err="1"/>
              <a:t>ساڵی</a:t>
            </a:r>
            <a:r>
              <a:rPr lang="ar-JO" dirty="0"/>
              <a:t> 1250-1500 </a:t>
            </a:r>
            <a:r>
              <a:rPr lang="ar-JO" dirty="0" err="1"/>
              <a:t>وە</a:t>
            </a:r>
            <a:r>
              <a:rPr lang="ar-JO" dirty="0"/>
              <a:t> </a:t>
            </a:r>
            <a:r>
              <a:rPr lang="ar-JO" dirty="0" err="1"/>
              <a:t>سەردەمەکانی</a:t>
            </a:r>
            <a:r>
              <a:rPr lang="ar-JO" dirty="0"/>
              <a:t> </a:t>
            </a:r>
            <a:r>
              <a:rPr lang="ar-JO" dirty="0" err="1"/>
              <a:t>ناوەڕاست</a:t>
            </a:r>
            <a:r>
              <a:rPr lang="ar-JO" dirty="0"/>
              <a:t> </a:t>
            </a:r>
            <a:r>
              <a:rPr lang="ar-JO" dirty="0" err="1"/>
              <a:t>خۆیان</a:t>
            </a:r>
            <a:r>
              <a:rPr lang="ar-JO" dirty="0"/>
              <a:t> </a:t>
            </a:r>
            <a:r>
              <a:rPr lang="ar-JO" dirty="0" err="1"/>
              <a:t>سەردەمێکی</a:t>
            </a:r>
            <a:r>
              <a:rPr lang="ar-JO" dirty="0"/>
              <a:t> </a:t>
            </a:r>
            <a:r>
              <a:rPr lang="ar-JO" dirty="0" err="1"/>
              <a:t>درێژ</a:t>
            </a:r>
            <a:r>
              <a:rPr lang="ar-JO" dirty="0"/>
              <a:t> </a:t>
            </a:r>
            <a:r>
              <a:rPr lang="ar-JO" dirty="0" err="1"/>
              <a:t>بوون</a:t>
            </a:r>
            <a:r>
              <a:rPr lang="ar-JO" dirty="0"/>
              <a:t> </a:t>
            </a:r>
            <a:r>
              <a:rPr lang="ar-JO" dirty="0" err="1"/>
              <a:t>کە</a:t>
            </a:r>
            <a:r>
              <a:rPr lang="ar-JO" dirty="0"/>
              <a:t> </a:t>
            </a:r>
            <a:r>
              <a:rPr lang="ar-JO" dirty="0" err="1"/>
              <a:t>پڕ</a:t>
            </a:r>
            <a:r>
              <a:rPr lang="ar-JO" dirty="0"/>
              <a:t> </a:t>
            </a:r>
            <a:r>
              <a:rPr lang="ar-JO" dirty="0" err="1"/>
              <a:t>بوون</a:t>
            </a:r>
            <a:r>
              <a:rPr lang="ar-JO" dirty="0"/>
              <a:t> </a:t>
            </a:r>
            <a:r>
              <a:rPr lang="ar-JO" dirty="0" err="1"/>
              <a:t>لە</a:t>
            </a:r>
            <a:r>
              <a:rPr lang="ar-JO" dirty="0"/>
              <a:t> </a:t>
            </a:r>
            <a:r>
              <a:rPr lang="ar-JO" dirty="0" err="1"/>
              <a:t>گۆڕانکارییە</a:t>
            </a:r>
            <a:r>
              <a:rPr lang="ar-JO" dirty="0"/>
              <a:t> </a:t>
            </a:r>
            <a:r>
              <a:rPr lang="ar-JO" dirty="0" err="1"/>
              <a:t>بەرەبەرەکان</a:t>
            </a:r>
            <a:r>
              <a:rPr lang="ar-JO" dirty="0"/>
              <a:t>، </a:t>
            </a:r>
            <a:r>
              <a:rPr lang="ar-JO" dirty="0" err="1"/>
              <a:t>وەک</a:t>
            </a:r>
            <a:r>
              <a:rPr lang="ar-JO" dirty="0"/>
              <a:t> </a:t>
            </a:r>
            <a:r>
              <a:rPr lang="ar-JO" dirty="0" err="1"/>
              <a:t>سەردەمی</a:t>
            </a:r>
            <a:r>
              <a:rPr lang="ar-JO" dirty="0"/>
              <a:t> </a:t>
            </a:r>
            <a:r>
              <a:rPr lang="ar-JO" dirty="0" err="1"/>
              <a:t>مۆدێرن</a:t>
            </a:r>
            <a:endParaRPr lang="ar-JO" dirty="0"/>
          </a:p>
          <a:p>
            <a:r>
              <a:rPr lang="en-US" dirty="0"/>
              <a:t> and as a transitional period between both, the Renaissance has close similarities to both, especially the late and early sub-periods of either</a:t>
            </a:r>
            <a:r>
              <a:rPr lang="ar-IQ" dirty="0"/>
              <a:t> و </a:t>
            </a:r>
            <a:r>
              <a:rPr lang="ar-IQ" dirty="0" err="1"/>
              <a:t>وەک</a:t>
            </a:r>
            <a:r>
              <a:rPr lang="ar-IQ" dirty="0"/>
              <a:t> </a:t>
            </a:r>
            <a:r>
              <a:rPr lang="ar-IQ" dirty="0" err="1"/>
              <a:t>قۆناغێکی</a:t>
            </a:r>
            <a:r>
              <a:rPr lang="ar-IQ" dirty="0"/>
              <a:t> </a:t>
            </a:r>
            <a:r>
              <a:rPr lang="ar-IQ" dirty="0" err="1"/>
              <a:t>ئینتقالی</a:t>
            </a:r>
            <a:r>
              <a:rPr lang="ar-IQ" dirty="0"/>
              <a:t> </a:t>
            </a:r>
            <a:r>
              <a:rPr lang="ar-IQ" dirty="0" err="1"/>
              <a:t>لە</a:t>
            </a:r>
            <a:r>
              <a:rPr lang="ar-IQ" dirty="0"/>
              <a:t> </a:t>
            </a:r>
            <a:r>
              <a:rPr lang="ar-IQ" dirty="0" err="1"/>
              <a:t>نێوان</a:t>
            </a:r>
            <a:r>
              <a:rPr lang="ar-IQ" dirty="0"/>
              <a:t> </a:t>
            </a:r>
            <a:r>
              <a:rPr lang="ar-IQ" dirty="0" err="1"/>
              <a:t>هەردووکیان</a:t>
            </a:r>
            <a:r>
              <a:rPr lang="ar-IQ" dirty="0"/>
              <a:t>، </a:t>
            </a:r>
            <a:r>
              <a:rPr lang="ar-IQ" dirty="0" err="1"/>
              <a:t>ڕێنێسانس</a:t>
            </a:r>
            <a:r>
              <a:rPr lang="ar-IQ" dirty="0"/>
              <a:t> </a:t>
            </a:r>
            <a:r>
              <a:rPr lang="ar-IQ" dirty="0" err="1"/>
              <a:t>لێکچوونێکی</a:t>
            </a:r>
            <a:r>
              <a:rPr lang="ar-IQ" dirty="0"/>
              <a:t> </a:t>
            </a:r>
            <a:r>
              <a:rPr lang="ar-IQ" dirty="0" err="1"/>
              <a:t>نزیکی</a:t>
            </a:r>
            <a:r>
              <a:rPr lang="ar-IQ" dirty="0"/>
              <a:t> </a:t>
            </a:r>
            <a:r>
              <a:rPr lang="ar-IQ" dirty="0" err="1"/>
              <a:t>لەگەڵ</a:t>
            </a:r>
            <a:r>
              <a:rPr lang="ar-IQ" dirty="0"/>
              <a:t> </a:t>
            </a:r>
            <a:r>
              <a:rPr lang="ar-IQ" dirty="0" err="1"/>
              <a:t>هەردووکیان</a:t>
            </a:r>
            <a:r>
              <a:rPr lang="ar-IQ" dirty="0"/>
              <a:t> </a:t>
            </a:r>
            <a:r>
              <a:rPr lang="ar-IQ" dirty="0" err="1"/>
              <a:t>هەیە</a:t>
            </a:r>
            <a:r>
              <a:rPr lang="ar-IQ" dirty="0"/>
              <a:t>، </a:t>
            </a:r>
            <a:r>
              <a:rPr lang="ar-IQ" dirty="0" err="1"/>
              <a:t>بە</a:t>
            </a:r>
            <a:r>
              <a:rPr lang="ar-IQ" dirty="0"/>
              <a:t> </a:t>
            </a:r>
            <a:r>
              <a:rPr lang="ar-IQ" dirty="0" err="1"/>
              <a:t>تایبەت</a:t>
            </a:r>
            <a:r>
              <a:rPr lang="ar-IQ" dirty="0"/>
              <a:t> </a:t>
            </a:r>
            <a:r>
              <a:rPr lang="ar-IQ" dirty="0" err="1"/>
              <a:t>قۆناغە</a:t>
            </a:r>
            <a:r>
              <a:rPr lang="ar-IQ" dirty="0"/>
              <a:t> </a:t>
            </a:r>
            <a:r>
              <a:rPr lang="ar-IQ" dirty="0" err="1"/>
              <a:t>لاوەکییەکانی</a:t>
            </a:r>
            <a:r>
              <a:rPr lang="ar-IQ" dirty="0"/>
              <a:t> </a:t>
            </a:r>
            <a:r>
              <a:rPr lang="ar-IQ" dirty="0" err="1"/>
              <a:t>درەنگ</a:t>
            </a:r>
            <a:r>
              <a:rPr lang="ar-IQ" dirty="0"/>
              <a:t> و </a:t>
            </a:r>
            <a:r>
              <a:rPr lang="ar-IQ" dirty="0" err="1"/>
              <a:t>سەرەتای</a:t>
            </a:r>
            <a:r>
              <a:rPr lang="ar-IQ" dirty="0"/>
              <a:t> </a:t>
            </a:r>
            <a:r>
              <a:rPr lang="ar-IQ" dirty="0" err="1"/>
              <a:t>هەریەکەیان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31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1970BE-C533-FFE7-C71A-0A4E60B4BE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" y="728870"/>
            <a:ext cx="11979965" cy="5062329"/>
          </a:xfrm>
        </p:spPr>
        <p:txBody>
          <a:bodyPr>
            <a:normAutofit/>
          </a:bodyPr>
          <a:lstStyle/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intellectual basis of the Renaissance was its version of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Renaissance humanis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humanism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derived from the concept of Roman </a:t>
            </a:r>
            <a:r>
              <a:rPr lang="en-US" sz="1800" i="1" strike="noStrike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Humanit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humanitas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and the rediscovery of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tooltip="Classical Greek philosoph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classical Greek philosophy</a:t>
            </a:r>
            <a:r>
              <a:rPr lang="ar-JO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ar-JO" sz="1800" strike="noStrik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بناغەی</a:t>
            </a:r>
            <a:r>
              <a:rPr lang="ar-JO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strike="noStrik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فکری</a:t>
            </a:r>
            <a:r>
              <a:rPr lang="ar-JO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strike="noStrik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ڕینسانس</a:t>
            </a:r>
            <a:r>
              <a:rPr lang="ar-JO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strike="noStrik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وەشانی</a:t>
            </a:r>
            <a:r>
              <a:rPr lang="ar-JO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strike="noStrik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هیومانیزمی</a:t>
            </a:r>
            <a:r>
              <a:rPr lang="ar-JO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(نزعة انسانية)</a:t>
            </a:r>
            <a:r>
              <a:rPr lang="ar-JO" sz="1800" strike="noStrik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خۆی</a:t>
            </a:r>
            <a:r>
              <a:rPr lang="ar-JO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strike="noStrik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بوو</a:t>
            </a:r>
            <a:r>
              <a:rPr lang="ar-JO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strike="noStrik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کە</a:t>
            </a:r>
            <a:r>
              <a:rPr lang="ar-JO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strike="noStrik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JO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strike="noStrik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چەمکی</a:t>
            </a:r>
            <a:r>
              <a:rPr lang="ar-JO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strike="noStrik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مرۆڤدۆستی</a:t>
            </a:r>
            <a:r>
              <a:rPr lang="ar-JO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strike="noStrik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ڕۆمانی</a:t>
            </a:r>
            <a:r>
              <a:rPr lang="ar-JO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JO" sz="1800" strike="noStrik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سەرلەنوێ</a:t>
            </a:r>
            <a:r>
              <a:rPr lang="ar-JO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strike="noStrik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ئاشکراکردنی</a:t>
            </a:r>
            <a:r>
              <a:rPr lang="ar-JO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strike="noStrik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فەلسەفەی</a:t>
            </a:r>
            <a:r>
              <a:rPr lang="ar-JO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strike="noStrik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کلاسیکی</a:t>
            </a:r>
            <a:r>
              <a:rPr lang="ar-JO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strike="noStrik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یۆنانی</a:t>
            </a:r>
            <a:r>
              <a:rPr lang="ar-JO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strike="noStrike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وەرگیراوە</a:t>
            </a:r>
            <a:endParaRPr lang="ar-JO" sz="1800" strike="noStrik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such as that of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tooltip="Protagor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Protagoras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who said that "man is the measure of all things". This new thinking became manifest in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tooltip="Renaissance ar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 tooltip="Renaissance architectu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architecture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Renaissance humanis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politics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 tooltip="Science in the Renaissa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science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and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 tooltip="Renaissance literatu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literature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ar-J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وەک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ئەوەی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کە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پرتاگۆراس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وتی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ئادەمیزاد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پێوەری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هەموو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شتێکە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ئەم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بیرکردنەوەیە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نوێیە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هونەر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تەلارسازی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سیاسەت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زانست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ئەدەبدا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دەرکەوت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Early examples were the development of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 tooltip="Perspective (graphical)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perspective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in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 tooltip="Oil paint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oil painting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and the revived knowledge of how to make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 tooltip="Concre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concrete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نموونە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سەرەتاییەکان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پەرەسەندنی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تێڕوانین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بوون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نیگارکێشانی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نەوت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زانینی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زیندووکردنەوەی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چۆنیەتی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کۆنکرێتی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کردن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ar-J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Although the invention of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 tooltip="Movable typ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metal movable type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sped the dissemination of ideas from the later 15th century, the changes of the Renaissance were not uniform across Europe: the first traces appear in Italy as early as the late 13th century, in particular with the writings of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 tooltip="Dant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Dante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and the paintings of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 tooltip="Giott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Giotto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ar-J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ar-J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J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سه‌ره‌ڕای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داهێنانی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پیتی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جوڵاوی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کانزای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خێراتر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بووه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بڵاوبوونەوەی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بیرۆکەکانی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کۆتایی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سەدەی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پازدەهەم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بەڵام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گۆڕانکارییەکانی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سەردەمی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ڕێنێسانس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سەرانسەری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ئەوروپادا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یەکسان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نەبوون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یەکەم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كاریگه‌رییه‌كانی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ئیتالیا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هەر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کۆتایی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سەدەی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١٣دا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دەرکەوتووە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بەتایبەتی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لەگەڵ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نووسینەکانی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دانتێ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تابلۆکانی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جیۆتۆ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262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5110DF-9B25-A651-F0DD-956A38B33F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8539" y="318052"/>
            <a:ext cx="11728174" cy="6294783"/>
          </a:xfrm>
        </p:spPr>
        <p:txBody>
          <a:bodyPr>
            <a:normAutofit/>
          </a:bodyPr>
          <a:lstStyle/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 a cultural movement, the Renaissance encompassed innovative flowering of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Renaissance Lati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Latin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and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Vernacular literatur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vernacular literatures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beginning with the 14th-century resurgence of learning based on classical sources</a:t>
            </a:r>
            <a:r>
              <a:rPr lang="ar-JO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وەک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بزووتنەوەیەکی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کولتووری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ڕێنێسانس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پێشكه‌ووتنێكی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داهێنەرانەی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ئەدەبیاتی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لاتینی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وزمانی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خۆجێیی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لەخۆگرتبوو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سەرهەڵدانەوەی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فێربوون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سەدەی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١٤دا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دەستیپێکرد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لەسەر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بنەمای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سەرچاوە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کلاسیکییەکان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بوو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which contemporaries credited to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tooltip="Petrarc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Petrarch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the development of linear perspective and other techniques of rendering a more natural reality in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tooltip="Paint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painting</a:t>
            </a:r>
            <a:r>
              <a:rPr lang="ar-JO" sz="1800" strike="noStrike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هاوچەرخەکان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گیراندیانه‌وه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پێترارك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نوسه‌ر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وشاعیر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وئه‌دیب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له‌و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سه‌رده‌مه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‌؛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پەرەپێدانی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ڕوانگه‌ی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هێڵی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وتەکنیکەکانی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تری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پێشكه‌شكردنی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واقیعێکی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سروشتیتر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نیگارکێشیدا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ar-JO" sz="1800" strike="noStrike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widespread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tooltip="History of educa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educational reform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In politics, the Renaissance contributed to the development of the customs and conventions of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 tooltip="Diplomac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diplomacy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چاکسازییەکی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پەروەردەیی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بەرفراوان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سیاسەتدا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ڕێنسانس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بەشداری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کرد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پەرەسەندنی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نەریت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پەیمانەکانی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دیپلۆماسی</a:t>
            </a:r>
            <a:endParaRPr lang="ar-J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in science to an increased reliance on observation and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 tooltip="Inductive reason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inductive reasoning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Although the Renaissance saw revolutions in many intellectual and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 tooltip="Social scientific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social scientific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pursuits, as well as the introduction of modern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 tooltip="Bank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banking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and the field of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 tooltip="Accountin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accounting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800" strike="noStrike" baseline="30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[6]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it is perhaps best known for its artistic developments and the contributions of such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 tooltip="Polymath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polymaths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as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 tooltip="Leonardo da Vinc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Leonardo da Vinci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and </a:t>
            </a:r>
            <a:r>
              <a:rPr lang="en-US" sz="1800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 tooltip="Michelangel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Michelangelo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who inspired the term "Renaissance man"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زانستدا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بۆ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زیادکردنی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پشت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بەستن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چاودێری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کردن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هۆکاری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دروستکردن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هەرچەندە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ڕێنێسانس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شۆڕشەکانی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بینی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چەندین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بەدواداچوونی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زانستی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فیکری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کۆمەڵایەتیدا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هەروەها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ناساندنی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بانکی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مۆدێرن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بواری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ژمێریاری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ڕەنگە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زیاتر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پێشکەوتنە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هونەرییەکانی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بەشداری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ئەو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پۆلیماتانەی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وەک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لیۆناردۆ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داڤینچی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میشێلانگێلۆ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بناسرێت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کە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3182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9DA03-E7E4-1F76-D76F-47F6395619F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38539" y="371062"/>
            <a:ext cx="11688418" cy="6215268"/>
          </a:xfrm>
        </p:spPr>
        <p:txBody>
          <a:bodyPr>
            <a:normAutofit/>
          </a:bodyPr>
          <a:lstStyle/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Renaissance began in the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 tooltip="Republic of Flore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Republic of Florence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one of the many states of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3" tooltip="Ital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Italy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ar-J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ڕێنێسانس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کۆماری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فلۆرانس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کە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یەکێکە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زۆر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ویلایەتی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ئیتالیا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دەستی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پێکرد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Various theories have been proposed to account for its origins and characteristics, focusing on a variety of factors including the social and civic peculiarities of Florence at the time:</a:t>
            </a:r>
            <a:endParaRPr lang="ar-J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تیۆرە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جۆراوجۆرەکان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پێشنیار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کراون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بۆ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هەژمارکردنی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بنچینە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تایبەتمەندیەکانی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تیشک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خستنە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سەر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کۆمەڵێک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فاکتەری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جۆراوجۆر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لەوانە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تایبەتمەندییە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کۆمەڵایەتی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شارستانییەکانی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فلۆرانس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لەو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کاتەدا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ar-JO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its political structure, the patronage of its dominant family, the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tooltip="House of Medic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Medici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and the migration of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5" tooltip="Greek scholars in the Renaissa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Greek scholars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and their texts to Italy following the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 tooltip="Fall of Constantinop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Fall of Constantinople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to the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7" tooltip="Turkish peop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Ottoman Turks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Other major centers were northern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8" tooltip="Italian city-stat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Italian city-states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such as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9" tooltip="Republic of Veni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Venice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0" tooltip="Republic of Geno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Genoa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1" tooltip="Duchy of Mila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Milan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2" tooltip="Bologn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Bologna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3" tooltip="Rom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Rome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during the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4" tooltip="Renaissance Papac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Renaissance Papacy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and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5" tooltip="Kingdom of Napl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Naples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ar-IQ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پێکهاتەی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سیاسی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پاڵپشتی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بنەماڵە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باڵادەستەکەی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مێدیچیەکان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وکۆچی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زانایانی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یۆنانی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ودەقەکانیان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ئیتالیا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دوای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کەوتنی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قوستەنتینیە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له‌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سەر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ده‌ستی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تورکە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عوسمانییەکان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وناوەندە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سەرەکییەکانی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دیکە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بریتی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بوون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شار-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دەوڵەتەکانی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باکووری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ئیتاڵیا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وەک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ڤێنیز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جێنەوا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میلانۆ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بۆلۆنیا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ڕۆما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سەردەمی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پاپایەتی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ڕێنێسانس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ناپۆلی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From Italy, the Renaissance spread throughout Europe in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6" tooltip="Flander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Flanders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France, Britain, Ireland, Spain, Portugal, Germany, Poland, Hungary (with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17" tooltip="Beatrice of Naple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Beatrice of Naples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and elsewhere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.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ئیتالیاوە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ڕێنێسانس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وڵاتانی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فلاندەر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فەرەنسا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بەریتانیا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ئیرلەندا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ئیسپانیا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پورتوگال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ئەڵمانیا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پۆڵەندا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و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هەنگاریا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لەگەڵ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بیتریسی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ناپل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و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شوێنەکانی</a:t>
            </a:r>
            <a:r>
              <a:rPr lang="ar-JO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تر </a:t>
            </a:r>
            <a:r>
              <a:rPr lang="ar-JO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بڵاوبووەوە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9390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923551-E71E-26B4-F469-F5B7057A197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773" y="172278"/>
            <a:ext cx="11794435" cy="6493565"/>
          </a:xfrm>
        </p:spPr>
        <p:txBody>
          <a:bodyPr>
            <a:normAutofit fontScale="92500" lnSpcReduction="10000"/>
          </a:bodyPr>
          <a:lstStyle/>
          <a:p>
            <a:pPr marL="0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Renaissance has a long and complex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2" tooltip="Historiograph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historiography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and, in line with general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scepticism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of discrete </a:t>
            </a:r>
            <a:r>
              <a:rPr lang="en-US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periodizations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there has been much debate among historians reacting to the 19th-century glorification of the "Renaissance" and individual cultural heroes as "Renaissance men"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ڕێنێسانس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مێژوویه‌كی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درێژ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وئاڵۆزی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هەیە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هاوتەریب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لەگەڵ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گومانی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گشتی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قۆناغبەندییە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جیاکراوەکان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مشتومڕێکی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زۆر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لەنێو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مێژوونووسەکاندا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هەبووە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کاردانەوەیان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بەرامبەر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شکۆمەندکردنی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سەدەی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نۆزدەهەمی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رێنێسانس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و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پاڵەوانە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کولتوورییە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تاکەکەسییەکان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وەک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پیاوی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ڕێنێسانس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هەبووە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endParaRPr lang="ar-JO" sz="1800" dirty="0"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questioning the usefulness of 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Renaissance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as a term and as a historical delineation.</a:t>
            </a:r>
            <a:r>
              <a:rPr lang="en-US" sz="1800" u="none" strike="noStrik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[15]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Some observers have called into question whether the Renaissance was a cultural "advance" from the Middle Ages, instead seeing it as a period of pessimism and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4" tooltip="Nostalg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nostalgia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for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5" tooltip="Classical antiquit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classical antiquity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گومانكردن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سوودی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ڕێنێسانس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وەک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زاراوەیەک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ووەک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ده‌ستنیشانكردنی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مێژوویی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هەندێک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چاودێران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گومانیان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کردووە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ئایا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ڕێنێسانس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"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پێشکەوتنێکی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"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کولتووری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بووە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سەدەکانی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ناوەڕاستەوە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لەبری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ئەوە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وەک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قۆناغێکی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ڕەشبینی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وخواستكردن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سه‌رده‌می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کلاسیک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كۆن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while social and economic historians, especially of the </a:t>
            </a:r>
            <a:r>
              <a:rPr lang="en-US" sz="1800" i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6" tooltip="Longue duré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longue durée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have instead focused on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7" tooltip="Continuity thesi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continuity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between the two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8" tooltip="Er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eras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which are linked, as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9" tooltip="Panofsk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Panofsky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observed, "by a thousand ties</a:t>
            </a:r>
            <a:r>
              <a:rPr lang="ar-JO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ل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ە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کاتێکدا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مێژوونووسانی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کۆمەڵایەتی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و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ئابووری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،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بە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تایبەت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لە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longue durée،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لەبری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ئەوە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سەرنجیان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لەسەر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بەردەوامیی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نێوان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ئەو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دوو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سەردەمە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بووە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،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کە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وەک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پانۆفسکی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تێبینی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کردووە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، "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بە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هەزار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پەیوەندی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"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بەیەکەوە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گرێدراون.پانۆفسکی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تێبینی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کرد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، "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بە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هەزار</a:t>
            </a:r>
            <a:r>
              <a:rPr lang="ar-IQ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ar-IQ" sz="1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پەیوەندی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The term </a:t>
            </a:r>
            <a:r>
              <a:rPr lang="en-US" sz="1800" i="1" dirty="0" err="1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rinascita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('rebirth') first appeared in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0" tooltip="Giorgio Vasari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Giorgio Vasari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's </a:t>
            </a:r>
            <a:r>
              <a:rPr lang="en-US" sz="1800" i="1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1" tooltip="Lives of the Artist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Lives of the Artists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(c. 1550), anglicized as the </a:t>
            </a:r>
            <a:r>
              <a:rPr lang="en-US" sz="1800" i="1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Renaissance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in the 1830s.</a:t>
            </a:r>
            <a:r>
              <a:rPr lang="en-US" sz="1800" u="none" strike="noStrike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[19]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The word has also been extended to other historical and cultural movements, such as the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3" tooltip="Carolingian Renaissa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Carolingian Renaissance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(8th and 9th centuries),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4" tooltip="Ottonian Renaissanc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Ottonian Renaissance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(10th and 11th century), and the </a:t>
            </a:r>
            <a:r>
              <a:rPr lang="en-US" sz="1800" u="none" strike="noStrike" dirty="0"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15" tooltip="Renaissance of the 12th century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Renaissance of the 12th century</a:t>
            </a:r>
            <a:r>
              <a:rPr lang="en-US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  <a:r>
              <a:rPr lang="en-US" sz="1800" baseline="30000" dirty="0">
                <a:latin typeface="Arial" panose="020B0604020202020204" pitchFamily="34" charset="0"/>
                <a:ea typeface="Times New Roman" panose="02020603050405020304" pitchFamily="18" charset="0"/>
              </a:rPr>
              <a:t>[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ar-JO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 rtl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زاراوەی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rinascita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('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لەدایکبوونەوە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')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یەکەمجار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کتێبی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جورجیۆ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فاساری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ژیانی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هونەرمەندان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نزیکەی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١٥٥٠)ی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دەرکەوت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ساڵانی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١٨٣٠دا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ڕێنێسانس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وەرگیرا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هەروەها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ئەم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وشەیە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بۆ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بزووتنەوە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مێژوویی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وکولتوورییەکانی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دیکەش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درێژکراوەتەوە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وەکوو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ڕێنێسانسی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کارۆلینگی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سەدەی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٨ و ٩)،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ڕێنێسانسی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ئۆتۆنی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سەدەی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١٠ و ١١) و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ڕێنێسانسی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ar-SA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سەدەی</a:t>
            </a:r>
            <a:r>
              <a:rPr lang="ar-S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ar-SA" sz="180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</a:t>
            </a:r>
            <a:endParaRPr lang="en-US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201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1582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Bebas Neue</vt:lpstr>
      <vt:lpstr>Calibri</vt:lpstr>
      <vt:lpstr>Calibri Light</vt:lpstr>
      <vt:lpstr>Times New Roman</vt:lpstr>
      <vt:lpstr>Office Theme</vt:lpstr>
      <vt:lpstr>PowerPoint Presentation</vt:lpstr>
      <vt:lpstr>INTRODUCTION OF The Renaissance 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darkside killer</dc:creator>
  <cp:lastModifiedBy>darkside killer</cp:lastModifiedBy>
  <cp:revision>1</cp:revision>
  <dcterms:created xsi:type="dcterms:W3CDTF">2024-05-07T06:46:36Z</dcterms:created>
  <dcterms:modified xsi:type="dcterms:W3CDTF">2024-05-07T06:49:23Z</dcterms:modified>
</cp:coreProperties>
</file>