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D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72" d="100"/>
          <a:sy n="72" d="100"/>
        </p:scale>
        <p:origin x="46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7DE6118-2437-4B30-8E3C-4D2BE6020583}" type="datetimeFigureOut">
              <a:rPr lang="en-US" smtClean="0"/>
              <a:pPr/>
              <a:t>4/20/2024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2781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6352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7DE6118-2437-4B30-8E3C-4D2BE6020583}" type="datetimeFigureOut">
              <a:rPr lang="en-US" smtClean="0"/>
              <a:pPr/>
              <a:t>4/20/2024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91862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7DE6118-2437-4B30-8E3C-4D2BE6020583}" type="datetimeFigureOut">
              <a:rPr lang="en-US" smtClean="0"/>
              <a:pPr/>
              <a:t>4/20/2024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9E57DC2-970A-4B3E-BB1C-7A09969E49DF}"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661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7DE6118-2437-4B30-8E3C-4D2BE6020583}" type="datetimeFigureOut">
              <a:rPr lang="en-US" smtClean="0"/>
              <a:pPr/>
              <a:t>4/20/2024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0832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4/20/2024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713835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7DE6118-2437-4B30-8E3C-4D2BE6020583}" type="datetimeFigureOut">
              <a:rPr lang="en-US" smtClean="0"/>
              <a:pPr/>
              <a:t>4/20/2024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579502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99324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7DE6118-2437-4B30-8E3C-4D2BE6020583}" type="datetimeFigureOut">
              <a:rPr lang="en-US" smtClean="0"/>
              <a:t>4/20/2024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52911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16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7DE6118-2437-4B30-8E3C-4D2BE6020583}" type="datetimeFigureOut">
              <a:rPr lang="en-US" smtClean="0"/>
              <a:pPr/>
              <a:t>4/20/2024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29631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74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8373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9457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4/20/2024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01500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66847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1640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7DE6118-2437-4B30-8E3C-4D2BE6020583}" type="datetimeFigureOut">
              <a:rPr lang="en-US" smtClean="0"/>
              <a:pPr/>
              <a:t>4/20/2024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195852396"/>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_ftn2"/><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F0B6-D39C-42B2-95AB-26ACC1D0711E}"/>
              </a:ext>
            </a:extLst>
          </p:cNvPr>
          <p:cNvSpPr>
            <a:spLocks noGrp="1"/>
          </p:cNvSpPr>
          <p:nvPr>
            <p:ph type="ctrTitle"/>
          </p:nvPr>
        </p:nvSpPr>
        <p:spPr>
          <a:xfrm>
            <a:off x="1876424" y="1775874"/>
            <a:ext cx="8791575" cy="2387600"/>
          </a:xfrm>
        </p:spPr>
        <p:txBody>
          <a:bodyPr/>
          <a:lstStyle/>
          <a:p>
            <a:pPr algn="ctr"/>
            <a:r>
              <a:rPr lang="ar-IQ" sz="6600" b="1" dirty="0">
                <a:solidFill>
                  <a:schemeClr val="bg2">
                    <a:lumMod val="50000"/>
                  </a:schemeClr>
                </a:solidFill>
                <a:effectLst>
                  <a:outerShdw blurRad="38100" dist="38100" dir="2700000" algn="tl">
                    <a:srgbClr val="000000">
                      <a:alpha val="43137"/>
                    </a:srgbClr>
                  </a:outerShdw>
                </a:effectLst>
                <a:highlight>
                  <a:srgbClr val="FFFF00"/>
                </a:highlight>
              </a:rPr>
              <a:t>تاريخ عمارة ما بعد الحداثة</a:t>
            </a:r>
            <a:endParaRPr lang="en-US" b="1" dirty="0">
              <a:solidFill>
                <a:schemeClr val="bg2">
                  <a:lumMod val="50000"/>
                </a:schemeClr>
              </a:solidFill>
              <a:effectLst>
                <a:outerShdw blurRad="38100" dist="38100" dir="2700000" algn="tl">
                  <a:srgbClr val="000000">
                    <a:alpha val="43137"/>
                  </a:srgbClr>
                </a:outerShdw>
              </a:effectLst>
              <a:highlight>
                <a:srgbClr val="FFFF00"/>
              </a:highlight>
            </a:endParaRPr>
          </a:p>
        </p:txBody>
      </p:sp>
      <p:sp>
        <p:nvSpPr>
          <p:cNvPr id="3" name="Subtitle 2">
            <a:extLst>
              <a:ext uri="{FF2B5EF4-FFF2-40B4-BE49-F238E27FC236}">
                <a16:creationId xmlns:a16="http://schemas.microsoft.com/office/drawing/2014/main" id="{DD0F2329-28BB-4FC1-8F8B-6A9AFE0225A1}"/>
              </a:ext>
            </a:extLst>
          </p:cNvPr>
          <p:cNvSpPr>
            <a:spLocks noGrp="1"/>
          </p:cNvSpPr>
          <p:nvPr>
            <p:ph type="subTitle" idx="1"/>
          </p:nvPr>
        </p:nvSpPr>
        <p:spPr>
          <a:xfrm>
            <a:off x="1876424" y="4836260"/>
            <a:ext cx="8791575" cy="1655762"/>
          </a:xfrm>
        </p:spPr>
        <p:txBody>
          <a:bodyPr>
            <a:normAutofit fontScale="85000" lnSpcReduction="20000"/>
          </a:bodyPr>
          <a:lstStyle/>
          <a:p>
            <a:pPr algn="ctr"/>
            <a:r>
              <a:rPr lang="ar-IQ" sz="4600" b="1" dirty="0">
                <a:solidFill>
                  <a:schemeClr val="tx2"/>
                </a:solidFill>
                <a:cs typeface="Ali_K_Alwand" pitchFamily="2" charset="-78"/>
              </a:rPr>
              <a:t>م. </a:t>
            </a:r>
            <a:r>
              <a:rPr lang="ar-IQ" sz="4600" b="1" dirty="0" err="1">
                <a:solidFill>
                  <a:schemeClr val="tx2"/>
                </a:solidFill>
                <a:cs typeface="Ali_K_Alwand" pitchFamily="2" charset="-78"/>
              </a:rPr>
              <a:t>سيروان</a:t>
            </a:r>
            <a:r>
              <a:rPr lang="ar-IQ" sz="4600" b="1" dirty="0">
                <a:solidFill>
                  <a:schemeClr val="tx2"/>
                </a:solidFill>
                <a:cs typeface="Ali_K_Alwand" pitchFamily="2" charset="-78"/>
              </a:rPr>
              <a:t> </a:t>
            </a:r>
            <a:r>
              <a:rPr lang="ar-IQ" sz="4600" b="1" dirty="0" err="1">
                <a:solidFill>
                  <a:schemeClr val="tx2"/>
                </a:solidFill>
                <a:cs typeface="Ali_K_Alwand" pitchFamily="2" charset="-78"/>
              </a:rPr>
              <a:t>زةنطةنة</a:t>
            </a:r>
            <a:endParaRPr lang="ar-IQ" sz="4600" b="1" dirty="0">
              <a:solidFill>
                <a:schemeClr val="tx2"/>
              </a:solidFill>
              <a:cs typeface="Ali_K_Alwand" pitchFamily="2" charset="-78"/>
            </a:endParaRPr>
          </a:p>
          <a:p>
            <a:pPr algn="ctr"/>
            <a:r>
              <a:rPr lang="ar-IQ" sz="4600" b="1" dirty="0" err="1">
                <a:solidFill>
                  <a:schemeClr val="tx2"/>
                </a:solidFill>
                <a:cs typeface="Ali_K_Alwand" pitchFamily="2" charset="-78"/>
              </a:rPr>
              <a:t>هةوليَر</a:t>
            </a:r>
            <a:r>
              <a:rPr lang="ar-IQ" sz="4600" b="1" dirty="0">
                <a:solidFill>
                  <a:schemeClr val="tx2"/>
                </a:solidFill>
                <a:cs typeface="Ali_K_Alwand" pitchFamily="2" charset="-78"/>
              </a:rPr>
              <a:t>           2024</a:t>
            </a:r>
          </a:p>
          <a:p>
            <a:pPr algn="ctr"/>
            <a:r>
              <a:rPr lang="en-US" sz="4600" b="1" dirty="0" err="1">
                <a:solidFill>
                  <a:schemeClr val="tx2"/>
                </a:solidFill>
                <a:cs typeface="Ali_K_Alwand" pitchFamily="2" charset="-78"/>
              </a:rPr>
              <a:t>sirwan.ahmed@su.edu.krd</a:t>
            </a:r>
            <a:endParaRPr lang="en-US" sz="3600" dirty="0">
              <a:solidFill>
                <a:schemeClr val="tx2"/>
              </a:solidFill>
              <a:cs typeface="Ali_K_Alwand" pitchFamily="2" charset="-78"/>
            </a:endParaRPr>
          </a:p>
        </p:txBody>
      </p:sp>
      <p:sp>
        <p:nvSpPr>
          <p:cNvPr id="4" name="TextBox 3">
            <a:extLst>
              <a:ext uri="{FF2B5EF4-FFF2-40B4-BE49-F238E27FC236}">
                <a16:creationId xmlns:a16="http://schemas.microsoft.com/office/drawing/2014/main" id="{A8158A9A-0780-4F1B-B33C-C329169D0473}"/>
              </a:ext>
            </a:extLst>
          </p:cNvPr>
          <p:cNvSpPr txBox="1"/>
          <p:nvPr/>
        </p:nvSpPr>
        <p:spPr>
          <a:xfrm>
            <a:off x="4980373" y="275207"/>
            <a:ext cx="6001305" cy="132343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Q" sz="2000" b="1" i="0" u="none" strike="noStrike" kern="1200" cap="none" spc="0" normalizeH="0" baseline="0" noProof="0" dirty="0">
                <a:ln>
                  <a:noFill/>
                </a:ln>
                <a:solidFill>
                  <a:srgbClr val="FF0000"/>
                </a:solidFill>
                <a:effectLst/>
                <a:uLnTx/>
                <a:uFillTx/>
                <a:latin typeface="Unikurd Goran" panose="020B0604030504040204" pitchFamily="34" charset="-78"/>
                <a:ea typeface="+mn-ea"/>
                <a:cs typeface="Unikurd Goran" panose="020B0604030504040204" pitchFamily="34" charset="-78"/>
              </a:rPr>
              <a:t>زانکۆی سەڵاحەددین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IQ" sz="2000" b="1" i="0" u="none" strike="noStrike" kern="1200" cap="none" spc="0" normalizeH="0" baseline="0" noProof="0" dirty="0">
                <a:ln>
                  <a:noFill/>
                </a:ln>
                <a:solidFill>
                  <a:srgbClr val="FF0000"/>
                </a:solidFill>
                <a:effectLst/>
                <a:uLnTx/>
                <a:uFillTx/>
                <a:latin typeface="Unikurd Goran" panose="020B0604030504040204" pitchFamily="34" charset="-78"/>
                <a:ea typeface="+mn-ea"/>
                <a:cs typeface="Unikurd Goran" panose="020B0604030504040204" pitchFamily="34" charset="-78"/>
              </a:rPr>
              <a:t>کۆلێژی هونەرەجوانەکان</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en-IQ" sz="2000" b="1" i="0" u="none" strike="noStrike" kern="1200" cap="none" spc="0" normalizeH="0" baseline="0" noProof="0" dirty="0">
                <a:ln>
                  <a:noFill/>
                </a:ln>
                <a:solidFill>
                  <a:srgbClr val="FF0000"/>
                </a:solidFill>
                <a:effectLst/>
                <a:uLnTx/>
                <a:uFillTx/>
                <a:latin typeface="Unikurd Goran" panose="020B0604030504040204" pitchFamily="34" charset="-78"/>
                <a:ea typeface="+mn-ea"/>
                <a:cs typeface="Unikurd Goran" panose="020B0604030504040204" pitchFamily="34" charset="-78"/>
              </a:rPr>
              <a:t>بەشی شێوەکاری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en-IQ" sz="2000" b="1" i="0" u="none" strike="noStrike" kern="1200" cap="none" spc="0" normalizeH="0" baseline="0" noProof="0" dirty="0">
                <a:ln>
                  <a:noFill/>
                </a:ln>
                <a:solidFill>
                  <a:srgbClr val="FF0000"/>
                </a:solidFill>
                <a:effectLst/>
                <a:uLnTx/>
                <a:uFillTx/>
                <a:latin typeface="Unikurd Goran" panose="020B0604030504040204" pitchFamily="34" charset="-78"/>
                <a:ea typeface="+mn-ea"/>
                <a:cs typeface="Unikurd Goran" panose="020B0604030504040204" pitchFamily="34" charset="-78"/>
              </a:rPr>
              <a:t>قۆناغی دووەم- ئەندازەی مرۆیی</a:t>
            </a:r>
          </a:p>
        </p:txBody>
      </p:sp>
      <p:pic>
        <p:nvPicPr>
          <p:cNvPr id="5" name="Picture 4">
            <a:extLst>
              <a:ext uri="{FF2B5EF4-FFF2-40B4-BE49-F238E27FC236}">
                <a16:creationId xmlns:a16="http://schemas.microsoft.com/office/drawing/2014/main" id="{4B864502-638A-53EC-7F9C-0BAD9B7E654F}"/>
              </a:ext>
            </a:extLst>
          </p:cNvPr>
          <p:cNvPicPr>
            <a:picLocks noChangeAspect="1"/>
          </p:cNvPicPr>
          <p:nvPr/>
        </p:nvPicPr>
        <p:blipFill>
          <a:blip r:embed="rId2"/>
          <a:stretch>
            <a:fillRect/>
          </a:stretch>
        </p:blipFill>
        <p:spPr>
          <a:xfrm>
            <a:off x="1073990" y="365978"/>
            <a:ext cx="2723748" cy="2362128"/>
          </a:xfrm>
          <a:prstGeom prst="flowChartConnector">
            <a:avLst/>
          </a:prstGeom>
        </p:spPr>
      </p:pic>
    </p:spTree>
    <p:extLst>
      <p:ext uri="{BB962C8B-B14F-4D97-AF65-F5344CB8AC3E}">
        <p14:creationId xmlns:p14="http://schemas.microsoft.com/office/powerpoint/2010/main" val="380064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4F0B6-D39C-42B2-95AB-26ACC1D0711E}"/>
              </a:ext>
            </a:extLst>
          </p:cNvPr>
          <p:cNvSpPr>
            <a:spLocks noGrp="1"/>
          </p:cNvSpPr>
          <p:nvPr>
            <p:ph type="ctrTitle"/>
          </p:nvPr>
        </p:nvSpPr>
        <p:spPr>
          <a:xfrm>
            <a:off x="1876424" y="1775874"/>
            <a:ext cx="8791575" cy="2387600"/>
          </a:xfrm>
        </p:spPr>
        <p:txBody>
          <a:bodyPr/>
          <a:lstStyle/>
          <a:p>
            <a:pPr algn="ctr"/>
            <a:r>
              <a:rPr lang="ar-IQ" sz="6600" b="1" dirty="0">
                <a:solidFill>
                  <a:schemeClr val="bg2">
                    <a:lumMod val="50000"/>
                  </a:schemeClr>
                </a:solidFill>
                <a:effectLst>
                  <a:outerShdw blurRad="38100" dist="38100" dir="2700000" algn="tl">
                    <a:srgbClr val="000000">
                      <a:alpha val="43137"/>
                    </a:srgbClr>
                  </a:outerShdw>
                </a:effectLst>
                <a:highlight>
                  <a:srgbClr val="FFFF00"/>
                </a:highlight>
              </a:rPr>
              <a:t>تاريخ عمارة ما بعد الحداثة</a:t>
            </a:r>
            <a:endParaRPr lang="en-US" b="1" dirty="0">
              <a:solidFill>
                <a:schemeClr val="bg2">
                  <a:lumMod val="50000"/>
                </a:schemeClr>
              </a:solidFill>
              <a:effectLst>
                <a:outerShdw blurRad="38100" dist="38100" dir="2700000" algn="tl">
                  <a:srgbClr val="000000">
                    <a:alpha val="43137"/>
                  </a:srgbClr>
                </a:outerShdw>
              </a:effectLst>
              <a:highlight>
                <a:srgbClr val="FFFF00"/>
              </a:highlight>
            </a:endParaRPr>
          </a:p>
        </p:txBody>
      </p:sp>
      <p:sp>
        <p:nvSpPr>
          <p:cNvPr id="3" name="Subtitle 2">
            <a:extLst>
              <a:ext uri="{FF2B5EF4-FFF2-40B4-BE49-F238E27FC236}">
                <a16:creationId xmlns:a16="http://schemas.microsoft.com/office/drawing/2014/main" id="{DD0F2329-28BB-4FC1-8F8B-6A9AFE0225A1}"/>
              </a:ext>
            </a:extLst>
          </p:cNvPr>
          <p:cNvSpPr>
            <a:spLocks noGrp="1"/>
          </p:cNvSpPr>
          <p:nvPr>
            <p:ph type="subTitle" idx="1"/>
          </p:nvPr>
        </p:nvSpPr>
        <p:spPr>
          <a:xfrm>
            <a:off x="1876424" y="4836260"/>
            <a:ext cx="8791575" cy="1655762"/>
          </a:xfrm>
        </p:spPr>
        <p:txBody>
          <a:bodyPr>
            <a:normAutofit fontScale="85000" lnSpcReduction="20000"/>
          </a:bodyPr>
          <a:lstStyle/>
          <a:p>
            <a:pPr algn="ctr"/>
            <a:r>
              <a:rPr lang="ar-IQ" sz="4600" b="1" dirty="0">
                <a:solidFill>
                  <a:schemeClr val="tx2"/>
                </a:solidFill>
                <a:cs typeface="Ali_K_Alwand" pitchFamily="2" charset="-78"/>
              </a:rPr>
              <a:t>م. </a:t>
            </a:r>
            <a:r>
              <a:rPr lang="ar-IQ" sz="4600" b="1" dirty="0" err="1">
                <a:solidFill>
                  <a:schemeClr val="tx2"/>
                </a:solidFill>
                <a:cs typeface="Ali_K_Alwand" pitchFamily="2" charset="-78"/>
              </a:rPr>
              <a:t>سيروان</a:t>
            </a:r>
            <a:r>
              <a:rPr lang="ar-IQ" sz="4600" b="1" dirty="0">
                <a:solidFill>
                  <a:schemeClr val="tx2"/>
                </a:solidFill>
                <a:cs typeface="Ali_K_Alwand" pitchFamily="2" charset="-78"/>
              </a:rPr>
              <a:t> </a:t>
            </a:r>
            <a:r>
              <a:rPr lang="ar-IQ" sz="4600" b="1" dirty="0" err="1">
                <a:solidFill>
                  <a:schemeClr val="tx2"/>
                </a:solidFill>
                <a:cs typeface="Ali_K_Alwand" pitchFamily="2" charset="-78"/>
              </a:rPr>
              <a:t>زةنطةنة</a:t>
            </a:r>
            <a:endParaRPr lang="ar-IQ" sz="4600" b="1" dirty="0">
              <a:solidFill>
                <a:schemeClr val="tx2"/>
              </a:solidFill>
              <a:cs typeface="Ali_K_Alwand" pitchFamily="2" charset="-78"/>
            </a:endParaRPr>
          </a:p>
          <a:p>
            <a:pPr algn="ctr"/>
            <a:r>
              <a:rPr lang="ar-IQ" sz="4600" b="1" dirty="0" err="1">
                <a:solidFill>
                  <a:schemeClr val="tx2"/>
                </a:solidFill>
                <a:cs typeface="Ali_K_Alwand" pitchFamily="2" charset="-78"/>
              </a:rPr>
              <a:t>هةوليَر</a:t>
            </a:r>
            <a:r>
              <a:rPr lang="ar-IQ" sz="4600" b="1" dirty="0">
                <a:solidFill>
                  <a:schemeClr val="tx2"/>
                </a:solidFill>
                <a:cs typeface="Ali_K_Alwand" pitchFamily="2" charset="-78"/>
              </a:rPr>
              <a:t>           2024</a:t>
            </a:r>
          </a:p>
          <a:p>
            <a:pPr algn="ctr"/>
            <a:r>
              <a:rPr lang="en-US" sz="4600" b="1" dirty="0" err="1">
                <a:solidFill>
                  <a:schemeClr val="tx2"/>
                </a:solidFill>
                <a:cs typeface="Ali_K_Alwand" pitchFamily="2" charset="-78"/>
              </a:rPr>
              <a:t>sirwan.ahmed@su.edu.krd</a:t>
            </a:r>
            <a:endParaRPr lang="en-US" sz="3600" dirty="0">
              <a:solidFill>
                <a:schemeClr val="tx2"/>
              </a:solidFill>
              <a:cs typeface="Ali_K_Alwand" pitchFamily="2" charset="-78"/>
            </a:endParaRPr>
          </a:p>
        </p:txBody>
      </p:sp>
      <p:sp>
        <p:nvSpPr>
          <p:cNvPr id="4" name="TextBox 3">
            <a:extLst>
              <a:ext uri="{FF2B5EF4-FFF2-40B4-BE49-F238E27FC236}">
                <a16:creationId xmlns:a16="http://schemas.microsoft.com/office/drawing/2014/main" id="{A8158A9A-0780-4F1B-B33C-C329169D0473}"/>
              </a:ext>
            </a:extLst>
          </p:cNvPr>
          <p:cNvSpPr txBox="1"/>
          <p:nvPr/>
        </p:nvSpPr>
        <p:spPr>
          <a:xfrm>
            <a:off x="4980373" y="275207"/>
            <a:ext cx="6001305" cy="132343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Q" sz="2000" b="1" i="0" u="none" strike="noStrike" kern="1200" cap="none" spc="0" normalizeH="0" baseline="0" noProof="0" dirty="0">
                <a:ln>
                  <a:noFill/>
                </a:ln>
                <a:solidFill>
                  <a:srgbClr val="FF0000"/>
                </a:solidFill>
                <a:effectLst/>
                <a:uLnTx/>
                <a:uFillTx/>
                <a:latin typeface="Unikurd Goran" panose="020B0604030504040204" pitchFamily="34" charset="-78"/>
                <a:ea typeface="+mn-ea"/>
                <a:cs typeface="Unikurd Goran" panose="020B0604030504040204" pitchFamily="34" charset="-78"/>
              </a:rPr>
              <a:t>زانکۆی سەڵاحەددین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IQ" sz="2000" b="1" i="0" u="none" strike="noStrike" kern="1200" cap="none" spc="0" normalizeH="0" baseline="0" noProof="0" dirty="0">
                <a:ln>
                  <a:noFill/>
                </a:ln>
                <a:solidFill>
                  <a:srgbClr val="FF0000"/>
                </a:solidFill>
                <a:effectLst/>
                <a:uLnTx/>
                <a:uFillTx/>
                <a:latin typeface="Unikurd Goran" panose="020B0604030504040204" pitchFamily="34" charset="-78"/>
                <a:ea typeface="+mn-ea"/>
                <a:cs typeface="Unikurd Goran" panose="020B0604030504040204" pitchFamily="34" charset="-78"/>
              </a:rPr>
              <a:t>کۆلێژی هونەرەجوانەکان</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en-IQ" sz="2000" b="1" i="0" u="none" strike="noStrike" kern="1200" cap="none" spc="0" normalizeH="0" baseline="0" noProof="0" dirty="0">
                <a:ln>
                  <a:noFill/>
                </a:ln>
                <a:solidFill>
                  <a:srgbClr val="FF0000"/>
                </a:solidFill>
                <a:effectLst/>
                <a:uLnTx/>
                <a:uFillTx/>
                <a:latin typeface="Unikurd Goran" panose="020B0604030504040204" pitchFamily="34" charset="-78"/>
                <a:ea typeface="+mn-ea"/>
                <a:cs typeface="Unikurd Goran" panose="020B0604030504040204" pitchFamily="34" charset="-78"/>
              </a:rPr>
              <a:t>بەشی شێوەکاری </a:t>
            </a:r>
          </a:p>
          <a:p>
            <a:pPr marL="0" marR="0" lvl="0" indent="0" algn="r" defTabSz="457200" rtl="1" eaLnBrk="1" fontAlgn="auto" latinLnBrk="0" hangingPunct="1">
              <a:lnSpc>
                <a:spcPct val="100000"/>
              </a:lnSpc>
              <a:spcBef>
                <a:spcPts val="0"/>
              </a:spcBef>
              <a:spcAft>
                <a:spcPts val="0"/>
              </a:spcAft>
              <a:buClrTx/>
              <a:buSzTx/>
              <a:buFontTx/>
              <a:buNone/>
              <a:tabLst/>
              <a:defRPr/>
            </a:pPr>
            <a:r>
              <a:rPr kumimoji="0" lang="en-IQ" sz="2000" b="1" i="0" u="none" strike="noStrike" kern="1200" cap="none" spc="0" normalizeH="0" baseline="0" noProof="0" dirty="0">
                <a:ln>
                  <a:noFill/>
                </a:ln>
                <a:solidFill>
                  <a:srgbClr val="FF0000"/>
                </a:solidFill>
                <a:effectLst/>
                <a:uLnTx/>
                <a:uFillTx/>
                <a:latin typeface="Unikurd Goran" panose="020B0604030504040204" pitchFamily="34" charset="-78"/>
                <a:ea typeface="+mn-ea"/>
                <a:cs typeface="Unikurd Goran" panose="020B0604030504040204" pitchFamily="34" charset="-78"/>
              </a:rPr>
              <a:t>قۆناغی دووەم- ئەندازەی مرۆیی</a:t>
            </a:r>
          </a:p>
        </p:txBody>
      </p:sp>
      <p:pic>
        <p:nvPicPr>
          <p:cNvPr id="5" name="Picture 4">
            <a:extLst>
              <a:ext uri="{FF2B5EF4-FFF2-40B4-BE49-F238E27FC236}">
                <a16:creationId xmlns:a16="http://schemas.microsoft.com/office/drawing/2014/main" id="{4B864502-638A-53EC-7F9C-0BAD9B7E654F}"/>
              </a:ext>
            </a:extLst>
          </p:cNvPr>
          <p:cNvPicPr>
            <a:picLocks noChangeAspect="1"/>
          </p:cNvPicPr>
          <p:nvPr/>
        </p:nvPicPr>
        <p:blipFill>
          <a:blip r:embed="rId2"/>
          <a:stretch>
            <a:fillRect/>
          </a:stretch>
        </p:blipFill>
        <p:spPr>
          <a:xfrm>
            <a:off x="1073990" y="365978"/>
            <a:ext cx="2723748" cy="2362128"/>
          </a:xfrm>
          <a:prstGeom prst="flowChartConnector">
            <a:avLst/>
          </a:prstGeom>
        </p:spPr>
      </p:pic>
    </p:spTree>
    <p:extLst>
      <p:ext uri="{BB962C8B-B14F-4D97-AF65-F5344CB8AC3E}">
        <p14:creationId xmlns:p14="http://schemas.microsoft.com/office/powerpoint/2010/main" val="2499370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373C-A38A-B34E-8826-4B12F06D0F62}"/>
              </a:ext>
            </a:extLst>
          </p:cNvPr>
          <p:cNvSpPr>
            <a:spLocks noGrp="1"/>
          </p:cNvSpPr>
          <p:nvPr>
            <p:ph type="title"/>
          </p:nvPr>
        </p:nvSpPr>
        <p:spPr>
          <a:xfrm>
            <a:off x="685800" y="764373"/>
            <a:ext cx="10820400" cy="1293028"/>
          </a:xfrm>
        </p:spPr>
        <p:txBody>
          <a:bodyPr>
            <a:normAutofit fontScale="90000"/>
          </a:bodyPr>
          <a:lstStyle/>
          <a:p>
            <a:pPr algn="ctr"/>
            <a:r>
              <a:rPr lang="ar-IQ" sz="8800" dirty="0">
                <a:solidFill>
                  <a:srgbClr val="FF0000"/>
                </a:solidFill>
              </a:rPr>
              <a:t>زها حديد</a:t>
            </a:r>
            <a:endParaRPr lang="en-US" sz="8800" dirty="0">
              <a:solidFill>
                <a:srgbClr val="FF0000"/>
              </a:solidFill>
            </a:endParaRPr>
          </a:p>
        </p:txBody>
      </p:sp>
      <p:sp>
        <p:nvSpPr>
          <p:cNvPr id="3" name="Content Placeholder 2">
            <a:extLst>
              <a:ext uri="{FF2B5EF4-FFF2-40B4-BE49-F238E27FC236}">
                <a16:creationId xmlns:a16="http://schemas.microsoft.com/office/drawing/2014/main" id="{2562139B-7CB0-8509-7402-BEBF5EDFC8D0}"/>
              </a:ext>
            </a:extLst>
          </p:cNvPr>
          <p:cNvSpPr>
            <a:spLocks noGrp="1"/>
          </p:cNvSpPr>
          <p:nvPr>
            <p:ph idx="1"/>
          </p:nvPr>
        </p:nvSpPr>
        <p:spPr/>
        <p:txBody>
          <a:bodyPr>
            <a:normAutofit/>
          </a:bodyPr>
          <a:lstStyle/>
          <a:p>
            <a:pPr algn="just" rtl="1"/>
            <a:r>
              <a:rPr lang="ar-IQ" sz="3200" dirty="0">
                <a:effectLst/>
                <a:ea typeface="Calibri" panose="020F0502020204030204" pitchFamily="34" charset="0"/>
                <a:cs typeface="Simplified Arabic" panose="02020603050405020304" pitchFamily="18" charset="-78"/>
              </a:rPr>
              <a:t>المعمارية العراقية (زها حديد) التي تقصدت بكسر الانساق السائدة والمتداولة لا بل ذهبت أبعد بكثير وحتى تمكنت من كسر الايقونات المهيمنة على أفكار الفرد العراقي المعاصر.</a:t>
            </a:r>
          </a:p>
          <a:p>
            <a:pPr algn="just" rtl="1"/>
            <a:r>
              <a:rPr lang="ar-IQ" sz="3200" dirty="0">
                <a:cs typeface="Simplified Arabic" panose="02020603050405020304" pitchFamily="18" charset="-78"/>
              </a:rPr>
              <a:t>رفعة الجادرجي كان ملازماً الى الايقونات العراقية التي كانت لها سياق تأريخي وجغرافي </a:t>
            </a:r>
            <a:r>
              <a:rPr lang="ar-IQ" sz="3200" dirty="0" err="1">
                <a:cs typeface="Simplified Arabic" panose="02020603050405020304" pitchFamily="18" charset="-78"/>
              </a:rPr>
              <a:t>وسوسيولوجي</a:t>
            </a:r>
            <a:r>
              <a:rPr lang="ar-IQ" sz="3200" dirty="0">
                <a:cs typeface="Simplified Arabic" panose="02020603050405020304" pitchFamily="18" charset="-78"/>
              </a:rPr>
              <a:t>.</a:t>
            </a:r>
          </a:p>
          <a:p>
            <a:pPr algn="just" rtl="1"/>
            <a:r>
              <a:rPr lang="ar-IQ" sz="3200" dirty="0">
                <a:cs typeface="Simplified Arabic" panose="02020603050405020304" pitchFamily="18" charset="-78"/>
              </a:rPr>
              <a:t>بيد أن زها حديد رصدت بنية الانساق المتعلقة بالهوية المكانية أو المنظومة المجتمعية وحتى جغرافية العراق ومسخت تلك الانساق وعملت على بناء نسق جديد في العمارة المعاصرة </a:t>
            </a:r>
            <a:endParaRPr lang="en-US" sz="3200" dirty="0">
              <a:cs typeface="Simplified Arabic" panose="02020603050405020304" pitchFamily="18" charset="-78"/>
            </a:endParaRPr>
          </a:p>
        </p:txBody>
      </p:sp>
    </p:spTree>
    <p:extLst>
      <p:ext uri="{BB962C8B-B14F-4D97-AF65-F5344CB8AC3E}">
        <p14:creationId xmlns:p14="http://schemas.microsoft.com/office/powerpoint/2010/main" val="1773605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رفعت الجادرجي.. رحيل فيلسوف العمارة">
            <a:extLst>
              <a:ext uri="{FF2B5EF4-FFF2-40B4-BE49-F238E27FC236}">
                <a16:creationId xmlns:a16="http://schemas.microsoft.com/office/drawing/2014/main" id="{0AA4ECF1-CDD1-7EA7-23FA-77A535BAC4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401955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554E73D-EB0D-8EFA-F0C1-012B786E00CA}"/>
              </a:ext>
            </a:extLst>
          </p:cNvPr>
          <p:cNvGrpSpPr/>
          <p:nvPr/>
        </p:nvGrpSpPr>
        <p:grpSpPr>
          <a:xfrm>
            <a:off x="2266123" y="4019550"/>
            <a:ext cx="9925878" cy="2838450"/>
            <a:chOff x="0" y="0"/>
            <a:chExt cx="4299989" cy="1179830"/>
          </a:xfrm>
        </p:grpSpPr>
        <p:pic>
          <p:nvPicPr>
            <p:cNvPr id="5" name="Picture 4">
              <a:extLst>
                <a:ext uri="{FF2B5EF4-FFF2-40B4-BE49-F238E27FC236}">
                  <a16:creationId xmlns:a16="http://schemas.microsoft.com/office/drawing/2014/main" id="{D6F85357-AC68-5301-E26C-8685A9A27CBD}"/>
                </a:ext>
              </a:extLst>
            </p:cNvPr>
            <p:cNvPicPr>
              <a:picLocks noChangeAspect="1"/>
            </p:cNvPicPr>
            <p:nvPr/>
          </p:nvPicPr>
          <p:blipFill>
            <a:blip r:embed="rId3" cstate="print"/>
            <a:srcRect/>
            <a:stretch>
              <a:fillRect/>
            </a:stretch>
          </p:blipFill>
          <p:spPr bwMode="auto">
            <a:xfrm>
              <a:off x="0" y="0"/>
              <a:ext cx="1935480" cy="1179830"/>
            </a:xfrm>
            <a:prstGeom prst="rect">
              <a:avLst/>
            </a:prstGeom>
            <a:ln>
              <a:noFill/>
            </a:ln>
            <a:effectLst>
              <a:innerShdw blurRad="63500" dist="50800" dir="13500000">
                <a:prstClr val="black">
                  <a:alpha val="50000"/>
                </a:prstClr>
              </a:innerShdw>
            </a:effectLst>
          </p:spPr>
        </p:pic>
        <p:pic>
          <p:nvPicPr>
            <p:cNvPr id="6" name="Picture 5">
              <a:extLst>
                <a:ext uri="{FF2B5EF4-FFF2-40B4-BE49-F238E27FC236}">
                  <a16:creationId xmlns:a16="http://schemas.microsoft.com/office/drawing/2014/main" id="{821693E3-1683-695C-E240-4B214436D37E}"/>
                </a:ext>
              </a:extLst>
            </p:cNvPr>
            <p:cNvPicPr>
              <a:picLocks noChangeAspect="1"/>
            </p:cNvPicPr>
            <p:nvPr/>
          </p:nvPicPr>
          <p:blipFill rotWithShape="1">
            <a:blip r:embed="rId4" cstate="print"/>
            <a:srcRect t="9013" b="7644"/>
            <a:stretch/>
          </p:blipFill>
          <p:spPr bwMode="auto">
            <a:xfrm>
              <a:off x="2161309" y="0"/>
              <a:ext cx="2138680" cy="1179830"/>
            </a:xfrm>
            <a:prstGeom prst="rect">
              <a:avLst/>
            </a:prstGeom>
            <a:ln>
              <a:noFill/>
            </a:ln>
            <a:effectLst>
              <a:innerShdw blurRad="63500" dist="50800" dir="13500000">
                <a:prstClr val="black">
                  <a:alpha val="50000"/>
                </a:prstClr>
              </a:innerShdw>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109622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CEF6B7-70D2-7327-11C7-EC7635C66703}"/>
              </a:ext>
            </a:extLst>
          </p:cNvPr>
          <p:cNvSpPr>
            <a:spLocks noGrp="1"/>
          </p:cNvSpPr>
          <p:nvPr>
            <p:ph idx="1"/>
          </p:nvPr>
        </p:nvSpPr>
        <p:spPr>
          <a:xfrm>
            <a:off x="685800" y="583096"/>
            <a:ext cx="10820400" cy="5635589"/>
          </a:xfrm>
        </p:spPr>
        <p:txBody>
          <a:bodyPr>
            <a:normAutofit/>
          </a:bodyPr>
          <a:lstStyle/>
          <a:p>
            <a:pPr marL="0" marR="0" algn="just" rtl="1">
              <a:lnSpc>
                <a:spcPct val="107000"/>
              </a:lnSpc>
              <a:spcBef>
                <a:spcPts val="0"/>
              </a:spcBef>
              <a:spcAft>
                <a:spcPts val="0"/>
              </a:spcAft>
            </a:pPr>
            <a:r>
              <a:rPr lang="ar-IQ" sz="3200" dirty="0">
                <a:effectLst/>
                <a:ea typeface="Calibri" panose="020F0502020204030204" pitchFamily="34" charset="0"/>
                <a:cs typeface="Simplified Arabic" panose="02020603050405020304" pitchFamily="18" charset="-78"/>
              </a:rPr>
              <a:t>وفق المنظور </a:t>
            </a:r>
            <a:r>
              <a:rPr lang="ar-IQ" sz="3200" dirty="0" err="1">
                <a:effectLst/>
                <a:ea typeface="Calibri" panose="020F0502020204030204" pitchFamily="34" charset="0"/>
                <a:cs typeface="Simplified Arabic" panose="02020603050405020304" pitchFamily="18" charset="-78"/>
              </a:rPr>
              <a:t>التفكيكي</a:t>
            </a:r>
            <a:r>
              <a:rPr lang="ar-IQ" sz="3200" dirty="0">
                <a:effectLst/>
                <a:ea typeface="Calibri" panose="020F0502020204030204" pitchFamily="34" charset="0"/>
                <a:cs typeface="Simplified Arabic" panose="02020603050405020304" pitchFamily="18" charset="-78"/>
              </a:rPr>
              <a:t> وتأثيرات أعمال (</a:t>
            </a:r>
            <a:r>
              <a:rPr lang="ar-IQ" sz="3200" dirty="0" err="1">
                <a:effectLst/>
                <a:ea typeface="Calibri" panose="020F0502020204030204" pitchFamily="34" charset="0"/>
                <a:cs typeface="Simplified Arabic" panose="02020603050405020304" pitchFamily="18" charset="-78"/>
              </a:rPr>
              <a:t>مالفيتش</a:t>
            </a:r>
            <a:r>
              <a:rPr lang="ar-IQ" sz="3200" dirty="0">
                <a:effectLst/>
                <a:ea typeface="Calibri" panose="020F0502020204030204" pitchFamily="34" charset="0"/>
                <a:cs typeface="Simplified Arabic" panose="02020603050405020304" pitchFamily="18" charset="-78"/>
              </a:rPr>
              <a:t>) و(</a:t>
            </a:r>
            <a:r>
              <a:rPr lang="ar-IQ" sz="3200" dirty="0" err="1">
                <a:effectLst/>
                <a:ea typeface="Calibri" panose="020F0502020204030204" pitchFamily="34" charset="0"/>
                <a:cs typeface="Simplified Arabic" panose="02020603050405020304" pitchFamily="18" charset="-78"/>
              </a:rPr>
              <a:t>كاندنسكي</a:t>
            </a:r>
            <a:r>
              <a:rPr lang="ar-IQ" sz="3200" dirty="0">
                <a:effectLst/>
                <a:ea typeface="Calibri" panose="020F0502020204030204" pitchFamily="34" charset="0"/>
                <a:cs typeface="Simplified Arabic" panose="02020603050405020304" pitchFamily="18" charset="-78"/>
              </a:rPr>
              <a:t>) أصبحت واضحة في مشاريعها </a:t>
            </a:r>
            <a:r>
              <a:rPr lang="ar-IQ" sz="3200" dirty="0" err="1">
                <a:effectLst/>
                <a:ea typeface="Calibri" panose="020F0502020204030204" pitchFamily="34" charset="0"/>
                <a:cs typeface="Simplified Arabic" panose="02020603050405020304" pitchFamily="18" charset="-78"/>
              </a:rPr>
              <a:t>بناءاً</a:t>
            </a:r>
            <a:r>
              <a:rPr lang="ar-IQ" sz="3200" dirty="0">
                <a:effectLst/>
                <a:ea typeface="Calibri" panose="020F0502020204030204" pitchFamily="34" charset="0"/>
                <a:cs typeface="Simplified Arabic" panose="02020603050405020304" pitchFamily="18" charset="-78"/>
              </a:rPr>
              <a:t> على الاتجاه النقدي التحليلي الذي يدعى بالتفكيكية.</a:t>
            </a:r>
          </a:p>
          <a:p>
            <a:pPr marL="0" algn="just" rtl="1">
              <a:lnSpc>
                <a:spcPct val="107000"/>
              </a:lnSpc>
              <a:spcBef>
                <a:spcPts val="0"/>
              </a:spcBef>
            </a:pPr>
            <a:r>
              <a:rPr lang="ar-SA" sz="3200" dirty="0">
                <a:effectLst/>
                <a:ea typeface="Calibri" panose="020F0502020204030204" pitchFamily="34" charset="0"/>
                <a:cs typeface="Simplified Arabic" panose="02020603050405020304" pitchFamily="18" charset="-78"/>
              </a:rPr>
              <a:t>حيث أشاد (</a:t>
            </a:r>
            <a:r>
              <a:rPr lang="ar-SA" sz="3200" b="1" dirty="0" err="1">
                <a:effectLst/>
                <a:ea typeface="Calibri" panose="020F0502020204030204" pitchFamily="34" charset="0"/>
                <a:cs typeface="Simplified Arabic" panose="02020603050405020304" pitchFamily="18" charset="-78"/>
              </a:rPr>
              <a:t>هيليس</a:t>
            </a:r>
            <a:r>
              <a:rPr lang="ar-SA" sz="3200" b="1" dirty="0">
                <a:effectLst/>
                <a:ea typeface="Calibri" panose="020F0502020204030204" pitchFamily="34" charset="0"/>
                <a:cs typeface="Simplified Arabic" panose="02020603050405020304" pitchFamily="18" charset="-78"/>
              </a:rPr>
              <a:t> </a:t>
            </a:r>
            <a:r>
              <a:rPr lang="ar-SA" sz="3200" b="1" dirty="0" err="1">
                <a:effectLst/>
                <a:ea typeface="Calibri" panose="020F0502020204030204" pitchFamily="34" charset="0"/>
                <a:cs typeface="Simplified Arabic" panose="02020603050405020304" pitchFamily="18" charset="-78"/>
              </a:rPr>
              <a:t>ميللر</a:t>
            </a:r>
            <a:r>
              <a:rPr lang="ar-SA" sz="3200" dirty="0">
                <a:effectLst/>
                <a:ea typeface="Calibri" panose="020F0502020204030204" pitchFamily="34" charset="0"/>
                <a:cs typeface="Simplified Arabic" panose="02020603050405020304" pitchFamily="18" charset="-78"/>
              </a:rPr>
              <a:t>) في وصف التفكيكية</a:t>
            </a:r>
            <a:r>
              <a:rPr lang="ar-SA" sz="3200" b="1" dirty="0">
                <a:effectLst/>
                <a:ea typeface="Calibri" panose="020F0502020204030204" pitchFamily="34" charset="0"/>
                <a:cs typeface="Simplified Arabic" panose="02020603050405020304" pitchFamily="18" charset="-78"/>
              </a:rPr>
              <a:t> "كشيطان يرقص فوق أشلاء ضحاياه، وكثور هائج أنطلق وسط حانوت عاديات يدمر كل شيء بلا</a:t>
            </a:r>
            <a:r>
              <a:rPr lang="ar-IQ" sz="3200" b="1" dirty="0">
                <a:ea typeface="Calibri" panose="020F0502020204030204" pitchFamily="34" charset="0"/>
                <a:cs typeface="Simplified Arabic" panose="02020603050405020304" pitchFamily="18" charset="-78"/>
              </a:rPr>
              <a:t> قيود.</a:t>
            </a:r>
          </a:p>
          <a:p>
            <a:pPr marL="0" algn="just" rtl="1">
              <a:lnSpc>
                <a:spcPct val="107000"/>
              </a:lnSpc>
              <a:spcBef>
                <a:spcPts val="0"/>
              </a:spcBef>
            </a:pPr>
            <a:r>
              <a:rPr lang="ar-IQ" sz="3200" dirty="0">
                <a:effectLst/>
                <a:ea typeface="Calibri" panose="020F0502020204030204" pitchFamily="34" charset="0"/>
                <a:cs typeface="Simplified Arabic" panose="02020603050405020304" pitchFamily="18" charset="-78"/>
              </a:rPr>
              <a:t>وذلك لكشف المعاني المضمرة ولا يمكن تعريته الا من خلال التحليل النصي وتفكيكه الى أجزاء</a:t>
            </a:r>
            <a:r>
              <a:rPr lang="ar-IQ" sz="3200" b="1" dirty="0">
                <a:effectLst/>
                <a:ea typeface="Calibri" panose="020F0502020204030204" pitchFamily="34" charset="0"/>
                <a:cs typeface="Simplified Arabic" panose="02020603050405020304" pitchFamily="18" charset="-78"/>
              </a:rPr>
              <a:t>.</a:t>
            </a:r>
          </a:p>
          <a:p>
            <a:pPr marL="0" algn="just" rtl="1">
              <a:lnSpc>
                <a:spcPct val="107000"/>
              </a:lnSpc>
              <a:spcBef>
                <a:spcPts val="0"/>
              </a:spcBef>
            </a:pPr>
            <a:r>
              <a:rPr lang="ar-IQ" sz="3200" dirty="0">
                <a:effectLst/>
                <a:ea typeface="Calibri" panose="020F0502020204030204" pitchFamily="34" charset="0"/>
                <a:cs typeface="Simplified Arabic" panose="02020603050405020304" pitchFamily="18" charset="-78"/>
              </a:rPr>
              <a:t>فكان هذا المبدأ مؤثرا في نتاجات زها حديد واعادت صياغة النص المعماري </a:t>
            </a:r>
            <a:r>
              <a:rPr lang="ar-IQ" sz="3200" dirty="0" err="1">
                <a:effectLst/>
                <a:ea typeface="Calibri" panose="020F0502020204030204" pitchFamily="34" charset="0"/>
                <a:cs typeface="Simplified Arabic" panose="02020603050405020304" pitchFamily="18" charset="-78"/>
              </a:rPr>
              <a:t>كأعادة</a:t>
            </a:r>
            <a:r>
              <a:rPr lang="ar-IQ" sz="3200" dirty="0">
                <a:effectLst/>
                <a:ea typeface="Calibri" panose="020F0502020204030204" pitchFamily="34" charset="0"/>
                <a:cs typeface="Simplified Arabic" panose="02020603050405020304" pitchFamily="18" charset="-78"/>
              </a:rPr>
              <a:t> تعريف العناصر البنائية لبلورة منظور جديد في عمارة </a:t>
            </a:r>
            <a:r>
              <a:rPr lang="ar-IQ" sz="3200" dirty="0" err="1">
                <a:effectLst/>
                <a:ea typeface="Calibri" panose="020F0502020204030204" pitchFamily="34" charset="0"/>
                <a:cs typeface="Simplified Arabic" panose="02020603050405020304" pitchFamily="18" charset="-78"/>
              </a:rPr>
              <a:t>مابعد</a:t>
            </a:r>
            <a:r>
              <a:rPr lang="ar-IQ" sz="3200" dirty="0">
                <a:effectLst/>
                <a:ea typeface="Calibri" panose="020F0502020204030204" pitchFamily="34" charset="0"/>
                <a:cs typeface="Simplified Arabic" panose="02020603050405020304" pitchFamily="18" charset="-78"/>
              </a:rPr>
              <a:t> الحداثة</a:t>
            </a:r>
            <a:endParaRPr lang="en-US" sz="3200" dirty="0"/>
          </a:p>
        </p:txBody>
      </p:sp>
    </p:spTree>
    <p:extLst>
      <p:ext uri="{BB962C8B-B14F-4D97-AF65-F5344CB8AC3E}">
        <p14:creationId xmlns:p14="http://schemas.microsoft.com/office/powerpoint/2010/main" val="3864284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48C89D-6EB0-8192-E19B-E3D09248C589}"/>
              </a:ext>
            </a:extLst>
          </p:cNvPr>
          <p:cNvSpPr>
            <a:spLocks noGrp="1"/>
          </p:cNvSpPr>
          <p:nvPr>
            <p:ph idx="1"/>
          </p:nvPr>
        </p:nvSpPr>
        <p:spPr>
          <a:xfrm>
            <a:off x="685800" y="596348"/>
            <a:ext cx="10820400" cy="5622337"/>
          </a:xfrm>
        </p:spPr>
        <p:txBody>
          <a:bodyPr>
            <a:normAutofit/>
          </a:bodyPr>
          <a:lstStyle/>
          <a:p>
            <a:pPr algn="just" rtl="1"/>
            <a:r>
              <a:rPr lang="ar-IQ" sz="3200" b="1" dirty="0">
                <a:effectLst/>
                <a:ea typeface="Calibri" panose="020F0502020204030204" pitchFamily="34" charset="0"/>
                <a:cs typeface="Simplified Arabic" panose="02020603050405020304" pitchFamily="18" charset="-78"/>
              </a:rPr>
              <a:t>ففي عالم زها تذوب الفوارق بين الأفقي والعمودي والأرضي والبناء والمنحنى والمستقيم فاستطاعت بذلك إذابة الفارق بين تصميم العمارة والأزياء والسيارات، ونجحت في أن تتعدى الحواجز والعوائق العنصرية لتحقق مالم يحققه إلا القليل من المعمارين في التاريخ.</a:t>
            </a:r>
          </a:p>
          <a:p>
            <a:pPr algn="just" rtl="1"/>
            <a:r>
              <a:rPr lang="ar-IQ" sz="3200" dirty="0">
                <a:effectLst/>
                <a:ea typeface="Calibri" panose="020F0502020204030204" pitchFamily="34" charset="0"/>
                <a:cs typeface="Simplified Arabic" panose="02020603050405020304" pitchFamily="18" charset="-78"/>
              </a:rPr>
              <a:t>وكانت محصلة هذه الفكرة تنطلق من الفكر </a:t>
            </a:r>
            <a:r>
              <a:rPr lang="ar-IQ" sz="3200" dirty="0" err="1">
                <a:effectLst/>
                <a:ea typeface="Calibri" panose="020F0502020204030204" pitchFamily="34" charset="0"/>
                <a:cs typeface="Simplified Arabic" panose="02020603050405020304" pitchFamily="18" charset="-78"/>
              </a:rPr>
              <a:t>المابعد</a:t>
            </a:r>
            <a:r>
              <a:rPr lang="ar-IQ" sz="3200" dirty="0">
                <a:effectLst/>
                <a:ea typeface="Calibri" panose="020F0502020204030204" pitchFamily="34" charset="0"/>
                <a:cs typeface="Simplified Arabic" panose="02020603050405020304" pitchFamily="18" charset="-78"/>
              </a:rPr>
              <a:t> </a:t>
            </a:r>
            <a:r>
              <a:rPr lang="ar-IQ" sz="3200" dirty="0" err="1">
                <a:effectLst/>
                <a:ea typeface="Calibri" panose="020F0502020204030204" pitchFamily="34" charset="0"/>
                <a:cs typeface="Simplified Arabic" panose="02020603050405020304" pitchFamily="18" charset="-78"/>
              </a:rPr>
              <a:t>الحداثوي</a:t>
            </a:r>
            <a:r>
              <a:rPr lang="ar-IQ" sz="3200" dirty="0">
                <a:effectLst/>
                <a:ea typeface="Calibri" panose="020F0502020204030204" pitchFamily="34" charset="0"/>
                <a:cs typeface="Simplified Arabic" panose="02020603050405020304" pitchFamily="18" charset="-78"/>
              </a:rPr>
              <a:t> الذي قام بتذويب الفوارق بين الرسم والنحت والخزف وكل المجالات الفنية</a:t>
            </a:r>
            <a:r>
              <a:rPr lang="ar-IQ" sz="3200" b="1" dirty="0">
                <a:ea typeface="Calibri" panose="020F0502020204030204" pitchFamily="34" charset="0"/>
                <a:cs typeface="Simplified Arabic" panose="02020603050405020304" pitchFamily="18" charset="-78"/>
              </a:rPr>
              <a:t>.</a:t>
            </a:r>
          </a:p>
          <a:p>
            <a:pPr algn="just" rtl="1"/>
            <a:r>
              <a:rPr lang="ar-IQ" sz="3200" dirty="0">
                <a:effectLst/>
                <a:ea typeface="Calibri" panose="020F0502020204030204" pitchFamily="34" charset="0"/>
                <a:cs typeface="Simplified Arabic" panose="02020603050405020304" pitchFamily="18" charset="-78"/>
              </a:rPr>
              <a:t>فالمعمارية زها حديد أيضاً تبنت فكرة </a:t>
            </a:r>
            <a:r>
              <a:rPr lang="ar-IQ" sz="3200" dirty="0" err="1">
                <a:effectLst/>
                <a:ea typeface="Calibri" panose="020F0502020204030204" pitchFamily="34" charset="0"/>
                <a:cs typeface="Simplified Arabic" panose="02020603050405020304" pitchFamily="18" charset="-78"/>
              </a:rPr>
              <a:t>أذابة</a:t>
            </a:r>
            <a:r>
              <a:rPr lang="ar-IQ" sz="3200" dirty="0">
                <a:effectLst/>
                <a:ea typeface="Calibri" panose="020F0502020204030204" pitchFamily="34" charset="0"/>
                <a:cs typeface="Simplified Arabic" panose="02020603050405020304" pitchFamily="18" charset="-78"/>
              </a:rPr>
              <a:t> الفوارق بين تلك المجالات وذلك من أجل الوصول الى تفاصيل معمارية لم تسبق لها التأريخ وتركت بصمتها الفنية على النتاجات المعمارية.</a:t>
            </a:r>
            <a:endParaRPr lang="en-US" sz="3200" dirty="0"/>
          </a:p>
        </p:txBody>
      </p:sp>
    </p:spTree>
    <p:extLst>
      <p:ext uri="{BB962C8B-B14F-4D97-AF65-F5344CB8AC3E}">
        <p14:creationId xmlns:p14="http://schemas.microsoft.com/office/powerpoint/2010/main" val="3838303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8D6143-C742-0AF6-968C-C3B7EEC38B7F}"/>
              </a:ext>
            </a:extLst>
          </p:cNvPr>
          <p:cNvSpPr>
            <a:spLocks noGrp="1"/>
          </p:cNvSpPr>
          <p:nvPr>
            <p:ph idx="1"/>
          </p:nvPr>
        </p:nvSpPr>
        <p:spPr>
          <a:xfrm>
            <a:off x="685800" y="895847"/>
            <a:ext cx="10820400" cy="4024125"/>
          </a:xfrm>
        </p:spPr>
        <p:txBody>
          <a:bodyPr>
            <a:noAutofit/>
          </a:bodyPr>
          <a:lstStyle/>
          <a:p>
            <a:pPr marL="0" marR="0" algn="just" rtl="1">
              <a:lnSpc>
                <a:spcPct val="107000"/>
              </a:lnSpc>
              <a:spcBef>
                <a:spcPts val="0"/>
              </a:spcBef>
              <a:spcAft>
                <a:spcPts val="800"/>
              </a:spcAft>
            </a:pPr>
            <a:r>
              <a:rPr lang="ar-IQ" sz="3200" dirty="0">
                <a:effectLst/>
                <a:latin typeface="Calibri" panose="020F0502020204030204" pitchFamily="34" charset="0"/>
                <a:ea typeface="Calibri" panose="020F0502020204030204" pitchFamily="34" charset="0"/>
                <a:cs typeface="Simplified Arabic" panose="02020603050405020304" pitchFamily="18" charset="-78"/>
              </a:rPr>
              <a:t>المعماري (</a:t>
            </a:r>
            <a:r>
              <a:rPr lang="en-US" sz="3200" dirty="0">
                <a:effectLst/>
                <a:latin typeface="Calibri" panose="020F0502020204030204" pitchFamily="34" charset="0"/>
                <a:ea typeface="Calibri" panose="020F0502020204030204" pitchFamily="34" charset="0"/>
                <a:cs typeface="Simplified Arabic" panose="02020603050405020304" pitchFamily="18" charset="-78"/>
              </a:rPr>
              <a:t>Marks Barfield</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تمكن من توطيد فكرة الإحساس بالوجود بين الأشجار داخل البساتين كمظهر مدهش ومريح للإنسان وكأيقونة تشع في الفكر الإنساني من خلال توظيف مادة الخشب التي تعطي ذات الإحساس في بناء الاعمدة المزودة بخطوط مقوسة باتجاه سقف المبنى لتلتقي مع الاعمدة الأخرى، ومن هذا المنطلق يمكننا إيجاد علاقة تماثل صورية بالمرجع الملموس البيئة المحيطة من جهة، أو تأثر المعماري بلوحة (فان كوخ</a:t>
            </a:r>
            <a:r>
              <a:rPr lang="ar-IQ" sz="3200" u="sng" baseline="30000" dirty="0">
                <a:solidFill>
                  <a:srgbClr val="0000FF"/>
                </a:solidFill>
                <a:effectLst/>
                <a:latin typeface="Calibri" panose="020F0502020204030204" pitchFamily="34" charset="0"/>
                <a:ea typeface="Calibri" panose="020F0502020204030204" pitchFamily="34" charset="0"/>
                <a:cs typeface="Simplified Arabic" panose="02020603050405020304" pitchFamily="18" charset="-78"/>
                <a:sym typeface="Symbol" panose="05050102010706020507" pitchFamily="18" charset="2"/>
                <a:hlinkClick r:id="rId2" action="ppaction://hlinkfile"/>
              </a:rPr>
              <a:t></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(البستان الابيض)</a:t>
            </a:r>
            <a:r>
              <a:rPr lang="ar-IQ" sz="3200" dirty="0">
                <a:effectLst/>
                <a:ea typeface="Calibri" panose="020F0502020204030204" pitchFamily="34" charset="0"/>
                <a:cs typeface="Calibri" panose="020F0502020204030204" pitchFamily="34" charset="0"/>
              </a:rPr>
              <a:t> </a:t>
            </a:r>
            <a:r>
              <a:rPr lang="ar-IQ" sz="3200" dirty="0">
                <a:effectLst/>
                <a:latin typeface="Calibri" panose="020F0502020204030204" pitchFamily="34" charset="0"/>
                <a:ea typeface="Calibri" panose="020F0502020204030204" pitchFamily="34" charset="0"/>
                <a:cs typeface="Simplified Arabic" panose="02020603050405020304" pitchFamily="18" charset="-78"/>
              </a:rPr>
              <a:t>من جهة أخرى</a:t>
            </a:r>
          </a:p>
          <a:p>
            <a:pPr marL="0" marR="0" algn="just" rtl="1">
              <a:lnSpc>
                <a:spcPct val="107000"/>
              </a:lnSpc>
              <a:spcBef>
                <a:spcPts val="0"/>
              </a:spcBef>
              <a:spcAft>
                <a:spcPts val="800"/>
              </a:spcAft>
            </a:pPr>
            <a:r>
              <a:rPr lang="ar-SA" sz="3200" dirty="0">
                <a:effectLst/>
                <a:latin typeface="Calibri" panose="020F0502020204030204" pitchFamily="34" charset="0"/>
                <a:ea typeface="Calibri" panose="020F0502020204030204" pitchFamily="34" charset="0"/>
                <a:cs typeface="Simplified Arabic" panose="02020603050405020304" pitchFamily="18" charset="-78"/>
              </a:rPr>
              <a:t> - </a:t>
            </a:r>
            <a:r>
              <a:rPr lang="en-US" sz="3200" dirty="0">
                <a:effectLst/>
                <a:latin typeface="Simplified Arabic" panose="02020603050405020304" pitchFamily="18" charset="-78"/>
                <a:ea typeface="Calibri" panose="020F0502020204030204" pitchFamily="34" charset="0"/>
                <a:cs typeface="Arial" panose="020B0604020202020204" pitchFamily="34" charset="0"/>
              </a:rPr>
              <a:t>Marks Barfield Architects</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هي شركة معمارية مقرها لندن أسسها الزوج والزوجة ديفيد ماركس وجوليا </a:t>
            </a:r>
            <a:r>
              <a:rPr lang="ar-IQ" sz="3200" dirty="0" err="1">
                <a:effectLst/>
                <a:latin typeface="Calibri" panose="020F0502020204030204" pitchFamily="34" charset="0"/>
                <a:ea typeface="Calibri" panose="020F0502020204030204" pitchFamily="34" charset="0"/>
                <a:cs typeface="Simplified Arabic" panose="02020603050405020304" pitchFamily="18" charset="-78"/>
              </a:rPr>
              <a:t>بارفيلد</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وقد شملت أعمالهم عين لندن، وممشى الشجرة في حدائق كيو، وبرج المراقبة </a:t>
            </a:r>
            <a:r>
              <a:rPr lang="en-US" sz="3200" dirty="0">
                <a:effectLst/>
                <a:latin typeface="Simplified Arabic" panose="02020603050405020304" pitchFamily="18" charset="-78"/>
                <a:ea typeface="Calibri" panose="020F0502020204030204" pitchFamily="34" charset="0"/>
                <a:cs typeface="Arial" panose="020B0604020202020204" pitchFamily="34" charset="0"/>
              </a:rPr>
              <a:t>i360</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في برايتون، إنجلترا ومسجد كامبريدج. </a:t>
            </a:r>
            <a:endParaRPr lang="en-US" sz="3200" dirty="0"/>
          </a:p>
        </p:txBody>
      </p:sp>
    </p:spTree>
    <p:extLst>
      <p:ext uri="{BB962C8B-B14F-4D97-AF65-F5344CB8AC3E}">
        <p14:creationId xmlns:p14="http://schemas.microsoft.com/office/powerpoint/2010/main" val="3086540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7DE8196-C041-6DEB-AC0A-BCEB844C62C3}"/>
              </a:ext>
            </a:extLst>
          </p:cNvPr>
          <p:cNvGrpSpPr/>
          <p:nvPr/>
        </p:nvGrpSpPr>
        <p:grpSpPr>
          <a:xfrm>
            <a:off x="1550504" y="1237249"/>
            <a:ext cx="9090991" cy="4383502"/>
            <a:chOff x="5428928" y="2835275"/>
            <a:chExt cx="3301051" cy="1187450"/>
          </a:xfrm>
        </p:grpSpPr>
        <p:pic>
          <p:nvPicPr>
            <p:cNvPr id="5" name="Picture 4">
              <a:extLst>
                <a:ext uri="{FF2B5EF4-FFF2-40B4-BE49-F238E27FC236}">
                  <a16:creationId xmlns:a16="http://schemas.microsoft.com/office/drawing/2014/main" id="{2239725E-AC44-BB41-3B00-003848661D6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7841" y="2835275"/>
              <a:ext cx="1132138" cy="1187450"/>
            </a:xfrm>
            <a:prstGeom prst="rect">
              <a:avLst/>
            </a:prstGeom>
            <a:ln>
              <a:noFill/>
            </a:ln>
            <a:effectLst>
              <a:innerShdw blurRad="63500" dist="50800" dir="13500000">
                <a:prstClr val="black">
                  <a:alpha val="50000"/>
                </a:prstClr>
              </a:innerShdw>
            </a:effectLst>
          </p:spPr>
        </p:pic>
        <p:pic>
          <p:nvPicPr>
            <p:cNvPr id="6" name="Picture 5">
              <a:extLst>
                <a:ext uri="{FF2B5EF4-FFF2-40B4-BE49-F238E27FC236}">
                  <a16:creationId xmlns:a16="http://schemas.microsoft.com/office/drawing/2014/main" id="{5C4C667C-1C13-B9BE-3EE9-50E15DF422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8928" y="2835275"/>
              <a:ext cx="2041404" cy="1183457"/>
            </a:xfrm>
            <a:prstGeom prst="rect">
              <a:avLst/>
            </a:prstGeom>
            <a:ln>
              <a:noFill/>
            </a:ln>
            <a:effectLst>
              <a:innerShdw blurRad="63500" dist="50800" dir="13500000">
                <a:prstClr val="black">
                  <a:alpha val="50000"/>
                </a:prstClr>
              </a:innerShdw>
            </a:effectLst>
          </p:spPr>
        </p:pic>
      </p:grpSp>
    </p:spTree>
    <p:extLst>
      <p:ext uri="{BB962C8B-B14F-4D97-AF65-F5344CB8AC3E}">
        <p14:creationId xmlns:p14="http://schemas.microsoft.com/office/powerpoint/2010/main" val="354178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6F33FD-D8D8-2ECE-41D7-0A33208942C8}"/>
              </a:ext>
            </a:extLst>
          </p:cNvPr>
          <p:cNvSpPr>
            <a:spLocks noGrp="1"/>
          </p:cNvSpPr>
          <p:nvPr>
            <p:ph idx="1"/>
          </p:nvPr>
        </p:nvSpPr>
        <p:spPr>
          <a:xfrm>
            <a:off x="685800" y="1280160"/>
            <a:ext cx="10820400" cy="4024125"/>
          </a:xfrm>
        </p:spPr>
        <p:txBody>
          <a:bodyPr>
            <a:noAutofit/>
          </a:bodyPr>
          <a:lstStyle/>
          <a:p>
            <a:pPr marL="228600" marR="0" algn="just" rtl="1">
              <a:spcBef>
                <a:spcPts val="0"/>
              </a:spcBef>
              <a:spcAft>
                <a:spcPts val="0"/>
              </a:spcAft>
            </a:pPr>
            <a:r>
              <a:rPr lang="ar-SA" sz="3200" dirty="0">
                <a:effectLst/>
                <a:latin typeface="Calibri" panose="020F0502020204030204" pitchFamily="34" charset="0"/>
                <a:ea typeface="Calibri" panose="020F0502020204030204" pitchFamily="34" charset="0"/>
                <a:cs typeface="Simplified Arabic" panose="02020603050405020304" pitchFamily="18" charset="-78"/>
              </a:rPr>
              <a:t>ففي النتاج الفني والمعماري</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a:t>
            </a:r>
            <a:r>
              <a:rPr lang="ar-SA" sz="3200" dirty="0">
                <a:effectLst/>
                <a:latin typeface="Calibri" panose="020F0502020204030204" pitchFamily="34" charset="0"/>
                <a:ea typeface="Calibri" panose="020F0502020204030204" pitchFamily="34" charset="0"/>
                <a:cs typeface="Simplified Arabic" panose="02020603050405020304" pitchFamily="18" charset="-78"/>
              </a:rPr>
              <a:t>بالرغم من وجود أحساس بنوع من الفوضى وعدم الانتظام والتشتت في كتل البناء لكلا العملين،</a:t>
            </a:r>
            <a:r>
              <a:rPr lang="ar-SA" sz="3200" dirty="0">
                <a:effectLst/>
                <a:ea typeface="Calibri" panose="020F0502020204030204" pitchFamily="34" charset="0"/>
                <a:cs typeface="Calibri" panose="020F0502020204030204" pitchFamily="34" charset="0"/>
              </a:rPr>
              <a:t> </a:t>
            </a:r>
            <a:r>
              <a:rPr lang="ar-IQ" sz="3200" dirty="0">
                <a:effectLst/>
                <a:latin typeface="Calibri" panose="020F0502020204030204" pitchFamily="34" charset="0"/>
                <a:ea typeface="Calibri" panose="020F0502020204030204" pitchFamily="34" charset="0"/>
                <a:cs typeface="Simplified Arabic" panose="02020603050405020304" pitchFamily="18" charset="-78"/>
              </a:rPr>
              <a:t>، </a:t>
            </a:r>
            <a:r>
              <a:rPr lang="ar-SA" sz="3200" dirty="0">
                <a:effectLst/>
                <a:latin typeface="Calibri" panose="020F0502020204030204" pitchFamily="34" charset="0"/>
                <a:ea typeface="Calibri" panose="020F0502020204030204" pitchFamily="34" charset="0"/>
                <a:cs typeface="Simplified Arabic" panose="02020603050405020304" pitchFamily="18" charset="-78"/>
              </a:rPr>
              <a:t>الا ان الفنان والمعماري على علم بهذا النظام الرابط بين كتلة وأخرى والعلاقات القائمة بن الوحدات والعناصر، فالقصدية </a:t>
            </a:r>
            <a:r>
              <a:rPr lang="ar-IQ" sz="3200" dirty="0">
                <a:effectLst/>
                <a:latin typeface="Calibri" panose="020F0502020204030204" pitchFamily="34" charset="0"/>
                <a:ea typeface="Calibri" panose="020F0502020204030204" pitchFamily="34" charset="0"/>
                <a:cs typeface="Simplified Arabic" panose="02020603050405020304" pitchFamily="18" charset="-78"/>
              </a:rPr>
              <a:t>المفتعلة من لدن الفنان والمعماري هي التي </a:t>
            </a:r>
            <a:r>
              <a:rPr lang="ar-SA" sz="3200" dirty="0">
                <a:effectLst/>
                <a:latin typeface="Calibri" panose="020F0502020204030204" pitchFamily="34" charset="0"/>
                <a:ea typeface="Calibri" panose="020F0502020204030204" pitchFamily="34" charset="0"/>
                <a:cs typeface="Simplified Arabic" panose="02020603050405020304" pitchFamily="18" charset="-78"/>
              </a:rPr>
              <a:t>تتحكم بالكثير من القوانين وإظهار النتائج النهائية، والإخراج العام للعمل من جهة، وتوظيف الفكرة </a:t>
            </a:r>
            <a:r>
              <a:rPr lang="ar-SA" sz="3200" dirty="0" err="1">
                <a:effectLst/>
                <a:latin typeface="Calibri" panose="020F0502020204030204" pitchFamily="34" charset="0"/>
                <a:ea typeface="Calibri" panose="020F0502020204030204" pitchFamily="34" charset="0"/>
                <a:cs typeface="Simplified Arabic" panose="02020603050405020304" pitchFamily="18" charset="-78"/>
              </a:rPr>
              <a:t>الايقونية</a:t>
            </a:r>
            <a:r>
              <a:rPr lang="ar-SA" sz="3200" dirty="0">
                <a:effectLst/>
                <a:latin typeface="Calibri" panose="020F0502020204030204" pitchFamily="34" charset="0"/>
                <a:ea typeface="Calibri" panose="020F0502020204030204" pitchFamily="34" charset="0"/>
                <a:cs typeface="Simplified Arabic" panose="02020603050405020304" pitchFamily="18" charset="-78"/>
              </a:rPr>
              <a:t> من جهة أخرى، كبنية لها تمثيلاتها وأشباهها في الواقع، </a:t>
            </a:r>
            <a:r>
              <a:rPr lang="ar-IQ" sz="3200" dirty="0">
                <a:effectLst/>
                <a:latin typeface="Calibri" panose="020F0502020204030204" pitchFamily="34" charset="0"/>
                <a:ea typeface="Calibri" panose="020F0502020204030204" pitchFamily="34" charset="0"/>
                <a:cs typeface="Simplified Arabic" panose="02020603050405020304" pitchFamily="18" charset="-78"/>
              </a:rPr>
              <a:t>وفق نظرة تفكيكية التي تخلق من البناء نوع من الفوضى "</a:t>
            </a:r>
            <a:r>
              <a:rPr lang="ar-IQ" sz="3200" b="1" dirty="0">
                <a:effectLst/>
                <a:latin typeface="Calibri" panose="020F0502020204030204" pitchFamily="34" charset="0"/>
                <a:ea typeface="Calibri" panose="020F0502020204030204" pitchFamily="34" charset="0"/>
                <a:cs typeface="Simplified Arabic" panose="02020603050405020304" pitchFamily="18" charset="-78"/>
              </a:rPr>
              <a:t>فالتفكيكية يتمحور عملها حول عملية إزالة أي إحساس تقليدي بالمنطق أو الرمزية وبدلا من ذلك تطبيق قواعد وتفسيرات جديدة</a:t>
            </a:r>
            <a:r>
              <a:rPr lang="ar-IQ" sz="3200" dirty="0">
                <a:effectLst/>
                <a:latin typeface="Calibri" panose="020F0502020204030204" pitchFamily="34" charset="0"/>
                <a:ea typeface="Calibri" panose="020F0502020204030204" pitchFamily="34" charset="0"/>
                <a:cs typeface="Simplified Arabic" panose="02020603050405020304" pitchFamily="18" charset="-78"/>
              </a:rPr>
              <a:t>"</a:t>
            </a:r>
            <a:r>
              <a:rPr lang="ar-IQ" sz="3200" baseline="30000" dirty="0">
                <a:effectLst/>
                <a:latin typeface="Calibri" panose="020F0502020204030204" pitchFamily="34" charset="0"/>
                <a:ea typeface="Calibri" panose="020F0502020204030204" pitchFamily="34" charset="0"/>
                <a:cs typeface="Simplified Arabic" panose="02020603050405020304" pitchFamily="18" charset="-78"/>
              </a:rPr>
              <a:t>()</a:t>
            </a:r>
            <a:r>
              <a:rPr lang="ar-SA" sz="3200" dirty="0">
                <a:effectLst/>
                <a:latin typeface="Calibri" panose="020F0502020204030204" pitchFamily="34" charset="0"/>
                <a:ea typeface="Calibri" panose="020F0502020204030204" pitchFamily="34" charset="0"/>
                <a:cs typeface="Simplified Arabic" panose="02020603050405020304" pitchFamily="18" charset="-78"/>
              </a:rPr>
              <a:t>، أي أن </a:t>
            </a:r>
            <a:r>
              <a:rPr lang="ar-SA" sz="3200" dirty="0" err="1">
                <a:effectLst/>
                <a:latin typeface="Calibri" panose="020F0502020204030204" pitchFamily="34" charset="0"/>
                <a:ea typeface="Calibri" panose="020F0502020204030204" pitchFamily="34" charset="0"/>
                <a:cs typeface="Simplified Arabic" panose="02020603050405020304" pitchFamily="18" charset="-78"/>
              </a:rPr>
              <a:t>الايقونية</a:t>
            </a:r>
            <a:r>
              <a:rPr lang="ar-SA" sz="3200" dirty="0">
                <a:effectLst/>
                <a:latin typeface="Calibri" panose="020F0502020204030204" pitchFamily="34" charset="0"/>
                <a:ea typeface="Calibri" panose="020F0502020204030204" pitchFamily="34" charset="0"/>
                <a:cs typeface="Simplified Arabic" panose="02020603050405020304" pitchFamily="18" charset="-78"/>
              </a:rPr>
              <a:t> أزيلت مع الاستراتيجية التفكيكية التي مهدت لضرب المقدس وجميع الايقونات..</a:t>
            </a:r>
            <a:r>
              <a:rPr lang="en-US" sz="3200" dirty="0">
                <a:effectLst/>
              </a:rPr>
              <a:t> </a:t>
            </a:r>
            <a:endParaRPr lang="en-US" sz="3200" dirty="0"/>
          </a:p>
        </p:txBody>
      </p:sp>
    </p:spTree>
    <p:extLst>
      <p:ext uri="{BB962C8B-B14F-4D97-AF65-F5344CB8AC3E}">
        <p14:creationId xmlns:p14="http://schemas.microsoft.com/office/powerpoint/2010/main" val="1316290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E3A0820-D41A-63D0-4C35-103264C33D05}"/>
              </a:ext>
            </a:extLst>
          </p:cNvPr>
          <p:cNvGrpSpPr/>
          <p:nvPr/>
        </p:nvGrpSpPr>
        <p:grpSpPr>
          <a:xfrm>
            <a:off x="737573" y="707402"/>
            <a:ext cx="10716853" cy="5176564"/>
            <a:chOff x="3462973" y="2920515"/>
            <a:chExt cx="2368650" cy="1027597"/>
          </a:xfrm>
        </p:grpSpPr>
        <p:pic>
          <p:nvPicPr>
            <p:cNvPr id="7" name="Picture 6">
              <a:extLst>
                <a:ext uri="{FF2B5EF4-FFF2-40B4-BE49-F238E27FC236}">
                  <a16:creationId xmlns:a16="http://schemas.microsoft.com/office/drawing/2014/main" id="{11C3E40D-DA97-7785-E679-AFB0EDB70E4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8981" y="2920515"/>
              <a:ext cx="922642" cy="1022519"/>
            </a:xfrm>
            <a:prstGeom prst="rect">
              <a:avLst/>
            </a:prstGeom>
            <a:ln>
              <a:noFill/>
            </a:ln>
            <a:effectLst>
              <a:innerShdw blurRad="63500" dist="50800" dir="13500000">
                <a:prstClr val="black">
                  <a:alpha val="50000"/>
                </a:prstClr>
              </a:innerShdw>
            </a:effectLst>
          </p:spPr>
        </p:pic>
        <p:pic>
          <p:nvPicPr>
            <p:cNvPr id="8" name="Picture 7">
              <a:extLst>
                <a:ext uri="{FF2B5EF4-FFF2-40B4-BE49-F238E27FC236}">
                  <a16:creationId xmlns:a16="http://schemas.microsoft.com/office/drawing/2014/main" id="{4532E1F5-6D9B-1CE1-B0AF-1E3671535D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2586"/>
            <a:stretch/>
          </p:blipFill>
          <p:spPr bwMode="auto">
            <a:xfrm>
              <a:off x="3462973" y="2920515"/>
              <a:ext cx="1371581" cy="1027597"/>
            </a:xfrm>
            <a:prstGeom prst="rect">
              <a:avLst/>
            </a:prstGeom>
            <a:ln>
              <a:noFill/>
            </a:ln>
            <a:effectLst>
              <a:innerShdw blurRad="63500" dist="50800" dir="13500000">
                <a:prstClr val="black">
                  <a:alpha val="50000"/>
                </a:prstClr>
              </a:innerShdw>
            </a:effectLst>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79600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5B882D-149A-9479-68E6-F33053E71F21}"/>
              </a:ext>
            </a:extLst>
          </p:cNvPr>
          <p:cNvSpPr>
            <a:spLocks noGrp="1"/>
          </p:cNvSpPr>
          <p:nvPr>
            <p:ph idx="1"/>
          </p:nvPr>
        </p:nvSpPr>
        <p:spPr>
          <a:xfrm>
            <a:off x="6188764" y="251792"/>
            <a:ext cx="5317435" cy="5966894"/>
          </a:xfrm>
        </p:spPr>
        <p:txBody>
          <a:bodyPr>
            <a:normAutofit/>
          </a:bodyPr>
          <a:lstStyle/>
          <a:p>
            <a:pPr algn="just" rtl="1"/>
            <a:r>
              <a:rPr lang="ar-SA" sz="3200" dirty="0">
                <a:effectLst/>
                <a:ea typeface="Calibri" panose="020F0502020204030204" pitchFamily="34" charset="0"/>
                <a:cs typeface="Simplified Arabic" panose="02020603050405020304" pitchFamily="18" charset="-78"/>
              </a:rPr>
              <a:t>فالتكرار بوصفه عملية لإعادة وحدة زخرفية أو كتلة محددة كما نجدها في الاعمدة التي تتكرر في رواق المباني الاسلامية وغير </a:t>
            </a:r>
            <a:r>
              <a:rPr lang="ar-SA" sz="3200" dirty="0" err="1">
                <a:effectLst/>
                <a:ea typeface="Calibri" panose="020F0502020204030204" pitchFamily="34" charset="0"/>
                <a:cs typeface="Simplified Arabic" panose="02020603050405020304" pitchFamily="18" charset="-78"/>
              </a:rPr>
              <a:t>أسلامية</a:t>
            </a:r>
            <a:r>
              <a:rPr lang="ar-SA" sz="3200" dirty="0">
                <a:effectLst/>
                <a:ea typeface="Calibri" panose="020F0502020204030204" pitchFamily="34" charset="0"/>
                <a:cs typeface="Simplified Arabic" panose="02020603050405020304" pitchFamily="18" charset="-78"/>
              </a:rPr>
              <a:t>، وهكذا الى الكتل والتكوينات الاخرى، الا أن التكرار لم يقتصر على العمارة القديمة فحسب بل امتدت هذه الفكرة الى يومنا هذا في العمارة المعاصرة ولكن بصياغة اخرى، فالمعماري المعاصر أستعان بفكرة التكرار ولكن وظفه بطريقته الخاصة وبرؤية معاصرة كما في الشكل ادناه </a:t>
            </a:r>
            <a:endParaRPr lang="en-US" sz="3200" dirty="0"/>
          </a:p>
        </p:txBody>
      </p:sp>
      <p:pic>
        <p:nvPicPr>
          <p:cNvPr id="6" name="Picture 5">
            <a:extLst>
              <a:ext uri="{FF2B5EF4-FFF2-40B4-BE49-F238E27FC236}">
                <a16:creationId xmlns:a16="http://schemas.microsoft.com/office/drawing/2014/main" id="{9B2485E7-2BC5-DB72-C4EF-ACF2FCB392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5774" y="609746"/>
            <a:ext cx="6043133" cy="4094775"/>
          </a:xfrm>
          <a:prstGeom prst="rect">
            <a:avLst/>
          </a:prstGeom>
          <a:noFill/>
          <a:ln>
            <a:noFill/>
          </a:ln>
        </p:spPr>
      </p:pic>
    </p:spTree>
    <p:extLst>
      <p:ext uri="{BB962C8B-B14F-4D97-AF65-F5344CB8AC3E}">
        <p14:creationId xmlns:p14="http://schemas.microsoft.com/office/powerpoint/2010/main" val="97867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063D-1F5D-44DB-AFB2-297334A57EF8}"/>
              </a:ext>
            </a:extLst>
          </p:cNvPr>
          <p:cNvSpPr>
            <a:spLocks noGrp="1"/>
          </p:cNvSpPr>
          <p:nvPr>
            <p:ph type="title"/>
          </p:nvPr>
        </p:nvSpPr>
        <p:spPr/>
        <p:txBody>
          <a:bodyPr>
            <a:normAutofit/>
          </a:bodyPr>
          <a:lstStyle/>
          <a:p>
            <a:pPr algn="r" rtl="1"/>
            <a:r>
              <a:rPr lang="ar-IQ" sz="5400" b="0" i="0" u="none" strike="noStrike" baseline="0" dirty="0">
                <a:latin typeface="AXtManalBLack"/>
              </a:rPr>
              <a:t>مفردات التفكيك المعمارية</a:t>
            </a:r>
            <a:endParaRPr lang="en-US" sz="13800" b="1" dirty="0">
              <a:solidFill>
                <a:schemeClr val="bg1">
                  <a:lumMod val="95000"/>
                  <a:lumOff val="5000"/>
                </a:schemeClr>
              </a:solidFill>
              <a:highlight>
                <a:srgbClr val="FFFF00"/>
              </a:highlight>
              <a:cs typeface="Ali_K_Alwand" pitchFamily="2" charset="-78"/>
            </a:endParaRPr>
          </a:p>
        </p:txBody>
      </p:sp>
      <p:sp>
        <p:nvSpPr>
          <p:cNvPr id="3" name="Content Placeholder 2">
            <a:extLst>
              <a:ext uri="{FF2B5EF4-FFF2-40B4-BE49-F238E27FC236}">
                <a16:creationId xmlns:a16="http://schemas.microsoft.com/office/drawing/2014/main" id="{A65360E5-65FD-4427-91C2-B3F0BD373783}"/>
              </a:ext>
            </a:extLst>
          </p:cNvPr>
          <p:cNvSpPr>
            <a:spLocks noGrp="1"/>
          </p:cNvSpPr>
          <p:nvPr>
            <p:ph idx="1"/>
          </p:nvPr>
        </p:nvSpPr>
        <p:spPr>
          <a:xfrm>
            <a:off x="577050" y="2249487"/>
            <a:ext cx="10470362" cy="3541714"/>
          </a:xfrm>
        </p:spPr>
        <p:txBody>
          <a:bodyPr>
            <a:normAutofit lnSpcReduction="10000"/>
          </a:bodyPr>
          <a:lstStyle/>
          <a:p>
            <a:pPr algn="r" rtl="1"/>
            <a:r>
              <a:rPr lang="ar-IQ" sz="2800" b="0" i="0" u="none" strike="noStrike" baseline="0" dirty="0">
                <a:latin typeface="adwa-assalaf"/>
              </a:rPr>
              <a:t>القسم الأكبر من هذه المفردات موظف في النقد الأدبي</a:t>
            </a:r>
          </a:p>
          <a:p>
            <a:pPr algn="r" rtl="1"/>
            <a:r>
              <a:rPr lang="ar-IQ" sz="2800" b="0" i="0" u="none" strike="noStrike" baseline="0" dirty="0">
                <a:latin typeface="adwa-assalaf"/>
              </a:rPr>
              <a:t>مع استثناءات محددة اقتصرت على العمارة</a:t>
            </a:r>
          </a:p>
          <a:p>
            <a:pPr algn="r" rtl="1"/>
            <a:r>
              <a:rPr lang="ar-IQ" sz="2800" b="0" i="0" u="none" strike="noStrike" baseline="0" dirty="0">
                <a:latin typeface="adwa-assalaf"/>
              </a:rPr>
              <a:t>المعماري اليهودي الأمريكي ستانلي </a:t>
            </a:r>
            <a:r>
              <a:rPr lang="ar-IQ" sz="2800" b="0" i="0" u="none" strike="noStrike" baseline="0" dirty="0" err="1">
                <a:latin typeface="adwa-assalaf"/>
              </a:rPr>
              <a:t>تايجرمان</a:t>
            </a:r>
            <a:r>
              <a:rPr lang="ar-IQ" sz="2800" b="0" i="0" u="none" strike="noStrike" baseline="0" dirty="0">
                <a:latin typeface="adwa-assalaf"/>
              </a:rPr>
              <a:t> </a:t>
            </a:r>
            <a:r>
              <a:rPr lang="en-US" sz="2800" b="0" i="0" u="none" strike="noStrike" baseline="0" dirty="0">
                <a:latin typeface="TimesNewRomanPSMT"/>
              </a:rPr>
              <a:t>Stanly </a:t>
            </a:r>
            <a:r>
              <a:rPr lang="en-US" sz="2800" b="0" i="0" u="none" strike="noStrike" baseline="0" dirty="0" err="1">
                <a:latin typeface="TimesNewRomanPSMT"/>
              </a:rPr>
              <a:t>Tigerman</a:t>
            </a:r>
            <a:r>
              <a:rPr lang="en-US" sz="2800" b="0" i="0" u="none" strike="noStrike" baseline="0" dirty="0">
                <a:latin typeface="TimesNewRomanPSMT"/>
              </a:rPr>
              <a:t> </a:t>
            </a:r>
            <a:r>
              <a:rPr lang="ar-IQ" sz="2800" b="0" i="0" u="none" strike="noStrike" baseline="0" dirty="0">
                <a:latin typeface="adwa-assalaf"/>
              </a:rPr>
              <a:t>عرض للنزعة التفكيكية</a:t>
            </a:r>
          </a:p>
          <a:p>
            <a:pPr algn="r" rtl="1"/>
            <a:r>
              <a:rPr lang="ar-IQ" sz="2800" b="0" i="0" u="none" strike="noStrike" baseline="0" dirty="0">
                <a:latin typeface="adwa-assalaf"/>
              </a:rPr>
              <a:t>وبين أصولها اللاهوتية اليهودية</a:t>
            </a:r>
          </a:p>
          <a:p>
            <a:pPr algn="r" rtl="1"/>
            <a:r>
              <a:rPr lang="ar-IQ" sz="2800" b="0" i="0" u="none" strike="noStrike" baseline="0" dirty="0">
                <a:latin typeface="adwa-assalaf"/>
              </a:rPr>
              <a:t>ونشرها في مقال) 31 ( بعنوان: البناء، التفكيك، إعادة البناء</a:t>
            </a:r>
          </a:p>
          <a:p>
            <a:pPr algn="r" rtl="1"/>
            <a:r>
              <a:rPr lang="ar-IQ" sz="2800" b="0" i="0" u="none" strike="noStrike" baseline="0" dirty="0">
                <a:latin typeface="adwa-assalaf"/>
              </a:rPr>
              <a:t>والمراحل الثلاث </a:t>
            </a:r>
            <a:r>
              <a:rPr lang="ar-IQ" sz="2800" b="0" i="0" u="none" strike="noStrike" baseline="0" dirty="0" err="1">
                <a:latin typeface="adwa-assalaf"/>
              </a:rPr>
              <a:t>ورديفاتها</a:t>
            </a:r>
            <a:r>
              <a:rPr lang="ar-IQ" sz="2800" b="0" i="0" u="none" strike="noStrike" baseline="0" dirty="0">
                <a:latin typeface="adwa-assalaf"/>
              </a:rPr>
              <a:t> من المفردات المعمارية التي توضح الجذور اللاهوتية اليهودية طبقاً لفرقة </a:t>
            </a:r>
            <a:r>
              <a:rPr lang="ar-IQ" sz="2800" b="0" i="0" u="none" strike="noStrike" baseline="0" dirty="0" err="1">
                <a:latin typeface="adwa-assalaf"/>
              </a:rPr>
              <a:t>القبالاة</a:t>
            </a:r>
            <a:endParaRPr lang="en-US" sz="3200" dirty="0">
              <a:solidFill>
                <a:schemeClr val="tx2"/>
              </a:solidFill>
            </a:endParaRPr>
          </a:p>
        </p:txBody>
      </p:sp>
    </p:spTree>
    <p:extLst>
      <p:ext uri="{BB962C8B-B14F-4D97-AF65-F5344CB8AC3E}">
        <p14:creationId xmlns:p14="http://schemas.microsoft.com/office/powerpoint/2010/main" val="2726436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A0BB9-09D2-4AC0-B387-0A88DD6547A9}"/>
              </a:ext>
            </a:extLst>
          </p:cNvPr>
          <p:cNvSpPr>
            <a:spLocks noGrp="1"/>
          </p:cNvSpPr>
          <p:nvPr>
            <p:ph type="title"/>
          </p:nvPr>
        </p:nvSpPr>
        <p:spPr/>
        <p:txBody>
          <a:bodyPr>
            <a:normAutofit/>
          </a:bodyPr>
          <a:lstStyle/>
          <a:p>
            <a:pPr algn="r" rtl="1"/>
            <a:endParaRPr lang="en-US" sz="4000" dirty="0">
              <a:highlight>
                <a:srgbClr val="FFFF00"/>
              </a:highlight>
            </a:endParaRPr>
          </a:p>
        </p:txBody>
      </p:sp>
      <p:sp>
        <p:nvSpPr>
          <p:cNvPr id="3" name="Content Placeholder 2">
            <a:extLst>
              <a:ext uri="{FF2B5EF4-FFF2-40B4-BE49-F238E27FC236}">
                <a16:creationId xmlns:a16="http://schemas.microsoft.com/office/drawing/2014/main" id="{2B810694-A467-416B-9E77-50286DB69C60}"/>
              </a:ext>
            </a:extLst>
          </p:cNvPr>
          <p:cNvSpPr>
            <a:spLocks noGrp="1"/>
          </p:cNvSpPr>
          <p:nvPr>
            <p:ph idx="1"/>
          </p:nvPr>
        </p:nvSpPr>
        <p:spPr>
          <a:xfrm>
            <a:off x="1141412" y="1855433"/>
            <a:ext cx="9905999" cy="3935768"/>
          </a:xfrm>
        </p:spPr>
        <p:txBody>
          <a:bodyPr>
            <a:normAutofit lnSpcReduction="10000"/>
          </a:bodyPr>
          <a:lstStyle/>
          <a:p>
            <a:pPr algn="r" rtl="1"/>
            <a:r>
              <a:rPr lang="ar-IQ" sz="3600" b="1" i="0" u="none" strike="noStrike" baseline="0" dirty="0">
                <a:latin typeface="adwa-assalaf-Bold"/>
              </a:rPr>
              <a:t>الانكماش تهشيم الأوعية الإصلاح</a:t>
            </a:r>
          </a:p>
          <a:p>
            <a:pPr algn="r" rtl="1"/>
            <a:r>
              <a:rPr lang="en-US" sz="3600" b="0" i="0" u="none" strike="noStrike" baseline="0" dirty="0">
                <a:latin typeface="TimesNewRomanPSMT"/>
              </a:rPr>
              <a:t>(RE) Member (Dis) Member </a:t>
            </a:r>
            <a:r>
              <a:rPr lang="en-US" sz="3600" b="0" i="0" u="none" strike="noStrike" baseline="0" dirty="0" err="1">
                <a:latin typeface="TimesNewRomanPSMT"/>
              </a:rPr>
              <a:t>Member</a:t>
            </a:r>
            <a:endParaRPr lang="en-US" sz="3600" b="0" i="0" u="none" strike="noStrike" baseline="0" dirty="0">
              <a:latin typeface="TimesNewRomanPSMT"/>
            </a:endParaRPr>
          </a:p>
          <a:p>
            <a:pPr algn="r" rtl="1"/>
            <a:r>
              <a:rPr lang="fr-FR" sz="3600" b="0" i="0" u="none" strike="noStrike" baseline="0" dirty="0">
                <a:latin typeface="TimesNewRomanPSMT"/>
              </a:rPr>
              <a:t>(re) Construction (de) Construction </a:t>
            </a:r>
            <a:r>
              <a:rPr lang="fr-FR" sz="3600" b="0" i="0" u="none" strike="noStrike" baseline="0" dirty="0" err="1">
                <a:latin typeface="TimesNewRomanPSMT"/>
              </a:rPr>
              <a:t>Construction</a:t>
            </a:r>
            <a:endParaRPr lang="fr-FR" sz="3600" b="0" i="0" u="none" strike="noStrike" baseline="0" dirty="0">
              <a:latin typeface="TimesNewRomanPSMT"/>
            </a:endParaRPr>
          </a:p>
          <a:p>
            <a:pPr algn="r" rtl="1"/>
            <a:r>
              <a:rPr lang="ar-IQ" sz="3600" b="0" i="0" u="none" strike="noStrike" baseline="0" dirty="0">
                <a:latin typeface="adwa-assalaf"/>
              </a:rPr>
              <a:t>وحدة الإله مع «شعبه » الشتات اليهودي إعادة وحدة الإله مع «شعبه »</a:t>
            </a:r>
          </a:p>
          <a:p>
            <a:pPr algn="r" rtl="1"/>
            <a:r>
              <a:rPr lang="ar-IQ" sz="3600" b="0" i="0" u="none" strike="noStrike" baseline="0" dirty="0">
                <a:latin typeface="adwa-assalaf"/>
              </a:rPr>
              <a:t>وحدة الظاهرة )العمارة( التفكيك )تفكيك العمارة( إعادة وحدة الظاهرة</a:t>
            </a:r>
            <a:endParaRPr lang="en-US" sz="4000" dirty="0">
              <a:solidFill>
                <a:schemeClr val="tx2"/>
              </a:solidFill>
              <a:cs typeface="Ali-A-Alwand" pitchFamily="2" charset="-78"/>
            </a:endParaRPr>
          </a:p>
        </p:txBody>
      </p:sp>
    </p:spTree>
    <p:extLst>
      <p:ext uri="{BB962C8B-B14F-4D97-AF65-F5344CB8AC3E}">
        <p14:creationId xmlns:p14="http://schemas.microsoft.com/office/powerpoint/2010/main" val="131642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5C4E-083A-4A9E-BC1B-3AEA8ADB7613}"/>
              </a:ext>
            </a:extLst>
          </p:cNvPr>
          <p:cNvSpPr>
            <a:spLocks noGrp="1"/>
          </p:cNvSpPr>
          <p:nvPr>
            <p:ph type="title"/>
          </p:nvPr>
        </p:nvSpPr>
        <p:spPr/>
        <p:txBody>
          <a:bodyPr>
            <a:normAutofit/>
          </a:bodyPr>
          <a:lstStyle/>
          <a:p>
            <a:pPr algn="r" rtl="1"/>
            <a:endParaRPr lang="en-US" dirty="0">
              <a:solidFill>
                <a:schemeClr val="bg1"/>
              </a:solidFill>
              <a:highlight>
                <a:srgbClr val="FFFF00"/>
              </a:highlight>
            </a:endParaRPr>
          </a:p>
        </p:txBody>
      </p:sp>
      <p:sp>
        <p:nvSpPr>
          <p:cNvPr id="3" name="Content Placeholder 2">
            <a:extLst>
              <a:ext uri="{FF2B5EF4-FFF2-40B4-BE49-F238E27FC236}">
                <a16:creationId xmlns:a16="http://schemas.microsoft.com/office/drawing/2014/main" id="{E4262573-2CB5-4C16-9864-6CD2D88724DE}"/>
              </a:ext>
            </a:extLst>
          </p:cNvPr>
          <p:cNvSpPr>
            <a:spLocks noGrp="1"/>
          </p:cNvSpPr>
          <p:nvPr>
            <p:ph idx="1"/>
          </p:nvPr>
        </p:nvSpPr>
        <p:spPr>
          <a:xfrm>
            <a:off x="470518" y="1597982"/>
            <a:ext cx="10798836" cy="5122414"/>
          </a:xfrm>
        </p:spPr>
        <p:txBody>
          <a:bodyPr>
            <a:normAutofit lnSpcReduction="10000"/>
          </a:bodyPr>
          <a:lstStyle/>
          <a:p>
            <a:pPr algn="r" rtl="1"/>
            <a:r>
              <a:rPr lang="ar-IQ" sz="3200" b="0" i="0" u="none" strike="noStrike" baseline="0" dirty="0">
                <a:latin typeface="adwa-assalaf"/>
              </a:rPr>
              <a:t>قبل التفكيك كان للشتات حضور في الحياة اليومية</a:t>
            </a:r>
          </a:p>
          <a:p>
            <a:pPr algn="r" rtl="1"/>
            <a:r>
              <a:rPr lang="ar-IQ" sz="3200" b="0" i="0" u="none" strike="noStrike" baseline="0" dirty="0">
                <a:latin typeface="adwa-assalaf"/>
              </a:rPr>
              <a:t>اليهودية فرضه حاخامات التلمود كممارسات) 32 ( يلتزم اليهود بتطبيقها لتذكيرهم «بدمار</a:t>
            </a:r>
          </a:p>
          <a:p>
            <a:pPr algn="r" rtl="1"/>
            <a:r>
              <a:rPr lang="ar-IQ" sz="3200" b="0" i="0" u="none" strike="noStrike" baseline="0" dirty="0">
                <a:latin typeface="adwa-assalaf"/>
              </a:rPr>
              <a:t>القدس » </a:t>
            </a:r>
            <a:r>
              <a:rPr lang="ar-IQ" sz="3200" b="0" i="0" u="none" strike="noStrike" baseline="0" dirty="0" err="1">
                <a:latin typeface="adwa-assalaf"/>
              </a:rPr>
              <a:t>الموهذه</a:t>
            </a:r>
            <a:r>
              <a:rPr lang="ar-IQ" sz="3200" b="0" i="0" u="none" strike="noStrike" baseline="0" dirty="0">
                <a:latin typeface="adwa-assalaf"/>
              </a:rPr>
              <a:t> الممارسات تنص على الآتي:</a:t>
            </a:r>
          </a:p>
          <a:p>
            <a:pPr algn="r" rtl="1"/>
            <a:r>
              <a:rPr lang="ar-IQ" sz="3200" b="0" i="0" u="none" strike="noStrike" baseline="0" dirty="0">
                <a:latin typeface="adwa-assalaf"/>
              </a:rPr>
              <a:t>إذا بنى اليهودي بيتاً يتوجب أن يترك مساحة ذراع مربع عند المدخل بدون قصارة</a:t>
            </a:r>
          </a:p>
          <a:p>
            <a:pPr algn="r" rtl="1"/>
            <a:r>
              <a:rPr lang="ar-IQ" sz="3200" b="0" i="0" u="none" strike="noStrike" baseline="0" dirty="0">
                <a:latin typeface="adwa-assalaf"/>
              </a:rPr>
              <a:t>ودهان. وإذا كان مستأجراً يتوجب عليه أن يدهن أو يصبغ ذراع مربع عند</a:t>
            </a:r>
          </a:p>
          <a:p>
            <a:pPr algn="r" rtl="1"/>
            <a:r>
              <a:rPr lang="ar-IQ" sz="3200" b="0" i="0" u="none" strike="noStrike" baseline="0" dirty="0">
                <a:latin typeface="adwa-assalaf"/>
              </a:rPr>
              <a:t>المدخل باللون الأسود. وقد طبق هذا الطقس في الكنس اليهودية أيضاً ولكن</a:t>
            </a:r>
          </a:p>
          <a:p>
            <a:pPr algn="r" rtl="1"/>
            <a:r>
              <a:rPr lang="ar-IQ" sz="3200" b="0" i="0" u="none" strike="noStrike" baseline="0" dirty="0">
                <a:latin typeface="adwa-assalaf"/>
              </a:rPr>
              <a:t>على الحائط الغربي بها، للتذكير بدمار القدس المصاحب </a:t>
            </a:r>
            <a:r>
              <a:rPr lang="ar-IQ" sz="3200" b="0" i="0" u="none" strike="noStrike" baseline="0" dirty="0" err="1">
                <a:latin typeface="adwa-assalaf"/>
              </a:rPr>
              <a:t>للشتات.رتبط</a:t>
            </a:r>
            <a:r>
              <a:rPr lang="ar-IQ" sz="3200" b="0" i="0" u="none" strike="noStrike" baseline="0" dirty="0">
                <a:latin typeface="adwa-assalaf"/>
              </a:rPr>
              <a:t> بالشتات، </a:t>
            </a:r>
          </a:p>
          <a:p>
            <a:pPr algn="r" rtl="1"/>
            <a:r>
              <a:rPr lang="ar-IQ" sz="3200" b="0" i="0" u="none" strike="noStrike" baseline="0" dirty="0">
                <a:latin typeface="adwa-assalaf"/>
              </a:rPr>
              <a:t>إذا عمل اليهودي وليمة عليه أن يقدم بها طبقاً مالحاً أو حامضاً للتذكير بدمار القدس.</a:t>
            </a:r>
            <a:endParaRPr lang="ar-AE" sz="4000" dirty="0">
              <a:cs typeface="Ali_K_Alwand" pitchFamily="2" charset="-78"/>
            </a:endParaRPr>
          </a:p>
        </p:txBody>
      </p:sp>
    </p:spTree>
    <p:extLst>
      <p:ext uri="{BB962C8B-B14F-4D97-AF65-F5344CB8AC3E}">
        <p14:creationId xmlns:p14="http://schemas.microsoft.com/office/powerpoint/2010/main" val="75761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58FD59B-6723-476B-8233-24F791DB1626}"/>
              </a:ext>
            </a:extLst>
          </p:cNvPr>
          <p:cNvSpPr txBox="1"/>
          <p:nvPr/>
        </p:nvSpPr>
        <p:spPr>
          <a:xfrm>
            <a:off x="0" y="319596"/>
            <a:ext cx="10706470" cy="4524315"/>
          </a:xfrm>
          <a:prstGeom prst="rect">
            <a:avLst/>
          </a:prstGeom>
          <a:noFill/>
        </p:spPr>
        <p:txBody>
          <a:bodyPr wrap="square" rtlCol="0">
            <a:spAutoFit/>
          </a:bodyPr>
          <a:lstStyle/>
          <a:p>
            <a:pPr algn="r" rtl="1"/>
            <a:r>
              <a:rPr lang="ar-IQ" sz="3600" b="0" i="0" u="none" strike="noStrike" baseline="0" dirty="0">
                <a:latin typeface="adwa-assalaf"/>
              </a:rPr>
              <a:t>2 إذا عمل اليهودي وليمة عليه أن يقدم بها طبقاً مالحاً أو حامضاً للتذكير بدمار القدس.</a:t>
            </a:r>
          </a:p>
          <a:p>
            <a:pPr algn="r" rtl="1"/>
            <a:r>
              <a:rPr lang="ar-IQ" sz="3600" b="0" i="0" u="none" strike="noStrike" baseline="0" dirty="0">
                <a:latin typeface="adwa-assalaf"/>
              </a:rPr>
              <a:t>-3 على كل يهودية تتزين بالمجوهرات أن تكسر بها فصاً للتذكير بدمار القدس.</a:t>
            </a:r>
          </a:p>
          <a:p>
            <a:pPr algn="r" rtl="1"/>
            <a:r>
              <a:rPr lang="ar-IQ" sz="3600" b="0" i="0" u="none" strike="noStrike" baseline="0" dirty="0">
                <a:latin typeface="adwa-assalaf"/>
              </a:rPr>
              <a:t>-4 وفي عقود الزواج بمدينة البندقية كان يكتب بها طبقاً لتعليمات الحاخامات اليهود:</a:t>
            </a:r>
          </a:p>
          <a:p>
            <a:pPr algn="r" rtl="1"/>
            <a:r>
              <a:rPr lang="ar-IQ" sz="3600" b="0" i="0" u="none" strike="noStrike" baseline="0" dirty="0">
                <a:latin typeface="adwa-assalaf"/>
              </a:rPr>
              <a:t> «إن نسيتك يا أورشليم تنسى يميني، ليلتصق لساني بحنكي إن لم أذكرك،</a:t>
            </a:r>
          </a:p>
          <a:p>
            <a:pPr algn="r" rtl="1"/>
            <a:r>
              <a:rPr lang="ar-IQ" sz="3600" b="0" i="0" u="none" strike="noStrike" baseline="0" dirty="0">
                <a:latin typeface="adwa-assalaf"/>
              </a:rPr>
              <a:t>إن لم أفضل أورشليم على عظيم فرحي ...</a:t>
            </a:r>
            <a:endParaRPr lang="en-US" sz="4400" b="1" dirty="0">
              <a:solidFill>
                <a:schemeClr val="bg1"/>
              </a:solidFill>
              <a:highlight>
                <a:srgbClr val="FFFF00"/>
              </a:highlight>
              <a:cs typeface="Ali_K_Alwand" pitchFamily="2" charset="-78"/>
            </a:endParaRPr>
          </a:p>
        </p:txBody>
      </p:sp>
    </p:spTree>
    <p:extLst>
      <p:ext uri="{BB962C8B-B14F-4D97-AF65-F5344CB8AC3E}">
        <p14:creationId xmlns:p14="http://schemas.microsoft.com/office/powerpoint/2010/main" val="2885498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4A8330-B937-418C-280D-B078BA27DF18}"/>
              </a:ext>
            </a:extLst>
          </p:cNvPr>
          <p:cNvSpPr txBox="1"/>
          <p:nvPr/>
        </p:nvSpPr>
        <p:spPr>
          <a:xfrm>
            <a:off x="247135" y="1026296"/>
            <a:ext cx="11664779" cy="3970318"/>
          </a:xfrm>
          <a:prstGeom prst="rect">
            <a:avLst/>
          </a:prstGeom>
          <a:noFill/>
        </p:spPr>
        <p:txBody>
          <a:bodyPr wrap="square">
            <a:spAutoFit/>
          </a:bodyPr>
          <a:lstStyle/>
          <a:p>
            <a:pPr algn="r" rtl="1"/>
            <a:r>
              <a:rPr lang="ar-IQ" sz="3600" b="0" i="0" u="none" strike="noStrike" baseline="0" dirty="0">
                <a:latin typeface="adwa-assalaf"/>
              </a:rPr>
              <a:t>هذه الممارسات أسهمت بنزعة التفكيك على المستوى اليهودي</a:t>
            </a:r>
          </a:p>
          <a:p>
            <a:pPr algn="r" rtl="1"/>
            <a:r>
              <a:rPr lang="ar-IQ" sz="3600" b="0" i="0" u="none" strike="noStrike" baseline="0" dirty="0">
                <a:latin typeface="adwa-assalaf"/>
              </a:rPr>
              <a:t>فحضور الشتات</a:t>
            </a:r>
          </a:p>
          <a:p>
            <a:pPr algn="r" rtl="1"/>
            <a:r>
              <a:rPr lang="ar-IQ" sz="3600" b="0" i="0" u="none" strike="noStrike" baseline="0" dirty="0">
                <a:latin typeface="adwa-assalaf"/>
              </a:rPr>
              <a:t>في الوجدان الجمعي اليهودي يجب أن يضل قائماً لإبقاء فكرة الخلاص قائمة</a:t>
            </a:r>
            <a:endParaRPr lang="ar-IQ" sz="3600" dirty="0">
              <a:latin typeface="adwa-assalaf"/>
            </a:endParaRPr>
          </a:p>
          <a:p>
            <a:pPr algn="r" rtl="1"/>
            <a:r>
              <a:rPr lang="ar-IQ" sz="3600" b="0" i="0" u="none" strike="noStrike" baseline="0" dirty="0">
                <a:latin typeface="adwa-assalaf"/>
              </a:rPr>
              <a:t>هذان العاملان وظفا في عصر التنوير الأوروبي الذي سمح لليهود</a:t>
            </a:r>
          </a:p>
          <a:p>
            <a:pPr algn="r" rtl="1"/>
            <a:r>
              <a:rPr lang="ar-IQ" sz="3600" b="0" i="0" u="none" strike="noStrike" baseline="0" dirty="0">
                <a:latin typeface="adwa-assalaf"/>
              </a:rPr>
              <a:t>بالاندماج في المجتمعات الأوروبية الغربية والإسهام في ثقافتها وثورتها العلمانية ضد الكنيسة والدين.</a:t>
            </a:r>
          </a:p>
          <a:p>
            <a:pPr algn="r" rtl="1"/>
            <a:r>
              <a:rPr lang="ar-IQ" sz="3600" dirty="0">
                <a:latin typeface="adwa-assalaf"/>
              </a:rPr>
              <a:t>وقد أسفرت جهود اليهود عن خلق النزعة التفكيكية ونحت مفرداتها</a:t>
            </a:r>
            <a:endParaRPr lang="en-US" sz="3600" dirty="0">
              <a:latin typeface="adwa-assalaf"/>
            </a:endParaRPr>
          </a:p>
        </p:txBody>
      </p:sp>
    </p:spTree>
    <p:extLst>
      <p:ext uri="{BB962C8B-B14F-4D97-AF65-F5344CB8AC3E}">
        <p14:creationId xmlns:p14="http://schemas.microsoft.com/office/powerpoint/2010/main" val="2724735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44D9-B2F1-4AC2-84AD-E52BFAF02D4A}"/>
              </a:ext>
            </a:extLst>
          </p:cNvPr>
          <p:cNvSpPr>
            <a:spLocks noGrp="1"/>
          </p:cNvSpPr>
          <p:nvPr>
            <p:ph type="title"/>
          </p:nvPr>
        </p:nvSpPr>
        <p:spPr/>
        <p:txBody>
          <a:bodyPr/>
          <a:lstStyle/>
          <a:p>
            <a:pPr algn="r" rtl="1"/>
            <a:endParaRPr lang="en-US" dirty="0">
              <a:solidFill>
                <a:schemeClr val="bg1"/>
              </a:solidFill>
              <a:highlight>
                <a:srgbClr val="FFFF00"/>
              </a:highlight>
              <a:cs typeface="Ali-A-Alwand" pitchFamily="2" charset="-78"/>
            </a:endParaRPr>
          </a:p>
        </p:txBody>
      </p:sp>
      <p:sp>
        <p:nvSpPr>
          <p:cNvPr id="5" name="Content Placeholder 4">
            <a:extLst>
              <a:ext uri="{FF2B5EF4-FFF2-40B4-BE49-F238E27FC236}">
                <a16:creationId xmlns:a16="http://schemas.microsoft.com/office/drawing/2014/main" id="{B271E16D-D212-3EC8-C762-DEF5E7D2B12D}"/>
              </a:ext>
            </a:extLst>
          </p:cNvPr>
          <p:cNvSpPr>
            <a:spLocks noGrp="1"/>
          </p:cNvSpPr>
          <p:nvPr>
            <p:ph idx="1"/>
          </p:nvPr>
        </p:nvSpPr>
        <p:spPr/>
        <p:txBody>
          <a:bodyPr>
            <a:normAutofit/>
          </a:bodyPr>
          <a:lstStyle/>
          <a:p>
            <a:pPr algn="r" rtl="1"/>
            <a:r>
              <a:rPr lang="ar-IQ" sz="3600" b="0" i="0" u="none" strike="noStrike" baseline="0" dirty="0">
                <a:latin typeface="adwa-assalaf"/>
              </a:rPr>
              <a:t>1 المكان )</a:t>
            </a:r>
            <a:r>
              <a:rPr lang="ar-IQ" sz="3600" b="0" i="0" u="none" strike="noStrike" baseline="0" dirty="0" err="1">
                <a:latin typeface="adwa-assalaf"/>
              </a:rPr>
              <a:t>ماقوم</a:t>
            </a:r>
            <a:r>
              <a:rPr lang="ar-IQ" sz="3600" b="0" i="0" u="none" strike="noStrike" baseline="0" dirty="0">
                <a:latin typeface="adwa-assalaf"/>
              </a:rPr>
              <a:t>( </a:t>
            </a:r>
            <a:r>
              <a:rPr lang="en-US" sz="3600" b="0" i="0" u="none" strike="noStrike" baseline="0" dirty="0">
                <a:latin typeface="TimesNewRomanPSMT"/>
              </a:rPr>
              <a:t>Place</a:t>
            </a:r>
          </a:p>
          <a:p>
            <a:pPr algn="r" rtl="1"/>
            <a:r>
              <a:rPr lang="ar-IQ" sz="3600" b="0" i="0" u="none" strike="noStrike" baseline="0" dirty="0">
                <a:latin typeface="adwa-assalaf"/>
              </a:rPr>
              <a:t>-2 الاختلاف والإرجاء </a:t>
            </a:r>
            <a:r>
              <a:rPr lang="en-US" sz="3600" b="0" i="0" u="none" strike="noStrike" baseline="0" dirty="0">
                <a:latin typeface="TimesNewRomanPSMT"/>
              </a:rPr>
              <a:t>La </a:t>
            </a:r>
            <a:r>
              <a:rPr lang="en-US" sz="3600" b="0" i="0" u="none" strike="noStrike" baseline="0" dirty="0" err="1">
                <a:latin typeface="TimesNewRomanPSMT"/>
              </a:rPr>
              <a:t>differance</a:t>
            </a:r>
            <a:endParaRPr lang="en-US" sz="3600" b="0" i="0" u="none" strike="noStrike" baseline="0" dirty="0">
              <a:latin typeface="TimesNewRomanPSMT"/>
            </a:endParaRPr>
          </a:p>
          <a:p>
            <a:pPr algn="r" rtl="1"/>
            <a:r>
              <a:rPr lang="ar-IQ" sz="3600" b="0" i="0" u="none" strike="noStrike" baseline="0" dirty="0">
                <a:latin typeface="adwa-assalaf"/>
              </a:rPr>
              <a:t>-3 الشتات </a:t>
            </a:r>
            <a:r>
              <a:rPr lang="en-US" sz="3600" b="0" i="0" u="none" strike="noStrike" baseline="0" dirty="0">
                <a:latin typeface="TimesNewRomanPSMT"/>
              </a:rPr>
              <a:t>Diasporic existence</a:t>
            </a:r>
          </a:p>
          <a:p>
            <a:pPr algn="r" rtl="1"/>
            <a:r>
              <a:rPr lang="ar-IQ" sz="3600" b="0" i="0" u="none" strike="noStrike" baseline="0" dirty="0">
                <a:latin typeface="adwa-assalaf"/>
              </a:rPr>
              <a:t>-4 المقدس </a:t>
            </a:r>
            <a:r>
              <a:rPr lang="en-US" sz="3600" b="0" i="0" u="none" strike="noStrike" baseline="0" dirty="0">
                <a:latin typeface="TimesNewRomanPSMT"/>
              </a:rPr>
              <a:t>The holy – das </a:t>
            </a:r>
            <a:r>
              <a:rPr lang="en-US" sz="3600" b="0" i="0" u="none" strike="noStrike" baseline="0" dirty="0" err="1">
                <a:latin typeface="TimesNewRomanPSMT"/>
              </a:rPr>
              <a:t>Heilige</a:t>
            </a:r>
            <a:endParaRPr lang="en-US" sz="3600" b="0" i="0" u="none" strike="noStrike" baseline="0" dirty="0">
              <a:latin typeface="TimesNewRomanPSMT"/>
            </a:endParaRPr>
          </a:p>
          <a:p>
            <a:pPr algn="r" rtl="1"/>
            <a:r>
              <a:rPr lang="ar-IQ" sz="3600" b="0" i="0" u="none" strike="noStrike" baseline="0" dirty="0">
                <a:latin typeface="adwa-assalaf"/>
              </a:rPr>
              <a:t>-5 الصنمية </a:t>
            </a:r>
            <a:r>
              <a:rPr lang="en-US" sz="3600" b="0" i="0" u="none" strike="noStrike" baseline="0" dirty="0">
                <a:latin typeface="TimesNewRomanPSMT"/>
              </a:rPr>
              <a:t>Idolization</a:t>
            </a:r>
          </a:p>
          <a:p>
            <a:pPr algn="r" rtl="1"/>
            <a:r>
              <a:rPr lang="ar-IQ" sz="3600" b="0" i="0" u="none" strike="noStrike" baseline="0" dirty="0">
                <a:latin typeface="adwa-assalaf"/>
              </a:rPr>
              <a:t>-6 الإزاحة</a:t>
            </a:r>
            <a:endParaRPr lang="en-US" sz="4000" dirty="0"/>
          </a:p>
        </p:txBody>
      </p:sp>
    </p:spTree>
    <p:extLst>
      <p:ext uri="{BB962C8B-B14F-4D97-AF65-F5344CB8AC3E}">
        <p14:creationId xmlns:p14="http://schemas.microsoft.com/office/powerpoint/2010/main" val="2728605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BB038-C9E4-41E2-9867-2AE1DAF25D15}"/>
              </a:ext>
            </a:extLst>
          </p:cNvPr>
          <p:cNvSpPr>
            <a:spLocks noGrp="1"/>
          </p:cNvSpPr>
          <p:nvPr>
            <p:ph type="title"/>
          </p:nvPr>
        </p:nvSpPr>
        <p:spPr/>
        <p:txBody>
          <a:bodyPr/>
          <a:lstStyle/>
          <a:p>
            <a:pPr algn="r" rtl="1"/>
            <a:r>
              <a:rPr lang="ar-AE" b="1" dirty="0" err="1">
                <a:solidFill>
                  <a:srgbClr val="FF0000"/>
                </a:solidFill>
                <a:highlight>
                  <a:srgbClr val="FFFF00"/>
                </a:highlight>
                <a:cs typeface="Ali_K_Alwand" pitchFamily="2" charset="-78"/>
              </a:rPr>
              <a:t>ثيَويستي</a:t>
            </a:r>
            <a:r>
              <a:rPr lang="ar-AE" b="1" dirty="0">
                <a:solidFill>
                  <a:srgbClr val="FF0000"/>
                </a:solidFill>
                <a:highlight>
                  <a:srgbClr val="FFFF00"/>
                </a:highlight>
                <a:cs typeface="Ali_K_Alwand" pitchFamily="2" charset="-78"/>
              </a:rPr>
              <a:t> تاك </a:t>
            </a:r>
            <a:r>
              <a:rPr lang="ar-AE" b="1" dirty="0" err="1">
                <a:solidFill>
                  <a:srgbClr val="FF0000"/>
                </a:solidFill>
                <a:highlight>
                  <a:srgbClr val="FFFF00"/>
                </a:highlight>
                <a:cs typeface="Ali_K_Alwand" pitchFamily="2" charset="-78"/>
              </a:rPr>
              <a:t>لة</a:t>
            </a:r>
            <a:r>
              <a:rPr lang="ar-AE" b="1" dirty="0">
                <a:solidFill>
                  <a:srgbClr val="FF0000"/>
                </a:solidFill>
                <a:highlight>
                  <a:srgbClr val="FFFF00"/>
                </a:highlight>
                <a:cs typeface="Ali_K_Alwand" pitchFamily="2" charset="-78"/>
              </a:rPr>
              <a:t> </a:t>
            </a:r>
            <a:r>
              <a:rPr lang="ar-AE" b="1" dirty="0" err="1">
                <a:solidFill>
                  <a:srgbClr val="FF0000"/>
                </a:solidFill>
                <a:highlight>
                  <a:srgbClr val="FFFF00"/>
                </a:highlight>
                <a:cs typeface="Ali_K_Alwand" pitchFamily="2" charset="-78"/>
              </a:rPr>
              <a:t>ذووري</a:t>
            </a:r>
            <a:r>
              <a:rPr lang="ar-AE" b="1" dirty="0">
                <a:solidFill>
                  <a:srgbClr val="FF0000"/>
                </a:solidFill>
                <a:highlight>
                  <a:srgbClr val="FFFF00"/>
                </a:highlight>
                <a:cs typeface="Ali_K_Alwand" pitchFamily="2" charset="-78"/>
              </a:rPr>
              <a:t> </a:t>
            </a:r>
            <a:r>
              <a:rPr lang="ar-AE" b="1" dirty="0" err="1">
                <a:solidFill>
                  <a:srgbClr val="FF0000"/>
                </a:solidFill>
                <a:highlight>
                  <a:srgbClr val="FFFF00"/>
                </a:highlight>
                <a:cs typeface="Ali_K_Alwand" pitchFamily="2" charset="-78"/>
              </a:rPr>
              <a:t>ئيداري</a:t>
            </a:r>
            <a:endParaRPr lang="en-US" b="1" dirty="0">
              <a:solidFill>
                <a:srgbClr val="FF0000"/>
              </a:solidFill>
              <a:highlight>
                <a:srgbClr val="FFFF00"/>
              </a:highlight>
              <a:cs typeface="Ali-A-Alwand" pitchFamily="2" charset="-78"/>
            </a:endParaRPr>
          </a:p>
        </p:txBody>
      </p:sp>
      <p:sp>
        <p:nvSpPr>
          <p:cNvPr id="5" name="Rectangle 1">
            <a:extLst>
              <a:ext uri="{FF2B5EF4-FFF2-40B4-BE49-F238E27FC236}">
                <a16:creationId xmlns:a16="http://schemas.microsoft.com/office/drawing/2014/main" id="{C5D2B798-1D57-4537-86A3-6084B08785C4}"/>
              </a:ext>
            </a:extLst>
          </p:cNvPr>
          <p:cNvSpPr>
            <a:spLocks noChangeArrowheads="1"/>
          </p:cNvSpPr>
          <p:nvPr/>
        </p:nvSpPr>
        <p:spPr bwMode="auto">
          <a:xfrm>
            <a:off x="-8331653" y="173736"/>
            <a:ext cx="2386112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r" defTabSz="914400" eaLnBrk="0" fontAlgn="base" latinLnBrk="0" hangingPunct="0">
              <a:lnSpc>
                <a:spcPct val="100000"/>
              </a:lnSpc>
              <a:spcBef>
                <a:spcPct val="0"/>
              </a:spcBef>
              <a:spcAft>
                <a:spcPct val="0"/>
              </a:spcAft>
              <a:buClrTx/>
              <a:buSzTx/>
              <a:buFontTx/>
              <a:buNone/>
              <a:tabLst/>
            </a:pPr>
            <a:r>
              <a:rPr kumimoji="0" lang="ar-SA" altLang="en-US" sz="900" b="1" i="0" u="none" strike="noStrike" cap="none" normalizeH="0" baseline="0">
                <a:ln>
                  <a:noFill/>
                </a:ln>
                <a:solidFill>
                  <a:schemeClr val="bg1"/>
                </a:solidFill>
                <a:effectLst/>
                <a:latin typeface="inherit"/>
                <a:cs typeface="Arial" panose="020B0604020202020204" pitchFamily="34" charset="0"/>
              </a:rPr>
              <a:t>نصيب الفرد في الغرف الإدارية</a:t>
            </a:r>
            <a:r>
              <a:rPr kumimoji="0" lang="en-US" altLang="en-US" sz="800" b="0" i="0" u="none" strike="noStrike" cap="none" normalizeH="0" baseline="0">
                <a:ln>
                  <a:noFill/>
                </a:ln>
                <a:solidFill>
                  <a:schemeClr val="bg1"/>
                </a:solidFill>
                <a:effectLst/>
              </a:rPr>
              <a:t>-</a:t>
            </a:r>
            <a:r>
              <a:rPr kumimoji="0" lang="ar-SA" altLang="en-US" sz="800" b="0" i="0" u="none" strike="noStrike" cap="none" normalizeH="0" baseline="0">
                <a:ln>
                  <a:noFill/>
                </a:ln>
                <a:solidFill>
                  <a:schemeClr val="bg1"/>
                </a:solidFill>
                <a:effectLst/>
                <a:cs typeface="Arial" panose="020B0604020202020204" pitchFamily="34" charset="0"/>
              </a:rPr>
              <a:t>أسس تصميم المدارس</a:t>
            </a:r>
            <a:br>
              <a:rPr kumimoji="0" lang="en-US" altLang="en-US" sz="1800" b="0" i="0" u="none" strike="noStrike" cap="none" normalizeH="0" baseline="0">
                <a:ln>
                  <a:noFill/>
                </a:ln>
                <a:solidFill>
                  <a:schemeClr val="bg1"/>
                </a:solidFill>
                <a:effectLst/>
                <a:latin typeface="Arial" panose="020B0604020202020204" pitchFamily="34" charset="0"/>
              </a:rPr>
            </a:br>
            <a:endParaRPr kumimoji="0" lang="en-US" altLang="en-US" sz="1800" b="0" i="0" u="none" strike="noStrike" cap="none" normalizeH="0" baseline="0">
              <a:ln>
                <a:noFill/>
              </a:ln>
              <a:solidFill>
                <a:schemeClr val="bg1"/>
              </a:solidFill>
              <a:effectLst/>
              <a:latin typeface="Arial" panose="020B0604020202020204" pitchFamily="34" charset="0"/>
            </a:endParaRPr>
          </a:p>
        </p:txBody>
      </p:sp>
      <p:sp>
        <p:nvSpPr>
          <p:cNvPr id="6" name="TextBox 5">
            <a:extLst>
              <a:ext uri="{FF2B5EF4-FFF2-40B4-BE49-F238E27FC236}">
                <a16:creationId xmlns:a16="http://schemas.microsoft.com/office/drawing/2014/main" id="{FE663C6E-FC13-4BAB-A3C6-5D6A4F42D80F}"/>
              </a:ext>
            </a:extLst>
          </p:cNvPr>
          <p:cNvSpPr txBox="1"/>
          <p:nvPr/>
        </p:nvSpPr>
        <p:spPr>
          <a:xfrm>
            <a:off x="457200" y="1984248"/>
            <a:ext cx="10755195" cy="3416320"/>
          </a:xfrm>
          <a:prstGeom prst="rect">
            <a:avLst/>
          </a:prstGeom>
          <a:noFill/>
        </p:spPr>
        <p:txBody>
          <a:bodyPr wrap="square" rtlCol="0">
            <a:spAutoFit/>
          </a:bodyPr>
          <a:lstStyle/>
          <a:p>
            <a:pPr algn="r" rtl="1"/>
            <a:r>
              <a:rPr lang="ar-IQ" sz="3600" b="0" i="0" u="none" strike="noStrike" baseline="0" dirty="0">
                <a:latin typeface="adwa-assalaf"/>
              </a:rPr>
              <a:t>الطوي </a:t>
            </a:r>
            <a:r>
              <a:rPr lang="en-US" sz="3600" b="0" i="0" u="none" strike="noStrike" baseline="0" dirty="0">
                <a:latin typeface="TimesNewRomanPSMT"/>
              </a:rPr>
              <a:t>Folding</a:t>
            </a:r>
          </a:p>
          <a:p>
            <a:pPr algn="r" rtl="1"/>
            <a:r>
              <a:rPr lang="ar-IQ" sz="3600" b="0" i="0" u="none" strike="noStrike" baseline="0" dirty="0">
                <a:latin typeface="adwa-assalaf"/>
              </a:rPr>
              <a:t>-8 اللامادية- البعثرة </a:t>
            </a:r>
            <a:r>
              <a:rPr lang="en-US" sz="3600" b="0" i="0" u="none" strike="noStrike" baseline="0" dirty="0">
                <a:latin typeface="TimesNewRomanPSMT"/>
              </a:rPr>
              <a:t>Dematerialization</a:t>
            </a:r>
          </a:p>
          <a:p>
            <a:pPr algn="r" rtl="1"/>
            <a:r>
              <a:rPr lang="ar-IQ" sz="3600" b="0" i="0" u="none" strike="noStrike" baseline="0" dirty="0">
                <a:latin typeface="adwa-assalaf"/>
              </a:rPr>
              <a:t>-9 </a:t>
            </a:r>
            <a:r>
              <a:rPr lang="ar-IQ" sz="3600" b="0" i="0" u="none" strike="noStrike" baseline="0" dirty="0" err="1">
                <a:latin typeface="adwa-assalaf"/>
              </a:rPr>
              <a:t>الآثر</a:t>
            </a:r>
            <a:r>
              <a:rPr lang="ar-IQ" sz="3600" b="0" i="0" u="none" strike="noStrike" baseline="0" dirty="0">
                <a:latin typeface="adwa-assalaf"/>
              </a:rPr>
              <a:t> </a:t>
            </a:r>
            <a:r>
              <a:rPr lang="en-US" sz="3600" b="0" i="0" u="none" strike="noStrike" baseline="0" dirty="0">
                <a:latin typeface="TimesNewRomanPSMT"/>
              </a:rPr>
              <a:t>Trace</a:t>
            </a:r>
          </a:p>
          <a:p>
            <a:pPr algn="r" rtl="1"/>
            <a:r>
              <a:rPr lang="ar-IQ" sz="3600" b="0" i="0" u="none" strike="noStrike" baseline="0" dirty="0">
                <a:latin typeface="adwa-assalaf"/>
              </a:rPr>
              <a:t>-10 الآلية )التراتبية( </a:t>
            </a:r>
            <a:r>
              <a:rPr lang="en-US" sz="3600" b="0" i="0" u="none" strike="noStrike" baseline="0" dirty="0">
                <a:latin typeface="TimesNewRomanPSMT"/>
              </a:rPr>
              <a:t>The Machinic</a:t>
            </a:r>
          </a:p>
          <a:p>
            <a:pPr algn="r" rtl="1"/>
            <a:r>
              <a:rPr lang="ar-IQ" sz="3600" b="0" i="0" u="none" strike="noStrike" baseline="0" dirty="0">
                <a:latin typeface="adwa-assalaf"/>
              </a:rPr>
              <a:t>-11 العدمية الباطنية </a:t>
            </a:r>
            <a:r>
              <a:rPr lang="en-US" sz="3600" b="0" i="0" u="none" strike="noStrike" baseline="0" dirty="0">
                <a:latin typeface="TimesNewRomanPSMT"/>
              </a:rPr>
              <a:t>Mystical Nothingness</a:t>
            </a:r>
          </a:p>
          <a:p>
            <a:pPr algn="r" rtl="1"/>
            <a:r>
              <a:rPr lang="ar-IQ" sz="3600" b="0" i="0" u="none" strike="noStrike" baseline="0" dirty="0">
                <a:latin typeface="adwa-assalaf"/>
              </a:rPr>
              <a:t>-12 بين البينين</a:t>
            </a:r>
            <a:endParaRPr lang="ar-AE" sz="4400" dirty="0">
              <a:cs typeface="Ali_K_Alwand" pitchFamily="2" charset="-78"/>
            </a:endParaRPr>
          </a:p>
        </p:txBody>
      </p:sp>
    </p:spTree>
    <p:extLst>
      <p:ext uri="{BB962C8B-B14F-4D97-AF65-F5344CB8AC3E}">
        <p14:creationId xmlns:p14="http://schemas.microsoft.com/office/powerpoint/2010/main" val="3567498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6C9869-F724-47EB-90E8-853408083CDE}"/>
              </a:ext>
            </a:extLst>
          </p:cNvPr>
          <p:cNvSpPr txBox="1"/>
          <p:nvPr/>
        </p:nvSpPr>
        <p:spPr>
          <a:xfrm>
            <a:off x="2849733" y="1171853"/>
            <a:ext cx="8531440" cy="4462760"/>
          </a:xfrm>
          <a:prstGeom prst="rect">
            <a:avLst/>
          </a:prstGeom>
          <a:noFill/>
        </p:spPr>
        <p:txBody>
          <a:bodyPr wrap="square" rtlCol="0">
            <a:spAutoFit/>
          </a:bodyPr>
          <a:lstStyle/>
          <a:p>
            <a:pPr algn="r" rtl="1"/>
            <a:r>
              <a:rPr lang="ar-IQ" sz="4000" b="0" i="0" u="none" strike="noStrike" baseline="0" dirty="0">
                <a:latin typeface="adwa-assalaf"/>
              </a:rPr>
              <a:t>13 الضبابية </a:t>
            </a:r>
            <a:r>
              <a:rPr lang="en-US" sz="4000" b="0" i="0" u="none" strike="noStrike" baseline="0" dirty="0">
                <a:latin typeface="TimesNewRomanPSMT"/>
              </a:rPr>
              <a:t>Blur</a:t>
            </a:r>
          </a:p>
          <a:p>
            <a:pPr algn="r" rtl="1"/>
            <a:r>
              <a:rPr lang="ar-IQ" sz="4000" b="0" i="0" u="none" strike="noStrike" baseline="0" dirty="0">
                <a:latin typeface="adwa-assalaf"/>
              </a:rPr>
              <a:t>-14 نصية العمارة - تحويل العمارة إلى نص </a:t>
            </a:r>
            <a:r>
              <a:rPr lang="en-US" sz="4000" b="0" i="0" u="none" strike="noStrike" baseline="0" dirty="0">
                <a:latin typeface="TimesNewRomanPSMT"/>
              </a:rPr>
              <a:t>Textuality</a:t>
            </a:r>
          </a:p>
          <a:p>
            <a:pPr algn="r" rtl="1"/>
            <a:r>
              <a:rPr lang="en-US" sz="4000" b="0" i="0" u="none" strike="noStrike" baseline="0" dirty="0">
                <a:latin typeface="TimesNewRomanPSMT"/>
              </a:rPr>
              <a:t>22</a:t>
            </a:r>
          </a:p>
          <a:p>
            <a:pPr algn="r" rtl="1"/>
            <a:r>
              <a:rPr lang="ar-IQ" sz="4000" b="0" i="0" u="none" strike="noStrike" baseline="0" dirty="0">
                <a:latin typeface="adwa-assalaf"/>
              </a:rPr>
              <a:t>-15 القراءة الخلاقة </a:t>
            </a:r>
            <a:r>
              <a:rPr lang="en-US" sz="4000" b="0" i="0" u="none" strike="noStrike" baseline="0" dirty="0">
                <a:latin typeface="TimesNewRomanPSMT"/>
              </a:rPr>
              <a:t>Creative reading</a:t>
            </a:r>
          </a:p>
          <a:p>
            <a:pPr algn="r" rtl="1"/>
            <a:r>
              <a:rPr lang="ar-IQ" sz="4000" b="0" i="0" u="none" strike="noStrike" baseline="0" dirty="0">
                <a:latin typeface="adwa-assalaf"/>
              </a:rPr>
              <a:t>-16 الحاضر الغائب </a:t>
            </a:r>
            <a:r>
              <a:rPr lang="en-US" sz="4000" b="0" i="0" u="none" strike="noStrike" baseline="0" dirty="0">
                <a:latin typeface="TimesNewRomanPSMT"/>
              </a:rPr>
              <a:t>The </a:t>
            </a:r>
            <a:r>
              <a:rPr lang="en-US" sz="4400" b="0" i="0" u="none" strike="noStrike" baseline="0" dirty="0">
                <a:latin typeface="TimesNewRomanPSMT"/>
              </a:rPr>
              <a:t>Presence</a:t>
            </a:r>
            <a:r>
              <a:rPr lang="en-US" sz="4000" b="0" i="0" u="none" strike="noStrike" baseline="0" dirty="0">
                <a:latin typeface="TimesNewRomanPSMT"/>
              </a:rPr>
              <a:t> Absence</a:t>
            </a:r>
          </a:p>
          <a:p>
            <a:pPr algn="r" rtl="1"/>
            <a:r>
              <a:rPr lang="ar-IQ" sz="4000" b="0" i="0" u="none" strike="noStrike" baseline="0" dirty="0">
                <a:latin typeface="adwa-assalaf"/>
              </a:rPr>
              <a:t>-17 العمارة القادمة،</a:t>
            </a:r>
            <a:endParaRPr lang="en-US" sz="4000" dirty="0">
              <a:cs typeface="Ali_K_Alwand" pitchFamily="2" charset="-78"/>
            </a:endParaRPr>
          </a:p>
        </p:txBody>
      </p:sp>
    </p:spTree>
    <p:extLst>
      <p:ext uri="{BB962C8B-B14F-4D97-AF65-F5344CB8AC3E}">
        <p14:creationId xmlns:p14="http://schemas.microsoft.com/office/powerpoint/2010/main" val="43464630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1007</TotalTime>
  <Words>1066</Words>
  <Application>Microsoft Office PowerPoint</Application>
  <PresentationFormat>Widescreen</PresentationFormat>
  <Paragraphs>82</Paragraphs>
  <Slides>19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adwa-assalaf</vt:lpstr>
      <vt:lpstr>adwa-assalaf-Bold</vt:lpstr>
      <vt:lpstr>Arial</vt:lpstr>
      <vt:lpstr>AXtManalBLack</vt:lpstr>
      <vt:lpstr>Calibri</vt:lpstr>
      <vt:lpstr>Century Gothic</vt:lpstr>
      <vt:lpstr>inherit</vt:lpstr>
      <vt:lpstr>Simplified Arabic</vt:lpstr>
      <vt:lpstr>TimesNewRomanPSMT</vt:lpstr>
      <vt:lpstr>Unikurd Goran</vt:lpstr>
      <vt:lpstr>Vapor Trail</vt:lpstr>
      <vt:lpstr>تاريخ عمارة ما بعد الحداثة</vt:lpstr>
      <vt:lpstr>مفردات التفكيك المعمارية</vt:lpstr>
      <vt:lpstr>PowerPoint Presentation</vt:lpstr>
      <vt:lpstr>PowerPoint Presentation</vt:lpstr>
      <vt:lpstr>PowerPoint Presentation</vt:lpstr>
      <vt:lpstr>PowerPoint Presentation</vt:lpstr>
      <vt:lpstr>PowerPoint Presentation</vt:lpstr>
      <vt:lpstr>ثيَويستي تاك لة ذووري ئيداري</vt:lpstr>
      <vt:lpstr>PowerPoint Presentation</vt:lpstr>
      <vt:lpstr>تاريخ عمارة ما بعد الحداثة</vt:lpstr>
      <vt:lpstr>زها حديد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Ergonomics</dc:title>
  <dc:creator>Hawas Saadi</dc:creator>
  <cp:lastModifiedBy>darkside killer</cp:lastModifiedBy>
  <cp:revision>19</cp:revision>
  <dcterms:created xsi:type="dcterms:W3CDTF">2022-04-10T18:21:33Z</dcterms:created>
  <dcterms:modified xsi:type="dcterms:W3CDTF">2024-04-20T16:53:37Z</dcterms:modified>
</cp:coreProperties>
</file>