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40" r:id="rId2"/>
    <p:sldId id="339" r:id="rId3"/>
    <p:sldId id="317" r:id="rId4"/>
    <p:sldId id="334" r:id="rId5"/>
    <p:sldId id="320" r:id="rId6"/>
    <p:sldId id="337" r:id="rId7"/>
    <p:sldId id="338" r:id="rId8"/>
    <p:sldId id="348" r:id="rId9"/>
    <p:sldId id="344" r:id="rId10"/>
    <p:sldId id="343" r:id="rId11"/>
    <p:sldId id="342" r:id="rId12"/>
    <p:sldId id="341" r:id="rId13"/>
    <p:sldId id="352" r:id="rId14"/>
    <p:sldId id="345" r:id="rId15"/>
    <p:sldId id="346" r:id="rId16"/>
    <p:sldId id="347" r:id="rId17"/>
    <p:sldId id="349" r:id="rId18"/>
    <p:sldId id="350" r:id="rId19"/>
    <p:sldId id="351" r:id="rId20"/>
    <p:sldId id="356" r:id="rId21"/>
    <p:sldId id="355" r:id="rId22"/>
    <p:sldId id="354" r:id="rId23"/>
    <p:sldId id="353" r:id="rId24"/>
    <p:sldId id="358" r:id="rId25"/>
    <p:sldId id="357" r:id="rId26"/>
    <p:sldId id="360" r:id="rId27"/>
    <p:sldId id="359" r:id="rId28"/>
    <p:sldId id="362" r:id="rId29"/>
    <p:sldId id="3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408" autoAdjust="0"/>
  </p:normalViewPr>
  <p:slideViewPr>
    <p:cSldViewPr snapToGrid="0">
      <p:cViewPr varScale="1">
        <p:scale>
          <a:sx n="76" d="100"/>
          <a:sy n="76" d="100"/>
        </p:scale>
        <p:origin x="167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43D85-6FA0-4622-B34A-C48E085F81FD}" type="datetimeFigureOut">
              <a:rPr lang="en-US" smtClean="0"/>
              <a:pPr/>
              <a:t>2/17/2024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3C9C0-3BCE-4413-A36D-7EBB4043D018}" type="slidenum">
              <a:rPr lang="en-US" smtClean="0"/>
              <a:pPr/>
              <a:t>‹#›</a:t>
            </a:fld>
            <a:endParaRPr lang="en-US"/>
          </a:p>
        </p:txBody>
      </p:sp>
    </p:spTree>
    <p:extLst>
      <p:ext uri="{BB962C8B-B14F-4D97-AF65-F5344CB8AC3E}">
        <p14:creationId xmlns:p14="http://schemas.microsoft.com/office/powerpoint/2010/main" val="135307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3C9C0-3BCE-4413-A36D-7EBB4043D018}" type="slidenum">
              <a:rPr lang="en-US" smtClean="0"/>
              <a:pPr/>
              <a:t>2</a:t>
            </a:fld>
            <a:endParaRPr lang="en-US"/>
          </a:p>
        </p:txBody>
      </p:sp>
    </p:spTree>
    <p:extLst>
      <p:ext uri="{BB962C8B-B14F-4D97-AF65-F5344CB8AC3E}">
        <p14:creationId xmlns:p14="http://schemas.microsoft.com/office/powerpoint/2010/main" val="101965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CDFDE-D60D-89D3-2DEF-19A6A0B6D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E318D-FBE6-2685-B34E-D36EF10CE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1DA87-2996-4AA6-CBFE-DBB3014275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79C6FB-F81F-CEA2-72E6-C76537254ABD}"/>
              </a:ext>
            </a:extLst>
          </p:cNvPr>
          <p:cNvSpPr>
            <a:spLocks noGrp="1"/>
          </p:cNvSpPr>
          <p:nvPr>
            <p:ph type="sldNum" sz="quarter" idx="5"/>
          </p:nvPr>
        </p:nvSpPr>
        <p:spPr/>
        <p:txBody>
          <a:bodyPr/>
          <a:lstStyle/>
          <a:p>
            <a:fld id="{B8F3C9C0-3BCE-4413-A36D-7EBB4043D018}" type="slidenum">
              <a:rPr lang="en-US" smtClean="0"/>
              <a:pPr/>
              <a:t>16</a:t>
            </a:fld>
            <a:endParaRPr lang="en-US"/>
          </a:p>
        </p:txBody>
      </p:sp>
    </p:spTree>
    <p:extLst>
      <p:ext uri="{BB962C8B-B14F-4D97-AF65-F5344CB8AC3E}">
        <p14:creationId xmlns:p14="http://schemas.microsoft.com/office/powerpoint/2010/main" val="335459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0C8B-4AD4-D482-B6B0-38874277C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40BE3-15CC-7B01-1659-7D74323CC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63866-CF31-CCB2-AAAA-172FBBC5D4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4F9F48-C887-3C64-4F7A-0307B6062C1D}"/>
              </a:ext>
            </a:extLst>
          </p:cNvPr>
          <p:cNvSpPr>
            <a:spLocks noGrp="1"/>
          </p:cNvSpPr>
          <p:nvPr>
            <p:ph type="sldNum" sz="quarter" idx="5"/>
          </p:nvPr>
        </p:nvSpPr>
        <p:spPr/>
        <p:txBody>
          <a:bodyPr/>
          <a:lstStyle/>
          <a:p>
            <a:fld id="{B8F3C9C0-3BCE-4413-A36D-7EBB4043D018}" type="slidenum">
              <a:rPr lang="en-US" smtClean="0"/>
              <a:pPr/>
              <a:t>17</a:t>
            </a:fld>
            <a:endParaRPr lang="en-US"/>
          </a:p>
        </p:txBody>
      </p:sp>
    </p:spTree>
    <p:extLst>
      <p:ext uri="{BB962C8B-B14F-4D97-AF65-F5344CB8AC3E}">
        <p14:creationId xmlns:p14="http://schemas.microsoft.com/office/powerpoint/2010/main" val="323595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B1CB5-21FD-6F35-373C-5645A88F5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DA991-E45D-201B-998B-5CA007FA4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54BD0-541E-C563-0642-A4BE817345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B10E82-2F8C-5D40-F5BB-D4E0FA6EFD4E}"/>
              </a:ext>
            </a:extLst>
          </p:cNvPr>
          <p:cNvSpPr>
            <a:spLocks noGrp="1"/>
          </p:cNvSpPr>
          <p:nvPr>
            <p:ph type="sldNum" sz="quarter" idx="5"/>
          </p:nvPr>
        </p:nvSpPr>
        <p:spPr/>
        <p:txBody>
          <a:bodyPr/>
          <a:lstStyle/>
          <a:p>
            <a:fld id="{B8F3C9C0-3BCE-4413-A36D-7EBB4043D018}" type="slidenum">
              <a:rPr lang="en-US" smtClean="0"/>
              <a:pPr/>
              <a:t>18</a:t>
            </a:fld>
            <a:endParaRPr lang="en-US"/>
          </a:p>
        </p:txBody>
      </p:sp>
    </p:spTree>
    <p:extLst>
      <p:ext uri="{BB962C8B-B14F-4D97-AF65-F5344CB8AC3E}">
        <p14:creationId xmlns:p14="http://schemas.microsoft.com/office/powerpoint/2010/main" val="255714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6EAD-09AD-92D0-D6C0-8B447EEE2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53085-07AA-C250-E626-17E3380FB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7ECFF-5893-3AE6-5936-87D1C40497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60EE28-823A-6D38-15CA-A506E3E3B1C0}"/>
              </a:ext>
            </a:extLst>
          </p:cNvPr>
          <p:cNvSpPr>
            <a:spLocks noGrp="1"/>
          </p:cNvSpPr>
          <p:nvPr>
            <p:ph type="sldNum" sz="quarter" idx="5"/>
          </p:nvPr>
        </p:nvSpPr>
        <p:spPr/>
        <p:txBody>
          <a:bodyPr/>
          <a:lstStyle/>
          <a:p>
            <a:fld id="{B8F3C9C0-3BCE-4413-A36D-7EBB4043D018}" type="slidenum">
              <a:rPr lang="en-US" smtClean="0"/>
              <a:pPr/>
              <a:t>19</a:t>
            </a:fld>
            <a:endParaRPr lang="en-US"/>
          </a:p>
        </p:txBody>
      </p:sp>
    </p:spTree>
    <p:extLst>
      <p:ext uri="{BB962C8B-B14F-4D97-AF65-F5344CB8AC3E}">
        <p14:creationId xmlns:p14="http://schemas.microsoft.com/office/powerpoint/2010/main" val="284968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2D748-001E-2BC3-9525-7693A5A00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8BCF4-B46F-32B9-A0C3-0FAE5940E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96F10-FCA1-BA4F-2E68-BBBF49CF54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0BAF17-7E7C-1CDA-0709-0237EFB3983F}"/>
              </a:ext>
            </a:extLst>
          </p:cNvPr>
          <p:cNvSpPr>
            <a:spLocks noGrp="1"/>
          </p:cNvSpPr>
          <p:nvPr>
            <p:ph type="sldNum" sz="quarter" idx="5"/>
          </p:nvPr>
        </p:nvSpPr>
        <p:spPr/>
        <p:txBody>
          <a:bodyPr/>
          <a:lstStyle/>
          <a:p>
            <a:fld id="{B8F3C9C0-3BCE-4413-A36D-7EBB4043D018}" type="slidenum">
              <a:rPr lang="en-US" smtClean="0"/>
              <a:pPr/>
              <a:t>20</a:t>
            </a:fld>
            <a:endParaRPr lang="en-US"/>
          </a:p>
        </p:txBody>
      </p:sp>
    </p:spTree>
    <p:extLst>
      <p:ext uri="{BB962C8B-B14F-4D97-AF65-F5344CB8AC3E}">
        <p14:creationId xmlns:p14="http://schemas.microsoft.com/office/powerpoint/2010/main" val="189366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629B4-FB23-10E9-C9DD-F47E53B31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23C0E-0FE6-EB81-7B48-1BF9BC00D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A0905-DE1A-AAF2-F3FA-62307B6F7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14A862-8744-9B9B-8299-AA16320E5990}"/>
              </a:ext>
            </a:extLst>
          </p:cNvPr>
          <p:cNvSpPr>
            <a:spLocks noGrp="1"/>
          </p:cNvSpPr>
          <p:nvPr>
            <p:ph type="sldNum" sz="quarter" idx="5"/>
          </p:nvPr>
        </p:nvSpPr>
        <p:spPr/>
        <p:txBody>
          <a:bodyPr/>
          <a:lstStyle/>
          <a:p>
            <a:fld id="{B8F3C9C0-3BCE-4413-A36D-7EBB4043D018}" type="slidenum">
              <a:rPr lang="en-US" smtClean="0"/>
              <a:pPr/>
              <a:t>21</a:t>
            </a:fld>
            <a:endParaRPr lang="en-US"/>
          </a:p>
        </p:txBody>
      </p:sp>
    </p:spTree>
    <p:extLst>
      <p:ext uri="{BB962C8B-B14F-4D97-AF65-F5344CB8AC3E}">
        <p14:creationId xmlns:p14="http://schemas.microsoft.com/office/powerpoint/2010/main" val="274411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2C8A-E388-07C5-7C4B-5DDE7171D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922EE-B246-E566-9619-53E7E5E92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36031-6AE8-101E-712D-9F7142132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E022EF-FBBD-A14B-2B79-E50F81C2ADD2}"/>
              </a:ext>
            </a:extLst>
          </p:cNvPr>
          <p:cNvSpPr>
            <a:spLocks noGrp="1"/>
          </p:cNvSpPr>
          <p:nvPr>
            <p:ph type="sldNum" sz="quarter" idx="5"/>
          </p:nvPr>
        </p:nvSpPr>
        <p:spPr/>
        <p:txBody>
          <a:bodyPr/>
          <a:lstStyle/>
          <a:p>
            <a:fld id="{B8F3C9C0-3BCE-4413-A36D-7EBB4043D018}" type="slidenum">
              <a:rPr lang="en-US" smtClean="0"/>
              <a:pPr/>
              <a:t>22</a:t>
            </a:fld>
            <a:endParaRPr lang="en-US"/>
          </a:p>
        </p:txBody>
      </p:sp>
    </p:spTree>
    <p:extLst>
      <p:ext uri="{BB962C8B-B14F-4D97-AF65-F5344CB8AC3E}">
        <p14:creationId xmlns:p14="http://schemas.microsoft.com/office/powerpoint/2010/main" val="329658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38A52-408B-CBAA-1FAC-BE9A44389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35349-16C6-858F-3CBC-303C95BF1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E7758-9E86-4F2A-0F1F-73DE8CC083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70688F-07C4-6C42-96F4-CDA6391F3763}"/>
              </a:ext>
            </a:extLst>
          </p:cNvPr>
          <p:cNvSpPr>
            <a:spLocks noGrp="1"/>
          </p:cNvSpPr>
          <p:nvPr>
            <p:ph type="sldNum" sz="quarter" idx="5"/>
          </p:nvPr>
        </p:nvSpPr>
        <p:spPr/>
        <p:txBody>
          <a:bodyPr/>
          <a:lstStyle/>
          <a:p>
            <a:fld id="{B8F3C9C0-3BCE-4413-A36D-7EBB4043D018}" type="slidenum">
              <a:rPr lang="en-US" smtClean="0"/>
              <a:pPr/>
              <a:t>23</a:t>
            </a:fld>
            <a:endParaRPr lang="en-US"/>
          </a:p>
        </p:txBody>
      </p:sp>
    </p:spTree>
    <p:extLst>
      <p:ext uri="{BB962C8B-B14F-4D97-AF65-F5344CB8AC3E}">
        <p14:creationId xmlns:p14="http://schemas.microsoft.com/office/powerpoint/2010/main" val="72107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39F9-68C6-ABAA-D59B-D2E16C694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7E8D5-EDC9-EEE4-292E-00C449E5E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DDD30-D56F-F69A-6DA7-51958C70DF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C9CBE6-43AF-8B8E-B373-8CA09E4D0BF4}"/>
              </a:ext>
            </a:extLst>
          </p:cNvPr>
          <p:cNvSpPr>
            <a:spLocks noGrp="1"/>
          </p:cNvSpPr>
          <p:nvPr>
            <p:ph type="sldNum" sz="quarter" idx="5"/>
          </p:nvPr>
        </p:nvSpPr>
        <p:spPr/>
        <p:txBody>
          <a:bodyPr/>
          <a:lstStyle/>
          <a:p>
            <a:fld id="{B8F3C9C0-3BCE-4413-A36D-7EBB4043D018}" type="slidenum">
              <a:rPr lang="en-US" smtClean="0"/>
              <a:pPr/>
              <a:t>24</a:t>
            </a:fld>
            <a:endParaRPr lang="en-US"/>
          </a:p>
        </p:txBody>
      </p:sp>
    </p:spTree>
    <p:extLst>
      <p:ext uri="{BB962C8B-B14F-4D97-AF65-F5344CB8AC3E}">
        <p14:creationId xmlns:p14="http://schemas.microsoft.com/office/powerpoint/2010/main" val="428813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E94F-F4B2-505C-6441-CB501D265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AE9A6-B668-DABE-86A2-4F839F08E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243EB-613A-F94A-4F2B-B98F4AACA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20A3D-F3E1-4123-1F38-76BE4CD7A429}"/>
              </a:ext>
            </a:extLst>
          </p:cNvPr>
          <p:cNvSpPr>
            <a:spLocks noGrp="1"/>
          </p:cNvSpPr>
          <p:nvPr>
            <p:ph type="sldNum" sz="quarter" idx="5"/>
          </p:nvPr>
        </p:nvSpPr>
        <p:spPr/>
        <p:txBody>
          <a:bodyPr/>
          <a:lstStyle/>
          <a:p>
            <a:fld id="{B8F3C9C0-3BCE-4413-A36D-7EBB4043D018}" type="slidenum">
              <a:rPr lang="en-US" smtClean="0"/>
              <a:pPr/>
              <a:t>25</a:t>
            </a:fld>
            <a:endParaRPr lang="en-US"/>
          </a:p>
        </p:txBody>
      </p:sp>
    </p:spTree>
    <p:extLst>
      <p:ext uri="{BB962C8B-B14F-4D97-AF65-F5344CB8AC3E}">
        <p14:creationId xmlns:p14="http://schemas.microsoft.com/office/powerpoint/2010/main" val="236981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3C9C0-3BCE-4413-A36D-7EBB4043D018}" type="slidenum">
              <a:rPr lang="en-US" smtClean="0"/>
              <a:pPr/>
              <a:t>3</a:t>
            </a:fld>
            <a:endParaRPr lang="en-US"/>
          </a:p>
        </p:txBody>
      </p:sp>
    </p:spTree>
    <p:extLst>
      <p:ext uri="{BB962C8B-B14F-4D97-AF65-F5344CB8AC3E}">
        <p14:creationId xmlns:p14="http://schemas.microsoft.com/office/powerpoint/2010/main" val="101965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596B-E94D-131F-068F-B94FAC6FE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3519D-708E-F958-0E1C-6D4BF7479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7BE4-F285-B2AB-FF8F-F044381D3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73D7C-D111-7CCF-9F1A-2BF8768DA30E}"/>
              </a:ext>
            </a:extLst>
          </p:cNvPr>
          <p:cNvSpPr>
            <a:spLocks noGrp="1"/>
          </p:cNvSpPr>
          <p:nvPr>
            <p:ph type="sldNum" sz="quarter" idx="5"/>
          </p:nvPr>
        </p:nvSpPr>
        <p:spPr/>
        <p:txBody>
          <a:bodyPr/>
          <a:lstStyle/>
          <a:p>
            <a:fld id="{B8F3C9C0-3BCE-4413-A36D-7EBB4043D018}" type="slidenum">
              <a:rPr lang="en-US" smtClean="0"/>
              <a:pPr/>
              <a:t>26</a:t>
            </a:fld>
            <a:endParaRPr lang="en-US"/>
          </a:p>
        </p:txBody>
      </p:sp>
    </p:spTree>
    <p:extLst>
      <p:ext uri="{BB962C8B-B14F-4D97-AF65-F5344CB8AC3E}">
        <p14:creationId xmlns:p14="http://schemas.microsoft.com/office/powerpoint/2010/main" val="256921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9DAB6-A71A-C2EA-2896-14BCD78A3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89113-1C2E-5D47-B9DB-0FA84FA78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DF605-5D53-4B6C-F5BF-0E9548A2D6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1E52F1-E409-D926-0920-387B12A68FB0}"/>
              </a:ext>
            </a:extLst>
          </p:cNvPr>
          <p:cNvSpPr>
            <a:spLocks noGrp="1"/>
          </p:cNvSpPr>
          <p:nvPr>
            <p:ph type="sldNum" sz="quarter" idx="5"/>
          </p:nvPr>
        </p:nvSpPr>
        <p:spPr/>
        <p:txBody>
          <a:bodyPr/>
          <a:lstStyle/>
          <a:p>
            <a:fld id="{B8F3C9C0-3BCE-4413-A36D-7EBB4043D018}" type="slidenum">
              <a:rPr lang="en-US" smtClean="0"/>
              <a:pPr/>
              <a:t>27</a:t>
            </a:fld>
            <a:endParaRPr lang="en-US"/>
          </a:p>
        </p:txBody>
      </p:sp>
    </p:spTree>
    <p:extLst>
      <p:ext uri="{BB962C8B-B14F-4D97-AF65-F5344CB8AC3E}">
        <p14:creationId xmlns:p14="http://schemas.microsoft.com/office/powerpoint/2010/main" val="379427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33D0-CFFC-9847-A28B-69A6DC559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C6E18-7CD2-CB8F-1F00-2B91D32FE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0FF2F-D228-3658-68D9-B223CD4D0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39F50-FC0E-60F4-A784-1B3A68C307B8}"/>
              </a:ext>
            </a:extLst>
          </p:cNvPr>
          <p:cNvSpPr>
            <a:spLocks noGrp="1"/>
          </p:cNvSpPr>
          <p:nvPr>
            <p:ph type="sldNum" sz="quarter" idx="5"/>
          </p:nvPr>
        </p:nvSpPr>
        <p:spPr/>
        <p:txBody>
          <a:bodyPr/>
          <a:lstStyle/>
          <a:p>
            <a:fld id="{B8F3C9C0-3BCE-4413-A36D-7EBB4043D018}" type="slidenum">
              <a:rPr lang="en-US" smtClean="0"/>
              <a:pPr/>
              <a:t>28</a:t>
            </a:fld>
            <a:endParaRPr lang="en-US"/>
          </a:p>
        </p:txBody>
      </p:sp>
    </p:spTree>
    <p:extLst>
      <p:ext uri="{BB962C8B-B14F-4D97-AF65-F5344CB8AC3E}">
        <p14:creationId xmlns:p14="http://schemas.microsoft.com/office/powerpoint/2010/main" val="142607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26D63-F648-6131-536A-1DD046EEE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04B93-2BA5-7F80-8C44-285F7B04E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34A57-0C07-1B39-282D-0F7390CCF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DF110A-8610-2CA0-F881-542975F29C8F}"/>
              </a:ext>
            </a:extLst>
          </p:cNvPr>
          <p:cNvSpPr>
            <a:spLocks noGrp="1"/>
          </p:cNvSpPr>
          <p:nvPr>
            <p:ph type="sldNum" sz="quarter" idx="5"/>
          </p:nvPr>
        </p:nvSpPr>
        <p:spPr/>
        <p:txBody>
          <a:bodyPr/>
          <a:lstStyle/>
          <a:p>
            <a:fld id="{B8F3C9C0-3BCE-4413-A36D-7EBB4043D018}" type="slidenum">
              <a:rPr lang="en-US" smtClean="0"/>
              <a:pPr/>
              <a:t>29</a:t>
            </a:fld>
            <a:endParaRPr lang="en-US"/>
          </a:p>
        </p:txBody>
      </p:sp>
    </p:spTree>
    <p:extLst>
      <p:ext uri="{BB962C8B-B14F-4D97-AF65-F5344CB8AC3E}">
        <p14:creationId xmlns:p14="http://schemas.microsoft.com/office/powerpoint/2010/main" val="148647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3C9C0-3BCE-4413-A36D-7EBB4043D018}" type="slidenum">
              <a:rPr lang="en-US" smtClean="0"/>
              <a:pPr/>
              <a:t>7</a:t>
            </a:fld>
            <a:endParaRPr lang="en-US"/>
          </a:p>
        </p:txBody>
      </p:sp>
    </p:spTree>
    <p:extLst>
      <p:ext uri="{BB962C8B-B14F-4D97-AF65-F5344CB8AC3E}">
        <p14:creationId xmlns:p14="http://schemas.microsoft.com/office/powerpoint/2010/main" val="149521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CB1A3-4FA1-5A79-DE03-A97311B8E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46B70-A21D-8AD4-9307-09B609B0B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74FC6-A5BD-D92F-584E-CE8F50A64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EE06D0-8588-97D0-73C4-66CAECDBFC72}"/>
              </a:ext>
            </a:extLst>
          </p:cNvPr>
          <p:cNvSpPr>
            <a:spLocks noGrp="1"/>
          </p:cNvSpPr>
          <p:nvPr>
            <p:ph type="sldNum" sz="quarter" idx="5"/>
          </p:nvPr>
        </p:nvSpPr>
        <p:spPr/>
        <p:txBody>
          <a:bodyPr/>
          <a:lstStyle/>
          <a:p>
            <a:fld id="{B8F3C9C0-3BCE-4413-A36D-7EBB4043D018}" type="slidenum">
              <a:rPr lang="en-US" smtClean="0"/>
              <a:pPr/>
              <a:t>9</a:t>
            </a:fld>
            <a:endParaRPr lang="en-US"/>
          </a:p>
        </p:txBody>
      </p:sp>
    </p:spTree>
    <p:extLst>
      <p:ext uri="{BB962C8B-B14F-4D97-AF65-F5344CB8AC3E}">
        <p14:creationId xmlns:p14="http://schemas.microsoft.com/office/powerpoint/2010/main" val="89105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5A157-98AD-8C4E-E62E-846F2262B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D4562-811E-CA93-ABDF-6DAF1D5B7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6FE51-71E2-D682-EBBD-1FC054DF72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FFA13A-33C3-4064-B717-BF6B21164E4A}"/>
              </a:ext>
            </a:extLst>
          </p:cNvPr>
          <p:cNvSpPr>
            <a:spLocks noGrp="1"/>
          </p:cNvSpPr>
          <p:nvPr>
            <p:ph type="sldNum" sz="quarter" idx="5"/>
          </p:nvPr>
        </p:nvSpPr>
        <p:spPr/>
        <p:txBody>
          <a:bodyPr/>
          <a:lstStyle/>
          <a:p>
            <a:fld id="{B8F3C9C0-3BCE-4413-A36D-7EBB4043D018}" type="slidenum">
              <a:rPr lang="en-US" smtClean="0"/>
              <a:pPr/>
              <a:t>10</a:t>
            </a:fld>
            <a:endParaRPr lang="en-US"/>
          </a:p>
        </p:txBody>
      </p:sp>
    </p:spTree>
    <p:extLst>
      <p:ext uri="{BB962C8B-B14F-4D97-AF65-F5344CB8AC3E}">
        <p14:creationId xmlns:p14="http://schemas.microsoft.com/office/powerpoint/2010/main" val="367744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D62FC-7B76-B6B5-C26F-965A6E203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86DC4-1781-92BF-3C71-CEF168F1D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FA498-E7AF-CA1C-8D4C-F3F694EDD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DCB262-84CE-0BDC-3127-47EE4B1D964E}"/>
              </a:ext>
            </a:extLst>
          </p:cNvPr>
          <p:cNvSpPr>
            <a:spLocks noGrp="1"/>
          </p:cNvSpPr>
          <p:nvPr>
            <p:ph type="sldNum" sz="quarter" idx="5"/>
          </p:nvPr>
        </p:nvSpPr>
        <p:spPr/>
        <p:txBody>
          <a:bodyPr/>
          <a:lstStyle/>
          <a:p>
            <a:fld id="{B8F3C9C0-3BCE-4413-A36D-7EBB4043D018}" type="slidenum">
              <a:rPr lang="en-US" smtClean="0"/>
              <a:pPr/>
              <a:t>11</a:t>
            </a:fld>
            <a:endParaRPr lang="en-US"/>
          </a:p>
        </p:txBody>
      </p:sp>
    </p:spTree>
    <p:extLst>
      <p:ext uri="{BB962C8B-B14F-4D97-AF65-F5344CB8AC3E}">
        <p14:creationId xmlns:p14="http://schemas.microsoft.com/office/powerpoint/2010/main" val="179326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C532C-4E84-EE77-192D-9563C8EB5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711A9-C73D-6062-15C3-40B630E2C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E12-288E-275B-87F3-8629796E1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22E537-D391-47EA-3440-FE34DF224334}"/>
              </a:ext>
            </a:extLst>
          </p:cNvPr>
          <p:cNvSpPr>
            <a:spLocks noGrp="1"/>
          </p:cNvSpPr>
          <p:nvPr>
            <p:ph type="sldNum" sz="quarter" idx="5"/>
          </p:nvPr>
        </p:nvSpPr>
        <p:spPr/>
        <p:txBody>
          <a:bodyPr/>
          <a:lstStyle/>
          <a:p>
            <a:fld id="{B8F3C9C0-3BCE-4413-A36D-7EBB4043D018}" type="slidenum">
              <a:rPr lang="en-US" smtClean="0"/>
              <a:pPr/>
              <a:t>12</a:t>
            </a:fld>
            <a:endParaRPr lang="en-US"/>
          </a:p>
        </p:txBody>
      </p:sp>
    </p:spTree>
    <p:extLst>
      <p:ext uri="{BB962C8B-B14F-4D97-AF65-F5344CB8AC3E}">
        <p14:creationId xmlns:p14="http://schemas.microsoft.com/office/powerpoint/2010/main" val="347306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7180E-602D-3B43-F88D-5F8F6B7B1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CED45-CEB9-3F98-6072-7C9B4971B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0955F-C3C2-686A-E11B-33E7D2A3B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094099-62CE-4D59-412F-827646720FF6}"/>
              </a:ext>
            </a:extLst>
          </p:cNvPr>
          <p:cNvSpPr>
            <a:spLocks noGrp="1"/>
          </p:cNvSpPr>
          <p:nvPr>
            <p:ph type="sldNum" sz="quarter" idx="5"/>
          </p:nvPr>
        </p:nvSpPr>
        <p:spPr/>
        <p:txBody>
          <a:bodyPr/>
          <a:lstStyle/>
          <a:p>
            <a:fld id="{B8F3C9C0-3BCE-4413-A36D-7EBB4043D018}" type="slidenum">
              <a:rPr lang="en-US" smtClean="0"/>
              <a:pPr/>
              <a:t>14</a:t>
            </a:fld>
            <a:endParaRPr lang="en-US"/>
          </a:p>
        </p:txBody>
      </p:sp>
    </p:spTree>
    <p:extLst>
      <p:ext uri="{BB962C8B-B14F-4D97-AF65-F5344CB8AC3E}">
        <p14:creationId xmlns:p14="http://schemas.microsoft.com/office/powerpoint/2010/main" val="360391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761B-BFB9-A32A-66EE-77C63A1E9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D14C9-51D3-6045-21E1-195D5D544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48F99-6160-4BC4-5BEF-10F63FD7FE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0CF196-3F33-EE83-3418-516A40FEFCAD}"/>
              </a:ext>
            </a:extLst>
          </p:cNvPr>
          <p:cNvSpPr>
            <a:spLocks noGrp="1"/>
          </p:cNvSpPr>
          <p:nvPr>
            <p:ph type="sldNum" sz="quarter" idx="5"/>
          </p:nvPr>
        </p:nvSpPr>
        <p:spPr/>
        <p:txBody>
          <a:bodyPr/>
          <a:lstStyle/>
          <a:p>
            <a:fld id="{B8F3C9C0-3BCE-4413-A36D-7EBB4043D018}" type="slidenum">
              <a:rPr lang="en-US" smtClean="0"/>
              <a:pPr/>
              <a:t>15</a:t>
            </a:fld>
            <a:endParaRPr lang="en-US"/>
          </a:p>
        </p:txBody>
      </p:sp>
    </p:spTree>
    <p:extLst>
      <p:ext uri="{BB962C8B-B14F-4D97-AF65-F5344CB8AC3E}">
        <p14:creationId xmlns:p14="http://schemas.microsoft.com/office/powerpoint/2010/main" val="256016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5CA1DF-0228-4CF7-8801-A9E69453725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188004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CA1DF-0228-4CF7-8801-A9E69453725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49836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CA1DF-0228-4CF7-8801-A9E69453725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142763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CA1DF-0228-4CF7-8801-A9E69453725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392560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CA1DF-0228-4CF7-8801-A9E69453725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25681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5CA1DF-0228-4CF7-8801-A9E69453725F}"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142414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5CA1DF-0228-4CF7-8801-A9E69453725F}" type="datetimeFigureOut">
              <a:rPr lang="en-US" smtClean="0"/>
              <a:pPr/>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414102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5CA1DF-0228-4CF7-8801-A9E69453725F}" type="datetimeFigureOut">
              <a:rPr lang="en-US" smtClean="0"/>
              <a:pPr/>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64623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CA1DF-0228-4CF7-8801-A9E69453725F}" type="datetimeFigureOut">
              <a:rPr lang="en-US" smtClean="0"/>
              <a:pPr/>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173342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5CA1DF-0228-4CF7-8801-A9E69453725F}"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327718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5CA1DF-0228-4CF7-8801-A9E69453725F}"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450B4-8102-4D35-8FAD-D91654753F50}" type="slidenum">
              <a:rPr lang="en-US" smtClean="0"/>
              <a:pPr/>
              <a:t>‹#›</a:t>
            </a:fld>
            <a:endParaRPr lang="en-US"/>
          </a:p>
        </p:txBody>
      </p:sp>
    </p:spTree>
    <p:extLst>
      <p:ext uri="{BB962C8B-B14F-4D97-AF65-F5344CB8AC3E}">
        <p14:creationId xmlns:p14="http://schemas.microsoft.com/office/powerpoint/2010/main" val="234423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CA1DF-0228-4CF7-8801-A9E69453725F}" type="datetimeFigureOut">
              <a:rPr lang="en-US" smtClean="0"/>
              <a:pPr/>
              <a:t>2/17/2024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450B4-8102-4D35-8FAD-D91654753F50}" type="slidenum">
              <a:rPr lang="en-US" smtClean="0"/>
              <a:pPr/>
              <a:t>‹#›</a:t>
            </a:fld>
            <a:endParaRPr lang="en-US"/>
          </a:p>
        </p:txBody>
      </p:sp>
    </p:spTree>
    <p:extLst>
      <p:ext uri="{BB962C8B-B14F-4D97-AF65-F5344CB8AC3E}">
        <p14:creationId xmlns:p14="http://schemas.microsoft.com/office/powerpoint/2010/main" val="1627921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Grain_bin" TargetMode="External"/><Relationship Id="rId3" Type="http://schemas.openxmlformats.org/officeDocument/2006/relationships/hyperlink" Target="https://en.wikipedia.org/wiki/Rolling_(metalworking)" TargetMode="External"/><Relationship Id="rId7" Type="http://schemas.openxmlformats.org/officeDocument/2006/relationships/hyperlink" Target="https://en.wikipedia.org/wiki/Roll_formin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en.wikipedia.org/wiki/Stamping_(metalworking)" TargetMode="External"/><Relationship Id="rId5" Type="http://schemas.openxmlformats.org/officeDocument/2006/relationships/hyperlink" Target="https://en.wikipedia.org/wiki/Work_hardening" TargetMode="External"/><Relationship Id="rId4" Type="http://schemas.openxmlformats.org/officeDocument/2006/relationships/hyperlink" Target="https://en.wikipedia.org/wiki/Machine_press" TargetMode="External"/><Relationship Id="rId9" Type="http://schemas.openxmlformats.org/officeDocument/2006/relationships/hyperlink" Target="https://en.wikipedia.org/wiki/Drainag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610" y="149773"/>
            <a:ext cx="8741237" cy="6558454"/>
          </a:xfrm>
          <a:prstGeom prst="rect">
            <a:avLst/>
          </a:prstGeom>
          <a:solidFill>
            <a:schemeClr val="bg1"/>
          </a:solidFill>
          <a:ln w="57150">
            <a:solidFill>
              <a:schemeClr val="accent1"/>
            </a:solidFill>
          </a:ln>
        </p:spPr>
        <p:txBody>
          <a:bodyPr vert="horz" wrap="square" lIns="91440" tIns="45720" rIns="91440" bIns="45720" rtlCol="0" anchor="t" anchorCtr="0">
            <a:noAutofit/>
          </a:bodyPr>
          <a:lstStyle/>
          <a:p>
            <a:endParaRPr lang="en-US" sz="1800" dirty="0">
              <a:effectLst/>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rPr>
              <a:t>  </a:t>
            </a:r>
            <a:r>
              <a:rPr lang="en-US" sz="2400" i="1" u="sng" dirty="0">
                <a:solidFill>
                  <a:srgbClr val="C00000"/>
                </a:solidFill>
                <a:effectLst/>
                <a:latin typeface="Times New Roman" panose="02020603050405020304" pitchFamily="18" charset="0"/>
                <a:ea typeface="Calibri" panose="020F0502020204030204" pitchFamily="34" charset="0"/>
              </a:rPr>
              <a:t>Metal</a:t>
            </a:r>
            <a:r>
              <a:rPr lang="en-US" sz="2400" dirty="0">
                <a:effectLst/>
                <a:latin typeface="Times New Roman" panose="02020603050405020304" pitchFamily="18" charset="0"/>
                <a:ea typeface="Calibri" panose="020F0502020204030204" pitchFamily="34" charset="0"/>
              </a:rPr>
              <a:t> are used extensively in </a:t>
            </a:r>
            <a:r>
              <a:rPr lang="en-US" sz="2400" dirty="0">
                <a:solidFill>
                  <a:srgbClr val="0070C0"/>
                </a:solidFill>
                <a:effectLst/>
                <a:latin typeface="Times New Roman" panose="02020603050405020304" pitchFamily="18" charset="0"/>
                <a:ea typeface="Calibri" panose="020F0502020204030204" pitchFamily="34" charset="0"/>
              </a:rPr>
              <a:t>construction of building</a:t>
            </a:r>
            <a:r>
              <a:rPr lang="en-US" sz="2400" dirty="0">
                <a:effectLst/>
                <a:latin typeface="Times New Roman" panose="02020603050405020304" pitchFamily="18" charset="0"/>
                <a:ea typeface="Calibri" panose="020F0502020204030204" pitchFamily="34" charset="0"/>
              </a:rPr>
              <a:t>. Engineers should aware of the </a:t>
            </a:r>
            <a:r>
              <a:rPr lang="en-US" sz="2400" dirty="0">
                <a:solidFill>
                  <a:srgbClr val="0070C0"/>
                </a:solidFill>
                <a:effectLst/>
                <a:latin typeface="Times New Roman" panose="02020603050405020304" pitchFamily="18" charset="0"/>
                <a:ea typeface="Calibri" panose="020F0502020204030204" pitchFamily="34" charset="0"/>
              </a:rPr>
              <a:t>different products </a:t>
            </a:r>
            <a:r>
              <a:rPr lang="en-US" sz="2400" dirty="0">
                <a:effectLst/>
                <a:latin typeface="Times New Roman" panose="02020603050405020304" pitchFamily="18" charset="0"/>
                <a:ea typeface="Calibri" panose="020F0502020204030204" pitchFamily="34" charset="0"/>
              </a:rPr>
              <a:t>and treatments that are available for the materials. </a:t>
            </a:r>
          </a:p>
          <a:p>
            <a:pPr algn="just">
              <a:lnSpc>
                <a:spcPct val="150000"/>
              </a:lnSpc>
            </a:pPr>
            <a:r>
              <a:rPr lang="en-US" sz="2400" dirty="0">
                <a:effectLst/>
                <a:latin typeface="Times New Roman" panose="02020603050405020304" pitchFamily="18" charset="0"/>
                <a:ea typeface="Calibri" panose="020F0502020204030204" pitchFamily="34" charset="0"/>
              </a:rPr>
              <a:t>  They exist in </a:t>
            </a:r>
            <a:r>
              <a:rPr lang="en-US" sz="2400" dirty="0">
                <a:solidFill>
                  <a:srgbClr val="7030A0"/>
                </a:solidFill>
                <a:effectLst/>
                <a:latin typeface="Times New Roman" panose="02020603050405020304" pitchFamily="18" charset="0"/>
                <a:ea typeface="Calibri" panose="020F0502020204030204" pitchFamily="34" charset="0"/>
              </a:rPr>
              <a:t>nature </a:t>
            </a:r>
            <a:r>
              <a:rPr lang="en-US" sz="2400" dirty="0">
                <a:effectLst/>
                <a:latin typeface="Times New Roman" panose="02020603050405020304" pitchFamily="18" charset="0"/>
                <a:ea typeface="Calibri" panose="020F0502020204030204" pitchFamily="34" charset="0"/>
              </a:rPr>
              <a:t>as compound like </a:t>
            </a:r>
            <a:r>
              <a:rPr lang="en-US" sz="2400" dirty="0">
                <a:solidFill>
                  <a:schemeClr val="accent2">
                    <a:lumMod val="75000"/>
                  </a:schemeClr>
                </a:solidFill>
                <a:effectLst/>
                <a:latin typeface="Times New Roman" panose="02020603050405020304" pitchFamily="18" charset="0"/>
                <a:ea typeface="Calibri" panose="020F0502020204030204" pitchFamily="34" charset="0"/>
              </a:rPr>
              <a:t>oxides</a:t>
            </a:r>
            <a:r>
              <a:rPr lang="en-US" sz="2400" dirty="0">
                <a:effectLst/>
                <a:latin typeface="Times New Roman" panose="02020603050405020304" pitchFamily="18" charset="0"/>
                <a:ea typeface="Calibri" panose="020F0502020204030204" pitchFamily="34" charset="0"/>
              </a:rPr>
              <a:t>, </a:t>
            </a:r>
            <a:r>
              <a:rPr lang="en-US" sz="2400" dirty="0">
                <a:solidFill>
                  <a:schemeClr val="accent2">
                    <a:lumMod val="75000"/>
                  </a:schemeClr>
                </a:solidFill>
                <a:latin typeface="Times New Roman" panose="02020603050405020304" pitchFamily="18" charset="0"/>
                <a:ea typeface="Calibri" panose="020F0502020204030204" pitchFamily="34" charset="0"/>
              </a:rPr>
              <a:t>carbonates</a:t>
            </a:r>
            <a:r>
              <a:rPr lang="en-US" sz="2400" dirty="0">
                <a:effectLst/>
                <a:latin typeface="Times New Roman" panose="02020603050405020304" pitchFamily="18" charset="0"/>
                <a:ea typeface="Calibri" panose="020F0502020204030204" pitchFamily="34" charset="0"/>
              </a:rPr>
              <a:t>, </a:t>
            </a:r>
            <a:r>
              <a:rPr lang="en-US" sz="2400" dirty="0">
                <a:solidFill>
                  <a:schemeClr val="accent2">
                    <a:lumMod val="75000"/>
                  </a:schemeClr>
                </a:solidFill>
                <a:latin typeface="Times New Roman" panose="02020603050405020304" pitchFamily="18" charset="0"/>
                <a:ea typeface="Calibri" panose="020F0502020204030204" pitchFamily="34" charset="0"/>
              </a:rPr>
              <a:t>sulfate</a:t>
            </a:r>
            <a:r>
              <a:rPr lang="en-US" sz="2400" dirty="0">
                <a:effectLst/>
                <a:latin typeface="Times New Roman" panose="02020603050405020304" pitchFamily="18" charset="0"/>
                <a:ea typeface="Calibri" panose="020F0502020204030204" pitchFamily="34" charset="0"/>
              </a:rPr>
              <a:t> and </a:t>
            </a:r>
            <a:r>
              <a:rPr lang="en-US" sz="2400" dirty="0">
                <a:solidFill>
                  <a:schemeClr val="accent2">
                    <a:lumMod val="75000"/>
                  </a:schemeClr>
                </a:solidFill>
                <a:latin typeface="Times New Roman" panose="02020603050405020304" pitchFamily="18" charset="0"/>
                <a:ea typeface="Calibri" panose="020F0502020204030204" pitchFamily="34" charset="0"/>
              </a:rPr>
              <a:t>phosphates</a:t>
            </a:r>
            <a:r>
              <a:rPr lang="en-US" sz="2400" dirty="0">
                <a:effectLst/>
                <a:latin typeface="Times New Roman" panose="02020603050405020304" pitchFamily="18" charset="0"/>
                <a:ea typeface="Calibri" panose="020F0502020204030204" pitchFamily="34" charset="0"/>
              </a:rPr>
              <a:t> and are known as </a:t>
            </a:r>
            <a:r>
              <a:rPr lang="en-US" sz="2400" dirty="0">
                <a:solidFill>
                  <a:srgbClr val="7030A0"/>
                </a:solidFill>
                <a:effectLst/>
                <a:latin typeface="Times New Roman" panose="02020603050405020304" pitchFamily="18" charset="0"/>
                <a:ea typeface="Calibri" panose="020F0502020204030204" pitchFamily="34" charset="0"/>
              </a:rPr>
              <a:t>ores</a:t>
            </a:r>
            <a:r>
              <a:rPr lang="en-US" sz="2400" dirty="0">
                <a:effectLst/>
                <a:latin typeface="Times New Roman" panose="02020603050405020304" pitchFamily="18" charset="0"/>
                <a:ea typeface="Calibri" panose="020F0502020204030204" pitchFamily="34" charset="0"/>
              </a:rPr>
              <a:t>. </a:t>
            </a:r>
          </a:p>
          <a:p>
            <a:pPr algn="just">
              <a:lnSpc>
                <a:spcPct val="150000"/>
              </a:lnSpc>
            </a:pPr>
            <a:r>
              <a:rPr lang="en-US" sz="2400" dirty="0">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Metals are derived from ores by removing impurities. </a:t>
            </a:r>
            <a:endParaRPr lang="en-US" sz="2800" dirty="0">
              <a:solidFill>
                <a:schemeClr val="accent1">
                  <a:lumMod val="75000"/>
                </a:schemeClr>
              </a:solidFill>
              <a:latin typeface="Calibri" panose="020F0502020204030204" pitchFamily="34" charset="0"/>
              <a:cs typeface="Consolas" panose="020B0609020204030204" pitchFamily="49" charset="0"/>
            </a:endParaRPr>
          </a:p>
        </p:txBody>
      </p:sp>
      <p:sp>
        <p:nvSpPr>
          <p:cNvPr id="7" name="Rectangle 6"/>
          <p:cNvSpPr/>
          <p:nvPr/>
        </p:nvSpPr>
        <p:spPr>
          <a:xfrm>
            <a:off x="1279908" y="275848"/>
            <a:ext cx="5257800" cy="587148"/>
          </a:xfrm>
          <a:prstGeom prst="rect">
            <a:avLst/>
          </a:prstGeom>
        </p:spPr>
        <p:txBody>
          <a:bodyPr wrap="square">
            <a:spAutoFit/>
          </a:bodyPr>
          <a:lstStyle/>
          <a:p>
            <a:pPr marL="0" marR="0" algn="ctr">
              <a:lnSpc>
                <a:spcPct val="150000"/>
              </a:lnSpc>
              <a:spcBef>
                <a:spcPts val="0"/>
              </a:spcBef>
              <a:spcAft>
                <a:spcPts val="1000"/>
              </a:spcAft>
            </a:pPr>
            <a:r>
              <a:rPr lang="en-US"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METALS</a:t>
            </a:r>
            <a:endParaRPr lang="en-US" sz="1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7226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BE71-D8B7-85EB-EA8F-603AF01A825D}"/>
            </a:ext>
          </a:extLst>
        </p:cNvPr>
        <p:cNvGrpSpPr/>
        <p:nvPr/>
      </p:nvGrpSpPr>
      <p:grpSpPr>
        <a:xfrm>
          <a:off x="0" y="0"/>
          <a:ext cx="0" cy="0"/>
          <a:chOff x="0" y="0"/>
          <a:chExt cx="0" cy="0"/>
        </a:xfrm>
      </p:grpSpPr>
      <p:pic>
        <p:nvPicPr>
          <p:cNvPr id="2050" name="Picture 2" descr="Ask a Metallurgist: Wrought Iron vs Cast Iron | Metal Casting Blog">
            <a:extLst>
              <a:ext uri="{FF2B5EF4-FFF2-40B4-BE49-F238E27FC236}">
                <a16:creationId xmlns:a16="http://schemas.microsoft.com/office/drawing/2014/main" id="{E4822723-DA5F-AE67-D03D-AE9B726FF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43" y="325106"/>
            <a:ext cx="4230357" cy="28202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k a Metallurgist: Wrought Iron vs Cast Iron | Metal Casting Blog">
            <a:extLst>
              <a:ext uri="{FF2B5EF4-FFF2-40B4-BE49-F238E27FC236}">
                <a16:creationId xmlns:a16="http://schemas.microsoft.com/office/drawing/2014/main" id="{65998E7B-94A5-81C3-6641-A0B37BF69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847" y="325106"/>
            <a:ext cx="4238062" cy="28202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rought Iron Fence Images – Browse 29,310 Stock Photos, Vectors, and Video  | Adobe Stock">
            <a:extLst>
              <a:ext uri="{FF2B5EF4-FFF2-40B4-BE49-F238E27FC236}">
                <a16:creationId xmlns:a16="http://schemas.microsoft.com/office/drawing/2014/main" id="{9635C6DA-4E1D-C423-80AC-D7AF50CC5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42" y="3509963"/>
            <a:ext cx="4195243" cy="25491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is the Difference Between Wrought Iron, Forged Iron and Forged Steel?">
            <a:extLst>
              <a:ext uri="{FF2B5EF4-FFF2-40B4-BE49-F238E27FC236}">
                <a16:creationId xmlns:a16="http://schemas.microsoft.com/office/drawing/2014/main" id="{5B7359AC-6487-01E8-69CB-7FB4D21BC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232" y="3509963"/>
            <a:ext cx="3698325" cy="269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1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560E-E6D2-D127-867B-FF1B75939C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80DB92-50D5-3818-0646-D9E2D49724E8}"/>
              </a:ext>
            </a:extLst>
          </p:cNvPr>
          <p:cNvSpPr txBox="1"/>
          <p:nvPr/>
        </p:nvSpPr>
        <p:spPr>
          <a:xfrm>
            <a:off x="301449" y="281212"/>
            <a:ext cx="8179359" cy="2669129"/>
          </a:xfrm>
          <a:prstGeom prst="rect">
            <a:avLst/>
          </a:prstGeom>
          <a:noFill/>
        </p:spPr>
        <p:txBody>
          <a:bodyPr wrap="square">
            <a:spAutoFit/>
          </a:bodyPr>
          <a:lstStyle/>
          <a:p>
            <a:pPr marL="285750" marR="0" indent="-285750" algn="just">
              <a:lnSpc>
                <a:spcPct val="150000"/>
              </a:lnSpc>
              <a:spcBef>
                <a:spcPts val="0"/>
              </a:spcBef>
              <a:spcAft>
                <a:spcPts val="1000"/>
              </a:spcAft>
              <a:buFont typeface="Wingdings" panose="05000000000000000000" pitchFamily="2" charset="2"/>
              <a:buChar char="q"/>
            </a:pP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Steel</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Steel is the </a:t>
            </a:r>
            <a:r>
              <a:rPr lang="en-US" sz="18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most suitable building material </a:t>
            </a:r>
            <a:r>
              <a:rPr lang="en-US" sz="1800" dirty="0">
                <a:effectLst/>
                <a:latin typeface="Times New Roman" panose="02020603050405020304" pitchFamily="18" charset="0"/>
                <a:ea typeface="Calibri" panose="020F0502020204030204" pitchFamily="34" charset="0"/>
                <a:cs typeface="Arial" panose="020B0604020202020204" pitchFamily="34" charset="0"/>
              </a:rPr>
              <a:t>among metallic materials. </a:t>
            </a:r>
            <a:r>
              <a:rPr lang="en-US" sz="1800" b="1" dirty="0">
                <a:effectLst/>
                <a:latin typeface="Times New Roman" panose="02020603050405020304" pitchFamily="18" charset="0"/>
                <a:ea typeface="Calibri" panose="020F0502020204030204" pitchFamily="34" charset="0"/>
                <a:cs typeface="Arial" panose="020B0604020202020204" pitchFamily="34" charset="0"/>
              </a:rPr>
              <a:t>This is due to a </a:t>
            </a:r>
            <a:r>
              <a:rPr lang="en-US" sz="18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wide range and combination of physical and mechanical properties that steel can have</a:t>
            </a:r>
            <a:r>
              <a:rPr lang="en-US" sz="1800" dirty="0">
                <a:effectLst/>
                <a:latin typeface="Times New Roman" panose="02020603050405020304" pitchFamily="18" charset="0"/>
                <a:ea typeface="Calibri" panose="020F0502020204030204" pitchFamily="34" charset="0"/>
                <a:cs typeface="Arial" panose="020B0604020202020204" pitchFamily="34" charset="0"/>
              </a:rPr>
              <a:t>. By suitability controlling the carbon content, alloying elements and heat treatment, a desired combination of hardness, ductility and strength can be obtained in steel. On the basis of carbon content, steel may be classified as under:</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E3642F5-4CA3-557C-8553-CEAC29B58E6D}"/>
              </a:ext>
            </a:extLst>
          </p:cNvPr>
          <p:cNvGraphicFramePr>
            <a:graphicFrameLocks noGrp="1"/>
          </p:cNvGraphicFramePr>
          <p:nvPr>
            <p:extLst>
              <p:ext uri="{D42A27DB-BD31-4B8C-83A1-F6EECF244321}">
                <p14:modId xmlns:p14="http://schemas.microsoft.com/office/powerpoint/2010/main" val="2594954416"/>
              </p:ext>
            </p:extLst>
          </p:nvPr>
        </p:nvGraphicFramePr>
        <p:xfrm>
          <a:off x="446146" y="3062170"/>
          <a:ext cx="6276201" cy="2836212"/>
        </p:xfrm>
        <a:graphic>
          <a:graphicData uri="http://schemas.openxmlformats.org/drawingml/2006/table">
            <a:tbl>
              <a:tblPr firstRow="1" firstCol="1" bandRow="1">
                <a:tableStyleId>{5C22544A-7EE6-4342-B048-85BDC9FD1C3A}</a:tableStyleId>
              </a:tblPr>
              <a:tblGrid>
                <a:gridCol w="3311350">
                  <a:extLst>
                    <a:ext uri="{9D8B030D-6E8A-4147-A177-3AD203B41FA5}">
                      <a16:colId xmlns:a16="http://schemas.microsoft.com/office/drawing/2014/main" val="2217953111"/>
                    </a:ext>
                  </a:extLst>
                </a:gridCol>
                <a:gridCol w="2964851">
                  <a:extLst>
                    <a:ext uri="{9D8B030D-6E8A-4147-A177-3AD203B41FA5}">
                      <a16:colId xmlns:a16="http://schemas.microsoft.com/office/drawing/2014/main" val="2338674651"/>
                    </a:ext>
                  </a:extLst>
                </a:gridCol>
              </a:tblGrid>
              <a:tr h="472702">
                <a:tc>
                  <a:txBody>
                    <a:bodyPr/>
                    <a:lstStyle/>
                    <a:p>
                      <a:pPr marL="57150" marR="0" indent="171450" algn="ctr">
                        <a:lnSpc>
                          <a:spcPct val="150000"/>
                        </a:lnSpc>
                        <a:spcBef>
                          <a:spcPts val="0"/>
                        </a:spcBef>
                        <a:spcAft>
                          <a:spcPts val="0"/>
                        </a:spcAft>
                      </a:pPr>
                      <a:r>
                        <a:rPr lang="en-US" sz="2000">
                          <a:effectLst/>
                        </a:rPr>
                        <a:t>Type of steel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Carbon Content%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2669791"/>
                  </a:ext>
                </a:extLst>
              </a:tr>
              <a:tr h="472702">
                <a:tc>
                  <a:txBody>
                    <a:bodyPr/>
                    <a:lstStyle/>
                    <a:p>
                      <a:pPr marL="228600" marR="0" algn="ctr">
                        <a:lnSpc>
                          <a:spcPct val="150000"/>
                        </a:lnSpc>
                        <a:spcBef>
                          <a:spcPts val="0"/>
                        </a:spcBef>
                        <a:spcAft>
                          <a:spcPts val="0"/>
                        </a:spcAft>
                      </a:pPr>
                      <a:r>
                        <a:rPr lang="en-US" sz="2000">
                          <a:effectLst/>
                        </a:rPr>
                        <a:t>Dead mild steel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&lt; 0.15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63131008"/>
                  </a:ext>
                </a:extLst>
              </a:tr>
              <a:tr h="472702">
                <a:tc>
                  <a:txBody>
                    <a:bodyPr/>
                    <a:lstStyle/>
                    <a:p>
                      <a:pPr marL="228600" marR="0" algn="ctr">
                        <a:lnSpc>
                          <a:spcPct val="150000"/>
                        </a:lnSpc>
                        <a:spcBef>
                          <a:spcPts val="0"/>
                        </a:spcBef>
                        <a:spcAft>
                          <a:spcPts val="0"/>
                        </a:spcAft>
                      </a:pPr>
                      <a:r>
                        <a:rPr lang="en-US" sz="2000">
                          <a:effectLst/>
                        </a:rPr>
                        <a:t>Mild steel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0.15-0.30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595899"/>
                  </a:ext>
                </a:extLst>
              </a:tr>
              <a:tr h="472702">
                <a:tc>
                  <a:txBody>
                    <a:bodyPr/>
                    <a:lstStyle/>
                    <a:p>
                      <a:pPr marL="228600" marR="0" algn="ctr">
                        <a:lnSpc>
                          <a:spcPct val="150000"/>
                        </a:lnSpc>
                        <a:spcBef>
                          <a:spcPts val="0"/>
                        </a:spcBef>
                        <a:spcAft>
                          <a:spcPts val="0"/>
                        </a:spcAft>
                      </a:pPr>
                      <a:r>
                        <a:rPr lang="en-US" sz="2000">
                          <a:effectLst/>
                        </a:rPr>
                        <a:t>Medium carbon steel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0.30-0.80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77846997"/>
                  </a:ext>
                </a:extLst>
              </a:tr>
              <a:tr h="472702">
                <a:tc>
                  <a:txBody>
                    <a:bodyPr/>
                    <a:lstStyle/>
                    <a:p>
                      <a:pPr marL="228600" marR="0" algn="ctr">
                        <a:lnSpc>
                          <a:spcPct val="150000"/>
                        </a:lnSpc>
                        <a:spcBef>
                          <a:spcPts val="0"/>
                        </a:spcBef>
                        <a:spcAft>
                          <a:spcPts val="0"/>
                        </a:spcAft>
                      </a:pPr>
                      <a:r>
                        <a:rPr lang="en-US" sz="2000">
                          <a:effectLst/>
                        </a:rPr>
                        <a:t>High carbon steel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lvl="1" indent="0" algn="ctr" rtl="0">
                        <a:lnSpc>
                          <a:spcPct val="150000"/>
                        </a:lnSpc>
                        <a:spcBef>
                          <a:spcPts val="0"/>
                        </a:spcBef>
                        <a:spcAft>
                          <a:spcPts val="0"/>
                        </a:spcAft>
                        <a:buFont typeface="+mj-lt"/>
                        <a:buNone/>
                      </a:pPr>
                      <a:r>
                        <a:rPr lang="en-US" sz="2000" dirty="0">
                          <a:effectLst/>
                        </a:rPr>
                        <a:t>0.8– 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50938258"/>
                  </a:ext>
                </a:extLst>
              </a:tr>
              <a:tr h="472702">
                <a:tc>
                  <a:txBody>
                    <a:bodyPr/>
                    <a:lstStyle/>
                    <a:p>
                      <a:pPr marL="228600" marR="0" algn="ctr">
                        <a:lnSpc>
                          <a:spcPct val="150000"/>
                        </a:lnSpc>
                        <a:spcBef>
                          <a:spcPts val="0"/>
                        </a:spcBef>
                        <a:spcAft>
                          <a:spcPts val="0"/>
                        </a:spcAft>
                      </a:pPr>
                      <a:r>
                        <a:rPr lang="en-US" sz="2000">
                          <a:effectLst/>
                        </a:rPr>
                        <a:t>Hard steel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ctr" rtl="0">
                        <a:lnSpc>
                          <a:spcPct val="150000"/>
                        </a:lnSpc>
                        <a:spcBef>
                          <a:spcPts val="0"/>
                        </a:spcBef>
                        <a:spcAft>
                          <a:spcPts val="0"/>
                        </a:spcAft>
                        <a:buFont typeface="Wingdings" panose="05000000000000000000" pitchFamily="2" charset="2"/>
                        <a:buChar char=""/>
                      </a:pPr>
                      <a:r>
                        <a:rPr lang="en-US" sz="2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0473142"/>
                  </a:ext>
                </a:extLst>
              </a:tr>
            </a:tbl>
          </a:graphicData>
        </a:graphic>
      </p:graphicFrame>
    </p:spTree>
    <p:extLst>
      <p:ext uri="{BB962C8B-B14F-4D97-AF65-F5344CB8AC3E}">
        <p14:creationId xmlns:p14="http://schemas.microsoft.com/office/powerpoint/2010/main" val="208631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CA4C-A573-6150-F944-DCB0629C52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5080AB-67B1-7B3B-9439-8A2956AB6964}"/>
              </a:ext>
            </a:extLst>
          </p:cNvPr>
          <p:cNvSpPr txBox="1"/>
          <p:nvPr/>
        </p:nvSpPr>
        <p:spPr>
          <a:xfrm>
            <a:off x="190918" y="344373"/>
            <a:ext cx="8490858" cy="3402855"/>
          </a:xfrm>
          <a:prstGeom prst="rect">
            <a:avLst/>
          </a:prstGeom>
          <a:noFill/>
        </p:spPr>
        <p:txBody>
          <a:bodyPr wrap="square">
            <a:spAutoFit/>
          </a:bodyPr>
          <a:lstStyle/>
          <a:p>
            <a:pPr marL="0" marR="0" algn="just">
              <a:lnSpc>
                <a:spcPct val="150000"/>
              </a:lnSpc>
              <a:spcBef>
                <a:spcPts val="0"/>
              </a:spcBef>
              <a:spcAft>
                <a:spcPts val="10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Manufacturing Method</a:t>
            </a:r>
            <a:r>
              <a:rPr lang="en-US" sz="2000" dirty="0">
                <a:effectLst/>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The most prominent present-day steel making process is the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Bessemer process</a:t>
            </a:r>
            <a:r>
              <a:rPr lang="en-US" sz="2000" dirty="0">
                <a:effectLst/>
                <a:latin typeface="Times New Roman" panose="02020603050405020304" pitchFamily="18" charset="0"/>
                <a:ea typeface="Calibri" panose="020F0502020204030204" pitchFamily="34" charset="0"/>
                <a:cs typeface="Arial" panose="020B0604020202020204" pitchFamily="34" charset="0"/>
              </a:rPr>
              <a:t>. It was introduced in 1856. The pig iron is first melted in Cupola furnace and sent to Bessemer converter shown in figure bellow. Blast of hot air is given to oxidize the carbon. Depending upon the requirement, adding carbon and manganese is controlled and hot air for converting process. Then the molten material is poured into molds to form ingots.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D0BB86A-30F5-A8F4-01B6-8D40E7E2F2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4518" y="3652321"/>
            <a:ext cx="5806862" cy="2861306"/>
          </a:xfrm>
          <a:prstGeom prst="rect">
            <a:avLst/>
          </a:prstGeom>
          <a:noFill/>
          <a:ln>
            <a:noFill/>
          </a:ln>
        </p:spPr>
      </p:pic>
    </p:spTree>
    <p:extLst>
      <p:ext uri="{BB962C8B-B14F-4D97-AF65-F5344CB8AC3E}">
        <p14:creationId xmlns:p14="http://schemas.microsoft.com/office/powerpoint/2010/main" val="133511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y Is Steel Used In Concrete? | Reozone">
            <a:extLst>
              <a:ext uri="{FF2B5EF4-FFF2-40B4-BE49-F238E27FC236}">
                <a16:creationId xmlns:a16="http://schemas.microsoft.com/office/drawing/2014/main" id="{2C83F23C-981D-C848-039B-587E0A998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99" y="311970"/>
            <a:ext cx="4322474" cy="23307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uide to Steel | Everything you ever wanted to know about steel">
            <a:extLst>
              <a:ext uri="{FF2B5EF4-FFF2-40B4-BE49-F238E27FC236}">
                <a16:creationId xmlns:a16="http://schemas.microsoft.com/office/drawing/2014/main" id="{F2D113D8-EB26-5454-C8A7-F2D1779A5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568" y="673243"/>
            <a:ext cx="4524472" cy="19694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ll About Mild Steel: Definition, Composition, and Properties | Xometry">
            <a:extLst>
              <a:ext uri="{FF2B5EF4-FFF2-40B4-BE49-F238E27FC236}">
                <a16:creationId xmlns:a16="http://schemas.microsoft.com/office/drawing/2014/main" id="{6E7193A0-B601-1FC6-BAC3-CEFFBE5E3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9624"/>
            <a:ext cx="4162045" cy="233074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ow vs Medium vs High Carbon Steel - Difference Between Low, Medium and High  Carbon Steels">
            <a:extLst>
              <a:ext uri="{FF2B5EF4-FFF2-40B4-BE49-F238E27FC236}">
                <a16:creationId xmlns:a16="http://schemas.microsoft.com/office/drawing/2014/main" id="{B88E117F-4B10-25AA-FDB0-91F8FCC06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245" y="3025794"/>
            <a:ext cx="3485017" cy="253094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RS – high strength low alloy steels - COSMOTRADE">
            <a:extLst>
              <a:ext uri="{FF2B5EF4-FFF2-40B4-BE49-F238E27FC236}">
                <a16:creationId xmlns:a16="http://schemas.microsoft.com/office/drawing/2014/main" id="{962E7E4F-3272-CFDF-CBB0-F7344F4722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99" y="4708433"/>
            <a:ext cx="3748348" cy="209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1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F1FE-F98A-7B6B-4CAD-E03CF7D737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57FE78-FADA-9288-B312-A7AD42EAF7A7}"/>
              </a:ext>
            </a:extLst>
          </p:cNvPr>
          <p:cNvSpPr txBox="1"/>
          <p:nvPr/>
        </p:nvSpPr>
        <p:spPr>
          <a:xfrm>
            <a:off x="150725" y="280846"/>
            <a:ext cx="8591340" cy="5803320"/>
          </a:xfrm>
          <a:prstGeom prst="rect">
            <a:avLst/>
          </a:prstGeom>
          <a:noFill/>
        </p:spPr>
        <p:txBody>
          <a:bodyPr wrap="square">
            <a:spAutoFit/>
          </a:bodyPr>
          <a:lstStyle/>
          <a:p>
            <a:pPr marL="0" marR="0" algn="just">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Properties and Uses: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Mild Steel</a:t>
            </a:r>
            <a:r>
              <a:rPr lang="en-US"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Also known as low carbon or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soft steel</a:t>
            </a:r>
            <a:r>
              <a:rPr lang="en-US" sz="1800" dirty="0">
                <a:effectLst/>
                <a:latin typeface="Times New Roman" panose="02020603050405020304" pitchFamily="18" charset="0"/>
                <a:ea typeface="Calibri" panose="020F0502020204030204" pitchFamily="34" charset="0"/>
                <a:cs typeface="Arial" panose="020B0604020202020204" pitchFamily="34" charset="0"/>
              </a:rPr>
              <a:t>. It is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ductile, malleable, tougher and more elastic than wrought iron</a:t>
            </a:r>
            <a:r>
              <a:rPr lang="en-US" sz="1800" dirty="0">
                <a:effectLst/>
                <a:latin typeface="Times New Roman" panose="02020603050405020304" pitchFamily="18" charset="0"/>
                <a:ea typeface="Calibri" panose="020F0502020204030204" pitchFamily="34" charset="0"/>
                <a:cs typeface="Arial" panose="020B0604020202020204" pitchFamily="34" charset="0"/>
              </a:rPr>
              <a:t>. Mild steel can be forged and welded, difficult to temper and harden. It rusts quickly and can be permanent magnetized.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Mild steel is used in the form of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rolled sections, reinforcing bars, roof covering and sheet</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High Carbon Steel</a:t>
            </a:r>
            <a:r>
              <a:rPr lang="en-US"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Carbon content varies from 0.55 to 1.5%. It’s also known as hard steel. It is tougher and more elastic than mild steel. It can be forged and welded with difficulty. Its tensile strength is 1350 to 2000 N/mm</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High carbon steel is used for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reinforced concrete and prestressed concrete </a:t>
            </a:r>
            <a:r>
              <a:rPr lang="en-US" sz="1800" dirty="0">
                <a:effectLst/>
                <a:latin typeface="Times New Roman" panose="02020603050405020304" pitchFamily="18" charset="0"/>
                <a:ea typeface="Calibri" panose="020F0502020204030204" pitchFamily="34" charset="0"/>
                <a:cs typeface="Arial" panose="020B0604020202020204" pitchFamily="34" charset="0"/>
              </a:rPr>
              <a:t>members. It can take shocks and vibrations and used for making tools and machine parts.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492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B7D0-2BBE-2A39-3628-C5A3381C79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026806-65D8-5DF7-66C4-AC6229A7DDC8}"/>
              </a:ext>
            </a:extLst>
          </p:cNvPr>
          <p:cNvSpPr txBox="1"/>
          <p:nvPr/>
        </p:nvSpPr>
        <p:spPr>
          <a:xfrm>
            <a:off x="339132" y="377807"/>
            <a:ext cx="8465736" cy="5172570"/>
          </a:xfrm>
          <a:prstGeom prst="rect">
            <a:avLst/>
          </a:prstGeom>
          <a:noFill/>
        </p:spPr>
        <p:txBody>
          <a:bodyPr wrap="square">
            <a:spAutoFit/>
          </a:bodyPr>
          <a:lstStyle/>
          <a:p>
            <a:pPr marL="0" marR="0" algn="just">
              <a:lnSpc>
                <a:spcPct val="150000"/>
              </a:lnSpc>
              <a:spcBef>
                <a:spcPts val="0"/>
              </a:spcBef>
              <a:spcAft>
                <a:spcPts val="1000"/>
              </a:spcAft>
            </a:pP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High Tensile Steel:</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The carbon content in high tensile steel is 0.6-0.8%, manganese 0.6%, silicon 0.2%, sulfur 0.05% and phosphorus 0.05%. </a:t>
            </a:r>
          </a:p>
          <a:p>
            <a:pPr marL="0" marR="0" algn="just">
              <a:lnSpc>
                <a:spcPct val="150000"/>
              </a:lnSpc>
              <a:spcBef>
                <a:spcPts val="0"/>
              </a:spcBef>
              <a:spcAft>
                <a:spcPts val="1000"/>
              </a:spcAft>
            </a:pP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Arial" panose="020B0604020202020204" pitchFamily="34" charset="0"/>
              </a:rPr>
              <a:t>It is also known as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high strength steel </a:t>
            </a:r>
            <a:r>
              <a:rPr lang="en-US" sz="2000" dirty="0">
                <a:effectLst/>
                <a:latin typeface="Times New Roman" panose="02020603050405020304" pitchFamily="18" charset="0"/>
                <a:ea typeface="Calibri" panose="020F0502020204030204" pitchFamily="34" charset="0"/>
                <a:cs typeface="Arial" panose="020B0604020202020204" pitchFamily="34" charset="0"/>
              </a:rPr>
              <a:t>and essentially a medium carbon steel. The ultimate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tensile strength </a:t>
            </a:r>
            <a:r>
              <a:rPr lang="en-US" sz="2000" dirty="0">
                <a:effectLst/>
                <a:latin typeface="Times New Roman" panose="02020603050405020304" pitchFamily="18" charset="0"/>
                <a:ea typeface="Calibri" panose="020F0502020204030204" pitchFamily="34" charset="0"/>
                <a:cs typeface="Arial" panose="020B0604020202020204" pitchFamily="34" charset="0"/>
              </a:rPr>
              <a:t>is of the order of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2000 N/mm</a:t>
            </a:r>
            <a:r>
              <a:rPr lang="en-US" sz="2000" baseline="30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2 </a:t>
            </a:r>
            <a:r>
              <a:rPr lang="en-US" sz="2000" dirty="0">
                <a:effectLst/>
                <a:latin typeface="Times New Roman" panose="02020603050405020304" pitchFamily="18" charset="0"/>
                <a:ea typeface="Calibri" panose="020F0502020204030204" pitchFamily="34" charset="0"/>
                <a:cs typeface="Arial" panose="020B0604020202020204" pitchFamily="34" charset="0"/>
              </a:rPr>
              <a:t>and a min. elongation of 10% is used in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prestressed concrete </a:t>
            </a:r>
            <a:r>
              <a:rPr lang="en-US" sz="2000" dirty="0">
                <a:effectLst/>
                <a:latin typeface="Times New Roman" panose="02020603050405020304" pitchFamily="18" charset="0"/>
                <a:ea typeface="Calibri" panose="020F0502020204030204" pitchFamily="34" charset="0"/>
                <a:cs typeface="Arial" panose="020B0604020202020204" pitchFamily="34" charset="0"/>
              </a:rPr>
              <a:t>construction.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Properties of Steel</a:t>
            </a: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effectLst/>
                <a:latin typeface="Times New Roman" panose="02020603050405020304" pitchFamily="18" charset="0"/>
                <a:ea typeface="Calibri" panose="020F0502020204030204" pitchFamily="34" charset="0"/>
                <a:cs typeface="Arial" panose="020B0604020202020204" pitchFamily="34" charset="0"/>
              </a:rPr>
              <a:t>The presence of carbon in steel gives high degree of hardness and strength. The addition of carbon to iron decrease the malleability and ductility of the metal, and reduce its permeability to magnetic force.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49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6A66-E108-E5C9-B1BA-F05B84AD74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F1C436-AE30-542B-C40F-5879371F4A8F}"/>
              </a:ext>
            </a:extLst>
          </p:cNvPr>
          <p:cNvSpPr txBox="1"/>
          <p:nvPr/>
        </p:nvSpPr>
        <p:spPr>
          <a:xfrm>
            <a:off x="271306" y="441055"/>
            <a:ext cx="8601388" cy="4685065"/>
          </a:xfrm>
          <a:prstGeom prst="rect">
            <a:avLst/>
          </a:prstGeom>
          <a:noFill/>
        </p:spPr>
        <p:txBody>
          <a:bodyPr wrap="square">
            <a:spAutoFit/>
          </a:bodyPr>
          <a:lstStyle/>
          <a:p>
            <a:pPr marL="0" marR="0" algn="just">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Steel used in construction can be classified mainly as: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1. Hot rolled sections. </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1000"/>
              </a:spcAft>
            </a:pPr>
            <a:r>
              <a:rPr lang="en-US" sz="18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Structural Steel</a:t>
            </a:r>
            <a:r>
              <a:rPr lang="en-US" sz="18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Structural steel is used hot-rolled structural shapes, plates, and bars. Structural steel is used for various types of structural members such as columns, beams, bracings, frames, trusses, bridges girders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W Shape:</a:t>
            </a:r>
            <a:r>
              <a:rPr lang="en-US" sz="1800" dirty="0">
                <a:effectLst/>
                <a:latin typeface="Times New Roman" panose="02020603050405020304" pitchFamily="18" charset="0"/>
                <a:ea typeface="Calibri" panose="020F0502020204030204" pitchFamily="34" charset="0"/>
                <a:cs typeface="Arial" panose="020B0604020202020204" pitchFamily="34" charset="0"/>
              </a:rPr>
              <a:t> Wide Flange is a section similar to I shape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HP Shape</a:t>
            </a:r>
            <a:r>
              <a:rPr lang="en-US" sz="1800" dirty="0">
                <a:effectLst/>
                <a:latin typeface="Times New Roman" panose="02020603050405020304" pitchFamily="18" charset="0"/>
                <a:ea typeface="Calibri" panose="020F0502020204030204" pitchFamily="34" charset="0"/>
                <a:cs typeface="Arial" panose="020B0604020202020204" pitchFamily="34" charset="0"/>
              </a:rPr>
              <a:t>: also called by wide flange shapes, the flanges and the webs have the same nominal thickness, and the depth with the width is essentially the same.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S Shape:</a:t>
            </a:r>
            <a:r>
              <a:rPr lang="en-US" sz="1800" dirty="0">
                <a:effectLst/>
                <a:latin typeface="Times New Roman" panose="02020603050405020304" pitchFamily="18" charset="0"/>
                <a:ea typeface="Calibri" panose="020F0502020204030204" pitchFamily="34" charset="0"/>
                <a:cs typeface="Arial" panose="020B0604020202020204" pitchFamily="34" charset="0"/>
              </a:rPr>
              <a:t> is double symmetric shape having the inside flange surface slope of 16.7%.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M Shape:</a:t>
            </a:r>
            <a:r>
              <a:rPr lang="en-US" sz="1800" dirty="0">
                <a:effectLst/>
                <a:latin typeface="Times New Roman" panose="02020603050405020304" pitchFamily="18" charset="0"/>
                <a:ea typeface="Calibri" panose="020F0502020204030204" pitchFamily="34" charset="0"/>
                <a:cs typeface="Arial" panose="020B0604020202020204" pitchFamily="34" charset="0"/>
              </a:rPr>
              <a:t> is doubly symmetric shape that cannot be classified as either W, S, or HP shapes.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402AD9-7376-B0EE-77B9-3B6FC3573BE7}"/>
              </a:ext>
            </a:extLst>
          </p:cNvPr>
          <p:cNvSpPr txBox="1"/>
          <p:nvPr/>
        </p:nvSpPr>
        <p:spPr>
          <a:xfrm>
            <a:off x="0" y="5185338"/>
            <a:ext cx="8490857" cy="1422634"/>
          </a:xfrm>
          <a:prstGeom prst="rect">
            <a:avLst/>
          </a:prstGeom>
          <a:noFill/>
        </p:spPr>
        <p:txBody>
          <a:bodyPr wrap="square">
            <a:spAutoFit/>
          </a:bodyPr>
          <a:lstStyle/>
          <a:p>
            <a:pPr marL="228600" marR="0" algn="just">
              <a:lnSpc>
                <a:spcPct val="150000"/>
              </a:lnSpc>
              <a:spcBef>
                <a:spcPts val="0"/>
              </a:spcBef>
              <a:spcAft>
                <a:spcPts val="1000"/>
              </a:spcAft>
            </a:pPr>
            <a:r>
              <a:rPr lang="en-US" b="1" dirty="0">
                <a:effectLst/>
                <a:latin typeface="Times New Roman" panose="02020603050405020304" pitchFamily="18" charset="0"/>
                <a:ea typeface="Calibri" panose="020F0502020204030204" pitchFamily="34" charset="0"/>
                <a:cs typeface="Arial" panose="020B0604020202020204" pitchFamily="34" charset="0"/>
              </a:rPr>
              <a:t>Wide Flange shape </a:t>
            </a:r>
            <a:r>
              <a:rPr lang="en-US" dirty="0">
                <a:effectLst/>
                <a:latin typeface="Times New Roman" panose="02020603050405020304" pitchFamily="18" charset="0"/>
                <a:ea typeface="Calibri" panose="020F0502020204030204" pitchFamily="34" charset="0"/>
                <a:cs typeface="Arial" panose="020B0604020202020204" pitchFamily="34" charset="0"/>
              </a:rPr>
              <a:t>is commonly used as beams and columns. </a:t>
            </a:r>
          </a:p>
          <a:p>
            <a:pPr marL="228600" marR="0" algn="just">
              <a:lnSpc>
                <a:spcPct val="150000"/>
              </a:lnSpc>
              <a:spcBef>
                <a:spcPts val="0"/>
              </a:spcBef>
              <a:spcAft>
                <a:spcPts val="1000"/>
              </a:spcAft>
            </a:pPr>
            <a:r>
              <a:rPr lang="en-US" dirty="0">
                <a:effectLst/>
                <a:latin typeface="Times New Roman" panose="02020603050405020304" pitchFamily="18" charset="0"/>
                <a:ea typeface="Calibri" panose="020F0502020204030204" pitchFamily="34" charset="0"/>
                <a:cs typeface="Arial" panose="020B0604020202020204" pitchFamily="34" charset="0"/>
              </a:rPr>
              <a:t>HP as bearing pile, S shapes is used as beams or girders. Composite sections can also be formed by welding different shapes to use in various structural applications.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482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60F6-1FD4-6190-3492-1D80FBBB91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C1919C3-19A1-9D41-F97D-C875D5B511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829" y="110246"/>
            <a:ext cx="5519611" cy="6637507"/>
          </a:xfrm>
          <a:prstGeom prst="rect">
            <a:avLst/>
          </a:prstGeom>
          <a:noFill/>
          <a:ln>
            <a:noFill/>
          </a:ln>
        </p:spPr>
      </p:pic>
      <p:pic>
        <p:nvPicPr>
          <p:cNvPr id="5" name="Picture 4">
            <a:extLst>
              <a:ext uri="{FF2B5EF4-FFF2-40B4-BE49-F238E27FC236}">
                <a16:creationId xmlns:a16="http://schemas.microsoft.com/office/drawing/2014/main" id="{CFE2F145-E61D-5899-A7D9-BE29262ED97B}"/>
              </a:ext>
            </a:extLst>
          </p:cNvPr>
          <p:cNvPicPr>
            <a:picLocks noChangeAspect="1"/>
          </p:cNvPicPr>
          <p:nvPr/>
        </p:nvPicPr>
        <p:blipFill rotWithShape="1">
          <a:blip r:embed="rId4" cstate="print"/>
          <a:srcRect r="63362"/>
          <a:stretch/>
        </p:blipFill>
        <p:spPr bwMode="auto">
          <a:xfrm>
            <a:off x="5773062" y="251262"/>
            <a:ext cx="3370938" cy="2411552"/>
          </a:xfrm>
          <a:prstGeom prst="rect">
            <a:avLst/>
          </a:prstGeom>
          <a:noFill/>
          <a:ln w="9525">
            <a:noFill/>
            <a:miter lim="800000"/>
            <a:headEnd/>
            <a:tailEnd/>
          </a:ln>
        </p:spPr>
      </p:pic>
      <p:pic>
        <p:nvPicPr>
          <p:cNvPr id="4" name="Picture 3">
            <a:extLst>
              <a:ext uri="{FF2B5EF4-FFF2-40B4-BE49-F238E27FC236}">
                <a16:creationId xmlns:a16="http://schemas.microsoft.com/office/drawing/2014/main" id="{6C9877DC-870F-760E-2CE8-99093EE3E97A}"/>
              </a:ext>
            </a:extLst>
          </p:cNvPr>
          <p:cNvPicPr>
            <a:picLocks noChangeAspect="1"/>
          </p:cNvPicPr>
          <p:nvPr/>
        </p:nvPicPr>
        <p:blipFill rotWithShape="1">
          <a:blip r:embed="rId4" cstate="print"/>
          <a:srcRect l="36235" r="22958"/>
          <a:stretch/>
        </p:blipFill>
        <p:spPr bwMode="auto">
          <a:xfrm>
            <a:off x="5556738" y="2872205"/>
            <a:ext cx="3506875" cy="2252454"/>
          </a:xfrm>
          <a:prstGeom prst="rect">
            <a:avLst/>
          </a:prstGeom>
          <a:noFill/>
          <a:ln w="9525">
            <a:noFill/>
            <a:miter lim="800000"/>
            <a:headEnd/>
            <a:tailEnd/>
          </a:ln>
        </p:spPr>
      </p:pic>
      <p:pic>
        <p:nvPicPr>
          <p:cNvPr id="6" name="Picture 5">
            <a:extLst>
              <a:ext uri="{FF2B5EF4-FFF2-40B4-BE49-F238E27FC236}">
                <a16:creationId xmlns:a16="http://schemas.microsoft.com/office/drawing/2014/main" id="{7C76C6FF-A8CA-A9B5-363F-F8A154462889}"/>
              </a:ext>
            </a:extLst>
          </p:cNvPr>
          <p:cNvPicPr>
            <a:picLocks noChangeAspect="1"/>
          </p:cNvPicPr>
          <p:nvPr/>
        </p:nvPicPr>
        <p:blipFill rotWithShape="1">
          <a:blip r:embed="rId4" cstate="print"/>
          <a:srcRect l="76776" t="6245" r="1417" b="-6245"/>
          <a:stretch/>
        </p:blipFill>
        <p:spPr bwMode="auto">
          <a:xfrm>
            <a:off x="6521492" y="4712729"/>
            <a:ext cx="1874078" cy="2252454"/>
          </a:xfrm>
          <a:prstGeom prst="rect">
            <a:avLst/>
          </a:prstGeom>
          <a:noFill/>
          <a:ln w="9525">
            <a:noFill/>
            <a:miter lim="800000"/>
            <a:headEnd/>
            <a:tailEnd/>
          </a:ln>
        </p:spPr>
      </p:pic>
    </p:spTree>
    <p:extLst>
      <p:ext uri="{BB962C8B-B14F-4D97-AF65-F5344CB8AC3E}">
        <p14:creationId xmlns:p14="http://schemas.microsoft.com/office/powerpoint/2010/main" val="146481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4740-4C8B-D899-0027-DDF3FBE8DA7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FF17E91-206E-909C-BD32-D1CD204D4FFC}"/>
              </a:ext>
            </a:extLst>
          </p:cNvPr>
          <p:cNvPicPr>
            <a:picLocks noChangeAspect="1"/>
          </p:cNvPicPr>
          <p:nvPr/>
        </p:nvPicPr>
        <p:blipFill>
          <a:blip r:embed="rId3" cstate="print"/>
          <a:srcRect/>
          <a:stretch>
            <a:fillRect/>
          </a:stretch>
        </p:blipFill>
        <p:spPr bwMode="auto">
          <a:xfrm>
            <a:off x="2009670" y="65222"/>
            <a:ext cx="4986814" cy="6546593"/>
          </a:xfrm>
          <a:prstGeom prst="rect">
            <a:avLst/>
          </a:prstGeom>
          <a:noFill/>
          <a:ln w="9525">
            <a:noFill/>
            <a:miter lim="800000"/>
            <a:headEnd/>
            <a:tailEnd/>
          </a:ln>
        </p:spPr>
      </p:pic>
    </p:spTree>
    <p:extLst>
      <p:ext uri="{BB962C8B-B14F-4D97-AF65-F5344CB8AC3E}">
        <p14:creationId xmlns:p14="http://schemas.microsoft.com/office/powerpoint/2010/main" val="55942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0857-296D-30EA-19C5-AFC11DCB964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C30C2AF-D3E3-3ACD-B871-0B78B4CE5156}"/>
              </a:ext>
            </a:extLst>
          </p:cNvPr>
          <p:cNvSpPr txBox="1"/>
          <p:nvPr/>
        </p:nvSpPr>
        <p:spPr>
          <a:xfrm>
            <a:off x="110532" y="389868"/>
            <a:ext cx="8510954" cy="3628366"/>
          </a:xfrm>
          <a:prstGeom prst="rect">
            <a:avLst/>
          </a:prstGeom>
          <a:noFill/>
        </p:spPr>
        <p:txBody>
          <a:bodyPr wrap="square">
            <a:spAutoFit/>
          </a:bodyPr>
          <a:lstStyle/>
          <a:p>
            <a:pPr marL="228600" marR="0" algn="just">
              <a:lnSpc>
                <a:spcPct val="150000"/>
              </a:lnSpc>
              <a:spcBef>
                <a:spcPts val="0"/>
              </a:spcBef>
              <a:spcAft>
                <a:spcPts val="1000"/>
              </a:spcAft>
            </a:pPr>
            <a:r>
              <a:rPr lang="en-US" sz="18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Reinforcing Steel</a:t>
            </a:r>
            <a:r>
              <a:rPr lang="en-US" sz="18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228600" marR="0" algn="just">
              <a:lnSpc>
                <a:spcPct val="150000"/>
              </a:lnSpc>
              <a:spcBef>
                <a:spcPts val="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Concrete</a:t>
            </a:r>
            <a:r>
              <a:rPr lang="en-US" sz="1800" dirty="0">
                <a:effectLst/>
                <a:latin typeface="Times New Roman" panose="02020603050405020304" pitchFamily="18" charset="0"/>
                <a:ea typeface="Calibri" panose="020F0502020204030204" pitchFamily="34" charset="0"/>
                <a:cs typeface="Arial" panose="020B0604020202020204" pitchFamily="34" charset="0"/>
              </a:rPr>
              <a:t> has negligible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tensile strength</a:t>
            </a:r>
            <a:r>
              <a:rPr lang="en-US" sz="1800" dirty="0">
                <a:effectLst/>
                <a:latin typeface="Times New Roman" panose="02020603050405020304" pitchFamily="18" charset="0"/>
                <a:ea typeface="Calibri" panose="020F0502020204030204" pitchFamily="34" charset="0"/>
                <a:cs typeface="Arial" panose="020B0604020202020204" pitchFamily="34" charset="0"/>
              </a:rPr>
              <a:t>, structural concrete member subjected to tensile and flexural stresses must be reinforced either by conventional or prestressed reinforcement, depending on the design situation.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Reinforced steel (</a:t>
            </a: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Bars</a:t>
            </a:r>
            <a:r>
              <a:rPr lang="en-US" sz="1800" dirty="0">
                <a:effectLst/>
                <a:latin typeface="Times New Roman" panose="02020603050405020304" pitchFamily="18" charset="0"/>
                <a:ea typeface="Calibri" panose="020F0502020204030204" pitchFamily="34" charset="0"/>
                <a:cs typeface="Arial" panose="020B0604020202020204" pitchFamily="34" charset="0"/>
              </a:rPr>
              <a:t>) is manufactured in two forms,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plain bars</a:t>
            </a:r>
            <a:r>
              <a:rPr lang="en-US" sz="1800" dirty="0">
                <a:effectLst/>
                <a:latin typeface="Times New Roman" panose="02020603050405020304" pitchFamily="18" charset="0"/>
                <a:ea typeface="Calibri" panose="020F0502020204030204" pitchFamily="34" charset="0"/>
                <a:cs typeface="Arial" panose="020B0604020202020204" pitchFamily="34" charset="0"/>
              </a:rPr>
              <a:t>, and defor</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med bars</a:t>
            </a:r>
            <a:r>
              <a:rPr lang="en-US" sz="1800" dirty="0">
                <a:effectLst/>
                <a:latin typeface="Times New Roman" panose="02020603050405020304" pitchFamily="18" charset="0"/>
                <a:ea typeface="Calibri" panose="020F0502020204030204" pitchFamily="34" charset="0"/>
                <a:cs typeface="Arial" panose="020B0604020202020204" pitchFamily="34" charset="0"/>
              </a:rPr>
              <a:t>. Plain are round without surface deformations.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Deformed bars </a:t>
            </a:r>
            <a:r>
              <a:rPr lang="en-US" sz="1800" dirty="0">
                <a:effectLst/>
                <a:latin typeface="Times New Roman" panose="02020603050405020304" pitchFamily="18" charset="0"/>
                <a:ea typeface="Calibri" panose="020F0502020204030204" pitchFamily="34" charset="0"/>
                <a:cs typeface="Arial" panose="020B0604020202020204" pitchFamily="34" charset="0"/>
              </a:rPr>
              <a:t>have deformations at the surface; they ensure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 good bond </a:t>
            </a:r>
            <a:r>
              <a:rPr lang="en-US" sz="1800" dirty="0">
                <a:effectLst/>
                <a:latin typeface="Times New Roman" panose="02020603050405020304" pitchFamily="18" charset="0"/>
                <a:ea typeface="Calibri" panose="020F0502020204030204" pitchFamily="34" charset="0"/>
                <a:cs typeface="Arial" panose="020B0604020202020204" pitchFamily="34" charset="0"/>
              </a:rPr>
              <a:t>between the </a:t>
            </a:r>
            <a:r>
              <a:rPr lang="en-US" sz="18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bar and the concrete</a:t>
            </a:r>
            <a:r>
              <a:rPr lang="en-US" sz="1800" dirty="0">
                <a:effectLst/>
                <a:latin typeface="Times New Roman" panose="02020603050405020304" pitchFamily="18" charset="0"/>
                <a:ea typeface="Calibri" panose="020F0502020204030204" pitchFamily="34" charset="0"/>
                <a:cs typeface="Arial" panose="020B0604020202020204" pitchFamily="34" charset="0"/>
              </a:rPr>
              <a:t>. The deformed surface of the bar prevents slipping, allowing the concrete and steel to work as one unit.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172" name="Picture 4" descr="Round Bar Vs Deformed Bar. A plain bar differs from a deformed bar… | by  Triroundbars | Medium">
            <a:extLst>
              <a:ext uri="{FF2B5EF4-FFF2-40B4-BE49-F238E27FC236}">
                <a16:creationId xmlns:a16="http://schemas.microsoft.com/office/drawing/2014/main" id="{E9E62897-A322-0120-5AA7-B2AF9FA45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453" y="4102868"/>
            <a:ext cx="4204914" cy="236526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51,757 Rebar Images, Stock Photos, 3D objects, &amp; Vectors | Shutterstock">
            <a:extLst>
              <a:ext uri="{FF2B5EF4-FFF2-40B4-BE49-F238E27FC236}">
                <a16:creationId xmlns:a16="http://schemas.microsoft.com/office/drawing/2014/main" id="{163E9380-81B6-A384-4B7E-B1E706C9B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16" y="4310825"/>
            <a:ext cx="3562638" cy="215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9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8FCABA-6450-67BA-FCF5-CFEDBFA9FDD0}"/>
              </a:ext>
            </a:extLst>
          </p:cNvPr>
          <p:cNvSpPr txBox="1"/>
          <p:nvPr/>
        </p:nvSpPr>
        <p:spPr>
          <a:xfrm>
            <a:off x="306474" y="198124"/>
            <a:ext cx="8546124" cy="4849854"/>
          </a:xfrm>
          <a:prstGeom prst="rect">
            <a:avLst/>
          </a:prstGeom>
          <a:noFill/>
        </p:spPr>
        <p:txBody>
          <a:bodyPr wrap="square">
            <a:spAutoFit/>
          </a:bodyPr>
          <a:lstStyle/>
          <a:p>
            <a:pPr marL="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They are alloys of </a:t>
            </a:r>
            <a:r>
              <a:rPr lang="en-US" sz="2400" i="1" dirty="0">
                <a:solidFill>
                  <a:schemeClr val="accent5">
                    <a:lumMod val="75000"/>
                  </a:schemeClr>
                </a:solidFill>
                <a:effectLst/>
                <a:latin typeface="Times New Roman" panose="02020603050405020304" pitchFamily="18" charset="0"/>
                <a:ea typeface="Calibri" panose="020F0502020204030204" pitchFamily="34" charset="0"/>
                <a:cs typeface="Arial" panose="020B0604020202020204" pitchFamily="34" charset="0"/>
              </a:rPr>
              <a:t>iron</a:t>
            </a:r>
            <a:r>
              <a:rPr lang="en-US" sz="2400" dirty="0">
                <a:effectLst/>
                <a:latin typeface="Times New Roman" panose="02020603050405020304" pitchFamily="18" charset="0"/>
                <a:ea typeface="Calibri" panose="020F0502020204030204" pitchFamily="34" charset="0"/>
                <a:cs typeface="Arial" panose="020B0604020202020204" pitchFamily="34" charset="0"/>
              </a:rPr>
              <a:t> and </a:t>
            </a:r>
            <a:r>
              <a:rPr lang="en-US" sz="2400" i="1" dirty="0">
                <a:solidFill>
                  <a:schemeClr val="accent5">
                    <a:lumMod val="75000"/>
                  </a:schemeClr>
                </a:solidFill>
                <a:latin typeface="Times New Roman" panose="02020603050405020304" pitchFamily="18" charset="0"/>
                <a:ea typeface="Calibri" panose="020F0502020204030204" pitchFamily="34" charset="0"/>
                <a:cs typeface="Arial" panose="020B0604020202020204" pitchFamily="34" charset="0"/>
              </a:rPr>
              <a:t>carbon</a:t>
            </a:r>
            <a:r>
              <a:rPr lang="en-US" sz="2400" dirty="0">
                <a:effectLst/>
                <a:latin typeface="Times New Roman" panose="02020603050405020304" pitchFamily="18" charset="0"/>
                <a:ea typeface="Calibri" panose="020F0502020204030204" pitchFamily="34" charset="0"/>
                <a:cs typeface="Arial" panose="020B0604020202020204" pitchFamily="34" charset="0"/>
              </a:rPr>
              <a:t>, other elements like </a:t>
            </a:r>
            <a:r>
              <a:rPr lang="en-US" sz="2400" i="1" dirty="0">
                <a:solidFill>
                  <a:schemeClr val="accent5">
                    <a:lumMod val="75000"/>
                  </a:schemeClr>
                </a:solidFill>
                <a:latin typeface="Times New Roman" panose="02020603050405020304" pitchFamily="18" charset="0"/>
                <a:ea typeface="Calibri" panose="020F0502020204030204" pitchFamily="34" charset="0"/>
                <a:cs typeface="Arial" panose="020B0604020202020204" pitchFamily="34" charset="0"/>
              </a:rPr>
              <a:t>copper</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i="1" dirty="0">
                <a:solidFill>
                  <a:schemeClr val="accent5">
                    <a:lumMod val="75000"/>
                  </a:schemeClr>
                </a:solidFill>
                <a:latin typeface="Times New Roman" panose="02020603050405020304" pitchFamily="18" charset="0"/>
                <a:ea typeface="Calibri" panose="020F0502020204030204" pitchFamily="34" charset="0"/>
                <a:cs typeface="Arial" panose="020B0604020202020204" pitchFamily="34" charset="0"/>
              </a:rPr>
              <a:t>manganese</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i="1" dirty="0">
                <a:solidFill>
                  <a:schemeClr val="accent5">
                    <a:lumMod val="75000"/>
                  </a:schemeClr>
                </a:solidFill>
                <a:latin typeface="Times New Roman" panose="02020603050405020304" pitchFamily="18" charset="0"/>
                <a:ea typeface="Calibri" panose="020F0502020204030204" pitchFamily="34" charset="0"/>
                <a:cs typeface="Arial" panose="020B0604020202020204" pitchFamily="34" charset="0"/>
              </a:rPr>
              <a:t>nickel</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i="1" dirty="0">
                <a:solidFill>
                  <a:schemeClr val="accent5">
                    <a:lumMod val="75000"/>
                  </a:schemeClr>
                </a:solidFill>
                <a:latin typeface="Times New Roman" panose="02020603050405020304" pitchFamily="18" charset="0"/>
                <a:ea typeface="Calibri" panose="020F0502020204030204" pitchFamily="34" charset="0"/>
                <a:cs typeface="Arial" panose="020B0604020202020204" pitchFamily="34" charset="0"/>
              </a:rPr>
              <a:t>tungsten</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etc</a:t>
            </a:r>
            <a:r>
              <a:rPr lang="en-US" sz="2400" dirty="0">
                <a:effectLst/>
                <a:latin typeface="Times New Roman" panose="02020603050405020304" pitchFamily="18" charset="0"/>
                <a:ea typeface="Calibri" panose="020F0502020204030204" pitchFamily="34" charset="0"/>
                <a:cs typeface="Arial" panose="020B0604020202020204" pitchFamily="34" charset="0"/>
              </a:rPr>
              <a:t>…, may be added to iron to make </a:t>
            </a:r>
            <a:r>
              <a:rPr lang="en-US" sz="24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special steel</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50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Steel</a:t>
            </a:r>
            <a:r>
              <a:rPr lang="en-US" sz="2400" dirty="0">
                <a:effectLst/>
                <a:latin typeface="Times New Roman" panose="02020603050405020304" pitchFamily="18" charset="0"/>
                <a:ea typeface="Calibri" panose="020F0502020204030204" pitchFamily="34" charset="0"/>
                <a:cs typeface="Arial" panose="020B0604020202020204" pitchFamily="34" charset="0"/>
              </a:rPr>
              <a:t> is </a:t>
            </a:r>
            <a:r>
              <a:rPr lang="en-US" sz="2400" b="1" dirty="0">
                <a:effectLst/>
                <a:latin typeface="Times New Roman" panose="02020603050405020304" pitchFamily="18" charset="0"/>
                <a:ea typeface="Calibri" panose="020F0502020204030204" pitchFamily="34" charset="0"/>
                <a:cs typeface="Arial" panose="020B0604020202020204" pitchFamily="34" charset="0"/>
              </a:rPr>
              <a:t>iron containing less than 1.5%</a:t>
            </a:r>
            <a:r>
              <a:rPr lang="en-US" sz="2400" dirty="0">
                <a:effectLst/>
                <a:latin typeface="Times New Roman" panose="02020603050405020304" pitchFamily="18" charset="0"/>
                <a:ea typeface="Calibri" panose="020F0502020204030204" pitchFamily="34" charset="0"/>
                <a:cs typeface="Arial" panose="020B0604020202020204" pitchFamily="34" charset="0"/>
              </a:rPr>
              <a:t> carbon. </a:t>
            </a:r>
          </a:p>
          <a:p>
            <a:pPr marL="0" marR="0" algn="just">
              <a:lnSpc>
                <a:spcPct val="150000"/>
              </a:lnSpc>
              <a:spcBef>
                <a:spcPts val="0"/>
              </a:spcBef>
              <a:spcAft>
                <a:spcPts val="1000"/>
              </a:spcAft>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Cast iron </a:t>
            </a:r>
            <a:r>
              <a:rPr lang="en-US" sz="2400" dirty="0">
                <a:effectLst/>
                <a:latin typeface="Times New Roman" panose="02020603050405020304" pitchFamily="18" charset="0"/>
                <a:ea typeface="Calibri" panose="020F0502020204030204" pitchFamily="34" charset="0"/>
                <a:cs typeface="Arial" panose="020B0604020202020204" pitchFamily="34" charset="0"/>
              </a:rPr>
              <a:t>is different from steel in the sense that is containing </a:t>
            </a:r>
            <a:r>
              <a:rPr lang="en-US" sz="2400" b="1" dirty="0">
                <a:effectLst/>
                <a:latin typeface="Times New Roman" panose="02020603050405020304" pitchFamily="18" charset="0"/>
                <a:ea typeface="Calibri" panose="020F0502020204030204" pitchFamily="34" charset="0"/>
                <a:cs typeface="Arial" panose="020B0604020202020204" pitchFamily="34" charset="0"/>
              </a:rPr>
              <a:t>more than 1.5% carbon</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50000"/>
              </a:lnSpc>
              <a:spcBef>
                <a:spcPts val="0"/>
              </a:spcBef>
              <a:spcAft>
                <a:spcPts val="1000"/>
              </a:spcAft>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Wrought iron </a:t>
            </a:r>
            <a:r>
              <a:rPr lang="en-US" sz="2400" dirty="0">
                <a:effectLst/>
                <a:latin typeface="Times New Roman" panose="02020603050405020304" pitchFamily="18" charset="0"/>
                <a:ea typeface="Calibri" panose="020F0502020204030204" pitchFamily="34" charset="0"/>
                <a:cs typeface="Arial" panose="020B0604020202020204" pitchFamily="34" charset="0"/>
              </a:rPr>
              <a:t>is different from steel as it contains </a:t>
            </a:r>
            <a:r>
              <a:rPr lang="en-US" sz="2400" b="1" dirty="0">
                <a:effectLst/>
                <a:latin typeface="Times New Roman" panose="02020603050405020304" pitchFamily="18" charset="0"/>
                <a:ea typeface="Calibri" panose="020F0502020204030204" pitchFamily="34" charset="0"/>
                <a:cs typeface="Arial" panose="020B0604020202020204" pitchFamily="34" charset="0"/>
              </a:rPr>
              <a:t>less than 0.15% carbon</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729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B8BC2-A66F-45C0-A437-DD90E8BF8B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C4560F-E776-42B0-DB07-643ABD95CEB8}"/>
              </a:ext>
            </a:extLst>
          </p:cNvPr>
          <p:cNvSpPr txBox="1"/>
          <p:nvPr/>
        </p:nvSpPr>
        <p:spPr>
          <a:xfrm>
            <a:off x="-1" y="158180"/>
            <a:ext cx="8822453" cy="1427955"/>
          </a:xfrm>
          <a:prstGeom prst="rect">
            <a:avLst/>
          </a:prstGeom>
          <a:noFill/>
        </p:spPr>
        <p:txBody>
          <a:bodyPr wrap="square">
            <a:spAutoFit/>
          </a:bodyPr>
          <a:lstStyle/>
          <a:p>
            <a:pPr marL="22860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Reinforced steel is produced in the standard size; 6, 8, 10, 12, 16, 20, 25, 32 mm, </a:t>
            </a:r>
            <a:r>
              <a:rPr lang="en-US" sz="2000" dirty="0">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 With four </a:t>
            </a:r>
            <a:r>
              <a:rPr lang="en-US" sz="20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grades: 40, 50, 60, and 75 </a:t>
            </a:r>
            <a:r>
              <a:rPr lang="en-US" sz="2000" dirty="0">
                <a:effectLst/>
                <a:latin typeface="Times New Roman" panose="02020603050405020304" pitchFamily="18" charset="0"/>
                <a:ea typeface="Calibri" panose="020F0502020204030204" pitchFamily="34" charset="0"/>
                <a:cs typeface="Arial" panose="020B0604020202020204" pitchFamily="34" charset="0"/>
              </a:rPr>
              <a:t>with yield stresses of 276, 345, 414, and 517 MPa, respectively.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5CC3689-E9AD-85D7-AB53-4362971AF794}"/>
              </a:ext>
            </a:extLst>
          </p:cNvPr>
          <p:cNvSpPr txBox="1"/>
          <p:nvPr/>
        </p:nvSpPr>
        <p:spPr>
          <a:xfrm>
            <a:off x="-1" y="1657587"/>
            <a:ext cx="8601388" cy="3864519"/>
          </a:xfrm>
          <a:prstGeom prst="rect">
            <a:avLst/>
          </a:prstGeom>
          <a:noFill/>
        </p:spPr>
        <p:txBody>
          <a:bodyPr wrap="square">
            <a:spAutoFit/>
          </a:bodyPr>
          <a:lstStyle/>
          <a:p>
            <a:pPr marL="22860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 Prestressed concrete requires special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prestressing wires</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strands</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cables</a:t>
            </a:r>
            <a:r>
              <a:rPr lang="en-US" sz="2000" dirty="0">
                <a:effectLst/>
                <a:latin typeface="Times New Roman" panose="02020603050405020304" pitchFamily="18" charset="0"/>
                <a:ea typeface="Calibri" panose="020F0502020204030204" pitchFamily="34" charset="0"/>
                <a:cs typeface="Arial" panose="020B0604020202020204" pitchFamily="34" charset="0"/>
              </a:rPr>
              <a:t>, and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bars</a:t>
            </a:r>
            <a:r>
              <a:rPr lang="en-US" sz="2000" dirty="0">
                <a:effectLst/>
                <a:latin typeface="Times New Roman" panose="02020603050405020304" pitchFamily="18" charset="0"/>
                <a:ea typeface="Calibri" panose="020F0502020204030204" pitchFamily="34" charset="0"/>
                <a:cs typeface="Arial" panose="020B0604020202020204" pitchFamily="34" charset="0"/>
              </a:rPr>
              <a:t>. Steel for prestressed concrete must be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high strength </a:t>
            </a:r>
            <a:r>
              <a:rPr lang="en-US" sz="2000" dirty="0">
                <a:effectLst/>
                <a:latin typeface="Times New Roman" panose="02020603050405020304" pitchFamily="18" charset="0"/>
                <a:ea typeface="Calibri" panose="020F0502020204030204" pitchFamily="34" charset="0"/>
                <a:cs typeface="Arial" panose="020B0604020202020204" pitchFamily="34" charset="0"/>
              </a:rPr>
              <a:t>and low relaxation properties (</a:t>
            </a:r>
            <a:r>
              <a:rPr lang="en-US" sz="20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High carbon steel and high strength alloy</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2860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      The specification allows two types of steel, stress-relieved (normal relaxation) and low-relaxation. Relaxation refers to the percent of stress reduction that occurs when a constant amount of strain is applied over an external time period, can be classified as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Grade 250 and 270, </a:t>
            </a:r>
            <a:r>
              <a:rPr lang="en-US" sz="2000" dirty="0">
                <a:effectLst/>
                <a:latin typeface="Times New Roman" panose="02020603050405020304" pitchFamily="18" charset="0"/>
                <a:ea typeface="Calibri" panose="020F0502020204030204" pitchFamily="34" charset="0"/>
                <a:cs typeface="Arial" panose="020B0604020202020204" pitchFamily="34" charset="0"/>
              </a:rPr>
              <a:t>with ultimate strength 1725 and 1860, respectively.</a:t>
            </a:r>
            <a:endParaRPr lang="en-US" sz="2000" dirty="0"/>
          </a:p>
        </p:txBody>
      </p:sp>
    </p:spTree>
    <p:extLst>
      <p:ext uri="{BB962C8B-B14F-4D97-AF65-F5344CB8AC3E}">
        <p14:creationId xmlns:p14="http://schemas.microsoft.com/office/powerpoint/2010/main" val="124554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4E6A-7BE0-CC81-72AA-F37B678BCF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CF14E8-6F54-58BF-A0DE-FAB6E87EA865}"/>
              </a:ext>
            </a:extLst>
          </p:cNvPr>
          <p:cNvSpPr txBox="1"/>
          <p:nvPr/>
        </p:nvSpPr>
        <p:spPr>
          <a:xfrm>
            <a:off x="0" y="175650"/>
            <a:ext cx="8963130" cy="6762749"/>
          </a:xfrm>
          <a:prstGeom prst="rect">
            <a:avLst/>
          </a:prstGeom>
          <a:noFill/>
        </p:spPr>
        <p:txBody>
          <a:bodyPr wrap="square">
            <a:spAutoFit/>
          </a:bodyPr>
          <a:lstStyle/>
          <a:p>
            <a:pPr marL="228600" lvl="0" algn="just">
              <a:lnSpc>
                <a:spcPct val="150000"/>
              </a:lnSpc>
              <a:spcAft>
                <a:spcPts val="1000"/>
              </a:spcAft>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2. Cold formed sections.</a:t>
            </a:r>
          </a:p>
          <a:p>
            <a:pPr marL="22860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Cold-formed steel (CFS) is the common term for products made by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3" tooltip="Rolling (metalworking)"/>
              </a:rPr>
              <a:t>rolling</a:t>
            </a:r>
            <a:r>
              <a:rPr lang="en-US" sz="2000" dirty="0">
                <a:effectLst/>
                <a:latin typeface="Times New Roman" panose="02020603050405020304" pitchFamily="18" charset="0"/>
                <a:ea typeface="Calibri" panose="020F0502020204030204" pitchFamily="34" charset="0"/>
                <a:cs typeface="Arial" panose="020B0604020202020204" pitchFamily="34" charset="0"/>
              </a:rPr>
              <a:t> or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4" tooltip="Machine press"/>
              </a:rPr>
              <a:t>pressing</a:t>
            </a:r>
            <a:r>
              <a:rPr lang="en-US" sz="2000" dirty="0">
                <a:effectLst/>
                <a:latin typeface="Times New Roman" panose="02020603050405020304" pitchFamily="18" charset="0"/>
                <a:ea typeface="Calibri" panose="020F0502020204030204" pitchFamily="34" charset="0"/>
                <a:cs typeface="Arial" panose="020B0604020202020204" pitchFamily="34" charset="0"/>
              </a:rPr>
              <a:t> steel into semi-finished or finished goods at relatively low temperatures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5" tooltip="Work hardening"/>
              </a:rPr>
              <a:t>cold working</a:t>
            </a:r>
            <a:r>
              <a:rPr lang="en-US" sz="2000" dirty="0">
                <a:effectLst/>
                <a:latin typeface="Times New Roman" panose="02020603050405020304" pitchFamily="18" charset="0"/>
                <a:ea typeface="Calibri" panose="020F0502020204030204" pitchFamily="34" charset="0"/>
                <a:cs typeface="Arial" panose="020B0604020202020204" pitchFamily="34" charset="0"/>
              </a:rPr>
              <a:t>). Cold-formed steel goods are created by the working of steel billet, bar, or sheet using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6" tooltip="Stamping (metalworking)"/>
              </a:rPr>
              <a:t>stamping</a:t>
            </a:r>
            <a:r>
              <a:rPr lang="en-US" sz="2000" dirty="0">
                <a:effectLst/>
                <a:latin typeface="Times New Roman" panose="02020603050405020304" pitchFamily="18" charset="0"/>
                <a:ea typeface="Calibri" panose="020F0502020204030204" pitchFamily="34" charset="0"/>
                <a:cs typeface="Arial" panose="020B0604020202020204" pitchFamily="34" charset="0"/>
              </a:rPr>
              <a:t>, rolling (including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7" tooltip="Roll forming"/>
              </a:rPr>
              <a:t>roll forming</a:t>
            </a:r>
            <a:r>
              <a:rPr lang="en-US" sz="2000" dirty="0">
                <a:effectLst/>
                <a:latin typeface="Times New Roman" panose="02020603050405020304" pitchFamily="18" charset="0"/>
                <a:ea typeface="Calibri" panose="020F0502020204030204" pitchFamily="34" charset="0"/>
                <a:cs typeface="Arial" panose="020B0604020202020204" pitchFamily="34" charset="0"/>
              </a:rPr>
              <a:t>), or presses to deform it into a usable product.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2860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Cold-formed steel members have been used in buildings, bridges, storage racks,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8" tooltip="Grain bin"/>
              </a:rPr>
              <a:t>grain bins</a:t>
            </a:r>
            <a:r>
              <a:rPr lang="en-US" sz="2000" dirty="0">
                <a:effectLst/>
                <a:latin typeface="Times New Roman" panose="02020603050405020304" pitchFamily="18" charset="0"/>
                <a:ea typeface="Calibri" panose="020F0502020204030204" pitchFamily="34" charset="0"/>
                <a:cs typeface="Arial" panose="020B0604020202020204" pitchFamily="34" charset="0"/>
              </a:rPr>
              <a:t>, car bodies, railway coaches, highway products, transmission towers, transmission poles,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9" tooltip="Drainage"/>
              </a:rPr>
              <a:t>drainage</a:t>
            </a:r>
            <a:r>
              <a:rPr lang="en-US" sz="2000" dirty="0">
                <a:effectLst/>
                <a:latin typeface="Times New Roman" panose="02020603050405020304" pitchFamily="18" charset="0"/>
                <a:ea typeface="Calibri" panose="020F0502020204030204" pitchFamily="34" charset="0"/>
                <a:cs typeface="Arial" panose="020B0604020202020204" pitchFamily="34" charset="0"/>
              </a:rPr>
              <a:t> facilities, various types of equipment and others. These types of sections are cold-formed from steel sheet, strip, plate, or flat bar in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7" tooltip="Roll forming"/>
              </a:rPr>
              <a:t>roll forming</a:t>
            </a:r>
            <a:r>
              <a:rPr lang="en-US" sz="2000" dirty="0">
                <a:effectLst/>
                <a:latin typeface="Times New Roman" panose="02020603050405020304" pitchFamily="18" charset="0"/>
                <a:ea typeface="Calibri" panose="020F0502020204030204" pitchFamily="34" charset="0"/>
                <a:cs typeface="Arial" panose="020B0604020202020204" pitchFamily="34" charset="0"/>
              </a:rPr>
              <a:t> machines, by press brake (</a:t>
            </a:r>
            <a:r>
              <a:rPr lang="en-US" sz="2000"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4" tooltip="Machine press"/>
              </a:rPr>
              <a:t>machine press</a:t>
            </a:r>
            <a:r>
              <a:rPr lang="en-US" sz="2000" dirty="0">
                <a:effectLst/>
                <a:latin typeface="Times New Roman" panose="02020603050405020304" pitchFamily="18" charset="0"/>
                <a:ea typeface="Calibri" panose="020F0502020204030204" pitchFamily="34" charset="0"/>
                <a:cs typeface="Arial" panose="020B0604020202020204" pitchFamily="34" charset="0"/>
              </a:rPr>
              <a:t>) or bending operations. The material thicknesses for such thin-walled steel members usually range from (0.373 mm) to about (6.35 mm). Steel plates and bars as thick as (25.4 mm) can also be cold-formed successfully into structural shapes.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2689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53318-7241-505D-4877-727B9B2147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C16A55-0590-B154-C804-8DE268705D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022" y="366869"/>
            <a:ext cx="2838450" cy="1924050"/>
          </a:xfrm>
          <a:prstGeom prst="rect">
            <a:avLst/>
          </a:prstGeom>
          <a:noFill/>
          <a:ln w="9525">
            <a:noFill/>
            <a:miter lim="800000"/>
            <a:headEnd/>
            <a:tailEnd/>
          </a:ln>
        </p:spPr>
      </p:pic>
      <p:pic>
        <p:nvPicPr>
          <p:cNvPr id="3" name="Picture 2">
            <a:extLst>
              <a:ext uri="{FF2B5EF4-FFF2-40B4-BE49-F238E27FC236}">
                <a16:creationId xmlns:a16="http://schemas.microsoft.com/office/drawing/2014/main" id="{6508A9FC-864A-1B60-186F-25CF63CD0C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0707" y="463845"/>
            <a:ext cx="5940061" cy="2078387"/>
          </a:xfrm>
          <a:prstGeom prst="rect">
            <a:avLst/>
          </a:prstGeom>
          <a:noFill/>
          <a:ln w="9525">
            <a:noFill/>
            <a:miter lim="800000"/>
            <a:headEnd/>
            <a:tailEnd/>
          </a:ln>
        </p:spPr>
      </p:pic>
      <p:pic>
        <p:nvPicPr>
          <p:cNvPr id="8194" name="Picture 2" descr="Commercially available CFS sections with complex shapes | Download  Scientific Diagram">
            <a:extLst>
              <a:ext uri="{FF2B5EF4-FFF2-40B4-BE49-F238E27FC236}">
                <a16:creationId xmlns:a16="http://schemas.microsoft.com/office/drawing/2014/main" id="{6036D73B-D92A-3C2C-43CB-EFBFE1E15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91" y="2824005"/>
            <a:ext cx="5295795" cy="31774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ld Formed Steel Section for Ceiling - Special Type Sections Price |  Supplier &amp; Manufacturer - Shanghai Metal Corporation">
            <a:extLst>
              <a:ext uri="{FF2B5EF4-FFF2-40B4-BE49-F238E27FC236}">
                <a16:creationId xmlns:a16="http://schemas.microsoft.com/office/drawing/2014/main" id="{DB5116D1-CBF7-B4A0-8034-7456B5044E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457" y="3515668"/>
            <a:ext cx="3699034" cy="207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6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4C077-7CA8-E74A-6AD9-0AF86FCF56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413999-73B2-3B89-3346-4F8B558A7A8F}"/>
              </a:ext>
            </a:extLst>
          </p:cNvPr>
          <p:cNvSpPr txBox="1"/>
          <p:nvPr/>
        </p:nvSpPr>
        <p:spPr>
          <a:xfrm>
            <a:off x="190918" y="353504"/>
            <a:ext cx="8762163" cy="5290359"/>
          </a:xfrm>
          <a:prstGeom prst="rect">
            <a:avLst/>
          </a:prstGeom>
          <a:noFill/>
        </p:spPr>
        <p:txBody>
          <a:bodyPr wrap="square">
            <a:spAutoFit/>
          </a:bodyPr>
          <a:lstStyle/>
          <a:p>
            <a:pPr marL="228600" marR="0" algn="just">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Mechanical Testing of Steel</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Many laboratory tests are available to evaluate the mechanical properties of steel.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lphaL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Tension Test: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tension test (ASTM E8) on steel is performed to determine yield strength, yield point, ultimate (tensile) strength, elongation, and reduction of area. Typically, the test is performed at temp. Between 10 and 35 </a:t>
            </a:r>
            <a:r>
              <a:rPr lang="en-US" sz="1800" baseline="30000" dirty="0" err="1">
                <a:effectLst/>
                <a:latin typeface="Times New Roman" panose="02020603050405020304" pitchFamily="18" charset="0"/>
                <a:ea typeface="Calibri" panose="020F0502020204030204" pitchFamily="34" charset="0"/>
                <a:cs typeface="Arial" panose="020B0604020202020204" pitchFamily="34" charset="0"/>
              </a:rPr>
              <a:t>o</a:t>
            </a:r>
            <a:r>
              <a:rPr lang="en-US" sz="1800" dirty="0" err="1">
                <a:effectLst/>
                <a:latin typeface="Times New Roman" panose="02020603050405020304" pitchFamily="18" charset="0"/>
                <a:ea typeface="Calibri" panose="020F0502020204030204" pitchFamily="34" charset="0"/>
                <a:cs typeface="Arial" panose="020B0604020202020204" pitchFamily="34" charset="0"/>
              </a:rPr>
              <a:t>C.</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The test specimen can be either full sized or machined into a shape. Several cross-sectional shapes are permitted, such as round and rectangular, plate, sheet, round rod, wire, and tube specimens may be used. A 12.5mm diameter round specimen is used in many cases. The gauge length over which the elongation is measured typically is four times the diameter for most round-rod specimens.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0131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EE8A4-6755-86DB-B848-FF4C1657540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73EC0E-48B5-4479-CEC7-5466EDFC46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61" y="239537"/>
            <a:ext cx="4416574" cy="1981149"/>
          </a:xfrm>
          <a:prstGeom prst="rect">
            <a:avLst/>
          </a:prstGeom>
          <a:noFill/>
          <a:ln w="9525">
            <a:noFill/>
            <a:miter lim="800000"/>
            <a:headEnd/>
            <a:tailEnd/>
          </a:ln>
        </p:spPr>
      </p:pic>
      <p:pic>
        <p:nvPicPr>
          <p:cNvPr id="3" name="Picture 2">
            <a:extLst>
              <a:ext uri="{FF2B5EF4-FFF2-40B4-BE49-F238E27FC236}">
                <a16:creationId xmlns:a16="http://schemas.microsoft.com/office/drawing/2014/main" id="{416ABC0B-F1A9-DC07-32E8-0DB6632D47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132" y="242049"/>
            <a:ext cx="3462507" cy="4052416"/>
          </a:xfrm>
          <a:prstGeom prst="rect">
            <a:avLst/>
          </a:prstGeom>
          <a:noFill/>
          <a:ln w="9525">
            <a:noFill/>
            <a:miter lim="800000"/>
            <a:headEnd/>
            <a:tailEnd/>
          </a:ln>
        </p:spPr>
      </p:pic>
      <p:sp>
        <p:nvSpPr>
          <p:cNvPr id="5" name="TextBox 4">
            <a:extLst>
              <a:ext uri="{FF2B5EF4-FFF2-40B4-BE49-F238E27FC236}">
                <a16:creationId xmlns:a16="http://schemas.microsoft.com/office/drawing/2014/main" id="{E6E757C4-5BB6-B77A-75B9-F11F1BF3F72F}"/>
              </a:ext>
            </a:extLst>
          </p:cNvPr>
          <p:cNvSpPr txBox="1"/>
          <p:nvPr/>
        </p:nvSpPr>
        <p:spPr>
          <a:xfrm>
            <a:off x="-216041" y="2328125"/>
            <a:ext cx="5491426" cy="4202882"/>
          </a:xfrm>
          <a:prstGeom prst="rect">
            <a:avLst/>
          </a:prstGeom>
          <a:noFill/>
        </p:spPr>
        <p:txBody>
          <a:bodyPr wrap="square">
            <a:spAutoFit/>
          </a:bodyPr>
          <a:lstStyle/>
          <a:p>
            <a:pPr marL="45720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Different carbon content steel has different stress-strain relations. Increasing the carbon content in the steel increase the yield stress and reduce the ductility. Increasing the carbon content of the hot rolled bars from 0.19 to 0.90% increase the yield stress from 280 to 620 MPa. Also, this increase in carbon content decrease the fracture strain from about 0.27 m/m to 0.09m/m. note that the increase in carbon content does not change the modulus of elasticity.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0357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5BE8-1CB2-A139-96FC-6629AADAE6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9CED59-467B-F416-B90E-EE3A97D8B9B8}"/>
              </a:ext>
            </a:extLst>
          </p:cNvPr>
          <p:cNvPicPr>
            <a:picLocks noChangeAspect="1"/>
          </p:cNvPicPr>
          <p:nvPr/>
        </p:nvPicPr>
        <p:blipFill>
          <a:blip r:embed="rId3" cstate="print"/>
          <a:srcRect/>
          <a:stretch>
            <a:fillRect/>
          </a:stretch>
        </p:blipFill>
        <p:spPr bwMode="auto">
          <a:xfrm>
            <a:off x="2285090" y="361740"/>
            <a:ext cx="6386637" cy="2589177"/>
          </a:xfrm>
          <a:prstGeom prst="rect">
            <a:avLst/>
          </a:prstGeom>
          <a:noFill/>
          <a:ln w="9525">
            <a:noFill/>
            <a:miter lim="800000"/>
            <a:headEnd/>
            <a:tailEnd/>
          </a:ln>
        </p:spPr>
      </p:pic>
      <p:sp>
        <p:nvSpPr>
          <p:cNvPr id="4" name="TextBox 3">
            <a:extLst>
              <a:ext uri="{FF2B5EF4-FFF2-40B4-BE49-F238E27FC236}">
                <a16:creationId xmlns:a16="http://schemas.microsoft.com/office/drawing/2014/main" id="{7E3AC7FD-0374-582C-CE20-F20443956936}"/>
              </a:ext>
            </a:extLst>
          </p:cNvPr>
          <p:cNvSpPr txBox="1"/>
          <p:nvPr/>
        </p:nvSpPr>
        <p:spPr>
          <a:xfrm>
            <a:off x="0" y="2023087"/>
            <a:ext cx="8862646" cy="4834913"/>
          </a:xfrm>
          <a:prstGeom prst="rect">
            <a:avLst/>
          </a:prstGeom>
          <a:noFill/>
        </p:spPr>
        <p:txBody>
          <a:bodyPr wrap="square">
            <a:spAutoFit/>
          </a:bodyPr>
          <a:lstStyle/>
          <a:p>
            <a:pPr marL="457200" marR="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b. Torsion Test.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 Impact Test.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d. Bending Test.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e. Hardness Test.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 Welding Test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Welding: Many civil engineering structures, such as steel bridges, frames, and trusses required welding during construction and repair. Welding is a technique for jointing two metal pieces by applying heat to fuse the pieces together. A filler metal may be used to facilitate the process. A variety of welding methods are available, but the common types are, arc welding and gas welding.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596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D967-4397-2476-BE6B-1A74F94B0A9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6358CA7-2015-854E-F214-566786E7C855}"/>
              </a:ext>
            </a:extLst>
          </p:cNvPr>
          <p:cNvSpPr txBox="1"/>
          <p:nvPr/>
        </p:nvSpPr>
        <p:spPr>
          <a:xfrm>
            <a:off x="286378" y="137520"/>
            <a:ext cx="8571244" cy="2017860"/>
          </a:xfrm>
          <a:prstGeom prst="rect">
            <a:avLst/>
          </a:prstGeom>
          <a:noFill/>
        </p:spPr>
        <p:txBody>
          <a:bodyPr wrap="square">
            <a:spAutoFit/>
          </a:bodyPr>
          <a:lstStyle/>
          <a:p>
            <a:pPr marL="0" marR="0">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 Arc welding uses an between the electrode and the ground base metal to bring both the base metal and the electrode to their melting points. The resulting deposited weld metal is a cast structure.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Gas welding, an external shielding gas is used.</a:t>
            </a:r>
            <a:endParaRPr lang="en-US" sz="2000" dirty="0"/>
          </a:p>
        </p:txBody>
      </p:sp>
    </p:spTree>
    <p:extLst>
      <p:ext uri="{BB962C8B-B14F-4D97-AF65-F5344CB8AC3E}">
        <p14:creationId xmlns:p14="http://schemas.microsoft.com/office/powerpoint/2010/main" val="403036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D19F-773F-68F9-703C-4B408689E5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388E47-A401-2415-630E-31790E6C1BBC}"/>
              </a:ext>
            </a:extLst>
          </p:cNvPr>
          <p:cNvSpPr txBox="1"/>
          <p:nvPr/>
        </p:nvSpPr>
        <p:spPr>
          <a:xfrm>
            <a:off x="185894" y="295917"/>
            <a:ext cx="8772211" cy="5834098"/>
          </a:xfrm>
          <a:prstGeom prst="rect">
            <a:avLst/>
          </a:prstGeom>
          <a:noFill/>
        </p:spPr>
        <p:txBody>
          <a:bodyPr wrap="square">
            <a:spAutoFit/>
          </a:bodyPr>
          <a:lstStyle/>
          <a:p>
            <a:pPr marL="0" marR="0">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Steel Corrosion</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Corrosion is defined as the destruction of the metal by electrochemical reaction to the environment (the destruction that can be detected by rust formation). Corrosion of steel structure can cause serious problems.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Corrosion is an electrochemical process, which is a chemical reaction in which there is transfer of electrons from one chemical species to another. In case of steel, the transfer is between iron and oxygen, a process called oxidation reduction. Corrosion requires the following four elements. (without all of them corrosion will not occur):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An anode, the electrode.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A cathode, the other electrode.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Where corrosion occurs needed to form a corrosion cell.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A conductor, a metallic pathway for electrons to flow.</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1000"/>
              </a:spcAft>
              <a:buFont typeface="+mj-lt"/>
              <a:buAutoNum type="alphaL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An electrolyte, a liquid that can support the flow of electrons.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6558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45719-2D43-9C74-9753-97DEA448ED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50B79A-962E-1F9B-09C5-FCCE521659C3}"/>
              </a:ext>
            </a:extLst>
          </p:cNvPr>
          <p:cNvSpPr txBox="1"/>
          <p:nvPr/>
        </p:nvSpPr>
        <p:spPr>
          <a:xfrm>
            <a:off x="0" y="674303"/>
            <a:ext cx="8822452" cy="2956387"/>
          </a:xfrm>
          <a:prstGeom prst="rect">
            <a:avLst/>
          </a:prstGeom>
          <a:noFill/>
        </p:spPr>
        <p:txBody>
          <a:bodyPr wrap="square">
            <a:spAutoFit/>
          </a:bodyPr>
          <a:lstStyle/>
          <a:p>
            <a:pPr marL="171450" marR="0" indent="34290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Steel material contain anodes and cathodes, also an electrical conductor. Therefore, steel </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contains three of the four elements needed for corrosion, while moisture is usually the fourth element (electrolyte).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71450" marR="0" indent="34290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71450" marR="0" indent="342900">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Contaminants deposit on the steel surface affect the corrosion reactions and the rate of corrosion. Salt, from de-icing or a marine environment, is a common contaminant that accelerates corrosion of steel bridges and reinforcing steel in concrete.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27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454A-4E26-5C2E-1A63-ED46FF2F5C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7CB2E3-1292-211F-2E78-803B8A52B480}"/>
              </a:ext>
            </a:extLst>
          </p:cNvPr>
          <p:cNvSpPr txBox="1"/>
          <p:nvPr/>
        </p:nvSpPr>
        <p:spPr>
          <a:xfrm>
            <a:off x="185894" y="133254"/>
            <a:ext cx="8772211" cy="4787849"/>
          </a:xfrm>
          <a:prstGeom prst="rect">
            <a:avLst/>
          </a:prstGeom>
          <a:noFill/>
        </p:spPr>
        <p:txBody>
          <a:bodyPr wrap="square">
            <a:spAutoFit/>
          </a:bodyPr>
          <a:lstStyle/>
          <a:p>
            <a:pPr marL="0" marR="0">
              <a:lnSpc>
                <a:spcPct val="150000"/>
              </a:lnSpc>
              <a:spcBef>
                <a:spcPts val="0"/>
              </a:spcBef>
              <a:spcAft>
                <a:spcPts val="10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Corrosion Protection: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71450" marR="0" indent="34290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 The atmosphere corrosion resistance of steel structure may be enhancing in several ways: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Corrosion coatings paints containing aluminum and zinc may be applied.</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1000"/>
              </a:spcAft>
              <a:buFont typeface="+mj-lt"/>
              <a:buAutoNum type="arabi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Sacrificial primers (cathode protection) contain pigments such as element zinc, for examples, steel structure such as water heaters, underground tanks and pipes, and marine equipment, can be electrically connected to another metal that is more reactive in the particular environment, such as magnesium or zinc. Such reactive metal (sacrificial anode) experiences oxidation and gives up electrons to the steel, protecting the steel from corrosion.</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997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737D84-10B3-88D9-26C8-51AEB1211AEA}"/>
              </a:ext>
            </a:extLst>
          </p:cNvPr>
          <p:cNvSpPr txBox="1"/>
          <p:nvPr/>
        </p:nvSpPr>
        <p:spPr>
          <a:xfrm>
            <a:off x="205992" y="0"/>
            <a:ext cx="8526026" cy="1951625"/>
          </a:xfrm>
          <a:prstGeom prst="rect">
            <a:avLst/>
          </a:prstGeom>
          <a:noFill/>
        </p:spPr>
        <p:txBody>
          <a:bodyPr wrap="square">
            <a:spAutoFit/>
          </a:bodyPr>
          <a:lstStyle/>
          <a:p>
            <a:pPr marL="342900" marR="0" indent="-342900" algn="just">
              <a:lnSpc>
                <a:spcPct val="150000"/>
              </a:lnSpc>
              <a:spcBef>
                <a:spcPts val="0"/>
              </a:spcBef>
              <a:spcAft>
                <a:spcPts val="1000"/>
              </a:spcAft>
              <a:buFont typeface="Wingdings" panose="05000000000000000000" pitchFamily="2" charset="2"/>
              <a:buChar char="q"/>
            </a:pPr>
            <a:r>
              <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Iron</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It is available in abundance, but does not occur freely in nature.</a:t>
            </a:r>
          </a:p>
          <a:p>
            <a:pPr marL="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The iron content of the main ores are as follows: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1E04FBBF-E194-AD45-8CF5-765080A9E171}"/>
              </a:ext>
            </a:extLst>
          </p:cNvPr>
          <p:cNvGraphicFramePr>
            <a:graphicFrameLocks noGrp="1"/>
          </p:cNvGraphicFramePr>
          <p:nvPr>
            <p:extLst>
              <p:ext uri="{D42A27DB-BD31-4B8C-83A1-F6EECF244321}">
                <p14:modId xmlns:p14="http://schemas.microsoft.com/office/powerpoint/2010/main" val="2666766670"/>
              </p:ext>
            </p:extLst>
          </p:nvPr>
        </p:nvGraphicFramePr>
        <p:xfrm>
          <a:off x="1115367" y="1909186"/>
          <a:ext cx="6440993" cy="2691503"/>
        </p:xfrm>
        <a:graphic>
          <a:graphicData uri="http://schemas.openxmlformats.org/drawingml/2006/table">
            <a:tbl>
              <a:tblPr firstRow="1" firstCol="1" bandRow="1">
                <a:tableStyleId>{5C22544A-7EE6-4342-B048-85BDC9FD1C3A}</a:tableStyleId>
              </a:tblPr>
              <a:tblGrid>
                <a:gridCol w="4270140">
                  <a:extLst>
                    <a:ext uri="{9D8B030D-6E8A-4147-A177-3AD203B41FA5}">
                      <a16:colId xmlns:a16="http://schemas.microsoft.com/office/drawing/2014/main" val="2886608521"/>
                    </a:ext>
                  </a:extLst>
                </a:gridCol>
                <a:gridCol w="2170853">
                  <a:extLst>
                    <a:ext uri="{9D8B030D-6E8A-4147-A177-3AD203B41FA5}">
                      <a16:colId xmlns:a16="http://schemas.microsoft.com/office/drawing/2014/main" val="2235305707"/>
                    </a:ext>
                  </a:extLst>
                </a:gridCol>
              </a:tblGrid>
              <a:tr h="440118">
                <a:tc>
                  <a:txBody>
                    <a:bodyPr/>
                    <a:lstStyle/>
                    <a:p>
                      <a:pPr marL="0" marR="0" algn="just">
                        <a:lnSpc>
                          <a:spcPct val="150000"/>
                        </a:lnSpc>
                        <a:spcBef>
                          <a:spcPts val="0"/>
                        </a:spcBef>
                        <a:spcAft>
                          <a:spcPts val="0"/>
                        </a:spcAft>
                      </a:pPr>
                      <a:r>
                        <a:rPr lang="en-US" sz="2000" dirty="0">
                          <a:effectLst/>
                        </a:rPr>
                        <a:t>    Magnetite (Fe3O4)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70 – 75 %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15498837"/>
                  </a:ext>
                </a:extLst>
              </a:tr>
              <a:tr h="440118">
                <a:tc>
                  <a:txBody>
                    <a:bodyPr/>
                    <a:lstStyle/>
                    <a:p>
                      <a:pPr marL="228600" marR="0" algn="just">
                        <a:lnSpc>
                          <a:spcPct val="150000"/>
                        </a:lnSpc>
                        <a:spcBef>
                          <a:spcPts val="0"/>
                        </a:spcBef>
                        <a:spcAft>
                          <a:spcPts val="0"/>
                        </a:spcAft>
                      </a:pPr>
                      <a:r>
                        <a:rPr lang="en-US" sz="2000">
                          <a:effectLst/>
                        </a:rPr>
                        <a:t>Hematite (Fe2O3)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70 %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0000455"/>
                  </a:ext>
                </a:extLst>
              </a:tr>
              <a:tr h="440118">
                <a:tc>
                  <a:txBody>
                    <a:bodyPr/>
                    <a:lstStyle/>
                    <a:p>
                      <a:pPr marL="228600" marR="0" algn="just">
                        <a:lnSpc>
                          <a:spcPct val="150000"/>
                        </a:lnSpc>
                        <a:spcBef>
                          <a:spcPts val="0"/>
                        </a:spcBef>
                        <a:spcAft>
                          <a:spcPts val="0"/>
                        </a:spcAft>
                      </a:pPr>
                      <a:r>
                        <a:rPr lang="en-US" sz="2000">
                          <a:effectLst/>
                        </a:rPr>
                        <a:t>Limonite (2Fe3O3. 3H2O)</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60 %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26508170"/>
                  </a:ext>
                </a:extLst>
              </a:tr>
              <a:tr h="440118">
                <a:tc>
                  <a:txBody>
                    <a:bodyPr/>
                    <a:lstStyle/>
                    <a:p>
                      <a:pPr marL="228600" marR="0" algn="just">
                        <a:lnSpc>
                          <a:spcPct val="150000"/>
                        </a:lnSpc>
                        <a:spcBef>
                          <a:spcPts val="0"/>
                        </a:spcBef>
                        <a:spcAft>
                          <a:spcPts val="0"/>
                        </a:spcAft>
                      </a:pPr>
                      <a:r>
                        <a:rPr lang="en-US" sz="2000">
                          <a:effectLst/>
                        </a:rPr>
                        <a:t>Iron Pyrite (FeS3)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a:effectLst/>
                        </a:rPr>
                        <a:t>47%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7180731"/>
                  </a:ext>
                </a:extLst>
              </a:tr>
              <a:tr h="931031">
                <a:tc>
                  <a:txBody>
                    <a:bodyPr/>
                    <a:lstStyle/>
                    <a:p>
                      <a:pPr marL="228600" marR="0" algn="just">
                        <a:lnSpc>
                          <a:spcPct val="150000"/>
                        </a:lnSpc>
                        <a:spcBef>
                          <a:spcPts val="0"/>
                        </a:spcBef>
                        <a:spcAft>
                          <a:spcPts val="0"/>
                        </a:spcAft>
                      </a:pPr>
                      <a:r>
                        <a:rPr lang="en-US" sz="2000">
                          <a:effectLst/>
                        </a:rPr>
                        <a:t>Siderite (FeCO3)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ctr">
                        <a:lnSpc>
                          <a:spcPct val="150000"/>
                        </a:lnSpc>
                        <a:spcBef>
                          <a:spcPts val="0"/>
                        </a:spcBef>
                        <a:spcAft>
                          <a:spcPts val="0"/>
                        </a:spcAft>
                      </a:pPr>
                      <a:r>
                        <a:rPr lang="en-US" sz="2000" dirty="0">
                          <a:effectLst/>
                        </a:rPr>
                        <a:t>40 %</a:t>
                      </a:r>
                      <a:endParaRPr lang="en-US" sz="1800" dirty="0">
                        <a:effectLst/>
                      </a:endParaRPr>
                    </a:p>
                    <a:p>
                      <a:pPr marL="228600" marR="0" algn="ctr">
                        <a:lnSpc>
                          <a:spcPct val="150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103175"/>
                  </a:ext>
                </a:extLst>
              </a:tr>
            </a:tbl>
          </a:graphicData>
        </a:graphic>
      </p:graphicFrame>
      <p:sp>
        <p:nvSpPr>
          <p:cNvPr id="8" name="TextBox 7">
            <a:extLst>
              <a:ext uri="{FF2B5EF4-FFF2-40B4-BE49-F238E27FC236}">
                <a16:creationId xmlns:a16="http://schemas.microsoft.com/office/drawing/2014/main" id="{78BEAE68-2964-357E-AD98-CA6345794A51}"/>
              </a:ext>
            </a:extLst>
          </p:cNvPr>
          <p:cNvSpPr txBox="1"/>
          <p:nvPr/>
        </p:nvSpPr>
        <p:spPr>
          <a:xfrm>
            <a:off x="205992" y="4479162"/>
            <a:ext cx="8526026" cy="2377382"/>
          </a:xfrm>
          <a:prstGeom prst="rect">
            <a:avLst/>
          </a:prstGeom>
          <a:noFill/>
        </p:spPr>
        <p:txBody>
          <a:bodyPr wrap="square">
            <a:spAutoFit/>
          </a:bodyPr>
          <a:lstStyle/>
          <a:p>
            <a:pPr marL="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The fundamental chemical principle in the </a:t>
            </a:r>
            <a:r>
              <a:rPr lang="en-US" sz="24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extraction</a:t>
            </a:r>
            <a:r>
              <a:rPr lang="en-US" sz="2400" dirty="0">
                <a:effectLst/>
                <a:latin typeface="Times New Roman" panose="02020603050405020304" pitchFamily="18" charset="0"/>
                <a:ea typeface="Calibri" panose="020F0502020204030204" pitchFamily="34" charset="0"/>
                <a:cs typeface="Arial" panose="020B0604020202020204" pitchFamily="34" charset="0"/>
              </a:rPr>
              <a:t> of </a:t>
            </a:r>
            <a:r>
              <a:rPr lang="en-US" sz="24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iron</a:t>
            </a:r>
            <a:r>
              <a:rPr lang="en-US" sz="2400" dirty="0">
                <a:effectLst/>
                <a:latin typeface="Times New Roman" panose="02020603050405020304" pitchFamily="18" charset="0"/>
                <a:ea typeface="Calibri" panose="020F0502020204030204" pitchFamily="34" charset="0"/>
                <a:cs typeface="Arial" panose="020B0604020202020204" pitchFamily="34" charset="0"/>
              </a:rPr>
              <a:t> from the ores is very </a:t>
            </a:r>
            <a:r>
              <a:rPr lang="en-US" sz="24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simple</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50000"/>
              </a:lnSpc>
              <a:spcBef>
                <a:spcPts val="0"/>
              </a:spcBef>
              <a:spcAft>
                <a:spcPts val="1000"/>
              </a:spcAft>
            </a:pPr>
            <a:r>
              <a:rPr lang="en-US" sz="24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Heating</a:t>
            </a:r>
            <a:r>
              <a:rPr lang="en-US" sz="2400" dirty="0">
                <a:effectLst/>
                <a:latin typeface="Times New Roman" panose="02020603050405020304" pitchFamily="18" charset="0"/>
                <a:ea typeface="Calibri" panose="020F0502020204030204" pitchFamily="34" charset="0"/>
                <a:cs typeface="Arial" panose="020B0604020202020204" pitchFamily="34" charset="0"/>
              </a:rPr>
              <a:t> the ores in the presence of a reducing agent will result in the </a:t>
            </a:r>
            <a:r>
              <a:rPr lang="en-US" sz="2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formation CO or CO</a:t>
            </a:r>
            <a:r>
              <a:rPr lang="en-US" sz="2400" baseline="-250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 liberated as a gas, and metallic iron.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729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08AB90-891E-AE34-F006-FA64231EC1B9}"/>
              </a:ext>
            </a:extLst>
          </p:cNvPr>
          <p:cNvSpPr txBox="1"/>
          <p:nvPr/>
        </p:nvSpPr>
        <p:spPr>
          <a:xfrm>
            <a:off x="80387" y="100033"/>
            <a:ext cx="8671727" cy="3485378"/>
          </a:xfrm>
          <a:prstGeom prst="rect">
            <a:avLst/>
          </a:prstGeom>
          <a:noFill/>
        </p:spPr>
        <p:txBody>
          <a:bodyPr wrap="square">
            <a:spAutoFit/>
          </a:bodyPr>
          <a:lstStyle/>
          <a:p>
            <a:pPr marL="342900" marR="0" indent="-342900" algn="just">
              <a:lnSpc>
                <a:spcPct val="150000"/>
              </a:lnSpc>
              <a:spcBef>
                <a:spcPts val="0"/>
              </a:spcBef>
              <a:spcAft>
                <a:spcPts val="1000"/>
              </a:spcAft>
              <a:buFont typeface="Wingdings" panose="05000000000000000000" pitchFamily="2" charset="2"/>
              <a:buChar char="q"/>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Pig Iron: </a:t>
            </a:r>
          </a:p>
          <a:p>
            <a:pPr marL="5715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The iron ore is created by crushing it to about </a:t>
            </a:r>
            <a:r>
              <a:rPr lang="en-US" sz="24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50 mm cubes </a:t>
            </a:r>
            <a:r>
              <a:rPr lang="en-US" sz="2400" dirty="0">
                <a:effectLst/>
                <a:latin typeface="Times New Roman" panose="02020603050405020304" pitchFamily="18" charset="0"/>
                <a:ea typeface="Calibri" panose="020F0502020204030204" pitchFamily="34" charset="0"/>
                <a:cs typeface="Arial" panose="020B0604020202020204" pitchFamily="34" charset="0"/>
              </a:rPr>
              <a:t>then placed it in calcined furnace. The impurities are knocked off. The iron is deoxidized and a part of Sulfur is removed and then limestone added. The molten melted is taken from the furnace and is cast in the form pigs.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Image result for pig iron">
            <a:extLst>
              <a:ext uri="{FF2B5EF4-FFF2-40B4-BE49-F238E27FC236}">
                <a16:creationId xmlns:a16="http://schemas.microsoft.com/office/drawing/2014/main" id="{AEEACD13-3088-8A1F-2090-4EDC783EAC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999" y="3065660"/>
            <a:ext cx="4803761" cy="3606409"/>
          </a:xfrm>
          <a:prstGeom prst="rect">
            <a:avLst/>
          </a:prstGeom>
          <a:noFill/>
          <a:ln>
            <a:noFill/>
          </a:ln>
        </p:spPr>
      </p:pic>
      <p:pic>
        <p:nvPicPr>
          <p:cNvPr id="4098" name="Picture 2" descr="Pig Iron — Maritime Iron">
            <a:extLst>
              <a:ext uri="{FF2B5EF4-FFF2-40B4-BE49-F238E27FC236}">
                <a16:creationId xmlns:a16="http://schemas.microsoft.com/office/drawing/2014/main" id="{D4ABBDC1-6233-EA0A-C0BD-18151E0C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696" y="3065660"/>
            <a:ext cx="2819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G IRON – INTEGRATED ENGINEERING PROJECTS, FZCO">
            <a:extLst>
              <a:ext uri="{FF2B5EF4-FFF2-40B4-BE49-F238E27FC236}">
                <a16:creationId xmlns:a16="http://schemas.microsoft.com/office/drawing/2014/main" id="{FA60287B-6B77-186D-A1F4-37D23E12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715" y="4811714"/>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1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15EC4-16F5-4669-907F-9C43249F025A}"/>
              </a:ext>
            </a:extLst>
          </p:cNvPr>
          <p:cNvSpPr txBox="1"/>
          <p:nvPr/>
        </p:nvSpPr>
        <p:spPr>
          <a:xfrm>
            <a:off x="291402" y="386223"/>
            <a:ext cx="8460712" cy="6214330"/>
          </a:xfrm>
          <a:prstGeom prst="rect">
            <a:avLst/>
          </a:prstGeom>
          <a:noFill/>
        </p:spPr>
        <p:txBody>
          <a:bodyPr wrap="square">
            <a:spAutoFit/>
          </a:bodyPr>
          <a:lstStyle/>
          <a:p>
            <a:pPr marL="0" marR="0" algn="just">
              <a:lnSpc>
                <a:spcPct val="150000"/>
              </a:lnSpc>
              <a:spcBef>
                <a:spcPts val="0"/>
              </a:spcBef>
              <a:spcAft>
                <a:spcPts val="1000"/>
              </a:spcAft>
            </a:pPr>
            <a:r>
              <a:rPr lang="en-US" sz="2400" b="1" u="sng" dirty="0">
                <a:effectLst/>
                <a:latin typeface="Times New Roman" panose="02020603050405020304" pitchFamily="18" charset="0"/>
                <a:ea typeface="Calibri" panose="020F0502020204030204" pitchFamily="34" charset="0"/>
                <a:cs typeface="Arial" panose="020B0604020202020204" pitchFamily="34" charset="0"/>
              </a:rPr>
              <a:t>Composition</a:t>
            </a:r>
            <a:r>
              <a:rPr lang="en-US" sz="24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Pig iron contains </a:t>
            </a:r>
            <a:r>
              <a:rPr lang="en-US" sz="24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3-4%</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carbon</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0.5-3.5% silicon</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0.5-2.0% manganese</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0.02-0.1% Sulfur</a:t>
            </a:r>
            <a:r>
              <a:rPr lang="en-US" sz="2400" dirty="0">
                <a:effectLst/>
                <a:latin typeface="Times New Roman" panose="02020603050405020304" pitchFamily="18" charset="0"/>
                <a:ea typeface="Calibri" panose="020F0502020204030204" pitchFamily="34" charset="0"/>
                <a:cs typeface="Arial" panose="020B0604020202020204" pitchFamily="34" charset="0"/>
              </a:rPr>
              <a:t> and </a:t>
            </a:r>
            <a:r>
              <a:rPr lang="en-US" sz="2400" dirty="0">
                <a:solidFill>
                  <a:schemeClr val="accent4">
                    <a:lumMod val="75000"/>
                  </a:schemeClr>
                </a:solidFill>
                <a:effectLst/>
                <a:latin typeface="Times New Roman" panose="02020603050405020304" pitchFamily="18" charset="0"/>
                <a:ea typeface="Calibri" panose="020F0502020204030204" pitchFamily="34" charset="0"/>
                <a:cs typeface="Arial" panose="020B0604020202020204" pitchFamily="34" charset="0"/>
              </a:rPr>
              <a:t>0.03-1.0% phosphorus</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400" b="1" u="sng" dirty="0">
                <a:effectLst/>
                <a:latin typeface="Times New Roman" panose="02020603050405020304" pitchFamily="18" charset="0"/>
                <a:ea typeface="Calibri" panose="020F0502020204030204" pitchFamily="34" charset="0"/>
                <a:cs typeface="Arial" panose="020B0604020202020204" pitchFamily="34" charset="0"/>
              </a:rPr>
              <a:t>Properties:</a:t>
            </a:r>
            <a:endParaRPr lang="en-US" sz="2000" u="sng"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Pig iron is </a:t>
            </a:r>
            <a:r>
              <a:rPr lang="en-US" sz="2400" b="1" dirty="0">
                <a:effectLst/>
                <a:latin typeface="Times New Roman" panose="02020603050405020304" pitchFamily="18" charset="0"/>
                <a:ea typeface="Calibri" panose="020F0502020204030204" pitchFamily="34" charset="0"/>
                <a:cs typeface="Arial" panose="020B0604020202020204" pitchFamily="34" charset="0"/>
              </a:rPr>
              <a:t>hard and brittle</a:t>
            </a:r>
            <a:r>
              <a:rPr lang="en-US" sz="2400" dirty="0">
                <a:effectLst/>
                <a:latin typeface="Times New Roman" panose="02020603050405020304" pitchFamily="18" charset="0"/>
                <a:ea typeface="Calibri" panose="020F0502020204030204" pitchFamily="34" charset="0"/>
                <a:cs typeface="Arial" panose="020B0604020202020204" pitchFamily="34" charset="0"/>
              </a:rPr>
              <a:t> with fusion temperature of </a:t>
            </a:r>
            <a:r>
              <a:rPr lang="en-US" sz="2400" b="1" dirty="0">
                <a:effectLst/>
                <a:latin typeface="Times New Roman" panose="02020603050405020304" pitchFamily="18" charset="0"/>
                <a:ea typeface="Calibri" panose="020F0502020204030204" pitchFamily="34" charset="0"/>
                <a:cs typeface="Arial" panose="020B0604020202020204" pitchFamily="34" charset="0"/>
              </a:rPr>
              <a:t>1200</a:t>
            </a:r>
            <a:r>
              <a:rPr lang="en-US" sz="2400" b="1" baseline="30000" dirty="0">
                <a:effectLst/>
                <a:latin typeface="Times New Roman" panose="02020603050405020304" pitchFamily="18" charset="0"/>
                <a:ea typeface="Calibri" panose="020F0502020204030204" pitchFamily="34" charset="0"/>
                <a:cs typeface="Arial" panose="020B0604020202020204" pitchFamily="34" charset="0"/>
              </a:rPr>
              <a:t>o</a:t>
            </a:r>
            <a:r>
              <a:rPr lang="en-US" sz="2400" b="1" dirty="0">
                <a:effectLst/>
                <a:latin typeface="Times New Roman" panose="02020603050405020304" pitchFamily="18" charset="0"/>
                <a:ea typeface="Calibri" panose="020F0502020204030204" pitchFamily="34" charset="0"/>
                <a:cs typeface="Arial" panose="020B0604020202020204" pitchFamily="34" charset="0"/>
              </a:rPr>
              <a:t>C</a:t>
            </a:r>
            <a:r>
              <a:rPr lang="en-US" sz="2400" dirty="0">
                <a:effectLst/>
                <a:latin typeface="Times New Roman" panose="02020603050405020304" pitchFamily="18" charset="0"/>
                <a:ea typeface="Calibri" panose="020F0502020204030204" pitchFamily="34" charset="0"/>
                <a:cs typeface="Arial" panose="020B0604020202020204" pitchFamily="34" charset="0"/>
              </a:rPr>
              <a:t> that is mean melt easily, </a:t>
            </a:r>
            <a:r>
              <a:rPr lang="en-US" sz="2400" b="1" dirty="0">
                <a:effectLst/>
                <a:latin typeface="Times New Roman" panose="02020603050405020304" pitchFamily="18" charset="0"/>
                <a:ea typeface="Calibri" panose="020F0502020204030204" pitchFamily="34" charset="0"/>
                <a:cs typeface="Arial" panose="020B0604020202020204" pitchFamily="34" charset="0"/>
              </a:rPr>
              <a:t>its compressive is high but weak in tension and shear</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b="1" dirty="0">
                <a:effectLst/>
                <a:latin typeface="Times New Roman" panose="02020603050405020304" pitchFamily="18" charset="0"/>
                <a:ea typeface="Calibri" panose="020F0502020204030204" pitchFamily="34" charset="0"/>
                <a:cs typeface="Arial" panose="020B0604020202020204" pitchFamily="34" charset="0"/>
              </a:rPr>
              <a:t>Pig iron does not rust and cannot be riveted or welded.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400" b="1" u="sng" dirty="0">
                <a:effectLst/>
                <a:latin typeface="Times New Roman" panose="02020603050405020304" pitchFamily="18" charset="0"/>
                <a:ea typeface="Calibri" panose="020F0502020204030204" pitchFamily="34" charset="0"/>
                <a:cs typeface="Arial" panose="020B0604020202020204" pitchFamily="34" charset="0"/>
              </a:rPr>
              <a:t>Uses:</a:t>
            </a:r>
            <a:endParaRPr lang="en-US" sz="2000" u="sng"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Pig iron is most suitable for making columns, base plate, etc.…...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63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0055DF-D7E6-5814-BF99-9868679662F8}"/>
              </a:ext>
            </a:extLst>
          </p:cNvPr>
          <p:cNvSpPr txBox="1"/>
          <p:nvPr/>
        </p:nvSpPr>
        <p:spPr>
          <a:xfrm>
            <a:off x="185894" y="107374"/>
            <a:ext cx="2768321" cy="5249514"/>
          </a:xfrm>
          <a:prstGeom prst="rect">
            <a:avLst/>
          </a:prstGeom>
          <a:noFill/>
        </p:spPr>
        <p:txBody>
          <a:bodyPr wrap="square">
            <a:spAutoFit/>
          </a:bodyPr>
          <a:lstStyle/>
          <a:p>
            <a:pPr marL="342900" marR="0" indent="-342900" algn="just">
              <a:lnSpc>
                <a:spcPct val="150000"/>
              </a:lnSpc>
              <a:spcBef>
                <a:spcPts val="0"/>
              </a:spcBef>
              <a:spcAft>
                <a:spcPts val="1000"/>
              </a:spcAft>
              <a:buFont typeface="Wingdings" panose="05000000000000000000" pitchFamily="2" charset="2"/>
              <a:buChar char="q"/>
            </a:pP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Cast Iron:</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5715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Pig iron is re-melted with limestone and coke and refined in a cupola furnace. It is then poured into molds of desired size and shape. The product is known as cast iron containing more than 1.5% of carbon.</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D339A58-D644-B620-A543-8000EC306B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0143" y="552660"/>
            <a:ext cx="5927528" cy="5501476"/>
          </a:xfrm>
          <a:prstGeom prst="rect">
            <a:avLst/>
          </a:prstGeom>
          <a:noFill/>
          <a:ln>
            <a:noFill/>
          </a:ln>
        </p:spPr>
      </p:pic>
    </p:spTree>
    <p:extLst>
      <p:ext uri="{BB962C8B-B14F-4D97-AF65-F5344CB8AC3E}">
        <p14:creationId xmlns:p14="http://schemas.microsoft.com/office/powerpoint/2010/main" val="250929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8F77AD-1595-4C00-A85E-587EF0DA4421}"/>
              </a:ext>
            </a:extLst>
          </p:cNvPr>
          <p:cNvSpPr txBox="1"/>
          <p:nvPr/>
        </p:nvSpPr>
        <p:spPr>
          <a:xfrm>
            <a:off x="241160" y="140677"/>
            <a:ext cx="8681775" cy="5044330"/>
          </a:xfrm>
          <a:prstGeom prst="rect">
            <a:avLst/>
          </a:prstGeom>
          <a:noFill/>
        </p:spPr>
        <p:txBody>
          <a:bodyPr wrap="square">
            <a:spAutoFit/>
          </a:bodyPr>
          <a:lstStyle/>
          <a:p>
            <a:pPr marL="0" marR="0" algn="just">
              <a:lnSpc>
                <a:spcPct val="150000"/>
              </a:lnSpc>
              <a:spcBef>
                <a:spcPts val="0"/>
              </a:spcBef>
              <a:spcAft>
                <a:spcPts val="1000"/>
              </a:spcAft>
            </a:pPr>
            <a:r>
              <a:rPr lang="en-US" sz="2000" b="1" u="sng" dirty="0">
                <a:effectLst/>
                <a:latin typeface="Times New Roman" panose="02020603050405020304" pitchFamily="18" charset="0"/>
                <a:ea typeface="Calibri" panose="020F0502020204030204" pitchFamily="34" charset="0"/>
                <a:cs typeface="Arial" panose="020B0604020202020204" pitchFamily="34" charset="0"/>
              </a:rPr>
              <a:t>Properties</a:t>
            </a: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5715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Cast iron is </a:t>
            </a:r>
            <a:r>
              <a:rPr lang="en-US"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hard and brittle</a:t>
            </a:r>
            <a:r>
              <a:rPr lang="en-US" sz="2000" dirty="0">
                <a:effectLst/>
                <a:latin typeface="Times New Roman" panose="02020603050405020304" pitchFamily="18" charset="0"/>
                <a:ea typeface="Calibri" panose="020F0502020204030204" pitchFamily="34" charset="0"/>
                <a:cs typeface="Arial" panose="020B0604020202020204" pitchFamily="34" charset="0"/>
              </a:rPr>
              <a:t>. It can </a:t>
            </a:r>
            <a:r>
              <a:rPr lang="en-US" sz="2000" b="1" dirty="0">
                <a:effectLst/>
                <a:latin typeface="Times New Roman" panose="02020603050405020304" pitchFamily="18" charset="0"/>
                <a:ea typeface="Calibri" panose="020F0502020204030204" pitchFamily="34" charset="0"/>
                <a:cs typeface="Arial" panose="020B0604020202020204" pitchFamily="34" charset="0"/>
              </a:rPr>
              <a:t>neither be riveted nor welded</a:t>
            </a:r>
            <a:r>
              <a:rPr lang="en-US" sz="2000" dirty="0">
                <a:effectLst/>
                <a:latin typeface="Times New Roman" panose="02020603050405020304" pitchFamily="18" charset="0"/>
                <a:ea typeface="Calibri" panose="020F0502020204030204" pitchFamily="34" charset="0"/>
                <a:cs typeface="Arial" panose="020B0604020202020204" pitchFamily="34" charset="0"/>
              </a:rPr>
              <a:t>. It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is </a:t>
            </a:r>
            <a:r>
              <a:rPr lang="en-US" sz="20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strong in compression and weak in tension and shear</a:t>
            </a:r>
            <a:r>
              <a:rPr lang="en-US" sz="2000" dirty="0">
                <a:effectLst/>
                <a:latin typeface="Times New Roman" panose="02020603050405020304" pitchFamily="18" charset="0"/>
                <a:ea typeface="Calibri" panose="020F0502020204030204" pitchFamily="34" charset="0"/>
                <a:cs typeface="Arial" panose="020B0604020202020204" pitchFamily="34" charset="0"/>
              </a:rPr>
              <a:t>. It is specific gravity is 7.5. It has low melting point (1200 C°) and is affected by sea water. With proper adjustment in composition, cast iron may be rendered white by cooling rapidly or grey by cooling slowly from the molten state.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2000" b="1" u="sng" dirty="0">
                <a:latin typeface="Times New Roman" panose="02020603050405020304" pitchFamily="18" charset="0"/>
                <a:ea typeface="Calibri" panose="020F0502020204030204" pitchFamily="34" charset="0"/>
                <a:cs typeface="Arial" panose="020B0604020202020204" pitchFamily="34" charset="0"/>
              </a:rPr>
              <a:t>Uses</a:t>
            </a: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57150" marR="0" algn="just">
              <a:lnSpc>
                <a:spcPct val="150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Some of the more common uses of cast iron are making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ornamental castings </a:t>
            </a:r>
            <a:r>
              <a:rPr lang="en-US" sz="2000" dirty="0">
                <a:effectLst/>
                <a:latin typeface="Times New Roman" panose="02020603050405020304" pitchFamily="18" charset="0"/>
                <a:ea typeface="Calibri" panose="020F0502020204030204" pitchFamily="34" charset="0"/>
                <a:cs typeface="Arial" panose="020B0604020202020204" pitchFamily="34" charset="0"/>
              </a:rPr>
              <a:t>such as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wall brackets</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lamp posts</a:t>
            </a:r>
            <a:r>
              <a:rPr lang="en-US" sz="2000" dirty="0">
                <a:effectLst/>
                <a:latin typeface="Times New Roman" panose="02020603050405020304" pitchFamily="18" charset="0"/>
                <a:ea typeface="Calibri" panose="020F0502020204030204" pitchFamily="34" charset="0"/>
                <a:cs typeface="Arial" panose="020B0604020202020204" pitchFamily="34" charset="0"/>
              </a:rPr>
              <a:t>, and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bath room fittings </a:t>
            </a:r>
            <a:r>
              <a:rPr lang="en-US" sz="2000" dirty="0">
                <a:effectLst/>
                <a:latin typeface="Times New Roman" panose="02020603050405020304" pitchFamily="18" charset="0"/>
                <a:ea typeface="Calibri" panose="020F0502020204030204" pitchFamily="34" charset="0"/>
                <a:cs typeface="Arial" panose="020B0604020202020204" pitchFamily="34" charset="0"/>
              </a:rPr>
              <a:t>such as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cisterns, water pipes</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sewers, manhole cover, sanitary fittings and rail chairs, carriage wheels</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570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Cast Iron? Properties and Uses">
            <a:extLst>
              <a:ext uri="{FF2B5EF4-FFF2-40B4-BE49-F238E27FC236}">
                <a16:creationId xmlns:a16="http://schemas.microsoft.com/office/drawing/2014/main" id="{50EDC8FF-3BE6-A39B-1ECF-FD8280726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91" y="297681"/>
            <a:ext cx="4563836" cy="25557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165. S-bracket small + lantern 4 sided small. Height: 77 cm">
            <a:extLst>
              <a:ext uri="{FF2B5EF4-FFF2-40B4-BE49-F238E27FC236}">
                <a16:creationId xmlns:a16="http://schemas.microsoft.com/office/drawing/2014/main" id="{BC78EB7A-75C5-84B9-53B0-BD227B541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851" y="297681"/>
            <a:ext cx="3041039" cy="30410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ight Pole Mount,Solar Lighting Mounting Bracket Extension Pole Kit Wall  Black Metal Pipes Barn Lights Fixture Antenna Adaptor Outdoor Arm for  Street Light,Wall Mounted Tire,Barn Lamp,Post Tree - Amazon.com">
            <a:extLst>
              <a:ext uri="{FF2B5EF4-FFF2-40B4-BE49-F238E27FC236}">
                <a16:creationId xmlns:a16="http://schemas.microsoft.com/office/drawing/2014/main" id="{FAF53740-27E9-9217-DFCD-3E0EA3B36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48" y="4557148"/>
            <a:ext cx="2149499" cy="214949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China Bathroom Fittings, Bathroom Fittings Wholesale, Manufacturers, Price  | Made-in-China.com">
            <a:extLst>
              <a:ext uri="{FF2B5EF4-FFF2-40B4-BE49-F238E27FC236}">
                <a16:creationId xmlns:a16="http://schemas.microsoft.com/office/drawing/2014/main" id="{ADE38930-CFAA-93EE-C6E7-C9248C96497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Types of Plumbing Pipes used in Building Construction">
            <a:extLst>
              <a:ext uri="{FF2B5EF4-FFF2-40B4-BE49-F238E27FC236}">
                <a16:creationId xmlns:a16="http://schemas.microsoft.com/office/drawing/2014/main" id="{6ACCF2AC-5261-EF19-2BCC-57C12FE7EA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898" y="2976825"/>
            <a:ext cx="3788229" cy="190610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Green Hand Cistern Pump, Shallow Well Pumps - Lehman's">
            <a:extLst>
              <a:ext uri="{FF2B5EF4-FFF2-40B4-BE49-F238E27FC236}">
                <a16:creationId xmlns:a16="http://schemas.microsoft.com/office/drawing/2014/main" id="{D1FE2D95-6801-AA7C-E10C-230608AC3A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5113" y="3581400"/>
            <a:ext cx="2785278" cy="278527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ypes of Plumbing Pipes in The Market - Mr Plumber Singapore | #1  Recommended Affordable Plumbing Services Singapore">
            <a:extLst>
              <a:ext uri="{FF2B5EF4-FFF2-40B4-BE49-F238E27FC236}">
                <a16:creationId xmlns:a16="http://schemas.microsoft.com/office/drawing/2014/main" id="{05E57A2E-7A55-9CE8-A7E2-1B163748B5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876" y="488292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41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FDF3-3D0F-591E-9C26-B9556AD7CF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DF428F-8A89-D278-02B9-6122C517D36E}"/>
              </a:ext>
            </a:extLst>
          </p:cNvPr>
          <p:cNvSpPr txBox="1"/>
          <p:nvPr/>
        </p:nvSpPr>
        <p:spPr>
          <a:xfrm>
            <a:off x="231112" y="211016"/>
            <a:ext cx="8681776" cy="5675080"/>
          </a:xfrm>
          <a:prstGeom prst="rect">
            <a:avLst/>
          </a:prstGeom>
          <a:noFill/>
        </p:spPr>
        <p:txBody>
          <a:bodyPr wrap="square">
            <a:spAutoFit/>
          </a:bodyPr>
          <a:lstStyle/>
          <a:p>
            <a:pPr marL="285750" marR="0" indent="-285750" algn="just">
              <a:lnSpc>
                <a:spcPct val="150000"/>
              </a:lnSpc>
              <a:spcBef>
                <a:spcPts val="0"/>
              </a:spcBef>
              <a:spcAft>
                <a:spcPts val="1000"/>
              </a:spcAft>
              <a:buFont typeface="Wingdings" panose="05000000000000000000" pitchFamily="2" charset="2"/>
              <a:buChar char="q"/>
            </a:pP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Wrought Iron:</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5715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Wrought iron considered to be </a:t>
            </a:r>
            <a:r>
              <a:rPr lang="en-US" sz="18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pure iron</a:t>
            </a:r>
            <a:r>
              <a:rPr lang="en-US" sz="1800" dirty="0">
                <a:effectLst/>
                <a:latin typeface="Times New Roman" panose="02020603050405020304" pitchFamily="18" charset="0"/>
                <a:ea typeface="Calibri" panose="020F0502020204030204" pitchFamily="34" charset="0"/>
                <a:cs typeface="Arial" panose="020B0604020202020204" pitchFamily="34" charset="0"/>
              </a:rPr>
              <a:t>, is produced by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removing the impurities </a:t>
            </a:r>
            <a:r>
              <a:rPr lang="en-US" sz="1800" dirty="0">
                <a:effectLst/>
                <a:latin typeface="Times New Roman" panose="02020603050405020304" pitchFamily="18" charset="0"/>
                <a:ea typeface="Calibri" panose="020F0502020204030204" pitchFamily="34" charset="0"/>
                <a:cs typeface="Arial" panose="020B0604020202020204" pitchFamily="34" charset="0"/>
              </a:rPr>
              <a:t>of cast iron. The total </a:t>
            </a:r>
            <a:r>
              <a:rPr lang="en-US"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impurities are limited to 0.5% </a:t>
            </a:r>
            <a:r>
              <a:rPr lang="en-US" sz="1800" dirty="0">
                <a:effectLst/>
                <a:latin typeface="Times New Roman" panose="02020603050405020304" pitchFamily="18" charset="0"/>
                <a:ea typeface="Calibri" panose="020F0502020204030204" pitchFamily="34" charset="0"/>
                <a:cs typeface="Arial" panose="020B0604020202020204" pitchFamily="34" charset="0"/>
              </a:rPr>
              <a:t>with maximum percentage of carbon as </a:t>
            </a:r>
            <a:r>
              <a:rPr lang="en-US" sz="18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0.15 %, silicon 0.15-0.20%, phosphorus 0.12-0.16%, Sulphur 0.02-0.03% and manganese 0.03-0.18%.</a:t>
            </a:r>
            <a:endParaRPr lang="en-US" sz="16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Properties: </a:t>
            </a:r>
            <a:endParaRPr lang="en-US" sz="1600" u="sng" dirty="0">
              <a:effectLst/>
              <a:latin typeface="Calibri" panose="020F0502020204030204" pitchFamily="34" charset="0"/>
              <a:ea typeface="Calibri" panose="020F0502020204030204" pitchFamily="34" charset="0"/>
              <a:cs typeface="Arial" panose="020B0604020202020204" pitchFamily="34" charset="0"/>
            </a:endParaRPr>
          </a:p>
          <a:p>
            <a:pPr marL="5715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Wrought iron is </a:t>
            </a:r>
            <a:r>
              <a:rPr lang="en-US" sz="18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ductile</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malleable</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tough</a:t>
            </a:r>
            <a:r>
              <a:rPr lang="en-US" sz="1800" dirty="0">
                <a:effectLst/>
                <a:latin typeface="Times New Roman" panose="02020603050405020304" pitchFamily="18" charset="0"/>
                <a:ea typeface="Calibri" panose="020F0502020204030204" pitchFamily="34" charset="0"/>
                <a:cs typeface="Arial" panose="020B0604020202020204" pitchFamily="34" charset="0"/>
              </a:rPr>
              <a:t>, and moderately </a:t>
            </a:r>
            <a:r>
              <a:rPr lang="en-US" sz="18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elastic</a:t>
            </a:r>
            <a:r>
              <a:rPr lang="en-US" sz="1800" dirty="0">
                <a:effectLst/>
                <a:latin typeface="Times New Roman" panose="02020603050405020304" pitchFamily="18" charset="0"/>
                <a:ea typeface="Calibri" panose="020F0502020204030204" pitchFamily="34" charset="0"/>
                <a:cs typeface="Arial" panose="020B0604020202020204" pitchFamily="34" charset="0"/>
              </a:rPr>
              <a:t>. The melting point of wrought iron is 1500°C. It can be forged and melted. Wrought iron effectively </a:t>
            </a:r>
            <a:r>
              <a:rPr lang="en-US" sz="18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resists corrosion.</a:t>
            </a:r>
            <a:r>
              <a:rPr lang="en-US" sz="1800" dirty="0">
                <a:effectLst/>
                <a:latin typeface="Times New Roman" panose="02020603050405020304" pitchFamily="18" charset="0"/>
                <a:ea typeface="Calibri" panose="020F0502020204030204" pitchFamily="34" charset="0"/>
                <a:cs typeface="Arial" panose="020B0604020202020204" pitchFamily="34" charset="0"/>
              </a:rPr>
              <a:t> It is tough and </a:t>
            </a:r>
            <a:r>
              <a:rPr lang="en-US" sz="18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withstands shocks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about 900°C wrought iron becomes so soft that its two pieces can be joined by hammering.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Uses</a:t>
            </a:r>
            <a:r>
              <a:rPr lang="en-US" sz="1800" u="sng" dirty="0">
                <a:effectLst/>
                <a:latin typeface="Times New Roman" panose="02020603050405020304" pitchFamily="18" charset="0"/>
                <a:ea typeface="Calibri" panose="020F0502020204030204" pitchFamily="34" charset="0"/>
                <a:cs typeface="Arial" panose="020B0604020202020204" pitchFamily="34" charset="0"/>
              </a:rPr>
              <a:t>:</a:t>
            </a:r>
            <a:endParaRPr lang="en-US" sz="1600" u="sng"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sz="18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Roof covering</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rivets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chains</a:t>
            </a:r>
            <a:r>
              <a:rPr lang="en-US" sz="1800" dirty="0">
                <a:effectLst/>
                <a:latin typeface="Times New Roman" panose="02020603050405020304" pitchFamily="18" charset="0"/>
                <a:ea typeface="Calibri" panose="020F0502020204030204" pitchFamily="34" charset="0"/>
                <a:cs typeface="Arial" panose="020B0604020202020204" pitchFamily="34" charset="0"/>
              </a:rPr>
              <a:t>, ornamental iron works such as </a:t>
            </a:r>
            <a:r>
              <a:rPr lang="en-US" sz="18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gates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etc</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06329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91440" tIns="45720" rIns="91440" bIns="45720" rtlCol="0" anchor="b">
        <a:noAutofit/>
      </a:bodyPr>
      <a:lstStyle>
        <a:defPPr>
          <a:defRPr sz="44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5254</TotalTime>
  <Words>2480</Words>
  <Application>Microsoft Office PowerPoint</Application>
  <PresentationFormat>On-screen Show (4:3)</PresentationFormat>
  <Paragraphs>147</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 omar</dc:creator>
  <cp:lastModifiedBy>Sirwan Mala</cp:lastModifiedBy>
  <cp:revision>434</cp:revision>
  <dcterms:created xsi:type="dcterms:W3CDTF">2014-07-23T07:51:17Z</dcterms:created>
  <dcterms:modified xsi:type="dcterms:W3CDTF">2024-02-17T23:09:53Z</dcterms:modified>
</cp:coreProperties>
</file>