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7" r:id="rId3"/>
    <p:sldId id="272" r:id="rId4"/>
    <p:sldId id="298" r:id="rId5"/>
    <p:sldId id="299" r:id="rId6"/>
    <p:sldId id="300" r:id="rId7"/>
    <p:sldId id="301" r:id="rId8"/>
    <p:sldId id="259" r:id="rId9"/>
    <p:sldId id="260" r:id="rId10"/>
    <p:sldId id="261" r:id="rId11"/>
    <p:sldId id="262" r:id="rId12"/>
    <p:sldId id="263" r:id="rId13"/>
    <p:sldId id="264" r:id="rId14"/>
    <p:sldId id="265" r:id="rId15"/>
    <p:sldId id="266" r:id="rId16"/>
    <p:sldId id="267" r:id="rId17"/>
    <p:sldId id="273" r:id="rId18"/>
    <p:sldId id="268" r:id="rId19"/>
    <p:sldId id="269" r:id="rId20"/>
    <p:sldId id="270"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10/17/2020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Organic Chemistry </a:t>
            </a:r>
            <a:r>
              <a:rPr lang="en-US" dirty="0"/>
              <a:t/>
            </a:r>
            <a:br>
              <a:rPr lang="en-US" dirty="0"/>
            </a:br>
            <a:endParaRPr lang="en-US" dirty="0"/>
          </a:p>
        </p:txBody>
      </p:sp>
      <p:sp>
        <p:nvSpPr>
          <p:cNvPr id="3" name="Subtitle 2"/>
          <p:cNvSpPr>
            <a:spLocks noGrp="1"/>
          </p:cNvSpPr>
          <p:nvPr>
            <p:ph type="subTitle" idx="1"/>
          </p:nvPr>
        </p:nvSpPr>
        <p:spPr>
          <a:xfrm>
            <a:off x="838200" y="3470151"/>
            <a:ext cx="6400800" cy="1752600"/>
          </a:xfrm>
        </p:spPr>
        <p:txBody>
          <a:bodyPr>
            <a:normAutofit/>
          </a:bodyPr>
          <a:lstStyle/>
          <a:p>
            <a:r>
              <a:rPr lang="en-US" dirty="0" err="1" smtClean="0"/>
              <a:t>L.Snowber</a:t>
            </a:r>
            <a:r>
              <a:rPr lang="en-US" dirty="0" smtClean="0"/>
              <a:t> M. Ahmed</a:t>
            </a:r>
          </a:p>
          <a:p>
            <a:r>
              <a:rPr lang="en-US" dirty="0" smtClean="0"/>
              <a:t>Third stage </a:t>
            </a:r>
          </a:p>
          <a:p>
            <a:r>
              <a:rPr lang="en-US" dirty="0" smtClean="0"/>
              <a:t>2020-2021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75556">
            <a:off x="3962401" y="3941236"/>
            <a:ext cx="4419600" cy="236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92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Hybridisation</a:t>
            </a:r>
            <a:endParaRPr lang="en-US" dirty="0"/>
          </a:p>
        </p:txBody>
      </p:sp>
      <p:sp>
        <p:nvSpPr>
          <p:cNvPr id="3" name="Content Placeholder 2"/>
          <p:cNvSpPr>
            <a:spLocks noGrp="1"/>
          </p:cNvSpPr>
          <p:nvPr>
            <p:ph idx="1"/>
          </p:nvPr>
        </p:nvSpPr>
        <p:spPr/>
        <p:txBody>
          <a:bodyPr/>
          <a:lstStyle/>
          <a:p>
            <a:pPr lvl="0"/>
            <a:r>
              <a:rPr lang="en-US" dirty="0"/>
              <a:t>After reaching the excited state, there are three possibilities for hybridization, depending on the number of electron domains </a:t>
            </a:r>
          </a:p>
          <a:p>
            <a:pPr lvl="0"/>
            <a:r>
              <a:rPr lang="en-US" dirty="0"/>
              <a:t>All carbon atoms start out with the same ground state and end up with the same excited state …</a:t>
            </a:r>
          </a:p>
          <a:p>
            <a:endParaRPr lang="en-US" dirty="0"/>
          </a:p>
        </p:txBody>
      </p:sp>
      <p:pic>
        <p:nvPicPr>
          <p:cNvPr id="4" name="Picture 3"/>
          <p:cNvPicPr/>
          <p:nvPr/>
        </p:nvPicPr>
        <p:blipFill>
          <a:blip r:embed="rId2"/>
          <a:stretch>
            <a:fillRect/>
          </a:stretch>
        </p:blipFill>
        <p:spPr>
          <a:xfrm>
            <a:off x="838200" y="4202256"/>
            <a:ext cx="6781800" cy="1893743"/>
          </a:xfrm>
          <a:prstGeom prst="rect">
            <a:avLst/>
          </a:prstGeom>
        </p:spPr>
      </p:pic>
    </p:spTree>
    <p:extLst>
      <p:ext uri="{BB962C8B-B14F-4D97-AF65-F5344CB8AC3E}">
        <p14:creationId xmlns:p14="http://schemas.microsoft.com/office/powerpoint/2010/main" val="147088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Hybridisation</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000" y="3352800"/>
            <a:ext cx="7062748" cy="2555391"/>
          </a:xfrm>
          <a:prstGeom prst="rect">
            <a:avLst/>
          </a:prstGeom>
          <a:noFill/>
          <a:ln>
            <a:noFill/>
          </a:ln>
        </p:spPr>
      </p:pic>
      <p:sp>
        <p:nvSpPr>
          <p:cNvPr id="5" name="Rectangle 4"/>
          <p:cNvSpPr/>
          <p:nvPr/>
        </p:nvSpPr>
        <p:spPr>
          <a:xfrm>
            <a:off x="457200" y="1752600"/>
            <a:ext cx="8077200" cy="1015663"/>
          </a:xfrm>
          <a:prstGeom prst="rect">
            <a:avLst/>
          </a:prstGeom>
        </p:spPr>
        <p:txBody>
          <a:bodyPr wrap="square">
            <a:spAutoFit/>
          </a:bodyPr>
          <a:lstStyle/>
          <a:p>
            <a:r>
              <a:rPr lang="en-US" sz="2000" dirty="0"/>
              <a:t>This mixing of an s orbital and three p orbitals to produce four hybrid orbitals is called sp3 </a:t>
            </a:r>
            <a:r>
              <a:rPr lang="en-US" sz="2000" dirty="0" err="1"/>
              <a:t>hybridisation</a:t>
            </a:r>
            <a:r>
              <a:rPr lang="en-US" sz="2000" dirty="0"/>
              <a:t>. All tetrahedral carbon and nitrogen atoms in organic chemistry are sp3 hybridized.</a:t>
            </a:r>
          </a:p>
        </p:txBody>
      </p:sp>
    </p:spTree>
    <p:extLst>
      <p:ext uri="{BB962C8B-B14F-4D97-AF65-F5344CB8AC3E}">
        <p14:creationId xmlns:p14="http://schemas.microsoft.com/office/powerpoint/2010/main" val="187513267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Hybridisation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The </a:t>
            </a:r>
            <a:r>
              <a:rPr lang="en-US" dirty="0"/>
              <a:t>types of bonds used by the carbon atom are known as sigma (δ) and pi (</a:t>
            </a:r>
            <a:r>
              <a:rPr lang="en-US" dirty="0">
                <a:sym typeface="Symbol"/>
              </a:rPr>
              <a:t></a:t>
            </a:r>
            <a:r>
              <a:rPr lang="en-US" dirty="0"/>
              <a:t>) bonds. Different combinations of these bonds lead to carbon single bonds, double bond and triple bonds</a:t>
            </a:r>
            <a:r>
              <a:rPr lang="en-US" dirty="0" smtClean="0"/>
              <a:t>.</a:t>
            </a:r>
          </a:p>
          <a:p>
            <a:pPr>
              <a:spcBef>
                <a:spcPct val="70000"/>
              </a:spcBef>
              <a:buClr>
                <a:srgbClr val="003366"/>
              </a:buClr>
              <a:defRPr/>
            </a:pPr>
            <a:r>
              <a:rPr lang="en-US" dirty="0">
                <a:solidFill>
                  <a:srgbClr val="FF5008"/>
                </a:solidFill>
                <a:latin typeface="Times New Roman" charset="-52"/>
                <a:ea typeface="ＭＳ Ｐゴシック" charset="-128"/>
                <a:cs typeface="ＭＳ Ｐゴシック" charset="-128"/>
              </a:rPr>
              <a:t>Alkanes</a:t>
            </a:r>
            <a:r>
              <a:rPr lang="en-US" dirty="0">
                <a:latin typeface="Times New Roman" charset="-52"/>
                <a:ea typeface="ＭＳ Ｐゴシック" charset="-128"/>
                <a:cs typeface="ＭＳ Ｐゴシック" charset="-128"/>
              </a:rPr>
              <a:t> contain only single (</a:t>
            </a:r>
            <a:r>
              <a:rPr lang="en-US" dirty="0">
                <a:ea typeface="ＭＳ Ｐゴシック" charset="-128"/>
                <a:cs typeface="ＭＳ Ｐゴシック" charset="-128"/>
                <a:sym typeface="Symbol" charset="2"/>
              </a:rPr>
              <a:t></a:t>
            </a:r>
            <a:r>
              <a:rPr lang="en-US" dirty="0">
                <a:ea typeface="ＭＳ Ｐゴシック" charset="-128"/>
                <a:cs typeface="ＭＳ Ｐゴシック" charset="-128"/>
              </a:rPr>
              <a:t> ) </a:t>
            </a:r>
            <a:r>
              <a:rPr lang="en-US" dirty="0">
                <a:latin typeface="Times New Roman" charset="-52"/>
                <a:ea typeface="ＭＳ Ｐゴシック" charset="-128"/>
                <a:cs typeface="ＭＳ Ｐゴシック" charset="-128"/>
              </a:rPr>
              <a:t>bonds and have the generic molecular formula: [C</a:t>
            </a:r>
            <a:r>
              <a:rPr lang="en-US" baseline="-25000" dirty="0">
                <a:latin typeface="Times New Roman" charset="-52"/>
                <a:ea typeface="ＭＳ Ｐゴシック" charset="-128"/>
                <a:cs typeface="ＭＳ Ｐゴシック" charset="-128"/>
              </a:rPr>
              <a:t>n</a:t>
            </a:r>
            <a:r>
              <a:rPr lang="en-US" dirty="0">
                <a:latin typeface="Times New Roman" charset="-52"/>
                <a:ea typeface="ＭＳ Ｐゴシック" charset="-128"/>
                <a:cs typeface="ＭＳ Ｐゴシック" charset="-128"/>
              </a:rPr>
              <a:t>H</a:t>
            </a:r>
            <a:r>
              <a:rPr lang="en-US" baseline="-25000" dirty="0">
                <a:latin typeface="Times New Roman" charset="-52"/>
                <a:ea typeface="ＭＳ Ｐゴシック" charset="-128"/>
                <a:cs typeface="ＭＳ Ｐゴシック" charset="-128"/>
              </a:rPr>
              <a:t>2n+2</a:t>
            </a:r>
            <a:r>
              <a:rPr lang="en-US" dirty="0">
                <a:latin typeface="Times New Roman" charset="-52"/>
                <a:ea typeface="ＭＳ Ｐゴシック" charset="-128"/>
                <a:cs typeface="ＭＳ Ｐゴシック" charset="-128"/>
              </a:rPr>
              <a:t>]</a:t>
            </a:r>
          </a:p>
          <a:p>
            <a:pPr>
              <a:spcBef>
                <a:spcPct val="70000"/>
              </a:spcBef>
              <a:buClr>
                <a:srgbClr val="003366"/>
              </a:buClr>
              <a:defRPr/>
            </a:pPr>
            <a:r>
              <a:rPr lang="en-US" dirty="0">
                <a:solidFill>
                  <a:schemeClr val="accent2"/>
                </a:solidFill>
                <a:latin typeface="Times New Roman" charset="-52"/>
                <a:ea typeface="ＭＳ Ｐゴシック" charset="-128"/>
                <a:cs typeface="ＭＳ Ｐゴシック" charset="-128"/>
              </a:rPr>
              <a:t>Alkenes</a:t>
            </a:r>
            <a:r>
              <a:rPr lang="en-US" dirty="0">
                <a:latin typeface="Times New Roman" charset="-52"/>
                <a:ea typeface="ＭＳ Ｐゴシック" charset="-128"/>
                <a:cs typeface="ＭＳ Ｐゴシック" charset="-128"/>
              </a:rPr>
              <a:t> also contain double (</a:t>
            </a:r>
            <a:r>
              <a:rPr lang="en-US" dirty="0">
                <a:ea typeface="ＭＳ Ｐゴシック" charset="-128"/>
                <a:cs typeface="ＭＳ Ｐゴシック" charset="-128"/>
                <a:sym typeface="Symbol" charset="2"/>
              </a:rPr>
              <a:t></a:t>
            </a:r>
            <a:r>
              <a:rPr lang="en-US" dirty="0">
                <a:ea typeface="ＭＳ Ｐゴシック" charset="-128"/>
                <a:cs typeface="ＭＳ Ｐゴシック" charset="-128"/>
              </a:rPr>
              <a:t> + </a:t>
            </a:r>
            <a:r>
              <a:rPr lang="en-US" dirty="0">
                <a:ea typeface="ＭＳ Ｐゴシック" charset="-128"/>
                <a:cs typeface="ＭＳ Ｐゴシック" charset="-128"/>
                <a:sym typeface="Symbol" charset="2"/>
              </a:rPr>
              <a:t>)</a:t>
            </a:r>
            <a:r>
              <a:rPr lang="en-US" dirty="0">
                <a:ea typeface="ＭＳ Ｐゴシック" charset="-128"/>
                <a:cs typeface="ＭＳ Ｐゴシック" charset="-128"/>
              </a:rPr>
              <a:t> </a:t>
            </a:r>
            <a:r>
              <a:rPr lang="en-US" dirty="0">
                <a:latin typeface="Times New Roman" charset="-52"/>
                <a:ea typeface="ＭＳ Ｐゴシック" charset="-128"/>
                <a:cs typeface="ＭＳ Ｐゴシック" charset="-128"/>
              </a:rPr>
              <a:t>bonds and have the generic molecular formula: [C</a:t>
            </a:r>
            <a:r>
              <a:rPr lang="en-US" baseline="-25000" dirty="0">
                <a:latin typeface="Times New Roman" charset="-52"/>
                <a:ea typeface="ＭＳ Ｐゴシック" charset="-128"/>
                <a:cs typeface="ＭＳ Ｐゴシック" charset="-128"/>
              </a:rPr>
              <a:t>n</a:t>
            </a:r>
            <a:r>
              <a:rPr lang="en-US" dirty="0">
                <a:latin typeface="Times New Roman" charset="-52"/>
                <a:ea typeface="ＭＳ Ｐゴシック" charset="-128"/>
                <a:cs typeface="ＭＳ Ｐゴシック" charset="-128"/>
              </a:rPr>
              <a:t>H</a:t>
            </a:r>
            <a:r>
              <a:rPr lang="en-US" baseline="-25000" dirty="0">
                <a:latin typeface="Times New Roman" charset="-52"/>
                <a:ea typeface="ＭＳ Ｐゴシック" charset="-128"/>
                <a:cs typeface="ＭＳ Ｐゴシック" charset="-128"/>
              </a:rPr>
              <a:t>2n</a:t>
            </a:r>
            <a:r>
              <a:rPr lang="en-US" dirty="0">
                <a:latin typeface="Times New Roman" charset="-52"/>
                <a:ea typeface="ＭＳ Ｐゴシック" charset="-128"/>
                <a:cs typeface="ＭＳ Ｐゴシック" charset="-128"/>
              </a:rPr>
              <a:t>]</a:t>
            </a:r>
          </a:p>
          <a:p>
            <a:pPr>
              <a:spcBef>
                <a:spcPct val="70000"/>
              </a:spcBef>
              <a:buClr>
                <a:srgbClr val="003366"/>
              </a:buClr>
              <a:defRPr/>
            </a:pPr>
            <a:r>
              <a:rPr lang="en-US" dirty="0">
                <a:solidFill>
                  <a:schemeClr val="accent1"/>
                </a:solidFill>
                <a:latin typeface="Times New Roman" charset="-52"/>
                <a:ea typeface="ＭＳ Ｐゴシック" charset="-128"/>
                <a:cs typeface="ＭＳ Ｐゴシック" charset="-128"/>
              </a:rPr>
              <a:t>Alkynes</a:t>
            </a:r>
            <a:r>
              <a:rPr lang="en-US" dirty="0">
                <a:latin typeface="Times New Roman" charset="-52"/>
                <a:ea typeface="ＭＳ Ｐゴシック" charset="-128"/>
                <a:cs typeface="ＭＳ Ｐゴシック" charset="-128"/>
              </a:rPr>
              <a:t> contain triple (</a:t>
            </a:r>
            <a:r>
              <a:rPr lang="en-US" dirty="0">
                <a:ea typeface="ＭＳ Ｐゴシック" charset="-128"/>
                <a:cs typeface="ＭＳ Ｐゴシック" charset="-128"/>
                <a:sym typeface="Symbol" charset="2"/>
              </a:rPr>
              <a:t></a:t>
            </a:r>
            <a:r>
              <a:rPr lang="en-US" dirty="0">
                <a:ea typeface="ＭＳ Ｐゴシック" charset="-128"/>
                <a:cs typeface="ＭＳ Ｐゴシック" charset="-128"/>
              </a:rPr>
              <a:t> + 2</a:t>
            </a:r>
            <a:r>
              <a:rPr lang="en-US" dirty="0">
                <a:ea typeface="ＭＳ Ｐゴシック" charset="-128"/>
                <a:cs typeface="ＭＳ Ｐゴシック" charset="-128"/>
                <a:sym typeface="Symbol" charset="2"/>
              </a:rPr>
              <a:t>)</a:t>
            </a:r>
            <a:r>
              <a:rPr lang="en-US" dirty="0">
                <a:ea typeface="ＭＳ Ｐゴシック" charset="-128"/>
                <a:cs typeface="ＭＳ Ｐゴシック" charset="-128"/>
              </a:rPr>
              <a:t> </a:t>
            </a:r>
            <a:r>
              <a:rPr lang="en-US" dirty="0">
                <a:latin typeface="Times New Roman" charset="-52"/>
                <a:ea typeface="ＭＳ Ｐゴシック" charset="-128"/>
                <a:cs typeface="ＭＳ Ｐゴシック" charset="-128"/>
              </a:rPr>
              <a:t>bonds and have the generic molecular formula: [C</a:t>
            </a:r>
            <a:r>
              <a:rPr lang="en-US" baseline="-25000" dirty="0">
                <a:latin typeface="Times New Roman" charset="-52"/>
                <a:ea typeface="ＭＳ Ｐゴシック" charset="-128"/>
                <a:cs typeface="ＭＳ Ｐゴシック" charset="-128"/>
              </a:rPr>
              <a:t>n</a:t>
            </a:r>
            <a:r>
              <a:rPr lang="en-US" dirty="0">
                <a:latin typeface="Times New Roman" charset="-52"/>
                <a:ea typeface="ＭＳ Ｐゴシック" charset="-128"/>
                <a:cs typeface="ＭＳ Ｐゴシック" charset="-128"/>
              </a:rPr>
              <a:t>H</a:t>
            </a:r>
            <a:r>
              <a:rPr lang="en-US" baseline="-25000" dirty="0">
                <a:latin typeface="Times New Roman" charset="-52"/>
                <a:ea typeface="ＭＳ Ｐゴシック" charset="-128"/>
                <a:cs typeface="ＭＳ Ｐゴシック" charset="-128"/>
              </a:rPr>
              <a:t>2n-2</a:t>
            </a:r>
            <a:r>
              <a:rPr lang="en-US" dirty="0">
                <a:latin typeface="Times New Roman" charset="-52"/>
                <a:ea typeface="ＭＳ Ｐゴシック" charset="-128"/>
                <a:cs typeface="ＭＳ Ｐゴシック" charset="-128"/>
              </a:rPr>
              <a:t>]</a:t>
            </a:r>
          </a:p>
          <a:p>
            <a:r>
              <a:rPr lang="en-US" b="1" dirty="0" smtClean="0"/>
              <a:t> </a:t>
            </a:r>
            <a:endParaRPr lang="en-US" dirty="0"/>
          </a:p>
        </p:txBody>
      </p:sp>
    </p:spTree>
    <p:extLst>
      <p:ext uri="{BB962C8B-B14F-4D97-AF65-F5344CB8AC3E}">
        <p14:creationId xmlns:p14="http://schemas.microsoft.com/office/powerpoint/2010/main" val="256376588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Hybridisation</a:t>
            </a:r>
            <a:endParaRPr lang="en-US" dirty="0"/>
          </a:p>
        </p:txBody>
      </p:sp>
      <p:pic>
        <p:nvPicPr>
          <p:cNvPr id="4" name="Picture 4" descr="FG25_01a.JPG                                                   000002F9Final BLBArt                   B3A23C1C:"/>
          <p:cNvPicPr>
            <a:picLocks noGrp="1" noChangeAspect="1" noChangeArrowheads="1"/>
          </p:cNvPicPr>
          <p:nvPr>
            <p:ph idx="1"/>
          </p:nvPr>
        </p:nvPicPr>
        <p:blipFill>
          <a:blip r:embed="rId2"/>
          <a:srcRect t="8028" b="16994"/>
          <a:stretch>
            <a:fillRect/>
          </a:stretch>
        </p:blipFill>
        <p:spPr bwMode="auto">
          <a:xfrm>
            <a:off x="762000" y="2134159"/>
            <a:ext cx="7620000" cy="3808882"/>
          </a:xfrm>
          <a:prstGeom prst="rect">
            <a:avLst/>
          </a:prstGeom>
          <a:noFill/>
          <a:ln w="9525">
            <a:noFill/>
            <a:miter lim="800000"/>
            <a:headEnd/>
            <a:tailEnd/>
          </a:ln>
        </p:spPr>
      </p:pic>
    </p:spTree>
    <p:extLst>
      <p:ext uri="{BB962C8B-B14F-4D97-AF65-F5344CB8AC3E}">
        <p14:creationId xmlns:p14="http://schemas.microsoft.com/office/powerpoint/2010/main" val="26000757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Hybridisation</a:t>
            </a:r>
            <a:endParaRPr lang="en-US" dirty="0"/>
          </a:p>
        </p:txBody>
      </p:sp>
      <p:sp>
        <p:nvSpPr>
          <p:cNvPr id="3" name="Content Placeholder 2"/>
          <p:cNvSpPr>
            <a:spLocks noGrp="1"/>
          </p:cNvSpPr>
          <p:nvPr>
            <p:ph idx="1"/>
          </p:nvPr>
        </p:nvSpPr>
        <p:spPr>
          <a:xfrm>
            <a:off x="0" y="1447800"/>
            <a:ext cx="9067800" cy="5334000"/>
          </a:xfrm>
        </p:spPr>
        <p:txBody>
          <a:bodyPr/>
          <a:lstStyle/>
          <a:p>
            <a:r>
              <a:rPr lang="en-US" dirty="0"/>
              <a:t>All </a:t>
            </a:r>
            <a:r>
              <a:rPr lang="en-US" dirty="0" err="1" smtClean="0"/>
              <a:t>trigonal</a:t>
            </a:r>
            <a:r>
              <a:rPr lang="en-US" dirty="0" smtClean="0"/>
              <a:t> </a:t>
            </a:r>
            <a:r>
              <a:rPr lang="en-US" dirty="0"/>
              <a:t>carbons such as those found in double bonds are sp2 </a:t>
            </a:r>
            <a:r>
              <a:rPr lang="en-US" dirty="0" err="1"/>
              <a:t>hybridised</a:t>
            </a:r>
            <a:r>
              <a:rPr lang="en-US" dirty="0"/>
              <a:t> . The unused p orbital on each carbon overlaps to form the π part of the double bond, e.g. </a:t>
            </a:r>
            <a:r>
              <a:rPr lang="en-US" dirty="0" err="1"/>
              <a:t>ethene</a:t>
            </a:r>
            <a:r>
              <a:rPr lang="en-US" dirty="0"/>
              <a:t>.</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5943600" cy="15240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76800"/>
            <a:ext cx="5888182" cy="1828800"/>
          </a:xfrm>
          <a:prstGeom prst="rect">
            <a:avLst/>
          </a:prstGeom>
          <a:noFill/>
          <a:ln>
            <a:noFill/>
          </a:ln>
        </p:spPr>
      </p:pic>
    </p:spTree>
    <p:extLst>
      <p:ext uri="{BB962C8B-B14F-4D97-AF65-F5344CB8AC3E}">
        <p14:creationId xmlns:p14="http://schemas.microsoft.com/office/powerpoint/2010/main" val="33402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Hybridisation</a:t>
            </a:r>
            <a:endParaRPr lang="en-US" dirty="0"/>
          </a:p>
        </p:txBody>
      </p:sp>
      <p:sp>
        <p:nvSpPr>
          <p:cNvPr id="3" name="Content Placeholder 2"/>
          <p:cNvSpPr>
            <a:spLocks noGrp="1"/>
          </p:cNvSpPr>
          <p:nvPr>
            <p:ph idx="1"/>
          </p:nvPr>
        </p:nvSpPr>
        <p:spPr/>
        <p:txBody>
          <a:bodyPr/>
          <a:lstStyle/>
          <a:p>
            <a:r>
              <a:rPr lang="en-US" dirty="0"/>
              <a:t>ALL linear carbons such as those found in triple bonds are </a:t>
            </a:r>
            <a:r>
              <a:rPr lang="en-US" dirty="0" err="1"/>
              <a:t>sp</a:t>
            </a:r>
            <a:r>
              <a:rPr lang="en-US" dirty="0"/>
              <a:t> </a:t>
            </a:r>
            <a:r>
              <a:rPr lang="en-US" dirty="0" err="1"/>
              <a:t>hybridised</a:t>
            </a:r>
            <a:r>
              <a:rPr lang="en-US" dirty="0"/>
              <a:t>. The unused p orbitals on each carbon overlap to form the π parts of the</a:t>
            </a:r>
          </a:p>
          <a:p>
            <a:r>
              <a:rPr lang="en-US" dirty="0"/>
              <a:t>triple bond, e.g. </a:t>
            </a:r>
            <a:r>
              <a:rPr lang="en-US" dirty="0" err="1"/>
              <a:t>ethyne</a:t>
            </a:r>
            <a:r>
              <a:rPr lang="en-US" dirty="0"/>
              <a:t> (acetylene).</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8001000" cy="2590800"/>
          </a:xfrm>
          <a:prstGeom prst="rect">
            <a:avLst/>
          </a:prstGeom>
          <a:noFill/>
          <a:ln>
            <a:noFill/>
          </a:ln>
        </p:spPr>
      </p:pic>
    </p:spTree>
    <p:extLst>
      <p:ext uri="{BB962C8B-B14F-4D97-AF65-F5344CB8AC3E}">
        <p14:creationId xmlns:p14="http://schemas.microsoft.com/office/powerpoint/2010/main" val="24177102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err="1"/>
              <a:t>Hybridisation</a:t>
            </a:r>
            <a:endParaRPr lang="en-US" dirty="0"/>
          </a:p>
        </p:txBody>
      </p:sp>
      <p:sp>
        <p:nvSpPr>
          <p:cNvPr id="3" name="Content Placeholder 2"/>
          <p:cNvSpPr>
            <a:spLocks noGrp="1"/>
          </p:cNvSpPr>
          <p:nvPr>
            <p:ph idx="1"/>
          </p:nvPr>
        </p:nvSpPr>
        <p:spPr>
          <a:xfrm>
            <a:off x="457200" y="1752600"/>
            <a:ext cx="8229600" cy="4648200"/>
          </a:xfrm>
        </p:spPr>
        <p:txBody>
          <a:bodyPr/>
          <a:lstStyle/>
          <a:p>
            <a:endParaRPr lang="en-US" dirty="0" smtClean="0"/>
          </a:p>
          <a:p>
            <a:r>
              <a:rPr lang="en-US" dirty="0" smtClean="0"/>
              <a:t>Another </a:t>
            </a:r>
            <a:r>
              <a:rPr lang="en-US" dirty="0"/>
              <a:t>type of bond that carbon forms with itself is the triple bond found</a:t>
            </a:r>
          </a:p>
          <a:p>
            <a:r>
              <a:rPr lang="en-US" dirty="0"/>
              <a:t>in a class of compounds called alkynes. After promotion of the 2s electron to a 2p orbital, one s orbital mixes with one p orbital to give two hybrid </a:t>
            </a:r>
            <a:r>
              <a:rPr lang="en-US" dirty="0" err="1"/>
              <a:t>sp</a:t>
            </a:r>
            <a:r>
              <a:rPr lang="en-US" dirty="0"/>
              <a:t> orbitals.</a:t>
            </a:r>
          </a:p>
          <a:p>
            <a:endParaRPr lang="en-US" dirty="0"/>
          </a:p>
        </p:txBody>
      </p:sp>
    </p:spTree>
    <p:extLst>
      <p:ext uri="{BB962C8B-B14F-4D97-AF65-F5344CB8AC3E}">
        <p14:creationId xmlns:p14="http://schemas.microsoft.com/office/powerpoint/2010/main" val="3094649420"/>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6410325"/>
          </a:xfrm>
          <a:prstGeom prst="rect">
            <a:avLst/>
          </a:prstGeom>
          <a:noFill/>
          <a:ln>
            <a:noFill/>
          </a:ln>
        </p:spPr>
      </p:pic>
    </p:spTree>
    <p:extLst>
      <p:ext uri="{BB962C8B-B14F-4D97-AF65-F5344CB8AC3E}">
        <p14:creationId xmlns:p14="http://schemas.microsoft.com/office/powerpoint/2010/main" val="259619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Polar Covalent Bonds in </a:t>
            </a:r>
            <a:r>
              <a:rPr lang="en-US" b="1" dirty="0" smtClean="0"/>
              <a:t>Carbon</a:t>
            </a:r>
            <a:endParaRPr lang="en-US" dirty="0"/>
          </a:p>
        </p:txBody>
      </p:sp>
      <p:sp>
        <p:nvSpPr>
          <p:cNvPr id="3" name="Content Placeholder 2"/>
          <p:cNvSpPr>
            <a:spLocks noGrp="1"/>
          </p:cNvSpPr>
          <p:nvPr>
            <p:ph idx="1"/>
          </p:nvPr>
        </p:nvSpPr>
        <p:spPr/>
        <p:txBody>
          <a:bodyPr/>
          <a:lstStyle/>
          <a:p>
            <a:pPr algn="just"/>
            <a:endParaRPr lang="en-US" dirty="0" smtClean="0"/>
          </a:p>
          <a:p>
            <a:pPr algn="just"/>
            <a:r>
              <a:rPr lang="en-US" dirty="0" smtClean="0"/>
              <a:t>Carbon </a:t>
            </a:r>
            <a:r>
              <a:rPr lang="en-US" dirty="0"/>
              <a:t>forms single, double and triple bonds with elements other </a:t>
            </a:r>
            <a:r>
              <a:rPr lang="en-US" dirty="0" smtClean="0"/>
              <a:t>than carbon</a:t>
            </a:r>
            <a:r>
              <a:rPr lang="en-US" dirty="0"/>
              <a:t>. </a:t>
            </a:r>
            <a:endParaRPr lang="en-US" dirty="0" smtClean="0"/>
          </a:p>
          <a:p>
            <a:pPr algn="just"/>
            <a:r>
              <a:rPr lang="en-US" dirty="0" smtClean="0"/>
              <a:t>The </a:t>
            </a:r>
            <a:r>
              <a:rPr lang="en-US" dirty="0"/>
              <a:t>atoms involved in the bonding are usually oxygen, nitrogen, sulfur and the halogens. These elements are more electronegative than carbon and thus attract the electrons to themselves. </a:t>
            </a:r>
            <a:endParaRPr lang="en-US" dirty="0" smtClean="0"/>
          </a:p>
          <a:p>
            <a:pPr algn="just"/>
            <a:r>
              <a:rPr lang="en-US" dirty="0" smtClean="0"/>
              <a:t>The </a:t>
            </a:r>
            <a:r>
              <a:rPr lang="en-US" dirty="0"/>
              <a:t>bonds are therefore polar covalent bonds.</a:t>
            </a:r>
          </a:p>
          <a:p>
            <a:pPr algn="just"/>
            <a:endParaRPr lang="en-US" dirty="0"/>
          </a:p>
        </p:txBody>
      </p:sp>
    </p:spTree>
    <p:extLst>
      <p:ext uri="{BB962C8B-B14F-4D97-AF65-F5344CB8AC3E}">
        <p14:creationId xmlns:p14="http://schemas.microsoft.com/office/powerpoint/2010/main" val="1952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Structural and Isomerism </a:t>
            </a:r>
            <a:r>
              <a:rPr lang="en-US" b="1" dirty="0" smtClean="0"/>
              <a:t>Structural</a:t>
            </a:r>
            <a:endParaRPr lang="en-US" dirty="0"/>
          </a:p>
        </p:txBody>
      </p:sp>
      <p:sp>
        <p:nvSpPr>
          <p:cNvPr id="3" name="Content Placeholder 2"/>
          <p:cNvSpPr>
            <a:spLocks noGrp="1"/>
          </p:cNvSpPr>
          <p:nvPr>
            <p:ph idx="1"/>
          </p:nvPr>
        </p:nvSpPr>
        <p:spPr/>
        <p:txBody>
          <a:bodyPr/>
          <a:lstStyle/>
          <a:p>
            <a:r>
              <a:rPr lang="en-US" dirty="0" smtClean="0"/>
              <a:t>Formulae </a:t>
            </a:r>
            <a:r>
              <a:rPr lang="en-US" dirty="0"/>
              <a:t>In chemistry isomerization  is the process by which one molecule  is transformed into another molecule which has exactly the same atoms, but a different arrangement. (These related molecules are known as isomers </a:t>
            </a:r>
            <a:r>
              <a:rPr lang="en-US" dirty="0" smtClean="0"/>
              <a:t>).</a:t>
            </a:r>
            <a:endParaRPr lang="en-US" dirty="0"/>
          </a:p>
          <a:p>
            <a:r>
              <a:rPr lang="en-US" dirty="0"/>
              <a:t> e.g.         A-B-C → B-A-C               Example one: C4H10</a:t>
            </a:r>
          </a:p>
          <a:p>
            <a:r>
              <a:rPr lang="en-US" dirty="0"/>
              <a:t>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19600"/>
            <a:ext cx="7239000" cy="1762125"/>
          </a:xfrm>
          <a:prstGeom prst="rect">
            <a:avLst/>
          </a:prstGeom>
          <a:noFill/>
          <a:ln>
            <a:noFill/>
          </a:ln>
        </p:spPr>
      </p:pic>
    </p:spTree>
    <p:extLst>
      <p:ext uri="{BB962C8B-B14F-4D97-AF65-F5344CB8AC3E}">
        <p14:creationId xmlns:p14="http://schemas.microsoft.com/office/powerpoint/2010/main" val="425996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Organic Chemistry</a:t>
            </a:r>
            <a:endParaRPr lang="en-US" dirty="0"/>
          </a:p>
        </p:txBody>
      </p:sp>
      <p:sp>
        <p:nvSpPr>
          <p:cNvPr id="3" name="Content Placeholder 2"/>
          <p:cNvSpPr>
            <a:spLocks noGrp="1"/>
          </p:cNvSpPr>
          <p:nvPr>
            <p:ph idx="1"/>
          </p:nvPr>
        </p:nvSpPr>
        <p:spPr/>
        <p:txBody>
          <a:bodyPr/>
          <a:lstStyle/>
          <a:p>
            <a:r>
              <a:rPr lang="en-US" dirty="0"/>
              <a:t>Organic chemistry describes the structures, properties, preparation, and reactions of a vast array of molecules that we call organic compounds. </a:t>
            </a:r>
            <a:endParaRPr lang="en-US" dirty="0" smtClean="0"/>
          </a:p>
          <a:p>
            <a:pPr marL="0" indent="0">
              <a:buNone/>
            </a:pPr>
            <a:endParaRPr lang="en-US" dirty="0" smtClean="0"/>
          </a:p>
          <a:p>
            <a:r>
              <a:rPr lang="en-US" dirty="0" smtClean="0"/>
              <a:t>There </a:t>
            </a:r>
            <a:r>
              <a:rPr lang="en-US" dirty="0"/>
              <a:t>are many different types of organic compounds, but all have carbon as their principal constituent atom. These carbon atoms form a carbon skeleton or carbon backbone that has other bonded atoms such as H, N, O, S, and the halogens (F, </a:t>
            </a:r>
            <a:r>
              <a:rPr lang="en-US" dirty="0" err="1"/>
              <a:t>Cl</a:t>
            </a:r>
            <a:r>
              <a:rPr lang="en-US" dirty="0"/>
              <a:t>, Br, and I). </a:t>
            </a:r>
          </a:p>
        </p:txBody>
      </p:sp>
    </p:spTree>
    <p:extLst>
      <p:ext uri="{BB962C8B-B14F-4D97-AF65-F5344CB8AC3E}">
        <p14:creationId xmlns:p14="http://schemas.microsoft.com/office/powerpoint/2010/main" val="297446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Stereoisomerism</a:t>
            </a:r>
            <a:endParaRPr lang="en-US" dirty="0"/>
          </a:p>
        </p:txBody>
      </p:sp>
      <p:sp>
        <p:nvSpPr>
          <p:cNvPr id="3" name="Content Placeholder 2"/>
          <p:cNvSpPr>
            <a:spLocks noGrp="1"/>
          </p:cNvSpPr>
          <p:nvPr>
            <p:ph idx="1"/>
          </p:nvPr>
        </p:nvSpPr>
        <p:spPr/>
        <p:txBody>
          <a:bodyPr/>
          <a:lstStyle/>
          <a:p>
            <a:endParaRPr lang="en-US" dirty="0" smtClean="0"/>
          </a:p>
          <a:p>
            <a:r>
              <a:rPr lang="en-US" dirty="0" smtClean="0"/>
              <a:t>It </a:t>
            </a:r>
            <a:r>
              <a:rPr lang="en-US" dirty="0"/>
              <a:t>is also possible to arrange the atoms in molecules with the same structural formulae such that they have different spatial orientation. This is known as stereoisomerism. There are two types of stereoisomer </a:t>
            </a:r>
            <a:r>
              <a:rPr lang="en-US" dirty="0" smtClean="0"/>
              <a:t>:</a:t>
            </a:r>
          </a:p>
          <a:p>
            <a:pPr marL="0" indent="0">
              <a:buNone/>
            </a:pPr>
            <a:endParaRPr lang="en-US" dirty="0"/>
          </a:p>
          <a:p>
            <a:pPr>
              <a:buFont typeface="Wingdings" pitchFamily="2" charset="2"/>
              <a:buChar char="Ø"/>
            </a:pPr>
            <a:r>
              <a:rPr lang="en-US" dirty="0" smtClean="0"/>
              <a:t> Geometric </a:t>
            </a:r>
            <a:endParaRPr lang="en-US" dirty="0"/>
          </a:p>
          <a:p>
            <a:pPr>
              <a:buFont typeface="Wingdings" pitchFamily="2" charset="2"/>
              <a:buChar char="Ø"/>
            </a:pPr>
            <a:r>
              <a:rPr lang="en-US" dirty="0" smtClean="0"/>
              <a:t> optical</a:t>
            </a:r>
            <a:r>
              <a:rPr lang="en-US" dirty="0"/>
              <a:t>.</a:t>
            </a:r>
          </a:p>
          <a:p>
            <a:endParaRPr lang="en-US" dirty="0"/>
          </a:p>
        </p:txBody>
      </p:sp>
    </p:spTree>
    <p:extLst>
      <p:ext uri="{BB962C8B-B14F-4D97-AF65-F5344CB8AC3E}">
        <p14:creationId xmlns:p14="http://schemas.microsoft.com/office/powerpoint/2010/main" val="773185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Geometric </a:t>
            </a:r>
            <a:r>
              <a:rPr lang="en-US" b="1" dirty="0" smtClean="0"/>
              <a:t>isomerism</a:t>
            </a:r>
            <a:endParaRPr lang="en-US" dirty="0"/>
          </a:p>
        </p:txBody>
      </p:sp>
      <p:sp>
        <p:nvSpPr>
          <p:cNvPr id="3" name="Content Placeholder 2"/>
          <p:cNvSpPr>
            <a:spLocks noGrp="1"/>
          </p:cNvSpPr>
          <p:nvPr>
            <p:ph idx="1"/>
          </p:nvPr>
        </p:nvSpPr>
        <p:spPr>
          <a:ln>
            <a:noFill/>
          </a:ln>
        </p:spPr>
        <p:txBody>
          <a:bodyPr/>
          <a:lstStyle/>
          <a:p>
            <a:pPr lvl="0"/>
            <a:r>
              <a:rPr lang="en-US" dirty="0" smtClean="0"/>
              <a:t>It </a:t>
            </a:r>
            <a:r>
              <a:rPr lang="en-US" dirty="0"/>
              <a:t>is possible for single C-C bonds to rotate freely, </a:t>
            </a:r>
            <a:endParaRPr lang="en-US" dirty="0" smtClean="0"/>
          </a:p>
          <a:p>
            <a:pPr marL="0" lvl="0" indent="0">
              <a:buNone/>
            </a:pPr>
            <a:r>
              <a:rPr lang="en-US" dirty="0"/>
              <a:t> </a:t>
            </a:r>
            <a:r>
              <a:rPr lang="en-US" dirty="0" smtClean="0"/>
              <a:t>  however</a:t>
            </a:r>
            <a:r>
              <a:rPr lang="en-US" dirty="0"/>
              <a:t>, </a:t>
            </a:r>
            <a:r>
              <a:rPr lang="en-US" dirty="0" smtClean="0"/>
              <a:t>double  </a:t>
            </a:r>
            <a:r>
              <a:rPr lang="en-US" dirty="0"/>
              <a:t>C=C bonds cannot. </a:t>
            </a:r>
          </a:p>
          <a:p>
            <a:r>
              <a:rPr lang="en-US" dirty="0" smtClean="0"/>
              <a:t>Thus </a:t>
            </a:r>
            <a:r>
              <a:rPr lang="en-US" dirty="0"/>
              <a:t>if the two carbon atoms of a C=C bond carry </a:t>
            </a:r>
          </a:p>
          <a:p>
            <a:pPr marL="0" indent="0">
              <a:buNone/>
            </a:pPr>
            <a:r>
              <a:rPr lang="en-US" dirty="0"/>
              <a:t> </a:t>
            </a:r>
            <a:r>
              <a:rPr lang="en-US" dirty="0" smtClean="0"/>
              <a:t>  </a:t>
            </a:r>
            <a:r>
              <a:rPr lang="en-US" dirty="0"/>
              <a:t>different groups, it becomes possible to orientate </a:t>
            </a:r>
            <a:r>
              <a:rPr lang="en-US" dirty="0" smtClean="0"/>
              <a:t>these</a:t>
            </a:r>
          </a:p>
          <a:p>
            <a:pPr marL="0" indent="0">
              <a:buNone/>
            </a:pPr>
            <a:r>
              <a:rPr lang="en-US" dirty="0"/>
              <a:t> </a:t>
            </a:r>
            <a:r>
              <a:rPr lang="en-US" dirty="0" smtClean="0"/>
              <a:t>  </a:t>
            </a:r>
            <a:r>
              <a:rPr lang="en-US" dirty="0"/>
              <a:t>groups in two </a:t>
            </a:r>
            <a:r>
              <a:rPr lang="en-US" dirty="0" smtClean="0"/>
              <a:t>ways:-  </a:t>
            </a:r>
          </a:p>
          <a:p>
            <a:pPr>
              <a:buFont typeface="Wingdings" pitchFamily="2" charset="2"/>
              <a:buChar char="Ø"/>
            </a:pPr>
            <a:r>
              <a:rPr lang="en-US" dirty="0" smtClean="0"/>
              <a:t> </a:t>
            </a:r>
            <a:r>
              <a:rPr lang="en-US" dirty="0" err="1"/>
              <a:t>cis</a:t>
            </a:r>
            <a:r>
              <a:rPr lang="en-US" dirty="0"/>
              <a:t> isomer   </a:t>
            </a:r>
            <a:endParaRPr lang="en-US" dirty="0" smtClean="0"/>
          </a:p>
          <a:p>
            <a:pPr>
              <a:buFont typeface="Wingdings" pitchFamily="2" charset="2"/>
              <a:buChar char="Ø"/>
            </a:pPr>
            <a:r>
              <a:rPr lang="en-US" dirty="0" smtClean="0"/>
              <a:t>  </a:t>
            </a:r>
            <a:r>
              <a:rPr lang="en-US" dirty="0"/>
              <a:t>trans isomer</a:t>
            </a:r>
          </a:p>
          <a:p>
            <a:r>
              <a:rPr lang="en-US" dirty="0"/>
              <a:t>   Geometric isomers have </a:t>
            </a:r>
            <a:r>
              <a:rPr lang="en-US" i="1" dirty="0"/>
              <a:t>different </a:t>
            </a:r>
            <a:r>
              <a:rPr lang="en-US" dirty="0"/>
              <a:t>physical and chemical </a:t>
            </a:r>
            <a:endParaRPr lang="en-US" dirty="0" smtClean="0"/>
          </a:p>
          <a:p>
            <a:pPr marL="0" indent="0">
              <a:buNone/>
            </a:pPr>
            <a:r>
              <a:rPr lang="en-US" dirty="0"/>
              <a:t> </a:t>
            </a:r>
            <a:r>
              <a:rPr lang="en-US" dirty="0" smtClean="0"/>
              <a:t>      properties </a:t>
            </a:r>
            <a:r>
              <a:rPr lang="en-US" dirty="0"/>
              <a:t>.</a:t>
            </a:r>
          </a:p>
          <a:p>
            <a:endParaRPr lang="en-US" dirty="0"/>
          </a:p>
        </p:txBody>
      </p:sp>
    </p:spTree>
    <p:extLst>
      <p:ext uri="{BB962C8B-B14F-4D97-AF65-F5344CB8AC3E}">
        <p14:creationId xmlns:p14="http://schemas.microsoft.com/office/powerpoint/2010/main" val="676576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33945"/>
            <a:ext cx="5632133" cy="2005013"/>
          </a:xfrm>
          <a:prstGeom prst="rect">
            <a:avLst/>
          </a:prstGeom>
          <a:noFill/>
          <a:ln>
            <a:noFill/>
          </a:ln>
        </p:spPr>
      </p:pic>
      <p:sp>
        <p:nvSpPr>
          <p:cNvPr id="7" name="Rectangle 6"/>
          <p:cNvSpPr/>
          <p:nvPr/>
        </p:nvSpPr>
        <p:spPr>
          <a:xfrm>
            <a:off x="1828800" y="4038600"/>
            <a:ext cx="1454244" cy="369332"/>
          </a:xfrm>
          <a:prstGeom prst="rect">
            <a:avLst/>
          </a:prstGeom>
        </p:spPr>
        <p:txBody>
          <a:bodyPr wrap="none">
            <a:spAutoFit/>
          </a:bodyPr>
          <a:lstStyle/>
          <a:p>
            <a:pPr>
              <a:buFont typeface="Wingdings" pitchFamily="2" charset="2"/>
              <a:buNone/>
            </a:pPr>
            <a:r>
              <a:rPr lang="en-US" dirty="0">
                <a:solidFill>
                  <a:srgbClr val="000066"/>
                </a:solidFill>
              </a:rPr>
              <a:t>cis-2-butene</a:t>
            </a:r>
          </a:p>
        </p:txBody>
      </p:sp>
      <p:sp>
        <p:nvSpPr>
          <p:cNvPr id="8" name="Rectangle 7"/>
          <p:cNvSpPr/>
          <p:nvPr/>
        </p:nvSpPr>
        <p:spPr>
          <a:xfrm>
            <a:off x="4648200" y="4038600"/>
            <a:ext cx="1827744" cy="369332"/>
          </a:xfrm>
          <a:prstGeom prst="rect">
            <a:avLst/>
          </a:prstGeom>
        </p:spPr>
        <p:txBody>
          <a:bodyPr wrap="none">
            <a:spAutoFit/>
          </a:bodyPr>
          <a:lstStyle/>
          <a:p>
            <a:pPr marL="342900" indent="-342900">
              <a:buClr>
                <a:srgbClr val="008000"/>
              </a:buClr>
              <a:buSzPct val="85000"/>
            </a:pPr>
            <a:r>
              <a:rPr lang="en-US" dirty="0">
                <a:solidFill>
                  <a:srgbClr val="000066"/>
                </a:solidFill>
                <a:latin typeface="Comic Sans MS" pitchFamily="66" charset="0"/>
              </a:rPr>
              <a:t>trans-2-butene</a:t>
            </a:r>
          </a:p>
        </p:txBody>
      </p:sp>
    </p:spTree>
    <p:extLst>
      <p:ext uri="{BB962C8B-B14F-4D97-AF65-F5344CB8AC3E}">
        <p14:creationId xmlns:p14="http://schemas.microsoft.com/office/powerpoint/2010/main" val="2126592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Optical </a:t>
            </a:r>
            <a:r>
              <a:rPr lang="en-US" b="1" dirty="0" smtClean="0"/>
              <a:t>isomerism</a:t>
            </a:r>
            <a:endParaRPr lang="en-US" dirty="0"/>
          </a:p>
        </p:txBody>
      </p:sp>
      <p:sp>
        <p:nvSpPr>
          <p:cNvPr id="3" name="Content Placeholder 2"/>
          <p:cNvSpPr>
            <a:spLocks noGrp="1"/>
          </p:cNvSpPr>
          <p:nvPr>
            <p:ph idx="1"/>
          </p:nvPr>
        </p:nvSpPr>
        <p:spPr>
          <a:xfrm>
            <a:off x="152400" y="1600200"/>
            <a:ext cx="8610600" cy="5105400"/>
          </a:xfrm>
        </p:spPr>
        <p:txBody>
          <a:bodyPr/>
          <a:lstStyle/>
          <a:p>
            <a:r>
              <a:rPr lang="en-US" dirty="0" smtClean="0"/>
              <a:t>A </a:t>
            </a:r>
            <a:r>
              <a:rPr lang="en-US" dirty="0"/>
              <a:t>carbon atom attached to four </a:t>
            </a:r>
            <a:r>
              <a:rPr lang="en-US" i="1" dirty="0"/>
              <a:t>different </a:t>
            </a:r>
            <a:r>
              <a:rPr lang="en-US" dirty="0"/>
              <a:t>groups (substituents) is termed a chiral </a:t>
            </a:r>
            <a:r>
              <a:rPr lang="en-US" dirty="0" err="1"/>
              <a:t>centre</a:t>
            </a:r>
            <a:r>
              <a:rPr lang="en-US" dirty="0"/>
              <a:t>. Two </a:t>
            </a:r>
            <a:r>
              <a:rPr lang="en-US" i="1" dirty="0"/>
              <a:t>different </a:t>
            </a:r>
            <a:r>
              <a:rPr lang="en-US" dirty="0"/>
              <a:t>mirror images are possible ,These mirror images are called </a:t>
            </a:r>
            <a:r>
              <a:rPr lang="en-US" b="1" dirty="0"/>
              <a:t>enantiomers</a:t>
            </a:r>
            <a:r>
              <a:rPr lang="en-US" dirty="0"/>
              <a:t>.</a:t>
            </a:r>
          </a:p>
          <a:p>
            <a:pPr marL="0" indent="0">
              <a:buNone/>
            </a:pPr>
            <a:r>
              <a:rPr lang="en-US" b="1" dirty="0"/>
              <a:t> </a:t>
            </a: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5791200" cy="1981200"/>
          </a:xfrm>
          <a:prstGeom prst="rect">
            <a:avLst/>
          </a:prstGeom>
          <a:noFill/>
          <a:ln>
            <a:noFill/>
          </a:ln>
        </p:spPr>
      </p:pic>
      <p:sp>
        <p:nvSpPr>
          <p:cNvPr id="5" name="Rectangle 4"/>
          <p:cNvSpPr/>
          <p:nvPr/>
        </p:nvSpPr>
        <p:spPr>
          <a:xfrm>
            <a:off x="609600" y="5410200"/>
            <a:ext cx="7620000" cy="1200329"/>
          </a:xfrm>
          <a:prstGeom prst="rect">
            <a:avLst/>
          </a:prstGeom>
        </p:spPr>
        <p:txBody>
          <a:bodyPr wrap="square">
            <a:spAutoFit/>
          </a:bodyPr>
          <a:lstStyle/>
          <a:p>
            <a:r>
              <a:rPr lang="en-US" dirty="0"/>
              <a:t> </a:t>
            </a:r>
          </a:p>
          <a:p>
            <a:r>
              <a:rPr lang="en-US" dirty="0"/>
              <a:t>Enantiomers have identical physical properties,  Rotation to right termed </a:t>
            </a:r>
            <a:r>
              <a:rPr lang="en-US" i="1" dirty="0" err="1"/>
              <a:t>dextro</a:t>
            </a:r>
            <a:r>
              <a:rPr lang="en-US" i="1" dirty="0"/>
              <a:t> </a:t>
            </a:r>
            <a:r>
              <a:rPr lang="en-US" dirty="0"/>
              <a:t>or </a:t>
            </a:r>
            <a:r>
              <a:rPr lang="en-US" i="1" dirty="0"/>
              <a:t>d</a:t>
            </a:r>
            <a:r>
              <a:rPr lang="en-US" dirty="0"/>
              <a:t> , Rotation to left termed </a:t>
            </a:r>
            <a:r>
              <a:rPr lang="en-US" i="1" dirty="0" err="1"/>
              <a:t>laevo</a:t>
            </a:r>
            <a:r>
              <a:rPr lang="en-US" i="1" dirty="0"/>
              <a:t> </a:t>
            </a:r>
            <a:r>
              <a:rPr lang="en-US" dirty="0"/>
              <a:t>or </a:t>
            </a:r>
            <a:r>
              <a:rPr lang="en-US" i="1" dirty="0"/>
              <a:t>l</a:t>
            </a:r>
            <a:endParaRPr lang="en-US" dirty="0"/>
          </a:p>
          <a:p>
            <a:r>
              <a:rPr lang="en-US" b="1" dirty="0"/>
              <a:t> </a:t>
            </a:r>
            <a:endParaRPr lang="en-US" dirty="0"/>
          </a:p>
        </p:txBody>
      </p:sp>
    </p:spTree>
    <p:extLst>
      <p:ext uri="{BB962C8B-B14F-4D97-AF65-F5344CB8AC3E}">
        <p14:creationId xmlns:p14="http://schemas.microsoft.com/office/powerpoint/2010/main" val="120186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MATION\Desktop\organic\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6694"/>
            <a:ext cx="8154692" cy="564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8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Carbon atom </a:t>
            </a:r>
            <a:endParaRPr lang="en-US" dirty="0"/>
          </a:p>
        </p:txBody>
      </p:sp>
      <p:sp>
        <p:nvSpPr>
          <p:cNvPr id="6" name="Content Placeholder 5"/>
          <p:cNvSpPr>
            <a:spLocks noGrp="1"/>
          </p:cNvSpPr>
          <p:nvPr>
            <p:ph idx="1"/>
          </p:nvPr>
        </p:nvSpPr>
        <p:spPr>
          <a:xfrm>
            <a:off x="228600" y="1524000"/>
            <a:ext cx="8229600" cy="4876800"/>
          </a:xfrm>
        </p:spPr>
        <p:txBody>
          <a:bodyPr/>
          <a:lstStyle/>
          <a:p>
            <a:r>
              <a:rPr lang="en-US" dirty="0">
                <a:solidFill>
                  <a:srgbClr val="FF0000"/>
                </a:solidFill>
                <a:ea typeface="ＭＳ Ｐゴシック" panose="020B0600070205080204" pitchFamily="34" charset="-128"/>
              </a:rPr>
              <a:t>Draw an electron dot diagram of carbon</a:t>
            </a:r>
            <a:endParaRPr lang="en-US" dirty="0"/>
          </a:p>
          <a:p>
            <a:endParaRPr lang="en-US" dirty="0" smtClean="0">
              <a:solidFill>
                <a:srgbClr val="FF0000"/>
              </a:solidFill>
              <a:ea typeface="ＭＳ Ｐゴシック" panose="020B0600070205080204" pitchFamily="34" charset="-128"/>
            </a:endParaRPr>
          </a:p>
          <a:p>
            <a:endParaRPr lang="en-US" dirty="0">
              <a:solidFill>
                <a:srgbClr val="FF0000"/>
              </a:solidFill>
              <a:ea typeface="ＭＳ Ｐゴシック" panose="020B0600070205080204" pitchFamily="34" charset="-128"/>
            </a:endParaRPr>
          </a:p>
          <a:p>
            <a:endParaRPr lang="en-US" dirty="0" smtClean="0">
              <a:solidFill>
                <a:srgbClr val="FF0000"/>
              </a:solidFill>
              <a:ea typeface="ＭＳ Ｐゴシック" panose="020B0600070205080204" pitchFamily="34" charset="-128"/>
            </a:endParaRPr>
          </a:p>
          <a:p>
            <a:endParaRPr lang="en-US" dirty="0">
              <a:solidFill>
                <a:srgbClr val="FF0000"/>
              </a:solidFill>
              <a:ea typeface="ＭＳ Ｐゴシック" panose="020B0600070205080204" pitchFamily="34" charset="-128"/>
            </a:endParaRPr>
          </a:p>
          <a:p>
            <a:endParaRPr lang="en-US" dirty="0" smtClean="0"/>
          </a:p>
          <a:p>
            <a:r>
              <a:rPr lang="en-US" dirty="0" smtClean="0"/>
              <a:t>Carbon </a:t>
            </a:r>
            <a:r>
              <a:rPr lang="en-US" dirty="0"/>
              <a:t>is able to form </a:t>
            </a:r>
            <a:r>
              <a:rPr lang="en-US" dirty="0">
                <a:solidFill>
                  <a:srgbClr val="FF0000"/>
                </a:solidFill>
              </a:rPr>
              <a:t>4 covalent </a:t>
            </a:r>
            <a:r>
              <a:rPr lang="en-US" dirty="0"/>
              <a:t>bonds (4 </a:t>
            </a:r>
            <a:r>
              <a:rPr lang="en-US" dirty="0">
                <a:solidFill>
                  <a:srgbClr val="FF0000"/>
                </a:solidFill>
              </a:rPr>
              <a:t>valence</a:t>
            </a:r>
            <a:r>
              <a:rPr lang="en-US" dirty="0"/>
              <a:t> electrons) with other carbon or other elements</a:t>
            </a:r>
            <a:r>
              <a:rPr lang="en-US" dirty="0" smtClean="0"/>
              <a:t>.</a:t>
            </a:r>
            <a:endParaRPr lang="en-US" dirty="0"/>
          </a:p>
        </p:txBody>
      </p:sp>
      <p:pic>
        <p:nvPicPr>
          <p:cNvPr id="7" name="Picture 6"/>
          <p:cNvPicPr>
            <a:picLocks noChangeAspect="1"/>
          </p:cNvPicPr>
          <p:nvPr/>
        </p:nvPicPr>
        <p:blipFill>
          <a:blip r:embed="rId2"/>
          <a:stretch>
            <a:fillRect/>
          </a:stretch>
        </p:blipFill>
        <p:spPr>
          <a:xfrm>
            <a:off x="3048000" y="1981200"/>
            <a:ext cx="1847248" cy="1798476"/>
          </a:xfrm>
          <a:prstGeom prst="rect">
            <a:avLst/>
          </a:prstGeom>
        </p:spPr>
      </p:pic>
    </p:spTree>
    <p:extLst>
      <p:ext uri="{BB962C8B-B14F-4D97-AF65-F5344CB8AC3E}">
        <p14:creationId xmlns:p14="http://schemas.microsoft.com/office/powerpoint/2010/main" val="385500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anose="020B0600070205080204" pitchFamily="34" charset="-128"/>
              </a:rPr>
              <a:t>Characteristics of Organic </a:t>
            </a:r>
            <a:r>
              <a:rPr lang="en-US" dirty="0" smtClean="0">
                <a:ea typeface="ＭＳ Ｐゴシック" panose="020B0600070205080204" pitchFamily="34" charset="-128"/>
              </a:rPr>
              <a:t>Compounds</a:t>
            </a:r>
            <a:endParaRPr lang="en-US" dirty="0"/>
          </a:p>
        </p:txBody>
      </p:sp>
      <p:sp>
        <p:nvSpPr>
          <p:cNvPr id="3" name="Content Placeholder 2"/>
          <p:cNvSpPr>
            <a:spLocks noGrp="1"/>
          </p:cNvSpPr>
          <p:nvPr>
            <p:ph idx="1"/>
          </p:nvPr>
        </p:nvSpPr>
        <p:spPr/>
        <p:txBody>
          <a:bodyPr/>
          <a:lstStyle/>
          <a:p>
            <a:r>
              <a:rPr lang="en-US" dirty="0" smtClean="0">
                <a:ea typeface="ＭＳ Ｐゴシック" panose="020B0600070205080204" pitchFamily="34" charset="-128"/>
              </a:rPr>
              <a:t>They </a:t>
            </a:r>
            <a:r>
              <a:rPr lang="en-US" dirty="0">
                <a:ea typeface="ＭＳ Ｐゴシック" panose="020B0600070205080204" pitchFamily="34" charset="-128"/>
              </a:rPr>
              <a:t>are </a:t>
            </a:r>
            <a:r>
              <a:rPr lang="en-US" dirty="0">
                <a:solidFill>
                  <a:srgbClr val="FF0000"/>
                </a:solidFill>
                <a:ea typeface="ＭＳ Ｐゴシック" panose="020B0600070205080204" pitchFamily="34" charset="-128"/>
              </a:rPr>
              <a:t>nonpolar</a:t>
            </a:r>
            <a:r>
              <a:rPr lang="en-US" dirty="0">
                <a:ea typeface="ＭＳ Ｐゴシック" panose="020B0600070205080204" pitchFamily="34" charset="-128"/>
              </a:rPr>
              <a:t> compounds – they do not dissolve in polar solvents </a:t>
            </a:r>
            <a:r>
              <a:rPr lang="en-US" dirty="0" smtClean="0">
                <a:ea typeface="ＭＳ Ｐゴシック" panose="020B0600070205080204" pitchFamily="34" charset="-128"/>
              </a:rPr>
              <a:t>like water.</a:t>
            </a:r>
          </a:p>
          <a:p>
            <a:pPr>
              <a:buNone/>
            </a:pPr>
            <a:r>
              <a:rPr lang="en-US" dirty="0">
                <a:ea typeface="ＭＳ Ｐゴシック" panose="020B0600070205080204" pitchFamily="34" charset="-128"/>
              </a:rPr>
              <a:t>They have </a:t>
            </a:r>
            <a:r>
              <a:rPr lang="en-US" dirty="0">
                <a:solidFill>
                  <a:srgbClr val="FF0000"/>
                </a:solidFill>
                <a:ea typeface="ＭＳ Ｐゴシック" panose="020B0600070205080204" pitchFamily="34" charset="-128"/>
              </a:rPr>
              <a:t>low</a:t>
            </a:r>
            <a:r>
              <a:rPr lang="en-US" dirty="0">
                <a:ea typeface="ＭＳ Ｐゴシック" panose="020B0600070205080204" pitchFamily="34" charset="-128"/>
              </a:rPr>
              <a:t> melting points – due to weak </a:t>
            </a:r>
            <a:r>
              <a:rPr lang="en-US" dirty="0">
                <a:solidFill>
                  <a:srgbClr val="FF0000"/>
                </a:solidFill>
                <a:ea typeface="ＭＳ Ｐゴシック" panose="020B0600070205080204" pitchFamily="34" charset="-128"/>
              </a:rPr>
              <a:t>intermolecular</a:t>
            </a:r>
            <a:r>
              <a:rPr lang="en-US" dirty="0">
                <a:ea typeface="ＭＳ Ｐゴシック" panose="020B0600070205080204" pitchFamily="34" charset="-128"/>
              </a:rPr>
              <a:t> forces</a:t>
            </a:r>
            <a:r>
              <a:rPr lang="en-US" dirty="0" smtClean="0">
                <a:ea typeface="ＭＳ Ｐゴシック" panose="020B0600070205080204" pitchFamily="34" charset="-128"/>
              </a:rPr>
              <a:t>.</a:t>
            </a:r>
          </a:p>
          <a:p>
            <a:pPr>
              <a:buNone/>
            </a:pPr>
            <a:endParaRPr lang="en-US" dirty="0" smtClean="0">
              <a:ea typeface="ＭＳ Ｐゴシック" panose="020B0600070205080204" pitchFamily="34" charset="-128"/>
            </a:endParaRPr>
          </a:p>
          <a:p>
            <a:pPr>
              <a:buNone/>
            </a:pPr>
            <a:r>
              <a:rPr lang="en-US" dirty="0">
                <a:ea typeface="ＭＳ Ｐゴシック" panose="020B0600070205080204" pitchFamily="34" charset="-128"/>
              </a:rPr>
              <a:t>They react </a:t>
            </a:r>
            <a:r>
              <a:rPr lang="en-US" dirty="0">
                <a:solidFill>
                  <a:srgbClr val="FF0000"/>
                </a:solidFill>
                <a:ea typeface="ＭＳ Ｐゴシック" panose="020B0600070205080204" pitchFamily="34" charset="-128"/>
              </a:rPr>
              <a:t>slower</a:t>
            </a:r>
            <a:r>
              <a:rPr lang="en-US" dirty="0">
                <a:ea typeface="ＭＳ Ｐゴシック" panose="020B0600070205080204" pitchFamily="34" charset="-128"/>
              </a:rPr>
              <a:t> than ionic compounds – due to strong </a:t>
            </a:r>
            <a:r>
              <a:rPr lang="en-US" dirty="0">
                <a:solidFill>
                  <a:srgbClr val="FF0000"/>
                </a:solidFill>
                <a:ea typeface="ＭＳ Ｐゴシック" panose="020B0600070205080204" pitchFamily="34" charset="-128"/>
              </a:rPr>
              <a:t>covalent</a:t>
            </a:r>
            <a:r>
              <a:rPr lang="en-US" dirty="0">
                <a:solidFill>
                  <a:srgbClr val="FFFF00"/>
                </a:solidFill>
                <a:ea typeface="ＭＳ Ｐゴシック" panose="020B0600070205080204" pitchFamily="34" charset="-128"/>
              </a:rPr>
              <a:t> </a:t>
            </a:r>
            <a:r>
              <a:rPr lang="en-US" dirty="0">
                <a:ea typeface="ＭＳ Ｐゴシック" panose="020B0600070205080204" pitchFamily="34" charset="-128"/>
              </a:rPr>
              <a:t>bonds between atoms.</a:t>
            </a:r>
          </a:p>
          <a:p>
            <a:pPr>
              <a:buNone/>
            </a:pPr>
            <a:endParaRPr lang="en-US" dirty="0">
              <a:ea typeface="ＭＳ Ｐゴシック" panose="020B0600070205080204" pitchFamily="34" charset="-128"/>
            </a:endParaRPr>
          </a:p>
        </p:txBody>
      </p:sp>
    </p:spTree>
    <p:extLst>
      <p:ext uri="{BB962C8B-B14F-4D97-AF65-F5344CB8AC3E}">
        <p14:creationId xmlns:p14="http://schemas.microsoft.com/office/powerpoint/2010/main" val="42586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Structural Formulas</a:t>
            </a:r>
            <a:r>
              <a:rPr lang="en-US" dirty="0"/>
              <a:t> </a:t>
            </a:r>
          </a:p>
        </p:txBody>
      </p:sp>
      <p:sp>
        <p:nvSpPr>
          <p:cNvPr id="3" name="Content Placeholder 2"/>
          <p:cNvSpPr>
            <a:spLocks noGrp="1"/>
          </p:cNvSpPr>
          <p:nvPr>
            <p:ph idx="1"/>
          </p:nvPr>
        </p:nvSpPr>
        <p:spPr/>
        <p:txBody>
          <a:bodyPr/>
          <a:lstStyle/>
          <a:p>
            <a:pPr marL="0" indent="0">
              <a:buNone/>
            </a:pPr>
            <a:endParaRPr lang="en-US" dirty="0"/>
          </a:p>
          <a:p>
            <a:r>
              <a:rPr lang="en-US" dirty="0"/>
              <a:t>A </a:t>
            </a:r>
            <a:r>
              <a:rPr lang="en-US" dirty="0">
                <a:solidFill>
                  <a:srgbClr val="FF0000"/>
                </a:solidFill>
              </a:rPr>
              <a:t>2D</a:t>
            </a:r>
            <a:r>
              <a:rPr lang="en-US" dirty="0">
                <a:solidFill>
                  <a:srgbClr val="FFFF00"/>
                </a:solidFill>
              </a:rPr>
              <a:t> </a:t>
            </a:r>
            <a:r>
              <a:rPr lang="en-US" dirty="0"/>
              <a:t>model shows bonding patterns and shapes of molecules</a:t>
            </a:r>
          </a:p>
          <a:p>
            <a:r>
              <a:rPr lang="en-US" dirty="0"/>
              <a:t>Carbon is found in the </a:t>
            </a:r>
            <a:r>
              <a:rPr lang="en-US" dirty="0">
                <a:solidFill>
                  <a:srgbClr val="FF0000"/>
                </a:solidFill>
              </a:rPr>
              <a:t>center</a:t>
            </a:r>
          </a:p>
          <a:p>
            <a:r>
              <a:rPr lang="en-US" dirty="0"/>
              <a:t>The short line – represents a </a:t>
            </a:r>
            <a:r>
              <a:rPr lang="en-US" dirty="0">
                <a:solidFill>
                  <a:srgbClr val="FF0000"/>
                </a:solidFill>
              </a:rPr>
              <a:t>pair</a:t>
            </a:r>
            <a:r>
              <a:rPr lang="en-US" dirty="0">
                <a:solidFill>
                  <a:srgbClr val="FFFF00"/>
                </a:solidFill>
              </a:rPr>
              <a:t> </a:t>
            </a:r>
            <a:r>
              <a:rPr lang="en-US" dirty="0"/>
              <a:t>of electrons</a:t>
            </a:r>
            <a:r>
              <a:rPr lang="en-US" sz="1400" dirty="0"/>
              <a:t>.</a:t>
            </a:r>
          </a:p>
          <a:p>
            <a:endParaRPr lang="en-US" dirty="0"/>
          </a:p>
        </p:txBody>
      </p:sp>
      <p:sp>
        <p:nvSpPr>
          <p:cNvPr id="4" name="AutoShape 2" descr="The molecular structure of Methane and formula 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5070640" y="4190999"/>
            <a:ext cx="3454235" cy="2362201"/>
          </a:xfrm>
          <a:prstGeom prst="rect">
            <a:avLst/>
          </a:prstGeom>
        </p:spPr>
      </p:pic>
    </p:spTree>
    <p:extLst>
      <p:ext uri="{BB962C8B-B14F-4D97-AF65-F5344CB8AC3E}">
        <p14:creationId xmlns:p14="http://schemas.microsoft.com/office/powerpoint/2010/main" val="386856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spcBef>
                <a:spcPct val="50000"/>
              </a:spcBef>
              <a:defRPr/>
            </a:pPr>
            <a:r>
              <a:rPr lang="en-US" dirty="0">
                <a:solidFill>
                  <a:srgbClr val="99FF66"/>
                </a:solidFill>
                <a:latin typeface="Arial" pitchFamily="-109" charset="0"/>
              </a:rPr>
              <a:t>Types Of Bonds</a:t>
            </a:r>
          </a:p>
        </p:txBody>
      </p:sp>
      <p:sp>
        <p:nvSpPr>
          <p:cNvPr id="3" name="Content Placeholder 2"/>
          <p:cNvSpPr>
            <a:spLocks noGrp="1"/>
          </p:cNvSpPr>
          <p:nvPr>
            <p:ph idx="1"/>
          </p:nvPr>
        </p:nvSpPr>
        <p:spPr>
          <a:xfrm>
            <a:off x="152400" y="1295400"/>
            <a:ext cx="8763000" cy="5486400"/>
          </a:xfrm>
        </p:spPr>
        <p:txBody>
          <a:bodyPr/>
          <a:lstStyle/>
          <a:p>
            <a:pPr>
              <a:spcBef>
                <a:spcPct val="50000"/>
              </a:spcBef>
            </a:pPr>
            <a:r>
              <a:rPr lang="en-US" b="1" u="sng" dirty="0"/>
              <a:t>Single Bond</a:t>
            </a:r>
            <a:r>
              <a:rPr lang="en-US" dirty="0"/>
              <a:t> – single </a:t>
            </a:r>
            <a:r>
              <a:rPr lang="en-US" dirty="0">
                <a:solidFill>
                  <a:srgbClr val="FF0000"/>
                </a:solidFill>
              </a:rPr>
              <a:t>covalent </a:t>
            </a:r>
            <a:r>
              <a:rPr lang="en-US" dirty="0"/>
              <a:t>bond in which they share </a:t>
            </a:r>
            <a:r>
              <a:rPr lang="en-US" b="1" dirty="0">
                <a:solidFill>
                  <a:srgbClr val="FF0000"/>
                </a:solidFill>
              </a:rPr>
              <a:t>1</a:t>
            </a:r>
            <a:r>
              <a:rPr lang="en-US" dirty="0">
                <a:solidFill>
                  <a:srgbClr val="FF0000"/>
                </a:solidFill>
              </a:rPr>
              <a:t> </a:t>
            </a:r>
            <a:r>
              <a:rPr lang="en-US" dirty="0"/>
              <a:t>pair of electrons. </a:t>
            </a:r>
            <a:r>
              <a:rPr lang="en-US" dirty="0" smtClean="0"/>
              <a:t>(2 </a:t>
            </a:r>
            <a:r>
              <a:rPr lang="en-US" dirty="0"/>
              <a:t>e-</a:t>
            </a:r>
            <a:r>
              <a:rPr lang="en-US" dirty="0" smtClean="0"/>
              <a:t>)</a:t>
            </a:r>
            <a:endParaRPr lang="en-US" dirty="0"/>
          </a:p>
          <a:p>
            <a:pPr>
              <a:spcBef>
                <a:spcPct val="50000"/>
              </a:spcBef>
            </a:pPr>
            <a:r>
              <a:rPr lang="en-US" b="1" u="sng" dirty="0"/>
              <a:t>Double Bond</a:t>
            </a:r>
            <a:r>
              <a:rPr lang="en-US" dirty="0"/>
              <a:t> – carbon atoms may share </a:t>
            </a:r>
            <a:r>
              <a:rPr lang="en-US" b="1" dirty="0">
                <a:solidFill>
                  <a:srgbClr val="FF0000"/>
                </a:solidFill>
              </a:rPr>
              <a:t>2 </a:t>
            </a:r>
            <a:r>
              <a:rPr lang="en-US" dirty="0"/>
              <a:t>pairs of electrons to form a double </a:t>
            </a:r>
            <a:r>
              <a:rPr lang="en-US" dirty="0" smtClean="0"/>
              <a:t>bond</a:t>
            </a:r>
          </a:p>
          <a:p>
            <a:pPr>
              <a:spcBef>
                <a:spcPct val="50000"/>
              </a:spcBef>
            </a:pPr>
            <a:r>
              <a:rPr lang="en-US" b="1" u="sng" dirty="0"/>
              <a:t>Triple Bond</a:t>
            </a:r>
            <a:r>
              <a:rPr lang="en-US" dirty="0"/>
              <a:t> – carbon atoms may share     </a:t>
            </a:r>
            <a:r>
              <a:rPr lang="en-US" b="1" dirty="0">
                <a:solidFill>
                  <a:srgbClr val="FF0000"/>
                </a:solidFill>
              </a:rPr>
              <a:t>3 </a:t>
            </a:r>
            <a:r>
              <a:rPr lang="en-US" dirty="0">
                <a:solidFill>
                  <a:srgbClr val="FF0000"/>
                </a:solidFill>
              </a:rPr>
              <a:t>pairs of electrons </a:t>
            </a:r>
            <a:r>
              <a:rPr lang="en-US" dirty="0"/>
              <a:t>to form a triple bond.</a:t>
            </a:r>
          </a:p>
          <a:p>
            <a:pPr>
              <a:spcBef>
                <a:spcPct val="50000"/>
              </a:spcBef>
            </a:pPr>
            <a:endParaRPr lang="en-US" dirty="0"/>
          </a:p>
        </p:txBody>
      </p:sp>
      <p:pic>
        <p:nvPicPr>
          <p:cNvPr id="4" name="Picture 3"/>
          <p:cNvPicPr>
            <a:picLocks noChangeAspect="1"/>
          </p:cNvPicPr>
          <p:nvPr/>
        </p:nvPicPr>
        <p:blipFill>
          <a:blip r:embed="rId2"/>
          <a:stretch>
            <a:fillRect/>
          </a:stretch>
        </p:blipFill>
        <p:spPr>
          <a:xfrm>
            <a:off x="2798618" y="3918857"/>
            <a:ext cx="6136574" cy="2862943"/>
          </a:xfrm>
          <a:prstGeom prst="rect">
            <a:avLst/>
          </a:prstGeom>
        </p:spPr>
      </p:pic>
    </p:spTree>
    <p:extLst>
      <p:ext uri="{BB962C8B-B14F-4D97-AF65-F5344CB8AC3E}">
        <p14:creationId xmlns:p14="http://schemas.microsoft.com/office/powerpoint/2010/main" val="171260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NOMENCLATURE OF ORGANIC COMPOUNDS</a:t>
            </a:r>
            <a:r>
              <a:rPr lang="en-US" sz="3200" dirty="0"/>
              <a:t/>
            </a:r>
            <a:br>
              <a:rPr lang="en-US" sz="3200" dirty="0"/>
            </a:br>
            <a:endParaRPr lang="en-US" sz="3200" dirty="0"/>
          </a:p>
        </p:txBody>
      </p:sp>
      <p:sp>
        <p:nvSpPr>
          <p:cNvPr id="3" name="Content Placeholder 2"/>
          <p:cNvSpPr>
            <a:spLocks noGrp="1"/>
          </p:cNvSpPr>
          <p:nvPr>
            <p:ph idx="1"/>
          </p:nvPr>
        </p:nvSpPr>
        <p:spPr/>
        <p:txBody>
          <a:bodyPr/>
          <a:lstStyle/>
          <a:p>
            <a:pPr algn="just"/>
            <a:endParaRPr lang="en-US" dirty="0" smtClean="0"/>
          </a:p>
          <a:p>
            <a:pPr algn="just"/>
            <a:r>
              <a:rPr lang="en-US" dirty="0" smtClean="0"/>
              <a:t>Organic </a:t>
            </a:r>
            <a:r>
              <a:rPr lang="en-US" dirty="0"/>
              <a:t>chemistry deals with millions of compounds. In order to clearly identify them, a systematic method of naming has been developed and is known as the </a:t>
            </a:r>
            <a:r>
              <a:rPr lang="en-US" b="1" dirty="0"/>
              <a:t>IUPAC</a:t>
            </a:r>
            <a:r>
              <a:rPr lang="en-US" dirty="0"/>
              <a:t> </a:t>
            </a:r>
            <a:r>
              <a:rPr lang="en-US" b="1" dirty="0"/>
              <a:t>(International Union of Pure and </a:t>
            </a:r>
            <a:r>
              <a:rPr lang="en-US" b="1" dirty="0" smtClean="0"/>
              <a:t>Applied Chemistry</a:t>
            </a:r>
            <a:r>
              <a:rPr lang="en-US" b="1" dirty="0"/>
              <a:t>) </a:t>
            </a:r>
            <a:r>
              <a:rPr lang="en-US" dirty="0"/>
              <a:t>system of nomenclature. In this systematic nomenclature, the names are correlated with the </a:t>
            </a:r>
            <a:r>
              <a:rPr lang="en-US" dirty="0" smtClean="0"/>
              <a:t>structure . </a:t>
            </a:r>
            <a:endParaRPr lang="en-US" dirty="0"/>
          </a:p>
        </p:txBody>
      </p:sp>
    </p:spTree>
    <p:extLst>
      <p:ext uri="{BB962C8B-B14F-4D97-AF65-F5344CB8AC3E}">
        <p14:creationId xmlns:p14="http://schemas.microsoft.com/office/powerpoint/2010/main" val="664174810"/>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Hybridization</a:t>
            </a:r>
            <a:endParaRPr lang="en-US" dirty="0"/>
          </a:p>
        </p:txBody>
      </p:sp>
      <p:sp>
        <p:nvSpPr>
          <p:cNvPr id="3" name="Content Placeholder 2"/>
          <p:cNvSpPr>
            <a:spLocks noGrp="1"/>
          </p:cNvSpPr>
          <p:nvPr>
            <p:ph idx="1"/>
          </p:nvPr>
        </p:nvSpPr>
        <p:spPr/>
        <p:txBody>
          <a:bodyPr/>
          <a:lstStyle/>
          <a:p>
            <a:r>
              <a:rPr lang="en-US" dirty="0" smtClean="0"/>
              <a:t>The tetra valence </a:t>
            </a:r>
            <a:r>
              <a:rPr lang="en-US" dirty="0"/>
              <a:t>of carbon and the formation of covalent </a:t>
            </a:r>
            <a:r>
              <a:rPr lang="en-US" dirty="0" smtClean="0"/>
              <a:t>bonds by </a:t>
            </a:r>
            <a:r>
              <a:rPr lang="en-US" dirty="0"/>
              <a:t>it are explained in terms of its electronic configuration and the </a:t>
            </a:r>
            <a:r>
              <a:rPr lang="en-US" dirty="0" smtClean="0"/>
              <a:t>hybridization </a:t>
            </a:r>
            <a:r>
              <a:rPr lang="en-US" dirty="0"/>
              <a:t>( mixing atomic </a:t>
            </a:r>
            <a:r>
              <a:rPr lang="en-US" dirty="0" smtClean="0"/>
              <a:t>orbitals in </a:t>
            </a:r>
            <a:r>
              <a:rPr lang="en-US" dirty="0"/>
              <a:t>to new hybrid orbitals </a:t>
            </a:r>
            <a:r>
              <a:rPr lang="en-US" dirty="0" smtClean="0"/>
              <a:t>) of </a:t>
            </a:r>
            <a:r>
              <a:rPr lang="en-US" i="1" dirty="0"/>
              <a:t>s </a:t>
            </a:r>
            <a:r>
              <a:rPr lang="en-US" dirty="0"/>
              <a:t>and </a:t>
            </a:r>
            <a:r>
              <a:rPr lang="en-US" i="1" dirty="0"/>
              <a:t>p </a:t>
            </a:r>
            <a:r>
              <a:rPr lang="en-US" dirty="0"/>
              <a:t>orbitals molecules like methane (CH</a:t>
            </a:r>
            <a:r>
              <a:rPr lang="en-US" baseline="-25000" dirty="0"/>
              <a:t>4</a:t>
            </a:r>
            <a:r>
              <a:rPr lang="en-US" dirty="0"/>
              <a:t>)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91000"/>
            <a:ext cx="7162800" cy="2286000"/>
          </a:xfrm>
          <a:prstGeom prst="rect">
            <a:avLst/>
          </a:prstGeom>
          <a:noFill/>
          <a:ln>
            <a:noFill/>
          </a:ln>
          <a:extLst/>
        </p:spPr>
      </p:pic>
    </p:spTree>
    <p:extLst>
      <p:ext uri="{BB962C8B-B14F-4D97-AF65-F5344CB8AC3E}">
        <p14:creationId xmlns:p14="http://schemas.microsoft.com/office/powerpoint/2010/main" val="1462840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863</Words>
  <Application>Microsoft Office PowerPoint</Application>
  <PresentationFormat>On-screen Show (4:3)</PresentationFormat>
  <Paragraphs>90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Comic Sans MS</vt:lpstr>
      <vt:lpstr>Symbol</vt:lpstr>
      <vt:lpstr>Times New Roman</vt:lpstr>
      <vt:lpstr>Wingdings</vt:lpstr>
      <vt:lpstr>Clarity</vt:lpstr>
      <vt:lpstr>Organic Chemistry  </vt:lpstr>
      <vt:lpstr>Organic Chemistry</vt:lpstr>
      <vt:lpstr>PowerPoint Presentation</vt:lpstr>
      <vt:lpstr>Carbon atom </vt:lpstr>
      <vt:lpstr>Characteristics of Organic Compounds</vt:lpstr>
      <vt:lpstr>Structural Formulas </vt:lpstr>
      <vt:lpstr>Types Of Bonds</vt:lpstr>
      <vt:lpstr>NOMENCLATURE OF ORGANIC COMPOUNDS </vt:lpstr>
      <vt:lpstr>Hybridization</vt:lpstr>
      <vt:lpstr>Hybridisation</vt:lpstr>
      <vt:lpstr>Hybridisation</vt:lpstr>
      <vt:lpstr>Hybridisation</vt:lpstr>
      <vt:lpstr>Hybridisation</vt:lpstr>
      <vt:lpstr>Hybridisation</vt:lpstr>
      <vt:lpstr>Hybridisation</vt:lpstr>
      <vt:lpstr>Hybridisation</vt:lpstr>
      <vt:lpstr>PowerPoint Presentation</vt:lpstr>
      <vt:lpstr>Polar Covalent Bonds in Carbon</vt:lpstr>
      <vt:lpstr>Structural and Isomerism Structural</vt:lpstr>
      <vt:lpstr>Stereoisomerism</vt:lpstr>
      <vt:lpstr>Geometric isomerism</vt:lpstr>
      <vt:lpstr>PowerPoint Presentation</vt:lpstr>
      <vt:lpstr>Optical isomerism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  </dc:title>
  <dc:creator>IMATION</dc:creator>
  <cp:lastModifiedBy>HP</cp:lastModifiedBy>
  <cp:revision>25</cp:revision>
  <dcterms:created xsi:type="dcterms:W3CDTF">2006-08-16T00:00:00Z</dcterms:created>
  <dcterms:modified xsi:type="dcterms:W3CDTF">2020-10-17T18:54:11Z</dcterms:modified>
</cp:coreProperties>
</file>