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77" r:id="rId2"/>
    <p:sldId id="409" r:id="rId3"/>
    <p:sldId id="378" r:id="rId4"/>
    <p:sldId id="408" r:id="rId5"/>
    <p:sldId id="380" r:id="rId6"/>
    <p:sldId id="381" r:id="rId7"/>
    <p:sldId id="382" r:id="rId8"/>
    <p:sldId id="383" r:id="rId9"/>
    <p:sldId id="386" r:id="rId10"/>
    <p:sldId id="410" r:id="rId11"/>
    <p:sldId id="407" r:id="rId12"/>
    <p:sldId id="411" r:id="rId13"/>
    <p:sldId id="412" r:id="rId14"/>
    <p:sldId id="413" r:id="rId15"/>
    <p:sldId id="390" r:id="rId16"/>
    <p:sldId id="391" r:id="rId17"/>
    <p:sldId id="392" r:id="rId18"/>
    <p:sldId id="395" r:id="rId19"/>
    <p:sldId id="396" r:id="rId20"/>
    <p:sldId id="397" r:id="rId21"/>
    <p:sldId id="398" r:id="rId22"/>
    <p:sldId id="3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73E2E-9D78-4E18-85CA-6271497A629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A006-087B-4095-B222-835BA2D5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Alcohols, Phenols , and </a:t>
            </a:r>
            <a:r>
              <a:rPr lang="en-US" b="1" dirty="0" smtClean="0"/>
              <a:t>Ethers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Alcohol </a:t>
            </a:r>
            <a:r>
              <a:rPr lang="en-US" dirty="0"/>
              <a:t>is a compound that has a hydroxyl group bonded to a saturated,</a:t>
            </a:r>
          </a:p>
          <a:p>
            <a:r>
              <a:rPr lang="en-US" i="1" dirty="0"/>
              <a:t>sp</a:t>
            </a:r>
            <a:r>
              <a:rPr lang="en-US" baseline="30000" dirty="0"/>
              <a:t>3</a:t>
            </a:r>
            <a:r>
              <a:rPr lang="en-US" dirty="0"/>
              <a:t>-hybridized carbon atom, </a:t>
            </a:r>
            <a:r>
              <a:rPr lang="en-US" dirty="0" smtClean="0"/>
              <a:t>ROH 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 phenol </a:t>
            </a:r>
            <a:r>
              <a:rPr lang="en-US" dirty="0"/>
              <a:t>has a hydroxyl group bonded to an aromatic ring, </a:t>
            </a:r>
            <a:r>
              <a:rPr lang="en-US" dirty="0" err="1" smtClean="0"/>
              <a:t>ArOH</a:t>
            </a:r>
            <a:r>
              <a:rPr lang="en-US" dirty="0" smtClean="0"/>
              <a:t> .</a:t>
            </a:r>
            <a:r>
              <a:rPr lang="en-US" dirty="0"/>
              <a:t> </a:t>
            </a:r>
          </a:p>
          <a:p>
            <a:r>
              <a:rPr lang="en-US" b="1" dirty="0"/>
              <a:t>Ether </a:t>
            </a:r>
            <a:r>
              <a:rPr lang="en-US" dirty="0"/>
              <a:t>has an oxygen atom bonded to two organic groups, </a:t>
            </a:r>
            <a:r>
              <a:rPr lang="en-US" dirty="0" smtClean="0"/>
              <a:t>ROOR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Synthesis of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Alcohols are derived from many types of compounds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alcohol hydroxyl can be converted to many other functional </a:t>
            </a:r>
            <a:r>
              <a:rPr lang="en-US" altLang="en-US" dirty="0" smtClean="0"/>
              <a:t>groups This </a:t>
            </a:r>
            <a:r>
              <a:rPr lang="en-US" altLang="en-US" dirty="0"/>
              <a:t>makes alcohols useful in synthesis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36747"/>
            <a:ext cx="6553200" cy="38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Synthesis of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kumimoji="1" lang="en-US" sz="2800" dirty="0">
                <a:solidFill>
                  <a:srgbClr val="050505"/>
                </a:solidFill>
              </a:rPr>
              <a:t>Alcohols can be prepared in two major ways</a:t>
            </a:r>
            <a:r>
              <a:rPr kumimoji="1" lang="en-US" sz="2800" dirty="0" smtClean="0">
                <a:solidFill>
                  <a:srgbClr val="050505"/>
                </a:solidFill>
              </a:rPr>
              <a:t>:</a:t>
            </a:r>
          </a:p>
          <a:p>
            <a:pPr marL="0" indent="0">
              <a:buNone/>
            </a:pPr>
            <a:endParaRPr kumimoji="1" lang="en-US" sz="2800" dirty="0">
              <a:solidFill>
                <a:srgbClr val="050505"/>
              </a:solidFill>
            </a:endParaRPr>
          </a:p>
          <a:p>
            <a:pPr lvl="1"/>
            <a:r>
              <a:rPr kumimoji="1" lang="en-US" sz="2400" dirty="0">
                <a:solidFill>
                  <a:srgbClr val="050505"/>
                </a:solidFill>
              </a:rPr>
              <a:t>Alkene </a:t>
            </a:r>
            <a:r>
              <a:rPr kumimoji="1" lang="en-US" sz="2400" dirty="0" smtClean="0">
                <a:solidFill>
                  <a:srgbClr val="050505"/>
                </a:solidFill>
              </a:rPr>
              <a:t>hydration</a:t>
            </a:r>
            <a:endParaRPr kumimoji="1" lang="en-US" sz="2400" dirty="0">
              <a:solidFill>
                <a:srgbClr val="050505"/>
              </a:solidFill>
            </a:endParaRPr>
          </a:p>
          <a:p>
            <a:pPr lvl="2"/>
            <a:r>
              <a:rPr kumimoji="1" lang="en-US" sz="2400" dirty="0">
                <a:solidFill>
                  <a:srgbClr val="050505"/>
                </a:solidFill>
              </a:rPr>
              <a:t>Ex</a:t>
            </a:r>
            <a:r>
              <a:rPr kumimoji="1" lang="en-US" sz="2400" dirty="0" smtClean="0">
                <a:solidFill>
                  <a:srgbClr val="050505"/>
                </a:solidFill>
              </a:rPr>
              <a:t>.:         </a:t>
            </a:r>
            <a:r>
              <a:rPr kumimoji="1" lang="en-US" sz="2400" dirty="0">
                <a:solidFill>
                  <a:srgbClr val="050505"/>
                </a:solidFill>
              </a:rPr>
              <a:t>CH</a:t>
            </a:r>
            <a:r>
              <a:rPr kumimoji="1" lang="en-US" sz="2400" baseline="-25000" dirty="0">
                <a:solidFill>
                  <a:srgbClr val="050505"/>
                </a:solidFill>
              </a:rPr>
              <a:t>2</a:t>
            </a:r>
            <a:r>
              <a:rPr kumimoji="1" lang="en-US" sz="2400" dirty="0">
                <a:solidFill>
                  <a:srgbClr val="050505"/>
                </a:solidFill>
              </a:rPr>
              <a:t>=CH</a:t>
            </a:r>
            <a:r>
              <a:rPr kumimoji="1" lang="en-US" sz="2400" baseline="-25000" dirty="0">
                <a:solidFill>
                  <a:srgbClr val="050505"/>
                </a:solidFill>
              </a:rPr>
              <a:t>2</a:t>
            </a:r>
            <a:r>
              <a:rPr kumimoji="1" lang="en-US" sz="2400" dirty="0">
                <a:solidFill>
                  <a:srgbClr val="050505"/>
                </a:solidFill>
              </a:rPr>
              <a:t> + H</a:t>
            </a:r>
            <a:r>
              <a:rPr kumimoji="1" lang="en-US" sz="2400" baseline="-25000" dirty="0">
                <a:solidFill>
                  <a:srgbClr val="050505"/>
                </a:solidFill>
              </a:rPr>
              <a:t>2</a:t>
            </a:r>
            <a:r>
              <a:rPr kumimoji="1" lang="en-US" sz="2400" dirty="0">
                <a:solidFill>
                  <a:srgbClr val="050505"/>
                </a:solidFill>
              </a:rPr>
              <a:t>O ----&gt; </a:t>
            </a:r>
            <a:r>
              <a:rPr kumimoji="1" lang="en-US" sz="2400" dirty="0" smtClean="0">
                <a:solidFill>
                  <a:srgbClr val="050505"/>
                </a:solidFill>
              </a:rPr>
              <a:t>CH</a:t>
            </a:r>
            <a:r>
              <a:rPr kumimoji="1" lang="en-US" sz="2400" baseline="-25000" dirty="0" smtClean="0">
                <a:solidFill>
                  <a:srgbClr val="050505"/>
                </a:solidFill>
              </a:rPr>
              <a:t>3</a:t>
            </a:r>
            <a:r>
              <a:rPr kumimoji="1" lang="en-US" sz="2400" dirty="0" smtClean="0">
                <a:solidFill>
                  <a:srgbClr val="050505"/>
                </a:solidFill>
              </a:rPr>
              <a:t>CH</a:t>
            </a:r>
            <a:r>
              <a:rPr kumimoji="1" lang="en-US" sz="2400" baseline="-25000" dirty="0" smtClean="0">
                <a:solidFill>
                  <a:srgbClr val="050505"/>
                </a:solidFill>
              </a:rPr>
              <a:t>2</a:t>
            </a:r>
            <a:r>
              <a:rPr kumimoji="1" lang="en-US" sz="2400" dirty="0" smtClean="0">
                <a:solidFill>
                  <a:srgbClr val="050505"/>
                </a:solidFill>
              </a:rPr>
              <a:t>OH</a:t>
            </a:r>
          </a:p>
          <a:p>
            <a:pPr lvl="2"/>
            <a:endParaRPr kumimoji="1" lang="en-US" dirty="0">
              <a:solidFill>
                <a:srgbClr val="050505"/>
              </a:solidFill>
            </a:endParaRPr>
          </a:p>
          <a:p>
            <a:pPr lvl="1"/>
            <a:r>
              <a:rPr kumimoji="1" lang="en-US" sz="2400" dirty="0">
                <a:solidFill>
                  <a:srgbClr val="050505"/>
                </a:solidFill>
              </a:rPr>
              <a:t>Addition of H</a:t>
            </a:r>
            <a:r>
              <a:rPr kumimoji="1" lang="en-US" sz="2400" baseline="-25000" dirty="0">
                <a:solidFill>
                  <a:srgbClr val="050505"/>
                </a:solidFill>
              </a:rPr>
              <a:t>2</a:t>
            </a:r>
            <a:r>
              <a:rPr kumimoji="1" lang="en-US" sz="2400" dirty="0">
                <a:solidFill>
                  <a:srgbClr val="050505"/>
                </a:solidFill>
              </a:rPr>
              <a:t> to a carbonyl group (-C=O</a:t>
            </a:r>
            <a:r>
              <a:rPr kumimoji="1" lang="en-US" sz="2400" dirty="0" smtClean="0">
                <a:solidFill>
                  <a:srgbClr val="050505"/>
                </a:solidFill>
              </a:rPr>
              <a:t>)</a:t>
            </a:r>
          </a:p>
          <a:p>
            <a:pPr lvl="1"/>
            <a:endParaRPr kumimoji="1" lang="en-US" sz="2400" dirty="0">
              <a:solidFill>
                <a:srgbClr val="050505"/>
              </a:solidFill>
            </a:endParaRPr>
          </a:p>
          <a:p>
            <a:pPr lvl="2"/>
            <a:r>
              <a:rPr kumimoji="1" lang="en-US" sz="2400" dirty="0">
                <a:solidFill>
                  <a:srgbClr val="050505"/>
                </a:solidFill>
              </a:rPr>
              <a:t>Ex</a:t>
            </a:r>
            <a:r>
              <a:rPr kumimoji="1" lang="en-US" sz="2400" dirty="0" smtClean="0">
                <a:solidFill>
                  <a:srgbClr val="050505"/>
                </a:solidFill>
              </a:rPr>
              <a:t>.:        </a:t>
            </a:r>
            <a:r>
              <a:rPr kumimoji="1" lang="en-US" sz="2400" dirty="0">
                <a:solidFill>
                  <a:srgbClr val="050505"/>
                </a:solidFill>
              </a:rPr>
              <a:t>Aldehyde + H</a:t>
            </a:r>
            <a:r>
              <a:rPr kumimoji="1" lang="en-US" sz="2400" baseline="-25000" dirty="0">
                <a:solidFill>
                  <a:srgbClr val="050505"/>
                </a:solidFill>
              </a:rPr>
              <a:t>2</a:t>
            </a:r>
            <a:r>
              <a:rPr kumimoji="1" lang="en-US" sz="2400" dirty="0">
                <a:solidFill>
                  <a:srgbClr val="050505"/>
                </a:solidFill>
              </a:rPr>
              <a:t> ----&gt;  1˚ </a:t>
            </a:r>
            <a:r>
              <a:rPr kumimoji="1" lang="en-US" sz="2400" dirty="0" smtClean="0">
                <a:solidFill>
                  <a:srgbClr val="050505"/>
                </a:solidFill>
              </a:rPr>
              <a:t>alcohol</a:t>
            </a:r>
          </a:p>
          <a:p>
            <a:pPr lvl="2"/>
            <a:endParaRPr kumimoji="1" lang="en-US" sz="2400" dirty="0">
              <a:solidFill>
                <a:srgbClr val="050505"/>
              </a:solidFill>
            </a:endParaRPr>
          </a:p>
          <a:p>
            <a:pPr lvl="2">
              <a:buFontTx/>
              <a:buNone/>
            </a:pPr>
            <a:r>
              <a:rPr kumimoji="1" lang="en-US" sz="2400" dirty="0">
                <a:solidFill>
                  <a:srgbClr val="050505"/>
                </a:solidFill>
              </a:rPr>
              <a:t>  	</a:t>
            </a:r>
            <a:r>
              <a:rPr kumimoji="1" lang="en-US" sz="2400" dirty="0" smtClean="0">
                <a:solidFill>
                  <a:srgbClr val="050505"/>
                </a:solidFill>
              </a:rPr>
              <a:t>                 Ketone </a:t>
            </a:r>
            <a:r>
              <a:rPr kumimoji="1" lang="en-US" sz="2400" dirty="0">
                <a:solidFill>
                  <a:srgbClr val="050505"/>
                </a:solidFill>
              </a:rPr>
              <a:t>+ H</a:t>
            </a:r>
            <a:r>
              <a:rPr kumimoji="1" lang="en-US" sz="2400" baseline="-25000" dirty="0">
                <a:solidFill>
                  <a:srgbClr val="050505"/>
                </a:solidFill>
              </a:rPr>
              <a:t>2</a:t>
            </a:r>
            <a:r>
              <a:rPr kumimoji="1" lang="en-US" sz="2400" dirty="0">
                <a:solidFill>
                  <a:srgbClr val="050505"/>
                </a:solidFill>
              </a:rPr>
              <a:t> ----&gt;  2˚ alcohol</a:t>
            </a:r>
          </a:p>
        </p:txBody>
      </p:sp>
    </p:spTree>
    <p:extLst>
      <p:ext uri="{BB962C8B-B14F-4D97-AF65-F5344CB8AC3E}">
        <p14:creationId xmlns:p14="http://schemas.microsoft.com/office/powerpoint/2010/main" val="125970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Synthesis of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Reduction of a carbonyl compound in general gives an alcohol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Note: </a:t>
            </a:r>
            <a:r>
              <a:rPr lang="en-US" altLang="en-US" dirty="0"/>
              <a:t>that organic reduction reactions add the equivalent 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        of </a:t>
            </a: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 to a molecule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686800" cy="18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2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Synthesis of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Aldehydes </a:t>
            </a:r>
            <a:r>
              <a:rPr lang="en-US" altLang="en-US" dirty="0"/>
              <a:t>gives primary alcohols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Ketones gives secondary alcohols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229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9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4459"/>
            <a:ext cx="8229600" cy="990600"/>
          </a:xfrm>
        </p:spPr>
        <p:txBody>
          <a:bodyPr/>
          <a:lstStyle/>
          <a:p>
            <a:r>
              <a:rPr lang="en-US" b="1" dirty="0"/>
              <a:t>Synthesis of Alcohols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25991"/>
              </p:ext>
            </p:extLst>
          </p:nvPr>
        </p:nvGraphicFramePr>
        <p:xfrm>
          <a:off x="911806" y="1447800"/>
          <a:ext cx="647198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3" imgW="2501640" imgH="530640" progId="ChemDraw.Document.6.0">
                  <p:embed/>
                </p:oleObj>
              </mc:Choice>
              <mc:Fallback>
                <p:oleObj name="CS ChemDraw Drawing" r:id="rId3" imgW="2501640" imgH="530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06" y="1447800"/>
                        <a:ext cx="6471981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74" y="2819400"/>
            <a:ext cx="7378052" cy="1433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493740"/>
            <a:ext cx="8305800" cy="21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Reduction of Carboxylic Acids and </a:t>
            </a:r>
            <a:r>
              <a:rPr lang="en-US" sz="2800" b="1" dirty="0" smtClean="0"/>
              <a:t>Esters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Esters </a:t>
            </a:r>
            <a:r>
              <a:rPr lang="en-US" dirty="0"/>
              <a:t>and carboxylic acids are reduced to give primary alcohols.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1"/>
            <a:ext cx="6705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1"/>
            <a:ext cx="6477000" cy="190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60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200" b="1" dirty="0"/>
              <a:t>Grignard Reactions of Carbonyl </a:t>
            </a:r>
            <a:r>
              <a:rPr lang="en-US" sz="3200" b="1" dirty="0" smtClean="0"/>
              <a:t>Compounds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Grignard </a:t>
            </a:r>
            <a:r>
              <a:rPr lang="en-US" b="1" dirty="0"/>
              <a:t>reagents</a:t>
            </a:r>
            <a:r>
              <a:rPr lang="en-US" dirty="0"/>
              <a:t> (</a:t>
            </a:r>
            <a:r>
              <a:rPr lang="en-US" dirty="0" err="1"/>
              <a:t>RMgX</a:t>
            </a:r>
            <a:r>
              <a:rPr lang="en-US" dirty="0"/>
              <a:t>), prepared by reaction of </a:t>
            </a:r>
            <a:r>
              <a:rPr lang="en-US" dirty="0" err="1"/>
              <a:t>organo</a:t>
            </a:r>
            <a:r>
              <a:rPr lang="en-US" dirty="0"/>
              <a:t> halides with magnesium , react with carbonyl compounds to yield alcohols Grignard reaction involves :-</a:t>
            </a:r>
          </a:p>
          <a:p>
            <a:r>
              <a:rPr lang="en-US" dirty="0"/>
              <a:t>addition of a </a:t>
            </a:r>
            <a:r>
              <a:rPr lang="en-US" b="1" dirty="0" err="1"/>
              <a:t>carbanion</a:t>
            </a:r>
            <a:r>
              <a:rPr lang="en-US" b="1" dirty="0"/>
              <a:t> (R: </a:t>
            </a:r>
            <a:r>
              <a:rPr lang="en-US" b="1" baseline="30000" dirty="0"/>
              <a:t>-</a:t>
            </a:r>
            <a:r>
              <a:rPr lang="en-US" b="1" dirty="0"/>
              <a:t> </a:t>
            </a:r>
            <a:r>
              <a:rPr lang="en-US" b="1" baseline="30000" dirty="0"/>
              <a:t>+</a:t>
            </a:r>
            <a:r>
              <a:rPr lang="en-US" b="1" dirty="0" err="1"/>
              <a:t>MgX</a:t>
            </a:r>
            <a:r>
              <a:rPr lang="en-US" b="1" dirty="0"/>
              <a:t>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543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65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Grignard Reactions of Carbonyl Compounds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5532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6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Reactions of </a:t>
            </a:r>
            <a:r>
              <a:rPr lang="en-US" b="1" dirty="0" smtClean="0"/>
              <a:t>Alcohols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 smtClean="0"/>
              <a:t>1-Dehydration </a:t>
            </a:r>
            <a:r>
              <a:rPr lang="en-US" b="1" dirty="0"/>
              <a:t>of Alcohols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8153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3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Reactions of </a:t>
            </a:r>
            <a:r>
              <a:rPr lang="en-US" b="1" dirty="0" smtClean="0"/>
              <a:t>Alcohols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382000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66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33CC"/>
                </a:solidFill>
                <a:cs typeface="Arial" panose="020B0604020202020204" pitchFamily="34" charset="0"/>
              </a:rPr>
              <a:t>Methanol</a:t>
            </a:r>
            <a:r>
              <a:rPr lang="en-US" altLang="en-US" dirty="0">
                <a:cs typeface="Arial" panose="020B0604020202020204" pitchFamily="34" charset="0"/>
              </a:rPr>
              <a:t>, CH</a:t>
            </a:r>
            <a:r>
              <a:rPr lang="en-US" altLang="en-US" baseline="-25000" dirty="0">
                <a:cs typeface="Arial" panose="020B0604020202020204" pitchFamily="34" charset="0"/>
              </a:rPr>
              <a:t>3</a:t>
            </a:r>
            <a:r>
              <a:rPr lang="en-US" altLang="en-US" dirty="0">
                <a:cs typeface="Arial" panose="020B0604020202020204" pitchFamily="34" charset="0"/>
              </a:rPr>
              <a:t>OH, called methyl alcohol, is a common solvent, a fuel additive, produced in large quantities</a:t>
            </a:r>
          </a:p>
          <a:p>
            <a:pPr>
              <a:lnSpc>
                <a:spcPct val="90000"/>
              </a:lnSpc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33CC"/>
                </a:solidFill>
                <a:cs typeface="Arial" panose="020B0604020202020204" pitchFamily="34" charset="0"/>
              </a:rPr>
              <a:t>Ethanol</a:t>
            </a:r>
            <a:r>
              <a:rPr lang="en-US" altLang="en-US" dirty="0">
                <a:cs typeface="Arial" panose="020B0604020202020204" pitchFamily="34" charset="0"/>
              </a:rPr>
              <a:t>, CH</a:t>
            </a:r>
            <a:r>
              <a:rPr lang="en-US" altLang="en-US" baseline="-25000" dirty="0">
                <a:cs typeface="Arial" panose="020B0604020202020204" pitchFamily="34" charset="0"/>
              </a:rPr>
              <a:t>3</a:t>
            </a:r>
            <a:r>
              <a:rPr lang="en-US" altLang="en-US" dirty="0"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OH, called ethyl alcohol, is a solvent, fuel, beverage</a:t>
            </a:r>
          </a:p>
          <a:p>
            <a:pPr>
              <a:lnSpc>
                <a:spcPct val="90000"/>
              </a:lnSpc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33CC"/>
                </a:solidFill>
                <a:cs typeface="Arial" panose="020B0604020202020204" pitchFamily="34" charset="0"/>
              </a:rPr>
              <a:t>Phenol</a:t>
            </a:r>
            <a:r>
              <a:rPr lang="en-US" altLang="en-US" dirty="0">
                <a:cs typeface="Arial" panose="020B0604020202020204" pitchFamily="34" charset="0"/>
              </a:rPr>
              <a:t>, C</a:t>
            </a:r>
            <a:r>
              <a:rPr lang="en-US" altLang="en-US" baseline="-25000" dirty="0">
                <a:cs typeface="Arial" panose="020B0604020202020204" pitchFamily="34" charset="0"/>
              </a:rPr>
              <a:t>6</a:t>
            </a:r>
            <a:r>
              <a:rPr lang="en-US" altLang="en-US" dirty="0">
                <a:cs typeface="Arial" panose="020B0604020202020204" pitchFamily="34" charset="0"/>
              </a:rPr>
              <a:t>H</a:t>
            </a:r>
            <a:r>
              <a:rPr lang="en-US" altLang="en-US" baseline="-25000" dirty="0">
                <a:cs typeface="Arial" panose="020B0604020202020204" pitchFamily="34" charset="0"/>
              </a:rPr>
              <a:t>5</a:t>
            </a:r>
            <a:r>
              <a:rPr lang="en-US" altLang="en-US" dirty="0">
                <a:cs typeface="Arial" panose="020B0604020202020204" pitchFamily="34" charset="0"/>
              </a:rPr>
              <a:t>OH (“phenyl alcohol”) has diverse uses  - it gives its name to the general class of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9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2-Oxidation of </a:t>
            </a:r>
            <a:r>
              <a:rPr lang="en-US" b="1" dirty="0" smtClean="0"/>
              <a:t>Alcohols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086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57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2-Oxidation of Alcohols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5943600" cy="297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42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Oxidation of Phenols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39779"/>
            <a:ext cx="5257800" cy="277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04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875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Alcohols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4550"/>
            <a:ext cx="8763000" cy="5568650"/>
          </a:xfrm>
        </p:spPr>
        <p:txBody>
          <a:bodyPr/>
          <a:lstStyle/>
          <a:p>
            <a:r>
              <a:rPr lang="en-US" dirty="0" smtClean="0"/>
              <a:t>Alcohols </a:t>
            </a:r>
            <a:r>
              <a:rPr lang="en-US" dirty="0"/>
              <a:t>are classified as primary (1°), secondary (2°), or tertiary (3°), depending on the number of </a:t>
            </a:r>
            <a:r>
              <a:rPr lang="en-US" dirty="0" smtClean="0"/>
              <a:t>carbon(</a:t>
            </a:r>
            <a:r>
              <a:rPr lang="en-US" dirty="0" err="1" smtClean="0"/>
              <a:t>Alkyle</a:t>
            </a:r>
            <a:r>
              <a:rPr lang="en-US" dirty="0"/>
              <a:t>)</a:t>
            </a:r>
            <a:r>
              <a:rPr lang="en-US" dirty="0" smtClean="0"/>
              <a:t> substituents </a:t>
            </a:r>
            <a:r>
              <a:rPr lang="en-US" dirty="0"/>
              <a:t>bonded to the hydroxyl-bearing carbon.</a:t>
            </a:r>
          </a:p>
          <a:p>
            <a:r>
              <a:rPr lang="en-US" altLang="en-US" dirty="0"/>
              <a:t>General classifications of alcohols based on substitution on C to which OH is attached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961980"/>
            <a:ext cx="7162800" cy="189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" y="3124200"/>
            <a:ext cx="9144793" cy="18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12488"/>
            <a:ext cx="9144793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word </a:t>
            </a:r>
            <a:r>
              <a:rPr lang="en-US" i="1" dirty="0"/>
              <a:t>phenol </a:t>
            </a:r>
            <a:r>
              <a:rPr lang="en-US" dirty="0"/>
              <a:t>is used both as the name of a specific substance </a:t>
            </a:r>
            <a:r>
              <a:rPr lang="en-US" b="1" dirty="0"/>
              <a:t>(hydroxyl benzene) </a:t>
            </a:r>
            <a:r>
              <a:rPr lang="en-US" dirty="0"/>
              <a:t>and as the family name for all </a:t>
            </a:r>
            <a:r>
              <a:rPr lang="en-US" dirty="0" err="1"/>
              <a:t>hydroxy</a:t>
            </a:r>
            <a:r>
              <a:rPr lang="en-US" dirty="0"/>
              <a:t>-substituted aromatic compounds. Substituted phenols are named as described previously in </a:t>
            </a:r>
            <a:r>
              <a:rPr lang="en-US" dirty="0" smtClean="0"/>
              <a:t>for </a:t>
            </a:r>
            <a:r>
              <a:rPr lang="en-US" dirty="0"/>
              <a:t>aromatic compounds, with -</a:t>
            </a:r>
            <a:r>
              <a:rPr lang="en-US" i="1" dirty="0"/>
              <a:t>phenol </a:t>
            </a:r>
            <a:r>
              <a:rPr lang="en-US" dirty="0"/>
              <a:t>used as the parent name rather </a:t>
            </a:r>
            <a:r>
              <a:rPr lang="en-US" dirty="0" smtClean="0"/>
              <a:t>than -</a:t>
            </a:r>
            <a:r>
              <a:rPr lang="en-US" i="1" dirty="0" smtClean="0"/>
              <a:t>benzene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75458"/>
            <a:ext cx="1676401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73016"/>
            <a:ext cx="4572000" cy="199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21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ethers that contain no other functional groups are named by identifying the two organic groups and adding the word </a:t>
            </a:r>
            <a:r>
              <a:rPr lang="en-US" i="1" dirty="0"/>
              <a:t>ether.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2484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65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Properties of Alcohols and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1-Hydrogen </a:t>
            </a:r>
            <a:r>
              <a:rPr lang="en-US" b="1" dirty="0"/>
              <a:t>Bonding and Acidity</a:t>
            </a:r>
            <a:endParaRPr lang="en-US" dirty="0"/>
          </a:p>
          <a:p>
            <a:pPr lvl="0"/>
            <a:r>
              <a:rPr lang="en-US" b="1" dirty="0" smtClean="0"/>
              <a:t>A- Alcohols</a:t>
            </a:r>
            <a:r>
              <a:rPr lang="en-US" b="1" dirty="0"/>
              <a:t>, phenols, and ethers</a:t>
            </a:r>
            <a:r>
              <a:rPr lang="en-US" dirty="0"/>
              <a:t> can be thought of as organic derivatives of water in which one or both of the hydrogen’s have been replaced by organic parts:</a:t>
            </a:r>
          </a:p>
          <a:p>
            <a:r>
              <a:rPr lang="en-US" b="1" dirty="0"/>
              <a:t>HOH </a:t>
            </a:r>
            <a:r>
              <a:rPr lang="en-US" dirty="0"/>
              <a:t>   </a:t>
            </a:r>
            <a:r>
              <a:rPr lang="en-US" b="1" dirty="0"/>
              <a:t>becomes     ROH  ,  </a:t>
            </a:r>
            <a:r>
              <a:rPr lang="en-US" b="1" dirty="0" err="1"/>
              <a:t>ArOH</a:t>
            </a:r>
            <a:r>
              <a:rPr lang="en-US" b="1" dirty="0"/>
              <a:t>   ,     or ROR</a:t>
            </a:r>
            <a:r>
              <a:rPr lang="en-US" dirty="0"/>
              <a:t>′ 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b="1" dirty="0" smtClean="0"/>
              <a:t>B- </a:t>
            </a:r>
            <a:r>
              <a:rPr lang="en-US" dirty="0" smtClean="0"/>
              <a:t>Thus</a:t>
            </a:r>
            <a:r>
              <a:rPr lang="en-US" dirty="0"/>
              <a:t>, all three   classes of compounds have nearly the same geometry as water . </a:t>
            </a:r>
            <a:r>
              <a:rPr lang="en-US" dirty="0" smtClean="0"/>
              <a:t> </a:t>
            </a:r>
            <a:r>
              <a:rPr lang="en-US" dirty="0"/>
              <a:t>The  </a:t>
            </a:r>
            <a:r>
              <a:rPr lang="en-US" dirty="0" smtClean="0"/>
              <a:t>C </a:t>
            </a:r>
            <a:r>
              <a:rPr lang="en-US" dirty="0"/>
              <a:t>- O -H      or      C - O-  C</a:t>
            </a:r>
          </a:p>
          <a:p>
            <a:r>
              <a:rPr lang="en-US" dirty="0"/>
              <a:t>bond angles are approximately </a:t>
            </a:r>
            <a:r>
              <a:rPr lang="en-US" b="1" dirty="0"/>
              <a:t>tetrahedral</a:t>
            </a:r>
            <a:r>
              <a:rPr lang="en-US" dirty="0"/>
              <a:t> (109°)  in methanol and 112° </a:t>
            </a:r>
            <a:r>
              <a:rPr lang="en-US" dirty="0" smtClean="0"/>
              <a:t>in dimethyl </a:t>
            </a:r>
            <a:r>
              <a:rPr lang="en-US" dirty="0"/>
              <a:t>ether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b="1" dirty="0"/>
              <a:t>oxygen</a:t>
            </a:r>
            <a:r>
              <a:rPr lang="en-US" dirty="0"/>
              <a:t> atoms are </a:t>
            </a:r>
            <a:r>
              <a:rPr lang="en-US" b="1" i="1" dirty="0" smtClean="0"/>
              <a:t>sp</a:t>
            </a:r>
            <a:r>
              <a:rPr lang="en-US" b="1" dirty="0" smtClean="0"/>
              <a:t>3 hybridized</a:t>
            </a:r>
            <a:r>
              <a:rPr lang="en-US" dirty="0" smtClean="0"/>
              <a:t> </a:t>
            </a:r>
            <a:r>
              <a:rPr lang="en-US" dirty="0"/>
              <a:t>Also like water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3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1-Hydrogen Bonding and </a:t>
            </a:r>
            <a:r>
              <a:rPr lang="en-US" b="1" dirty="0" smtClean="0"/>
              <a:t>Acidity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C-  </a:t>
            </a:r>
            <a:r>
              <a:rPr lang="en-US" b="1" dirty="0" smtClean="0"/>
              <a:t>Alcohols </a:t>
            </a:r>
            <a:r>
              <a:rPr lang="en-US" b="1" dirty="0"/>
              <a:t>and phenols </a:t>
            </a:r>
            <a:r>
              <a:rPr lang="en-US" dirty="0"/>
              <a:t>have higher boiling points </a:t>
            </a:r>
            <a:r>
              <a:rPr lang="en-US" dirty="0" smtClean="0"/>
              <a:t>than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might be </a:t>
            </a:r>
            <a:r>
              <a:rPr lang="en-US" dirty="0"/>
              <a:t>expected.  </a:t>
            </a:r>
            <a:r>
              <a:rPr lang="en-US" dirty="0" smtClean="0"/>
              <a:t>   Example :- propanol </a:t>
            </a:r>
            <a:r>
              <a:rPr lang="en-US" dirty="0"/>
              <a:t>boils at 97.2 °</a:t>
            </a:r>
            <a:r>
              <a:rPr lang="en-US" dirty="0" smtClean="0"/>
              <a:t>C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phenol </a:t>
            </a:r>
            <a:r>
              <a:rPr lang="en-US" dirty="0"/>
              <a:t>boils at 181.9 °</a:t>
            </a:r>
            <a:r>
              <a:rPr lang="en-US" dirty="0" smtClean="0"/>
              <a:t>C</a:t>
            </a:r>
          </a:p>
          <a:p>
            <a:pPr lvl="0"/>
            <a:r>
              <a:rPr lang="en-US" b="1" dirty="0" smtClean="0"/>
              <a:t> </a:t>
            </a:r>
            <a:r>
              <a:rPr lang="en-US" dirty="0"/>
              <a:t>Alcohols and phenols have unusually high boiling points because, like water, they form hydrogen bonds. The positively polarized - OH hydrogen of one molecule is attracted to a lone pair of electrons on the negatively polarized oxygen of another </a:t>
            </a:r>
            <a:r>
              <a:rPr lang="en-US" dirty="0" smtClean="0"/>
              <a:t>molecule</a:t>
            </a:r>
          </a:p>
          <a:p>
            <a:pPr lvl="0"/>
            <a:endParaRPr lang="en-US" dirty="0" smtClean="0"/>
          </a:p>
          <a:p>
            <a:r>
              <a:rPr lang="en-US" b="1" dirty="0"/>
              <a:t>Ethers</a:t>
            </a:r>
            <a:r>
              <a:rPr lang="en-US" dirty="0"/>
              <a:t>, because they lack hydroxyl groups, can’t form hydrogen bonds and therefore have lower boiling points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9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Properties of Alcohols and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</a:t>
            </a:r>
            <a:r>
              <a:rPr lang="en-US" dirty="0" smtClean="0"/>
              <a:t>- Another </a:t>
            </a:r>
            <a:r>
              <a:rPr lang="en-US" dirty="0"/>
              <a:t>similarity with water is that alcohols and phenols are both weakly basic and weakly acidic. As weak Lewis bases, alcohols and phenols are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62484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126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1841</TotalTime>
  <Words>641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Clarity</vt:lpstr>
      <vt:lpstr>CS ChemDraw Drawing</vt:lpstr>
      <vt:lpstr>Alcohols, Phenols , and Ethers</vt:lpstr>
      <vt:lpstr>PowerPoint Presentation</vt:lpstr>
      <vt:lpstr>Alcohols</vt:lpstr>
      <vt:lpstr>PowerPoint Presentation</vt:lpstr>
      <vt:lpstr>Phenols</vt:lpstr>
      <vt:lpstr>Ethers</vt:lpstr>
      <vt:lpstr>Properties of Alcohols and Phenols</vt:lpstr>
      <vt:lpstr>1-Hydrogen Bonding and Acidity</vt:lpstr>
      <vt:lpstr>Properties of Alcohols and Phenols</vt:lpstr>
      <vt:lpstr>Synthesis of Alcohols</vt:lpstr>
      <vt:lpstr>Synthesis of Alcohols</vt:lpstr>
      <vt:lpstr>Synthesis of Alcohols</vt:lpstr>
      <vt:lpstr>Synthesis of Alcohols</vt:lpstr>
      <vt:lpstr>Synthesis of Alcohols</vt:lpstr>
      <vt:lpstr>Reduction of Carboxylic Acids and Esters</vt:lpstr>
      <vt:lpstr>Grignard Reactions of Carbonyl Compounds</vt:lpstr>
      <vt:lpstr>Grignard Reactions of Carbonyl Compounds</vt:lpstr>
      <vt:lpstr>Reactions of Alcohols </vt:lpstr>
      <vt:lpstr>Reactions of Alcohols</vt:lpstr>
      <vt:lpstr>2-Oxidation of Alcohols</vt:lpstr>
      <vt:lpstr>2-Oxidation of Alcohols</vt:lpstr>
      <vt:lpstr>Oxidation of Phenols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 </dc:title>
  <dc:creator>IMATION</dc:creator>
  <cp:lastModifiedBy>HP</cp:lastModifiedBy>
  <cp:revision>94</cp:revision>
  <dcterms:created xsi:type="dcterms:W3CDTF">2006-08-16T00:00:00Z</dcterms:created>
  <dcterms:modified xsi:type="dcterms:W3CDTF">2020-12-12T19:47:38Z</dcterms:modified>
</cp:coreProperties>
</file>