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3" r:id="rId3"/>
    <p:sldId id="266" r:id="rId4"/>
    <p:sldId id="267" r:id="rId5"/>
    <p:sldId id="268" r:id="rId6"/>
    <p:sldId id="269" r:id="rId7"/>
    <p:sldId id="270" r:id="rId8"/>
    <p:sldId id="271" r:id="rId9"/>
    <p:sldId id="273" r:id="rId10"/>
    <p:sldId id="274" r:id="rId11"/>
    <p:sldId id="275"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660"/>
  </p:normalViewPr>
  <p:slideViewPr>
    <p:cSldViewPr snapToGrid="0">
      <p:cViewPr varScale="1">
        <p:scale>
          <a:sx n="73" d="100"/>
          <a:sy n="73" d="100"/>
        </p:scale>
        <p:origin x="7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5ECF48-52C0-4EB0-A775-E99104A36A1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99DC-13F2-4F6D-8690-61C80D82FAC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472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5ECF48-52C0-4EB0-A775-E99104A36A1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99DC-13F2-4F6D-8690-61C80D82FACF}" type="slidenum">
              <a:rPr lang="en-US" smtClean="0"/>
              <a:t>‹#›</a:t>
            </a:fld>
            <a:endParaRPr lang="en-US"/>
          </a:p>
        </p:txBody>
      </p:sp>
    </p:spTree>
    <p:extLst>
      <p:ext uri="{BB962C8B-B14F-4D97-AF65-F5344CB8AC3E}">
        <p14:creationId xmlns:p14="http://schemas.microsoft.com/office/powerpoint/2010/main" val="15469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5ECF48-52C0-4EB0-A775-E99104A36A1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99DC-13F2-4F6D-8690-61C80D82FACF}" type="slidenum">
              <a:rPr lang="en-US" smtClean="0"/>
              <a:t>‹#›</a:t>
            </a:fld>
            <a:endParaRPr lang="en-US"/>
          </a:p>
        </p:txBody>
      </p:sp>
    </p:spTree>
    <p:extLst>
      <p:ext uri="{BB962C8B-B14F-4D97-AF65-F5344CB8AC3E}">
        <p14:creationId xmlns:p14="http://schemas.microsoft.com/office/powerpoint/2010/main" val="23364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5ECF48-52C0-4EB0-A775-E99104A36A1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99DC-13F2-4F6D-8690-61C80D82FACF}" type="slidenum">
              <a:rPr lang="en-US" smtClean="0"/>
              <a:t>‹#›</a:t>
            </a:fld>
            <a:endParaRPr lang="en-US"/>
          </a:p>
        </p:txBody>
      </p:sp>
    </p:spTree>
    <p:extLst>
      <p:ext uri="{BB962C8B-B14F-4D97-AF65-F5344CB8AC3E}">
        <p14:creationId xmlns:p14="http://schemas.microsoft.com/office/powerpoint/2010/main" val="277751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5ECF48-52C0-4EB0-A775-E99104A36A1B}"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C99DC-13F2-4F6D-8690-61C80D82FAC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58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5ECF48-52C0-4EB0-A775-E99104A36A1B}"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C99DC-13F2-4F6D-8690-61C80D82FACF}" type="slidenum">
              <a:rPr lang="en-US" smtClean="0"/>
              <a:t>‹#›</a:t>
            </a:fld>
            <a:endParaRPr lang="en-US"/>
          </a:p>
        </p:txBody>
      </p:sp>
    </p:spTree>
    <p:extLst>
      <p:ext uri="{BB962C8B-B14F-4D97-AF65-F5344CB8AC3E}">
        <p14:creationId xmlns:p14="http://schemas.microsoft.com/office/powerpoint/2010/main" val="73212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5ECF48-52C0-4EB0-A775-E99104A36A1B}"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C99DC-13F2-4F6D-8690-61C80D82FACF}" type="slidenum">
              <a:rPr lang="en-US" smtClean="0"/>
              <a:t>‹#›</a:t>
            </a:fld>
            <a:endParaRPr lang="en-US"/>
          </a:p>
        </p:txBody>
      </p:sp>
    </p:spTree>
    <p:extLst>
      <p:ext uri="{BB962C8B-B14F-4D97-AF65-F5344CB8AC3E}">
        <p14:creationId xmlns:p14="http://schemas.microsoft.com/office/powerpoint/2010/main" val="1373177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5ECF48-52C0-4EB0-A775-E99104A36A1B}"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C99DC-13F2-4F6D-8690-61C80D82FACF}" type="slidenum">
              <a:rPr lang="en-US" smtClean="0"/>
              <a:t>‹#›</a:t>
            </a:fld>
            <a:endParaRPr lang="en-US"/>
          </a:p>
        </p:txBody>
      </p:sp>
    </p:spTree>
    <p:extLst>
      <p:ext uri="{BB962C8B-B14F-4D97-AF65-F5344CB8AC3E}">
        <p14:creationId xmlns:p14="http://schemas.microsoft.com/office/powerpoint/2010/main" val="285095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A5ECF48-52C0-4EB0-A775-E99104A36A1B}" type="datetimeFigureOut">
              <a:rPr lang="en-US" smtClean="0"/>
              <a:t>1/27/2021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65C99DC-13F2-4F6D-8690-61C80D82FACF}" type="slidenum">
              <a:rPr lang="en-US" smtClean="0"/>
              <a:t>‹#›</a:t>
            </a:fld>
            <a:endParaRPr lang="en-US"/>
          </a:p>
        </p:txBody>
      </p:sp>
    </p:spTree>
    <p:extLst>
      <p:ext uri="{BB962C8B-B14F-4D97-AF65-F5344CB8AC3E}">
        <p14:creationId xmlns:p14="http://schemas.microsoft.com/office/powerpoint/2010/main" val="142413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A5ECF48-52C0-4EB0-A775-E99104A36A1B}" type="datetimeFigureOut">
              <a:rPr lang="en-US" smtClean="0"/>
              <a:t>1/27/2021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65C99DC-13F2-4F6D-8690-61C80D82FACF}" type="slidenum">
              <a:rPr lang="en-US" smtClean="0"/>
              <a:t>‹#›</a:t>
            </a:fld>
            <a:endParaRPr lang="en-US"/>
          </a:p>
        </p:txBody>
      </p:sp>
    </p:spTree>
    <p:extLst>
      <p:ext uri="{BB962C8B-B14F-4D97-AF65-F5344CB8AC3E}">
        <p14:creationId xmlns:p14="http://schemas.microsoft.com/office/powerpoint/2010/main" val="281865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A5ECF48-52C0-4EB0-A775-E99104A36A1B}"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C99DC-13F2-4F6D-8690-61C80D82FACF}" type="slidenum">
              <a:rPr lang="en-US" smtClean="0"/>
              <a:t>‹#›</a:t>
            </a:fld>
            <a:endParaRPr lang="en-US"/>
          </a:p>
        </p:txBody>
      </p:sp>
    </p:spTree>
    <p:extLst>
      <p:ext uri="{BB962C8B-B14F-4D97-AF65-F5344CB8AC3E}">
        <p14:creationId xmlns:p14="http://schemas.microsoft.com/office/powerpoint/2010/main" val="385355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A5ECF48-52C0-4EB0-A775-E99104A36A1B}" type="datetimeFigureOut">
              <a:rPr lang="en-US" smtClean="0"/>
              <a:t>1/27/2021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65C99DC-13F2-4F6D-8690-61C80D82FAC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174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4036" y="748145"/>
            <a:ext cx="6747164" cy="1925782"/>
          </a:xfrm>
        </p:spPr>
        <p:txBody>
          <a:bodyPr>
            <a:normAutofit fontScale="90000"/>
          </a:bodyPr>
          <a:lstStyle/>
          <a:p>
            <a:pPr algn="ctr" rtl="1">
              <a:lnSpc>
                <a:spcPct val="150000"/>
              </a:lnSpc>
            </a:pPr>
            <a:r>
              <a:rPr lang="ar-IQ" sz="5400" dirty="0" smtClean="0">
                <a:solidFill>
                  <a:srgbClr val="C00000"/>
                </a:solidFill>
              </a:rPr>
              <a:t/>
            </a:r>
            <a:br>
              <a:rPr lang="ar-IQ" sz="5400" dirty="0" smtClean="0">
                <a:solidFill>
                  <a:srgbClr val="C00000"/>
                </a:solidFill>
              </a:rPr>
            </a:br>
            <a:r>
              <a:rPr lang="ar-IQ" sz="5400" dirty="0" smtClean="0">
                <a:solidFill>
                  <a:srgbClr val="C00000"/>
                </a:solidFill>
              </a:rPr>
              <a:t/>
            </a:r>
            <a:br>
              <a:rPr lang="ar-IQ" sz="5400" dirty="0" smtClean="0">
                <a:solidFill>
                  <a:srgbClr val="C00000"/>
                </a:solidFill>
              </a:rPr>
            </a:br>
            <a:r>
              <a:rPr lang="ar-IQ" sz="5400" dirty="0">
                <a:solidFill>
                  <a:srgbClr val="C00000"/>
                </a:solidFill>
              </a:rPr>
              <a:t/>
            </a:r>
            <a:br>
              <a:rPr lang="ar-IQ" sz="5400" dirty="0">
                <a:solidFill>
                  <a:srgbClr val="C00000"/>
                </a:solidFill>
              </a:rPr>
            </a:br>
            <a:r>
              <a:rPr lang="ar-IQ" sz="5400" dirty="0" smtClean="0">
                <a:solidFill>
                  <a:srgbClr val="C00000"/>
                </a:solidFill>
              </a:rPr>
              <a:t/>
            </a:r>
            <a:br>
              <a:rPr lang="ar-IQ" sz="5400" dirty="0" smtClean="0">
                <a:solidFill>
                  <a:srgbClr val="C00000"/>
                </a:solidFill>
              </a:rPr>
            </a:br>
            <a:r>
              <a:rPr lang="ar-IQ" sz="5400" dirty="0">
                <a:solidFill>
                  <a:srgbClr val="C00000"/>
                </a:solidFill>
              </a:rPr>
              <a:t/>
            </a:r>
            <a:br>
              <a:rPr lang="ar-IQ" sz="5400" dirty="0">
                <a:solidFill>
                  <a:srgbClr val="C00000"/>
                </a:solidFill>
              </a:rPr>
            </a:br>
            <a:r>
              <a:rPr lang="ar-IQ" sz="5400" dirty="0" smtClean="0">
                <a:solidFill>
                  <a:srgbClr val="C00000"/>
                </a:solidFill>
              </a:rPr>
              <a:t>أحمد شوقي</a:t>
            </a:r>
            <a:endParaRPr lang="en-US" sz="5400" dirty="0">
              <a:solidFill>
                <a:srgbClr val="C00000"/>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a:xfrm>
            <a:off x="3463637" y="4433454"/>
            <a:ext cx="5680364" cy="1925781"/>
          </a:xfrm>
        </p:spPr>
        <p:txBody>
          <a:bodyPr>
            <a:noAutofit/>
          </a:bodyPr>
          <a:lstStyle/>
          <a:p>
            <a:pPr algn="ctr"/>
            <a:endParaRPr lang="en-US" sz="3600" dirty="0">
              <a:solidFill>
                <a:srgbClr val="C00000"/>
              </a:solidFill>
            </a:endParaRPr>
          </a:p>
        </p:txBody>
      </p:sp>
    </p:spTree>
    <p:extLst>
      <p:ext uri="{BB962C8B-B14F-4D97-AF65-F5344CB8AC3E}">
        <p14:creationId xmlns:p14="http://schemas.microsoft.com/office/powerpoint/2010/main" val="2825079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754" y="1"/>
            <a:ext cx="12348754" cy="5262979"/>
          </a:xfrm>
          <a:prstGeom prst="rect">
            <a:avLst/>
          </a:prstGeom>
        </p:spPr>
        <p:txBody>
          <a:bodyPr wrap="square">
            <a:spAutoFit/>
          </a:bodyPr>
          <a:lstStyle/>
          <a:p>
            <a:pPr algn="r" rtl="1">
              <a:lnSpc>
                <a:spcPct val="150000"/>
              </a:lnSpc>
            </a:pPr>
            <a:r>
              <a:rPr lang="ku-Arab-IQ" sz="2800" dirty="0"/>
              <a:t>مظاهر التجديد عند شوقي</a:t>
            </a:r>
          </a:p>
          <a:p>
            <a:pPr algn="r" rtl="1">
              <a:lnSpc>
                <a:spcPct val="150000"/>
              </a:lnSpc>
            </a:pPr>
            <a:r>
              <a:rPr lang="ku-Arab-IQ" sz="2800" dirty="0"/>
              <a:t>1ـ النثريات: عالج شوقي القصة والمسرحية، وقد استمد موضوعات قصصه من التاريخ المصري القديم، وخاصة القصص الفرعوني من هذه القصص(عذراء الهند ، لادياس)، غير أن تراث شوقي في النثر لم يكن ذا أثرٍ في تحديد مكانته وشهرته، إذا ما قسناه بآثاره الشعرية.</a:t>
            </a:r>
          </a:p>
          <a:p>
            <a:pPr algn="r" rtl="1">
              <a:lnSpc>
                <a:spcPct val="150000"/>
              </a:lnSpc>
            </a:pPr>
            <a:r>
              <a:rPr lang="ku-Arab-IQ" sz="2800" dirty="0"/>
              <a:t>2ـ المسرحيات الشعرية: اتخذ شوقي الشعر أداتاَ في العمل المسرحي فكتب(علي بيك الكبير)مسرح(كليوباترا ـ مجنون ليلى ـ عنترة)، ومسرحيات شوقي هي في ميزان النقد الفني نصيبها من الشعر أكثر من الفن المسرحي الدرامي لإفتقادها العنصر الدرامي(الصراع)الي يقوم عليه الشعر الدرامي، والسبب في ذلك يعود إلا أن شوقي كان شاعراً غنائياً .</a:t>
            </a:r>
          </a:p>
        </p:txBody>
      </p:sp>
    </p:spTree>
    <p:extLst>
      <p:ext uri="{BB962C8B-B14F-4D97-AF65-F5344CB8AC3E}">
        <p14:creationId xmlns:p14="http://schemas.microsoft.com/office/powerpoint/2010/main" val="258665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069" y="-117566"/>
            <a:ext cx="11969931" cy="6001643"/>
          </a:xfrm>
          <a:prstGeom prst="rect">
            <a:avLst/>
          </a:prstGeom>
        </p:spPr>
        <p:txBody>
          <a:bodyPr wrap="square">
            <a:spAutoFit/>
          </a:bodyPr>
          <a:lstStyle/>
          <a:p>
            <a:pPr algn="r" rtl="1">
              <a:lnSpc>
                <a:spcPct val="150000"/>
              </a:lnSpc>
            </a:pPr>
            <a:r>
              <a:rPr lang="ku-Arab-IQ" sz="3200" dirty="0"/>
              <a:t>3ـ تأريخيات: يعد شوقي بشهادة النقاد أكثر الشعراء اهتاماً بالتاريخ، ويظهر ذلك في همزيته المطولة(كبار الحوادث في وادي النيل ـ أبو الهول ـ النيل)</a:t>
            </a:r>
          </a:p>
          <a:p>
            <a:pPr algn="r" rtl="1">
              <a:lnSpc>
                <a:spcPct val="150000"/>
              </a:lnSpc>
            </a:pPr>
            <a:r>
              <a:rPr lang="ku-Arab-IQ" sz="3200" dirty="0"/>
              <a:t>4ـ الوطنيات: كتب شوقي الشعر الوطني بعد عودته من منفاه، وتعد قصائد (نكبة دمشق ـ نكبة بيروت ـ بعد المنفى)من العلامات الدالة في هذا الإتجاه .</a:t>
            </a:r>
          </a:p>
          <a:p>
            <a:pPr algn="r" rtl="1">
              <a:lnSpc>
                <a:spcPct val="150000"/>
              </a:lnSpc>
            </a:pPr>
            <a:r>
              <a:rPr lang="ku-Arab-IQ" sz="3200" dirty="0"/>
              <a:t>5ـ الإسلاميات(الديني): تتمثل بالمدائح النبوية، كقصائد(الهمزية النبوية ـ نهج البردة ـ ذكر المولد).</a:t>
            </a:r>
          </a:p>
          <a:p>
            <a:pPr algn="r" rtl="1">
              <a:lnSpc>
                <a:spcPct val="150000"/>
              </a:lnSpc>
            </a:pPr>
            <a:r>
              <a:rPr lang="ku-Arab-IQ" sz="3200" dirty="0"/>
              <a:t>6ـ الشعر القصصي تعليمي  للأطفال فضلاً عن الحكايات المروية على أ، لسنة الحيوانات ، وكان متأثراً بالشاعر الفرنسي (لافونتين)</a:t>
            </a:r>
          </a:p>
        </p:txBody>
      </p:sp>
    </p:spTree>
    <p:extLst>
      <p:ext uri="{BB962C8B-B14F-4D97-AF65-F5344CB8AC3E}">
        <p14:creationId xmlns:p14="http://schemas.microsoft.com/office/powerpoint/2010/main" val="3031236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509" y="0"/>
            <a:ext cx="11756571" cy="6555641"/>
          </a:xfrm>
          <a:prstGeom prst="rect">
            <a:avLst/>
          </a:prstGeom>
        </p:spPr>
        <p:txBody>
          <a:bodyPr wrap="square">
            <a:spAutoFit/>
          </a:bodyPr>
          <a:lstStyle/>
          <a:p>
            <a:pPr algn="r" rtl="1">
              <a:lnSpc>
                <a:spcPct val="150000"/>
              </a:lnSpc>
            </a:pPr>
            <a:r>
              <a:rPr lang="ku-Arab-IQ" sz="2800" b="1" dirty="0">
                <a:solidFill>
                  <a:srgbClr val="C00000"/>
                </a:solidFill>
              </a:rPr>
              <a:t>الخصائص الشعرية :</a:t>
            </a:r>
          </a:p>
          <a:p>
            <a:pPr algn="r" rtl="1">
              <a:lnSpc>
                <a:spcPct val="150000"/>
              </a:lnSpc>
            </a:pPr>
            <a:r>
              <a:rPr lang="ku-Arab-IQ" sz="2800" dirty="0"/>
              <a:t>1ـ التلقائية في التعبير، وحضور البديهي وسرعة الحفظ، إذ أن شعره لم يكن وليدة المعانات والألم، ويقال أنه نظم قصيدة (النيل) في مطلعها:</a:t>
            </a:r>
          </a:p>
          <a:p>
            <a:pPr algn="r" rtl="1">
              <a:lnSpc>
                <a:spcPct val="150000"/>
              </a:lnSpc>
            </a:pPr>
            <a:r>
              <a:rPr lang="ku-Arab-IQ" sz="2800" dirty="0"/>
              <a:t>                  من أي عهد في القرى تدفقهُ                 وَ بأَي كفٍ في المدائن تخدقهُ</a:t>
            </a:r>
          </a:p>
          <a:p>
            <a:pPr algn="r" rtl="1">
              <a:lnSpc>
                <a:spcPct val="150000"/>
              </a:lnSpc>
            </a:pPr>
            <a:r>
              <a:rPr lang="ku-Arab-IQ" sz="2800" dirty="0"/>
              <a:t>2ـ العذوبة في الموسيقى، والرقة في الألفاظ، والسمو في الخيال، وخفة في الأوزان، مراعاتاً بحاجات الغناء حتى قيل عنه شوقي صيف(شوقي هو بحتري شعرنا الحديث).</a:t>
            </a:r>
          </a:p>
          <a:p>
            <a:pPr algn="r" rtl="1">
              <a:lnSpc>
                <a:spcPct val="150000"/>
              </a:lnSpc>
            </a:pPr>
            <a:r>
              <a:rPr lang="ku-Arab-IQ" sz="2800" dirty="0"/>
              <a:t>3ـ السلاسة والإشراق والوضوح في الدلالة، والابتعاد عن الصنعة والتكلف سمة بارزة من سمات شعره، ولكن ليست عامة في جميع قصائده</a:t>
            </a:r>
          </a:p>
          <a:p>
            <a:pPr algn="r" rtl="1">
              <a:lnSpc>
                <a:spcPct val="150000"/>
              </a:lnSpc>
            </a:pPr>
            <a:r>
              <a:rPr lang="ku-Arab-IQ" sz="2800" dirty="0"/>
              <a:t>4ـ جذالة العبارة والمتانة في الاسلوب، وقوة الصياغة، وبراعة التصوير.</a:t>
            </a:r>
          </a:p>
          <a:p>
            <a:pPr algn="r" rtl="1">
              <a:lnSpc>
                <a:spcPct val="150000"/>
              </a:lnSpc>
            </a:pPr>
            <a:r>
              <a:rPr lang="ku-Arab-IQ" sz="2800" dirty="0"/>
              <a:t>5ـ الغنائية .</a:t>
            </a:r>
          </a:p>
        </p:txBody>
      </p:sp>
    </p:spTree>
    <p:extLst>
      <p:ext uri="{BB962C8B-B14F-4D97-AF65-F5344CB8AC3E}">
        <p14:creationId xmlns:p14="http://schemas.microsoft.com/office/powerpoint/2010/main" val="2928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2" y="692727"/>
            <a:ext cx="11360727" cy="5274329"/>
          </a:xfrm>
          <a:prstGeom prst="rect">
            <a:avLst/>
          </a:prstGeom>
        </p:spPr>
        <p:txBody>
          <a:bodyPr wrap="square">
            <a:spAutoFit/>
          </a:bodyPr>
          <a:lstStyle/>
          <a:p>
            <a:pPr algn="just" rtl="1">
              <a:lnSpc>
                <a:spcPct val="150000"/>
              </a:lnSpc>
              <a:spcAft>
                <a:spcPts val="800"/>
              </a:spcAft>
            </a:pPr>
            <a:r>
              <a:rPr lang="ar-IQ" sz="3200" dirty="0">
                <a:latin typeface="Calibri" panose="020F0502020204030204" pitchFamily="34" charset="0"/>
                <a:ea typeface="Calibri" panose="020F0502020204030204" pitchFamily="34" charset="0"/>
              </a:rPr>
              <a:t>أحمد شوقي هو مصري الولادة والنشأة، ينحدر أصله من اصول عديدة: فجده لأبيه ينتمي إلى الأكراد، وجدته شركسية، أما جده لأمه فتركي الأصل وجده لأمه يونانية</a:t>
            </a:r>
          </a:p>
          <a:p>
            <a:pPr algn="just" rtl="1">
              <a:lnSpc>
                <a:spcPct val="150000"/>
              </a:lnSpc>
              <a:spcAft>
                <a:spcPts val="800"/>
              </a:spcAft>
            </a:pPr>
            <a:r>
              <a:rPr lang="ar-IQ" sz="3200" dirty="0">
                <a:latin typeface="Calibri" panose="020F0502020204030204" pitchFamily="34" charset="0"/>
                <a:ea typeface="Calibri" panose="020F0502020204030204" pitchFamily="34" charset="0"/>
              </a:rPr>
              <a:t>التحق شوقي بمدارس أبناء الأعيان وحصل على الإبتدائية والثانوية ليلتحق بعد ذلك بمدرسة حقوق سنة 1885 ثم ينتقل إلى قسم الترجمة فيها، وفي سنة 1891 أوفده خديوي توفيق إلى فرنسا لدراسة القانون والآداب، وبقى في باريس حتى عام 1893، وحين عاد إلى مصر عينه خديوي عباس الذي خلف خديوي عباس بعد وفاته ليكون رئيساً لقسم الترجمة في البلاط، وهكذا ارتبط شوقي بحياة القصر وبات كل شعره </a:t>
            </a:r>
            <a:r>
              <a:rPr lang="ar-IQ" sz="3200" dirty="0" smtClean="0">
                <a:latin typeface="Calibri" panose="020F0502020204030204" pitchFamily="34" charset="0"/>
                <a:ea typeface="Calibri" panose="020F0502020204030204" pitchFamily="34" charset="0"/>
              </a:rPr>
              <a:t>يدور</a:t>
            </a:r>
            <a:endParaRPr lang="ar-IQ" sz="32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73194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7" y="387927"/>
            <a:ext cx="11748654" cy="6024726"/>
          </a:xfrm>
          <a:prstGeom prst="rect">
            <a:avLst/>
          </a:prstGeom>
        </p:spPr>
        <p:txBody>
          <a:bodyPr wrap="square">
            <a:spAutoFit/>
          </a:bodyPr>
          <a:lstStyle/>
          <a:p>
            <a:pPr lvl="0" algn="just" rtl="1">
              <a:lnSpc>
                <a:spcPct val="150000"/>
              </a:lnSpc>
              <a:spcAft>
                <a:spcPts val="800"/>
              </a:spcAft>
            </a:pPr>
            <a:r>
              <a:rPr lang="ar-IQ" sz="3200" dirty="0" smtClean="0">
                <a:latin typeface="Calibri" panose="020F0502020204030204" pitchFamily="34" charset="0"/>
                <a:ea typeface="Calibri" panose="020F0502020204030204" pitchFamily="34" charset="0"/>
              </a:rPr>
              <a:t>حول </a:t>
            </a:r>
            <a:r>
              <a:rPr lang="ar-IQ" sz="3200" dirty="0">
                <a:latin typeface="Calibri" panose="020F0502020204030204" pitchFamily="34" charset="0"/>
                <a:ea typeface="Calibri" panose="020F0502020204030204" pitchFamily="34" charset="0"/>
              </a:rPr>
              <a:t>مدح عباس في كل مناسبة من مناسباته، وأخذ يدور في أهوائه السياسية فتراه تارةً يمدح له الخليفة العثمانية التي كان يبتغى رضاه وتارة يلوم الانكليز، حتى وصل به الأمر ووقف ضد الشعب المصري ممثلاً بزعامة أحمد عرابي حين عاد من منفاه فاستقبله شوقي بهجائه </a:t>
            </a:r>
            <a:r>
              <a:rPr lang="ar-IQ" sz="3200" dirty="0" smtClean="0">
                <a:latin typeface="Calibri" panose="020F0502020204030204" pitchFamily="34" charset="0"/>
                <a:ea typeface="Calibri" panose="020F0502020204030204" pitchFamily="34" charset="0"/>
              </a:rPr>
              <a:t>ويقول</a:t>
            </a:r>
            <a:r>
              <a:rPr lang="ar-IQ" sz="3200" b="1" dirty="0">
                <a:latin typeface="Calibri" panose="020F0502020204030204" pitchFamily="34" charset="0"/>
                <a:ea typeface="Calibri" panose="020F0502020204030204" pitchFamily="34" charset="0"/>
              </a:rPr>
              <a:t>:صغار في الذهاب وإياب      أهذا كله شأنك يا عرابي</a:t>
            </a:r>
          </a:p>
          <a:p>
            <a:pPr lvl="0" algn="just" rtl="1">
              <a:lnSpc>
                <a:spcPct val="150000"/>
              </a:lnSpc>
              <a:spcAft>
                <a:spcPts val="800"/>
              </a:spcAft>
            </a:pPr>
            <a:r>
              <a:rPr lang="ar-IQ" sz="3200" dirty="0">
                <a:latin typeface="Calibri" panose="020F0502020204030204" pitchFamily="34" charset="0"/>
                <a:ea typeface="Calibri" panose="020F0502020204030204" pitchFamily="34" charset="0"/>
              </a:rPr>
              <a:t>وفي سنة 1914، وعلى اثر دخول تركيا الحرب العالمية الأولى خلع الأنكليز خديوي عباس ونفي شوقي إلى اسبانيا وضل بها خمس سنوات أطلع خلالها على التراث العرب في الأندلس، ولما نفي شوقي في بداية الحرب العالمية الأولى تنكر الجميع لهُ وابتعد عنه وضاقت الدنيا أمامه، </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5521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5356403"/>
          </a:xfrm>
          <a:prstGeom prst="rect">
            <a:avLst/>
          </a:prstGeom>
        </p:spPr>
        <p:txBody>
          <a:bodyPr wrap="square">
            <a:spAutoFit/>
          </a:bodyPr>
          <a:lstStyle/>
          <a:p>
            <a:pPr algn="just" rtl="1">
              <a:lnSpc>
                <a:spcPct val="150000"/>
              </a:lnSpc>
            </a:pPr>
            <a:r>
              <a:rPr lang="ar-IQ" sz="4000" dirty="0"/>
              <a:t>، </a:t>
            </a:r>
            <a:r>
              <a:rPr lang="ar-IQ" sz="3200" dirty="0"/>
              <a:t>ولم يجد من يواسيه، إلا رفيق كفاحه (حافظ ابراهيم)، فأرسل إليه رسالة شعرية يشكوا فيها ألمه وحزنه، لبعده عن وطنه وغربته التي أثرت في نفسه وجعلته مضطرب الفؤاد حزيناً </a:t>
            </a:r>
            <a:r>
              <a:rPr lang="ar-IQ" sz="3200" dirty="0" smtClean="0"/>
              <a:t>متألماً، وحين </a:t>
            </a:r>
            <a:r>
              <a:rPr lang="ar-IQ" sz="3200" dirty="0"/>
              <a:t>عاد إلى وطنه بعد النفي شغلته الأحداث السياسية والوطنية، فتحول من شاعر الخديوي والقصر إلى شاعر يشارك في آلام الشعب والشرق والشرقية، فأخذ يتغنى بالثورات في الأقطار العربية من هنا وهناك وقد وصل به الأمر في هذه الفترة أن يعزل نفسه في قصره الذي أطلق عليه (كرمد بن هاني) نسبةً إلى حسن بن هاني أبي نؤاس، واستقبل في هذا القصر الكثير من ادباء مصر وغير مصر </a:t>
            </a:r>
            <a:endParaRPr lang="ku-Arab-IQ" sz="3200" dirty="0"/>
          </a:p>
        </p:txBody>
      </p:sp>
    </p:spTree>
    <p:extLst>
      <p:ext uri="{BB962C8B-B14F-4D97-AF65-F5344CB8AC3E}">
        <p14:creationId xmlns:p14="http://schemas.microsoft.com/office/powerpoint/2010/main" val="3201748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7" y="1"/>
            <a:ext cx="11782697" cy="6859720"/>
          </a:xfrm>
          <a:prstGeom prst="rect">
            <a:avLst/>
          </a:prstGeom>
        </p:spPr>
        <p:txBody>
          <a:bodyPr wrap="square">
            <a:spAutoFit/>
          </a:bodyPr>
          <a:lstStyle/>
          <a:p>
            <a:pPr algn="just" rtl="1">
              <a:lnSpc>
                <a:spcPct val="150000"/>
              </a:lnSpc>
            </a:pPr>
            <a:r>
              <a:rPr lang="ku-Arab-IQ" sz="3600" dirty="0"/>
              <a:t>وفي سنة 1927 أصبح شعر شوقي ذايع الصيت (من كثر شهرته) في اقطار المشرق العربي فقلده الشعراء،وذلك بعد أن كرمته الحكومة المصرية؛ لأنه نظم مهرجاناً دعت فيه عدد كبير من الشعراء في مختلف البلاد العربية ك(لبنان ـ سوريا ـ عراق)، وفي ذلك المهرجان خاطبه صديقه حافظ ابراهيم بقوله:</a:t>
            </a:r>
          </a:p>
          <a:p>
            <a:pPr algn="just" rtl="1">
              <a:lnSpc>
                <a:spcPct val="150000"/>
              </a:lnSpc>
            </a:pPr>
            <a:r>
              <a:rPr lang="ku-Arab-IQ" sz="3600" dirty="0"/>
              <a:t>أَمِيرُ القَوَافِيْ قَدْ أَتَى مُبايعَاً        وَهذِي وُفودُ الشَرْقِ قَدْ بَايَعت معي </a:t>
            </a:r>
            <a:endParaRPr lang="ar-IQ" sz="3600" dirty="0" smtClean="0"/>
          </a:p>
          <a:p>
            <a:pPr algn="just" rtl="1">
              <a:lnSpc>
                <a:spcPct val="150000"/>
              </a:lnSpc>
            </a:pPr>
            <a:r>
              <a:rPr lang="ku-Arab-IQ" sz="3600" dirty="0"/>
              <a:t>لقب شوقي في ذلك المهرجان ب(أمير الشعراء) مما أغضب الشعراء الآخرين من مصر أمثال ( عباس محمود العقاد ـ عبدالرحمن الشكري) الذين لم يجدوا في شوقي ما يؤهله لهذا اللقب</a:t>
            </a:r>
          </a:p>
        </p:txBody>
      </p:sp>
    </p:spTree>
    <p:extLst>
      <p:ext uri="{BB962C8B-B14F-4D97-AF65-F5344CB8AC3E}">
        <p14:creationId xmlns:p14="http://schemas.microsoft.com/office/powerpoint/2010/main" val="402567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740307"/>
          </a:xfrm>
          <a:prstGeom prst="rect">
            <a:avLst/>
          </a:prstGeom>
        </p:spPr>
        <p:txBody>
          <a:bodyPr wrap="square">
            <a:spAutoFit/>
          </a:bodyPr>
          <a:lstStyle/>
          <a:p>
            <a:pPr algn="just" rtl="1">
              <a:lnSpc>
                <a:spcPct val="150000"/>
              </a:lnSpc>
            </a:pPr>
            <a:r>
              <a:rPr lang="ku-Arab-IQ" sz="3200" dirty="0"/>
              <a:t>وعندما ظهرت جماعة أبولو التي انشأها عدد من الشعراء المصريين ومنهم( علي محمود طاهرـ أحمد زكي أبو شادي) أختير شوقي رئيساً فخرياً لها على الرغم من أن شعره لا يتناسب مع الاتجاه الرومانسي، ولعل السبب يعود إلى أن أحمد شوقي كان شاعر الجيل آنذاك يقف عالياً فوق الآخرين، وكان إنجازه مهماً، فهو استمرار للمدرسة النيوكلاسيكية التي بدأها البارودي في مصر.</a:t>
            </a:r>
          </a:p>
          <a:p>
            <a:pPr algn="just" rtl="1">
              <a:lnSpc>
                <a:spcPct val="150000"/>
              </a:lnSpc>
            </a:pPr>
            <a:r>
              <a:rPr lang="ku-Arab-IQ" sz="3200" dirty="0"/>
              <a:t>استطاع شوقي أن يعيد للشعر جزالته وفصاحته ونظارته، ورسخ حركة النهضة الشعرية ووثق الصلة بين الشعر العربي المعاصر وجذوره القديمة، وأعاد إلى الشعر ما تفقده من حيويته، ومن ناحية أخرى فتح المجال لنموذج الكلاسيكي التقليدي بقوة، بحيث كان له محاولات في تغير الشكل والاسلوب .</a:t>
            </a:r>
          </a:p>
        </p:txBody>
      </p:sp>
    </p:spTree>
    <p:extLst>
      <p:ext uri="{BB962C8B-B14F-4D97-AF65-F5344CB8AC3E}">
        <p14:creationId xmlns:p14="http://schemas.microsoft.com/office/powerpoint/2010/main" val="346792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817" y="-156754"/>
            <a:ext cx="12361817" cy="6649064"/>
          </a:xfrm>
          <a:prstGeom prst="rect">
            <a:avLst/>
          </a:prstGeom>
        </p:spPr>
        <p:txBody>
          <a:bodyPr wrap="square">
            <a:spAutoFit/>
          </a:bodyPr>
          <a:lstStyle/>
          <a:p>
            <a:pPr algn="just" rtl="1">
              <a:lnSpc>
                <a:spcPct val="150000"/>
              </a:lnSpc>
            </a:pPr>
            <a:r>
              <a:rPr lang="ku-Arab-IQ" sz="3200" dirty="0"/>
              <a:t>تقدم شهرة شوقي على القصائد التي كتبها في آخر طور من مسيرته الشعرية، كانت الطور الأول هو طور منفاه في اسبانيا حيث كتب احسن قصائده في حنين إلى الوطن ، أما الطور الثاني فقد بدأ بعد عودته إلى مصر حتى وفاته، وفيه تحرر نهائياً من علاقاته بالقصر وأصبح شعره صدى الأحداث الكبيرة التي كانت تجري في الوطن </a:t>
            </a:r>
            <a:r>
              <a:rPr lang="ku-Arab-IQ" sz="3200" dirty="0" smtClean="0"/>
              <a:t>العربي</a:t>
            </a:r>
            <a:r>
              <a:rPr lang="ar-IQ" sz="3200" dirty="0" smtClean="0"/>
              <a:t>، </a:t>
            </a:r>
            <a:r>
              <a:rPr lang="ku-Arab-IQ" sz="3200" dirty="0" smtClean="0"/>
              <a:t>تعرض </a:t>
            </a:r>
            <a:r>
              <a:rPr lang="ku-Arab-IQ" sz="3200" dirty="0"/>
              <a:t>شوقي لهجوم شديد من قبل (طه حسين وعباس محمود العقاد)، وكان الأخير أشد ناقديه قسوةً وحاول أن ينكر عليه أي فضل له، وكانت أقوى حجج عقاد ضد شوقي أنه تقليدي يكتب الشعر بالمناسبات والقصائد المعارضة، ويمدح الخديوي على طريقة تقليدية لدى الشعراء القدامى، وكان يصر على أن وصف الأشياء عند شوقي وصف سطحي يخلو من القيمة الجمالية، ويتهمه أيضاً بأنه لم يتطور كثيراً مع الزمن ولا يجرؤ على إدخال التغير في الشعر.</a:t>
            </a:r>
          </a:p>
        </p:txBody>
      </p:sp>
    </p:spTree>
    <p:extLst>
      <p:ext uri="{BB962C8B-B14F-4D97-AF65-F5344CB8AC3E}">
        <p14:creationId xmlns:p14="http://schemas.microsoft.com/office/powerpoint/2010/main" val="371193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0"/>
            <a:ext cx="12009120" cy="6740307"/>
          </a:xfrm>
          <a:prstGeom prst="rect">
            <a:avLst/>
          </a:prstGeom>
        </p:spPr>
        <p:txBody>
          <a:bodyPr wrap="square">
            <a:spAutoFit/>
          </a:bodyPr>
          <a:lstStyle/>
          <a:p>
            <a:pPr algn="just" rtl="1">
              <a:lnSpc>
                <a:spcPct val="150000"/>
              </a:lnSpc>
            </a:pPr>
            <a:r>
              <a:rPr lang="ku-Arab-IQ" sz="3200" b="1" u="sng" dirty="0">
                <a:solidFill>
                  <a:srgbClr val="C00000"/>
                </a:solidFill>
              </a:rPr>
              <a:t>الأغراص الشعرية </a:t>
            </a:r>
            <a:r>
              <a:rPr lang="ar-IQ" sz="3200" b="1" u="sng" dirty="0">
                <a:solidFill>
                  <a:srgbClr val="C00000"/>
                </a:solidFill>
              </a:rPr>
              <a:t> </a:t>
            </a:r>
            <a:r>
              <a:rPr lang="ku-Arab-IQ" sz="3200" dirty="0" smtClean="0"/>
              <a:t>كتب </a:t>
            </a:r>
            <a:r>
              <a:rPr lang="ku-Arab-IQ" sz="3200" dirty="0"/>
              <a:t>شوقي في مختلف الموضوعات الشعرية منها:</a:t>
            </a:r>
          </a:p>
          <a:p>
            <a:pPr algn="just" rtl="1">
              <a:lnSpc>
                <a:spcPct val="150000"/>
              </a:lnSpc>
            </a:pPr>
            <a:r>
              <a:rPr lang="ku-Arab-IQ" sz="3200" dirty="0">
                <a:solidFill>
                  <a:srgbClr val="C00000"/>
                </a:solidFill>
              </a:rPr>
              <a:t>1ـ المديح</a:t>
            </a:r>
            <a:r>
              <a:rPr lang="ku-Arab-IQ" sz="3200" dirty="0"/>
              <a:t>: قضى شوقي شطراَ من حياته الفنية كشاعر قي القصر حيث كان يمدح فيه الخليفة وإبنه، وكان شوقي هو الشاعر الرسمي لخديوي توفيق، وشاعر إبنه عباس بعده، فكان اعتماد الشاعر على الألفاظ والعبارات الجاهزة وانفصاله عن تجربة شاعر الشخصية سبباً في ضعف الفن الشعري عنده من هذا الباب</a:t>
            </a:r>
          </a:p>
          <a:p>
            <a:pPr algn="just" rtl="1">
              <a:lnSpc>
                <a:spcPct val="150000"/>
              </a:lnSpc>
            </a:pPr>
            <a:r>
              <a:rPr lang="ku-Arab-IQ" sz="3200" dirty="0"/>
              <a:t>2</a:t>
            </a:r>
            <a:r>
              <a:rPr lang="ku-Arab-IQ" sz="3200" dirty="0">
                <a:solidFill>
                  <a:srgbClr val="C00000"/>
                </a:solidFill>
              </a:rPr>
              <a:t>ـ الهجاء</a:t>
            </a:r>
            <a:r>
              <a:rPr lang="ku-Arab-IQ" sz="3200" dirty="0"/>
              <a:t>:خاض شوقي في هذا الفن إلماماً، كانت نظرته للهجاء من باب التأدب نظرة أخلاقية </a:t>
            </a:r>
          </a:p>
          <a:p>
            <a:pPr algn="just" rtl="1">
              <a:lnSpc>
                <a:spcPct val="150000"/>
              </a:lnSpc>
            </a:pPr>
            <a:r>
              <a:rPr lang="ku-Arab-IQ" sz="3200" dirty="0"/>
              <a:t>3ـ ا</a:t>
            </a:r>
            <a:r>
              <a:rPr lang="ku-Arab-IQ" sz="3200" dirty="0">
                <a:solidFill>
                  <a:srgbClr val="C00000"/>
                </a:solidFill>
              </a:rPr>
              <a:t>لرثاء</a:t>
            </a:r>
            <a:r>
              <a:rPr lang="ku-Arab-IQ" sz="3200" dirty="0"/>
              <a:t>: نزع شوقي نزوعاً قوياً في الرثاء، وليس أدل من ذلك اختصاص جزء كامل من كتابه الشوقيات لهذا الباب، وهذهِ المراثي ذات جوانب مختلفة منها(رثاء الأهل والعلماء والقادة والكتاب والمصلون..)</a:t>
            </a:r>
          </a:p>
        </p:txBody>
      </p:sp>
    </p:spTree>
    <p:extLst>
      <p:ext uri="{BB962C8B-B14F-4D97-AF65-F5344CB8AC3E}">
        <p14:creationId xmlns:p14="http://schemas.microsoft.com/office/powerpoint/2010/main" val="3516431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1886"/>
            <a:ext cx="11586753" cy="5264070"/>
          </a:xfrm>
          <a:prstGeom prst="rect">
            <a:avLst/>
          </a:prstGeom>
        </p:spPr>
        <p:txBody>
          <a:bodyPr wrap="square">
            <a:spAutoFit/>
          </a:bodyPr>
          <a:lstStyle/>
          <a:p>
            <a:pPr algn="just" rtl="1">
              <a:lnSpc>
                <a:spcPct val="150000"/>
              </a:lnSpc>
            </a:pPr>
            <a:r>
              <a:rPr lang="ku-Arab-IQ" sz="3600" dirty="0"/>
              <a:t>4</a:t>
            </a:r>
            <a:r>
              <a:rPr lang="ku-Arab-IQ" sz="3200" dirty="0">
                <a:solidFill>
                  <a:srgbClr val="C00000"/>
                </a:solidFill>
              </a:rPr>
              <a:t>ـ الغزل: </a:t>
            </a:r>
            <a:r>
              <a:rPr lang="ku-Arab-IQ" sz="3200" dirty="0"/>
              <a:t>كان شوقي كأغلب سكان المدن في زمنه يعيش تحت انظار الناس، ولذا فقد كان قسم كبير من حياته منفصلاً عن بعض التجارب العاطفية، كان يعيش الجزء الأكبر من يومه في مجتمع الرجال منسجماً مع القيم الاجتماعية السائدة، لو تأملنا في غزله وجدنا أن أغلبه لم يكن يعبر عن تجربة داخلية حقيقية، لكنه وجد في الشعر التمثيلي الحرية في التعبيرعن مشاعره التي كانت مليئة بالحنين الرومانسي، فكانت أفضل قصائده في الحب هي التي ولدت في حياته الشعرية.</a:t>
            </a:r>
          </a:p>
          <a:p>
            <a:pPr algn="just" rtl="1">
              <a:lnSpc>
                <a:spcPct val="150000"/>
              </a:lnSpc>
            </a:pPr>
            <a:endParaRPr lang="ku-Arab-IQ" sz="3200" dirty="0"/>
          </a:p>
        </p:txBody>
      </p:sp>
    </p:spTree>
    <p:extLst>
      <p:ext uri="{BB962C8B-B14F-4D97-AF65-F5344CB8AC3E}">
        <p14:creationId xmlns:p14="http://schemas.microsoft.com/office/powerpoint/2010/main" val="264042974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95</TotalTime>
  <Words>1178</Words>
  <Application>Microsoft Office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Aldhabi</vt:lpstr>
      <vt:lpstr>Arial</vt:lpstr>
      <vt:lpstr>Calibri</vt:lpstr>
      <vt:lpstr>Calibri Light</vt:lpstr>
      <vt:lpstr>Times New Roman</vt:lpstr>
      <vt:lpstr>Retrospect</vt:lpstr>
      <vt:lpstr>     أحمد شوقي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الأدب الحديث</dc:title>
  <dc:creator>Sazan</dc:creator>
  <cp:lastModifiedBy>Sazan</cp:lastModifiedBy>
  <cp:revision>16</cp:revision>
  <dcterms:created xsi:type="dcterms:W3CDTF">2020-10-13T20:27:29Z</dcterms:created>
  <dcterms:modified xsi:type="dcterms:W3CDTF">2021-01-26T22:05:54Z</dcterms:modified>
</cp:coreProperties>
</file>