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75" r:id="rId4"/>
    <p:sldId id="274" r:id="rId5"/>
    <p:sldId id="269" r:id="rId6"/>
    <p:sldId id="270" r:id="rId7"/>
    <p:sldId id="271"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4660"/>
  </p:normalViewPr>
  <p:slideViewPr>
    <p:cSldViewPr snapToGrid="0">
      <p:cViewPr varScale="1">
        <p:scale>
          <a:sx n="69" d="100"/>
          <a:sy n="69" d="100"/>
        </p:scale>
        <p:origin x="78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84E60F-15F0-4130-90E3-186651ED81F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25178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4E60F-15F0-4130-90E3-186651ED81F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382883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4E60F-15F0-4130-90E3-186651ED81F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136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4E60F-15F0-4130-90E3-186651ED81F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876508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4E60F-15F0-4130-90E3-186651ED81F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170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4E60F-15F0-4130-90E3-186651ED81F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73815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4E60F-15F0-4130-90E3-186651ED81F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529908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4E60F-15F0-4130-90E3-186651ED81F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183110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4E60F-15F0-4130-90E3-186651ED81F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88678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4E60F-15F0-4130-90E3-186651ED81F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47339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84E60F-15F0-4130-90E3-186651ED81F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71349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84E60F-15F0-4130-90E3-186651ED81FE}"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32987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84E60F-15F0-4130-90E3-186651ED81FE}"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136142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4E60F-15F0-4130-90E3-186651ED81FE}" type="datetimeFigureOut">
              <a:rPr lang="en-US" smtClean="0"/>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366679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84E60F-15F0-4130-90E3-186651ED81F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0111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84E60F-15F0-4130-90E3-186651ED81F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0445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84E60F-15F0-4130-90E3-186651ED81FE}" type="datetimeFigureOut">
              <a:rPr lang="en-US" smtClean="0"/>
              <a:t>5/6/2021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A4ABCC-3ECC-47D3-92A7-F8B5B0ABAA20}" type="slidenum">
              <a:rPr lang="en-US" smtClean="0"/>
              <a:t>‹#›</a:t>
            </a:fld>
            <a:endParaRPr lang="en-US"/>
          </a:p>
        </p:txBody>
      </p:sp>
    </p:spTree>
    <p:extLst>
      <p:ext uri="{BB962C8B-B14F-4D97-AF65-F5344CB8AC3E}">
        <p14:creationId xmlns:p14="http://schemas.microsoft.com/office/powerpoint/2010/main" val="23836100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04503"/>
            <a:ext cx="5590903" cy="3148148"/>
          </a:xfrm>
        </p:spPr>
        <p:txBody>
          <a:bodyPr/>
          <a:lstStyle/>
          <a:p>
            <a:pPr algn="ctr"/>
            <a:r>
              <a:rPr lang="ar-IQ" sz="4000" dirty="0">
                <a:latin typeface="Amiri" panose="00000500000000000000" pitchFamily="2" charset="-78"/>
                <a:cs typeface="Amiri" panose="00000500000000000000" pitchFamily="2" charset="-78"/>
              </a:rPr>
              <a:t/>
            </a:r>
            <a:br>
              <a:rPr lang="ar-IQ" sz="4000" dirty="0">
                <a:latin typeface="Amiri" panose="00000500000000000000" pitchFamily="2" charset="-78"/>
                <a:cs typeface="Amiri" panose="00000500000000000000" pitchFamily="2" charset="-78"/>
              </a:rPr>
            </a:br>
            <a:r>
              <a:rPr lang="ar-IQ" sz="4500" dirty="0" smtClean="0">
                <a:latin typeface="Amiri" panose="00000500000000000000" pitchFamily="2" charset="-78"/>
                <a:cs typeface="Amiri" panose="00000500000000000000" pitchFamily="2" charset="-78"/>
              </a:rPr>
              <a:t>المــــرحـلة الرابعة</a:t>
            </a:r>
            <a:br>
              <a:rPr lang="ar-IQ" sz="4500" dirty="0" smtClean="0">
                <a:latin typeface="Amiri" panose="00000500000000000000" pitchFamily="2" charset="-78"/>
                <a:cs typeface="Amiri" panose="00000500000000000000" pitchFamily="2" charset="-78"/>
              </a:rPr>
            </a:br>
            <a:r>
              <a:rPr lang="ar-IQ" sz="4500" dirty="0" smtClean="0">
                <a:latin typeface="Amiri" panose="00000500000000000000" pitchFamily="2" charset="-78"/>
                <a:cs typeface="Amiri" panose="00000500000000000000" pitchFamily="2" charset="-78"/>
              </a:rPr>
              <a:t>الأدب الحديث</a:t>
            </a:r>
            <a:r>
              <a:rPr lang="ar-IQ" sz="4000" dirty="0">
                <a:latin typeface="Amiri" panose="00000500000000000000" pitchFamily="2" charset="-78"/>
                <a:cs typeface="Amiri" panose="00000500000000000000" pitchFamily="2" charset="-78"/>
              </a:rPr>
              <a:t/>
            </a:r>
            <a:br>
              <a:rPr lang="ar-IQ" sz="4000" dirty="0">
                <a:latin typeface="Amiri" panose="00000500000000000000" pitchFamily="2" charset="-78"/>
                <a:cs typeface="Amiri" panose="00000500000000000000" pitchFamily="2" charset="-78"/>
              </a:rPr>
            </a:br>
            <a:endParaRPr lang="en-US" sz="4000" dirty="0">
              <a:latin typeface="Amiri" panose="00000500000000000000" pitchFamily="2" charset="-78"/>
              <a:cs typeface="Amiri" panose="00000500000000000000" pitchFamily="2" charset="-78"/>
            </a:endParaRPr>
          </a:p>
        </p:txBody>
      </p:sp>
      <p:sp>
        <p:nvSpPr>
          <p:cNvPr id="3" name="Subtitle 2"/>
          <p:cNvSpPr>
            <a:spLocks noGrp="1"/>
          </p:cNvSpPr>
          <p:nvPr>
            <p:ph type="subTitle" idx="1"/>
          </p:nvPr>
        </p:nvSpPr>
        <p:spPr>
          <a:xfrm>
            <a:off x="901336" y="5257998"/>
            <a:ext cx="6247609" cy="1123406"/>
          </a:xfrm>
        </p:spPr>
        <p:txBody>
          <a:bodyPr>
            <a:normAutofit fontScale="92500" lnSpcReduction="20000"/>
          </a:bodyPr>
          <a:lstStyle/>
          <a:p>
            <a:pPr algn="ctr" rtl="1"/>
            <a:r>
              <a:rPr lang="ar-IQ" sz="3600" dirty="0">
                <a:solidFill>
                  <a:schemeClr val="tx1"/>
                </a:solidFill>
                <a:latin typeface="Amiri" panose="00000500000000000000" pitchFamily="2" charset="-78"/>
                <a:cs typeface="Amiri" panose="00000500000000000000" pitchFamily="2" charset="-78"/>
              </a:rPr>
              <a:t>سازان فاروق أحمد</a:t>
            </a:r>
          </a:p>
          <a:p>
            <a:pPr algn="ctr" rtl="1"/>
            <a:r>
              <a:rPr lang="en-US" sz="3600" dirty="0" err="1">
                <a:solidFill>
                  <a:schemeClr val="tx1"/>
                </a:solidFill>
                <a:latin typeface="Amiri" panose="00000500000000000000" pitchFamily="2" charset="-78"/>
                <a:cs typeface="Amiri" panose="00000500000000000000" pitchFamily="2" charset="-78"/>
              </a:rPr>
              <a:t>Sazan.f.ahmed.su.edu.krd</a:t>
            </a:r>
            <a:endParaRPr lang="en-US" sz="3600" dirty="0">
              <a:solidFill>
                <a:schemeClr val="tx1"/>
              </a:solidFill>
              <a:latin typeface="Amiri" panose="00000500000000000000" pitchFamily="2" charset="-78"/>
              <a:cs typeface="Amiri" panose="00000500000000000000" pitchFamily="2" charset="-78"/>
            </a:endParaRPr>
          </a:p>
          <a:p>
            <a:pPr algn="ctr" rtl="1"/>
            <a:endParaRPr lang="en-US" sz="3600" dirty="0">
              <a:solidFill>
                <a:schemeClr val="tx1"/>
              </a:solidFill>
              <a:latin typeface="Amiri" panose="00000500000000000000" pitchFamily="2" charset="-78"/>
              <a:cs typeface="Amiri" panose="00000500000000000000" pitchFamily="2" charset="-78"/>
            </a:endParaRPr>
          </a:p>
          <a:p>
            <a:pPr algn="ctr" rtl="1"/>
            <a:endParaRPr lang="en-US" sz="3600" dirty="0">
              <a:solidFill>
                <a:schemeClr val="tx1"/>
              </a:solidFill>
              <a:latin typeface="Amiri" panose="00000500000000000000" pitchFamily="2" charset="-78"/>
              <a:cs typeface="Amiri" panose="00000500000000000000" pitchFamily="2" charset="-78"/>
            </a:endParaRPr>
          </a:p>
        </p:txBody>
      </p:sp>
      <p:pic>
        <p:nvPicPr>
          <p:cNvPr id="4" name="Picture 3"/>
          <p:cNvPicPr>
            <a:picLocks noChangeAspect="1"/>
          </p:cNvPicPr>
          <p:nvPr/>
        </p:nvPicPr>
        <p:blipFill>
          <a:blip r:embed="rId2"/>
          <a:stretch>
            <a:fillRect/>
          </a:stretch>
        </p:blipFill>
        <p:spPr>
          <a:xfrm>
            <a:off x="7276866" y="0"/>
            <a:ext cx="2755407" cy="2695941"/>
          </a:xfrm>
          <a:prstGeom prst="rect">
            <a:avLst/>
          </a:prstGeom>
        </p:spPr>
      </p:pic>
      <p:sp>
        <p:nvSpPr>
          <p:cNvPr id="5" name="Rectangle 4"/>
          <p:cNvSpPr/>
          <p:nvPr/>
        </p:nvSpPr>
        <p:spPr>
          <a:xfrm>
            <a:off x="7615647" y="2599510"/>
            <a:ext cx="2233748" cy="1200329"/>
          </a:xfrm>
          <a:prstGeom prst="rect">
            <a:avLst/>
          </a:prstGeom>
        </p:spPr>
        <p:txBody>
          <a:bodyPr wrap="square">
            <a:spAutoFit/>
          </a:bodyPr>
          <a:lstStyle/>
          <a:p>
            <a:pPr algn="r" rtl="1"/>
            <a:r>
              <a:rPr lang="ar-IQ" sz="2400" b="1" dirty="0">
                <a:latin typeface="Amiri" panose="00000500000000000000" pitchFamily="2" charset="-78"/>
                <a:cs typeface="Amiri" panose="00000500000000000000" pitchFamily="2" charset="-78"/>
              </a:rPr>
              <a:t>جامعة صلاح الدين</a:t>
            </a:r>
          </a:p>
          <a:p>
            <a:pPr algn="r" rtl="1"/>
            <a:r>
              <a:rPr lang="ar-IQ" sz="2400" b="1" dirty="0">
                <a:latin typeface="Amiri" panose="00000500000000000000" pitchFamily="2" charset="-78"/>
                <a:cs typeface="Amiri" panose="00000500000000000000" pitchFamily="2" charset="-78"/>
              </a:rPr>
              <a:t>كلية تربية مخمور</a:t>
            </a:r>
            <a:br>
              <a:rPr lang="ar-IQ" sz="2400" b="1" dirty="0">
                <a:latin typeface="Amiri" panose="00000500000000000000" pitchFamily="2" charset="-78"/>
                <a:cs typeface="Amiri" panose="00000500000000000000" pitchFamily="2" charset="-78"/>
              </a:rPr>
            </a:br>
            <a:endParaRPr lang="ar-IQ" sz="2400" b="1" dirty="0">
              <a:latin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177726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852" y="549276"/>
            <a:ext cx="9292640" cy="6763646"/>
          </a:xfrm>
          <a:prstGeom prst="rect">
            <a:avLst/>
          </a:prstGeom>
        </p:spPr>
        <p:txBody>
          <a:bodyPr wrap="square">
            <a:spAutoFit/>
          </a:bodyPr>
          <a:lstStyle/>
          <a:p>
            <a:pPr lvl="0" indent="-342900" algn="just" rtl="1">
              <a:lnSpc>
                <a:spcPct val="115000"/>
              </a:lnSpc>
              <a:spcAft>
                <a:spcPts val="1000"/>
              </a:spcAft>
              <a:buClr>
                <a:srgbClr val="90C226"/>
              </a:buClr>
              <a:buSzPct val="80000"/>
              <a:buFont typeface="Wingdings 3" charset="2"/>
              <a:buChar char=""/>
            </a:pPr>
            <a:r>
              <a:rPr lang="en-US" sz="2800" b="1" u="sng"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 </a:t>
            </a:r>
            <a:r>
              <a:rPr lang="ar-IQ" sz="2800" b="1" u="sng" dirty="0" smtClean="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خصائص المدرسة النيو كلاسيكية</a:t>
            </a:r>
          </a:p>
          <a:p>
            <a:pPr lvl="0" indent="-342900" algn="just" rtl="1">
              <a:lnSpc>
                <a:spcPct val="115000"/>
              </a:lnSpc>
              <a:spcAft>
                <a:spcPts val="1000"/>
              </a:spcAft>
              <a:buClr>
                <a:srgbClr val="90C226"/>
              </a:buClr>
              <a:buSzPct val="80000"/>
              <a:buFont typeface="Wingdings 3" charset="2"/>
              <a:buChar char=""/>
            </a:pPr>
            <a:r>
              <a:rPr lang="ar-IQ" sz="2800" dirty="0" smtClean="0">
                <a:solidFill>
                  <a:prstClr val="black"/>
                </a:solidFill>
                <a:latin typeface="Calibri" panose="020F0502020204030204" pitchFamily="34" charset="0"/>
                <a:ea typeface="Calibri" panose="020F0502020204030204" pitchFamily="34" charset="0"/>
                <a:cs typeface="Arial" panose="020B0604020202020204" pitchFamily="34" charset="0"/>
              </a:rPr>
              <a:t>تمتاز </a:t>
            </a: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القصائد التي نظمها شعراء مدرسة الإحياء بعدد من الخصائص </a:t>
            </a:r>
            <a:r>
              <a:rPr lang="ar-IQ" sz="2800" dirty="0" smtClean="0">
                <a:solidFill>
                  <a:prstClr val="black"/>
                </a:solidFill>
                <a:latin typeface="Calibri" panose="020F0502020204030204" pitchFamily="34" charset="0"/>
                <a:ea typeface="Calibri" panose="020F0502020204030204" pitchFamily="34" charset="0"/>
                <a:cs typeface="Arial" panose="020B0604020202020204" pitchFamily="34" charset="0"/>
              </a:rPr>
              <a:t>والسمات:</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1ـ  الحفاظ على النهج العربي القديم في بناء القصيدة العربية.</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2ـ  التقيُّد بالبحور الشعرية المعروفة. </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3ـ النَّظم في الأغراض الشعرية التي نظم فيها الشعراء في العصر العباسي وما سبقه من العصور كالعصر الأموي والجاهلي.</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4ـ  افتتاح القصيدة بالغزل التقليدي الذي سار عليه شعراء العصر الجاهلي. </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5ـ استحداث أغراض شعرية جديدة كالشعر الوطني والشعر الاجتماعي والشعر المسرحي.</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6ـ  التركيز على وجود هدف سامٍ في أشعارهم.</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1100" b="1"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sz="900" dirty="0">
              <a:solidFill>
                <a:prstClr val="black"/>
              </a:solidFill>
            </a:endParaRPr>
          </a:p>
        </p:txBody>
      </p:sp>
      <p:pic>
        <p:nvPicPr>
          <p:cNvPr id="3" name="Picture 2"/>
          <p:cNvPicPr>
            <a:picLocks noChangeAspect="1"/>
          </p:cNvPicPr>
          <p:nvPr/>
        </p:nvPicPr>
        <p:blipFill>
          <a:blip r:embed="rId2"/>
          <a:stretch>
            <a:fillRect/>
          </a:stretch>
        </p:blipFill>
        <p:spPr>
          <a:xfrm>
            <a:off x="0" y="1"/>
            <a:ext cx="561703" cy="549276"/>
          </a:xfrm>
          <a:prstGeom prst="rect">
            <a:avLst/>
          </a:prstGeom>
        </p:spPr>
      </p:pic>
    </p:spTree>
    <p:extLst>
      <p:ext uri="{BB962C8B-B14F-4D97-AF65-F5344CB8AC3E}">
        <p14:creationId xmlns:p14="http://schemas.microsoft.com/office/powerpoint/2010/main" val="30778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851" y="117694"/>
            <a:ext cx="9528167" cy="6001643"/>
          </a:xfrm>
          <a:prstGeom prst="rect">
            <a:avLst/>
          </a:prstGeom>
        </p:spPr>
        <p:txBody>
          <a:bodyPr wrap="square">
            <a:spAutoFit/>
          </a:bodyPr>
          <a:lstStyle/>
          <a:p>
            <a:pPr lvl="1" algn="just" rtl="1">
              <a:lnSpc>
                <a:spcPct val="150000"/>
              </a:lnSpc>
            </a:pPr>
            <a:r>
              <a:rPr lang="ar-IQ" sz="3200" b="1" u="sng" dirty="0" smtClean="0">
                <a:solidFill>
                  <a:schemeClr val="accent2">
                    <a:lumMod val="50000"/>
                  </a:schemeClr>
                </a:solidFill>
                <a:latin typeface="Arial" panose="020B0604020202020204" pitchFamily="34" charset="0"/>
                <a:cs typeface="Arial" panose="020B0604020202020204" pitchFamily="34" charset="0"/>
              </a:rPr>
              <a:t>خصائص المذهب الكلاسيكي:</a:t>
            </a:r>
            <a:endParaRPr lang="ar-IQ" sz="3200" b="1" u="sng" dirty="0">
              <a:solidFill>
                <a:schemeClr val="accent2">
                  <a:lumMod val="50000"/>
                </a:schemeClr>
              </a:solidFill>
              <a:latin typeface="Arial" panose="020B0604020202020204" pitchFamily="34" charset="0"/>
              <a:cs typeface="Arial" panose="020B0604020202020204" pitchFamily="34" charset="0"/>
            </a:endParaRPr>
          </a:p>
          <a:p>
            <a:pPr lvl="1" algn="just" rtl="1">
              <a:lnSpc>
                <a:spcPct val="150000"/>
              </a:lnSpc>
            </a:pPr>
            <a:r>
              <a:rPr lang="ar-IQ" sz="3200" dirty="0">
                <a:solidFill>
                  <a:prstClr val="black"/>
                </a:solidFill>
                <a:latin typeface="Arial" panose="020B0604020202020204" pitchFamily="34" charset="0"/>
                <a:cs typeface="Arial" panose="020B0604020202020204" pitchFamily="34" charset="0"/>
              </a:rPr>
              <a:t>1ـ تقليد القدماء: ارتبط شعر النهضة بالإحياء والتقليد الشعر القديم</a:t>
            </a:r>
          </a:p>
          <a:p>
            <a:pPr lvl="1" algn="just" rtl="1">
              <a:lnSpc>
                <a:spcPct val="150000"/>
              </a:lnSpc>
            </a:pPr>
            <a:r>
              <a:rPr lang="ar-IQ" sz="3200" dirty="0">
                <a:solidFill>
                  <a:prstClr val="black"/>
                </a:solidFill>
                <a:latin typeface="Arial" panose="020B0604020202020204" pitchFamily="34" charset="0"/>
                <a:cs typeface="Arial" panose="020B0604020202020204" pitchFamily="34" charset="0"/>
              </a:rPr>
              <a:t>2ـ العقلانية: عنصر الذاتية في شعرهم ضعيف إلى حد كبير، </a:t>
            </a:r>
            <a:endParaRPr lang="ar-IQ" sz="3200" dirty="0" smtClean="0">
              <a:solidFill>
                <a:prstClr val="black"/>
              </a:solidFill>
              <a:latin typeface="Arial" panose="020B0604020202020204" pitchFamily="34" charset="0"/>
              <a:cs typeface="Arial" panose="020B0604020202020204" pitchFamily="34" charset="0"/>
            </a:endParaRPr>
          </a:p>
          <a:p>
            <a:pPr lvl="1" algn="just" rtl="1">
              <a:lnSpc>
                <a:spcPct val="150000"/>
              </a:lnSpc>
            </a:pPr>
            <a:r>
              <a:rPr lang="ar-IQ" sz="3200" dirty="0" smtClean="0">
                <a:solidFill>
                  <a:prstClr val="black"/>
                </a:solidFill>
                <a:latin typeface="Arial" panose="020B0604020202020204" pitchFamily="34" charset="0"/>
                <a:cs typeface="Arial" panose="020B0604020202020204" pitchFamily="34" charset="0"/>
              </a:rPr>
              <a:t>3ـ </a:t>
            </a:r>
            <a:r>
              <a:rPr lang="ar-IQ" sz="3200" dirty="0">
                <a:solidFill>
                  <a:prstClr val="black"/>
                </a:solidFill>
                <a:latin typeface="Arial" panose="020B0604020202020204" pitchFamily="34" charset="0"/>
                <a:cs typeface="Arial" panose="020B0604020202020204" pitchFamily="34" charset="0"/>
              </a:rPr>
              <a:t>الاتقان الفني:لا بد للكاتب الكلاسيكي من أن يتقن فنه ويصقله </a:t>
            </a:r>
            <a:r>
              <a:rPr lang="ar-IQ" sz="3200" dirty="0" smtClean="0">
                <a:solidFill>
                  <a:prstClr val="black"/>
                </a:solidFill>
                <a:latin typeface="Arial" panose="020B0604020202020204" pitchFamily="34" charset="0"/>
                <a:cs typeface="Arial" panose="020B0604020202020204" pitchFamily="34" charset="0"/>
              </a:rPr>
              <a:t>إلى</a:t>
            </a:r>
            <a:endParaRPr lang="ar-IQ" sz="3200" dirty="0">
              <a:solidFill>
                <a:prstClr val="black"/>
              </a:solidFill>
              <a:latin typeface="Arial" panose="020B0604020202020204" pitchFamily="34" charset="0"/>
              <a:cs typeface="Arial" panose="020B0604020202020204" pitchFamily="34" charset="0"/>
            </a:endParaRPr>
          </a:p>
          <a:p>
            <a:pPr lvl="1" algn="just" rtl="1">
              <a:lnSpc>
                <a:spcPct val="150000"/>
              </a:lnSpc>
            </a:pPr>
            <a:r>
              <a:rPr lang="ar-IQ" sz="3200" dirty="0">
                <a:solidFill>
                  <a:prstClr val="black"/>
                </a:solidFill>
                <a:latin typeface="Arial" panose="020B0604020202020204" pitchFamily="34" charset="0"/>
                <a:cs typeface="Arial" panose="020B0604020202020204" pitchFamily="34" charset="0"/>
              </a:rPr>
              <a:t>4ـ لاقتراب من الواقع والابتعاد عن نزوات </a:t>
            </a:r>
            <a:r>
              <a:rPr lang="ar-IQ" sz="3200" dirty="0" smtClean="0">
                <a:solidFill>
                  <a:prstClr val="black"/>
                </a:solidFill>
                <a:latin typeface="Arial" panose="020B0604020202020204" pitchFamily="34" charset="0"/>
                <a:cs typeface="Arial" panose="020B0604020202020204" pitchFamily="34" charset="0"/>
              </a:rPr>
              <a:t>الخيال</a:t>
            </a:r>
          </a:p>
          <a:p>
            <a:pPr lvl="1" algn="just" rtl="1">
              <a:lnSpc>
                <a:spcPct val="150000"/>
              </a:lnSpc>
            </a:pPr>
            <a:r>
              <a:rPr lang="ar-IQ" sz="3200" dirty="0" smtClean="0">
                <a:solidFill>
                  <a:prstClr val="black"/>
                </a:solidFill>
                <a:latin typeface="Arial" panose="020B0604020202020204" pitchFamily="34" charset="0"/>
                <a:cs typeface="Arial" panose="020B0604020202020204" pitchFamily="34" charset="0"/>
              </a:rPr>
              <a:t>5ـ </a:t>
            </a:r>
            <a:r>
              <a:rPr lang="ar-IQ" sz="3200" dirty="0">
                <a:solidFill>
                  <a:prstClr val="black"/>
                </a:solidFill>
                <a:latin typeface="Arial" panose="020B0604020202020204" pitchFamily="34" charset="0"/>
                <a:cs typeface="Arial" panose="020B0604020202020204" pitchFamily="34" charset="0"/>
              </a:rPr>
              <a:t>القيم الأخلاقية</a:t>
            </a:r>
            <a:r>
              <a:rPr lang="ar-IQ" sz="3200" dirty="0" smtClean="0">
                <a:solidFill>
                  <a:prstClr val="black"/>
                </a:solidFill>
                <a:latin typeface="Arial" panose="020B0604020202020204" pitchFamily="34" charset="0"/>
                <a:cs typeface="Arial" panose="020B0604020202020204" pitchFamily="34" charset="0"/>
              </a:rPr>
              <a:t>:</a:t>
            </a:r>
          </a:p>
          <a:p>
            <a:pPr lvl="1" algn="just" rtl="1">
              <a:lnSpc>
                <a:spcPct val="150000"/>
              </a:lnSpc>
            </a:pPr>
            <a:r>
              <a:rPr lang="ar-IQ" sz="3200" dirty="0" smtClean="0">
                <a:solidFill>
                  <a:prstClr val="black"/>
                </a:solidFill>
                <a:latin typeface="Arial" panose="020B0604020202020204" pitchFamily="34" charset="0"/>
                <a:cs typeface="Arial" panose="020B0604020202020204" pitchFamily="34" charset="0"/>
              </a:rPr>
              <a:t> 6-التعبيرباللغةالمحلية:                7ـ </a:t>
            </a:r>
            <a:r>
              <a:rPr lang="ar-IQ" sz="3200" dirty="0">
                <a:solidFill>
                  <a:prstClr val="black"/>
                </a:solidFill>
                <a:latin typeface="Arial" panose="020B0604020202020204" pitchFamily="34" charset="0"/>
                <a:cs typeface="Arial" panose="020B0604020202020204" pitchFamily="34" charset="0"/>
              </a:rPr>
              <a:t>الأدب غير شخصي</a:t>
            </a:r>
            <a:r>
              <a:rPr lang="ar-IQ" sz="3200" dirty="0" smtClean="0">
                <a:solidFill>
                  <a:prstClr val="black"/>
                </a:solidFill>
                <a:latin typeface="Arial" panose="020B0604020202020204" pitchFamily="34" charset="0"/>
                <a:cs typeface="Arial" panose="020B0604020202020204" pitchFamily="34" charset="0"/>
              </a:rPr>
              <a:t>:</a:t>
            </a:r>
            <a:endParaRPr lang="ar-IQ" sz="3200" dirty="0">
              <a:solidFill>
                <a:prstClr val="black"/>
              </a:solidFill>
              <a:latin typeface="Arial" panose="020B0604020202020204" pitchFamily="34" charset="0"/>
              <a:cs typeface="Arial" panose="020B0604020202020204" pitchFamily="34" charset="0"/>
            </a:endParaRPr>
          </a:p>
          <a:p>
            <a:pPr lvl="1" algn="just" rtl="1">
              <a:lnSpc>
                <a:spcPct val="150000"/>
              </a:lnSpc>
            </a:pPr>
            <a:r>
              <a:rPr lang="ar-IQ" sz="3200" dirty="0" smtClean="0">
                <a:solidFill>
                  <a:prstClr val="black"/>
                </a:solidFill>
                <a:latin typeface="Arial" panose="020B0604020202020204" pitchFamily="34" charset="0"/>
                <a:cs typeface="Arial" panose="020B0604020202020204" pitchFamily="34" charset="0"/>
              </a:rPr>
              <a:t>8  ـ </a:t>
            </a:r>
            <a:r>
              <a:rPr lang="ar-IQ" sz="3200" dirty="0">
                <a:solidFill>
                  <a:prstClr val="black"/>
                </a:solidFill>
                <a:latin typeface="Arial" panose="020B0604020202020204" pitchFamily="34" charset="0"/>
                <a:cs typeface="Arial" panose="020B0604020202020204" pitchFamily="34" charset="0"/>
              </a:rPr>
              <a:t>الأدب الإنساني</a:t>
            </a:r>
            <a:r>
              <a:rPr lang="ar-IQ" sz="3200" dirty="0" smtClean="0">
                <a:solidFill>
                  <a:prstClr val="black"/>
                </a:solidFill>
                <a:latin typeface="Arial" panose="020B0604020202020204" pitchFamily="34" charset="0"/>
                <a:cs typeface="Arial" panose="020B0604020202020204" pitchFamily="34" charset="0"/>
              </a:rPr>
              <a:t>:. </a:t>
            </a:r>
            <a:endParaRPr lang="ar-IQ" sz="3200"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1"/>
            <a:ext cx="561703" cy="549276"/>
          </a:xfrm>
          <a:prstGeom prst="rect">
            <a:avLst/>
          </a:prstGeom>
        </p:spPr>
      </p:pic>
    </p:spTree>
    <p:extLst>
      <p:ext uri="{BB962C8B-B14F-4D97-AF65-F5344CB8AC3E}">
        <p14:creationId xmlns:p14="http://schemas.microsoft.com/office/powerpoint/2010/main" val="406865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851" y="117694"/>
            <a:ext cx="9528167" cy="6649064"/>
          </a:xfrm>
          <a:prstGeom prst="rect">
            <a:avLst/>
          </a:prstGeom>
        </p:spPr>
        <p:txBody>
          <a:bodyPr wrap="square">
            <a:spAutoFit/>
          </a:bodyPr>
          <a:lstStyle/>
          <a:p>
            <a:pPr marL="914400" marR="0" lvl="1" indent="-457200" algn="just" defTabSz="457200" rtl="1"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ar-IQ" sz="3200" b="1" i="0" u="sng" strike="noStrike" kern="1200" cap="none" spc="0" normalizeH="0" baseline="0" noProof="0" dirty="0" smtClean="0">
                <a:ln>
                  <a:noFill/>
                </a:ln>
                <a:solidFill>
                  <a:schemeClr val="accent2">
                    <a:lumMod val="50000"/>
                  </a:schemeClr>
                </a:solidFill>
                <a:effectLst/>
                <a:uLnTx/>
                <a:uFillTx/>
                <a:latin typeface="Arial" panose="020B0604020202020204" pitchFamily="34" charset="0"/>
                <a:ea typeface="+mn-ea"/>
                <a:cs typeface="Arial" panose="020B0604020202020204" pitchFamily="34" charset="0"/>
              </a:rPr>
              <a:t>المذهب الرومانسي </a:t>
            </a:r>
          </a:p>
          <a:p>
            <a:pPr marL="457200" marR="0" lvl="1" indent="0" algn="just" defTabSz="457200" rtl="1" eaLnBrk="1" fontAlgn="auto" latinLnBrk="0" hangingPunct="1">
              <a:lnSpc>
                <a:spcPct val="150000"/>
              </a:lnSpc>
              <a:spcBef>
                <a:spcPts val="0"/>
              </a:spcBef>
              <a:spcAft>
                <a:spcPts val="0"/>
              </a:spcAft>
              <a:buClrTx/>
              <a:buSzTx/>
              <a:buFontTx/>
              <a:buNone/>
              <a:tabLst/>
              <a:defRPr/>
            </a:pPr>
            <a:r>
              <a:rPr kumimoji="0" lang="ar-IQ"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وقد </a:t>
            </a:r>
            <a:r>
              <a:rPr kumimoji="0" lang="ar-IQ"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بدأ المذهب الرومانسيّ أو الرومانتيكيّ بالظهور أوائلَ القرن التاسع عشر ميلادي، وبظهورِهِ اكتسحَ ثقافةَ أوروبّا السائدة في ذلك الوقت، واستطاعَ أن يحلّ محلَّ الكلاسيكيّة، حيث جاء هذا المذهب كردّة فعل على الكلاسيكيّة ذات القيود والنظام الصارم، حيث تمَلمَلَ الأدباء من هذا المذهب وثاروا عليه، كما كان للفوضى السياسيّة الناتجة عن الحروب التي تفجرت آنذاك كحروب نابليون والتصارع على المستعمرات والحروب بين الدول المتجاورة في أوروبّا أثرٌ في انتشار هذا المذهب</a:t>
            </a:r>
            <a:r>
              <a:rPr kumimoji="0" lang="ar-IQ"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ar-IQ"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1"/>
            <a:ext cx="561703" cy="549276"/>
          </a:xfrm>
          <a:prstGeom prst="rect">
            <a:avLst/>
          </a:prstGeom>
        </p:spPr>
      </p:pic>
    </p:spTree>
    <p:extLst>
      <p:ext uri="{BB962C8B-B14F-4D97-AF65-F5344CB8AC3E}">
        <p14:creationId xmlns:p14="http://schemas.microsoft.com/office/powerpoint/2010/main" val="200652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03217" cy="687659"/>
          </a:xfrm>
          <a:prstGeom prst="rect">
            <a:avLst/>
          </a:prstGeom>
        </p:spPr>
      </p:pic>
      <p:sp>
        <p:nvSpPr>
          <p:cNvPr id="3" name="Rectangle 2"/>
          <p:cNvSpPr/>
          <p:nvPr/>
        </p:nvSpPr>
        <p:spPr>
          <a:xfrm>
            <a:off x="-271549" y="260699"/>
            <a:ext cx="10246822" cy="6311408"/>
          </a:xfrm>
          <a:prstGeom prst="rect">
            <a:avLst/>
          </a:prstGeom>
        </p:spPr>
        <p:txBody>
          <a:bodyPr wrap="square">
            <a:spAutoFit/>
          </a:bodyPr>
          <a:lstStyle/>
          <a:p>
            <a:pPr algn="just" rtl="1">
              <a:lnSpc>
                <a:spcPct val="115000"/>
              </a:lnSpc>
              <a:spcAft>
                <a:spcPts val="1000"/>
              </a:spcAft>
            </a:pPr>
            <a:r>
              <a:rPr lang="ar-SA" sz="3200" b="1" u="sng"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خصائص المذهب الرومانسي </a:t>
            </a:r>
            <a:endParaRPr lang="en-US" b="1" u="sng"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3200" dirty="0">
                <a:latin typeface="Calibri" panose="020F0502020204030204" pitchFamily="34" charset="0"/>
                <a:ea typeface="Calibri" panose="020F0502020204030204" pitchFamily="34" charset="0"/>
                <a:cs typeface="Arial" panose="020B0604020202020204" pitchFamily="34" charset="0"/>
              </a:rPr>
              <a:t>1</a:t>
            </a:r>
            <a:r>
              <a:rPr lang="ar-SA" sz="2800" dirty="0">
                <a:latin typeface="Calibri" panose="020F0502020204030204" pitchFamily="34" charset="0"/>
                <a:ea typeface="Calibri" panose="020F0502020204030204" pitchFamily="34" charset="0"/>
                <a:cs typeface="Arial" panose="020B0604020202020204" pitchFamily="34" charset="0"/>
              </a:rPr>
              <a:t>ـ اللجوء للطبيعة والهروب إليها كلما اشتدت الأحزان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2ـ شيوع نزعة الحزن والسوداوية.</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3ـ  الاستعانة بمظاهر الطبيعة في توظيف الأفكار الشعور.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4ـ شيوع العاطفة ونبذ العقلية والمنطقية الجامدة</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5ـ  الإحساس بالغربة والألم والتعاطف مع البؤساء.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6ـ توظيف الخيال بشكل فعال في القصائد للهروب إليه من الواقع.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7ـ التمرد على جميع الأنظمة والقواعد والقوانين والمواضعات الاجتماعية.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8ـ بروز الفردية وتضخيمها والمغالاة في تعظيمها وعرض شؤونها.</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9ـ  البطل الرومانسي مستمَدّ من الشخصيات البشريّة وليس آلهة أو بطلًا خارقًا.</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432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574766" cy="562050"/>
          </a:xfrm>
          <a:prstGeom prst="rect">
            <a:avLst/>
          </a:prstGeom>
        </p:spPr>
      </p:pic>
      <p:sp>
        <p:nvSpPr>
          <p:cNvPr id="3" name="Rectangle 2"/>
          <p:cNvSpPr/>
          <p:nvPr/>
        </p:nvSpPr>
        <p:spPr>
          <a:xfrm>
            <a:off x="483325" y="332509"/>
            <a:ext cx="8826929" cy="6715172"/>
          </a:xfrm>
          <a:prstGeom prst="rect">
            <a:avLst/>
          </a:prstGeom>
        </p:spPr>
        <p:txBody>
          <a:bodyPr wrap="square">
            <a:spAutoFit/>
          </a:bodyPr>
          <a:lstStyle/>
          <a:p>
            <a:pPr algn="just" rtl="1">
              <a:lnSpc>
                <a:spcPct val="115000"/>
              </a:lnSpc>
              <a:spcAft>
                <a:spcPts val="1000"/>
              </a:spcAft>
            </a:pPr>
            <a:r>
              <a:rPr lang="ar-SA" sz="3200" b="1" dirty="0">
                <a:solidFill>
                  <a:srgbClr val="C00000"/>
                </a:solidFill>
                <a:latin typeface="Calibri" panose="020F0502020204030204" pitchFamily="34" charset="0"/>
                <a:ea typeface="Calibri" panose="020F0502020204030204" pitchFamily="34" charset="0"/>
                <a:cs typeface="Arial" panose="020B0604020202020204" pitchFamily="34" charset="0"/>
              </a:rPr>
              <a:t>ومن أبرز المفكرين والأدباء الذين اعتنقوا الرومانسية ما يأتي</a:t>
            </a:r>
            <a:r>
              <a:rPr lang="ar-SA" sz="3200"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3200" dirty="0">
                <a:solidFill>
                  <a:srgbClr val="FF0000"/>
                </a:solidFill>
                <a:latin typeface="Calibri" panose="020F0502020204030204" pitchFamily="34" charset="0"/>
                <a:ea typeface="Calibri" panose="020F0502020204030204" pitchFamily="34" charset="0"/>
                <a:cs typeface="Arial" panose="020B0604020202020204" pitchFamily="34" charset="0"/>
              </a:rPr>
              <a:t>جان جاك روسوـ شاتوبريان</a:t>
            </a:r>
            <a:r>
              <a:rPr lang="ar-SA" sz="3200" dirty="0">
                <a:latin typeface="Calibri" panose="020F0502020204030204" pitchFamily="34" charset="0"/>
                <a:ea typeface="Calibri" panose="020F0502020204030204" pitchFamily="34" charset="0"/>
                <a:cs typeface="Arial" panose="020B0604020202020204" pitchFamily="34" charset="0"/>
              </a:rPr>
              <a:t> ـ </a:t>
            </a:r>
            <a:r>
              <a:rPr lang="ar-SA" sz="3200" dirty="0">
                <a:solidFill>
                  <a:srgbClr val="FF0000"/>
                </a:solidFill>
                <a:latin typeface="Calibri" panose="020F0502020204030204" pitchFamily="34" charset="0"/>
                <a:ea typeface="Calibri" panose="020F0502020204030204" pitchFamily="34" charset="0"/>
                <a:cs typeface="Arial" panose="020B0604020202020204" pitchFamily="34" charset="0"/>
              </a:rPr>
              <a:t>بودلير</a:t>
            </a:r>
            <a:r>
              <a:rPr lang="ar-SA" sz="3200" dirty="0">
                <a:latin typeface="Calibri" panose="020F0502020204030204" pitchFamily="34" charset="0"/>
                <a:ea typeface="Calibri" panose="020F0502020204030204" pitchFamily="34" charset="0"/>
                <a:cs typeface="Arial" panose="020B0604020202020204" pitchFamily="34" charset="0"/>
              </a:rPr>
              <a:t>ـ </a:t>
            </a:r>
            <a:r>
              <a:rPr lang="ar-SA" sz="3200" b="1" dirty="0">
                <a:solidFill>
                  <a:srgbClr val="FF0000"/>
                </a:solidFill>
                <a:latin typeface="Calibri" panose="020F0502020204030204" pitchFamily="34" charset="0"/>
                <a:ea typeface="Calibri" panose="020F0502020204030204" pitchFamily="34" charset="0"/>
                <a:cs typeface="Arial" panose="020B0604020202020204" pitchFamily="34" charset="0"/>
              </a:rPr>
              <a:t> فيكتور هوجو</a:t>
            </a:r>
            <a:r>
              <a:rPr lang="ar-SA" sz="3200" b="1" dirty="0">
                <a:latin typeface="Calibri" panose="020F0502020204030204" pitchFamily="34" charset="0"/>
                <a:ea typeface="Calibri" panose="020F0502020204030204" pitchFamily="34" charset="0"/>
                <a:cs typeface="Arial" panose="020B0604020202020204" pitchFamily="34" charset="0"/>
              </a:rPr>
              <a:t> ـ </a:t>
            </a:r>
            <a:r>
              <a:rPr lang="ar-SA" sz="3200" b="1" dirty="0">
                <a:solidFill>
                  <a:srgbClr val="FF0000"/>
                </a:solidFill>
                <a:latin typeface="Calibri" panose="020F0502020204030204" pitchFamily="34" charset="0"/>
                <a:ea typeface="Calibri" panose="020F0502020204030204" pitchFamily="34" charset="0"/>
                <a:cs typeface="Arial" panose="020B0604020202020204" pitchFamily="34" charset="0"/>
              </a:rPr>
              <a:t>لامارتين</a:t>
            </a:r>
            <a:r>
              <a:rPr lang="ar-SA" sz="3200"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3200" b="1" dirty="0">
                <a:solidFill>
                  <a:srgbClr val="C00000"/>
                </a:solidFill>
                <a:latin typeface="Calibri" panose="020F0502020204030204" pitchFamily="34" charset="0"/>
                <a:ea typeface="Calibri" panose="020F0502020204030204" pitchFamily="34" charset="0"/>
                <a:cs typeface="Arial" panose="020B0604020202020204" pitchFamily="34" charset="0"/>
              </a:rPr>
              <a:t>رواد المذهب الرومانسي عند العرب</a:t>
            </a:r>
            <a:r>
              <a:rPr lang="ar-SA" sz="3200" dirty="0">
                <a:solidFill>
                  <a:srgbClr val="C00000"/>
                </a:solidFill>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3200" dirty="0">
                <a:latin typeface="Calibri" panose="020F0502020204030204" pitchFamily="34" charset="0"/>
                <a:ea typeface="Calibri" panose="020F0502020204030204" pitchFamily="34" charset="0"/>
                <a:cs typeface="Arial" panose="020B0604020202020204" pitchFamily="34" charset="0"/>
              </a:rPr>
              <a:t>دخلت الرومانسية إلى الأدب العربيّ، وقد تأسّست جمعيات ومدارس للأدباء والمبدعين العرب في ظل المذهب الرومانسي كالرابطة القلمية لشعراء المهجر ومدرسة الديوان وجماعة أبولو، ومن أبرز المبدعين العرب الذين اعتنقوا الرومانسية: </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solidFill>
                  <a:srgbClr val="FF0000"/>
                </a:solidFill>
                <a:latin typeface="Calibri" panose="020F0502020204030204" pitchFamily="34" charset="0"/>
                <a:ea typeface="Calibri" panose="020F0502020204030204" pitchFamily="34" charset="0"/>
                <a:cs typeface="Arial" panose="020B0604020202020204" pitchFamily="34" charset="0"/>
              </a:rPr>
              <a:t>1ـ </a:t>
            </a:r>
            <a:r>
              <a:rPr lang="ar-SA" sz="3200" b="1" dirty="0">
                <a:solidFill>
                  <a:srgbClr val="FF0000"/>
                </a:solidFill>
                <a:latin typeface="Calibri" panose="020F0502020204030204" pitchFamily="34" charset="0"/>
                <a:ea typeface="Calibri" panose="020F0502020204030204" pitchFamily="34" charset="0"/>
                <a:cs typeface="Arial" panose="020B0604020202020204" pitchFamily="34" charset="0"/>
              </a:rPr>
              <a:t>جبران خليل جبران</a:t>
            </a:r>
            <a:r>
              <a:rPr lang="ar-SA" sz="3200" dirty="0">
                <a:latin typeface="Calibri" panose="020F0502020204030204" pitchFamily="34" charset="0"/>
                <a:ea typeface="Calibri" panose="020F0502020204030204" pitchFamily="34" charset="0"/>
                <a:cs typeface="Arial" panose="020B0604020202020204" pitchFamily="34" charset="0"/>
              </a:rPr>
              <a:t>: كاتبٌ وأديبٌ ورسّامٌ وشاعرٌ لبناني، أسَسَ الرابطة القلمية التي ثارت على ما هو تقليدي واتجهت نحو التجديد، وقد كانت ملامح الرومانسية واضحة وظاهرة جدًا في مؤلفاته.</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9194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627844" cy="613954"/>
          </a:xfrm>
          <a:prstGeom prst="rect">
            <a:avLst/>
          </a:prstGeom>
        </p:spPr>
      </p:pic>
      <p:sp>
        <p:nvSpPr>
          <p:cNvPr id="3" name="Rectangle 2"/>
          <p:cNvSpPr/>
          <p:nvPr/>
        </p:nvSpPr>
        <p:spPr>
          <a:xfrm>
            <a:off x="-290945" y="138545"/>
            <a:ext cx="10668000" cy="6538200"/>
          </a:xfrm>
          <a:prstGeom prst="rect">
            <a:avLst/>
          </a:prstGeom>
        </p:spPr>
        <p:txBody>
          <a:bodyPr wrap="square">
            <a:spAutoFit/>
          </a:bodyPr>
          <a:lstStyle/>
          <a:p>
            <a:pPr lvl="0" algn="r" rtl="1">
              <a:lnSpc>
                <a:spcPct val="115000"/>
              </a:lnSpc>
              <a:spcAft>
                <a:spcPts val="1000"/>
              </a:spcAft>
            </a:pPr>
            <a:r>
              <a:rPr lang="ar-SA" sz="2400" b="1" dirty="0">
                <a:solidFill>
                  <a:srgbClr val="C00000"/>
                </a:solidFill>
                <a:latin typeface="Calibri" panose="020F0502020204030204" pitchFamily="34" charset="0"/>
                <a:ea typeface="Calibri" panose="020F0502020204030204" pitchFamily="34" charset="0"/>
                <a:cs typeface="Arial" panose="020B0604020202020204" pitchFamily="34" charset="0"/>
              </a:rPr>
              <a:t>يقول جبران خليل جبران</a:t>
            </a:r>
            <a:endParaRPr lang="ar-IQ" sz="24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spcAft>
                <a:spcPts val="1000"/>
              </a:spcAft>
            </a:pPr>
            <a:r>
              <a:rPr lang="ar-SA" sz="2400" b="1" dirty="0">
                <a:solidFill>
                  <a:srgbClr val="C00000"/>
                </a:solidFill>
                <a:latin typeface="Calibri" panose="020F0502020204030204" pitchFamily="34" charset="0"/>
                <a:ea typeface="Calibri" panose="020F0502020204030204" pitchFamily="34" charset="0"/>
                <a:cs typeface="Arial" panose="020B0604020202020204" pitchFamily="34" charset="0"/>
              </a:rPr>
              <a:t>    ليس في الغابات علمٌ لا و لا فيها </a:t>
            </a:r>
            <a:r>
              <a:rPr lang="ar-SA" sz="2400" b="1" dirty="0" smtClean="0">
                <a:solidFill>
                  <a:srgbClr val="C00000"/>
                </a:solidFill>
                <a:latin typeface="Calibri" panose="020F0502020204030204" pitchFamily="34" charset="0"/>
                <a:ea typeface="Calibri" panose="020F0502020204030204" pitchFamily="34" charset="0"/>
                <a:cs typeface="Arial" panose="020B0604020202020204" pitchFamily="34" charset="0"/>
              </a:rPr>
              <a:t>الجهول</a:t>
            </a:r>
            <a:r>
              <a:rPr lang="ar-IQ" sz="2400" b="1" dirty="0" smtClean="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ar-SA" sz="2400" b="1" dirty="0" smtClean="0">
                <a:solidFill>
                  <a:srgbClr val="C00000"/>
                </a:solidFill>
                <a:latin typeface="Calibri" panose="020F0502020204030204" pitchFamily="34" charset="0"/>
                <a:ea typeface="Calibri" panose="020F0502020204030204" pitchFamily="34" charset="0"/>
                <a:cs typeface="Arial" panose="020B0604020202020204" pitchFamily="34" charset="0"/>
              </a:rPr>
              <a:t>فاذا </a:t>
            </a:r>
            <a:r>
              <a:rPr lang="ar-SA" sz="2400" b="1" dirty="0">
                <a:solidFill>
                  <a:srgbClr val="C00000"/>
                </a:solidFill>
                <a:latin typeface="Calibri" panose="020F0502020204030204" pitchFamily="34" charset="0"/>
                <a:ea typeface="Calibri" panose="020F0502020204030204" pitchFamily="34" charset="0"/>
                <a:cs typeface="Arial" panose="020B0604020202020204" pitchFamily="34" charset="0"/>
              </a:rPr>
              <a:t>الأغصانُ مالتْ لم تقلْ هذا الجليــــلْ</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r>
              <a:rPr lang="ar-SA" sz="2800" b="1" dirty="0">
                <a:solidFill>
                  <a:srgbClr val="FF0000"/>
                </a:solidFill>
                <a:latin typeface="Calibri" panose="020F0502020204030204" pitchFamily="34" charset="0"/>
                <a:ea typeface="Calibri" panose="020F0502020204030204" pitchFamily="34" charset="0"/>
                <a:cs typeface="Arial" panose="020B0604020202020204" pitchFamily="34" charset="0"/>
              </a:rPr>
              <a:t>2ـ  خليل مطران</a:t>
            </a:r>
            <a:r>
              <a:rPr lang="ar-SA" sz="2800" dirty="0">
                <a:solidFill>
                  <a:prstClr val="black"/>
                </a:solidFill>
                <a:latin typeface="Calibri" panose="020F0502020204030204" pitchFamily="34" charset="0"/>
                <a:ea typeface="Calibri" panose="020F0502020204030204" pitchFamily="34" charset="0"/>
                <a:cs typeface="Arial" panose="020B0604020202020204" pitchFamily="34" charset="0"/>
              </a:rPr>
              <a:t>: شاعرٌ لبناني، ويُعدُ واحدًا من روادِ حركةِ التجديد، تأثر بالمدرسة الرومانسية واستقر عليها بعد أن قَلدَ شعراء عصره في بعض الموضوعات التقليديّة، حيث كان لثقافته الفرنسية أثرٌ في توجهه نحو المدرسة الرومانسية</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r>
              <a:rPr lang="ar-SA" sz="2800" dirty="0">
                <a:solidFill>
                  <a:srgbClr val="FF0000"/>
                </a:solidFill>
                <a:latin typeface="Calibri" panose="020F0502020204030204" pitchFamily="34" charset="0"/>
                <a:ea typeface="Calibri" panose="020F0502020204030204" pitchFamily="34" charset="0"/>
                <a:cs typeface="Arial" panose="020B0604020202020204" pitchFamily="34" charset="0"/>
              </a:rPr>
              <a:t>3ـ عباس محمود العقاد</a:t>
            </a:r>
            <a:r>
              <a:rPr lang="ar-SA" sz="2800" dirty="0">
                <a:solidFill>
                  <a:prstClr val="black"/>
                </a:solidFill>
                <a:latin typeface="Calibri" panose="020F0502020204030204" pitchFamily="34" charset="0"/>
                <a:ea typeface="Calibri" panose="020F0502020204030204" pitchFamily="34" charset="0"/>
                <a:cs typeface="Arial" panose="020B0604020202020204" pitchFamily="34" charset="0"/>
              </a:rPr>
              <a:t>: أديبٌ ومفكرٌ وصحفيٌ وشاعرٌ مصري، كان من مُؤسسي مدرسة الديوان والتي تأثرت بالرومانسية في الأدب الإنجليزي فكان نقدهم مبنيًا على مبادئ الرومانسية وتعاليمها.</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r>
              <a:rPr lang="ar-SA" sz="2800" dirty="0">
                <a:solidFill>
                  <a:srgbClr val="FF0000"/>
                </a:solidFill>
                <a:latin typeface="Calibri" panose="020F0502020204030204" pitchFamily="34" charset="0"/>
                <a:ea typeface="Calibri" panose="020F0502020204030204" pitchFamily="34" charset="0"/>
                <a:cs typeface="Arial" panose="020B0604020202020204" pitchFamily="34" charset="0"/>
              </a:rPr>
              <a:t>4ـ  ميخائيل نعيمة</a:t>
            </a:r>
            <a:r>
              <a:rPr lang="ar-SA" sz="2800" dirty="0">
                <a:solidFill>
                  <a:prstClr val="black"/>
                </a:solidFill>
                <a:latin typeface="Calibri" panose="020F0502020204030204" pitchFamily="34" charset="0"/>
                <a:ea typeface="Calibri" panose="020F0502020204030204" pitchFamily="34" charset="0"/>
                <a:cs typeface="Arial" panose="020B0604020202020204" pitchFamily="34" charset="0"/>
              </a:rPr>
              <a:t>.: قاصٌّ وروائيٌّ، ومسرحيٌّ، وكاتبُ مقالات، وناقدٌ كبير، يُعدُّ أحدَ مؤسّسي الرابطة القلمية، وكانت ملامح الرومانسية بارزة في مؤلفاته.</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r>
              <a:rPr lang="ar-SA" sz="2800" dirty="0">
                <a:solidFill>
                  <a:srgbClr val="FF0000"/>
                </a:solidFill>
                <a:latin typeface="Calibri" panose="020F0502020204030204" pitchFamily="34" charset="0"/>
                <a:ea typeface="Calibri" panose="020F0502020204030204" pitchFamily="34" charset="0"/>
                <a:cs typeface="Arial" panose="020B0604020202020204" pitchFamily="34" charset="0"/>
              </a:rPr>
              <a:t>5ـ إبراهيم ناجي: </a:t>
            </a:r>
            <a:r>
              <a:rPr lang="ar-SA" sz="2800" dirty="0">
                <a:solidFill>
                  <a:prstClr val="black"/>
                </a:solidFill>
                <a:latin typeface="Calibri" panose="020F0502020204030204" pitchFamily="34" charset="0"/>
                <a:ea typeface="Calibri" panose="020F0502020204030204" pitchFamily="34" charset="0"/>
                <a:cs typeface="Arial" panose="020B0604020202020204" pitchFamily="34" charset="0"/>
              </a:rPr>
              <a:t>شاعرٌ مصري، مَالَ إلى الرومانسية وكان وكيلًا لجماعة أبولو التي اتجهت نحو المذهب الرومانسي، وكان به نزعة روحية "صوفية".</a:t>
            </a:r>
            <a:endParaRPr lang="ar-IQ"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31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544"/>
            <a:ext cx="774619" cy="759127"/>
          </a:xfrm>
          <a:prstGeom prst="rect">
            <a:avLst/>
          </a:prstGeom>
        </p:spPr>
      </p:pic>
      <p:sp>
        <p:nvSpPr>
          <p:cNvPr id="3" name="Rectangle 2"/>
          <p:cNvSpPr/>
          <p:nvPr/>
        </p:nvSpPr>
        <p:spPr>
          <a:xfrm>
            <a:off x="4153990" y="378823"/>
            <a:ext cx="4585062" cy="707886"/>
          </a:xfrm>
          <a:prstGeom prst="rect">
            <a:avLst/>
          </a:prstGeom>
        </p:spPr>
        <p:txBody>
          <a:bodyPr wrap="square">
            <a:spAutoFit/>
          </a:bodyPr>
          <a:lstStyle/>
          <a:p>
            <a:r>
              <a:rPr lang="ar-IQ" sz="4000" dirty="0">
                <a:solidFill>
                  <a:schemeClr val="accent5"/>
                </a:solidFill>
                <a:latin typeface="Amiri" panose="00000500000000000000" pitchFamily="2" charset="-78"/>
                <a:cs typeface="Amiri" panose="00000500000000000000" pitchFamily="2" charset="-78"/>
              </a:rPr>
              <a:t>سؤال أو استفسار؟!</a:t>
            </a:r>
          </a:p>
        </p:txBody>
      </p:sp>
      <p:pic>
        <p:nvPicPr>
          <p:cNvPr id="4" name="Picture 3"/>
          <p:cNvPicPr>
            <a:picLocks noChangeAspect="1"/>
          </p:cNvPicPr>
          <p:nvPr/>
        </p:nvPicPr>
        <p:blipFill>
          <a:blip r:embed="rId3"/>
          <a:stretch>
            <a:fillRect/>
          </a:stretch>
        </p:blipFill>
        <p:spPr>
          <a:xfrm>
            <a:off x="522515" y="1901946"/>
            <a:ext cx="6975566" cy="3502328"/>
          </a:xfrm>
          <a:prstGeom prst="rect">
            <a:avLst/>
          </a:prstGeom>
        </p:spPr>
      </p:pic>
    </p:spTree>
    <p:extLst>
      <p:ext uri="{BB962C8B-B14F-4D97-AF65-F5344CB8AC3E}">
        <p14:creationId xmlns:p14="http://schemas.microsoft.com/office/powerpoint/2010/main" val="180104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774259" cy="755970"/>
          </a:xfrm>
          <a:prstGeom prst="rect">
            <a:avLst/>
          </a:prstGeom>
        </p:spPr>
      </p:pic>
      <p:sp>
        <p:nvSpPr>
          <p:cNvPr id="4" name="Rectangle 3"/>
          <p:cNvSpPr/>
          <p:nvPr/>
        </p:nvSpPr>
        <p:spPr>
          <a:xfrm flipH="1">
            <a:off x="2338251" y="365762"/>
            <a:ext cx="6518366" cy="4914166"/>
          </a:xfrm>
          <a:prstGeom prst="rect">
            <a:avLst/>
          </a:prstGeom>
        </p:spPr>
        <p:txBody>
          <a:bodyPr wrap="square">
            <a:spAutoFit/>
          </a:bodyPr>
          <a:lstStyle/>
          <a:p>
            <a:pPr algn="just" rtl="1">
              <a:lnSpc>
                <a:spcPct val="150000"/>
              </a:lnSpc>
            </a:pPr>
            <a:r>
              <a:rPr lang="ar-IQ" sz="3200" b="1" dirty="0" smtClean="0">
                <a:solidFill>
                  <a:srgbClr val="C00000"/>
                </a:solidFill>
                <a:latin typeface="Amiri" panose="00000500000000000000" pitchFamily="2" charset="-78"/>
                <a:cs typeface="Amiri" panose="00000500000000000000" pitchFamily="2" charset="-78"/>
              </a:rPr>
              <a:t>المحاضرة </a:t>
            </a:r>
            <a:r>
              <a:rPr lang="ar-IQ" sz="3200" b="1" dirty="0">
                <a:solidFill>
                  <a:srgbClr val="C00000"/>
                </a:solidFill>
                <a:latin typeface="Amiri" panose="00000500000000000000" pitchFamily="2" charset="-78"/>
                <a:cs typeface="Amiri" panose="00000500000000000000" pitchFamily="2" charset="-78"/>
              </a:rPr>
              <a:t>القادمة </a:t>
            </a:r>
          </a:p>
          <a:p>
            <a:pPr algn="just" rtl="1"/>
            <a:endParaRPr lang="ar-IQ" sz="3200" dirty="0">
              <a:latin typeface="Amiri" panose="00000500000000000000" pitchFamily="2" charset="-78"/>
              <a:cs typeface="Amiri" panose="00000500000000000000" pitchFamily="2" charset="-78"/>
            </a:endParaRPr>
          </a:p>
          <a:p>
            <a:pPr marL="342900" lvl="0" indent="-342900" algn="r" rtl="1">
              <a:spcBef>
                <a:spcPts val="1000"/>
              </a:spcBef>
              <a:buClr>
                <a:srgbClr val="83992A"/>
              </a:buClr>
              <a:buSzPct val="80000"/>
              <a:buFont typeface="Wingdings 3" charset="2"/>
              <a:buChar char=""/>
            </a:pPr>
            <a:r>
              <a:rPr lang="ar-IQ" sz="2600" b="1" dirty="0" smtClean="0">
                <a:solidFill>
                  <a:prstClr val="black"/>
                </a:solidFill>
                <a:latin typeface="Amiri" panose="00000500000000000000" pitchFamily="2" charset="-78"/>
                <a:cs typeface="Amiri" panose="00000500000000000000" pitchFamily="2" charset="-78"/>
              </a:rPr>
              <a:t>مدرسة الديوان</a:t>
            </a:r>
            <a:endParaRPr lang="ar-IQ" sz="2600" b="1" dirty="0">
              <a:solidFill>
                <a:prstClr val="black"/>
              </a:solidFill>
              <a:latin typeface="Amiri" panose="00000500000000000000" pitchFamily="2" charset="-78"/>
              <a:cs typeface="Amiri" panose="00000500000000000000" pitchFamily="2" charset="-78"/>
            </a:endParaRPr>
          </a:p>
          <a:p>
            <a:pPr marL="342900" lvl="0" indent="-342900" algn="r" rtl="1">
              <a:spcBef>
                <a:spcPts val="1000"/>
              </a:spcBef>
              <a:buClr>
                <a:srgbClr val="83992A"/>
              </a:buClr>
              <a:buSzPct val="80000"/>
              <a:buFont typeface="Wingdings 3" charset="2"/>
              <a:buChar char=""/>
            </a:pPr>
            <a:r>
              <a:rPr lang="ar-IQ" sz="2600" b="1" dirty="0" smtClean="0">
                <a:solidFill>
                  <a:prstClr val="black"/>
                </a:solidFill>
                <a:latin typeface="Amiri" panose="00000500000000000000" pitchFamily="2" charset="-78"/>
                <a:cs typeface="Amiri" panose="00000500000000000000" pitchFamily="2" charset="-78"/>
              </a:rPr>
              <a:t>جماعة المهجر</a:t>
            </a:r>
            <a:endParaRPr lang="ar-IQ" sz="2600" b="1" dirty="0">
              <a:solidFill>
                <a:prstClr val="black"/>
              </a:solidFill>
              <a:latin typeface="Amiri" panose="00000500000000000000" pitchFamily="2" charset="-78"/>
              <a:cs typeface="Amiri" panose="00000500000000000000" pitchFamily="2" charset="-78"/>
            </a:endParaRPr>
          </a:p>
          <a:p>
            <a:pPr marL="342900" lvl="0" indent="-342900" algn="r" rtl="1">
              <a:spcBef>
                <a:spcPts val="1000"/>
              </a:spcBef>
              <a:buClr>
                <a:srgbClr val="83992A"/>
              </a:buClr>
              <a:buSzPct val="80000"/>
              <a:buFont typeface="Wingdings 3" charset="2"/>
              <a:buChar char=""/>
            </a:pPr>
            <a:r>
              <a:rPr lang="ar-IQ" sz="2600" b="1" dirty="0" smtClean="0">
                <a:solidFill>
                  <a:prstClr val="black"/>
                </a:solidFill>
                <a:latin typeface="Amiri" panose="00000500000000000000" pitchFamily="2" charset="-78"/>
                <a:cs typeface="Amiri" panose="00000500000000000000" pitchFamily="2" charset="-78"/>
              </a:rPr>
              <a:t>الرابطة القلمية</a:t>
            </a:r>
            <a:endParaRPr lang="ar-IQ" sz="2600" b="1" dirty="0">
              <a:solidFill>
                <a:prstClr val="black"/>
              </a:solidFill>
              <a:latin typeface="Amiri" panose="00000500000000000000" pitchFamily="2" charset="-78"/>
              <a:cs typeface="Amiri" panose="00000500000000000000" pitchFamily="2" charset="-78"/>
            </a:endParaRPr>
          </a:p>
          <a:p>
            <a:pPr marL="342900" lvl="0" indent="-342900" algn="r" rtl="1">
              <a:spcBef>
                <a:spcPts val="1000"/>
              </a:spcBef>
              <a:buClr>
                <a:srgbClr val="83992A"/>
              </a:buClr>
              <a:buSzPct val="80000"/>
              <a:buFont typeface="Wingdings 3" charset="2"/>
              <a:buChar char=""/>
            </a:pPr>
            <a:endParaRPr lang="en-US" sz="2600" b="1" dirty="0">
              <a:solidFill>
                <a:prstClr val="black"/>
              </a:solidFill>
              <a:latin typeface="Amiri" panose="00000500000000000000" pitchFamily="2" charset="-78"/>
              <a:cs typeface="Amiri" panose="00000500000000000000" pitchFamily="2" charset="-78"/>
            </a:endParaRPr>
          </a:p>
          <a:p>
            <a:pPr algn="just" rtl="1">
              <a:lnSpc>
                <a:spcPct val="150000"/>
              </a:lnSpc>
            </a:pPr>
            <a:endParaRPr lang="ar-IQ" sz="3200" dirty="0" smtClean="0">
              <a:latin typeface="Amiri" panose="00000500000000000000" pitchFamily="2" charset="-78"/>
              <a:cs typeface="Amiri" panose="00000500000000000000" pitchFamily="2" charset="-78"/>
            </a:endParaRPr>
          </a:p>
          <a:p>
            <a:pPr algn="just" rtl="1">
              <a:lnSpc>
                <a:spcPct val="150000"/>
              </a:lnSpc>
            </a:pPr>
            <a:endParaRPr lang="en-US" sz="3200" dirty="0">
              <a:latin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1810191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293</TotalTime>
  <Words>578</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Amiri</vt:lpstr>
      <vt:lpstr>Arial</vt:lpstr>
      <vt:lpstr>Calibri</vt:lpstr>
      <vt:lpstr>Trebuchet MS</vt:lpstr>
      <vt:lpstr>Wingdings</vt:lpstr>
      <vt:lpstr>Wingdings 3</vt:lpstr>
      <vt:lpstr>Facet</vt:lpstr>
      <vt:lpstr> المــــرحـلة الرابعة الأدب الحديث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dc:title>
  <dc:creator>Sazan</dc:creator>
  <cp:lastModifiedBy>Sazan</cp:lastModifiedBy>
  <cp:revision>30</cp:revision>
  <dcterms:created xsi:type="dcterms:W3CDTF">2020-03-29T07:18:19Z</dcterms:created>
  <dcterms:modified xsi:type="dcterms:W3CDTF">2021-05-06T18:03:25Z</dcterms:modified>
</cp:coreProperties>
</file>