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2"/>
  </p:notesMasterIdLst>
  <p:sldIdLst>
    <p:sldId id="336" r:id="rId2"/>
    <p:sldId id="337" r:id="rId3"/>
    <p:sldId id="338" r:id="rId4"/>
    <p:sldId id="339" r:id="rId5"/>
    <p:sldId id="340" r:id="rId6"/>
    <p:sldId id="341" r:id="rId7"/>
    <p:sldId id="342" r:id="rId8"/>
    <p:sldId id="343" r:id="rId9"/>
    <p:sldId id="344" r:id="rId10"/>
    <p:sldId id="345" r:id="rId11"/>
    <p:sldId id="346" r:id="rId12"/>
    <p:sldId id="347" r:id="rId13"/>
    <p:sldId id="348" r:id="rId14"/>
    <p:sldId id="349" r:id="rId15"/>
    <p:sldId id="350" r:id="rId16"/>
    <p:sldId id="357" r:id="rId17"/>
    <p:sldId id="358" r:id="rId18"/>
    <p:sldId id="360" r:id="rId19"/>
    <p:sldId id="351" r:id="rId20"/>
    <p:sldId id="359" r:id="rId21"/>
    <p:sldId id="352" r:id="rId22"/>
    <p:sldId id="361" r:id="rId23"/>
    <p:sldId id="362" r:id="rId24"/>
    <p:sldId id="257" r:id="rId25"/>
    <p:sldId id="258" r:id="rId26"/>
    <p:sldId id="259" r:id="rId27"/>
    <p:sldId id="260" r:id="rId28"/>
    <p:sldId id="261" r:id="rId29"/>
    <p:sldId id="263" r:id="rId30"/>
    <p:sldId id="262" r:id="rId31"/>
    <p:sldId id="264" r:id="rId32"/>
    <p:sldId id="265" r:id="rId33"/>
    <p:sldId id="267" r:id="rId34"/>
    <p:sldId id="268" r:id="rId35"/>
    <p:sldId id="269" r:id="rId36"/>
    <p:sldId id="270" r:id="rId37"/>
    <p:sldId id="271" r:id="rId38"/>
    <p:sldId id="273" r:id="rId39"/>
    <p:sldId id="274" r:id="rId40"/>
    <p:sldId id="322" r:id="rId41"/>
    <p:sldId id="316" r:id="rId42"/>
    <p:sldId id="275" r:id="rId43"/>
    <p:sldId id="276" r:id="rId44"/>
    <p:sldId id="319" r:id="rId45"/>
    <p:sldId id="318" r:id="rId46"/>
    <p:sldId id="317" r:id="rId47"/>
    <p:sldId id="320" r:id="rId48"/>
    <p:sldId id="277" r:id="rId49"/>
    <p:sldId id="278" r:id="rId50"/>
    <p:sldId id="321" r:id="rId51"/>
    <p:sldId id="279" r:id="rId52"/>
    <p:sldId id="329" r:id="rId53"/>
    <p:sldId id="323" r:id="rId54"/>
    <p:sldId id="300" r:id="rId55"/>
    <p:sldId id="301" r:id="rId56"/>
    <p:sldId id="326" r:id="rId57"/>
    <p:sldId id="331" r:id="rId58"/>
    <p:sldId id="325" r:id="rId59"/>
    <p:sldId id="302" r:id="rId60"/>
    <p:sldId id="330" r:id="rId61"/>
    <p:sldId id="303" r:id="rId62"/>
    <p:sldId id="327" r:id="rId63"/>
    <p:sldId id="304" r:id="rId64"/>
    <p:sldId id="305" r:id="rId65"/>
    <p:sldId id="306" r:id="rId66"/>
    <p:sldId id="328" r:id="rId67"/>
    <p:sldId id="335" r:id="rId68"/>
    <p:sldId id="307" r:id="rId69"/>
    <p:sldId id="332" r:id="rId70"/>
    <p:sldId id="308" r:id="rId71"/>
    <p:sldId id="333" r:id="rId72"/>
    <p:sldId id="309" r:id="rId73"/>
    <p:sldId id="334" r:id="rId74"/>
    <p:sldId id="310" r:id="rId75"/>
    <p:sldId id="311" r:id="rId76"/>
    <p:sldId id="312" r:id="rId77"/>
    <p:sldId id="313" r:id="rId78"/>
    <p:sldId id="314" r:id="rId79"/>
    <p:sldId id="315" r:id="rId80"/>
    <p:sldId id="299" r:id="rId8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60"/>
  </p:normalViewPr>
  <p:slideViewPr>
    <p:cSldViewPr snapToGrid="0">
      <p:cViewPr varScale="1">
        <p:scale>
          <a:sx n="83" d="100"/>
          <a:sy n="83" d="100"/>
        </p:scale>
        <p:origin x="662" y="86"/>
      </p:cViewPr>
      <p:guideLst/>
    </p:cSldViewPr>
  </p:slideViewPr>
  <p:notesTextViewPr>
    <p:cViewPr>
      <p:scale>
        <a:sx n="1" d="1"/>
        <a:sy n="1" d="1"/>
      </p:scale>
      <p:origin x="0" y="0"/>
    </p:cViewPr>
  </p:notesTextViewPr>
  <p:sorterViewPr>
    <p:cViewPr varScale="1">
      <p:scale>
        <a:sx n="100" d="100"/>
        <a:sy n="100" d="100"/>
      </p:scale>
      <p:origin x="0" y="-24029"/>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C6F118-5680-4AAF-A23A-87DDCFD2B1A9}" type="datetimeFigureOut">
              <a:rPr lang="en-US" smtClean="0"/>
              <a:t>11/4/2023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BD6C64-E9B6-48E9-802F-42CE2F57D686}" type="slidenum">
              <a:rPr lang="en-US" smtClean="0"/>
              <a:t>‹#›</a:t>
            </a:fld>
            <a:endParaRPr lang="en-US"/>
          </a:p>
        </p:txBody>
      </p:sp>
    </p:spTree>
    <p:extLst>
      <p:ext uri="{BB962C8B-B14F-4D97-AF65-F5344CB8AC3E}">
        <p14:creationId xmlns:p14="http://schemas.microsoft.com/office/powerpoint/2010/main" val="2609282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BD6C64-E9B6-48E9-802F-42CE2F57D686}" type="slidenum">
              <a:rPr lang="en-US" smtClean="0"/>
              <a:t>72</a:t>
            </a:fld>
            <a:endParaRPr lang="en-US"/>
          </a:p>
        </p:txBody>
      </p:sp>
    </p:spTree>
    <p:extLst>
      <p:ext uri="{BB962C8B-B14F-4D97-AF65-F5344CB8AC3E}">
        <p14:creationId xmlns:p14="http://schemas.microsoft.com/office/powerpoint/2010/main" val="1704881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1FA38E-999F-42C4-BA5D-C056991201EB}"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CEEC8-0313-480A-943B-B8E85795DA76}" type="slidenum">
              <a:rPr lang="en-US" smtClean="0"/>
              <a:t>‹#›</a:t>
            </a:fld>
            <a:endParaRPr lang="en-US"/>
          </a:p>
        </p:txBody>
      </p:sp>
    </p:spTree>
    <p:extLst>
      <p:ext uri="{BB962C8B-B14F-4D97-AF65-F5344CB8AC3E}">
        <p14:creationId xmlns:p14="http://schemas.microsoft.com/office/powerpoint/2010/main" val="977644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1FA38E-999F-42C4-BA5D-C056991201EB}"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CEEC8-0313-480A-943B-B8E85795DA76}" type="slidenum">
              <a:rPr lang="en-US" smtClean="0"/>
              <a:t>‹#›</a:t>
            </a:fld>
            <a:endParaRPr lang="en-US"/>
          </a:p>
        </p:txBody>
      </p:sp>
    </p:spTree>
    <p:extLst>
      <p:ext uri="{BB962C8B-B14F-4D97-AF65-F5344CB8AC3E}">
        <p14:creationId xmlns:p14="http://schemas.microsoft.com/office/powerpoint/2010/main" val="3997873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1FA38E-999F-42C4-BA5D-C056991201EB}"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CEEC8-0313-480A-943B-B8E85795DA76}" type="slidenum">
              <a:rPr lang="en-US" smtClean="0"/>
              <a:t>‹#›</a:t>
            </a:fld>
            <a:endParaRPr lang="en-US"/>
          </a:p>
        </p:txBody>
      </p:sp>
    </p:spTree>
    <p:extLst>
      <p:ext uri="{BB962C8B-B14F-4D97-AF65-F5344CB8AC3E}">
        <p14:creationId xmlns:p14="http://schemas.microsoft.com/office/powerpoint/2010/main" val="2149828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1FA38E-999F-42C4-BA5D-C056991201EB}"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CEEC8-0313-480A-943B-B8E85795DA76}" type="slidenum">
              <a:rPr lang="en-US" smtClean="0"/>
              <a:t>‹#›</a:t>
            </a:fld>
            <a:endParaRPr lang="en-US"/>
          </a:p>
        </p:txBody>
      </p:sp>
    </p:spTree>
    <p:extLst>
      <p:ext uri="{BB962C8B-B14F-4D97-AF65-F5344CB8AC3E}">
        <p14:creationId xmlns:p14="http://schemas.microsoft.com/office/powerpoint/2010/main" val="2649862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51FA38E-999F-42C4-BA5D-C056991201EB}"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CEEC8-0313-480A-943B-B8E85795DA76}" type="slidenum">
              <a:rPr lang="en-US" smtClean="0"/>
              <a:t>‹#›</a:t>
            </a:fld>
            <a:endParaRPr lang="en-US"/>
          </a:p>
        </p:txBody>
      </p:sp>
    </p:spTree>
    <p:extLst>
      <p:ext uri="{BB962C8B-B14F-4D97-AF65-F5344CB8AC3E}">
        <p14:creationId xmlns:p14="http://schemas.microsoft.com/office/powerpoint/2010/main" val="678538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1FA38E-999F-42C4-BA5D-C056991201EB}" type="datetimeFigureOut">
              <a:rPr lang="en-US" smtClean="0"/>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9CEEC8-0313-480A-943B-B8E85795DA76}" type="slidenum">
              <a:rPr lang="en-US" smtClean="0"/>
              <a:t>‹#›</a:t>
            </a:fld>
            <a:endParaRPr lang="en-US"/>
          </a:p>
        </p:txBody>
      </p:sp>
    </p:spTree>
    <p:extLst>
      <p:ext uri="{BB962C8B-B14F-4D97-AF65-F5344CB8AC3E}">
        <p14:creationId xmlns:p14="http://schemas.microsoft.com/office/powerpoint/2010/main" val="3664185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1FA38E-999F-42C4-BA5D-C056991201EB}" type="datetimeFigureOut">
              <a:rPr lang="en-US" smtClean="0"/>
              <a:t>11/4/2023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9CEEC8-0313-480A-943B-B8E85795DA76}" type="slidenum">
              <a:rPr lang="en-US" smtClean="0"/>
              <a:t>‹#›</a:t>
            </a:fld>
            <a:endParaRPr lang="en-US"/>
          </a:p>
        </p:txBody>
      </p:sp>
    </p:spTree>
    <p:extLst>
      <p:ext uri="{BB962C8B-B14F-4D97-AF65-F5344CB8AC3E}">
        <p14:creationId xmlns:p14="http://schemas.microsoft.com/office/powerpoint/2010/main" val="3061617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1FA38E-999F-42C4-BA5D-C056991201EB}" type="datetimeFigureOut">
              <a:rPr lang="en-US" smtClean="0"/>
              <a:t>11/4/2023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9CEEC8-0313-480A-943B-B8E85795DA76}" type="slidenum">
              <a:rPr lang="en-US" smtClean="0"/>
              <a:t>‹#›</a:t>
            </a:fld>
            <a:endParaRPr lang="en-US"/>
          </a:p>
        </p:txBody>
      </p:sp>
    </p:spTree>
    <p:extLst>
      <p:ext uri="{BB962C8B-B14F-4D97-AF65-F5344CB8AC3E}">
        <p14:creationId xmlns:p14="http://schemas.microsoft.com/office/powerpoint/2010/main" val="3298576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1FA38E-999F-42C4-BA5D-C056991201EB}" type="datetimeFigureOut">
              <a:rPr lang="en-US" smtClean="0"/>
              <a:t>11/4/2023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9CEEC8-0313-480A-943B-B8E85795DA76}" type="slidenum">
              <a:rPr lang="en-US" smtClean="0"/>
              <a:t>‹#›</a:t>
            </a:fld>
            <a:endParaRPr lang="en-US"/>
          </a:p>
        </p:txBody>
      </p:sp>
    </p:spTree>
    <p:extLst>
      <p:ext uri="{BB962C8B-B14F-4D97-AF65-F5344CB8AC3E}">
        <p14:creationId xmlns:p14="http://schemas.microsoft.com/office/powerpoint/2010/main" val="333009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51FA38E-999F-42C4-BA5D-C056991201EB}" type="datetimeFigureOut">
              <a:rPr lang="en-US" smtClean="0"/>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9CEEC8-0313-480A-943B-B8E85795DA76}" type="slidenum">
              <a:rPr lang="en-US" smtClean="0"/>
              <a:t>‹#›</a:t>
            </a:fld>
            <a:endParaRPr lang="en-US"/>
          </a:p>
        </p:txBody>
      </p:sp>
    </p:spTree>
    <p:extLst>
      <p:ext uri="{BB962C8B-B14F-4D97-AF65-F5344CB8AC3E}">
        <p14:creationId xmlns:p14="http://schemas.microsoft.com/office/powerpoint/2010/main" val="1818382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51FA38E-999F-42C4-BA5D-C056991201EB}" type="datetimeFigureOut">
              <a:rPr lang="en-US" smtClean="0"/>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9CEEC8-0313-480A-943B-B8E85795DA76}" type="slidenum">
              <a:rPr lang="en-US" smtClean="0"/>
              <a:t>‹#›</a:t>
            </a:fld>
            <a:endParaRPr lang="en-US"/>
          </a:p>
        </p:txBody>
      </p:sp>
    </p:spTree>
    <p:extLst>
      <p:ext uri="{BB962C8B-B14F-4D97-AF65-F5344CB8AC3E}">
        <p14:creationId xmlns:p14="http://schemas.microsoft.com/office/powerpoint/2010/main" val="2146477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1FA38E-999F-42C4-BA5D-C056991201EB}" type="datetimeFigureOut">
              <a:rPr lang="en-US" smtClean="0"/>
              <a:t>11/4/2023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9CEEC8-0313-480A-943B-B8E85795DA76}" type="slidenum">
              <a:rPr lang="en-US" smtClean="0"/>
              <a:t>‹#›</a:t>
            </a:fld>
            <a:endParaRPr lang="en-US"/>
          </a:p>
        </p:txBody>
      </p:sp>
    </p:spTree>
    <p:extLst>
      <p:ext uri="{BB962C8B-B14F-4D97-AF65-F5344CB8AC3E}">
        <p14:creationId xmlns:p14="http://schemas.microsoft.com/office/powerpoint/2010/main" val="2005010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01857"/>
          </a:xfrm>
        </p:spPr>
        <p:txBody>
          <a:bodyPr/>
          <a:lstStyle/>
          <a:p>
            <a:pPr algn="ctr"/>
            <a:r>
              <a:rPr lang="ar-IQ" b="1" dirty="0" smtClean="0">
                <a:solidFill>
                  <a:srgbClr val="FF0000"/>
                </a:solidFill>
              </a:rPr>
              <a:t>أثار الأعذار</a:t>
            </a:r>
            <a:endParaRPr lang="en-US" b="1" dirty="0">
              <a:solidFill>
                <a:srgbClr val="FF0000"/>
              </a:solidFill>
            </a:endParaRPr>
          </a:p>
        </p:txBody>
      </p:sp>
      <p:sp>
        <p:nvSpPr>
          <p:cNvPr id="3" name="Content Placeholder 2"/>
          <p:cNvSpPr>
            <a:spLocks noGrp="1"/>
          </p:cNvSpPr>
          <p:nvPr>
            <p:ph idx="1"/>
          </p:nvPr>
        </p:nvSpPr>
        <p:spPr>
          <a:xfrm>
            <a:off x="838200" y="1366982"/>
            <a:ext cx="10515600" cy="4809981"/>
          </a:xfrm>
        </p:spPr>
        <p:txBody>
          <a:bodyPr>
            <a:normAutofit/>
          </a:bodyPr>
          <a:lstStyle/>
          <a:p>
            <a:pPr marL="0" indent="0" algn="r" fontAlgn="auto">
              <a:lnSpc>
                <a:spcPct val="150000"/>
              </a:lnSpc>
              <a:spcBef>
                <a:spcPts val="0"/>
              </a:spcBef>
              <a:spcAft>
                <a:spcPts val="0"/>
              </a:spcAft>
              <a:buNone/>
              <a:defRPr/>
            </a:pPr>
            <a:r>
              <a:rPr lang="ar-IQ" dirty="0" smtClean="0">
                <a:cs typeface="+mj-cs"/>
              </a:rPr>
              <a:t>تترتب على الأعذار نتيجتان قانونيتان: </a:t>
            </a:r>
          </a:p>
          <a:p>
            <a:pPr marL="0" indent="0" algn="r" fontAlgn="auto">
              <a:lnSpc>
                <a:spcPct val="150000"/>
              </a:lnSpc>
              <a:spcBef>
                <a:spcPts val="0"/>
              </a:spcBef>
              <a:spcAft>
                <a:spcPts val="0"/>
              </a:spcAft>
              <a:buNone/>
              <a:defRPr/>
            </a:pPr>
            <a:r>
              <a:rPr lang="ar-IQ" dirty="0" smtClean="0">
                <a:solidFill>
                  <a:srgbClr val="FF0000"/>
                </a:solidFill>
                <a:cs typeface="+mj-cs"/>
              </a:rPr>
              <a:t>1- </a:t>
            </a:r>
            <a:r>
              <a:rPr lang="ar-IQ" b="1" dirty="0" smtClean="0">
                <a:solidFill>
                  <a:srgbClr val="FF0000"/>
                </a:solidFill>
                <a:cs typeface="+mj-cs"/>
              </a:rPr>
              <a:t>ألزام المدين بالتعويض عن التأخير في التنفيذ منذ وقت الأعذار،</a:t>
            </a:r>
            <a:r>
              <a:rPr lang="ar-IQ" b="1" dirty="0" smtClean="0">
                <a:cs typeface="+mj-cs"/>
              </a:rPr>
              <a:t> </a:t>
            </a:r>
            <a:r>
              <a:rPr lang="ar-IQ" dirty="0" smtClean="0">
                <a:cs typeface="+mj-cs"/>
              </a:rPr>
              <a:t>أذا أعذر الدائن مدينه أصبح المدين مسؤلا عن الضرر الذي يصيب الدائن بسبب التأخير في التنفيذ منذ وقت الأعذار ألا أذا كان محل الألتزام مبلغا من النقود فأن فوائد التأخير يبدأ من تاريخ المطالبة القضائية بها    وسبب عدم مسؤلية المدين عن الضرر الذي يصيب الدائن بسبب التأخير في التنفيذ قبل أعذاره, هو افتراض أن الدائن غير متضرر من التأخير وأن سكوته يعد رضا ضمنيا بمد أجل الوفاء. </a:t>
            </a:r>
          </a:p>
          <a:p>
            <a:pPr marL="0" indent="0" algn="r">
              <a:buNone/>
            </a:pPr>
            <a:endParaRPr lang="en-US" dirty="0"/>
          </a:p>
        </p:txBody>
      </p:sp>
    </p:spTree>
    <p:extLst>
      <p:ext uri="{BB962C8B-B14F-4D97-AF65-F5344CB8AC3E}">
        <p14:creationId xmlns:p14="http://schemas.microsoft.com/office/powerpoint/2010/main" val="2798483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000" b="1" dirty="0" smtClean="0">
                <a:solidFill>
                  <a:srgbClr val="FF0000"/>
                </a:solidFill>
              </a:rPr>
              <a:t>س// كيف </a:t>
            </a:r>
            <a:r>
              <a:rPr lang="ar-IQ" sz="4000" b="1" dirty="0">
                <a:solidFill>
                  <a:srgbClr val="FF0000"/>
                </a:solidFill>
              </a:rPr>
              <a:t>يقدر </a:t>
            </a:r>
            <a:r>
              <a:rPr lang="ar-IQ" sz="4000" b="1" dirty="0" smtClean="0">
                <a:solidFill>
                  <a:srgbClr val="FF0000"/>
                </a:solidFill>
              </a:rPr>
              <a:t>التعويض</a:t>
            </a:r>
            <a:endParaRPr lang="en-US" sz="4000" dirty="0"/>
          </a:p>
        </p:txBody>
      </p:sp>
      <p:sp>
        <p:nvSpPr>
          <p:cNvPr id="3" name="Content Placeholder 2"/>
          <p:cNvSpPr>
            <a:spLocks noGrp="1"/>
          </p:cNvSpPr>
          <p:nvPr>
            <p:ph idx="1"/>
          </p:nvPr>
        </p:nvSpPr>
        <p:spPr/>
        <p:txBody>
          <a:bodyPr>
            <a:noAutofit/>
          </a:bodyPr>
          <a:lstStyle/>
          <a:p>
            <a:pPr marL="0" indent="0" algn="r">
              <a:lnSpc>
                <a:spcPct val="150000"/>
              </a:lnSpc>
              <a:buNone/>
              <a:defRPr/>
            </a:pPr>
            <a:r>
              <a:rPr lang="ar-IQ" sz="3600" b="1" dirty="0">
                <a:solidFill>
                  <a:srgbClr val="FF0000"/>
                </a:solidFill>
                <a:cs typeface="+mj-cs"/>
              </a:rPr>
              <a:t>الاصل:  ان يكون التعويض </a:t>
            </a:r>
            <a:r>
              <a:rPr lang="ar-IQ" sz="3600" b="1" dirty="0" smtClean="0">
                <a:solidFill>
                  <a:srgbClr val="FF0000"/>
                </a:solidFill>
                <a:cs typeface="+mj-cs"/>
              </a:rPr>
              <a:t>نقديا: </a:t>
            </a:r>
            <a:r>
              <a:rPr lang="ar-IQ" dirty="0" smtClean="0">
                <a:solidFill>
                  <a:srgbClr val="FF0000"/>
                </a:solidFill>
                <a:cs typeface="+mj-cs"/>
              </a:rPr>
              <a:t> </a:t>
            </a:r>
            <a:r>
              <a:rPr lang="ar-IQ" dirty="0">
                <a:cs typeface="+mj-cs"/>
              </a:rPr>
              <a:t>فيقدره القاضي بمبلغ من النقود </a:t>
            </a:r>
            <a:r>
              <a:rPr lang="ar-IQ" dirty="0" smtClean="0">
                <a:cs typeface="+mj-cs"/>
              </a:rPr>
              <a:t>في نطاق </a:t>
            </a:r>
            <a:r>
              <a:rPr lang="ar-IQ" dirty="0">
                <a:cs typeface="+mj-cs"/>
              </a:rPr>
              <a:t>المسؤليتين العقدية </a:t>
            </a:r>
            <a:r>
              <a:rPr lang="ar-IQ" dirty="0" smtClean="0">
                <a:cs typeface="+mj-cs"/>
              </a:rPr>
              <a:t>والتقصيرية</a:t>
            </a:r>
          </a:p>
          <a:p>
            <a:pPr marL="0" indent="0" algn="r">
              <a:lnSpc>
                <a:spcPct val="150000"/>
              </a:lnSpc>
              <a:buNone/>
              <a:defRPr/>
            </a:pPr>
            <a:r>
              <a:rPr lang="ar-IQ" sz="3600" b="1" dirty="0" smtClean="0">
                <a:solidFill>
                  <a:srgbClr val="FF0000"/>
                </a:solidFill>
                <a:cs typeface="+mj-cs"/>
              </a:rPr>
              <a:t>أما </a:t>
            </a:r>
            <a:r>
              <a:rPr lang="ar-IQ" sz="3600" b="1" dirty="0">
                <a:solidFill>
                  <a:srgbClr val="FF0000"/>
                </a:solidFill>
                <a:cs typeface="+mj-cs"/>
              </a:rPr>
              <a:t>التعويض غير النقدي </a:t>
            </a:r>
            <a:r>
              <a:rPr lang="ar-IQ" sz="3600" dirty="0">
                <a:cs typeface="+mj-cs"/>
              </a:rPr>
              <a:t>فحسب تقييمنا للمادة </a:t>
            </a:r>
            <a:r>
              <a:rPr lang="ar-IQ" sz="3600" dirty="0" smtClean="0">
                <a:cs typeface="+mj-cs"/>
              </a:rPr>
              <a:t>( </a:t>
            </a:r>
            <a:r>
              <a:rPr lang="ar-IQ" sz="3600" dirty="0">
                <a:cs typeface="+mj-cs"/>
              </a:rPr>
              <a:t>209/ 2 </a:t>
            </a:r>
            <a:r>
              <a:rPr lang="ar-IQ" sz="3600" dirty="0" smtClean="0">
                <a:cs typeface="+mj-cs"/>
              </a:rPr>
              <a:t>) من </a:t>
            </a:r>
            <a:r>
              <a:rPr lang="ar-IQ" sz="3600" dirty="0">
                <a:cs typeface="+mj-cs"/>
              </a:rPr>
              <a:t>القانون المدني العراقي يمكن ان يبدو في صور ثلاث وهي : </a:t>
            </a:r>
          </a:p>
          <a:p>
            <a:pPr marL="0" indent="0" algn="r">
              <a:buNone/>
            </a:pPr>
            <a:endParaRPr lang="en-US" sz="3600" dirty="0">
              <a:cs typeface="+mj-cs"/>
            </a:endParaRPr>
          </a:p>
        </p:txBody>
      </p:sp>
    </p:spTree>
    <p:extLst>
      <p:ext uri="{BB962C8B-B14F-4D97-AF65-F5344CB8AC3E}">
        <p14:creationId xmlns:p14="http://schemas.microsoft.com/office/powerpoint/2010/main" val="3992378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4000" b="1" dirty="0">
                <a:solidFill>
                  <a:srgbClr val="FF0000"/>
                </a:solidFill>
              </a:rPr>
              <a:t>ما هي ص</a:t>
            </a:r>
            <a:r>
              <a:rPr lang="ar-IQ" sz="4000" b="1" dirty="0" smtClean="0">
                <a:solidFill>
                  <a:srgbClr val="FF0000"/>
                </a:solidFill>
              </a:rPr>
              <a:t>ور التعويض غير النقدي؟</a:t>
            </a:r>
            <a:r>
              <a:rPr lang="ar-IQ" b="1" dirty="0" smtClean="0">
                <a:solidFill>
                  <a:srgbClr val="FF0000"/>
                </a:solidFill>
              </a:rPr>
              <a:t>؟</a:t>
            </a:r>
            <a:endParaRPr lang="en-US" b="1" dirty="0">
              <a:solidFill>
                <a:srgbClr val="FF0000"/>
              </a:solidFill>
            </a:endParaRPr>
          </a:p>
        </p:txBody>
      </p:sp>
      <p:sp>
        <p:nvSpPr>
          <p:cNvPr id="3" name="Content Placeholder 2"/>
          <p:cNvSpPr>
            <a:spLocks noGrp="1"/>
          </p:cNvSpPr>
          <p:nvPr>
            <p:ph idx="1"/>
          </p:nvPr>
        </p:nvSpPr>
        <p:spPr>
          <a:xfrm>
            <a:off x="838200" y="1542473"/>
            <a:ext cx="10515600" cy="4634490"/>
          </a:xfrm>
        </p:spPr>
        <p:txBody>
          <a:bodyPr>
            <a:normAutofit fontScale="85000" lnSpcReduction="20000"/>
          </a:bodyPr>
          <a:lstStyle/>
          <a:p>
            <a:pPr marL="0" indent="0" algn="r">
              <a:lnSpc>
                <a:spcPct val="150000"/>
              </a:lnSpc>
              <a:buNone/>
              <a:defRPr/>
            </a:pPr>
            <a:r>
              <a:rPr lang="ar-IQ" dirty="0" smtClean="0"/>
              <a:t>1-  </a:t>
            </a:r>
            <a:r>
              <a:rPr lang="ar-IQ" sz="2900" b="1" dirty="0">
                <a:solidFill>
                  <a:srgbClr val="FF0000"/>
                </a:solidFill>
              </a:rPr>
              <a:t>في صورة الأمر </a:t>
            </a:r>
            <a:r>
              <a:rPr lang="ar-IQ" b="1" dirty="0">
                <a:solidFill>
                  <a:srgbClr val="FF0000"/>
                </a:solidFill>
              </a:rPr>
              <a:t>بأعادة الحالة الى ما كانت عليه </a:t>
            </a:r>
            <a:r>
              <a:rPr lang="ar-IQ" dirty="0"/>
              <a:t>كأن يحكم المحكمة بهدم حائط بناه شخص فسد على جاره الضوء والهواء </a:t>
            </a:r>
            <a:endParaRPr lang="en-US" dirty="0"/>
          </a:p>
          <a:p>
            <a:pPr marL="0" indent="0" algn="r">
              <a:lnSpc>
                <a:spcPct val="150000"/>
              </a:lnSpc>
              <a:buNone/>
              <a:defRPr/>
            </a:pPr>
            <a:r>
              <a:rPr lang="ar-IQ" dirty="0"/>
              <a:t>2. </a:t>
            </a:r>
            <a:r>
              <a:rPr lang="ar-IQ" sz="2900" b="1" dirty="0">
                <a:solidFill>
                  <a:srgbClr val="FF0000"/>
                </a:solidFill>
              </a:rPr>
              <a:t>أو في صورة الحكم بأداء أمر معين </a:t>
            </a:r>
            <a:r>
              <a:rPr lang="ar-IQ" dirty="0"/>
              <a:t>كأن يكون التعويض في صورة نشر الحكم الصادر بأدانة </a:t>
            </a:r>
            <a:r>
              <a:rPr lang="ar-IQ" dirty="0" smtClean="0"/>
              <a:t>المدعيعليه</a:t>
            </a:r>
            <a:r>
              <a:rPr lang="ar-IQ" dirty="0"/>
              <a:t>. </a:t>
            </a:r>
            <a:endParaRPr lang="en-US" dirty="0"/>
          </a:p>
          <a:p>
            <a:pPr marL="0" indent="0" algn="r">
              <a:lnSpc>
                <a:spcPct val="150000"/>
              </a:lnSpc>
              <a:buNone/>
              <a:defRPr/>
            </a:pPr>
            <a:r>
              <a:rPr lang="ar-IQ" dirty="0"/>
              <a:t>3. </a:t>
            </a:r>
            <a:r>
              <a:rPr lang="ar-IQ" sz="2900" b="1" dirty="0">
                <a:solidFill>
                  <a:srgbClr val="FF0000"/>
                </a:solidFill>
              </a:rPr>
              <a:t>أو في صورة رد المثل في المثليات </a:t>
            </a:r>
            <a:r>
              <a:rPr lang="ar-IQ" dirty="0"/>
              <a:t>كأن يحكم على الغاصب برد كمية من المثليات كالحبوب </a:t>
            </a:r>
            <a:r>
              <a:rPr lang="ar-IQ" dirty="0" smtClean="0"/>
              <a:t>تساوي ما </a:t>
            </a:r>
            <a:r>
              <a:rPr lang="ar-IQ" dirty="0"/>
              <a:t>غصب. </a:t>
            </a:r>
            <a:endParaRPr lang="en-US" dirty="0"/>
          </a:p>
          <a:p>
            <a:pPr marL="0" indent="0" algn="r">
              <a:lnSpc>
                <a:spcPct val="150000"/>
              </a:lnSpc>
              <a:buNone/>
              <a:defRPr/>
            </a:pPr>
            <a:r>
              <a:rPr lang="ar-IQ" sz="2900" b="1" dirty="0">
                <a:solidFill>
                  <a:srgbClr val="FF0000"/>
                </a:solidFill>
              </a:rPr>
              <a:t>ملاحظة // </a:t>
            </a:r>
            <a:r>
              <a:rPr lang="ar-IQ" dirty="0" smtClean="0"/>
              <a:t>والجدير </a:t>
            </a:r>
            <a:r>
              <a:rPr lang="ar-IQ" dirty="0"/>
              <a:t>بالذكر أن الحكم بالتعويض غير النقدي أمر لا يجوز الحكم به ألا بناء على طلب </a:t>
            </a:r>
            <a:r>
              <a:rPr lang="ar-IQ" dirty="0" smtClean="0"/>
              <a:t>المتضرر.   </a:t>
            </a:r>
            <a:endParaRPr lang="en-US" dirty="0"/>
          </a:p>
          <a:p>
            <a:pPr marL="0" indent="0" algn="r">
              <a:buNone/>
            </a:pPr>
            <a:endParaRPr lang="en-US" dirty="0"/>
          </a:p>
        </p:txBody>
      </p:sp>
    </p:spTree>
    <p:extLst>
      <p:ext uri="{BB962C8B-B14F-4D97-AF65-F5344CB8AC3E}">
        <p14:creationId xmlns:p14="http://schemas.microsoft.com/office/powerpoint/2010/main" val="2779629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4911"/>
          </a:xfrm>
        </p:spPr>
        <p:txBody>
          <a:bodyPr>
            <a:normAutofit fontScale="90000"/>
          </a:bodyPr>
          <a:lstStyle/>
          <a:p>
            <a:pPr algn="ctr"/>
            <a:r>
              <a:rPr lang="ar-IQ" b="1" dirty="0">
                <a:solidFill>
                  <a:srgbClr val="FF0000"/>
                </a:solidFill>
              </a:rPr>
              <a:t>س/ ما هي عناصر التعويض (المادة 207)</a:t>
            </a:r>
            <a:r>
              <a:rPr lang="en-US" b="1" dirty="0">
                <a:solidFill>
                  <a:srgbClr val="FF0000"/>
                </a:solidFill>
              </a:rPr>
              <a:t/>
            </a:r>
            <a:br>
              <a:rPr lang="en-US" b="1" dirty="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773545" y="1086716"/>
            <a:ext cx="10515600" cy="4351338"/>
          </a:xfrm>
        </p:spPr>
        <p:txBody>
          <a:bodyPr>
            <a:normAutofit fontScale="92500" lnSpcReduction="20000"/>
          </a:bodyPr>
          <a:lstStyle/>
          <a:p>
            <a:pPr marL="0" indent="0" algn="r">
              <a:lnSpc>
                <a:spcPct val="150000"/>
              </a:lnSpc>
              <a:buNone/>
              <a:defRPr/>
            </a:pPr>
            <a:r>
              <a:rPr lang="ar-IQ" dirty="0" smtClean="0">
                <a:cs typeface="+mj-cs"/>
              </a:rPr>
              <a:t>أن التعويض عن ضرر مادي يقوم على عنصرين هما :</a:t>
            </a:r>
          </a:p>
          <a:p>
            <a:pPr marL="0" indent="0" algn="r">
              <a:lnSpc>
                <a:spcPct val="150000"/>
              </a:lnSpc>
              <a:buNone/>
              <a:defRPr/>
            </a:pPr>
            <a:r>
              <a:rPr lang="ar-IQ" dirty="0" smtClean="0">
                <a:cs typeface="+mj-cs"/>
              </a:rPr>
              <a:t>1- الخسارة اللاحقة (اي ما لحق الدائن من خسارة)</a:t>
            </a:r>
          </a:p>
          <a:p>
            <a:pPr marL="0" indent="0" algn="r">
              <a:lnSpc>
                <a:spcPct val="150000"/>
              </a:lnSpc>
              <a:buNone/>
              <a:defRPr/>
            </a:pPr>
            <a:r>
              <a:rPr lang="ar-IQ" dirty="0" smtClean="0">
                <a:cs typeface="+mj-cs"/>
              </a:rPr>
              <a:t>2-  </a:t>
            </a:r>
            <a:r>
              <a:rPr lang="ar-IQ" dirty="0">
                <a:cs typeface="+mj-cs"/>
              </a:rPr>
              <a:t>والكسب الفائت (اي مافاته من كسب مالي) بشرط ان يكون هذا نتيجة طبيعية للعمل غير المشروع</a:t>
            </a:r>
            <a:r>
              <a:rPr lang="ar-IQ" dirty="0" smtClean="0">
                <a:cs typeface="+mj-cs"/>
              </a:rPr>
              <a:t>.</a:t>
            </a:r>
          </a:p>
          <a:p>
            <a:pPr marL="0" indent="0" algn="r">
              <a:lnSpc>
                <a:spcPct val="150000"/>
              </a:lnSpc>
              <a:buNone/>
              <a:defRPr/>
            </a:pPr>
            <a:r>
              <a:rPr lang="ar-IQ" dirty="0" smtClean="0">
                <a:cs typeface="+mj-cs"/>
              </a:rPr>
              <a:t>  </a:t>
            </a:r>
            <a:r>
              <a:rPr lang="ar-IQ" dirty="0">
                <a:cs typeface="+mj-cs"/>
              </a:rPr>
              <a:t>ويدخل في عنصر الخسارة ما فات المتضرر من منافع الأعيان المقومة بالمال والتي جرده الفعل الضار من الانتفاع بها كحرق دار مؤجرة وما ضاع عليه من أجر كان يتلقاه قبل نزول الضرر </a:t>
            </a:r>
            <a:r>
              <a:rPr lang="ar-IQ" dirty="0" smtClean="0">
                <a:cs typeface="+mj-cs"/>
              </a:rPr>
              <a:t>به </a:t>
            </a:r>
            <a:r>
              <a:rPr lang="ar-IQ" b="1" dirty="0" smtClean="0">
                <a:solidFill>
                  <a:srgbClr val="FF0000"/>
                </a:solidFill>
                <a:cs typeface="+mj-cs"/>
              </a:rPr>
              <a:t>وقعود الشخص عن العمل بعد دهسه بالسيارة مثلا. </a:t>
            </a:r>
            <a:endParaRPr lang="en-US" b="1" dirty="0">
              <a:solidFill>
                <a:srgbClr val="FF0000"/>
              </a:solidFill>
              <a:cs typeface="+mj-cs"/>
            </a:endParaRPr>
          </a:p>
        </p:txBody>
      </p:sp>
    </p:spTree>
    <p:extLst>
      <p:ext uri="{BB962C8B-B14F-4D97-AF65-F5344CB8AC3E}">
        <p14:creationId xmlns:p14="http://schemas.microsoft.com/office/powerpoint/2010/main" val="2909216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19"/>
          </a:xfrm>
        </p:spPr>
        <p:txBody>
          <a:bodyPr>
            <a:normAutofit fontScale="90000"/>
          </a:bodyPr>
          <a:lstStyle/>
          <a:p>
            <a:endParaRPr lang="en-US"/>
          </a:p>
        </p:txBody>
      </p:sp>
      <p:sp>
        <p:nvSpPr>
          <p:cNvPr id="3" name="Content Placeholder 2"/>
          <p:cNvSpPr>
            <a:spLocks noGrp="1"/>
          </p:cNvSpPr>
          <p:nvPr>
            <p:ph idx="1"/>
          </p:nvPr>
        </p:nvSpPr>
        <p:spPr>
          <a:xfrm>
            <a:off x="838200" y="365125"/>
            <a:ext cx="10515600" cy="5811838"/>
          </a:xfrm>
        </p:spPr>
        <p:txBody>
          <a:bodyPr>
            <a:noAutofit/>
          </a:bodyPr>
          <a:lstStyle/>
          <a:p>
            <a:pPr marL="0" indent="0" algn="r">
              <a:buNone/>
            </a:pPr>
            <a:r>
              <a:rPr lang="ar-IQ" sz="3200" b="1" dirty="0" smtClean="0">
                <a:solidFill>
                  <a:srgbClr val="FF0000"/>
                </a:solidFill>
                <a:cs typeface="+mj-cs"/>
              </a:rPr>
              <a:t>س// علل يدخل </a:t>
            </a:r>
            <a:r>
              <a:rPr lang="ar-IQ" sz="3200" b="1" dirty="0">
                <a:solidFill>
                  <a:srgbClr val="FF0000"/>
                </a:solidFill>
                <a:cs typeface="+mj-cs"/>
              </a:rPr>
              <a:t>في نطاق المسؤلية العقدية الخسارة اللاحقة والكسب </a:t>
            </a:r>
            <a:r>
              <a:rPr lang="ar-IQ" sz="3200" b="1" dirty="0" smtClean="0">
                <a:solidFill>
                  <a:srgbClr val="FF0000"/>
                </a:solidFill>
                <a:cs typeface="+mj-cs"/>
              </a:rPr>
              <a:t>الفائت. </a:t>
            </a:r>
          </a:p>
          <a:p>
            <a:pPr marL="0" indent="0" algn="r">
              <a:buNone/>
            </a:pPr>
            <a:r>
              <a:rPr lang="ar-IQ" sz="3200" dirty="0" smtClean="0">
                <a:cs typeface="+mj-cs"/>
              </a:rPr>
              <a:t>ج// نعم يدخل </a:t>
            </a:r>
            <a:r>
              <a:rPr lang="ar-IQ" sz="3200" dirty="0">
                <a:cs typeface="+mj-cs"/>
              </a:rPr>
              <a:t>في نطاق المسؤلية العقدية الخسارة اللاحقة والكسب الفائت </a:t>
            </a:r>
            <a:r>
              <a:rPr lang="ar-IQ" sz="3200" dirty="0" smtClean="0">
                <a:cs typeface="+mj-cs"/>
              </a:rPr>
              <a:t>ليس بسبب </a:t>
            </a:r>
            <a:r>
              <a:rPr lang="ar-IQ" sz="3200" dirty="0">
                <a:cs typeface="+mj-cs"/>
              </a:rPr>
              <a:t>ضياع الحق فحسب وانما بسبب التأخر في استيفاءه </a:t>
            </a:r>
            <a:r>
              <a:rPr lang="ar-IQ" sz="3200" dirty="0" smtClean="0">
                <a:cs typeface="+mj-cs"/>
              </a:rPr>
              <a:t>كذلك.</a:t>
            </a:r>
          </a:p>
          <a:p>
            <a:pPr marL="0" indent="0" algn="r">
              <a:buNone/>
            </a:pPr>
            <a:r>
              <a:rPr lang="ar-IQ" sz="3200" dirty="0" smtClean="0">
                <a:cs typeface="+mj-cs"/>
              </a:rPr>
              <a:t>مثال// </a:t>
            </a:r>
            <a:r>
              <a:rPr lang="ar-IQ" sz="3200" dirty="0">
                <a:cs typeface="+mj-cs"/>
              </a:rPr>
              <a:t>فلو تعاقد شخص مع مغن على احياء حفلة في وقت معين ولم ينفذ المغني </a:t>
            </a:r>
            <a:r>
              <a:rPr lang="ar-IQ" sz="3200" dirty="0" smtClean="0">
                <a:cs typeface="+mj-cs"/>
              </a:rPr>
              <a:t>التزامه، </a:t>
            </a:r>
            <a:r>
              <a:rPr lang="ar-IQ" sz="3200" dirty="0">
                <a:cs typeface="+mj-cs"/>
              </a:rPr>
              <a:t>حكم عليه بتعويض يشمل ما لحق الدائن وهو متعهد الحفلات من خسارة يمثلها ما انفق من مصاريف استعدادا لاقامة الحفلة وما فاته من كسب يمثله ما كان يتوقعه المتعهد من ربح يجنيه منها. </a:t>
            </a:r>
            <a:endParaRPr lang="ar-IQ" sz="3200" dirty="0" smtClean="0">
              <a:cs typeface="+mj-cs"/>
            </a:endParaRPr>
          </a:p>
          <a:p>
            <a:pPr marL="0" indent="0" algn="r">
              <a:buNone/>
            </a:pPr>
            <a:endParaRPr lang="ar-IQ" sz="3200" b="1" dirty="0" smtClean="0">
              <a:solidFill>
                <a:srgbClr val="FF0000"/>
              </a:solidFill>
              <a:cs typeface="+mj-cs"/>
            </a:endParaRPr>
          </a:p>
          <a:p>
            <a:pPr marL="0" indent="0" algn="r">
              <a:buNone/>
            </a:pPr>
            <a:endParaRPr lang="ar-IQ" sz="3200" b="1" dirty="0">
              <a:solidFill>
                <a:srgbClr val="FF0000"/>
              </a:solidFill>
              <a:cs typeface="+mj-cs"/>
            </a:endParaRPr>
          </a:p>
          <a:p>
            <a:pPr marL="0" indent="0" algn="r">
              <a:buNone/>
            </a:pPr>
            <a:r>
              <a:rPr lang="ar-IQ" sz="3200" b="1" dirty="0" smtClean="0">
                <a:solidFill>
                  <a:srgbClr val="FF0000"/>
                </a:solidFill>
                <a:cs typeface="+mj-cs"/>
              </a:rPr>
              <a:t> </a:t>
            </a:r>
            <a:endParaRPr lang="en-US" sz="3200" dirty="0" smtClean="0">
              <a:cs typeface="+mj-cs"/>
            </a:endParaRPr>
          </a:p>
          <a:p>
            <a:pPr marL="0" indent="0">
              <a:buNone/>
            </a:pPr>
            <a:endParaRPr lang="en-US" sz="3200" dirty="0">
              <a:cs typeface="+mj-cs"/>
            </a:endParaRPr>
          </a:p>
        </p:txBody>
      </p:sp>
    </p:spTree>
    <p:extLst>
      <p:ext uri="{BB962C8B-B14F-4D97-AF65-F5344CB8AC3E}">
        <p14:creationId xmlns:p14="http://schemas.microsoft.com/office/powerpoint/2010/main" val="2163531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solidFill>
                  <a:srgbClr val="FF0000"/>
                </a:solidFill>
              </a:rPr>
              <a:t>مثال على الكسب الفائت</a:t>
            </a:r>
            <a:r>
              <a:rPr lang="ar-IQ" dirty="0" smtClean="0"/>
              <a:t> </a:t>
            </a:r>
            <a:endParaRPr lang="en-US" dirty="0"/>
          </a:p>
        </p:txBody>
      </p:sp>
      <p:sp>
        <p:nvSpPr>
          <p:cNvPr id="3" name="Content Placeholder 2"/>
          <p:cNvSpPr>
            <a:spLocks noGrp="1"/>
          </p:cNvSpPr>
          <p:nvPr>
            <p:ph idx="1"/>
          </p:nvPr>
        </p:nvSpPr>
        <p:spPr/>
        <p:txBody>
          <a:bodyPr/>
          <a:lstStyle/>
          <a:p>
            <a:pPr marL="0" indent="0" algn="r">
              <a:buNone/>
            </a:pPr>
            <a:r>
              <a:rPr lang="ar-IQ" b="1" dirty="0">
                <a:solidFill>
                  <a:srgbClr val="FF0000"/>
                </a:solidFill>
              </a:rPr>
              <a:t>ويبدو عنصر الكسب </a:t>
            </a:r>
            <a:r>
              <a:rPr lang="ar-IQ" b="1" dirty="0" smtClean="0">
                <a:solidFill>
                  <a:srgbClr val="FF0000"/>
                </a:solidFill>
              </a:rPr>
              <a:t>الفائت:  </a:t>
            </a:r>
            <a:r>
              <a:rPr lang="ar-IQ" dirty="0"/>
              <a:t>في صورة ما اذا أتلف شخص سيارة أشتراها بمبلغ معين وحصل على وعد من شخص أخر بشرائها بمبلغ </a:t>
            </a:r>
            <a:r>
              <a:rPr lang="ar-IQ" dirty="0" smtClean="0"/>
              <a:t>أكبر،  </a:t>
            </a:r>
            <a:r>
              <a:rPr lang="ar-IQ" dirty="0"/>
              <a:t>فهنا قيمة السيارة هو الخسارة </a:t>
            </a:r>
            <a:r>
              <a:rPr lang="ar-IQ" dirty="0" smtClean="0"/>
              <a:t>اللاحقة، </a:t>
            </a:r>
            <a:r>
              <a:rPr lang="ar-IQ" dirty="0"/>
              <a:t>وما توقعه من ربح عند بيعها بثمن يزيد على ثمن شرائها هو الكسب الفائت.</a:t>
            </a:r>
            <a:endParaRPr lang="en-US" dirty="0"/>
          </a:p>
          <a:p>
            <a:pPr marL="0" indent="0" algn="r">
              <a:buNone/>
            </a:pPr>
            <a:endParaRPr lang="en-US" dirty="0"/>
          </a:p>
        </p:txBody>
      </p:sp>
    </p:spTree>
    <p:extLst>
      <p:ext uri="{BB962C8B-B14F-4D97-AF65-F5344CB8AC3E}">
        <p14:creationId xmlns:p14="http://schemas.microsoft.com/office/powerpoint/2010/main" val="938700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93857"/>
          </a:xfrm>
        </p:spPr>
        <p:txBody>
          <a:bodyPr>
            <a:normAutofit fontScale="90000"/>
          </a:bodyPr>
          <a:lstStyle/>
          <a:p>
            <a:pPr algn="ctr"/>
            <a:r>
              <a:rPr lang="ar-IQ" b="1" dirty="0">
                <a:solidFill>
                  <a:srgbClr val="FF0000"/>
                </a:solidFill>
              </a:rPr>
              <a:t>التعويض عن الضرر الأدبي</a:t>
            </a:r>
            <a:endParaRPr lang="en-US" b="1" dirty="0"/>
          </a:p>
        </p:txBody>
      </p:sp>
      <p:sp>
        <p:nvSpPr>
          <p:cNvPr id="3" name="Content Placeholder 2"/>
          <p:cNvSpPr>
            <a:spLocks noGrp="1"/>
          </p:cNvSpPr>
          <p:nvPr>
            <p:ph idx="1"/>
          </p:nvPr>
        </p:nvSpPr>
        <p:spPr>
          <a:xfrm>
            <a:off x="838200" y="858982"/>
            <a:ext cx="10515600" cy="5317981"/>
          </a:xfrm>
        </p:spPr>
        <p:txBody>
          <a:bodyPr>
            <a:normAutofit/>
          </a:bodyPr>
          <a:lstStyle/>
          <a:p>
            <a:pPr marL="0" indent="0" algn="r">
              <a:lnSpc>
                <a:spcPct val="150000"/>
              </a:lnSpc>
              <a:buNone/>
              <a:defRPr/>
            </a:pPr>
            <a:r>
              <a:rPr lang="ar-IQ" dirty="0" smtClean="0">
                <a:solidFill>
                  <a:srgbClr val="FF0000"/>
                </a:solidFill>
              </a:rPr>
              <a:t>التعويض </a:t>
            </a:r>
            <a:r>
              <a:rPr lang="ar-IQ" dirty="0">
                <a:solidFill>
                  <a:srgbClr val="FF0000"/>
                </a:solidFill>
              </a:rPr>
              <a:t>عن الضرر الأدبي</a:t>
            </a:r>
            <a:r>
              <a:rPr lang="ar-IQ" dirty="0"/>
              <a:t> فلا يتحلل الى هذين العنصرين وأنما يعتبر عنصرا قائما بذاته وفي حالة وقوعه يتولى المحكمة تحديد ما ينبغي أن تحكم به من تعويض بحيث يكون ترضية كافية للمضرور. والتعويض عندئذ لن يزيل الضرر الأدبي وأنما يخفف من وقعه وعلى القاضي في تقدير التعويض مراعاة الظروف الملابسة وهي الظروف الشخصية المحيطة بالمضرور.  </a:t>
            </a:r>
            <a:endParaRPr lang="en-US" dirty="0"/>
          </a:p>
        </p:txBody>
      </p:sp>
    </p:spTree>
    <p:extLst>
      <p:ext uri="{BB962C8B-B14F-4D97-AF65-F5344CB8AC3E}">
        <p14:creationId xmlns:p14="http://schemas.microsoft.com/office/powerpoint/2010/main" val="3428508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000" b="1" dirty="0">
                <a:solidFill>
                  <a:srgbClr val="FF0000"/>
                </a:solidFill>
              </a:rPr>
              <a:t>الضرر </a:t>
            </a:r>
            <a:r>
              <a:rPr lang="ar-IQ" sz="4000" b="1" dirty="0" smtClean="0">
                <a:solidFill>
                  <a:srgbClr val="FF0000"/>
                </a:solidFill>
              </a:rPr>
              <a:t>المتحقق و</a:t>
            </a:r>
            <a:r>
              <a:rPr lang="ar-IQ" sz="4000" b="1" dirty="0">
                <a:solidFill>
                  <a:srgbClr val="FF0000"/>
                </a:solidFill>
              </a:rPr>
              <a:t> الضرر المحتمل </a:t>
            </a:r>
            <a:endParaRPr lang="en-US" sz="4000" b="1" dirty="0">
              <a:solidFill>
                <a:srgbClr val="FF0000"/>
              </a:solidFill>
            </a:endParaRPr>
          </a:p>
        </p:txBody>
      </p:sp>
      <p:sp>
        <p:nvSpPr>
          <p:cNvPr id="3" name="Content Placeholder 2"/>
          <p:cNvSpPr>
            <a:spLocks noGrp="1"/>
          </p:cNvSpPr>
          <p:nvPr>
            <p:ph idx="1"/>
          </p:nvPr>
        </p:nvSpPr>
        <p:spPr/>
        <p:txBody>
          <a:bodyPr>
            <a:normAutofit/>
          </a:bodyPr>
          <a:lstStyle/>
          <a:p>
            <a:pPr marL="0" indent="0" algn="r">
              <a:lnSpc>
                <a:spcPct val="150000"/>
              </a:lnSpc>
              <a:buNone/>
              <a:defRPr/>
            </a:pPr>
            <a:r>
              <a:rPr lang="ar-IQ" dirty="0">
                <a:cs typeface="+mj-cs"/>
              </a:rPr>
              <a:t>وما يمكن التعويض عنه من ضرر هو </a:t>
            </a:r>
            <a:r>
              <a:rPr lang="ar-IQ" dirty="0">
                <a:solidFill>
                  <a:srgbClr val="FF0000"/>
                </a:solidFill>
                <a:cs typeface="+mj-cs"/>
              </a:rPr>
              <a:t>الضرر المتحقق</a:t>
            </a:r>
            <a:r>
              <a:rPr lang="ar-IQ" dirty="0">
                <a:cs typeface="+mj-cs"/>
              </a:rPr>
              <a:t> في المسؤليتين العقدية والتقصيرية سواء وقع فعلا او تراخى وقوعه الى المستقبل </a:t>
            </a:r>
            <a:r>
              <a:rPr lang="ar-IQ" dirty="0">
                <a:solidFill>
                  <a:srgbClr val="FF0000"/>
                </a:solidFill>
                <a:cs typeface="+mj-cs"/>
              </a:rPr>
              <a:t>اما الضرر المحتمل</a:t>
            </a:r>
            <a:r>
              <a:rPr lang="ar-IQ" dirty="0">
                <a:cs typeface="+mj-cs"/>
              </a:rPr>
              <a:t> فلا يجوز التعويض عنه لانه ضرر غير </a:t>
            </a:r>
            <a:r>
              <a:rPr lang="ar-IQ" dirty="0" smtClean="0">
                <a:cs typeface="+mj-cs"/>
              </a:rPr>
              <a:t>محقق, </a:t>
            </a:r>
          </a:p>
          <a:p>
            <a:pPr marL="0" indent="0">
              <a:buNone/>
            </a:pPr>
            <a:endParaRPr lang="en-US" dirty="0">
              <a:cs typeface="+mj-cs"/>
            </a:endParaRPr>
          </a:p>
          <a:p>
            <a:pPr marL="0" indent="0" algn="r">
              <a:buNone/>
            </a:pPr>
            <a:endParaRPr lang="en-US" dirty="0">
              <a:cs typeface="+mj-cs"/>
            </a:endParaRPr>
          </a:p>
        </p:txBody>
      </p:sp>
    </p:spTree>
    <p:extLst>
      <p:ext uri="{BB962C8B-B14F-4D97-AF65-F5344CB8AC3E}">
        <p14:creationId xmlns:p14="http://schemas.microsoft.com/office/powerpoint/2010/main" val="3884794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solidFill>
                  <a:srgbClr val="FF0000"/>
                </a:solidFill>
              </a:rPr>
              <a:t>تفويت فرصة الكسب</a:t>
            </a:r>
            <a:endParaRPr lang="en-US" b="1" dirty="0"/>
          </a:p>
        </p:txBody>
      </p:sp>
      <p:sp>
        <p:nvSpPr>
          <p:cNvPr id="3" name="Content Placeholder 2"/>
          <p:cNvSpPr>
            <a:spLocks noGrp="1"/>
          </p:cNvSpPr>
          <p:nvPr>
            <p:ph idx="1"/>
          </p:nvPr>
        </p:nvSpPr>
        <p:spPr>
          <a:xfrm>
            <a:off x="838200" y="1533236"/>
            <a:ext cx="10515600" cy="4643727"/>
          </a:xfrm>
        </p:spPr>
        <p:txBody>
          <a:bodyPr/>
          <a:lstStyle/>
          <a:p>
            <a:pPr marL="0" indent="0" algn="r">
              <a:buNone/>
            </a:pPr>
            <a:r>
              <a:rPr lang="ar-IQ" dirty="0"/>
              <a:t>الا انه يجوز لجهة تعاقدت مع مورد ارزاق توقف عن تنفيذ التزامه بالتعويض عن تنفيذ التزامه بالرغم من توافر الارزاق لديها عند التوقف لان الضرر الذي يصيبها </a:t>
            </a:r>
            <a:r>
              <a:rPr lang="ar-IQ" dirty="0">
                <a:solidFill>
                  <a:srgbClr val="FF0000"/>
                </a:solidFill>
              </a:rPr>
              <a:t>امر محقق وان تراخى ظهوره الى المستقبل</a:t>
            </a:r>
            <a:r>
              <a:rPr lang="ar-IQ" dirty="0"/>
              <a:t> ليبدو عند نفاذ الارزاق. تعتبر </a:t>
            </a:r>
            <a:r>
              <a:rPr lang="ar-IQ" u="sng" dirty="0">
                <a:solidFill>
                  <a:srgbClr val="FF0000"/>
                </a:solidFill>
              </a:rPr>
              <a:t>تفويت فرصة الكسب</a:t>
            </a:r>
            <a:r>
              <a:rPr lang="ar-IQ" dirty="0"/>
              <a:t> كحرمان موظف من دخول امتحان الترقية ضررا محققا يجوز التعويض عنه وليس ضررا محتملا. </a:t>
            </a:r>
          </a:p>
          <a:p>
            <a:pPr marL="0" indent="0" algn="r">
              <a:buNone/>
            </a:pPr>
            <a:endParaRPr lang="en-US" dirty="0"/>
          </a:p>
        </p:txBody>
      </p:sp>
    </p:spTree>
    <p:extLst>
      <p:ext uri="{BB962C8B-B14F-4D97-AF65-F5344CB8AC3E}">
        <p14:creationId xmlns:p14="http://schemas.microsoft.com/office/powerpoint/2010/main" val="3309710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000" b="1" dirty="0">
                <a:solidFill>
                  <a:srgbClr val="FF0000"/>
                </a:solidFill>
              </a:rPr>
              <a:t>التعويض في نطاق المسؤلية العقدية</a:t>
            </a:r>
            <a:endParaRPr lang="en-US" sz="4000" dirty="0"/>
          </a:p>
        </p:txBody>
      </p:sp>
      <p:sp>
        <p:nvSpPr>
          <p:cNvPr id="3" name="Content Placeholder 2"/>
          <p:cNvSpPr>
            <a:spLocks noGrp="1"/>
          </p:cNvSpPr>
          <p:nvPr>
            <p:ph idx="1"/>
          </p:nvPr>
        </p:nvSpPr>
        <p:spPr/>
        <p:txBody>
          <a:bodyPr>
            <a:normAutofit/>
          </a:bodyPr>
          <a:lstStyle/>
          <a:p>
            <a:pPr marL="0" indent="0" algn="r">
              <a:lnSpc>
                <a:spcPct val="150000"/>
              </a:lnSpc>
              <a:buNone/>
              <a:defRPr/>
            </a:pPr>
            <a:r>
              <a:rPr lang="ar-IQ" b="1" dirty="0">
                <a:solidFill>
                  <a:srgbClr val="FF0000"/>
                </a:solidFill>
              </a:rPr>
              <a:t>ان التعويض في نطاق المسؤلية العقدية يكون </a:t>
            </a:r>
            <a:r>
              <a:rPr lang="ar-IQ" dirty="0"/>
              <a:t>عن الضرر </a:t>
            </a:r>
            <a:r>
              <a:rPr lang="ar-IQ" b="1" dirty="0">
                <a:solidFill>
                  <a:srgbClr val="FF0000"/>
                </a:solidFill>
              </a:rPr>
              <a:t>المباشر المتوقع </a:t>
            </a:r>
            <a:r>
              <a:rPr lang="ar-IQ" dirty="0"/>
              <a:t>سببه ومقداره عند التعاقد . وسبب ذلك ان ارادة الطرفين تتحكم في دائرة المسؤلية العقدية فلا تجيز التعويض الا عن ضرر الذي يتوقعه العاقدان وقت </a:t>
            </a:r>
            <a:r>
              <a:rPr lang="ar-IQ" dirty="0" smtClean="0"/>
              <a:t>التعاقد،</a:t>
            </a:r>
          </a:p>
          <a:p>
            <a:pPr marL="0" indent="0" algn="r">
              <a:lnSpc>
                <a:spcPct val="150000"/>
              </a:lnSpc>
              <a:buNone/>
              <a:defRPr/>
            </a:pPr>
            <a:r>
              <a:rPr lang="ar-IQ" dirty="0" smtClean="0"/>
              <a:t> </a:t>
            </a:r>
            <a:endParaRPr lang="en-US" dirty="0"/>
          </a:p>
          <a:p>
            <a:pPr marL="0" indent="0" algn="r">
              <a:buNone/>
            </a:pPr>
            <a:endParaRPr lang="en-US" dirty="0"/>
          </a:p>
        </p:txBody>
      </p:sp>
    </p:spTree>
    <p:extLst>
      <p:ext uri="{BB962C8B-B14F-4D97-AF65-F5344CB8AC3E}">
        <p14:creationId xmlns:p14="http://schemas.microsoft.com/office/powerpoint/2010/main" val="2797146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600" y="-142875"/>
            <a:ext cx="10515600" cy="1519093"/>
          </a:xfrm>
        </p:spPr>
        <p:txBody>
          <a:bodyPr>
            <a:normAutofit/>
          </a:bodyPr>
          <a:lstStyle/>
          <a:p>
            <a:pPr algn="ctr"/>
            <a:r>
              <a:rPr lang="ar-IQ" sz="4000" b="1" dirty="0">
                <a:solidFill>
                  <a:srgbClr val="FF0000"/>
                </a:solidFill>
              </a:rPr>
              <a:t>الضرر المباشر غير المتوقع</a:t>
            </a:r>
            <a:endParaRPr lang="en-US" sz="4000" b="1" dirty="0">
              <a:solidFill>
                <a:srgbClr val="FF0000"/>
              </a:solidFill>
            </a:endParaRPr>
          </a:p>
        </p:txBody>
      </p:sp>
      <p:sp>
        <p:nvSpPr>
          <p:cNvPr id="3" name="Content Placeholder 2"/>
          <p:cNvSpPr>
            <a:spLocks noGrp="1"/>
          </p:cNvSpPr>
          <p:nvPr>
            <p:ph idx="1"/>
          </p:nvPr>
        </p:nvSpPr>
        <p:spPr>
          <a:xfrm>
            <a:off x="838200" y="1376218"/>
            <a:ext cx="10515600" cy="4800745"/>
          </a:xfrm>
        </p:spPr>
        <p:txBody>
          <a:bodyPr>
            <a:normAutofit/>
          </a:bodyPr>
          <a:lstStyle/>
          <a:p>
            <a:pPr marL="0" indent="0" algn="r">
              <a:lnSpc>
                <a:spcPct val="150000"/>
              </a:lnSpc>
              <a:buNone/>
              <a:defRPr/>
            </a:pPr>
            <a:r>
              <a:rPr lang="ar-IQ" dirty="0"/>
              <a:t>اما الضرر المباشر غير المتوقع (ككسر زجاجة عند نقل أثاث دار من قبل شركة نقل) فلا يعوض عنه المدين الا اذا نشا عن غش او عن خطئه الجسيم </a:t>
            </a:r>
            <a:r>
              <a:rPr lang="ar-IQ" dirty="0" smtClean="0"/>
              <a:t>.</a:t>
            </a:r>
          </a:p>
          <a:p>
            <a:pPr marL="0" indent="0" algn="r">
              <a:lnSpc>
                <a:spcPct val="150000"/>
              </a:lnSpc>
              <a:buNone/>
              <a:defRPr/>
            </a:pPr>
            <a:r>
              <a:rPr lang="ar-IQ" dirty="0" smtClean="0"/>
              <a:t>و السبب هو أن لانه </a:t>
            </a:r>
            <a:r>
              <a:rPr lang="ar-IQ" dirty="0"/>
              <a:t>الفعل في هذه الحالة يخرج من دائرة المسؤلية العقدية الى دائرة المسؤلية التقصيرية. ويكون التعويض هنا عن الضرر المادي فقط </a:t>
            </a:r>
            <a:r>
              <a:rPr lang="ar-IQ" dirty="0" smtClean="0"/>
              <a:t>.</a:t>
            </a:r>
            <a:endParaRPr lang="en-US" dirty="0">
              <a:cs typeface="+mj-cs"/>
            </a:endParaRPr>
          </a:p>
        </p:txBody>
      </p:sp>
    </p:spTree>
    <p:extLst>
      <p:ext uri="{BB962C8B-B14F-4D97-AF65-F5344CB8AC3E}">
        <p14:creationId xmlns:p14="http://schemas.microsoft.com/office/powerpoint/2010/main" val="482373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94219"/>
          </a:xfrm>
        </p:spPr>
        <p:txBody>
          <a:bodyPr>
            <a:normAutofit/>
          </a:bodyPr>
          <a:lstStyle/>
          <a:p>
            <a:pPr algn="ctr"/>
            <a:r>
              <a:rPr lang="ar-IQ" sz="4000" b="1" dirty="0">
                <a:solidFill>
                  <a:srgbClr val="FF0000"/>
                </a:solidFill>
              </a:rPr>
              <a:t>2- أنتقال تبعية الهلاك</a:t>
            </a:r>
            <a:endParaRPr lang="en-US" sz="4000" b="1" dirty="0">
              <a:solidFill>
                <a:srgbClr val="FF0000"/>
              </a:solidFill>
            </a:endParaRPr>
          </a:p>
        </p:txBody>
      </p:sp>
      <p:sp>
        <p:nvSpPr>
          <p:cNvPr id="3" name="Content Placeholder 2"/>
          <p:cNvSpPr>
            <a:spLocks noGrp="1"/>
          </p:cNvSpPr>
          <p:nvPr>
            <p:ph idx="1"/>
          </p:nvPr>
        </p:nvSpPr>
        <p:spPr>
          <a:xfrm>
            <a:off x="718127" y="1459344"/>
            <a:ext cx="10515600" cy="5107711"/>
          </a:xfrm>
        </p:spPr>
        <p:txBody>
          <a:bodyPr>
            <a:normAutofit/>
          </a:bodyPr>
          <a:lstStyle/>
          <a:p>
            <a:pPr marL="0" indent="0" algn="r" fontAlgn="auto">
              <a:lnSpc>
                <a:spcPct val="150000"/>
              </a:lnSpc>
              <a:spcBef>
                <a:spcPts val="0"/>
              </a:spcBef>
              <a:spcAft>
                <a:spcPts val="0"/>
              </a:spcAft>
              <a:buNone/>
              <a:defRPr/>
            </a:pPr>
            <a:r>
              <a:rPr lang="ar-IQ" dirty="0" smtClean="0">
                <a:cs typeface="+mj-cs"/>
              </a:rPr>
              <a:t>أنتقال </a:t>
            </a:r>
            <a:r>
              <a:rPr lang="ar-IQ" dirty="0">
                <a:cs typeface="+mj-cs"/>
              </a:rPr>
              <a:t>تبعية الهلاك, تأثر المشرع العراقي في أحكام تبعية الهلاك بالفقه </a:t>
            </a:r>
            <a:r>
              <a:rPr lang="ar-IQ" dirty="0" smtClean="0">
                <a:cs typeface="+mj-cs"/>
              </a:rPr>
              <a:t>الأسلامي.</a:t>
            </a:r>
          </a:p>
          <a:p>
            <a:pPr marL="0" indent="0" algn="r" fontAlgn="auto">
              <a:spcBef>
                <a:spcPct val="0"/>
              </a:spcBef>
              <a:spcAft>
                <a:spcPts val="0"/>
              </a:spcAft>
              <a:buNone/>
              <a:defRPr/>
            </a:pPr>
            <a:r>
              <a:rPr lang="ar-IQ" sz="3200" b="1" dirty="0">
                <a:solidFill>
                  <a:srgbClr val="FF0000"/>
                </a:solidFill>
                <a:latin typeface="+mj-lt"/>
                <a:ea typeface="+mj-ea"/>
                <a:cs typeface="+mj-cs"/>
              </a:rPr>
              <a:t>س/ </a:t>
            </a:r>
            <a:r>
              <a:rPr lang="ar-IQ" sz="3200" b="1" dirty="0" smtClean="0">
                <a:solidFill>
                  <a:srgbClr val="FF0000"/>
                </a:solidFill>
                <a:latin typeface="+mj-lt"/>
                <a:ea typeface="+mj-ea"/>
                <a:cs typeface="+mj-cs"/>
              </a:rPr>
              <a:t>عرف يد </a:t>
            </a:r>
            <a:r>
              <a:rPr lang="ar-IQ" sz="3200" b="1" dirty="0">
                <a:solidFill>
                  <a:srgbClr val="FF0000"/>
                </a:solidFill>
                <a:latin typeface="+mj-lt"/>
                <a:ea typeface="+mj-ea"/>
                <a:cs typeface="+mj-cs"/>
              </a:rPr>
              <a:t>الضمان ويد الأمان </a:t>
            </a:r>
            <a:r>
              <a:rPr lang="ar-IQ" sz="3200" b="1" dirty="0" smtClean="0">
                <a:solidFill>
                  <a:srgbClr val="FF0000"/>
                </a:solidFill>
                <a:latin typeface="+mj-lt"/>
                <a:ea typeface="+mj-ea"/>
                <a:cs typeface="+mj-cs"/>
              </a:rPr>
              <a:t>؟ </a:t>
            </a:r>
            <a:endParaRPr lang="ar-IQ" sz="3200" b="1" dirty="0">
              <a:solidFill>
                <a:srgbClr val="FF0000"/>
              </a:solidFill>
              <a:latin typeface="+mj-lt"/>
              <a:ea typeface="+mj-ea"/>
              <a:cs typeface="+mj-cs"/>
            </a:endParaRPr>
          </a:p>
          <a:p>
            <a:pPr marL="0" indent="0" algn="r" fontAlgn="auto">
              <a:lnSpc>
                <a:spcPct val="150000"/>
              </a:lnSpc>
              <a:spcBef>
                <a:spcPts val="0"/>
              </a:spcBef>
              <a:spcAft>
                <a:spcPts val="0"/>
              </a:spcAft>
              <a:buNone/>
              <a:defRPr/>
            </a:pPr>
            <a:r>
              <a:rPr lang="ar-IQ" sz="3200" b="1" dirty="0" smtClean="0">
                <a:solidFill>
                  <a:srgbClr val="FF0000"/>
                </a:solidFill>
                <a:latin typeface="+mj-lt"/>
                <a:ea typeface="+mj-ea"/>
                <a:cs typeface="+mj-cs"/>
              </a:rPr>
              <a:t>يد الضمان:</a:t>
            </a:r>
            <a:r>
              <a:rPr lang="ar-IQ" sz="3200" b="1" dirty="0">
                <a:solidFill>
                  <a:srgbClr val="FF0000"/>
                </a:solidFill>
              </a:rPr>
              <a:t> </a:t>
            </a:r>
            <a:r>
              <a:rPr lang="ar-IQ" dirty="0">
                <a:cs typeface="+mj-cs"/>
              </a:rPr>
              <a:t>عرف يد </a:t>
            </a:r>
            <a:r>
              <a:rPr lang="ar-IQ" dirty="0" smtClean="0">
                <a:cs typeface="+mj-cs"/>
              </a:rPr>
              <a:t>الضمان بأنها </a:t>
            </a:r>
            <a:r>
              <a:rPr lang="ar-IQ" dirty="0">
                <a:cs typeface="+mj-cs"/>
              </a:rPr>
              <a:t>يد غير المالك أذا حاز الشيء بقصد </a:t>
            </a:r>
            <a:r>
              <a:rPr lang="ar-IQ" dirty="0" smtClean="0">
                <a:cs typeface="+mj-cs"/>
              </a:rPr>
              <a:t>تملكه، </a:t>
            </a:r>
            <a:r>
              <a:rPr lang="ar-IQ" dirty="0">
                <a:cs typeface="+mj-cs"/>
              </a:rPr>
              <a:t>كيد الغاصب </a:t>
            </a:r>
            <a:r>
              <a:rPr lang="ar-IQ" dirty="0" smtClean="0">
                <a:cs typeface="+mj-cs"/>
              </a:rPr>
              <a:t>مثلا.</a:t>
            </a:r>
          </a:p>
          <a:p>
            <a:pPr marL="0" indent="0" algn="r" fontAlgn="auto">
              <a:lnSpc>
                <a:spcPct val="150000"/>
              </a:lnSpc>
              <a:spcBef>
                <a:spcPts val="0"/>
              </a:spcBef>
              <a:spcAft>
                <a:spcPts val="0"/>
              </a:spcAft>
              <a:buNone/>
              <a:defRPr/>
            </a:pPr>
            <a:r>
              <a:rPr lang="ar-IQ" sz="3200" b="1" dirty="0">
                <a:solidFill>
                  <a:srgbClr val="FF0000"/>
                </a:solidFill>
                <a:latin typeface="+mj-lt"/>
                <a:ea typeface="+mj-ea"/>
                <a:cs typeface="+mj-cs"/>
              </a:rPr>
              <a:t>يد </a:t>
            </a:r>
            <a:r>
              <a:rPr lang="ar-IQ" sz="3200" b="1" dirty="0" smtClean="0">
                <a:solidFill>
                  <a:srgbClr val="FF0000"/>
                </a:solidFill>
                <a:latin typeface="+mj-lt"/>
                <a:ea typeface="+mj-ea"/>
                <a:cs typeface="+mj-cs"/>
              </a:rPr>
              <a:t>الأمانة:  </a:t>
            </a:r>
            <a:r>
              <a:rPr lang="ar-IQ" dirty="0">
                <a:cs typeface="+mj-cs"/>
              </a:rPr>
              <a:t>فأنها يد </a:t>
            </a:r>
            <a:r>
              <a:rPr lang="ar-IQ" dirty="0" smtClean="0">
                <a:cs typeface="+mj-cs"/>
              </a:rPr>
              <a:t>غير </a:t>
            </a:r>
            <a:r>
              <a:rPr lang="ar-IQ" dirty="0">
                <a:cs typeface="+mj-cs"/>
              </a:rPr>
              <a:t>المالك أذا حاز الشيء لا بقصد تملكه وأنما على أعتباره نائبا عن المالك كالوديع والمستأجر. </a:t>
            </a:r>
          </a:p>
          <a:p>
            <a:pPr algn="ctr" fontAlgn="auto">
              <a:lnSpc>
                <a:spcPct val="150000"/>
              </a:lnSpc>
              <a:spcBef>
                <a:spcPts val="0"/>
              </a:spcBef>
              <a:spcAft>
                <a:spcPts val="0"/>
              </a:spcAft>
              <a:defRPr/>
            </a:pPr>
            <a:endParaRPr lang="ar-IQ" dirty="0"/>
          </a:p>
          <a:p>
            <a:pPr marL="0" indent="0" algn="ctr">
              <a:buNone/>
            </a:pPr>
            <a:endParaRPr lang="en-US" dirty="0"/>
          </a:p>
        </p:txBody>
      </p:sp>
    </p:spTree>
    <p:extLst>
      <p:ext uri="{BB962C8B-B14F-4D97-AF65-F5344CB8AC3E}">
        <p14:creationId xmlns:p14="http://schemas.microsoft.com/office/powerpoint/2010/main" val="3110993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236" y="365125"/>
            <a:ext cx="10836564" cy="752475"/>
          </a:xfrm>
        </p:spPr>
        <p:txBody>
          <a:bodyPr/>
          <a:lstStyle/>
          <a:p>
            <a:pPr algn="ctr"/>
            <a:r>
              <a:rPr lang="ar-IQ" dirty="0">
                <a:solidFill>
                  <a:srgbClr val="FF0000"/>
                </a:solidFill>
              </a:rPr>
              <a:t> </a:t>
            </a:r>
            <a:r>
              <a:rPr lang="ar-IQ" sz="4000" b="1" dirty="0">
                <a:solidFill>
                  <a:srgbClr val="FF0000"/>
                </a:solidFill>
              </a:rPr>
              <a:t>التعويض </a:t>
            </a:r>
            <a:r>
              <a:rPr lang="ar-IQ" sz="4000" b="1" dirty="0" smtClean="0">
                <a:solidFill>
                  <a:srgbClr val="FF0000"/>
                </a:solidFill>
              </a:rPr>
              <a:t>في نطاق </a:t>
            </a:r>
            <a:r>
              <a:rPr lang="ar-IQ" sz="4000" b="1" dirty="0">
                <a:solidFill>
                  <a:srgbClr val="FF0000"/>
                </a:solidFill>
              </a:rPr>
              <a:t>المسؤلية </a:t>
            </a:r>
            <a:r>
              <a:rPr lang="ar-IQ" sz="4000" b="1" dirty="0" smtClean="0">
                <a:solidFill>
                  <a:srgbClr val="FF0000"/>
                </a:solidFill>
              </a:rPr>
              <a:t>التقصيرية</a:t>
            </a:r>
            <a:endParaRPr lang="en-US" sz="4000" b="1" dirty="0">
              <a:solidFill>
                <a:srgbClr val="FF0000"/>
              </a:solidFill>
            </a:endParaRPr>
          </a:p>
        </p:txBody>
      </p:sp>
      <p:sp>
        <p:nvSpPr>
          <p:cNvPr id="3" name="Content Placeholder 2"/>
          <p:cNvSpPr>
            <a:spLocks noGrp="1"/>
          </p:cNvSpPr>
          <p:nvPr>
            <p:ph idx="1"/>
          </p:nvPr>
        </p:nvSpPr>
        <p:spPr>
          <a:xfrm>
            <a:off x="838200" y="1200727"/>
            <a:ext cx="10515600" cy="4976236"/>
          </a:xfrm>
        </p:spPr>
        <p:txBody>
          <a:bodyPr>
            <a:normAutofit fontScale="85000" lnSpcReduction="20000"/>
          </a:bodyPr>
          <a:lstStyle/>
          <a:p>
            <a:pPr marL="0" indent="0" algn="r">
              <a:lnSpc>
                <a:spcPct val="150000"/>
              </a:lnSpc>
              <a:buNone/>
              <a:defRPr/>
            </a:pPr>
            <a:r>
              <a:rPr lang="ar-IQ" dirty="0" smtClean="0"/>
              <a:t>ان </a:t>
            </a:r>
            <a:r>
              <a:rPr lang="ar-IQ" dirty="0"/>
              <a:t>التعويض يكون عن الضرر </a:t>
            </a:r>
            <a:r>
              <a:rPr lang="ar-IQ" b="1" dirty="0">
                <a:solidFill>
                  <a:srgbClr val="FF0000"/>
                </a:solidFill>
              </a:rPr>
              <a:t>المباشر المتوقع وغير المتوقع</a:t>
            </a:r>
            <a:r>
              <a:rPr lang="ar-IQ" dirty="0"/>
              <a:t>, لان القانون الزم بالتعويض عن كل ضرر يعتبر نتيجة طبيعية للعمل غير المشروع.</a:t>
            </a:r>
            <a:endParaRPr lang="en-US" dirty="0"/>
          </a:p>
          <a:p>
            <a:pPr marL="0" indent="0" algn="r">
              <a:lnSpc>
                <a:spcPct val="150000"/>
              </a:lnSpc>
              <a:buNone/>
              <a:defRPr/>
            </a:pPr>
            <a:r>
              <a:rPr lang="ar-IQ" dirty="0"/>
              <a:t>- والتعويض في القانون المدني العراقي يكون عن الضرر المادي والادبي في المسؤلية </a:t>
            </a:r>
            <a:r>
              <a:rPr lang="ar-IQ" dirty="0" smtClean="0"/>
              <a:t>التقصيرية.  </a:t>
            </a:r>
            <a:endParaRPr lang="en-US" dirty="0"/>
          </a:p>
          <a:p>
            <a:pPr marL="0" indent="0" algn="r">
              <a:lnSpc>
                <a:spcPct val="150000"/>
              </a:lnSpc>
              <a:buNone/>
              <a:defRPr/>
            </a:pPr>
            <a:r>
              <a:rPr lang="ar-IQ" dirty="0" smtClean="0"/>
              <a:t>1- وعلى </a:t>
            </a:r>
            <a:r>
              <a:rPr lang="ar-IQ" dirty="0"/>
              <a:t>العموم فان على القاضي في تقديره التعويض مراعاة الظروف الملابسة وهي الظروف الشخصية المحيطة </a:t>
            </a:r>
            <a:r>
              <a:rPr lang="ar-IQ" dirty="0" smtClean="0"/>
              <a:t>بالمضرور.</a:t>
            </a:r>
            <a:endParaRPr lang="en-US" dirty="0"/>
          </a:p>
          <a:p>
            <a:pPr marL="0" indent="0" algn="r">
              <a:lnSpc>
                <a:spcPct val="150000"/>
              </a:lnSpc>
              <a:buNone/>
              <a:defRPr/>
            </a:pPr>
            <a:r>
              <a:rPr lang="ar-IQ" dirty="0" smtClean="0"/>
              <a:t>2- أما </a:t>
            </a:r>
            <a:r>
              <a:rPr lang="ar-IQ" dirty="0"/>
              <a:t>الظروف الشخصية </a:t>
            </a:r>
            <a:r>
              <a:rPr lang="ar-IQ" dirty="0" smtClean="0"/>
              <a:t>للمرتكب </a:t>
            </a:r>
            <a:r>
              <a:rPr lang="ar-IQ" dirty="0"/>
              <a:t>الفعل الضار فلا يعتد بها لأن الأصل أن ينظر الى جسامة الضرر اللاحق بالمضرور</a:t>
            </a:r>
            <a:r>
              <a:rPr lang="ar-IQ" dirty="0" smtClean="0"/>
              <a:t>.</a:t>
            </a:r>
          </a:p>
          <a:p>
            <a:pPr marL="0" indent="0" algn="r">
              <a:lnSpc>
                <a:spcPct val="150000"/>
              </a:lnSpc>
              <a:buNone/>
              <a:defRPr/>
            </a:pPr>
            <a:r>
              <a:rPr lang="ar-IQ" dirty="0" smtClean="0"/>
              <a:t> 3-ومع </a:t>
            </a:r>
            <a:r>
              <a:rPr lang="ar-IQ" dirty="0"/>
              <a:t>ذلك فأن جسامة الخطأ الفاعل تؤثر في شعور القاضي عند تقريره للتعويض وتكون عنصرا في تحديده. </a:t>
            </a:r>
            <a:r>
              <a:rPr lang="ar-IQ" b="1" dirty="0">
                <a:solidFill>
                  <a:srgbClr val="FF0000"/>
                </a:solidFill>
              </a:rPr>
              <a:t> </a:t>
            </a:r>
            <a:endParaRPr lang="ar-IQ" dirty="0"/>
          </a:p>
          <a:p>
            <a:pPr marL="0" indent="0" algn="r">
              <a:buNone/>
            </a:pPr>
            <a:endParaRPr lang="en-US" dirty="0"/>
          </a:p>
        </p:txBody>
      </p:sp>
    </p:spTree>
    <p:extLst>
      <p:ext uri="{BB962C8B-B14F-4D97-AF65-F5344CB8AC3E}">
        <p14:creationId xmlns:p14="http://schemas.microsoft.com/office/powerpoint/2010/main" val="356241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58511"/>
          </a:xfrm>
        </p:spPr>
        <p:txBody>
          <a:bodyPr>
            <a:normAutofit fontScale="90000"/>
          </a:bodyPr>
          <a:lstStyle/>
          <a:p>
            <a:pPr algn="ctr"/>
            <a:r>
              <a:rPr lang="ar-IQ" b="1" dirty="0">
                <a:solidFill>
                  <a:srgbClr val="FF0000"/>
                </a:solidFill>
              </a:rPr>
              <a:t>وقت تقدير </a:t>
            </a:r>
            <a:r>
              <a:rPr lang="ar-IQ" b="1" dirty="0" smtClean="0">
                <a:solidFill>
                  <a:srgbClr val="FF0000"/>
                </a:solidFill>
              </a:rPr>
              <a:t>التعويض</a:t>
            </a:r>
            <a:r>
              <a:rPr lang="en-US" dirty="0">
                <a:solidFill>
                  <a:srgbClr val="FF0000"/>
                </a:solidFill>
              </a:rPr>
              <a:t/>
            </a:r>
            <a:br>
              <a:rPr lang="en-US" dirty="0">
                <a:solidFill>
                  <a:srgbClr val="FF0000"/>
                </a:solidFill>
              </a:rPr>
            </a:br>
            <a:endParaRPr lang="en-US" dirty="0"/>
          </a:p>
        </p:txBody>
      </p:sp>
      <p:sp>
        <p:nvSpPr>
          <p:cNvPr id="3" name="Content Placeholder 2"/>
          <p:cNvSpPr>
            <a:spLocks noGrp="1"/>
          </p:cNvSpPr>
          <p:nvPr>
            <p:ph idx="1"/>
          </p:nvPr>
        </p:nvSpPr>
        <p:spPr>
          <a:xfrm>
            <a:off x="745836" y="923636"/>
            <a:ext cx="10515600" cy="5345690"/>
          </a:xfrm>
        </p:spPr>
        <p:txBody>
          <a:bodyPr>
            <a:normAutofit/>
          </a:bodyPr>
          <a:lstStyle/>
          <a:p>
            <a:pPr marL="0" indent="0" algn="r">
              <a:lnSpc>
                <a:spcPct val="150000"/>
              </a:lnSpc>
              <a:buNone/>
              <a:defRPr/>
            </a:pPr>
            <a:r>
              <a:rPr lang="ar-IQ" dirty="0" smtClean="0">
                <a:cs typeface="+mj-cs"/>
              </a:rPr>
              <a:t>الأصل </a:t>
            </a:r>
            <a:r>
              <a:rPr lang="ar-IQ" dirty="0">
                <a:cs typeface="+mj-cs"/>
              </a:rPr>
              <a:t>في تقدير التعويض أن يحدده القاضي بقدر الضرر وقت تحمله وهو رد المضرور الى الوضع الذي كان يمكن أن يكون فيه ولو لم يخل بألتزامه. </a:t>
            </a:r>
            <a:endParaRPr lang="en-US" dirty="0">
              <a:cs typeface="+mj-cs"/>
            </a:endParaRPr>
          </a:p>
          <a:p>
            <a:pPr marL="0" indent="0" algn="r">
              <a:lnSpc>
                <a:spcPct val="150000"/>
              </a:lnSpc>
              <a:buNone/>
              <a:defRPr/>
            </a:pPr>
            <a:r>
              <a:rPr lang="ar-IQ" dirty="0">
                <a:cs typeface="+mj-cs"/>
              </a:rPr>
              <a:t>وقد يتغيير الضرر من حيث جسامته في الفترة التي تمتد بين حدوثه وبين النطق بالحكم بالتعويض عنه وعندئذ يقدر التعويض حسب جسامة الضرر يوم الحكم به. عليه فأن المصاب اذا أصيب بكسر في يده وتفاقم الضرر حتى اصبح عادة مستديمة وقت النطق بالحكم يقدر التعويض وفق هذه المستجدات, </a:t>
            </a:r>
            <a:endParaRPr lang="en-US" dirty="0">
              <a:cs typeface="+mj-cs"/>
            </a:endParaRPr>
          </a:p>
          <a:p>
            <a:pPr marL="0" indent="0">
              <a:buNone/>
            </a:pPr>
            <a:endParaRPr lang="en-US" dirty="0"/>
          </a:p>
        </p:txBody>
      </p:sp>
    </p:spTree>
    <p:extLst>
      <p:ext uri="{BB962C8B-B14F-4D97-AF65-F5344CB8AC3E}">
        <p14:creationId xmlns:p14="http://schemas.microsoft.com/office/powerpoint/2010/main" val="37760926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273" y="365125"/>
            <a:ext cx="10522527" cy="1325563"/>
          </a:xfrm>
        </p:spPr>
        <p:txBody>
          <a:bodyPr>
            <a:normAutofit/>
          </a:bodyPr>
          <a:lstStyle/>
          <a:p>
            <a:pPr algn="ctr"/>
            <a:r>
              <a:rPr lang="ar-IQ" sz="4000" b="1" dirty="0" smtClean="0">
                <a:solidFill>
                  <a:srgbClr val="FF0000"/>
                </a:solidFill>
              </a:rPr>
              <a:t>س// في حال تغير سعر الدولار؟</a:t>
            </a:r>
            <a:endParaRPr lang="en-US" sz="4000" b="1" dirty="0">
              <a:solidFill>
                <a:srgbClr val="FF0000"/>
              </a:solidFill>
            </a:endParaRPr>
          </a:p>
        </p:txBody>
      </p:sp>
      <p:sp>
        <p:nvSpPr>
          <p:cNvPr id="3" name="Content Placeholder 2"/>
          <p:cNvSpPr>
            <a:spLocks noGrp="1"/>
          </p:cNvSpPr>
          <p:nvPr>
            <p:ph idx="1"/>
          </p:nvPr>
        </p:nvSpPr>
        <p:spPr>
          <a:xfrm>
            <a:off x="838200" y="1505527"/>
            <a:ext cx="10515600" cy="4671436"/>
          </a:xfrm>
        </p:spPr>
        <p:txBody>
          <a:bodyPr>
            <a:normAutofit lnSpcReduction="10000"/>
          </a:bodyPr>
          <a:lstStyle/>
          <a:p>
            <a:pPr marL="0" indent="0" algn="r">
              <a:lnSpc>
                <a:spcPct val="150000"/>
              </a:lnSpc>
              <a:buNone/>
              <a:defRPr/>
            </a:pPr>
            <a:r>
              <a:rPr lang="ar-IQ" dirty="0"/>
              <a:t>وأذا أصاب التغيير سعر النقد الذي يقدر به التعويض فالعبرة بسعر النقد  وقت النطق الحكم بالتعويض </a:t>
            </a:r>
          </a:p>
          <a:p>
            <a:pPr marL="0" indent="0" algn="r">
              <a:lnSpc>
                <a:spcPct val="150000"/>
              </a:lnSpc>
              <a:buNone/>
              <a:defRPr/>
            </a:pPr>
            <a:r>
              <a:rPr lang="ar-IQ" dirty="0"/>
              <a:t>وأذا كان المضرور قد أصلح الضرر بنفسه ورجع على محدث الضرر بالتعويض حكم له بما دفعه فعلا لأصلاح الضرر. </a:t>
            </a:r>
            <a:endParaRPr lang="en-US" dirty="0"/>
          </a:p>
          <a:p>
            <a:pPr marL="0" indent="0" algn="r">
              <a:lnSpc>
                <a:spcPct val="150000"/>
              </a:lnSpc>
              <a:buNone/>
              <a:defRPr/>
            </a:pPr>
            <a:r>
              <a:rPr lang="ar-IQ" dirty="0"/>
              <a:t>وحسب المادة 208 مدني, وأذا تعذر على القاضي تقدير التعويض تقديرا نهائيا وقت الحكم جاز له أن يترك للمضرور الحق في المطالبة بأعادة النظر في تقدير التعويض خلال مدة معقولة وتكون العبرة في تقدير التعويض النهائي بوقت النطق بالحكم به. </a:t>
            </a:r>
            <a:endParaRPr lang="en-US" dirty="0"/>
          </a:p>
          <a:p>
            <a:pPr marL="0" indent="0" algn="r">
              <a:buNone/>
            </a:pPr>
            <a:endParaRPr lang="en-US" dirty="0"/>
          </a:p>
        </p:txBody>
      </p:sp>
    </p:spTree>
    <p:extLst>
      <p:ext uri="{BB962C8B-B14F-4D97-AF65-F5344CB8AC3E}">
        <p14:creationId xmlns:p14="http://schemas.microsoft.com/office/powerpoint/2010/main" val="2483286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a:buNone/>
            </a:pPr>
            <a:r>
              <a:rPr lang="ar-IQ" dirty="0"/>
              <a:t>وأذ أجاز القانون </a:t>
            </a:r>
            <a:r>
              <a:rPr lang="ar-IQ" dirty="0" smtClean="0"/>
              <a:t>للمتضرر </a:t>
            </a:r>
            <a:r>
              <a:rPr lang="ar-IQ" dirty="0"/>
              <a:t>المطالبة بالتعويض عن الضرر المتزايد الى وقت النطق بالحكم فليس من حقه المطالبة به أذا نشأ عن تعمده وتقصيره ( المادة 210 مدني). </a:t>
            </a:r>
            <a:endParaRPr lang="ar-IQ" dirty="0" smtClean="0"/>
          </a:p>
          <a:p>
            <a:pPr marL="0" indent="0" algn="r">
              <a:buNone/>
            </a:pPr>
            <a:r>
              <a:rPr lang="ar-IQ" dirty="0" smtClean="0"/>
              <a:t>فأن </a:t>
            </a:r>
            <a:r>
              <a:rPr lang="ar-IQ" dirty="0"/>
              <a:t>أهمل المصاب سبل العناية والعلاج وتفاقم الضرر الذي يطالب بالتعويض عنه. يجوز للمحكمة حينذاك أن تنقص من مقدار التعويض المطلوب في ضوء سلطته التقديرية.  </a:t>
            </a:r>
          </a:p>
          <a:p>
            <a:pPr marL="0" indent="0" algn="r">
              <a:buNone/>
            </a:pPr>
            <a:endParaRPr lang="en-US" dirty="0"/>
          </a:p>
        </p:txBody>
      </p:sp>
    </p:spTree>
    <p:extLst>
      <p:ext uri="{BB962C8B-B14F-4D97-AF65-F5344CB8AC3E}">
        <p14:creationId xmlns:p14="http://schemas.microsoft.com/office/powerpoint/2010/main" val="28403261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solidFill>
                  <a:srgbClr val="FF0000"/>
                </a:solidFill>
              </a:rPr>
              <a:t>وسائل الحصول على التنفيذ العيني الجبري</a:t>
            </a:r>
            <a:r>
              <a:rPr lang="ar-IQ" dirty="0" smtClean="0">
                <a:solidFill>
                  <a:srgbClr val="FF0000"/>
                </a:solidFill>
              </a:rPr>
              <a:t/>
            </a:r>
            <a:br>
              <a:rPr lang="ar-IQ" dirty="0" smtClean="0">
                <a:solidFill>
                  <a:srgbClr val="FF0000"/>
                </a:solidFill>
              </a:rPr>
            </a:br>
            <a:endParaRPr lang="en-US" dirty="0"/>
          </a:p>
        </p:txBody>
      </p:sp>
      <p:sp>
        <p:nvSpPr>
          <p:cNvPr id="3" name="Content Placeholder 2"/>
          <p:cNvSpPr>
            <a:spLocks noGrp="1"/>
          </p:cNvSpPr>
          <p:nvPr>
            <p:ph idx="1"/>
          </p:nvPr>
        </p:nvSpPr>
        <p:spPr>
          <a:xfrm>
            <a:off x="838200" y="1376218"/>
            <a:ext cx="10515600" cy="4800745"/>
          </a:xfrm>
        </p:spPr>
        <p:txBody>
          <a:bodyPr/>
          <a:lstStyle/>
          <a:p>
            <a:pPr marL="0" indent="0" algn="r">
              <a:buNone/>
            </a:pPr>
            <a:r>
              <a:rPr lang="ar-IQ" b="1" dirty="0" smtClean="0">
                <a:solidFill>
                  <a:srgbClr val="FF0000"/>
                </a:solidFill>
              </a:rPr>
              <a:t>1- الاكراه البدني</a:t>
            </a:r>
          </a:p>
          <a:p>
            <a:pPr marL="0" indent="0" algn="r">
              <a:buNone/>
            </a:pPr>
            <a:r>
              <a:rPr lang="ar-IQ" b="1" dirty="0" smtClean="0">
                <a:solidFill>
                  <a:srgbClr val="FF0000"/>
                </a:solidFill>
              </a:rPr>
              <a:t>2- الاكراه المالي </a:t>
            </a:r>
            <a:endParaRPr lang="en-US" b="1" dirty="0">
              <a:solidFill>
                <a:srgbClr val="FF0000"/>
              </a:solidFill>
            </a:endParaRPr>
          </a:p>
        </p:txBody>
      </p:sp>
    </p:spTree>
    <p:extLst>
      <p:ext uri="{BB962C8B-B14F-4D97-AF65-F5344CB8AC3E}">
        <p14:creationId xmlns:p14="http://schemas.microsoft.com/office/powerpoint/2010/main" val="19929396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51345"/>
            <a:ext cx="10515600" cy="221673"/>
          </a:xfrm>
        </p:spPr>
        <p:txBody>
          <a:bodyPr>
            <a:normAutofit fontScale="90000"/>
          </a:bodyPr>
          <a:lstStyle/>
          <a:p>
            <a:pPr algn="ctr"/>
            <a:r>
              <a:rPr lang="ar-IQ" sz="4000" b="1" dirty="0" smtClean="0">
                <a:solidFill>
                  <a:srgbClr val="FF0000"/>
                </a:solidFill>
              </a:rPr>
              <a:t>س/ هل أخذ القانون المدني بالاكراه المالي </a:t>
            </a:r>
            <a:r>
              <a:rPr lang="ar-IQ" sz="4000" b="1" dirty="0">
                <a:solidFill>
                  <a:srgbClr val="FF0000"/>
                </a:solidFill>
              </a:rPr>
              <a:t>أم بالاكراه البدني</a:t>
            </a:r>
            <a:r>
              <a:rPr lang="ar-IQ" sz="4000" dirty="0" smtClean="0"/>
              <a:t/>
            </a:r>
            <a:br>
              <a:rPr lang="ar-IQ" sz="4000" dirty="0" smtClean="0"/>
            </a:br>
            <a:r>
              <a:rPr lang="ar-IQ" sz="4000" b="1" dirty="0" smtClean="0">
                <a:solidFill>
                  <a:srgbClr val="FF0000"/>
                </a:solidFill>
              </a:rPr>
              <a:t> </a:t>
            </a:r>
            <a:r>
              <a:rPr lang="ar-IQ" dirty="0" smtClean="0"/>
              <a:t/>
            </a:r>
            <a:br>
              <a:rPr lang="ar-IQ" dirty="0" smtClean="0"/>
            </a:br>
            <a:endParaRPr lang="en-US" dirty="0"/>
          </a:p>
        </p:txBody>
      </p:sp>
      <p:sp>
        <p:nvSpPr>
          <p:cNvPr id="3" name="Content Placeholder 2"/>
          <p:cNvSpPr>
            <a:spLocks noGrp="1"/>
          </p:cNvSpPr>
          <p:nvPr>
            <p:ph idx="1"/>
          </p:nvPr>
        </p:nvSpPr>
        <p:spPr>
          <a:xfrm>
            <a:off x="838200" y="1173018"/>
            <a:ext cx="10515600" cy="5003945"/>
          </a:xfrm>
        </p:spPr>
        <p:txBody>
          <a:bodyPr/>
          <a:lstStyle/>
          <a:p>
            <a:pPr marL="0" indent="0" algn="r">
              <a:buNone/>
            </a:pPr>
            <a:r>
              <a:rPr lang="ar-IQ" dirty="0" smtClean="0"/>
              <a:t>ج/ أن القانون المدني </a:t>
            </a:r>
            <a:r>
              <a:rPr lang="ar-IQ" dirty="0"/>
              <a:t>العراقي أخذ بالاكراه </a:t>
            </a:r>
            <a:r>
              <a:rPr lang="ar-IQ" dirty="0" smtClean="0"/>
              <a:t>المالي </a:t>
            </a:r>
            <a:r>
              <a:rPr lang="ar-IQ" dirty="0"/>
              <a:t>(بالغرامة </a:t>
            </a:r>
            <a:r>
              <a:rPr lang="ar-IQ" dirty="0" smtClean="0"/>
              <a:t>التهديدية) .</a:t>
            </a:r>
          </a:p>
          <a:p>
            <a:pPr marL="0" indent="0" algn="r">
              <a:buNone/>
            </a:pPr>
            <a:r>
              <a:rPr lang="ar-IQ" dirty="0" smtClean="0"/>
              <a:t> بينما قانون التنفيذ </a:t>
            </a:r>
            <a:r>
              <a:rPr lang="ar-IQ" dirty="0"/>
              <a:t>أخذ بالاكراه </a:t>
            </a:r>
            <a:r>
              <a:rPr lang="ar-IQ" dirty="0" smtClean="0"/>
              <a:t>البدني. </a:t>
            </a:r>
            <a:endParaRPr lang="en-US" dirty="0"/>
          </a:p>
        </p:txBody>
      </p:sp>
    </p:spTree>
    <p:extLst>
      <p:ext uri="{BB962C8B-B14F-4D97-AF65-F5344CB8AC3E}">
        <p14:creationId xmlns:p14="http://schemas.microsoft.com/office/powerpoint/2010/main" val="40718321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48038"/>
          </a:xfrm>
        </p:spPr>
        <p:txBody>
          <a:bodyPr>
            <a:normAutofit fontScale="90000"/>
          </a:bodyPr>
          <a:lstStyle/>
          <a:p>
            <a:pPr algn="ctr"/>
            <a:r>
              <a:rPr lang="ar-IQ" b="1" dirty="0" smtClean="0">
                <a:solidFill>
                  <a:srgbClr val="FF0000"/>
                </a:solidFill>
              </a:rPr>
              <a:t>س/ ما هي الأكراه البدني</a:t>
            </a:r>
            <a:r>
              <a:rPr lang="ar-IQ" dirty="0" smtClean="0">
                <a:solidFill>
                  <a:srgbClr val="00B0F0"/>
                </a:solidFill>
              </a:rPr>
              <a:t/>
            </a:r>
            <a:br>
              <a:rPr lang="ar-IQ" dirty="0" smtClean="0">
                <a:solidFill>
                  <a:srgbClr val="00B0F0"/>
                </a:solidFill>
              </a:rPr>
            </a:br>
            <a:endParaRPr lang="en-US" dirty="0"/>
          </a:p>
        </p:txBody>
      </p:sp>
      <p:sp>
        <p:nvSpPr>
          <p:cNvPr id="3" name="Content Placeholder 2"/>
          <p:cNvSpPr>
            <a:spLocks noGrp="1"/>
          </p:cNvSpPr>
          <p:nvPr>
            <p:ph idx="1"/>
          </p:nvPr>
        </p:nvSpPr>
        <p:spPr>
          <a:xfrm>
            <a:off x="838200" y="1570182"/>
            <a:ext cx="10515600" cy="4606781"/>
          </a:xfrm>
        </p:spPr>
        <p:txBody>
          <a:bodyPr/>
          <a:lstStyle/>
          <a:p>
            <a:pPr marL="0" indent="0" algn="r" fontAlgn="auto">
              <a:lnSpc>
                <a:spcPct val="150000"/>
              </a:lnSpc>
              <a:spcBef>
                <a:spcPts val="0"/>
              </a:spcBef>
              <a:spcAft>
                <a:spcPts val="0"/>
              </a:spcAft>
              <a:buNone/>
              <a:defRPr/>
            </a:pPr>
            <a:r>
              <a:rPr lang="ar-IQ" dirty="0" smtClean="0"/>
              <a:t>يعتبر </a:t>
            </a:r>
            <a:r>
              <a:rPr lang="ar-IQ" dirty="0"/>
              <a:t>الأكراه البدني وسيلة الوفاء المباشر اذا عد جسم المدين ضامنا لالتزامه. ويعتبر وسيلة ارهاب يضغط بها على ارادة المدين لحمله على الوفاء اذا عدت ذمة المدين المالية هي الضمان العام للوفاء بالتزامه. </a:t>
            </a:r>
          </a:p>
          <a:p>
            <a:pPr marL="0" indent="0" algn="r">
              <a:buNone/>
            </a:pPr>
            <a:endParaRPr lang="en-US" dirty="0"/>
          </a:p>
        </p:txBody>
      </p:sp>
    </p:spTree>
    <p:extLst>
      <p:ext uri="{BB962C8B-B14F-4D97-AF65-F5344CB8AC3E}">
        <p14:creationId xmlns:p14="http://schemas.microsoft.com/office/powerpoint/2010/main" val="35819227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pPr algn="ctr"/>
            <a:r>
              <a:rPr lang="ar-IQ" sz="4000" b="1" dirty="0" smtClean="0">
                <a:solidFill>
                  <a:srgbClr val="FF0000"/>
                </a:solidFill>
              </a:rPr>
              <a:t>س/ هل يتم استخدام الإكراه البدني في القوانين الحديثة </a:t>
            </a:r>
            <a:endParaRPr lang="en-US" sz="4000" b="1" dirty="0">
              <a:solidFill>
                <a:srgbClr val="FF0000"/>
              </a:solidFill>
            </a:endParaRPr>
          </a:p>
        </p:txBody>
      </p:sp>
      <p:sp>
        <p:nvSpPr>
          <p:cNvPr id="3" name="Content Placeholder 2"/>
          <p:cNvSpPr>
            <a:spLocks noGrp="1"/>
          </p:cNvSpPr>
          <p:nvPr>
            <p:ph idx="1"/>
          </p:nvPr>
        </p:nvSpPr>
        <p:spPr/>
        <p:txBody>
          <a:bodyPr/>
          <a:lstStyle/>
          <a:p>
            <a:pPr marL="0" indent="0" algn="r" fontAlgn="auto">
              <a:lnSpc>
                <a:spcPct val="150000"/>
              </a:lnSpc>
              <a:spcBef>
                <a:spcPts val="0"/>
              </a:spcBef>
              <a:spcAft>
                <a:spcPts val="0"/>
              </a:spcAft>
              <a:buNone/>
              <a:defRPr/>
            </a:pPr>
            <a:r>
              <a:rPr lang="ar-IQ" dirty="0" smtClean="0">
                <a:cs typeface="+mj-cs"/>
              </a:rPr>
              <a:t>ج/ أن القوانين </a:t>
            </a:r>
            <a:r>
              <a:rPr lang="ar-IQ" dirty="0">
                <a:cs typeface="+mj-cs"/>
              </a:rPr>
              <a:t>الحديثة فقد اصبح اموال المدين هي الضامنة لوفاء ديونه, ولينقلب جزاء الاخلال بالالتزام من عقوبة الى تعويض.   </a:t>
            </a:r>
          </a:p>
          <a:p>
            <a:pPr marL="0" indent="0" algn="r" fontAlgn="auto">
              <a:lnSpc>
                <a:spcPct val="150000"/>
              </a:lnSpc>
              <a:spcBef>
                <a:spcPts val="0"/>
              </a:spcBef>
              <a:spcAft>
                <a:spcPts val="0"/>
              </a:spcAft>
              <a:buNone/>
              <a:defRPr/>
            </a:pPr>
            <a:r>
              <a:rPr lang="ar-IQ" dirty="0">
                <a:cs typeface="+mj-cs"/>
              </a:rPr>
              <a:t>     غير أن هذه الفكرة لم يقع دفعة واحدة وانما مر بمراحل متعددة</a:t>
            </a:r>
            <a:r>
              <a:rPr lang="ar-IQ" dirty="0" smtClean="0">
                <a:cs typeface="+mj-cs"/>
              </a:rPr>
              <a:t>.</a:t>
            </a:r>
          </a:p>
          <a:p>
            <a:pPr marL="0" indent="0" algn="r" fontAlgn="auto">
              <a:lnSpc>
                <a:spcPct val="150000"/>
              </a:lnSpc>
              <a:spcBef>
                <a:spcPts val="0"/>
              </a:spcBef>
              <a:spcAft>
                <a:spcPts val="0"/>
              </a:spcAft>
              <a:buNone/>
              <a:defRPr/>
            </a:pPr>
            <a:r>
              <a:rPr lang="ar-IQ" dirty="0" smtClean="0">
                <a:cs typeface="+mj-cs"/>
              </a:rPr>
              <a:t> </a:t>
            </a:r>
            <a:r>
              <a:rPr lang="ar-IQ" dirty="0">
                <a:cs typeface="+mj-cs"/>
              </a:rPr>
              <a:t>ابتداءا من القانون </a:t>
            </a:r>
            <a:r>
              <a:rPr lang="ar-IQ" sz="3200" b="1" dirty="0">
                <a:solidFill>
                  <a:srgbClr val="FF0000"/>
                </a:solidFill>
                <a:cs typeface="+mj-cs"/>
              </a:rPr>
              <a:t>الروماني</a:t>
            </a:r>
            <a:r>
              <a:rPr lang="ar-IQ" sz="3200" dirty="0">
                <a:cs typeface="+mj-cs"/>
              </a:rPr>
              <a:t> ومرورا بالقانون </a:t>
            </a:r>
            <a:r>
              <a:rPr lang="ar-IQ" sz="3200" b="1" dirty="0">
                <a:solidFill>
                  <a:srgbClr val="FF0000"/>
                </a:solidFill>
                <a:latin typeface="+mj-lt"/>
                <a:ea typeface="+mj-ea"/>
                <a:cs typeface="+mj-cs"/>
              </a:rPr>
              <a:t>الفرنسي القديم </a:t>
            </a:r>
            <a:r>
              <a:rPr lang="ar-IQ" sz="3200" dirty="0">
                <a:cs typeface="+mj-cs"/>
              </a:rPr>
              <a:t>ووصولا الى القانون </a:t>
            </a:r>
            <a:r>
              <a:rPr lang="ar-IQ" sz="3200" b="1" dirty="0">
                <a:solidFill>
                  <a:srgbClr val="FF0000"/>
                </a:solidFill>
                <a:latin typeface="+mj-lt"/>
                <a:ea typeface="+mj-ea"/>
                <a:cs typeface="+mj-cs"/>
              </a:rPr>
              <a:t>الفرنسي الجديد. </a:t>
            </a:r>
          </a:p>
          <a:p>
            <a:pPr marL="0" indent="0">
              <a:buNone/>
            </a:pPr>
            <a:endParaRPr lang="en-US" dirty="0"/>
          </a:p>
        </p:txBody>
      </p:sp>
    </p:spTree>
    <p:extLst>
      <p:ext uri="{BB962C8B-B14F-4D97-AF65-F5344CB8AC3E}">
        <p14:creationId xmlns:p14="http://schemas.microsoft.com/office/powerpoint/2010/main" val="10275891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4000" b="1" dirty="0">
                <a:solidFill>
                  <a:srgbClr val="FF0000"/>
                </a:solidFill>
              </a:rPr>
              <a:t>الأكراه البدني في القانون العراقي</a:t>
            </a:r>
            <a:r>
              <a:rPr lang="ar-IQ" dirty="0" smtClean="0">
                <a:solidFill>
                  <a:srgbClr val="FF0000"/>
                </a:solidFill>
                <a:latin typeface="Corbel" pitchFamily="34" charset="0"/>
                <a:cs typeface="Tahoma" pitchFamily="34" charset="0"/>
              </a:rPr>
              <a:t/>
            </a:r>
            <a:br>
              <a:rPr lang="ar-IQ" dirty="0" smtClean="0">
                <a:solidFill>
                  <a:srgbClr val="FF0000"/>
                </a:solidFill>
                <a:latin typeface="Corbel" pitchFamily="34" charset="0"/>
                <a:cs typeface="Tahoma" pitchFamily="34" charset="0"/>
              </a:rPr>
            </a:br>
            <a:endParaRPr lang="en-US" dirty="0"/>
          </a:p>
        </p:txBody>
      </p:sp>
      <p:sp>
        <p:nvSpPr>
          <p:cNvPr id="3" name="Content Placeholder 2"/>
          <p:cNvSpPr>
            <a:spLocks noGrp="1"/>
          </p:cNvSpPr>
          <p:nvPr>
            <p:ph idx="1"/>
          </p:nvPr>
        </p:nvSpPr>
        <p:spPr>
          <a:xfrm>
            <a:off x="838200" y="1311564"/>
            <a:ext cx="10515600" cy="4865399"/>
          </a:xfrm>
        </p:spPr>
        <p:txBody>
          <a:bodyPr>
            <a:normAutofit fontScale="70000" lnSpcReduction="20000"/>
          </a:bodyPr>
          <a:lstStyle/>
          <a:p>
            <a:pPr marL="0" indent="0" algn="r">
              <a:lnSpc>
                <a:spcPct val="170000"/>
              </a:lnSpc>
              <a:spcBef>
                <a:spcPts val="0"/>
              </a:spcBef>
              <a:buNone/>
              <a:defRPr/>
            </a:pPr>
            <a:r>
              <a:rPr lang="ar-IQ" sz="5200" b="1" dirty="0">
                <a:solidFill>
                  <a:srgbClr val="FF0000"/>
                </a:solidFill>
                <a:latin typeface="+mj-lt"/>
                <a:ea typeface="+mj-ea"/>
                <a:cs typeface="+mj-cs"/>
              </a:rPr>
              <a:t>س/ علل لم يأخذ القانون المدني العراقي فكرة الاكراه </a:t>
            </a:r>
            <a:r>
              <a:rPr lang="ar-IQ" sz="5100" b="1" dirty="0">
                <a:solidFill>
                  <a:srgbClr val="FF0000"/>
                </a:solidFill>
                <a:latin typeface="+mj-lt"/>
                <a:ea typeface="+mj-ea"/>
                <a:cs typeface="+mj-cs"/>
              </a:rPr>
              <a:t>البدني.</a:t>
            </a:r>
          </a:p>
          <a:p>
            <a:pPr marL="0" indent="0" algn="r">
              <a:lnSpc>
                <a:spcPct val="170000"/>
              </a:lnSpc>
              <a:spcBef>
                <a:spcPts val="0"/>
              </a:spcBef>
              <a:buNone/>
              <a:defRPr/>
            </a:pPr>
            <a:r>
              <a:rPr lang="ar-IQ" sz="3300" dirty="0" smtClean="0">
                <a:cs typeface="+mj-cs"/>
              </a:rPr>
              <a:t> </a:t>
            </a:r>
            <a:r>
              <a:rPr lang="ar-IQ" sz="3300" dirty="0"/>
              <a:t>لم يأخذ القانون المدني العراقي فكرة الاكراه البدني </a:t>
            </a:r>
            <a:r>
              <a:rPr lang="ar-IQ" sz="3300" b="1" dirty="0" smtClean="0">
                <a:solidFill>
                  <a:srgbClr val="FF0000"/>
                </a:solidFill>
                <a:cs typeface="+mj-cs"/>
              </a:rPr>
              <a:t>لمجافاته </a:t>
            </a:r>
            <a:r>
              <a:rPr lang="ar-IQ" sz="3300" b="1" dirty="0">
                <a:solidFill>
                  <a:srgbClr val="FF0000"/>
                </a:solidFill>
                <a:cs typeface="+mj-cs"/>
              </a:rPr>
              <a:t>للمباديء المعاصرة </a:t>
            </a:r>
            <a:r>
              <a:rPr lang="ar-IQ" sz="3300" dirty="0">
                <a:cs typeface="+mj-cs"/>
              </a:rPr>
              <a:t>في النظرة الى </a:t>
            </a:r>
            <a:r>
              <a:rPr lang="ar-IQ" sz="3300" dirty="0" smtClean="0">
                <a:cs typeface="+mj-cs"/>
              </a:rPr>
              <a:t>الالتزام، </a:t>
            </a:r>
            <a:r>
              <a:rPr lang="ar-IQ" sz="3300" dirty="0">
                <a:cs typeface="+mj-cs"/>
              </a:rPr>
              <a:t>حتى على اعتباره وسيلة للضغط على ارادة المدين القادرة على الوفاء. </a:t>
            </a:r>
          </a:p>
          <a:p>
            <a:pPr marL="0" indent="0" algn="r">
              <a:lnSpc>
                <a:spcPct val="170000"/>
              </a:lnSpc>
              <a:spcBef>
                <a:spcPts val="0"/>
              </a:spcBef>
              <a:buNone/>
              <a:defRPr/>
            </a:pPr>
            <a:r>
              <a:rPr lang="ar-IQ" sz="3300" b="1" dirty="0">
                <a:solidFill>
                  <a:srgbClr val="FF0000"/>
                </a:solidFill>
                <a:cs typeface="+mj-cs"/>
              </a:rPr>
              <a:t>الا ان ثمة مجالا للأكراه البدني نجده وفق أحكام قانون التنفيذ. </a:t>
            </a:r>
            <a:r>
              <a:rPr lang="ar-IQ" sz="3300" dirty="0">
                <a:cs typeface="+mj-cs"/>
              </a:rPr>
              <a:t>واليه ينبغي الرجوع للوقوف على هذه </a:t>
            </a:r>
            <a:r>
              <a:rPr lang="ar-IQ" sz="3300" dirty="0" smtClean="0">
                <a:cs typeface="+mj-cs"/>
              </a:rPr>
              <a:t>الحالات </a:t>
            </a:r>
            <a:r>
              <a:rPr lang="ar-IQ" sz="3300" dirty="0">
                <a:cs typeface="+mj-cs"/>
              </a:rPr>
              <a:t>التي تنبسط على جملة من المسائل الشرعية والمدنية والتجارية وبعض المسائل التجارية, ويجوز فيها حبس المدين لجبره على الوفاء بسندات التنفيذ.    </a:t>
            </a:r>
          </a:p>
          <a:p>
            <a:pPr marL="0" indent="0" algn="just">
              <a:lnSpc>
                <a:spcPct val="150000"/>
              </a:lnSpc>
              <a:buNone/>
            </a:pPr>
            <a:r>
              <a:rPr lang="ar-IQ" dirty="0" smtClean="0">
                <a:latin typeface="Corbel" pitchFamily="34" charset="0"/>
                <a:cs typeface="Tahoma" pitchFamily="34" charset="0"/>
              </a:rPr>
              <a:t>     </a:t>
            </a:r>
          </a:p>
          <a:p>
            <a:pPr marL="0" indent="0" algn="just">
              <a:lnSpc>
                <a:spcPct val="150000"/>
              </a:lnSpc>
              <a:buNone/>
            </a:pPr>
            <a:r>
              <a:rPr lang="ar-IQ" dirty="0" smtClean="0">
                <a:latin typeface="Corbel" pitchFamily="34" charset="0"/>
                <a:cs typeface="Tahoma" pitchFamily="34" charset="0"/>
              </a:rPr>
              <a:t> </a:t>
            </a:r>
          </a:p>
          <a:p>
            <a:pPr algn="just">
              <a:lnSpc>
                <a:spcPct val="150000"/>
              </a:lnSpc>
            </a:pPr>
            <a:endParaRPr lang="ar-IQ" dirty="0" smtClean="0">
              <a:latin typeface="Corbel" pitchFamily="34" charset="0"/>
              <a:cs typeface="Tahoma" pitchFamily="34" charset="0"/>
            </a:endParaRPr>
          </a:p>
          <a:p>
            <a:pPr marL="0" indent="0" algn="r">
              <a:buNone/>
            </a:pPr>
            <a:endParaRPr lang="en-US" dirty="0"/>
          </a:p>
        </p:txBody>
      </p:sp>
    </p:spTree>
    <p:extLst>
      <p:ext uri="{BB962C8B-B14F-4D97-AF65-F5344CB8AC3E}">
        <p14:creationId xmlns:p14="http://schemas.microsoft.com/office/powerpoint/2010/main" val="18712873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sz="4000" b="1" dirty="0" smtClean="0">
                <a:solidFill>
                  <a:srgbClr val="FF0000"/>
                </a:solidFill>
                <a:latin typeface="+mn-lt"/>
                <a:ea typeface="+mn-ea"/>
              </a:rPr>
              <a:t>س/ عرف التهديد </a:t>
            </a:r>
            <a:r>
              <a:rPr lang="ar-IQ" sz="4000" b="1" dirty="0">
                <a:solidFill>
                  <a:srgbClr val="FF0000"/>
                </a:solidFill>
                <a:latin typeface="+mn-lt"/>
                <a:ea typeface="+mn-ea"/>
              </a:rPr>
              <a:t>المالي ( الأكراه المالي) أو الغرامة التهديدية</a:t>
            </a:r>
            <a:r>
              <a:rPr lang="ar-IQ" sz="4000" dirty="0">
                <a:solidFill>
                  <a:srgbClr val="FF0000"/>
                </a:solidFill>
                <a:latin typeface="+mn-lt"/>
                <a:ea typeface="+mn-ea"/>
              </a:rPr>
              <a:t>    </a:t>
            </a:r>
            <a:r>
              <a:rPr lang="en-US" dirty="0">
                <a:solidFill>
                  <a:srgbClr val="FF0000"/>
                </a:solidFill>
              </a:rPr>
              <a:t/>
            </a:r>
            <a:br>
              <a:rPr lang="en-US" dirty="0">
                <a:solidFill>
                  <a:srgbClr val="FF0000"/>
                </a:solidFill>
              </a:rPr>
            </a:br>
            <a:endParaRPr lang="en-US" dirty="0"/>
          </a:p>
        </p:txBody>
      </p:sp>
      <p:sp>
        <p:nvSpPr>
          <p:cNvPr id="3" name="Content Placeholder 2"/>
          <p:cNvSpPr>
            <a:spLocks noGrp="1"/>
          </p:cNvSpPr>
          <p:nvPr>
            <p:ph idx="1"/>
          </p:nvPr>
        </p:nvSpPr>
        <p:spPr/>
        <p:txBody>
          <a:bodyPr>
            <a:normAutofit/>
          </a:bodyPr>
          <a:lstStyle/>
          <a:p>
            <a:pPr marL="0" indent="0" algn="r">
              <a:lnSpc>
                <a:spcPct val="150000"/>
              </a:lnSpc>
              <a:buNone/>
              <a:defRPr/>
            </a:pPr>
            <a:r>
              <a:rPr lang="ar-IQ" sz="3200" dirty="0" smtClean="0">
                <a:cs typeface="+mj-cs"/>
              </a:rPr>
              <a:t>التهديد </a:t>
            </a:r>
            <a:r>
              <a:rPr lang="ar-IQ" sz="3200" dirty="0">
                <a:cs typeface="+mj-cs"/>
              </a:rPr>
              <a:t>او الأكراه </a:t>
            </a:r>
            <a:r>
              <a:rPr lang="ar-IQ" sz="3200" dirty="0" smtClean="0">
                <a:cs typeface="+mj-cs"/>
              </a:rPr>
              <a:t>المالي: </a:t>
            </a:r>
            <a:r>
              <a:rPr lang="ar-IQ" sz="3200" dirty="0">
                <a:cs typeface="+mj-cs"/>
              </a:rPr>
              <a:t>وسيلة ضغط على ارادة المدين الممتنع عن تنفيذ التزامه </a:t>
            </a:r>
            <a:r>
              <a:rPr lang="ar-IQ" sz="3200" dirty="0" smtClean="0">
                <a:cs typeface="+mj-cs"/>
              </a:rPr>
              <a:t>لحمله </a:t>
            </a:r>
            <a:r>
              <a:rPr lang="ar-IQ" sz="3200" dirty="0">
                <a:cs typeface="+mj-cs"/>
              </a:rPr>
              <a:t>على تنفيذه, وأطلق عليه القانون المدني العراقي اسم الغرامة التهديدية بعد ان كان يعرف بالتهديد المالي. </a:t>
            </a:r>
            <a:endParaRPr lang="en-US" sz="3200" dirty="0">
              <a:cs typeface="+mj-cs"/>
            </a:endParaRPr>
          </a:p>
          <a:p>
            <a:pPr marL="0" indent="0" algn="r">
              <a:buNone/>
            </a:pPr>
            <a:endParaRPr lang="en-US" dirty="0"/>
          </a:p>
        </p:txBody>
      </p:sp>
    </p:spTree>
    <p:extLst>
      <p:ext uri="{BB962C8B-B14F-4D97-AF65-F5344CB8AC3E}">
        <p14:creationId xmlns:p14="http://schemas.microsoft.com/office/powerpoint/2010/main" val="1525925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000" b="1" dirty="0" smtClean="0">
                <a:solidFill>
                  <a:srgbClr val="FF0000"/>
                </a:solidFill>
              </a:rPr>
              <a:t>س// الفرق بين يد الأمان ويد الضمان </a:t>
            </a:r>
            <a:endParaRPr lang="en-US" sz="4000" b="1" dirty="0">
              <a:solidFill>
                <a:srgbClr val="FF0000"/>
              </a:solidFill>
            </a:endParaRPr>
          </a:p>
        </p:txBody>
      </p:sp>
      <p:sp>
        <p:nvSpPr>
          <p:cNvPr id="3" name="Content Placeholder 2"/>
          <p:cNvSpPr>
            <a:spLocks noGrp="1"/>
          </p:cNvSpPr>
          <p:nvPr>
            <p:ph idx="1"/>
          </p:nvPr>
        </p:nvSpPr>
        <p:spPr/>
        <p:txBody>
          <a:bodyPr>
            <a:normAutofit/>
          </a:bodyPr>
          <a:lstStyle/>
          <a:p>
            <a:pPr marL="0" indent="0" algn="ctr" fontAlgn="auto">
              <a:lnSpc>
                <a:spcPct val="150000"/>
              </a:lnSpc>
              <a:spcBef>
                <a:spcPts val="0"/>
              </a:spcBef>
              <a:spcAft>
                <a:spcPts val="0"/>
              </a:spcAft>
              <a:buNone/>
              <a:defRPr/>
            </a:pPr>
            <a:r>
              <a:rPr lang="ar-IQ" b="1" dirty="0" smtClean="0">
                <a:solidFill>
                  <a:srgbClr val="FF0000"/>
                </a:solidFill>
                <a:cs typeface="+mj-cs"/>
              </a:rPr>
              <a:t>أنتقل </a:t>
            </a:r>
            <a:r>
              <a:rPr lang="ar-IQ" b="1" dirty="0">
                <a:solidFill>
                  <a:srgbClr val="FF0000"/>
                </a:solidFill>
                <a:cs typeface="+mj-cs"/>
              </a:rPr>
              <a:t>الشيء من يد مالكه الى يد غير المالك بعقد كعقد </a:t>
            </a:r>
            <a:r>
              <a:rPr lang="ar-IQ" dirty="0"/>
              <a:t>الأعارة وهلك الشيء بسبب أجنبي وهو في يد الحائز تحمل المالك تبعة الهلاك لأن يد الحائز ( الوديع) هنا يد </a:t>
            </a:r>
            <a:r>
              <a:rPr lang="ar-IQ" dirty="0">
                <a:cs typeface="+mj-cs"/>
              </a:rPr>
              <a:t>أمانة</a:t>
            </a:r>
            <a:r>
              <a:rPr lang="ar-IQ" dirty="0"/>
              <a:t>. </a:t>
            </a:r>
          </a:p>
          <a:p>
            <a:pPr marL="0" indent="0" algn="ctr" fontAlgn="auto">
              <a:lnSpc>
                <a:spcPct val="150000"/>
              </a:lnSpc>
              <a:spcBef>
                <a:spcPts val="0"/>
              </a:spcBef>
              <a:spcAft>
                <a:spcPts val="0"/>
              </a:spcAft>
              <a:buNone/>
              <a:defRPr/>
            </a:pPr>
            <a:r>
              <a:rPr lang="ar-IQ" b="1" dirty="0">
                <a:solidFill>
                  <a:srgbClr val="FF0000"/>
                </a:solidFill>
              </a:rPr>
              <a:t>     وأذا أنتقل الشيء بغير عقد الى يد الحائز </a:t>
            </a:r>
            <a:r>
              <a:rPr lang="ar-IQ" dirty="0"/>
              <a:t>كالغصب وهلك الشيء دون تعد أو تقصير من الغاصب فأن الغاصب يتحمل تبعة الهلاك لأن يده يد ضمان. </a:t>
            </a:r>
            <a:endParaRPr lang="ar-IQ" sz="3600" dirty="0"/>
          </a:p>
        </p:txBody>
      </p:sp>
    </p:spTree>
    <p:extLst>
      <p:ext uri="{BB962C8B-B14F-4D97-AF65-F5344CB8AC3E}">
        <p14:creationId xmlns:p14="http://schemas.microsoft.com/office/powerpoint/2010/main" val="8748654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solidFill>
                  <a:srgbClr val="FF0000"/>
                </a:solidFill>
              </a:rPr>
              <a:t>نص </a:t>
            </a:r>
            <a:r>
              <a:rPr lang="ar-IQ" b="1" dirty="0">
                <a:solidFill>
                  <a:srgbClr val="FF0000"/>
                </a:solidFill>
              </a:rPr>
              <a:t>المادتين 253, 254 من ق. م. ع.</a:t>
            </a: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pPr marL="0" indent="0" algn="r">
              <a:buNone/>
            </a:pPr>
            <a:r>
              <a:rPr lang="ar-IQ" sz="3500" dirty="0" smtClean="0">
                <a:cs typeface="+mj-cs"/>
              </a:rPr>
              <a:t>1- ان </a:t>
            </a:r>
            <a:r>
              <a:rPr lang="ar-IQ" sz="3500" dirty="0">
                <a:cs typeface="+mj-cs"/>
              </a:rPr>
              <a:t>للمحكمة </a:t>
            </a:r>
            <a:r>
              <a:rPr lang="ar-IQ" sz="3500" b="1" dirty="0">
                <a:solidFill>
                  <a:srgbClr val="FF0000"/>
                </a:solidFill>
                <a:cs typeface="+mj-cs"/>
              </a:rPr>
              <a:t>بناءا على طلب الدائن </a:t>
            </a:r>
            <a:r>
              <a:rPr lang="ar-IQ" sz="3500" dirty="0">
                <a:cs typeface="+mj-cs"/>
              </a:rPr>
              <a:t>وعند توافر شروط معينة أن تصدر قرارا بالزام المدين بالتنفيذ العيني لألتزامه خلال مدة معينة </a:t>
            </a:r>
            <a:r>
              <a:rPr lang="ar-IQ" sz="3500" dirty="0" smtClean="0">
                <a:cs typeface="+mj-cs"/>
              </a:rPr>
              <a:t>تحددها.</a:t>
            </a:r>
          </a:p>
          <a:p>
            <a:pPr marL="0" indent="0" algn="r">
              <a:buNone/>
            </a:pPr>
            <a:r>
              <a:rPr lang="ar-IQ" sz="3500" dirty="0" smtClean="0">
                <a:cs typeface="+mj-cs"/>
              </a:rPr>
              <a:t>2- </a:t>
            </a:r>
            <a:r>
              <a:rPr lang="ar-IQ" sz="3500" b="1" dirty="0">
                <a:solidFill>
                  <a:srgbClr val="FF0000"/>
                </a:solidFill>
                <a:cs typeface="+mj-cs"/>
              </a:rPr>
              <a:t>وبدفع مبلغ معين اذا فاتت تلك المدة </a:t>
            </a:r>
            <a:r>
              <a:rPr lang="ar-IQ" sz="3500" dirty="0">
                <a:cs typeface="+mj-cs"/>
              </a:rPr>
              <a:t>عن كل مرة يخل فيها بالتزامه او عن كل وحدة زمنية يتأخر فيها عن التنفيذ حتى يتم التنفيذ العيني او حتى يثبت اصرار المدين عن الامتناع عن التنفيذ</a:t>
            </a:r>
            <a:r>
              <a:rPr lang="ar-IQ" sz="3500" dirty="0" smtClean="0">
                <a:cs typeface="+mj-cs"/>
              </a:rPr>
              <a:t>.</a:t>
            </a:r>
          </a:p>
          <a:p>
            <a:pPr marL="0" indent="0" algn="r">
              <a:buNone/>
            </a:pPr>
            <a:r>
              <a:rPr lang="ar-IQ" sz="3500" dirty="0" smtClean="0">
                <a:cs typeface="+mj-cs"/>
              </a:rPr>
              <a:t>3-  </a:t>
            </a:r>
            <a:r>
              <a:rPr lang="ar-IQ" sz="3500" dirty="0">
                <a:cs typeface="+mj-cs"/>
              </a:rPr>
              <a:t>وعندئذ يرجع الدائن الى المحكمة ليتحكم له, (بصرف النظر عما تراكم من غرامة تهديدية), بالتعويض الحقيقي الذي يستحقه والذي يغطي ما </a:t>
            </a:r>
            <a:r>
              <a:rPr lang="ar-IQ" sz="3500" b="1" dirty="0">
                <a:solidFill>
                  <a:srgbClr val="FF0000"/>
                </a:solidFill>
                <a:cs typeface="+mj-cs"/>
              </a:rPr>
              <a:t>اصابه من خسارة وما فاته من كسب</a:t>
            </a:r>
            <a:r>
              <a:rPr lang="ar-IQ" sz="3500" dirty="0">
                <a:cs typeface="+mj-cs"/>
              </a:rPr>
              <a:t>, اخذة في حكمها مدى التعنت الذي بدا من المدين بعين الاعتبار. </a:t>
            </a:r>
          </a:p>
          <a:p>
            <a:pPr marL="0" indent="0" algn="r">
              <a:buNone/>
            </a:pPr>
            <a:endParaRPr lang="en-US" dirty="0"/>
          </a:p>
        </p:txBody>
      </p:sp>
    </p:spTree>
    <p:extLst>
      <p:ext uri="{BB962C8B-B14F-4D97-AF65-F5344CB8AC3E}">
        <p14:creationId xmlns:p14="http://schemas.microsoft.com/office/powerpoint/2010/main" val="33526157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000" b="1" dirty="0" smtClean="0">
                <a:solidFill>
                  <a:srgbClr val="FF0000"/>
                </a:solidFill>
              </a:rPr>
              <a:t>س/ ما هو شروط</a:t>
            </a:r>
            <a:r>
              <a:rPr lang="ar-IQ" sz="4000" b="1" dirty="0">
                <a:solidFill>
                  <a:srgbClr val="FF0000"/>
                </a:solidFill>
              </a:rPr>
              <a:t> الغرامة </a:t>
            </a:r>
            <a:r>
              <a:rPr lang="ar-IQ" sz="4000" b="1" dirty="0" smtClean="0">
                <a:solidFill>
                  <a:srgbClr val="FF0000"/>
                </a:solidFill>
              </a:rPr>
              <a:t>التهديدية؟</a:t>
            </a:r>
            <a:endParaRPr lang="en-US" sz="4000" b="1" dirty="0">
              <a:solidFill>
                <a:srgbClr val="FF0000"/>
              </a:solidFill>
            </a:endParaRPr>
          </a:p>
        </p:txBody>
      </p:sp>
      <p:sp>
        <p:nvSpPr>
          <p:cNvPr id="3" name="Content Placeholder 2"/>
          <p:cNvSpPr>
            <a:spLocks noGrp="1"/>
          </p:cNvSpPr>
          <p:nvPr>
            <p:ph idx="1"/>
          </p:nvPr>
        </p:nvSpPr>
        <p:spPr>
          <a:xfrm>
            <a:off x="838200" y="1579418"/>
            <a:ext cx="10515600" cy="4597545"/>
          </a:xfrm>
        </p:spPr>
        <p:txBody>
          <a:bodyPr/>
          <a:lstStyle/>
          <a:p>
            <a:pPr marL="0" indent="0" algn="r">
              <a:buNone/>
            </a:pPr>
            <a:r>
              <a:rPr lang="ar-IQ" dirty="0" smtClean="0"/>
              <a:t>1- </a:t>
            </a:r>
            <a:r>
              <a:rPr lang="ar-IQ" dirty="0">
                <a:solidFill>
                  <a:srgbClr val="0070C0"/>
                </a:solidFill>
              </a:rPr>
              <a:t>أن يطلب الدائن من المحكمة فرض هذه </a:t>
            </a:r>
            <a:r>
              <a:rPr lang="ar-IQ" dirty="0" smtClean="0">
                <a:solidFill>
                  <a:srgbClr val="0070C0"/>
                </a:solidFill>
              </a:rPr>
              <a:t>الغرامة.</a:t>
            </a:r>
          </a:p>
          <a:p>
            <a:pPr marL="0" indent="0" algn="r">
              <a:buNone/>
            </a:pPr>
            <a:r>
              <a:rPr lang="ar-IQ" dirty="0" smtClean="0">
                <a:solidFill>
                  <a:srgbClr val="0070C0"/>
                </a:solidFill>
              </a:rPr>
              <a:t>2- </a:t>
            </a:r>
            <a:r>
              <a:rPr lang="ar-IQ" dirty="0">
                <a:solidFill>
                  <a:srgbClr val="0070C0"/>
                </a:solidFill>
              </a:rPr>
              <a:t>أن يكون التنفيذ العيني للألتزام لا يزال </a:t>
            </a:r>
            <a:r>
              <a:rPr lang="ar-IQ" dirty="0" smtClean="0">
                <a:solidFill>
                  <a:srgbClr val="0070C0"/>
                </a:solidFill>
              </a:rPr>
              <a:t>ممكنا.</a:t>
            </a:r>
          </a:p>
          <a:p>
            <a:pPr marL="0" indent="0" algn="r">
              <a:buNone/>
            </a:pPr>
            <a:r>
              <a:rPr lang="ar-IQ" dirty="0" smtClean="0">
                <a:solidFill>
                  <a:srgbClr val="0070C0"/>
                </a:solidFill>
              </a:rPr>
              <a:t>3- </a:t>
            </a:r>
            <a:r>
              <a:rPr lang="ar-IQ" dirty="0">
                <a:solidFill>
                  <a:srgbClr val="0070C0"/>
                </a:solidFill>
              </a:rPr>
              <a:t>أن يكون التنفيذ العيني للألتزام ممكن أذا قام به المدين بنفسه </a:t>
            </a:r>
            <a:r>
              <a:rPr lang="ar-IQ" dirty="0" smtClean="0">
                <a:solidFill>
                  <a:srgbClr val="0070C0"/>
                </a:solidFill>
              </a:rPr>
              <a:t>فقط. </a:t>
            </a:r>
            <a:endParaRPr lang="ar-IQ" dirty="0">
              <a:solidFill>
                <a:srgbClr val="0070C0"/>
              </a:solidFill>
            </a:endParaRPr>
          </a:p>
          <a:p>
            <a:pPr marL="0" indent="0" algn="r">
              <a:buNone/>
            </a:pPr>
            <a:endParaRPr lang="ar-IQ" dirty="0">
              <a:solidFill>
                <a:srgbClr val="0070C0"/>
              </a:solidFill>
            </a:endParaRPr>
          </a:p>
          <a:p>
            <a:pPr marL="0" indent="0" algn="r">
              <a:buNone/>
            </a:pPr>
            <a:endParaRPr lang="ar-IQ" dirty="0">
              <a:solidFill>
                <a:srgbClr val="0070C0"/>
              </a:solidFill>
            </a:endParaRPr>
          </a:p>
          <a:p>
            <a:pPr marL="0" indent="0" algn="r">
              <a:buNone/>
            </a:pPr>
            <a:endParaRPr lang="en-US" dirty="0"/>
          </a:p>
        </p:txBody>
      </p:sp>
    </p:spTree>
    <p:extLst>
      <p:ext uri="{BB962C8B-B14F-4D97-AF65-F5344CB8AC3E}">
        <p14:creationId xmlns:p14="http://schemas.microsoft.com/office/powerpoint/2010/main" val="10305780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4000" b="1" dirty="0" smtClean="0">
                <a:solidFill>
                  <a:srgbClr val="FF0000"/>
                </a:solidFill>
              </a:rPr>
              <a:t>1- أن يطلب الدائن من المحكمة فرض هذه الغرامة.</a:t>
            </a:r>
            <a:r>
              <a:rPr lang="ar-IQ" dirty="0" smtClean="0">
                <a:solidFill>
                  <a:srgbClr val="0070C0"/>
                </a:solidFill>
              </a:rPr>
              <a:t/>
            </a:r>
            <a:br>
              <a:rPr lang="ar-IQ" dirty="0" smtClean="0">
                <a:solidFill>
                  <a:srgbClr val="0070C0"/>
                </a:solidFill>
              </a:rPr>
            </a:br>
            <a:endParaRPr lang="en-US" dirty="0"/>
          </a:p>
        </p:txBody>
      </p:sp>
      <p:sp>
        <p:nvSpPr>
          <p:cNvPr id="3" name="Content Placeholder 2"/>
          <p:cNvSpPr>
            <a:spLocks noGrp="1"/>
          </p:cNvSpPr>
          <p:nvPr>
            <p:ph idx="1"/>
          </p:nvPr>
        </p:nvSpPr>
        <p:spPr/>
        <p:txBody>
          <a:bodyPr/>
          <a:lstStyle/>
          <a:p>
            <a:pPr marL="0" indent="0" algn="r">
              <a:buNone/>
            </a:pPr>
            <a:r>
              <a:rPr lang="ar-IQ" dirty="0" smtClean="0"/>
              <a:t>عدم تقديم الطلب من قبل الدائن الى المحكمة  يؤدي الى عدم فرض الغرامة .</a:t>
            </a:r>
            <a:endParaRPr lang="en-US" dirty="0"/>
          </a:p>
        </p:txBody>
      </p:sp>
    </p:spTree>
    <p:extLst>
      <p:ext uri="{BB962C8B-B14F-4D97-AF65-F5344CB8AC3E}">
        <p14:creationId xmlns:p14="http://schemas.microsoft.com/office/powerpoint/2010/main" val="24137086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4000" b="1" dirty="0">
                <a:solidFill>
                  <a:srgbClr val="FF0000"/>
                </a:solidFill>
              </a:rPr>
              <a:t>2- أن يكون التنفيذ العيني للألتزام لا يزال </a:t>
            </a:r>
            <a:r>
              <a:rPr lang="ar-IQ" sz="4000" b="1" dirty="0" smtClean="0">
                <a:solidFill>
                  <a:srgbClr val="FF0000"/>
                </a:solidFill>
              </a:rPr>
              <a:t>ممكنا</a:t>
            </a:r>
            <a:r>
              <a:rPr lang="ar-IQ" dirty="0" smtClean="0">
                <a:solidFill>
                  <a:srgbClr val="0070C0"/>
                </a:solidFill>
              </a:rPr>
              <a:t/>
            </a:r>
            <a:br>
              <a:rPr lang="ar-IQ" dirty="0" smtClean="0">
                <a:solidFill>
                  <a:srgbClr val="0070C0"/>
                </a:solidFill>
              </a:rPr>
            </a:br>
            <a:endParaRPr lang="en-US" dirty="0"/>
          </a:p>
        </p:txBody>
      </p:sp>
      <p:sp>
        <p:nvSpPr>
          <p:cNvPr id="3" name="Content Placeholder 2"/>
          <p:cNvSpPr>
            <a:spLocks noGrp="1"/>
          </p:cNvSpPr>
          <p:nvPr>
            <p:ph idx="1"/>
          </p:nvPr>
        </p:nvSpPr>
        <p:spPr/>
        <p:txBody>
          <a:bodyPr/>
          <a:lstStyle/>
          <a:p>
            <a:pPr marL="0" indent="0" algn="r">
              <a:buNone/>
            </a:pPr>
            <a:r>
              <a:rPr lang="ar-IQ" dirty="0"/>
              <a:t>1- اذ لا يمكن اللجوء الى الغرامة التهديدية الا اذا امتنع المدين عن تنفيذ التزامه وكان تنفيذه ممكنا. </a:t>
            </a:r>
          </a:p>
          <a:p>
            <a:pPr marL="0" indent="0" algn="r">
              <a:buNone/>
            </a:pPr>
            <a:r>
              <a:rPr lang="ar-IQ" dirty="0"/>
              <a:t>2- اما اذا بادر المدين الى التنفيذ عند صدور الحكم عليه بالتنفيذ العيني خلال مدة تحددها المحكمة او قام بالتنفيذ </a:t>
            </a:r>
            <a:r>
              <a:rPr lang="ar-IQ" dirty="0" smtClean="0"/>
              <a:t>قبل </a:t>
            </a:r>
            <a:r>
              <a:rPr lang="ar-IQ" dirty="0"/>
              <a:t>لانقضاءها.</a:t>
            </a:r>
          </a:p>
          <a:p>
            <a:pPr marL="0" indent="0" algn="r">
              <a:buNone/>
            </a:pPr>
            <a:r>
              <a:rPr lang="ar-IQ" dirty="0"/>
              <a:t>3-  فلن يحكم عليه بالغرامة ولا يسري عليه حكم الغرامة.</a:t>
            </a:r>
          </a:p>
          <a:p>
            <a:pPr marL="0" indent="0" algn="r">
              <a:buNone/>
            </a:pPr>
            <a:r>
              <a:rPr lang="ar-IQ" dirty="0"/>
              <a:t> 4- </a:t>
            </a:r>
            <a:r>
              <a:rPr lang="ar-IQ" b="1" dirty="0">
                <a:solidFill>
                  <a:srgbClr val="FF0000"/>
                </a:solidFill>
              </a:rPr>
              <a:t>واذا لم يعد تنفيذ الالتزام ممكنا</a:t>
            </a:r>
            <a:r>
              <a:rPr lang="ar-IQ" dirty="0"/>
              <a:t>، بسبب هلاك الشيء المطلوب تسليمه مثلا, يصار عندئذ الى الحكم بالتعويض. </a:t>
            </a:r>
            <a:endParaRPr lang="en-US" dirty="0"/>
          </a:p>
          <a:p>
            <a:pPr marL="0" indent="0" algn="r">
              <a:buNone/>
            </a:pPr>
            <a:r>
              <a:rPr lang="ar-IQ" dirty="0" smtClean="0"/>
              <a:t>س//</a:t>
            </a:r>
            <a:r>
              <a:rPr lang="ar-IQ" b="1" dirty="0">
                <a:solidFill>
                  <a:srgbClr val="FF0000"/>
                </a:solidFill>
              </a:rPr>
              <a:t> </a:t>
            </a:r>
            <a:r>
              <a:rPr lang="ar-IQ" b="1" dirty="0" smtClean="0">
                <a:solidFill>
                  <a:srgbClr val="FF0000"/>
                </a:solidFill>
              </a:rPr>
              <a:t>متى يكون </a:t>
            </a:r>
            <a:r>
              <a:rPr lang="ar-IQ" b="1" dirty="0">
                <a:solidFill>
                  <a:srgbClr val="FF0000"/>
                </a:solidFill>
              </a:rPr>
              <a:t>التنفيذ العيني للألتزام </a:t>
            </a:r>
            <a:r>
              <a:rPr lang="ar-IQ" b="1" dirty="0" smtClean="0">
                <a:solidFill>
                  <a:srgbClr val="FF0000"/>
                </a:solidFill>
              </a:rPr>
              <a:t>غير ممكن؟</a:t>
            </a:r>
            <a:endParaRPr lang="en-US" dirty="0" smtClean="0"/>
          </a:p>
          <a:p>
            <a:pPr marL="0" indent="0" algn="r">
              <a:buNone/>
            </a:pPr>
            <a:endParaRPr lang="en-US" dirty="0"/>
          </a:p>
        </p:txBody>
      </p:sp>
    </p:spTree>
    <p:extLst>
      <p:ext uri="{BB962C8B-B14F-4D97-AF65-F5344CB8AC3E}">
        <p14:creationId xmlns:p14="http://schemas.microsoft.com/office/powerpoint/2010/main" val="18181401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sz="4000" b="1" dirty="0" smtClean="0">
                <a:solidFill>
                  <a:srgbClr val="FF0000"/>
                </a:solidFill>
              </a:rPr>
              <a:t>3- أن </a:t>
            </a:r>
            <a:r>
              <a:rPr lang="ar-IQ" sz="4000" b="1" dirty="0">
                <a:solidFill>
                  <a:srgbClr val="FF0000"/>
                </a:solidFill>
              </a:rPr>
              <a:t>يكون التنفيذ العيني للألتزام ممكن أذا قام به المدين بنفسه </a:t>
            </a:r>
            <a:r>
              <a:rPr lang="ar-IQ" sz="4000" b="1" dirty="0" smtClean="0">
                <a:solidFill>
                  <a:srgbClr val="FF0000"/>
                </a:solidFill>
              </a:rPr>
              <a:t>فقط</a:t>
            </a:r>
            <a:r>
              <a:rPr lang="ar-IQ" dirty="0" smtClean="0">
                <a:solidFill>
                  <a:srgbClr val="0070C0"/>
                </a:solidFill>
              </a:rPr>
              <a:t/>
            </a:r>
            <a:br>
              <a:rPr lang="ar-IQ" dirty="0" smtClean="0">
                <a:solidFill>
                  <a:srgbClr val="0070C0"/>
                </a:solidFill>
              </a:rPr>
            </a:br>
            <a:endParaRPr lang="en-US" dirty="0"/>
          </a:p>
        </p:txBody>
      </p:sp>
      <p:sp>
        <p:nvSpPr>
          <p:cNvPr id="3" name="Content Placeholder 2"/>
          <p:cNvSpPr>
            <a:spLocks noGrp="1"/>
          </p:cNvSpPr>
          <p:nvPr>
            <p:ph idx="1"/>
          </p:nvPr>
        </p:nvSpPr>
        <p:spPr/>
        <p:txBody>
          <a:bodyPr>
            <a:normAutofit/>
          </a:bodyPr>
          <a:lstStyle/>
          <a:p>
            <a:pPr marL="0" indent="0" algn="r">
              <a:buNone/>
            </a:pPr>
            <a:r>
              <a:rPr lang="ar-IQ" sz="3500" dirty="0"/>
              <a:t>1- ان يكون التنفيذ العيني للألتزام غير ممكن او غير ملائم الا اذا قام به المدين نفسه.</a:t>
            </a:r>
          </a:p>
          <a:p>
            <a:pPr marL="0" indent="0" algn="r">
              <a:buNone/>
            </a:pPr>
            <a:r>
              <a:rPr lang="ar-IQ" sz="3500" dirty="0"/>
              <a:t> 2- </a:t>
            </a:r>
            <a:r>
              <a:rPr lang="ar-IQ" sz="3500" b="1" dirty="0">
                <a:solidFill>
                  <a:srgbClr val="FF0000"/>
                </a:solidFill>
              </a:rPr>
              <a:t>اذ ينبغي الحكم بالغرامة التهديدية ان يكون تدخل المدين ضروريا لتنفيذ الالتزام</a:t>
            </a:r>
            <a:r>
              <a:rPr lang="ar-IQ" sz="3500" dirty="0"/>
              <a:t>.</a:t>
            </a:r>
          </a:p>
          <a:p>
            <a:pPr marL="0" indent="0" algn="r">
              <a:buNone/>
            </a:pPr>
            <a:r>
              <a:rPr lang="ar-IQ" sz="3500" dirty="0"/>
              <a:t> 3- اما اذا لم يكن تدخل المدين ضروريا كأن يكون في وسع المدين حاجة الحصول على التنفيذ العيني على نفقة المدين او كان محل الالتزام مبلغا من النقود فلا حاجة للجوء الى الغرامة التهديدية. </a:t>
            </a:r>
            <a:endParaRPr lang="en-US" sz="3500" dirty="0"/>
          </a:p>
          <a:p>
            <a:pPr marL="0" indent="0" algn="r">
              <a:buNone/>
            </a:pPr>
            <a:endParaRPr lang="en-US" dirty="0"/>
          </a:p>
        </p:txBody>
      </p:sp>
    </p:spTree>
    <p:extLst>
      <p:ext uri="{BB962C8B-B14F-4D97-AF65-F5344CB8AC3E}">
        <p14:creationId xmlns:p14="http://schemas.microsoft.com/office/powerpoint/2010/main" val="23776286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b="1" dirty="0" smtClean="0">
                <a:solidFill>
                  <a:srgbClr val="FF0000"/>
                </a:solidFill>
              </a:rPr>
              <a:t>س/ متى يكون تدخل المدين ضرورياً </a:t>
            </a:r>
            <a:endParaRPr lang="en-US" b="1" dirty="0">
              <a:solidFill>
                <a:srgbClr val="FF0000"/>
              </a:solidFill>
            </a:endParaRPr>
          </a:p>
        </p:txBody>
      </p:sp>
      <p:sp>
        <p:nvSpPr>
          <p:cNvPr id="3" name="Content Placeholder 2"/>
          <p:cNvSpPr>
            <a:spLocks noGrp="1"/>
          </p:cNvSpPr>
          <p:nvPr>
            <p:ph idx="1"/>
          </p:nvPr>
        </p:nvSpPr>
        <p:spPr/>
        <p:txBody>
          <a:bodyPr/>
          <a:lstStyle/>
          <a:p>
            <a:pPr marL="0" indent="0" algn="r">
              <a:spcBef>
                <a:spcPct val="0"/>
              </a:spcBef>
              <a:buNone/>
            </a:pPr>
            <a:r>
              <a:rPr lang="ar-IQ" sz="3600" dirty="0">
                <a:latin typeface="+mj-lt"/>
                <a:ea typeface="+mj-ea"/>
                <a:cs typeface="+mj-cs"/>
              </a:rPr>
              <a:t>وتكون شخصية المدين محل اعتبار ويكون تدخله ضروريا ومفيدا في جملة من الالتزامات</a:t>
            </a:r>
            <a:r>
              <a:rPr lang="ar-IQ" sz="3600" dirty="0" smtClean="0">
                <a:latin typeface="+mj-lt"/>
                <a:ea typeface="+mj-ea"/>
                <a:cs typeface="+mj-cs"/>
              </a:rPr>
              <a:t>.</a:t>
            </a:r>
          </a:p>
          <a:p>
            <a:pPr marL="0" indent="0" algn="r">
              <a:spcBef>
                <a:spcPct val="0"/>
              </a:spcBef>
              <a:buNone/>
            </a:pPr>
            <a:r>
              <a:rPr lang="ar-IQ" sz="3600" dirty="0" smtClean="0">
                <a:latin typeface="+mj-lt"/>
                <a:ea typeface="+mj-ea"/>
                <a:cs typeface="+mj-cs"/>
              </a:rPr>
              <a:t>1-  </a:t>
            </a:r>
            <a:r>
              <a:rPr lang="ar-IQ" sz="3600" dirty="0">
                <a:latin typeface="+mj-lt"/>
                <a:ea typeface="+mj-ea"/>
                <a:cs typeface="+mj-cs"/>
              </a:rPr>
              <a:t>كتعهد نحات بنحت </a:t>
            </a:r>
            <a:r>
              <a:rPr lang="ar-IQ" sz="3600" dirty="0" smtClean="0">
                <a:latin typeface="+mj-lt"/>
                <a:ea typeface="+mj-ea"/>
                <a:cs typeface="+mj-cs"/>
              </a:rPr>
              <a:t>تمثال.</a:t>
            </a:r>
          </a:p>
          <a:p>
            <a:pPr marL="0" indent="0" algn="r">
              <a:spcBef>
                <a:spcPct val="0"/>
              </a:spcBef>
              <a:buNone/>
            </a:pPr>
            <a:r>
              <a:rPr lang="ar-IQ" sz="3600" dirty="0" smtClean="0">
                <a:latin typeface="+mj-lt"/>
                <a:ea typeface="+mj-ea"/>
                <a:cs typeface="+mj-cs"/>
              </a:rPr>
              <a:t>2-  </a:t>
            </a:r>
            <a:r>
              <a:rPr lang="ar-IQ" sz="3600" dirty="0">
                <a:latin typeface="+mj-lt"/>
                <a:ea typeface="+mj-ea"/>
                <a:cs typeface="+mj-cs"/>
              </a:rPr>
              <a:t>او تعهد ممثل بعدم الأشتراك في تمثيل مسرحية معينة</a:t>
            </a:r>
            <a:r>
              <a:rPr lang="ar-IQ" sz="3600" dirty="0" smtClean="0">
                <a:latin typeface="+mj-lt"/>
                <a:ea typeface="+mj-ea"/>
                <a:cs typeface="+mj-cs"/>
              </a:rPr>
              <a:t>.</a:t>
            </a:r>
          </a:p>
          <a:p>
            <a:pPr marL="0" indent="0" algn="r">
              <a:spcBef>
                <a:spcPct val="0"/>
              </a:spcBef>
              <a:buNone/>
            </a:pPr>
            <a:r>
              <a:rPr lang="ar-IQ" sz="3600" dirty="0" smtClean="0">
                <a:latin typeface="+mj-lt"/>
                <a:ea typeface="+mj-ea"/>
                <a:cs typeface="+mj-cs"/>
              </a:rPr>
              <a:t> </a:t>
            </a:r>
            <a:endParaRPr lang="en-US" sz="3600" dirty="0">
              <a:latin typeface="+mj-lt"/>
              <a:ea typeface="+mj-ea"/>
              <a:cs typeface="+mj-cs"/>
            </a:endParaRPr>
          </a:p>
          <a:p>
            <a:pPr marL="0" indent="0" algn="r">
              <a:buNone/>
            </a:pPr>
            <a:endParaRPr lang="en-US" dirty="0"/>
          </a:p>
        </p:txBody>
      </p:sp>
    </p:spTree>
    <p:extLst>
      <p:ext uri="{BB962C8B-B14F-4D97-AF65-F5344CB8AC3E}">
        <p14:creationId xmlns:p14="http://schemas.microsoft.com/office/powerpoint/2010/main" val="32060269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solidFill>
                  <a:srgbClr val="FF0000"/>
                </a:solidFill>
              </a:rPr>
              <a:t>س/ متى يجوز للدائن الجوء الى</a:t>
            </a:r>
            <a:r>
              <a:rPr lang="ar-IQ" b="1" dirty="0">
                <a:solidFill>
                  <a:srgbClr val="FF0000"/>
                </a:solidFill>
              </a:rPr>
              <a:t> بالغرامة </a:t>
            </a:r>
            <a:r>
              <a:rPr lang="ar-IQ" b="1" dirty="0" smtClean="0">
                <a:solidFill>
                  <a:srgbClr val="FF0000"/>
                </a:solidFill>
              </a:rPr>
              <a:t>التهديدية؟ </a:t>
            </a:r>
            <a:endParaRPr lang="en-US" b="1" dirty="0">
              <a:solidFill>
                <a:srgbClr val="FF0000"/>
              </a:solidFill>
            </a:endParaRPr>
          </a:p>
        </p:txBody>
      </p:sp>
      <p:sp>
        <p:nvSpPr>
          <p:cNvPr id="3" name="Content Placeholder 2"/>
          <p:cNvSpPr>
            <a:spLocks noGrp="1"/>
          </p:cNvSpPr>
          <p:nvPr>
            <p:ph idx="1"/>
          </p:nvPr>
        </p:nvSpPr>
        <p:spPr/>
        <p:txBody>
          <a:bodyPr/>
          <a:lstStyle/>
          <a:p>
            <a:pPr marL="0" indent="0" algn="r">
              <a:buNone/>
            </a:pPr>
            <a:r>
              <a:rPr lang="ar-IQ" dirty="0" smtClean="0"/>
              <a:t>1-  أذا كان</a:t>
            </a:r>
            <a:r>
              <a:rPr lang="ar-IQ" dirty="0"/>
              <a:t> </a:t>
            </a:r>
            <a:r>
              <a:rPr lang="ar-IQ" dirty="0" smtClean="0"/>
              <a:t>شخصية </a:t>
            </a:r>
            <a:r>
              <a:rPr lang="ar-IQ" dirty="0"/>
              <a:t>المدين محل </a:t>
            </a:r>
            <a:r>
              <a:rPr lang="ar-IQ" dirty="0" smtClean="0"/>
              <a:t>اعتبار.</a:t>
            </a:r>
          </a:p>
          <a:p>
            <a:pPr marL="0" indent="0" algn="r">
              <a:buNone/>
            </a:pPr>
            <a:r>
              <a:rPr lang="ar-IQ" dirty="0" smtClean="0"/>
              <a:t>2- أذا كان التزام بعمل معين.</a:t>
            </a:r>
          </a:p>
          <a:p>
            <a:pPr marL="0" indent="0" algn="r">
              <a:buNone/>
            </a:pPr>
            <a:r>
              <a:rPr lang="ar-IQ" dirty="0" smtClean="0"/>
              <a:t>أما العقار و النقود؟ </a:t>
            </a:r>
          </a:p>
          <a:p>
            <a:pPr marL="0" indent="0" algn="r">
              <a:buNone/>
            </a:pPr>
            <a:r>
              <a:rPr lang="ar-IQ" dirty="0" smtClean="0"/>
              <a:t> </a:t>
            </a:r>
            <a:endParaRPr lang="en-US" dirty="0"/>
          </a:p>
        </p:txBody>
      </p:sp>
    </p:spTree>
    <p:extLst>
      <p:ext uri="{BB962C8B-B14F-4D97-AF65-F5344CB8AC3E}">
        <p14:creationId xmlns:p14="http://schemas.microsoft.com/office/powerpoint/2010/main" val="31039827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solidFill>
                  <a:srgbClr val="FF0000"/>
                </a:solidFill>
              </a:rPr>
              <a:t>س// مجال الحكم بالغرامة التهديدية</a:t>
            </a:r>
            <a:r>
              <a:rPr lang="ar-IQ" dirty="0" smtClean="0"/>
              <a:t/>
            </a:r>
            <a:br>
              <a:rPr lang="ar-IQ" dirty="0" smtClean="0"/>
            </a:br>
            <a:endParaRPr lang="en-US" dirty="0"/>
          </a:p>
        </p:txBody>
      </p:sp>
      <p:sp>
        <p:nvSpPr>
          <p:cNvPr id="3" name="Content Placeholder 2"/>
          <p:cNvSpPr>
            <a:spLocks noGrp="1"/>
          </p:cNvSpPr>
          <p:nvPr>
            <p:ph idx="1"/>
          </p:nvPr>
        </p:nvSpPr>
        <p:spPr>
          <a:xfrm>
            <a:off x="838200" y="1985817"/>
            <a:ext cx="10515600" cy="4200381"/>
          </a:xfrm>
        </p:spPr>
        <p:txBody>
          <a:bodyPr/>
          <a:lstStyle/>
          <a:p>
            <a:pPr marL="0" indent="0" algn="r">
              <a:spcBef>
                <a:spcPts val="0"/>
              </a:spcBef>
              <a:buNone/>
              <a:defRPr/>
            </a:pPr>
            <a:r>
              <a:rPr lang="ar-IQ" dirty="0" smtClean="0"/>
              <a:t>لا </a:t>
            </a:r>
            <a:r>
              <a:rPr lang="ar-IQ" sz="3600" dirty="0" smtClean="0">
                <a:cs typeface="+mj-cs"/>
              </a:rPr>
              <a:t>مجال للتهديد المالي:</a:t>
            </a:r>
            <a:endParaRPr lang="en-US" sz="3600" dirty="0">
              <a:cs typeface="+mj-cs"/>
            </a:endParaRPr>
          </a:p>
          <a:p>
            <a:pPr marL="0" indent="0" algn="r">
              <a:spcBef>
                <a:spcPts val="0"/>
              </a:spcBef>
              <a:buNone/>
              <a:defRPr/>
            </a:pPr>
            <a:r>
              <a:rPr lang="ar-IQ" sz="3600" dirty="0" smtClean="0">
                <a:solidFill>
                  <a:srgbClr val="0070C0"/>
                </a:solidFill>
                <a:cs typeface="+mj-cs"/>
              </a:rPr>
              <a:t>أذا </a:t>
            </a:r>
            <a:r>
              <a:rPr lang="ar-IQ" sz="3600" dirty="0">
                <a:solidFill>
                  <a:srgbClr val="0070C0"/>
                </a:solidFill>
                <a:cs typeface="+mj-cs"/>
              </a:rPr>
              <a:t>كان محل الألتزام</a:t>
            </a:r>
            <a:endParaRPr lang="ar-IQ" sz="3600" dirty="0">
              <a:cs typeface="+mj-cs"/>
            </a:endParaRPr>
          </a:p>
          <a:p>
            <a:pPr marL="0" indent="0" algn="r">
              <a:spcBef>
                <a:spcPts val="0"/>
              </a:spcBef>
              <a:buNone/>
              <a:defRPr/>
            </a:pPr>
            <a:r>
              <a:rPr lang="ar-IQ" sz="3600" b="1" dirty="0" smtClean="0">
                <a:solidFill>
                  <a:srgbClr val="FF0000"/>
                </a:solidFill>
                <a:cs typeface="+mj-cs"/>
              </a:rPr>
              <a:t>1- </a:t>
            </a:r>
            <a:r>
              <a:rPr lang="ar-IQ" sz="3600" b="1" dirty="0">
                <a:solidFill>
                  <a:srgbClr val="FF0000"/>
                </a:solidFill>
                <a:cs typeface="+mj-cs"/>
              </a:rPr>
              <a:t>نقل حق عيني على عقار  </a:t>
            </a:r>
            <a:r>
              <a:rPr lang="ar-IQ" sz="3600" b="1" dirty="0" smtClean="0">
                <a:solidFill>
                  <a:srgbClr val="FF0000"/>
                </a:solidFill>
                <a:cs typeface="+mj-cs"/>
              </a:rPr>
              <a:t>مسجل.</a:t>
            </a:r>
            <a:endParaRPr lang="ar-IQ" sz="3600" b="1" dirty="0">
              <a:solidFill>
                <a:srgbClr val="FF0000"/>
              </a:solidFill>
              <a:cs typeface="+mj-cs"/>
            </a:endParaRPr>
          </a:p>
          <a:p>
            <a:pPr marL="0" indent="0" algn="r">
              <a:spcBef>
                <a:spcPts val="0"/>
              </a:spcBef>
              <a:buNone/>
              <a:defRPr/>
            </a:pPr>
            <a:r>
              <a:rPr lang="ar-IQ" sz="3600" b="1" dirty="0" smtClean="0">
                <a:solidFill>
                  <a:srgbClr val="FF0000"/>
                </a:solidFill>
                <a:cs typeface="+mj-cs"/>
              </a:rPr>
              <a:t>2- </a:t>
            </a:r>
            <a:r>
              <a:rPr lang="ar-IQ" sz="3600" b="1" dirty="0">
                <a:solidFill>
                  <a:srgbClr val="FF0000"/>
                </a:solidFill>
                <a:cs typeface="+mj-cs"/>
              </a:rPr>
              <a:t>يرد على منقول </a:t>
            </a:r>
            <a:r>
              <a:rPr lang="ar-IQ" sz="3600" b="1" dirty="0" smtClean="0">
                <a:solidFill>
                  <a:srgbClr val="FF0000"/>
                </a:solidFill>
                <a:cs typeface="+mj-cs"/>
              </a:rPr>
              <a:t>معين بالذات.</a:t>
            </a:r>
          </a:p>
          <a:p>
            <a:pPr marL="0" indent="0" algn="r">
              <a:spcBef>
                <a:spcPts val="0"/>
              </a:spcBef>
              <a:buNone/>
              <a:defRPr/>
            </a:pPr>
            <a:r>
              <a:rPr lang="ar-IQ" sz="3600" b="1" dirty="0" smtClean="0">
                <a:solidFill>
                  <a:srgbClr val="FF0000"/>
                </a:solidFill>
                <a:cs typeface="+mj-cs"/>
              </a:rPr>
              <a:t>3- كان محله مبلغ من النقود.</a:t>
            </a:r>
          </a:p>
          <a:p>
            <a:pPr marL="0" indent="0" algn="r">
              <a:buNone/>
            </a:pPr>
            <a:endParaRPr lang="en-US" dirty="0"/>
          </a:p>
        </p:txBody>
      </p:sp>
    </p:spTree>
    <p:extLst>
      <p:ext uri="{BB962C8B-B14F-4D97-AF65-F5344CB8AC3E}">
        <p14:creationId xmlns:p14="http://schemas.microsoft.com/office/powerpoint/2010/main" val="34250892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solidFill>
                  <a:srgbClr val="FF0000"/>
                </a:solidFill>
              </a:rPr>
              <a:t>س/ متى يطبق </a:t>
            </a:r>
            <a:r>
              <a:rPr lang="ar-IQ" b="1" dirty="0">
                <a:solidFill>
                  <a:srgbClr val="FF0000"/>
                </a:solidFill>
              </a:rPr>
              <a:t>التهديد المالي أو الغرامة التهديدية </a:t>
            </a:r>
            <a:r>
              <a:rPr lang="ar-IQ" dirty="0"/>
              <a:t/>
            </a:r>
            <a:br>
              <a:rPr lang="ar-IQ" dirty="0"/>
            </a:br>
            <a:endParaRPr lang="en-US" dirty="0"/>
          </a:p>
        </p:txBody>
      </p:sp>
      <p:sp>
        <p:nvSpPr>
          <p:cNvPr id="3" name="Content Placeholder 2"/>
          <p:cNvSpPr>
            <a:spLocks noGrp="1"/>
          </p:cNvSpPr>
          <p:nvPr>
            <p:ph idx="1"/>
          </p:nvPr>
        </p:nvSpPr>
        <p:spPr/>
        <p:txBody>
          <a:bodyPr/>
          <a:lstStyle/>
          <a:p>
            <a:pPr marL="0" indent="0" algn="r">
              <a:spcBef>
                <a:spcPts val="0"/>
              </a:spcBef>
              <a:buNone/>
              <a:defRPr/>
            </a:pPr>
            <a:r>
              <a:rPr lang="ar-IQ" sz="3600" b="1" dirty="0" smtClean="0">
                <a:solidFill>
                  <a:srgbClr val="FF0000"/>
                </a:solidFill>
                <a:cs typeface="+mj-cs"/>
              </a:rPr>
              <a:t>ج// أذا </a:t>
            </a:r>
            <a:r>
              <a:rPr lang="ar-IQ" sz="3600" b="1" dirty="0">
                <a:solidFill>
                  <a:srgbClr val="FF0000"/>
                </a:solidFill>
                <a:cs typeface="+mj-cs"/>
              </a:rPr>
              <a:t>كان محل الألتزام </a:t>
            </a:r>
            <a:r>
              <a:rPr lang="ar-IQ" sz="3600" b="1" dirty="0" smtClean="0">
                <a:solidFill>
                  <a:srgbClr val="FF0000"/>
                </a:solidFill>
                <a:cs typeface="+mj-cs"/>
              </a:rPr>
              <a:t>بالقيام</a:t>
            </a:r>
            <a:r>
              <a:rPr lang="ar-IQ" sz="3600" b="1" dirty="0">
                <a:solidFill>
                  <a:srgbClr val="FF0000"/>
                </a:solidFill>
                <a:cs typeface="+mj-cs"/>
              </a:rPr>
              <a:t> </a:t>
            </a:r>
            <a:r>
              <a:rPr lang="ar-IQ" sz="3600" b="1" dirty="0" smtClean="0">
                <a:solidFill>
                  <a:srgbClr val="FF0000"/>
                </a:solidFill>
                <a:cs typeface="+mj-cs"/>
              </a:rPr>
              <a:t>بعمل،  </a:t>
            </a:r>
            <a:r>
              <a:rPr lang="ar-IQ" sz="3600" b="1" dirty="0">
                <a:solidFill>
                  <a:srgbClr val="FF0000"/>
                </a:solidFill>
                <a:cs typeface="+mj-cs"/>
              </a:rPr>
              <a:t>وكان تدخل المدين ضروريا لتنفيذ الالتزام</a:t>
            </a:r>
          </a:p>
          <a:p>
            <a:pPr marL="0" indent="0">
              <a:buNone/>
            </a:pPr>
            <a:endParaRPr lang="en-US" dirty="0"/>
          </a:p>
        </p:txBody>
      </p:sp>
    </p:spTree>
    <p:extLst>
      <p:ext uri="{BB962C8B-B14F-4D97-AF65-F5344CB8AC3E}">
        <p14:creationId xmlns:p14="http://schemas.microsoft.com/office/powerpoint/2010/main" val="36849880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solidFill>
                  <a:srgbClr val="FF0000"/>
                </a:solidFill>
              </a:rPr>
              <a:t>مجال الحكم بالغرامة التهديدية</a:t>
            </a:r>
            <a:r>
              <a:rPr lang="ar-IQ" dirty="0" smtClean="0"/>
              <a:t/>
            </a:r>
            <a:br>
              <a:rPr lang="ar-IQ" dirty="0" smtClean="0"/>
            </a:br>
            <a:endParaRPr lang="en-US" dirty="0"/>
          </a:p>
        </p:txBody>
      </p:sp>
      <p:sp>
        <p:nvSpPr>
          <p:cNvPr id="3" name="Content Placeholder 2"/>
          <p:cNvSpPr>
            <a:spLocks noGrp="1"/>
          </p:cNvSpPr>
          <p:nvPr>
            <p:ph idx="1"/>
          </p:nvPr>
        </p:nvSpPr>
        <p:spPr/>
        <p:txBody>
          <a:bodyPr>
            <a:normAutofit/>
          </a:bodyPr>
          <a:lstStyle/>
          <a:p>
            <a:pPr marL="0" indent="0" algn="r">
              <a:buNone/>
            </a:pPr>
            <a:r>
              <a:rPr lang="ar-IQ" sz="3200" dirty="0" smtClean="0">
                <a:cs typeface="+mj-cs"/>
              </a:rPr>
              <a:t>1- يتفاوت </a:t>
            </a:r>
            <a:r>
              <a:rPr lang="ar-IQ" sz="3200" dirty="0">
                <a:cs typeface="+mj-cs"/>
              </a:rPr>
              <a:t>مجال الحكم بالغرامة التهديدية تبعا لصور محل الألتزام. فاذا كان محل الألتزام نقل حق </a:t>
            </a:r>
            <a:r>
              <a:rPr lang="ar-IQ" sz="3600" b="1" dirty="0">
                <a:solidFill>
                  <a:srgbClr val="FF0000"/>
                </a:solidFill>
                <a:latin typeface="+mj-lt"/>
                <a:ea typeface="+mj-ea"/>
                <a:cs typeface="+mj-cs"/>
              </a:rPr>
              <a:t>عيني يرد على </a:t>
            </a:r>
            <a:r>
              <a:rPr lang="ar-IQ" sz="3600" b="1" dirty="0" smtClean="0">
                <a:solidFill>
                  <a:srgbClr val="FF0000"/>
                </a:solidFill>
                <a:latin typeface="+mj-lt"/>
                <a:ea typeface="+mj-ea"/>
                <a:cs typeface="+mj-cs"/>
              </a:rPr>
              <a:t>عقار </a:t>
            </a:r>
            <a:r>
              <a:rPr lang="ar-IQ" sz="3200" dirty="0" smtClean="0">
                <a:cs typeface="+mj-cs"/>
              </a:rPr>
              <a:t>وانعقد </a:t>
            </a:r>
            <a:r>
              <a:rPr lang="ar-IQ" sz="3200" dirty="0">
                <a:cs typeface="+mj-cs"/>
              </a:rPr>
              <a:t>بتسجيله في دائرة التسجيل العقاري او </a:t>
            </a:r>
            <a:r>
              <a:rPr lang="ar-IQ" sz="3600" b="1" dirty="0">
                <a:solidFill>
                  <a:srgbClr val="FF0000"/>
                </a:solidFill>
                <a:latin typeface="+mj-lt"/>
                <a:ea typeface="+mj-ea"/>
                <a:cs typeface="+mj-cs"/>
              </a:rPr>
              <a:t>يرد على منقول معين بالذات </a:t>
            </a:r>
            <a:r>
              <a:rPr lang="ar-IQ" sz="3200" dirty="0">
                <a:cs typeface="+mj-cs"/>
              </a:rPr>
              <a:t>او كان محله مبلغا من النقود فلا مجال للتهديد المالي. حيث يصار الى التنفيذ العيني. </a:t>
            </a:r>
          </a:p>
          <a:p>
            <a:pPr marL="0" indent="0" algn="r">
              <a:buNone/>
            </a:pPr>
            <a:endParaRPr lang="ar-IQ" dirty="0" smtClean="0"/>
          </a:p>
          <a:p>
            <a:pPr marL="0" indent="0" algn="r">
              <a:buNone/>
            </a:pPr>
            <a:endParaRPr lang="en-US" dirty="0"/>
          </a:p>
        </p:txBody>
      </p:sp>
    </p:spTree>
    <p:extLst>
      <p:ext uri="{BB962C8B-B14F-4D97-AF65-F5344CB8AC3E}">
        <p14:creationId xmlns:p14="http://schemas.microsoft.com/office/powerpoint/2010/main" val="128867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000" b="1" dirty="0" smtClean="0">
                <a:solidFill>
                  <a:srgbClr val="FF0000"/>
                </a:solidFill>
              </a:rPr>
              <a:t>س// علل كيف ينتقل  اليد من يد الأمان الى يد الضمان </a:t>
            </a:r>
            <a:endParaRPr lang="en-US" sz="4000" b="1" dirty="0">
              <a:solidFill>
                <a:srgbClr val="FF0000"/>
              </a:solidFill>
            </a:endParaRPr>
          </a:p>
        </p:txBody>
      </p:sp>
      <p:sp>
        <p:nvSpPr>
          <p:cNvPr id="3" name="Content Placeholder 2"/>
          <p:cNvSpPr>
            <a:spLocks noGrp="1"/>
          </p:cNvSpPr>
          <p:nvPr>
            <p:ph idx="1"/>
          </p:nvPr>
        </p:nvSpPr>
        <p:spPr/>
        <p:txBody>
          <a:bodyPr/>
          <a:lstStyle/>
          <a:p>
            <a:pPr marL="0" indent="0" algn="r">
              <a:buNone/>
            </a:pPr>
            <a:r>
              <a:rPr lang="ar-IQ" dirty="0" smtClean="0">
                <a:cs typeface="+mj-cs"/>
              </a:rPr>
              <a:t> مثال//  </a:t>
            </a:r>
            <a:r>
              <a:rPr lang="ar-IQ" dirty="0">
                <a:cs typeface="+mj-cs"/>
              </a:rPr>
              <a:t>ألا أن يد الوديع وهي يد أمانة قد تنقلب الى يد ضمان اذا حبس أي منهما الشيء دون حق كأن يطالب الوديع برد المال ويمتنع عن الرد دون سبب مشروع. </a:t>
            </a:r>
            <a:endParaRPr lang="en-US" dirty="0">
              <a:cs typeface="+mj-cs"/>
            </a:endParaRPr>
          </a:p>
        </p:txBody>
      </p:sp>
    </p:spTree>
    <p:extLst>
      <p:ext uri="{BB962C8B-B14F-4D97-AF65-F5344CB8AC3E}">
        <p14:creationId xmlns:p14="http://schemas.microsoft.com/office/powerpoint/2010/main" val="23915800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000" b="1" dirty="0">
                <a:solidFill>
                  <a:srgbClr val="FF0000"/>
                </a:solidFill>
              </a:rPr>
              <a:t>2-أما اذا كان محل الألتزام نقل عيني يرد على منقول معين بالنوع</a:t>
            </a:r>
            <a:endParaRPr lang="en-US" sz="4000" b="1" dirty="0">
              <a:solidFill>
                <a:srgbClr val="FF0000"/>
              </a:solidFill>
            </a:endParaRPr>
          </a:p>
        </p:txBody>
      </p:sp>
      <p:sp>
        <p:nvSpPr>
          <p:cNvPr id="3" name="Content Placeholder 2"/>
          <p:cNvSpPr>
            <a:spLocks noGrp="1"/>
          </p:cNvSpPr>
          <p:nvPr>
            <p:ph idx="1"/>
          </p:nvPr>
        </p:nvSpPr>
        <p:spPr/>
        <p:txBody>
          <a:bodyPr/>
          <a:lstStyle/>
          <a:p>
            <a:pPr marL="0" indent="0" algn="r">
              <a:buNone/>
            </a:pPr>
            <a:r>
              <a:rPr lang="ar-IQ" dirty="0" smtClean="0"/>
              <a:t> </a:t>
            </a:r>
            <a:r>
              <a:rPr lang="ar-IQ" dirty="0"/>
              <a:t>اذا كان محل الألتزام نقل عيني يرد على منقول معين بالنوع فالأصل عندئذ عدم اللجوء الى التهديد </a:t>
            </a:r>
            <a:r>
              <a:rPr lang="ar-IQ" dirty="0" smtClean="0"/>
              <a:t>المالي، </a:t>
            </a:r>
            <a:r>
              <a:rPr lang="ar-IQ" dirty="0"/>
              <a:t>لأمكان الحصول على التنفيذ العيني على نفقة </a:t>
            </a:r>
            <a:r>
              <a:rPr lang="ar-IQ" dirty="0" smtClean="0"/>
              <a:t>المدين، </a:t>
            </a:r>
            <a:r>
              <a:rPr lang="ar-IQ" dirty="0"/>
              <a:t>ومع ذلك يجوز اللجوء الى الغرامة التهديدة في حالة ان يكون الشيء نادر الوجود ويحمل المدين على البحث عنه والعثور عليه عن طريق الحكم به. </a:t>
            </a:r>
          </a:p>
          <a:p>
            <a:pPr marL="0" indent="0" algn="r">
              <a:buNone/>
            </a:pPr>
            <a:endParaRPr lang="en-US" dirty="0"/>
          </a:p>
        </p:txBody>
      </p:sp>
    </p:spTree>
    <p:extLst>
      <p:ext uri="{BB962C8B-B14F-4D97-AF65-F5344CB8AC3E}">
        <p14:creationId xmlns:p14="http://schemas.microsoft.com/office/powerpoint/2010/main" val="13342648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solidFill>
                  <a:srgbClr val="FF0000"/>
                </a:solidFill>
              </a:rPr>
              <a:t>3-أما أذا كان محل الألتزام قياما بعمل</a:t>
            </a:r>
            <a:endParaRPr lang="en-US" b="1" dirty="0">
              <a:solidFill>
                <a:srgbClr val="FF0000"/>
              </a:solidFill>
            </a:endParaRPr>
          </a:p>
        </p:txBody>
      </p:sp>
      <p:sp>
        <p:nvSpPr>
          <p:cNvPr id="3" name="Content Placeholder 2"/>
          <p:cNvSpPr>
            <a:spLocks noGrp="1"/>
          </p:cNvSpPr>
          <p:nvPr>
            <p:ph idx="1"/>
          </p:nvPr>
        </p:nvSpPr>
        <p:spPr/>
        <p:txBody>
          <a:bodyPr/>
          <a:lstStyle/>
          <a:p>
            <a:pPr marL="0" indent="0" algn="r">
              <a:buNone/>
            </a:pPr>
            <a:r>
              <a:rPr lang="ar-IQ" sz="3200" dirty="0" smtClean="0">
                <a:cs typeface="+mj-cs"/>
              </a:rPr>
              <a:t>أذا </a:t>
            </a:r>
            <a:r>
              <a:rPr lang="ar-IQ" sz="3200" dirty="0">
                <a:cs typeface="+mj-cs"/>
              </a:rPr>
              <a:t>كان محل الألتزام قياما بعمل فأن مجال التهديد المالي يتسع حتى انه يمكننا القول بأنه المجال الطبيعي لتوقيع الغرامة التهديدية متى كان التنفيذ العيني </a:t>
            </a:r>
            <a:r>
              <a:rPr lang="ar-IQ" sz="3200" b="1" dirty="0">
                <a:solidFill>
                  <a:srgbClr val="FF0000"/>
                </a:solidFill>
                <a:cs typeface="+mj-cs"/>
              </a:rPr>
              <a:t>غير ممكن او غير ملائم دون تدخل المدين</a:t>
            </a:r>
            <a:r>
              <a:rPr lang="ar-IQ" sz="3200" dirty="0">
                <a:cs typeface="+mj-cs"/>
              </a:rPr>
              <a:t>. عليه يجوز الحكم بالغرامة التهديدية للتغلب على تعنت المدين وحمله على تنفيذ التزامه بعمل ايا كان مصدر هذا الالتزام. كالتزام طبيب بأجراء عملية جراحية او التزام ممثل بالتمثيل في فلم سينمائي او التزام شركات الماء والكهرباء بتقديم خدماتها للجمهور </a:t>
            </a:r>
            <a:r>
              <a:rPr lang="ar-IQ" sz="3200" dirty="0" smtClean="0">
                <a:cs typeface="+mj-cs"/>
              </a:rPr>
              <a:t>مثلا.</a:t>
            </a:r>
            <a:endParaRPr lang="ar-IQ" sz="3200" dirty="0">
              <a:cs typeface="+mj-cs"/>
            </a:endParaRPr>
          </a:p>
          <a:p>
            <a:pPr marL="0" indent="0" algn="r">
              <a:buNone/>
            </a:pPr>
            <a:endParaRPr lang="en-US" dirty="0"/>
          </a:p>
        </p:txBody>
      </p:sp>
    </p:spTree>
    <p:extLst>
      <p:ext uri="{BB962C8B-B14F-4D97-AF65-F5344CB8AC3E}">
        <p14:creationId xmlns:p14="http://schemas.microsoft.com/office/powerpoint/2010/main" val="25475888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solidFill>
                  <a:srgbClr val="FF0000"/>
                </a:solidFill>
              </a:rPr>
              <a:t>خصائص الحكم بالغرامة التهديدية</a:t>
            </a:r>
            <a:br>
              <a:rPr lang="ar-IQ" b="1" dirty="0" smtClean="0">
                <a:solidFill>
                  <a:srgbClr val="FF0000"/>
                </a:solidFill>
              </a:rPr>
            </a:br>
            <a:endParaRPr lang="en-US" b="1" dirty="0">
              <a:solidFill>
                <a:srgbClr val="FF0000"/>
              </a:solidFill>
            </a:endParaRPr>
          </a:p>
        </p:txBody>
      </p:sp>
      <p:sp>
        <p:nvSpPr>
          <p:cNvPr id="3" name="Content Placeholder 2"/>
          <p:cNvSpPr>
            <a:spLocks noGrp="1"/>
          </p:cNvSpPr>
          <p:nvPr>
            <p:ph idx="1"/>
          </p:nvPr>
        </p:nvSpPr>
        <p:spPr/>
        <p:txBody>
          <a:bodyPr/>
          <a:lstStyle/>
          <a:p>
            <a:pPr marL="0" indent="0" algn="r">
              <a:buNone/>
            </a:pPr>
            <a:r>
              <a:rPr lang="ar-IQ" dirty="0" smtClean="0"/>
              <a:t>1-أنه تحكمي</a:t>
            </a:r>
          </a:p>
          <a:p>
            <a:pPr marL="0" indent="0" algn="r">
              <a:buNone/>
            </a:pPr>
            <a:r>
              <a:rPr lang="ar-IQ" dirty="0" smtClean="0"/>
              <a:t>2-أنه تهديدي</a:t>
            </a:r>
          </a:p>
          <a:p>
            <a:pPr marL="0" indent="0" algn="r">
              <a:buNone/>
            </a:pPr>
            <a:r>
              <a:rPr lang="ar-IQ" dirty="0" smtClean="0"/>
              <a:t>3-أنه حكم وقتي</a:t>
            </a:r>
          </a:p>
          <a:p>
            <a:pPr marL="0" indent="0" algn="r">
              <a:buNone/>
            </a:pPr>
            <a:r>
              <a:rPr lang="ar-IQ" dirty="0" smtClean="0"/>
              <a:t>4-لا تقدر جزافا مرة واحدة</a:t>
            </a:r>
          </a:p>
          <a:p>
            <a:pPr marL="0" indent="0" algn="r">
              <a:buNone/>
            </a:pPr>
            <a:r>
              <a:rPr lang="ar-IQ" dirty="0" smtClean="0"/>
              <a:t>5-وسيلة غير مباشرة للحصول على التنفيذ العيني</a:t>
            </a:r>
          </a:p>
          <a:p>
            <a:pPr marL="0" indent="0" algn="r">
              <a:buNone/>
            </a:pPr>
            <a:endParaRPr lang="en-US" dirty="0"/>
          </a:p>
        </p:txBody>
      </p:sp>
    </p:spTree>
    <p:extLst>
      <p:ext uri="{BB962C8B-B14F-4D97-AF65-F5344CB8AC3E}">
        <p14:creationId xmlns:p14="http://schemas.microsoft.com/office/powerpoint/2010/main" val="1553609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circle(in)">
                                      <p:cBhvr>
                                        <p:cTn id="3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000" b="1" dirty="0" smtClean="0">
                <a:solidFill>
                  <a:srgbClr val="FF0000"/>
                </a:solidFill>
              </a:rPr>
              <a:t>خصائص الحكم بالغرامة التهديدية</a:t>
            </a:r>
            <a:endParaRPr lang="en-US" sz="4000" b="1" dirty="0">
              <a:solidFill>
                <a:srgbClr val="FF0000"/>
              </a:solidFill>
            </a:endParaRPr>
          </a:p>
        </p:txBody>
      </p:sp>
      <p:sp>
        <p:nvSpPr>
          <p:cNvPr id="3" name="Content Placeholder 2"/>
          <p:cNvSpPr>
            <a:spLocks noGrp="1"/>
          </p:cNvSpPr>
          <p:nvPr>
            <p:ph idx="1"/>
          </p:nvPr>
        </p:nvSpPr>
        <p:spPr/>
        <p:txBody>
          <a:bodyPr>
            <a:normAutofit/>
          </a:bodyPr>
          <a:lstStyle/>
          <a:p>
            <a:pPr marL="0" indent="0" algn="r">
              <a:buNone/>
            </a:pPr>
            <a:r>
              <a:rPr lang="ar-IQ" b="1" dirty="0" smtClean="0">
                <a:solidFill>
                  <a:srgbClr val="FF0000"/>
                </a:solidFill>
              </a:rPr>
              <a:t>س</a:t>
            </a:r>
            <a:r>
              <a:rPr lang="ar-IQ" b="1" dirty="0">
                <a:solidFill>
                  <a:srgbClr val="FF0000"/>
                </a:solidFill>
              </a:rPr>
              <a:t>/ علل ان الغرامة </a:t>
            </a:r>
            <a:r>
              <a:rPr lang="ar-IQ" b="1" dirty="0" smtClean="0">
                <a:solidFill>
                  <a:srgbClr val="FF0000"/>
                </a:solidFill>
              </a:rPr>
              <a:t>التهديدية يعتبر تحكمياً </a:t>
            </a:r>
            <a:endParaRPr lang="ar-IQ" dirty="0" smtClean="0"/>
          </a:p>
          <a:p>
            <a:pPr marL="0" indent="0" algn="r">
              <a:buNone/>
            </a:pPr>
            <a:r>
              <a:rPr lang="ar-IQ" dirty="0" smtClean="0"/>
              <a:t>1</a:t>
            </a:r>
            <a:r>
              <a:rPr lang="ar-IQ" sz="4000" b="1" dirty="0" smtClean="0">
                <a:solidFill>
                  <a:srgbClr val="FF0000"/>
                </a:solidFill>
                <a:latin typeface="+mj-lt"/>
                <a:ea typeface="+mj-ea"/>
                <a:cs typeface="+mj-cs"/>
              </a:rPr>
              <a:t>. أنه تحكمي</a:t>
            </a:r>
            <a:r>
              <a:rPr lang="ar-IQ" dirty="0" smtClean="0"/>
              <a:t>:  أي ان الغرامة التهديدية التي يحكم بها لا تقاس بمقياس الضرر ولا علاقة له به. </a:t>
            </a:r>
          </a:p>
          <a:p>
            <a:pPr marL="0" indent="0" algn="r">
              <a:buNone/>
            </a:pPr>
            <a:r>
              <a:rPr lang="ar-IQ" b="1" dirty="0">
                <a:solidFill>
                  <a:srgbClr val="FF0000"/>
                </a:solidFill>
              </a:rPr>
              <a:t>فقد يكون أكثر مما أصاب الدائن من خسارة و قد يكون أقل منها </a:t>
            </a:r>
            <a:r>
              <a:rPr lang="ar-IQ" b="1" dirty="0" smtClean="0">
                <a:solidFill>
                  <a:srgbClr val="FF0000"/>
                </a:solidFill>
              </a:rPr>
              <a:t>بكثير.</a:t>
            </a:r>
          </a:p>
          <a:p>
            <a:pPr marL="0" indent="0" algn="r">
              <a:buNone/>
            </a:pPr>
            <a:r>
              <a:rPr lang="ar-IQ" dirty="0" smtClean="0"/>
              <a:t>ذلك ان الغرض منها ليس تعويض الدائن عما لحقه من ضرر وانما هو الضغط على ارادة المدين الممتنع عن التنفيذ والتغلب على تعنته. </a:t>
            </a:r>
          </a:p>
          <a:p>
            <a:pPr marL="0" indent="0" algn="r">
              <a:buNone/>
            </a:pPr>
            <a:endParaRPr lang="en-US" dirty="0"/>
          </a:p>
        </p:txBody>
      </p:sp>
    </p:spTree>
    <p:extLst>
      <p:ext uri="{BB962C8B-B14F-4D97-AF65-F5344CB8AC3E}">
        <p14:creationId xmlns:p14="http://schemas.microsoft.com/office/powerpoint/2010/main" val="10291815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3600" b="1" dirty="0" smtClean="0">
                <a:solidFill>
                  <a:srgbClr val="FF0000"/>
                </a:solidFill>
              </a:rPr>
              <a:t>س</a:t>
            </a:r>
            <a:r>
              <a:rPr lang="ar-IQ" sz="3600" b="1" dirty="0">
                <a:solidFill>
                  <a:srgbClr val="FF0000"/>
                </a:solidFill>
              </a:rPr>
              <a:t>// علل أن </a:t>
            </a:r>
            <a:r>
              <a:rPr lang="ar-IQ" sz="3600" b="1" dirty="0" smtClean="0">
                <a:solidFill>
                  <a:srgbClr val="FF0000"/>
                </a:solidFill>
              </a:rPr>
              <a:t>الغرامة التهديدية يعتبر تهديداً للمدين</a:t>
            </a:r>
            <a:br>
              <a:rPr lang="ar-IQ" sz="3600" b="1" dirty="0" smtClean="0">
                <a:solidFill>
                  <a:srgbClr val="FF0000"/>
                </a:solidFill>
              </a:rPr>
            </a:br>
            <a:r>
              <a:rPr lang="ar-IQ" sz="3600" b="1" dirty="0" smtClean="0">
                <a:solidFill>
                  <a:srgbClr val="FF0000"/>
                </a:solidFill>
              </a:rPr>
              <a:t> 2- (انه تهديدي)</a:t>
            </a:r>
            <a:endParaRPr lang="en-US" sz="3600" b="1" dirty="0">
              <a:solidFill>
                <a:srgbClr val="FF0000"/>
              </a:solidFill>
            </a:endParaRPr>
          </a:p>
        </p:txBody>
      </p:sp>
      <p:sp>
        <p:nvSpPr>
          <p:cNvPr id="3" name="Content Placeholder 2"/>
          <p:cNvSpPr>
            <a:spLocks noGrp="1"/>
          </p:cNvSpPr>
          <p:nvPr>
            <p:ph idx="1"/>
          </p:nvPr>
        </p:nvSpPr>
        <p:spPr>
          <a:xfrm>
            <a:off x="1106054" y="2133600"/>
            <a:ext cx="10515600" cy="5456527"/>
          </a:xfrm>
        </p:spPr>
        <p:txBody>
          <a:bodyPr/>
          <a:lstStyle/>
          <a:p>
            <a:pPr marL="0" indent="0" algn="r">
              <a:buNone/>
            </a:pPr>
            <a:r>
              <a:rPr lang="ar-IQ" dirty="0" smtClean="0"/>
              <a:t>اي </a:t>
            </a:r>
            <a:r>
              <a:rPr lang="ar-IQ" dirty="0"/>
              <a:t>ان هذا الحكم </a:t>
            </a:r>
            <a:r>
              <a:rPr lang="ar-IQ" dirty="0" smtClean="0"/>
              <a:t>:</a:t>
            </a:r>
          </a:p>
          <a:p>
            <a:pPr marL="0" indent="0" algn="r">
              <a:buNone/>
            </a:pPr>
            <a:r>
              <a:rPr lang="ar-IQ" dirty="0" smtClean="0"/>
              <a:t>1- لا </a:t>
            </a:r>
            <a:r>
              <a:rPr lang="ar-IQ" dirty="0"/>
              <a:t>يعتبر </a:t>
            </a:r>
            <a:r>
              <a:rPr lang="ar-IQ" dirty="0" smtClean="0"/>
              <a:t>من </a:t>
            </a:r>
            <a:r>
              <a:rPr lang="ar-IQ" dirty="0"/>
              <a:t>سندات التنفيذ التي تخول الدائن التنفيذ في اموال </a:t>
            </a:r>
            <a:r>
              <a:rPr lang="ar-IQ" dirty="0" smtClean="0"/>
              <a:t>المدين.</a:t>
            </a:r>
          </a:p>
          <a:p>
            <a:pPr marL="0" indent="0" algn="r">
              <a:buNone/>
            </a:pPr>
            <a:r>
              <a:rPr lang="ar-IQ" dirty="0" smtClean="0"/>
              <a:t>2-  </a:t>
            </a:r>
            <a:r>
              <a:rPr lang="ar-IQ" dirty="0"/>
              <a:t>وان الغرامة التهديدية لا تعتبر حقا للدائن ولا دينا محققا في ذمة المدين. ولذلك لا يجوز للدائن ان يطلب تنفيذ الحكم </a:t>
            </a:r>
            <a:r>
              <a:rPr lang="ar-IQ" dirty="0" smtClean="0"/>
              <a:t>بها.</a:t>
            </a:r>
          </a:p>
          <a:p>
            <a:pPr marL="0" indent="0" algn="r">
              <a:buNone/>
            </a:pPr>
            <a:r>
              <a:rPr lang="ar-IQ" dirty="0" smtClean="0"/>
              <a:t> </a:t>
            </a:r>
            <a:r>
              <a:rPr lang="ar-IQ" dirty="0"/>
              <a:t>وعلى الدائن ان ينتظر حتى ينكشف موقف المدين بقيامه بالتنفيذ او بتماديه في </a:t>
            </a:r>
            <a:r>
              <a:rPr lang="ar-IQ" dirty="0" smtClean="0"/>
              <a:t>الأضرار </a:t>
            </a:r>
            <a:r>
              <a:rPr lang="ar-IQ" dirty="0"/>
              <a:t>او تثبت استحالة التنفيذ, ليرجع الى المحكمة للقيام بالتصفية التي يتعلق عليها مصير الغرامة.</a:t>
            </a:r>
            <a:endParaRPr lang="en-US" dirty="0"/>
          </a:p>
          <a:p>
            <a:pPr marL="0" indent="0" algn="r">
              <a:buNone/>
            </a:pPr>
            <a:endParaRPr lang="en-US" dirty="0"/>
          </a:p>
        </p:txBody>
      </p:sp>
    </p:spTree>
    <p:extLst>
      <p:ext uri="{BB962C8B-B14F-4D97-AF65-F5344CB8AC3E}">
        <p14:creationId xmlns:p14="http://schemas.microsoft.com/office/powerpoint/2010/main" val="10482563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127" y="500062"/>
            <a:ext cx="10515600" cy="1325563"/>
          </a:xfrm>
        </p:spPr>
        <p:txBody>
          <a:bodyPr>
            <a:normAutofit/>
          </a:bodyPr>
          <a:lstStyle/>
          <a:p>
            <a:pPr algn="ctr"/>
            <a:r>
              <a:rPr lang="ar-IQ" sz="4000" b="1" dirty="0">
                <a:solidFill>
                  <a:srgbClr val="FF0000"/>
                </a:solidFill>
              </a:rPr>
              <a:t>3- </a:t>
            </a:r>
            <a:r>
              <a:rPr lang="ar-IQ" sz="4000" b="1" dirty="0" smtClean="0">
                <a:solidFill>
                  <a:srgbClr val="FF0000"/>
                </a:solidFill>
              </a:rPr>
              <a:t> أنه </a:t>
            </a:r>
            <a:r>
              <a:rPr lang="ar-IQ" sz="4000" b="1" dirty="0">
                <a:solidFill>
                  <a:srgbClr val="FF0000"/>
                </a:solidFill>
              </a:rPr>
              <a:t>حكم وقتي</a:t>
            </a:r>
            <a:br>
              <a:rPr lang="ar-IQ" sz="4000" b="1" dirty="0">
                <a:solidFill>
                  <a:srgbClr val="FF0000"/>
                </a:solidFill>
              </a:rPr>
            </a:br>
            <a:r>
              <a:rPr lang="ar-IQ" sz="4000" b="1" dirty="0">
                <a:solidFill>
                  <a:srgbClr val="FF0000"/>
                </a:solidFill>
              </a:rPr>
              <a:t>س/ علل ان الغرامة </a:t>
            </a:r>
            <a:r>
              <a:rPr lang="ar-IQ" sz="4000" b="1" dirty="0" smtClean="0">
                <a:solidFill>
                  <a:srgbClr val="FF0000"/>
                </a:solidFill>
              </a:rPr>
              <a:t>التهديدية حكم وقتي </a:t>
            </a:r>
            <a:endParaRPr lang="en-US" sz="4000" b="1" dirty="0">
              <a:solidFill>
                <a:srgbClr val="FF0000"/>
              </a:solidFill>
            </a:endParaRPr>
          </a:p>
        </p:txBody>
      </p:sp>
      <p:sp>
        <p:nvSpPr>
          <p:cNvPr id="3" name="Content Placeholder 2"/>
          <p:cNvSpPr>
            <a:spLocks noGrp="1"/>
          </p:cNvSpPr>
          <p:nvPr>
            <p:ph idx="1"/>
          </p:nvPr>
        </p:nvSpPr>
        <p:spPr/>
        <p:txBody>
          <a:bodyPr/>
          <a:lstStyle/>
          <a:p>
            <a:pPr marL="0" indent="0" algn="r">
              <a:buNone/>
            </a:pPr>
            <a:r>
              <a:rPr lang="ar-IQ" sz="3600" dirty="0" smtClean="0">
                <a:cs typeface="+mj-cs"/>
              </a:rPr>
              <a:t>أي </a:t>
            </a:r>
            <a:r>
              <a:rPr lang="ar-IQ" sz="3600" dirty="0">
                <a:cs typeface="+mj-cs"/>
              </a:rPr>
              <a:t>ان الحكم يظل </a:t>
            </a:r>
            <a:r>
              <a:rPr lang="ar-IQ" sz="3600" b="1" dirty="0">
                <a:solidFill>
                  <a:srgbClr val="FF0000"/>
                </a:solidFill>
                <a:cs typeface="+mj-cs"/>
              </a:rPr>
              <a:t>(</a:t>
            </a:r>
            <a:r>
              <a:rPr lang="ar-IQ" sz="3600" b="1" dirty="0" smtClean="0">
                <a:solidFill>
                  <a:srgbClr val="FF0000"/>
                </a:solidFill>
                <a:cs typeface="+mj-cs"/>
              </a:rPr>
              <a:t>غير </a:t>
            </a:r>
            <a:r>
              <a:rPr lang="ar-IQ" sz="3600" b="1" dirty="0">
                <a:solidFill>
                  <a:srgbClr val="FF0000"/>
                </a:solidFill>
                <a:cs typeface="+mj-cs"/>
              </a:rPr>
              <a:t>مبوت </a:t>
            </a:r>
            <a:r>
              <a:rPr lang="ar-IQ" sz="3600" b="1" dirty="0" smtClean="0">
                <a:solidFill>
                  <a:srgbClr val="FF0000"/>
                </a:solidFill>
                <a:cs typeface="+mj-cs"/>
              </a:rPr>
              <a:t>فيه) </a:t>
            </a:r>
            <a:r>
              <a:rPr lang="ar-IQ" sz="3600" dirty="0" smtClean="0">
                <a:cs typeface="+mj-cs"/>
              </a:rPr>
              <a:t>حتى </a:t>
            </a:r>
            <a:r>
              <a:rPr lang="ar-IQ" sz="3600" dirty="0">
                <a:cs typeface="+mj-cs"/>
              </a:rPr>
              <a:t>يصير الى التصفية في ضوء الموقف النهائي للمدين</a:t>
            </a:r>
            <a:r>
              <a:rPr lang="ar-IQ" sz="3600" dirty="0" smtClean="0">
                <a:cs typeface="+mj-cs"/>
              </a:rPr>
              <a:t>.</a:t>
            </a:r>
          </a:p>
          <a:p>
            <a:pPr marL="0" indent="0" algn="r">
              <a:buNone/>
            </a:pPr>
            <a:r>
              <a:rPr lang="ar-IQ" sz="3600" dirty="0" smtClean="0">
                <a:cs typeface="+mj-cs"/>
              </a:rPr>
              <a:t> </a:t>
            </a:r>
            <a:r>
              <a:rPr lang="ar-IQ" sz="3600" dirty="0">
                <a:cs typeface="+mj-cs"/>
              </a:rPr>
              <a:t>فاذا اتخذ المدين موقفه </a:t>
            </a:r>
            <a:r>
              <a:rPr lang="ar-IQ" sz="3600" dirty="0" smtClean="0">
                <a:cs typeface="+mj-cs"/>
              </a:rPr>
              <a:t>النهائي، </a:t>
            </a:r>
            <a:r>
              <a:rPr lang="ar-IQ" sz="4000" b="1" dirty="0">
                <a:solidFill>
                  <a:srgbClr val="FF0000"/>
                </a:solidFill>
                <a:latin typeface="+mj-lt"/>
                <a:ea typeface="+mj-ea"/>
                <a:cs typeface="+mj-cs"/>
              </a:rPr>
              <a:t>سواء بالتنفيذ أو أصر على الرفض، </a:t>
            </a:r>
            <a:r>
              <a:rPr lang="ar-IQ" sz="3600" dirty="0">
                <a:cs typeface="+mj-cs"/>
              </a:rPr>
              <a:t>انتفى سبب وجود هذا الحكم وأعاد القاضي النظر فيه لحسم الدعوى وليقدر التعويض عن الضرر الذي اصاب الدائن. </a:t>
            </a:r>
            <a:endParaRPr lang="en-US" sz="3600" dirty="0">
              <a:cs typeface="+mj-cs"/>
            </a:endParaRPr>
          </a:p>
          <a:p>
            <a:pPr marL="0" indent="0" algn="r">
              <a:buNone/>
            </a:pPr>
            <a:endParaRPr lang="en-US" dirty="0"/>
          </a:p>
        </p:txBody>
      </p:sp>
    </p:spTree>
    <p:extLst>
      <p:ext uri="{BB962C8B-B14F-4D97-AF65-F5344CB8AC3E}">
        <p14:creationId xmlns:p14="http://schemas.microsoft.com/office/powerpoint/2010/main" val="40971227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12693"/>
          </a:xfrm>
        </p:spPr>
        <p:txBody>
          <a:bodyPr>
            <a:normAutofit fontScale="90000"/>
          </a:bodyPr>
          <a:lstStyle/>
          <a:p>
            <a:pPr algn="ctr"/>
            <a:r>
              <a:rPr lang="ar-IQ" b="1" dirty="0">
                <a:solidFill>
                  <a:srgbClr val="FF0000"/>
                </a:solidFill>
              </a:rPr>
              <a:t>4-</a:t>
            </a:r>
            <a:r>
              <a:rPr lang="ar-IQ" b="1" dirty="0" smtClean="0">
                <a:solidFill>
                  <a:srgbClr val="FF0000"/>
                </a:solidFill>
              </a:rPr>
              <a:t> س/ علل </a:t>
            </a:r>
            <a:r>
              <a:rPr lang="ar-IQ" b="1" dirty="0">
                <a:solidFill>
                  <a:srgbClr val="FF0000"/>
                </a:solidFill>
              </a:rPr>
              <a:t>ان الغرامة التهديدية التي يحكم بها لا تقدر جزافا دفعة واحدة</a:t>
            </a:r>
            <a:endParaRPr lang="en-US" b="1" dirty="0">
              <a:solidFill>
                <a:srgbClr val="FF0000"/>
              </a:solidFill>
            </a:endParaRPr>
          </a:p>
        </p:txBody>
      </p:sp>
      <p:sp>
        <p:nvSpPr>
          <p:cNvPr id="3" name="Content Placeholder 2"/>
          <p:cNvSpPr>
            <a:spLocks noGrp="1"/>
          </p:cNvSpPr>
          <p:nvPr>
            <p:ph idx="1"/>
          </p:nvPr>
        </p:nvSpPr>
        <p:spPr>
          <a:xfrm>
            <a:off x="1" y="1477818"/>
            <a:ext cx="12107118" cy="5380182"/>
          </a:xfrm>
        </p:spPr>
        <p:txBody>
          <a:bodyPr>
            <a:normAutofit/>
          </a:bodyPr>
          <a:lstStyle/>
          <a:p>
            <a:pPr marL="0" indent="0" algn="r">
              <a:buNone/>
            </a:pPr>
            <a:r>
              <a:rPr lang="ar-IQ" sz="3600" dirty="0" smtClean="0">
                <a:cs typeface="+mj-cs"/>
              </a:rPr>
              <a:t>ان </a:t>
            </a:r>
            <a:r>
              <a:rPr lang="ar-IQ" sz="3600" dirty="0">
                <a:cs typeface="+mj-cs"/>
              </a:rPr>
              <a:t>الغرامة التهديدية التي يحكم بها لا تقدر جزافا دفعة واحدة. وانما يجرى تقديرها عن كل وحدة زمنية يتاخر فيها المدين في تنفيذ </a:t>
            </a:r>
            <a:r>
              <a:rPr lang="ar-IQ" sz="3600" dirty="0" smtClean="0">
                <a:cs typeface="+mj-cs"/>
              </a:rPr>
              <a:t>التزامه، </a:t>
            </a:r>
            <a:r>
              <a:rPr lang="ar-IQ" sz="3600" dirty="0">
                <a:cs typeface="+mj-cs"/>
              </a:rPr>
              <a:t>او عن كل مرة يخل فيها </a:t>
            </a:r>
            <a:r>
              <a:rPr lang="ar-IQ" sz="3600" dirty="0" smtClean="0">
                <a:cs typeface="+mj-cs"/>
              </a:rPr>
              <a:t>التزامه، </a:t>
            </a:r>
            <a:r>
              <a:rPr lang="ar-IQ" sz="3600" dirty="0">
                <a:cs typeface="+mj-cs"/>
              </a:rPr>
              <a:t>كي يتحقق الغرض </a:t>
            </a:r>
            <a:r>
              <a:rPr lang="ar-IQ" sz="3600" dirty="0" smtClean="0">
                <a:cs typeface="+mj-cs"/>
              </a:rPr>
              <a:t>منها</a:t>
            </a:r>
            <a:r>
              <a:rPr lang="ar-IQ" sz="3200" dirty="0" smtClean="0">
                <a:cs typeface="+mj-cs"/>
              </a:rPr>
              <a:t>.</a:t>
            </a:r>
            <a:endParaRPr lang="en-US" sz="3600" dirty="0"/>
          </a:p>
        </p:txBody>
      </p:sp>
    </p:spTree>
    <p:extLst>
      <p:ext uri="{BB962C8B-B14F-4D97-AF65-F5344CB8AC3E}">
        <p14:creationId xmlns:p14="http://schemas.microsoft.com/office/powerpoint/2010/main" val="32797918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000" b="1" dirty="0" smtClean="0">
                <a:solidFill>
                  <a:srgbClr val="FF0000"/>
                </a:solidFill>
              </a:rPr>
              <a:t>5- </a:t>
            </a:r>
            <a:r>
              <a:rPr lang="ar-IQ" sz="4000" b="1" dirty="0">
                <a:solidFill>
                  <a:srgbClr val="FF0000"/>
                </a:solidFill>
              </a:rPr>
              <a:t>أنه وسيلة غير مباشرة للحصول على التنفيذ العيني</a:t>
            </a:r>
            <a:br>
              <a:rPr lang="ar-IQ" sz="4000" b="1" dirty="0">
                <a:solidFill>
                  <a:srgbClr val="FF0000"/>
                </a:solidFill>
              </a:rPr>
            </a:br>
            <a:endParaRPr lang="en-US" sz="4000" b="1" dirty="0">
              <a:solidFill>
                <a:srgbClr val="FF0000"/>
              </a:solidFill>
            </a:endParaRPr>
          </a:p>
        </p:txBody>
      </p:sp>
      <p:sp>
        <p:nvSpPr>
          <p:cNvPr id="3" name="Content Placeholder 2"/>
          <p:cNvSpPr>
            <a:spLocks noGrp="1"/>
          </p:cNvSpPr>
          <p:nvPr>
            <p:ph idx="1"/>
          </p:nvPr>
        </p:nvSpPr>
        <p:spPr>
          <a:xfrm>
            <a:off x="838199" y="1331089"/>
            <a:ext cx="11025851" cy="4845874"/>
          </a:xfrm>
        </p:spPr>
        <p:txBody>
          <a:bodyPr/>
          <a:lstStyle/>
          <a:p>
            <a:pPr marL="0" indent="0" algn="ctr">
              <a:buNone/>
            </a:pPr>
            <a:r>
              <a:rPr lang="ar-IQ" b="1" dirty="0">
                <a:solidFill>
                  <a:srgbClr val="FF0000"/>
                </a:solidFill>
              </a:rPr>
              <a:t> </a:t>
            </a:r>
            <a:r>
              <a:rPr lang="ar-IQ" sz="4000" b="1" dirty="0">
                <a:solidFill>
                  <a:srgbClr val="FF0000"/>
                </a:solidFill>
                <a:latin typeface="+mj-lt"/>
                <a:ea typeface="+mj-ea"/>
                <a:cs typeface="+mj-cs"/>
              </a:rPr>
              <a:t>س/ علل ان الغرامة التهديدية أنه وسيلة غير مباشرة للحصول على التنفيذ </a:t>
            </a:r>
            <a:r>
              <a:rPr lang="ar-IQ" sz="4000" b="1" dirty="0" smtClean="0">
                <a:solidFill>
                  <a:srgbClr val="FF0000"/>
                </a:solidFill>
                <a:latin typeface="+mj-lt"/>
                <a:ea typeface="+mj-ea"/>
                <a:cs typeface="+mj-cs"/>
              </a:rPr>
              <a:t>العيني.</a:t>
            </a:r>
            <a:endParaRPr lang="ar-IQ" sz="4000" b="1" dirty="0">
              <a:solidFill>
                <a:srgbClr val="FF0000"/>
              </a:solidFill>
              <a:latin typeface="+mj-lt"/>
              <a:ea typeface="+mj-ea"/>
              <a:cs typeface="+mj-cs"/>
            </a:endParaRPr>
          </a:p>
          <a:p>
            <a:pPr marL="0" indent="0" algn="r">
              <a:buNone/>
            </a:pPr>
            <a:endParaRPr lang="ar-IQ" dirty="0"/>
          </a:p>
          <a:p>
            <a:pPr marL="0" indent="0" algn="r">
              <a:buNone/>
            </a:pPr>
            <a:r>
              <a:rPr lang="ar-IQ" dirty="0" smtClean="0"/>
              <a:t>أنه </a:t>
            </a:r>
            <a:r>
              <a:rPr lang="ar-IQ" dirty="0"/>
              <a:t>وسيلة غير مباشرة للحصول على التنفيذ العيني. </a:t>
            </a:r>
            <a:r>
              <a:rPr lang="ar-IQ" dirty="0" smtClean="0"/>
              <a:t>فهي </a:t>
            </a:r>
            <a:r>
              <a:rPr lang="ar-IQ" dirty="0"/>
              <a:t>وسيلة لأكراه المدين على التنفيذ. ولذلك يجب أن يصدر الحكم بلزوم التنفيذ العيني, وبتحديد اجل لا يجوز تاخر التنفيذ بعده, وبتحديد الغرامة وسريانها اذا تمادى المدين في أمتناعه بعد فوات الأجل. </a:t>
            </a:r>
            <a:endParaRPr lang="en-US" dirty="0"/>
          </a:p>
          <a:p>
            <a:pPr marL="0" indent="0" algn="r">
              <a:buNone/>
            </a:pPr>
            <a:endParaRPr lang="en-US" dirty="0"/>
          </a:p>
        </p:txBody>
      </p:sp>
    </p:spTree>
    <p:extLst>
      <p:ext uri="{BB962C8B-B14F-4D97-AF65-F5344CB8AC3E}">
        <p14:creationId xmlns:p14="http://schemas.microsoft.com/office/powerpoint/2010/main" val="14377051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4000" b="1" dirty="0">
                <a:solidFill>
                  <a:srgbClr val="FF0000"/>
                </a:solidFill>
              </a:rPr>
              <a:t>طبيعة الحكم بالغرامة التهديدية</a:t>
            </a:r>
            <a:r>
              <a:rPr lang="ar-IQ" dirty="0" smtClean="0"/>
              <a:t/>
            </a:r>
            <a:br>
              <a:rPr lang="ar-IQ" dirty="0" smtClean="0"/>
            </a:br>
            <a:endParaRPr lang="en-US" dirty="0"/>
          </a:p>
        </p:txBody>
      </p:sp>
      <p:sp>
        <p:nvSpPr>
          <p:cNvPr id="3" name="Content Placeholder 2"/>
          <p:cNvSpPr>
            <a:spLocks noGrp="1"/>
          </p:cNvSpPr>
          <p:nvPr>
            <p:ph idx="1"/>
          </p:nvPr>
        </p:nvSpPr>
        <p:spPr/>
        <p:txBody>
          <a:bodyPr/>
          <a:lstStyle/>
          <a:p>
            <a:pPr marL="0" indent="0" algn="r">
              <a:buNone/>
            </a:pPr>
            <a:r>
              <a:rPr lang="ar-IQ" dirty="0" smtClean="0"/>
              <a:t>س//  ميز بين الغرامة التهديدية والتعويض. </a:t>
            </a:r>
          </a:p>
          <a:p>
            <a:pPr marL="0" indent="0" algn="r">
              <a:buNone/>
            </a:pPr>
            <a:r>
              <a:rPr lang="ar-IQ" dirty="0" smtClean="0"/>
              <a:t>س</a:t>
            </a:r>
            <a:r>
              <a:rPr lang="ar-IQ" dirty="0"/>
              <a:t>// </a:t>
            </a:r>
            <a:r>
              <a:rPr lang="ar-IQ" dirty="0" smtClean="0"/>
              <a:t>هل </a:t>
            </a:r>
            <a:r>
              <a:rPr lang="ar-IQ" dirty="0"/>
              <a:t>هناك أختلاف بين </a:t>
            </a:r>
            <a:r>
              <a:rPr lang="ar-IQ" dirty="0" smtClean="0"/>
              <a:t>الغرامة التهديدية مع العقوبة الخاصة</a:t>
            </a:r>
          </a:p>
          <a:p>
            <a:pPr marL="0" indent="0" algn="r">
              <a:buNone/>
            </a:pPr>
            <a:endParaRPr lang="en-US" dirty="0"/>
          </a:p>
        </p:txBody>
      </p:sp>
    </p:spTree>
    <p:extLst>
      <p:ext uri="{BB962C8B-B14F-4D97-AF65-F5344CB8AC3E}">
        <p14:creationId xmlns:p14="http://schemas.microsoft.com/office/powerpoint/2010/main" val="264703526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4000" b="1" dirty="0">
                <a:solidFill>
                  <a:srgbClr val="FF0000"/>
                </a:solidFill>
              </a:rPr>
              <a:t>طبيعة الحكم بالغرامة التهديدية</a:t>
            </a:r>
            <a:r>
              <a:rPr lang="ar-IQ" dirty="0" smtClean="0"/>
              <a:t/>
            </a:r>
            <a:br>
              <a:rPr lang="ar-IQ" dirty="0" smtClean="0"/>
            </a:br>
            <a:endParaRPr lang="en-US" dirty="0"/>
          </a:p>
        </p:txBody>
      </p:sp>
      <p:sp>
        <p:nvSpPr>
          <p:cNvPr id="3" name="Content Placeholder 2"/>
          <p:cNvSpPr>
            <a:spLocks noGrp="1"/>
          </p:cNvSpPr>
          <p:nvPr>
            <p:ph idx="1"/>
          </p:nvPr>
        </p:nvSpPr>
        <p:spPr/>
        <p:txBody>
          <a:bodyPr>
            <a:normAutofit lnSpcReduction="10000"/>
          </a:bodyPr>
          <a:lstStyle/>
          <a:p>
            <a:pPr marL="0" indent="0" algn="r">
              <a:buNone/>
            </a:pPr>
            <a:r>
              <a:rPr lang="ar-IQ" dirty="0" smtClean="0"/>
              <a:t>1-أن الغرامة التهديدية لا تعتبر تعويضا لأن الحكم بالغرامة يختلف عن الحكم بالتعويض في مايلي</a:t>
            </a:r>
          </a:p>
          <a:p>
            <a:pPr marL="0" indent="0" algn="r">
              <a:buNone/>
            </a:pPr>
            <a:r>
              <a:rPr lang="ar-IQ" sz="3600" b="1" dirty="0" smtClean="0">
                <a:solidFill>
                  <a:srgbClr val="FF0000"/>
                </a:solidFill>
                <a:latin typeface="+mj-lt"/>
                <a:ea typeface="+mj-ea"/>
                <a:cs typeface="+mj-cs"/>
              </a:rPr>
              <a:t>س// </a:t>
            </a:r>
            <a:r>
              <a:rPr lang="ar-IQ" sz="3600" b="1" dirty="0">
                <a:solidFill>
                  <a:srgbClr val="FF0000"/>
                </a:solidFill>
                <a:latin typeface="+mj-lt"/>
                <a:ea typeface="+mj-ea"/>
                <a:cs typeface="+mj-cs"/>
              </a:rPr>
              <a:t>ما هي اختلاف بين الحكم بالغرامة </a:t>
            </a:r>
            <a:r>
              <a:rPr lang="ar-IQ" sz="3600" b="1" dirty="0" smtClean="0">
                <a:solidFill>
                  <a:srgbClr val="FF0000"/>
                </a:solidFill>
                <a:latin typeface="+mj-lt"/>
                <a:ea typeface="+mj-ea"/>
                <a:cs typeface="+mj-cs"/>
              </a:rPr>
              <a:t>والحكم </a:t>
            </a:r>
            <a:r>
              <a:rPr lang="ar-IQ" sz="3600" b="1" dirty="0">
                <a:solidFill>
                  <a:srgbClr val="FF0000"/>
                </a:solidFill>
                <a:latin typeface="+mj-lt"/>
                <a:ea typeface="+mj-ea"/>
                <a:cs typeface="+mj-cs"/>
              </a:rPr>
              <a:t>بالتعويض </a:t>
            </a:r>
          </a:p>
          <a:p>
            <a:pPr marL="0" indent="0" algn="r">
              <a:buNone/>
            </a:pPr>
            <a:r>
              <a:rPr lang="ar-IQ" dirty="0" smtClean="0"/>
              <a:t>أ</a:t>
            </a:r>
            <a:r>
              <a:rPr lang="ar-IQ" sz="3600" b="1" dirty="0">
                <a:solidFill>
                  <a:srgbClr val="FF0000"/>
                </a:solidFill>
                <a:latin typeface="+mj-lt"/>
                <a:ea typeface="+mj-ea"/>
                <a:cs typeface="+mj-cs"/>
              </a:rPr>
              <a:t>. </a:t>
            </a:r>
            <a:r>
              <a:rPr lang="ar-IQ" sz="3600" b="1" dirty="0" smtClean="0">
                <a:solidFill>
                  <a:schemeClr val="accent1">
                    <a:lumMod val="60000"/>
                    <a:lumOff val="40000"/>
                  </a:schemeClr>
                </a:solidFill>
                <a:latin typeface="+mj-lt"/>
                <a:ea typeface="+mj-ea"/>
                <a:cs typeface="+mj-cs"/>
              </a:rPr>
              <a:t>من </a:t>
            </a:r>
            <a:r>
              <a:rPr lang="ar-IQ" sz="3600" b="1" dirty="0">
                <a:solidFill>
                  <a:schemeClr val="accent1">
                    <a:lumMod val="60000"/>
                    <a:lumOff val="40000"/>
                  </a:schemeClr>
                </a:solidFill>
                <a:latin typeface="+mj-lt"/>
                <a:ea typeface="+mj-ea"/>
                <a:cs typeface="+mj-cs"/>
              </a:rPr>
              <a:t>حيث </a:t>
            </a:r>
            <a:r>
              <a:rPr lang="ar-IQ" sz="3600" b="1" dirty="0" smtClean="0">
                <a:solidFill>
                  <a:schemeClr val="accent1">
                    <a:lumMod val="60000"/>
                    <a:lumOff val="40000"/>
                  </a:schemeClr>
                </a:solidFill>
                <a:latin typeface="+mj-lt"/>
                <a:ea typeface="+mj-ea"/>
                <a:cs typeface="+mj-cs"/>
              </a:rPr>
              <a:t>الغرض</a:t>
            </a:r>
            <a:r>
              <a:rPr lang="ar-IQ" sz="3600" dirty="0" smtClean="0">
                <a:solidFill>
                  <a:schemeClr val="accent1">
                    <a:lumMod val="60000"/>
                    <a:lumOff val="40000"/>
                  </a:schemeClr>
                </a:solidFill>
                <a:cs typeface="+mj-cs"/>
              </a:rPr>
              <a:t>، </a:t>
            </a:r>
            <a:r>
              <a:rPr lang="ar-IQ" dirty="0" smtClean="0"/>
              <a:t>غرض التعويض هو أصلاح الضرر أما غرض الغرامة فهو أكراه المدين على التنفيذ العيني</a:t>
            </a:r>
          </a:p>
          <a:p>
            <a:pPr marL="0" indent="0" algn="r">
              <a:buNone/>
            </a:pPr>
            <a:r>
              <a:rPr lang="ar-IQ" dirty="0" smtClean="0"/>
              <a:t>ب. </a:t>
            </a:r>
            <a:r>
              <a:rPr lang="ar-IQ" sz="3600" b="1" dirty="0" smtClean="0">
                <a:solidFill>
                  <a:schemeClr val="accent1">
                    <a:lumMod val="60000"/>
                    <a:lumOff val="40000"/>
                  </a:schemeClr>
                </a:solidFill>
                <a:latin typeface="+mj-lt"/>
                <a:ea typeface="+mj-ea"/>
                <a:cs typeface="+mj-cs"/>
              </a:rPr>
              <a:t>من </a:t>
            </a:r>
            <a:r>
              <a:rPr lang="ar-IQ" sz="3600" b="1" dirty="0">
                <a:solidFill>
                  <a:schemeClr val="accent1">
                    <a:lumMod val="60000"/>
                    <a:lumOff val="40000"/>
                  </a:schemeClr>
                </a:solidFill>
                <a:latin typeface="+mj-lt"/>
                <a:ea typeface="+mj-ea"/>
                <a:cs typeface="+mj-cs"/>
              </a:rPr>
              <a:t>حيث تقدير المبلغ المحكوم </a:t>
            </a:r>
            <a:r>
              <a:rPr lang="ar-IQ" sz="3600" b="1" dirty="0" smtClean="0">
                <a:solidFill>
                  <a:schemeClr val="accent1">
                    <a:lumMod val="60000"/>
                    <a:lumOff val="40000"/>
                  </a:schemeClr>
                </a:solidFill>
                <a:latin typeface="+mj-lt"/>
                <a:ea typeface="+mj-ea"/>
                <a:cs typeface="+mj-cs"/>
              </a:rPr>
              <a:t>به</a:t>
            </a:r>
            <a:r>
              <a:rPr lang="ar-IQ" dirty="0" smtClean="0"/>
              <a:t>، أن التعويض يهدف الى تغطية الخسارة اللاحقة والربح الفائت, في حين أنه لا تناسب بين مبلغ الغرامة وبين قدر الضرر.</a:t>
            </a:r>
          </a:p>
          <a:p>
            <a:pPr marL="0" indent="0" algn="r">
              <a:buNone/>
            </a:pPr>
            <a:r>
              <a:rPr lang="ar-IQ" dirty="0" smtClean="0"/>
              <a:t>ج. </a:t>
            </a:r>
            <a:r>
              <a:rPr lang="ar-IQ" sz="3600" b="1" dirty="0">
                <a:solidFill>
                  <a:srgbClr val="FF0000"/>
                </a:solidFill>
                <a:latin typeface="+mj-lt"/>
                <a:ea typeface="+mj-ea"/>
                <a:cs typeface="+mj-cs"/>
              </a:rPr>
              <a:t>ينبغي على القاضي تسبيب حكمه </a:t>
            </a:r>
            <a:r>
              <a:rPr lang="ar-IQ" dirty="0" smtClean="0"/>
              <a:t>بالتعويض ولا محل لتسبيب حكمه بالغرامة التهديدية</a:t>
            </a:r>
          </a:p>
          <a:p>
            <a:pPr marL="0" indent="0" algn="r">
              <a:buNone/>
            </a:pPr>
            <a:endParaRPr lang="ar-IQ" dirty="0" smtClean="0"/>
          </a:p>
        </p:txBody>
      </p:sp>
    </p:spTree>
    <p:extLst>
      <p:ext uri="{BB962C8B-B14F-4D97-AF65-F5344CB8AC3E}">
        <p14:creationId xmlns:p14="http://schemas.microsoft.com/office/powerpoint/2010/main" val="36456477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3200" b="1" dirty="0" smtClean="0"/>
              <a:t>س//</a:t>
            </a:r>
            <a:r>
              <a:rPr lang="ar-IQ" sz="3200" b="1" dirty="0">
                <a:solidFill>
                  <a:srgbClr val="FF0000"/>
                </a:solidFill>
                <a:latin typeface="Corbel" pitchFamily="34" charset="0"/>
              </a:rPr>
              <a:t> أما أذا كان </a:t>
            </a:r>
            <a:r>
              <a:rPr lang="ar-IQ" sz="3200" b="1" dirty="0" smtClean="0">
                <a:solidFill>
                  <a:srgbClr val="FF0000"/>
                </a:solidFill>
                <a:latin typeface="Corbel" pitchFamily="34" charset="0"/>
              </a:rPr>
              <a:t>الألتزام بنقل </a:t>
            </a:r>
            <a:r>
              <a:rPr lang="ar-IQ" sz="3200" b="1" dirty="0">
                <a:solidFill>
                  <a:srgbClr val="FF0000"/>
                </a:solidFill>
                <a:latin typeface="Corbel" pitchFamily="34" charset="0"/>
              </a:rPr>
              <a:t>الملكية كألتزام البائع بتسليم المبيع وهلك الشيء في يد البائع قبل تسليمه الى المشتري </a:t>
            </a:r>
            <a:r>
              <a:rPr lang="ar-IQ" sz="3200" b="1" dirty="0" smtClean="0">
                <a:solidFill>
                  <a:srgbClr val="FF0000"/>
                </a:solidFill>
                <a:latin typeface="Corbel" pitchFamily="34" charset="0"/>
              </a:rPr>
              <a:t>فمن يتحمل التبعة؟؟</a:t>
            </a:r>
            <a:endParaRPr lang="en-US" sz="3200" b="1" dirty="0"/>
          </a:p>
        </p:txBody>
      </p:sp>
      <p:sp>
        <p:nvSpPr>
          <p:cNvPr id="3" name="Content Placeholder 2"/>
          <p:cNvSpPr>
            <a:spLocks noGrp="1"/>
          </p:cNvSpPr>
          <p:nvPr>
            <p:ph idx="1"/>
          </p:nvPr>
        </p:nvSpPr>
        <p:spPr/>
        <p:txBody>
          <a:bodyPr>
            <a:normAutofit/>
          </a:bodyPr>
          <a:lstStyle/>
          <a:p>
            <a:pPr marL="0" indent="0" algn="r">
              <a:lnSpc>
                <a:spcPct val="150000"/>
              </a:lnSpc>
              <a:buNone/>
            </a:pPr>
            <a:r>
              <a:rPr lang="ar-IQ" b="1" dirty="0">
                <a:latin typeface="Corbel" pitchFamily="34" charset="0"/>
                <a:cs typeface="+mj-cs"/>
              </a:rPr>
              <a:t>أما أذا كان الألتزام بالتسليم تبعيا</a:t>
            </a:r>
            <a:r>
              <a:rPr lang="ar-IQ" dirty="0">
                <a:latin typeface="Corbel" pitchFamily="34" charset="0"/>
                <a:cs typeface="+mj-cs"/>
              </a:rPr>
              <a:t>, وهي الألتزام الذي يكمل الألتزام بنقل الملكية كألتزام البائع بتسليم المبيع وهلك الشيء في يد البائع قبل تسليمه الى المشتري </a:t>
            </a:r>
            <a:r>
              <a:rPr lang="ar-IQ" sz="3200" b="1" dirty="0">
                <a:solidFill>
                  <a:srgbClr val="FF0000"/>
                </a:solidFill>
                <a:latin typeface="Corbel" pitchFamily="34" charset="0"/>
                <a:ea typeface="+mj-ea"/>
                <a:cs typeface="+mj-cs"/>
              </a:rPr>
              <a:t>فأنه يهلك على البائع </a:t>
            </a:r>
            <a:r>
              <a:rPr lang="ar-IQ" dirty="0">
                <a:latin typeface="Corbel" pitchFamily="34" charset="0"/>
                <a:cs typeface="+mj-cs"/>
              </a:rPr>
              <a:t>وهو المدين بالتسليم, لأن يد البائع يد ضمان, غير أن يد البائع تنقلب قبل التسليم  الى يد أمانة أذا كان للتسليم ولحبس المبيع في يده سبب قانوني كان لم يدفع المشتري الثمن فعند هلاك المبيع يتحمل المشتري تبعة الهلاك. </a:t>
            </a:r>
          </a:p>
          <a:p>
            <a:pPr algn="r">
              <a:lnSpc>
                <a:spcPct val="150000"/>
              </a:lnSpc>
            </a:pPr>
            <a:endParaRPr lang="ar-IQ" dirty="0">
              <a:latin typeface="Corbel" pitchFamily="34" charset="0"/>
              <a:cs typeface="Tahoma" pitchFamily="34" charset="0"/>
            </a:endParaRPr>
          </a:p>
          <a:p>
            <a:pPr algn="r">
              <a:lnSpc>
                <a:spcPct val="150000"/>
              </a:lnSpc>
            </a:pPr>
            <a:endParaRPr lang="ar-IQ" dirty="0">
              <a:latin typeface="Corbel" pitchFamily="34" charset="0"/>
              <a:cs typeface="Tahoma" pitchFamily="34" charset="0"/>
            </a:endParaRPr>
          </a:p>
          <a:p>
            <a:pPr marL="0" indent="0" algn="r">
              <a:buNone/>
            </a:pPr>
            <a:endParaRPr lang="en-US" dirty="0"/>
          </a:p>
        </p:txBody>
      </p:sp>
    </p:spTree>
    <p:extLst>
      <p:ext uri="{BB962C8B-B14F-4D97-AF65-F5344CB8AC3E}">
        <p14:creationId xmlns:p14="http://schemas.microsoft.com/office/powerpoint/2010/main" val="370613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4000" b="1" dirty="0">
                <a:solidFill>
                  <a:srgbClr val="FF0000"/>
                </a:solidFill>
              </a:rPr>
              <a:t>2-أن الغرامة التهديدية لا تعتبر عقوبة </a:t>
            </a:r>
            <a:r>
              <a:rPr lang="ar-IQ" sz="4000" b="1" dirty="0" smtClean="0">
                <a:solidFill>
                  <a:srgbClr val="FF0000"/>
                </a:solidFill>
              </a:rPr>
              <a:t>خاصة</a:t>
            </a:r>
            <a:r>
              <a:rPr lang="ar-IQ" dirty="0"/>
              <a:t/>
            </a:r>
            <a:br>
              <a:rPr lang="ar-IQ" dirty="0"/>
            </a:br>
            <a:endParaRPr lang="en-US" dirty="0"/>
          </a:p>
        </p:txBody>
      </p:sp>
      <p:sp>
        <p:nvSpPr>
          <p:cNvPr id="3" name="Content Placeholder 2"/>
          <p:cNvSpPr>
            <a:spLocks noGrp="1"/>
          </p:cNvSpPr>
          <p:nvPr>
            <p:ph idx="1"/>
          </p:nvPr>
        </p:nvSpPr>
        <p:spPr/>
        <p:txBody>
          <a:bodyPr/>
          <a:lstStyle/>
          <a:p>
            <a:pPr marL="0" indent="0" algn="r">
              <a:buNone/>
            </a:pPr>
            <a:r>
              <a:rPr lang="ar-IQ" dirty="0" smtClean="0"/>
              <a:t>- </a:t>
            </a:r>
            <a:r>
              <a:rPr lang="ar-IQ" dirty="0"/>
              <a:t>أن العقوبة يجب تنفيذها كما نطقت بها المحكمة, و تعنت المدين أمر يزيد من جسامة الخطأ</a:t>
            </a:r>
          </a:p>
          <a:p>
            <a:pPr marL="0" indent="0" algn="r">
              <a:buNone/>
            </a:pPr>
            <a:r>
              <a:rPr lang="ar-IQ" dirty="0"/>
              <a:t>- أما الحكم بالغرامة التهديدية فهي حكم وقتي لا يجوز تنفيذه, وما ينفذ في نطاق دعواها هو الحكم النهائي بالتعويض بعد التعرف على الموقف النهائي للمدين, وأن أعتبار مدى تعنت المدين عنصرا من عناصر التعويض في الغرامة </a:t>
            </a:r>
            <a:endParaRPr lang="en-US" dirty="0"/>
          </a:p>
          <a:p>
            <a:pPr marL="0" indent="0" algn="r">
              <a:buNone/>
            </a:pPr>
            <a:endParaRPr lang="en-US" dirty="0"/>
          </a:p>
        </p:txBody>
      </p:sp>
    </p:spTree>
    <p:extLst>
      <p:ext uri="{BB962C8B-B14F-4D97-AF65-F5344CB8AC3E}">
        <p14:creationId xmlns:p14="http://schemas.microsoft.com/office/powerpoint/2010/main" val="33590684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solidFill>
                  <a:srgbClr val="FF0000"/>
                </a:solidFill>
              </a:rPr>
              <a:t>القيمة </a:t>
            </a:r>
            <a:r>
              <a:rPr lang="ar-IQ" b="1" dirty="0">
                <a:solidFill>
                  <a:srgbClr val="FF0000"/>
                </a:solidFill>
              </a:rPr>
              <a:t>العملية للحكم بالغرامة </a:t>
            </a:r>
            <a:r>
              <a:rPr lang="ar-IQ" b="1" dirty="0" smtClean="0">
                <a:solidFill>
                  <a:srgbClr val="FF0000"/>
                </a:solidFill>
              </a:rPr>
              <a:t>التهديدية</a:t>
            </a:r>
            <a:r>
              <a:rPr lang="ar-IQ" dirty="0" smtClean="0"/>
              <a:t> </a:t>
            </a:r>
            <a:br>
              <a:rPr lang="ar-IQ" dirty="0" smtClean="0"/>
            </a:br>
            <a:endParaRPr lang="en-US" dirty="0"/>
          </a:p>
        </p:txBody>
      </p:sp>
      <p:sp>
        <p:nvSpPr>
          <p:cNvPr id="3" name="Content Placeholder 2"/>
          <p:cNvSpPr>
            <a:spLocks noGrp="1"/>
          </p:cNvSpPr>
          <p:nvPr>
            <p:ph idx="1"/>
          </p:nvPr>
        </p:nvSpPr>
        <p:spPr/>
        <p:txBody>
          <a:bodyPr>
            <a:normAutofit lnSpcReduction="10000"/>
          </a:bodyPr>
          <a:lstStyle/>
          <a:p>
            <a:pPr marL="0" indent="0" algn="r">
              <a:buNone/>
            </a:pPr>
            <a:r>
              <a:rPr lang="ar-IQ" dirty="0" smtClean="0"/>
              <a:t>أن على القاضي أن يعيد النظر فيما تراكم من الغرامة التهديدية لأنقاصه أو ألغائه عند أصدار الحكم النهائي بالتعويض بعد النثبت من موقف المدين</a:t>
            </a:r>
          </a:p>
          <a:p>
            <a:pPr marL="0" indent="0" algn="r">
              <a:buNone/>
            </a:pPr>
            <a:r>
              <a:rPr lang="ar-IQ" dirty="0" smtClean="0"/>
              <a:t> </a:t>
            </a:r>
          </a:p>
          <a:p>
            <a:pPr marL="0" indent="0" algn="r">
              <a:buNone/>
            </a:pPr>
            <a:r>
              <a:rPr lang="ar-IQ" dirty="0" smtClean="0"/>
              <a:t>وأن على القاضي أن يراعي في تحديد مقدار التعويض النهائي عنصرين (م. 254 مدني):-</a:t>
            </a:r>
          </a:p>
          <a:p>
            <a:pPr marL="0" indent="0" algn="r">
              <a:buNone/>
            </a:pPr>
            <a:r>
              <a:rPr lang="ar-IQ" dirty="0" smtClean="0"/>
              <a:t>1. الضرر الذي اصاب الدائن</a:t>
            </a:r>
          </a:p>
          <a:p>
            <a:pPr marL="0" indent="0" algn="r">
              <a:buNone/>
            </a:pPr>
            <a:r>
              <a:rPr lang="ar-IQ" dirty="0" smtClean="0"/>
              <a:t>2. التعنت الذي بدا من المدين</a:t>
            </a:r>
          </a:p>
          <a:p>
            <a:pPr marL="0" indent="0" algn="r">
              <a:buNone/>
            </a:pPr>
            <a:r>
              <a:rPr lang="ar-IQ" dirty="0" smtClean="0"/>
              <a:t>أن على القاضي أن يدخل في تقدير التعويض النهائي عن عدم التنفيذ أو عن التأخير فيه، عنصرا أدبيا يضاف الى عنصر الضرر, يراد منه مجازاة المدين الممتنع عن التنفيذ والمتطاول على القضاء بأصراره على تجاهل حكمه بالغرامة التهديدية.</a:t>
            </a:r>
          </a:p>
          <a:p>
            <a:pPr marL="0" indent="0" algn="r">
              <a:buNone/>
            </a:pPr>
            <a:r>
              <a:rPr lang="ar-IQ" dirty="0" smtClean="0"/>
              <a:t> </a:t>
            </a:r>
          </a:p>
          <a:p>
            <a:pPr marL="0" indent="0" algn="r">
              <a:buNone/>
            </a:pPr>
            <a:endParaRPr lang="en-US" dirty="0"/>
          </a:p>
        </p:txBody>
      </p:sp>
    </p:spTree>
    <p:extLst>
      <p:ext uri="{BB962C8B-B14F-4D97-AF65-F5344CB8AC3E}">
        <p14:creationId xmlns:p14="http://schemas.microsoft.com/office/powerpoint/2010/main" val="196025862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solidFill>
                  <a:srgbClr val="FF0000"/>
                </a:solidFill>
              </a:rPr>
              <a:t>الشرط الجزائي /التعويض الاتفاقي </a:t>
            </a:r>
            <a:endParaRPr lang="en-US" dirty="0"/>
          </a:p>
        </p:txBody>
      </p:sp>
      <p:sp>
        <p:nvSpPr>
          <p:cNvPr id="3" name="Content Placeholder 2"/>
          <p:cNvSpPr>
            <a:spLocks noGrp="1"/>
          </p:cNvSpPr>
          <p:nvPr>
            <p:ph idx="1"/>
          </p:nvPr>
        </p:nvSpPr>
        <p:spPr/>
        <p:txBody>
          <a:bodyPr>
            <a:normAutofit/>
          </a:bodyPr>
          <a:lstStyle/>
          <a:p>
            <a:pPr marL="0" indent="0" algn="r">
              <a:buNone/>
            </a:pPr>
            <a:r>
              <a:rPr lang="ar-IQ" sz="3600" b="1" dirty="0">
                <a:solidFill>
                  <a:srgbClr val="FF0000"/>
                </a:solidFill>
                <a:latin typeface="+mj-lt"/>
                <a:ea typeface="+mj-ea"/>
                <a:cs typeface="+mj-cs"/>
              </a:rPr>
              <a:t>تعريف</a:t>
            </a:r>
            <a:r>
              <a:rPr lang="ar-IQ" sz="3600" dirty="0">
                <a:cs typeface="+mj-cs"/>
              </a:rPr>
              <a:t> الشرط الجزائي /التعويض الاتفاقي</a:t>
            </a:r>
          </a:p>
          <a:p>
            <a:pPr marL="0" indent="0" algn="r">
              <a:buNone/>
            </a:pPr>
            <a:r>
              <a:rPr lang="ar-IQ" sz="3600" b="1" dirty="0">
                <a:solidFill>
                  <a:srgbClr val="FF0000"/>
                </a:solidFill>
                <a:latin typeface="+mj-lt"/>
                <a:ea typeface="+mj-ea"/>
                <a:cs typeface="+mj-cs"/>
              </a:rPr>
              <a:t>الغرض من </a:t>
            </a:r>
            <a:r>
              <a:rPr lang="ar-IQ" sz="3600" dirty="0">
                <a:cs typeface="+mj-cs"/>
              </a:rPr>
              <a:t>الشرط الجزائي /التعويض الاتفاقي</a:t>
            </a:r>
          </a:p>
          <a:p>
            <a:pPr marL="0" indent="0" algn="r">
              <a:buNone/>
            </a:pPr>
            <a:r>
              <a:rPr lang="ar-IQ" sz="3600" b="1" dirty="0" smtClean="0">
                <a:solidFill>
                  <a:srgbClr val="FF0000"/>
                </a:solidFill>
                <a:latin typeface="+mj-lt"/>
                <a:ea typeface="+mj-ea"/>
                <a:cs typeface="+mj-cs"/>
              </a:rPr>
              <a:t>خصائص</a:t>
            </a:r>
            <a:r>
              <a:rPr lang="ar-IQ" sz="3600" dirty="0" smtClean="0">
                <a:cs typeface="+mj-cs"/>
              </a:rPr>
              <a:t> </a:t>
            </a:r>
            <a:r>
              <a:rPr lang="ar-IQ" sz="3600" dirty="0">
                <a:cs typeface="+mj-cs"/>
              </a:rPr>
              <a:t>الشرط الجزائي /التعويض الاتفاقي </a:t>
            </a:r>
          </a:p>
          <a:p>
            <a:pPr marL="0" indent="0" algn="r">
              <a:buNone/>
            </a:pPr>
            <a:r>
              <a:rPr lang="ar-IQ" sz="3600" b="1" dirty="0">
                <a:solidFill>
                  <a:srgbClr val="FF0000"/>
                </a:solidFill>
                <a:latin typeface="+mj-lt"/>
                <a:ea typeface="+mj-ea"/>
                <a:cs typeface="+mj-cs"/>
              </a:rPr>
              <a:t>طبيعة</a:t>
            </a:r>
            <a:r>
              <a:rPr lang="ar-IQ" sz="3600" dirty="0">
                <a:cs typeface="+mj-cs"/>
              </a:rPr>
              <a:t> الشرط الجزائي /التعويض </a:t>
            </a:r>
            <a:r>
              <a:rPr lang="ar-IQ" sz="3600" dirty="0" smtClean="0">
                <a:cs typeface="+mj-cs"/>
              </a:rPr>
              <a:t>الاتفاقي</a:t>
            </a:r>
          </a:p>
          <a:p>
            <a:pPr marL="0" indent="0" algn="r">
              <a:buNone/>
            </a:pPr>
            <a:r>
              <a:rPr lang="ar-IQ" sz="3600" b="1" dirty="0" smtClean="0">
                <a:solidFill>
                  <a:srgbClr val="FF0000"/>
                </a:solidFill>
                <a:latin typeface="+mj-lt"/>
                <a:ea typeface="+mj-ea"/>
                <a:cs typeface="+mj-cs"/>
              </a:rPr>
              <a:t>أحكام </a:t>
            </a:r>
            <a:r>
              <a:rPr lang="ar-IQ" sz="3600" dirty="0" smtClean="0"/>
              <a:t>الشرط </a:t>
            </a:r>
            <a:r>
              <a:rPr lang="ar-IQ" sz="3600" dirty="0"/>
              <a:t>الجزائي /التعويض الاتفاقي</a:t>
            </a:r>
          </a:p>
          <a:p>
            <a:pPr marL="0" indent="0" algn="r">
              <a:buNone/>
            </a:pPr>
            <a:r>
              <a:rPr lang="ar-IQ" sz="3600" dirty="0" smtClean="0">
                <a:cs typeface="+mj-cs"/>
              </a:rPr>
              <a:t> </a:t>
            </a:r>
            <a:endParaRPr lang="en-US" sz="3600" dirty="0">
              <a:cs typeface="+mj-cs"/>
            </a:endParaRPr>
          </a:p>
        </p:txBody>
      </p:sp>
    </p:spTree>
    <p:extLst>
      <p:ext uri="{BB962C8B-B14F-4D97-AF65-F5344CB8AC3E}">
        <p14:creationId xmlns:p14="http://schemas.microsoft.com/office/powerpoint/2010/main" val="2515938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additive="base">
                                        <p:cTn id="3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000" b="1" dirty="0">
                <a:solidFill>
                  <a:srgbClr val="FF0000"/>
                </a:solidFill>
              </a:rPr>
              <a:t>س// </a:t>
            </a:r>
            <a:r>
              <a:rPr lang="ar-IQ" sz="4000" b="1" dirty="0" smtClean="0">
                <a:solidFill>
                  <a:srgbClr val="FF0000"/>
                </a:solidFill>
              </a:rPr>
              <a:t>تعرف التعويض الاتفاقي/ الشرط الجزائي</a:t>
            </a:r>
            <a:endParaRPr lang="en-US" sz="4000" dirty="0"/>
          </a:p>
        </p:txBody>
      </p:sp>
      <p:sp>
        <p:nvSpPr>
          <p:cNvPr id="3" name="Content Placeholder 2"/>
          <p:cNvSpPr>
            <a:spLocks noGrp="1"/>
          </p:cNvSpPr>
          <p:nvPr>
            <p:ph idx="1"/>
          </p:nvPr>
        </p:nvSpPr>
        <p:spPr/>
        <p:txBody>
          <a:bodyPr>
            <a:normAutofit/>
          </a:bodyPr>
          <a:lstStyle/>
          <a:p>
            <a:pPr marL="457200" lvl="1" indent="0" algn="r">
              <a:buNone/>
            </a:pPr>
            <a:r>
              <a:rPr lang="ar-IQ" sz="3600" b="1" dirty="0">
                <a:solidFill>
                  <a:srgbClr val="FF0000"/>
                </a:solidFill>
                <a:latin typeface="+mj-lt"/>
                <a:ea typeface="+mj-ea"/>
                <a:cs typeface="+mj-cs"/>
              </a:rPr>
              <a:t>الشرط الجزائي هو</a:t>
            </a:r>
            <a:r>
              <a:rPr lang="ar-IQ" sz="3600" dirty="0" smtClean="0">
                <a:cs typeface="+mj-cs"/>
              </a:rPr>
              <a:t>:  أتفاق </a:t>
            </a:r>
            <a:r>
              <a:rPr lang="ar-IQ" sz="3600" dirty="0">
                <a:cs typeface="+mj-cs"/>
              </a:rPr>
              <a:t>يحدد فيه الطرفان مقدما مقدار </a:t>
            </a:r>
            <a:r>
              <a:rPr lang="ar-IQ" sz="3600" dirty="0" smtClean="0">
                <a:cs typeface="+mj-cs"/>
              </a:rPr>
              <a:t>التعويض الذي يستحقه الدائن في حالة :</a:t>
            </a:r>
          </a:p>
          <a:p>
            <a:pPr marL="457200" lvl="1" indent="0" algn="r">
              <a:buNone/>
            </a:pPr>
            <a:r>
              <a:rPr lang="ar-IQ" sz="3600" dirty="0" smtClean="0">
                <a:cs typeface="+mj-cs"/>
              </a:rPr>
              <a:t>إذا لم ينفذ المدين التزامه</a:t>
            </a:r>
          </a:p>
          <a:p>
            <a:pPr marL="457200" lvl="1" indent="0" algn="r">
              <a:buNone/>
            </a:pPr>
            <a:r>
              <a:rPr lang="ar-IQ" sz="3600" dirty="0" smtClean="0">
                <a:cs typeface="+mj-cs"/>
              </a:rPr>
              <a:t>أذا تأخر في تنفيذ التزامه</a:t>
            </a:r>
          </a:p>
        </p:txBody>
      </p:sp>
    </p:spTree>
    <p:extLst>
      <p:ext uri="{BB962C8B-B14F-4D97-AF65-F5344CB8AC3E}">
        <p14:creationId xmlns:p14="http://schemas.microsoft.com/office/powerpoint/2010/main" val="3957984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545" y="503671"/>
            <a:ext cx="10515600" cy="863311"/>
          </a:xfrm>
        </p:spPr>
        <p:txBody>
          <a:bodyPr>
            <a:normAutofit fontScale="90000"/>
          </a:bodyPr>
          <a:lstStyle/>
          <a:p>
            <a:pPr algn="ctr"/>
            <a:r>
              <a:rPr lang="ar-IQ" b="1" dirty="0" smtClean="0">
                <a:solidFill>
                  <a:srgbClr val="FF0000"/>
                </a:solidFill>
              </a:rPr>
              <a:t>س// ماهي الغرض من الشرط الجزائي</a:t>
            </a:r>
            <a:r>
              <a:rPr lang="ar-IQ" b="1" dirty="0">
                <a:solidFill>
                  <a:srgbClr val="FF0000"/>
                </a:solidFill>
              </a:rPr>
              <a:t/>
            </a:r>
            <a:br>
              <a:rPr lang="ar-IQ" b="1" dirty="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773545" y="1459346"/>
            <a:ext cx="10515600" cy="5142490"/>
          </a:xfrm>
        </p:spPr>
        <p:txBody>
          <a:bodyPr/>
          <a:lstStyle/>
          <a:p>
            <a:pPr marL="0" indent="0" algn="r">
              <a:buNone/>
            </a:pPr>
            <a:r>
              <a:rPr lang="ar-IQ" dirty="0" smtClean="0"/>
              <a:t>- قد يراد منه التحايل على أحكام القانون المتعلقة بفوائد التأخير.</a:t>
            </a:r>
          </a:p>
          <a:p>
            <a:pPr marL="0" indent="0" algn="r">
              <a:buNone/>
            </a:pPr>
            <a:r>
              <a:rPr lang="ar-IQ" dirty="0" smtClean="0"/>
              <a:t>- وقد يقصد به تعديل أحكام المسؤلية المترتبة على الأخلال بتنفيذ الألتزام تخفيفا أو تشديدا.</a:t>
            </a:r>
          </a:p>
          <a:p>
            <a:pPr marL="0" indent="0" algn="r">
              <a:buNone/>
            </a:pPr>
            <a:r>
              <a:rPr lang="ar-IQ" dirty="0" smtClean="0"/>
              <a:t>- وأن أهم غرض يهدف اليه هو تجنب تحكم القضاء أو التخفيف من تحكمه في تقدير التعويض. </a:t>
            </a:r>
          </a:p>
          <a:p>
            <a:pPr marL="0" indent="0">
              <a:buNone/>
            </a:pPr>
            <a:endParaRPr lang="en-US" dirty="0"/>
          </a:p>
        </p:txBody>
      </p:sp>
    </p:spTree>
    <p:extLst>
      <p:ext uri="{BB962C8B-B14F-4D97-AF65-F5344CB8AC3E}">
        <p14:creationId xmlns:p14="http://schemas.microsoft.com/office/powerpoint/2010/main" val="123817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heel(1)">
                                      <p:cBhvr>
                                        <p:cTn id="2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4911"/>
          </a:xfrm>
        </p:spPr>
        <p:txBody>
          <a:bodyPr>
            <a:normAutofit fontScale="90000"/>
          </a:bodyPr>
          <a:lstStyle/>
          <a:p>
            <a:pPr algn="ctr"/>
            <a:r>
              <a:rPr lang="ar-IQ" b="1" dirty="0">
                <a:solidFill>
                  <a:srgbClr val="FF0000"/>
                </a:solidFill>
              </a:rPr>
              <a:t>خصائص الشرط الجزائي</a:t>
            </a:r>
            <a:br>
              <a:rPr lang="ar-IQ" b="1" dirty="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838200" y="1330036"/>
            <a:ext cx="10515600" cy="4846927"/>
          </a:xfrm>
        </p:spPr>
        <p:txBody>
          <a:bodyPr>
            <a:normAutofit/>
          </a:bodyPr>
          <a:lstStyle/>
          <a:p>
            <a:pPr marL="0" indent="0" algn="r">
              <a:buNone/>
            </a:pPr>
            <a:r>
              <a:rPr lang="ar-IQ" dirty="0" smtClean="0">
                <a:cs typeface="+mj-cs"/>
              </a:rPr>
              <a:t>1</a:t>
            </a:r>
            <a:r>
              <a:rPr lang="ar-IQ" sz="3200" dirty="0" smtClean="0">
                <a:cs typeface="+mj-cs"/>
              </a:rPr>
              <a:t>-  </a:t>
            </a:r>
            <a:r>
              <a:rPr lang="ar-IQ" sz="3200" b="1" dirty="0" smtClean="0">
                <a:cs typeface="+mj-cs"/>
              </a:rPr>
              <a:t>أنه أتفاق بين الطرفين: </a:t>
            </a:r>
            <a:r>
              <a:rPr lang="ar-IQ" sz="3200" dirty="0" smtClean="0">
                <a:cs typeface="+mj-cs"/>
              </a:rPr>
              <a:t>والأتفاق هذا يسري عليه جميع أحكام العقد أركانه وشروطه.</a:t>
            </a:r>
          </a:p>
          <a:p>
            <a:pPr marL="0" indent="0" algn="r">
              <a:buNone/>
            </a:pPr>
            <a:r>
              <a:rPr lang="ar-IQ" sz="3200" dirty="0" smtClean="0">
                <a:cs typeface="+mj-cs"/>
              </a:rPr>
              <a:t>2-  </a:t>
            </a:r>
            <a:r>
              <a:rPr lang="ar-IQ" sz="3200" b="1" dirty="0">
                <a:cs typeface="+mj-cs"/>
              </a:rPr>
              <a:t>انه اتفاق على تقدير </a:t>
            </a:r>
            <a:r>
              <a:rPr lang="ar-IQ" sz="3200" b="1" dirty="0" smtClean="0">
                <a:cs typeface="+mj-cs"/>
              </a:rPr>
              <a:t>التعويض</a:t>
            </a:r>
            <a:r>
              <a:rPr lang="ar-IQ" sz="3200" dirty="0" smtClean="0">
                <a:cs typeface="+mj-cs"/>
              </a:rPr>
              <a:t>: ولكي ينتج الأتفاق أثره يجب أن يحتوي على جميع</a:t>
            </a:r>
          </a:p>
          <a:p>
            <a:pPr marL="0" indent="0" algn="r">
              <a:buNone/>
            </a:pPr>
            <a:r>
              <a:rPr lang="ar-IQ" sz="3200" dirty="0" smtClean="0">
                <a:cs typeface="+mj-cs"/>
              </a:rPr>
              <a:t> شروط أستحقاق التعويض. </a:t>
            </a:r>
          </a:p>
          <a:p>
            <a:pPr marL="0" indent="0" algn="r">
              <a:buNone/>
            </a:pPr>
            <a:r>
              <a:rPr lang="ar-IQ" sz="3200" dirty="0" smtClean="0">
                <a:cs typeface="+mj-cs"/>
              </a:rPr>
              <a:t>3-  </a:t>
            </a:r>
            <a:r>
              <a:rPr lang="ar-IQ" sz="3200" b="1" dirty="0" smtClean="0">
                <a:cs typeface="+mj-cs"/>
              </a:rPr>
              <a:t>أنه أتفاق يحدد فيه الطرفان مقدما مقدار التعويض: </a:t>
            </a:r>
            <a:r>
              <a:rPr lang="ar-IQ" sz="3200" dirty="0" smtClean="0">
                <a:cs typeface="+mj-cs"/>
              </a:rPr>
              <a:t>أي تحديد الطرفان الشرط باتفاق </a:t>
            </a:r>
            <a:r>
              <a:rPr lang="ar-IQ" sz="3200" b="1" dirty="0" smtClean="0">
                <a:solidFill>
                  <a:srgbClr val="FF0000"/>
                </a:solidFill>
                <a:cs typeface="+mj-cs"/>
              </a:rPr>
              <a:t>قبل</a:t>
            </a:r>
            <a:r>
              <a:rPr lang="ar-IQ" sz="3200" dirty="0" smtClean="0">
                <a:cs typeface="+mj-cs"/>
              </a:rPr>
              <a:t> أن يتم عدم التنفيذ أو الـتأخير في التنفيذ وألا اعتبر صلحا.</a:t>
            </a:r>
          </a:p>
          <a:p>
            <a:pPr marL="0" indent="0">
              <a:buNone/>
            </a:pPr>
            <a:endParaRPr lang="en-US" dirty="0">
              <a:cs typeface="+mj-cs"/>
            </a:endParaRPr>
          </a:p>
        </p:txBody>
      </p:sp>
    </p:spTree>
    <p:extLst>
      <p:ext uri="{BB962C8B-B14F-4D97-AF65-F5344CB8AC3E}">
        <p14:creationId xmlns:p14="http://schemas.microsoft.com/office/powerpoint/2010/main" val="3146909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circle(in)">
                                      <p:cBhvr>
                                        <p:cTn id="2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a:buNone/>
            </a:pPr>
            <a:r>
              <a:rPr lang="ar-IQ" dirty="0" smtClean="0"/>
              <a:t>4-  </a:t>
            </a:r>
            <a:r>
              <a:rPr lang="ar-IQ" b="1" dirty="0" smtClean="0"/>
              <a:t>أنه </a:t>
            </a:r>
            <a:r>
              <a:rPr lang="ar-IQ" b="1" dirty="0"/>
              <a:t>أتفاق ينطوي على خروج عن أحكام التقدير </a:t>
            </a:r>
            <a:r>
              <a:rPr lang="ar-IQ" b="1" dirty="0" smtClean="0"/>
              <a:t>القضائي</a:t>
            </a:r>
            <a:r>
              <a:rPr lang="ar-IQ" dirty="0" smtClean="0"/>
              <a:t>،  </a:t>
            </a:r>
            <a:r>
              <a:rPr lang="ar-IQ" dirty="0"/>
              <a:t>أن أحكام الشرط الجزائي أحكام أستثنائية لذا يكون تطبيقه مقصورا على الحالة التي قصدها الطرفان. </a:t>
            </a:r>
          </a:p>
          <a:p>
            <a:pPr marL="0" indent="0" algn="r">
              <a:buNone/>
            </a:pPr>
            <a:r>
              <a:rPr lang="ar-IQ" dirty="0" smtClean="0"/>
              <a:t>5-  </a:t>
            </a:r>
            <a:r>
              <a:rPr lang="ar-IQ" b="1" dirty="0"/>
              <a:t>أنه أتفاق </a:t>
            </a:r>
            <a:r>
              <a:rPr lang="ar-IQ" b="1" dirty="0" smtClean="0"/>
              <a:t>تبعي</a:t>
            </a:r>
            <a:r>
              <a:rPr lang="ar-IQ" dirty="0" smtClean="0"/>
              <a:t>، </a:t>
            </a:r>
            <a:r>
              <a:rPr lang="ar-IQ" dirty="0"/>
              <a:t>فالأتفاق على شرط الجزائي تم بمناسبة الأتفاق على ألتزام أخر وبقصد حمل المتعاقد على تنفيذه فهو أتفاق ينشيء التزاما تبعيا بتقدير التعويض. </a:t>
            </a:r>
          </a:p>
          <a:p>
            <a:pPr marL="0" indent="0" algn="r">
              <a:buNone/>
            </a:pPr>
            <a:endParaRPr lang="en-US" dirty="0"/>
          </a:p>
        </p:txBody>
      </p:sp>
    </p:spTree>
    <p:extLst>
      <p:ext uri="{BB962C8B-B14F-4D97-AF65-F5344CB8AC3E}">
        <p14:creationId xmlns:p14="http://schemas.microsoft.com/office/powerpoint/2010/main" val="1097404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b="1" dirty="0">
                <a:solidFill>
                  <a:srgbClr val="FF0000"/>
                </a:solidFill>
              </a:rPr>
              <a:t>س// هل يشترط ان يكون هذا الشرط الجزائي أو التعويض الأتفاقي موجوداً في العقد الأصلي؟</a:t>
            </a:r>
            <a:br>
              <a:rPr lang="ar-IQ" b="1" dirty="0">
                <a:solidFill>
                  <a:srgbClr val="FF0000"/>
                </a:solidFill>
              </a:rPr>
            </a:br>
            <a:endParaRPr lang="en-US" dirty="0"/>
          </a:p>
        </p:txBody>
      </p:sp>
      <p:sp>
        <p:nvSpPr>
          <p:cNvPr id="3" name="Content Placeholder 2"/>
          <p:cNvSpPr>
            <a:spLocks noGrp="1"/>
          </p:cNvSpPr>
          <p:nvPr>
            <p:ph idx="1"/>
          </p:nvPr>
        </p:nvSpPr>
        <p:spPr/>
        <p:txBody>
          <a:bodyPr/>
          <a:lstStyle/>
          <a:p>
            <a:pPr marL="0" indent="0" algn="r">
              <a:buNone/>
            </a:pPr>
            <a:r>
              <a:rPr lang="ar-IQ" dirty="0" smtClean="0"/>
              <a:t>1-  </a:t>
            </a:r>
            <a:r>
              <a:rPr lang="ar-IQ" dirty="0"/>
              <a:t>فالشرط يمكن أن يتضمنه شروط العقد الأصلي.</a:t>
            </a:r>
          </a:p>
          <a:p>
            <a:pPr marL="0" indent="0" algn="r">
              <a:buNone/>
            </a:pPr>
            <a:r>
              <a:rPr lang="ar-IQ" dirty="0"/>
              <a:t>2- أو يتضمنه أتفاق لاحق للعقد شرط أن يقع الأتفاق قبل الأخلال بتنفيذ الألتزام         </a:t>
            </a:r>
          </a:p>
          <a:p>
            <a:pPr marL="0" indent="0">
              <a:buNone/>
            </a:pPr>
            <a:endParaRPr lang="en-US" dirty="0"/>
          </a:p>
        </p:txBody>
      </p:sp>
    </p:spTree>
    <p:extLst>
      <p:ext uri="{BB962C8B-B14F-4D97-AF65-F5344CB8AC3E}">
        <p14:creationId xmlns:p14="http://schemas.microsoft.com/office/powerpoint/2010/main" val="54642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909" y="540618"/>
            <a:ext cx="10515600" cy="235238"/>
          </a:xfrm>
        </p:spPr>
        <p:txBody>
          <a:bodyPr>
            <a:normAutofit fontScale="90000"/>
          </a:bodyPr>
          <a:lstStyle/>
          <a:p>
            <a:pPr algn="ctr"/>
            <a:r>
              <a:rPr lang="ar-IQ" sz="3600" b="1" dirty="0" smtClean="0">
                <a:solidFill>
                  <a:srgbClr val="FF0000"/>
                </a:solidFill>
              </a:rPr>
              <a:t>علل ما يأتي</a:t>
            </a:r>
            <a:r>
              <a:rPr lang="ar-IQ" sz="3600" dirty="0" smtClean="0"/>
              <a:t>:</a:t>
            </a:r>
            <a:endParaRPr lang="en-US" sz="3600" dirty="0"/>
          </a:p>
        </p:txBody>
      </p:sp>
      <p:sp>
        <p:nvSpPr>
          <p:cNvPr id="3" name="Content Placeholder 2"/>
          <p:cNvSpPr>
            <a:spLocks noGrp="1"/>
          </p:cNvSpPr>
          <p:nvPr>
            <p:ph idx="1"/>
          </p:nvPr>
        </p:nvSpPr>
        <p:spPr>
          <a:xfrm>
            <a:off x="838200" y="1025236"/>
            <a:ext cx="10515600" cy="5170199"/>
          </a:xfrm>
        </p:spPr>
        <p:txBody>
          <a:bodyPr>
            <a:normAutofit/>
          </a:bodyPr>
          <a:lstStyle/>
          <a:p>
            <a:pPr marL="0" indent="0" algn="r">
              <a:buNone/>
            </a:pPr>
            <a:r>
              <a:rPr lang="ar-IQ" sz="3200" dirty="0">
                <a:cs typeface="+mj-cs"/>
              </a:rPr>
              <a:t>س1// أن الشرط الجزائي هو أتفاق ينطوي على </a:t>
            </a:r>
            <a:r>
              <a:rPr lang="ar-IQ" sz="3200" b="1" dirty="0">
                <a:cs typeface="+mj-cs"/>
              </a:rPr>
              <a:t>خروج</a:t>
            </a:r>
            <a:r>
              <a:rPr lang="ar-IQ" sz="3200" dirty="0">
                <a:cs typeface="+mj-cs"/>
              </a:rPr>
              <a:t> عن أحكام التقدير القضائي.</a:t>
            </a:r>
          </a:p>
          <a:p>
            <a:pPr marL="0" indent="0" algn="r">
              <a:buNone/>
            </a:pPr>
            <a:r>
              <a:rPr lang="ar-IQ" sz="3200" dirty="0">
                <a:cs typeface="+mj-cs"/>
              </a:rPr>
              <a:t>س2// أن الشرط الجزائي هو اتفاق على </a:t>
            </a:r>
            <a:r>
              <a:rPr lang="ar-IQ" sz="3200" b="1" dirty="0">
                <a:cs typeface="+mj-cs"/>
              </a:rPr>
              <a:t>تقدير </a:t>
            </a:r>
            <a:r>
              <a:rPr lang="ar-IQ" sz="3200" b="1" dirty="0" smtClean="0">
                <a:cs typeface="+mj-cs"/>
              </a:rPr>
              <a:t>التعويض. </a:t>
            </a:r>
            <a:r>
              <a:rPr lang="ar-IQ" sz="1800" b="1" dirty="0" smtClean="0">
                <a:cs typeface="+mj-cs"/>
              </a:rPr>
              <a:t>(</a:t>
            </a:r>
            <a:r>
              <a:rPr lang="ar-IQ" sz="1800" dirty="0" smtClean="0">
                <a:cs typeface="+mj-cs"/>
              </a:rPr>
              <a:t>شروط أستحقاق التعويض</a:t>
            </a:r>
            <a:r>
              <a:rPr lang="ar-IQ" sz="1800" b="1" dirty="0" smtClean="0">
                <a:cs typeface="+mj-cs"/>
              </a:rPr>
              <a:t>)</a:t>
            </a:r>
          </a:p>
          <a:p>
            <a:pPr marL="0" indent="0" algn="r">
              <a:buNone/>
            </a:pPr>
            <a:r>
              <a:rPr lang="ar-IQ" sz="3200" dirty="0" smtClean="0">
                <a:cs typeface="+mj-cs"/>
              </a:rPr>
              <a:t>س3// أن الشرط الجزائي هو أتفاق يحدد فيه الطرفان </a:t>
            </a:r>
            <a:r>
              <a:rPr lang="ar-IQ" sz="3200" b="1" dirty="0" smtClean="0">
                <a:cs typeface="+mj-cs"/>
              </a:rPr>
              <a:t>مقدما</a:t>
            </a:r>
            <a:r>
              <a:rPr lang="ar-IQ" sz="3200" dirty="0" smtClean="0">
                <a:cs typeface="+mj-cs"/>
              </a:rPr>
              <a:t> مقدار التعويض. </a:t>
            </a:r>
          </a:p>
          <a:p>
            <a:pPr marL="457200" lvl="1" indent="0" algn="r">
              <a:buNone/>
            </a:pPr>
            <a:r>
              <a:rPr lang="ar-IQ" sz="3200" dirty="0" smtClean="0">
                <a:cs typeface="+mj-cs"/>
              </a:rPr>
              <a:t>س4</a:t>
            </a:r>
            <a:r>
              <a:rPr lang="ar-IQ" sz="3200" dirty="0">
                <a:cs typeface="+mj-cs"/>
              </a:rPr>
              <a:t>// أن الشرط </a:t>
            </a:r>
            <a:r>
              <a:rPr lang="ar-IQ" sz="3200" dirty="0" smtClean="0">
                <a:cs typeface="+mj-cs"/>
              </a:rPr>
              <a:t>الجزائي </a:t>
            </a:r>
            <a:r>
              <a:rPr lang="ar-IQ" sz="3200" dirty="0">
                <a:cs typeface="+mj-cs"/>
              </a:rPr>
              <a:t>هو أتفاق تبعي.</a:t>
            </a:r>
          </a:p>
          <a:p>
            <a:pPr marL="457200" lvl="1" indent="0" algn="r">
              <a:buNone/>
            </a:pPr>
            <a:r>
              <a:rPr lang="ar-IQ" sz="3200" dirty="0">
                <a:cs typeface="+mj-cs"/>
              </a:rPr>
              <a:t> س5 /علل أن العبرة بالألتزام الأصلي لا بالشرط </a:t>
            </a:r>
            <a:r>
              <a:rPr lang="ar-IQ" sz="3200" dirty="0" smtClean="0">
                <a:cs typeface="+mj-cs"/>
              </a:rPr>
              <a:t>الجزائي. </a:t>
            </a:r>
            <a:endParaRPr lang="ar-IQ" sz="3200" dirty="0">
              <a:cs typeface="+mj-cs"/>
            </a:endParaRPr>
          </a:p>
          <a:p>
            <a:pPr marL="457200" lvl="1" indent="0" algn="r">
              <a:buNone/>
            </a:pPr>
            <a:r>
              <a:rPr lang="ar-IQ" sz="3200" dirty="0">
                <a:cs typeface="+mj-cs"/>
              </a:rPr>
              <a:t>س6// علل أن بطلان الألتزام الأصلي يؤدي الى بطلان الشرط </a:t>
            </a:r>
            <a:r>
              <a:rPr lang="ar-IQ" sz="3200" dirty="0" smtClean="0">
                <a:cs typeface="+mj-cs"/>
              </a:rPr>
              <a:t>الجزائي. </a:t>
            </a:r>
            <a:r>
              <a:rPr lang="ar-IQ" sz="3200" dirty="0" smtClean="0"/>
              <a:t>س7// </a:t>
            </a:r>
            <a:r>
              <a:rPr lang="ar-IQ" sz="3200" dirty="0"/>
              <a:t>علل أن </a:t>
            </a:r>
            <a:r>
              <a:rPr lang="ar-IQ" sz="3200" dirty="0" smtClean="0"/>
              <a:t>فسخ الألتزام </a:t>
            </a:r>
            <a:r>
              <a:rPr lang="ar-IQ" sz="3200" dirty="0"/>
              <a:t>الأصلي يؤدي الى </a:t>
            </a:r>
            <a:r>
              <a:rPr lang="ar-IQ" sz="3200" dirty="0" smtClean="0"/>
              <a:t>سقوط  </a:t>
            </a:r>
            <a:r>
              <a:rPr lang="ar-IQ" sz="3200" dirty="0"/>
              <a:t>الشرط الجزائي</a:t>
            </a:r>
            <a:endParaRPr lang="ar-IQ" sz="3200" dirty="0" smtClean="0">
              <a:cs typeface="+mj-cs"/>
            </a:endParaRPr>
          </a:p>
          <a:p>
            <a:pPr marL="457200" lvl="1" indent="0" algn="r">
              <a:buNone/>
            </a:pPr>
            <a:endParaRPr lang="en-US" sz="3200" dirty="0">
              <a:cs typeface="+mj-cs"/>
            </a:endParaRPr>
          </a:p>
        </p:txBody>
      </p:sp>
    </p:spTree>
    <p:extLst>
      <p:ext uri="{BB962C8B-B14F-4D97-AF65-F5344CB8AC3E}">
        <p14:creationId xmlns:p14="http://schemas.microsoft.com/office/powerpoint/2010/main" val="428884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58511"/>
          </a:xfrm>
        </p:spPr>
        <p:txBody>
          <a:bodyPr>
            <a:normAutofit fontScale="90000"/>
          </a:bodyPr>
          <a:lstStyle/>
          <a:p>
            <a:pPr algn="ctr"/>
            <a:r>
              <a:rPr lang="ar-IQ" b="1" dirty="0" smtClean="0">
                <a:solidFill>
                  <a:srgbClr val="FF0000"/>
                </a:solidFill>
              </a:rPr>
              <a:t>س/  ما هي طبيعة الشرط الجزائي</a:t>
            </a:r>
            <a:r>
              <a:rPr lang="ar-IQ" dirty="0" smtClean="0"/>
              <a:t/>
            </a:r>
            <a:br>
              <a:rPr lang="ar-IQ" dirty="0" smtClean="0"/>
            </a:br>
            <a:endParaRPr lang="en-US" dirty="0"/>
          </a:p>
        </p:txBody>
      </p:sp>
      <p:sp>
        <p:nvSpPr>
          <p:cNvPr id="3" name="Content Placeholder 2"/>
          <p:cNvSpPr>
            <a:spLocks noGrp="1"/>
          </p:cNvSpPr>
          <p:nvPr>
            <p:ph idx="1"/>
          </p:nvPr>
        </p:nvSpPr>
        <p:spPr>
          <a:xfrm>
            <a:off x="838200" y="923636"/>
            <a:ext cx="10515600" cy="5253327"/>
          </a:xfrm>
        </p:spPr>
        <p:txBody>
          <a:bodyPr>
            <a:normAutofit/>
          </a:bodyPr>
          <a:lstStyle/>
          <a:p>
            <a:pPr marL="0" indent="0" algn="r">
              <a:buNone/>
            </a:pPr>
            <a:r>
              <a:rPr lang="ar-IQ" sz="3200" dirty="0" smtClean="0">
                <a:solidFill>
                  <a:srgbClr val="FF0000"/>
                </a:solidFill>
                <a:cs typeface="+mj-cs"/>
              </a:rPr>
              <a:t>أن الألتزام بالشرط الجزائي يكون ألتزاما تبعيا لا اصليا. </a:t>
            </a:r>
          </a:p>
          <a:p>
            <a:pPr marL="0" indent="0" algn="r">
              <a:buNone/>
            </a:pPr>
            <a:r>
              <a:rPr lang="ar-IQ" sz="3200" dirty="0" smtClean="0">
                <a:cs typeface="+mj-cs"/>
              </a:rPr>
              <a:t>ويترتب على صفة التبعية للشرط الجزائي نتائج أهمها ما يأتي:-</a:t>
            </a:r>
          </a:p>
          <a:p>
            <a:pPr marL="0" indent="0" algn="r">
              <a:buNone/>
            </a:pPr>
            <a:r>
              <a:rPr lang="ar-IQ" sz="3200" b="1" dirty="0" smtClean="0">
                <a:solidFill>
                  <a:srgbClr val="FF0000"/>
                </a:solidFill>
                <a:cs typeface="+mj-cs"/>
              </a:rPr>
              <a:t>1-تكون العبرة بالألتزام الأصلي لا بالشرط الجزائي،  </a:t>
            </a:r>
            <a:r>
              <a:rPr lang="ar-IQ" sz="3200" dirty="0" smtClean="0">
                <a:cs typeface="+mj-cs"/>
              </a:rPr>
              <a:t>عند مطالبة الدائن مدينه بالتنفيذ فاذا كان التنفيذ العيني للألتزام الأصلي ممكنا فأن الدائن لا يستطيع مطالبة مدينه ألا به.</a:t>
            </a:r>
          </a:p>
        </p:txBody>
      </p:sp>
    </p:spTree>
    <p:extLst>
      <p:ext uri="{BB962C8B-B14F-4D97-AF65-F5344CB8AC3E}">
        <p14:creationId xmlns:p14="http://schemas.microsoft.com/office/powerpoint/2010/main" val="3888643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4000" b="1" dirty="0" smtClean="0">
                <a:solidFill>
                  <a:srgbClr val="FF0000"/>
                </a:solidFill>
              </a:rPr>
              <a:t>س// هل الأعذار له دور في انتقال تحمل التبعة</a:t>
            </a:r>
            <a:r>
              <a:rPr lang="ar-IQ" sz="4000" b="1" dirty="0">
                <a:solidFill>
                  <a:srgbClr val="FF0000"/>
                </a:solidFill>
              </a:rPr>
              <a:t>؟</a:t>
            </a:r>
            <a:endParaRPr lang="en-US" sz="4000" b="1" dirty="0">
              <a:solidFill>
                <a:srgbClr val="FF0000"/>
              </a:solidFill>
            </a:endParaRPr>
          </a:p>
        </p:txBody>
      </p:sp>
      <p:sp>
        <p:nvSpPr>
          <p:cNvPr id="3" name="Content Placeholder 2"/>
          <p:cNvSpPr>
            <a:spLocks noGrp="1"/>
          </p:cNvSpPr>
          <p:nvPr>
            <p:ph idx="1"/>
          </p:nvPr>
        </p:nvSpPr>
        <p:spPr/>
        <p:txBody>
          <a:bodyPr/>
          <a:lstStyle/>
          <a:p>
            <a:pPr marL="0" indent="0" algn="r">
              <a:buNone/>
            </a:pPr>
            <a:r>
              <a:rPr lang="ar-IQ" b="1" dirty="0" smtClean="0">
                <a:latin typeface="Corbel" pitchFamily="34" charset="0"/>
                <a:cs typeface="+mj-cs"/>
              </a:rPr>
              <a:t>ج// بالأعذار </a:t>
            </a:r>
            <a:r>
              <a:rPr lang="ar-IQ" b="1" dirty="0">
                <a:latin typeface="Corbel" pitchFamily="34" charset="0"/>
                <a:cs typeface="+mj-cs"/>
              </a:rPr>
              <a:t>تنتقل تبعة الهلاك من عاتق الطرف الذي كان يتحمله الى عاتق الطرف </a:t>
            </a:r>
            <a:r>
              <a:rPr lang="ar-IQ" b="1" dirty="0" smtClean="0">
                <a:latin typeface="Corbel" pitchFamily="34" charset="0"/>
                <a:cs typeface="+mj-cs"/>
              </a:rPr>
              <a:t>الأخر</a:t>
            </a:r>
            <a:r>
              <a:rPr lang="ar-IQ" dirty="0" smtClean="0">
                <a:latin typeface="Corbel" pitchFamily="34" charset="0"/>
                <a:cs typeface="+mj-cs"/>
              </a:rPr>
              <a:t>.</a:t>
            </a:r>
          </a:p>
          <a:p>
            <a:pPr marL="0" indent="0" algn="r">
              <a:buNone/>
            </a:pPr>
            <a:r>
              <a:rPr lang="ar-IQ" b="1" dirty="0">
                <a:solidFill>
                  <a:srgbClr val="FF0000"/>
                </a:solidFill>
                <a:latin typeface="Corbel" pitchFamily="34" charset="0"/>
                <a:cs typeface="+mj-cs"/>
              </a:rPr>
              <a:t> الأصل </a:t>
            </a:r>
            <a:r>
              <a:rPr lang="ar-IQ" dirty="0" smtClean="0">
                <a:latin typeface="Corbel" pitchFamily="34" charset="0"/>
                <a:cs typeface="+mj-cs"/>
              </a:rPr>
              <a:t>: فاذا </a:t>
            </a:r>
            <a:r>
              <a:rPr lang="ar-IQ" dirty="0">
                <a:latin typeface="Corbel" pitchFamily="34" charset="0"/>
                <a:cs typeface="+mj-cs"/>
              </a:rPr>
              <a:t>كانت يد المدين يد أمانة كالوديع وهلك الشيء بسبب أجنبي فأن الشيء يهلك على مالكه (</a:t>
            </a:r>
            <a:r>
              <a:rPr lang="ar-IQ" dirty="0" smtClean="0">
                <a:latin typeface="Corbel" pitchFamily="34" charset="0"/>
                <a:cs typeface="+mj-cs"/>
              </a:rPr>
              <a:t>المودع).</a:t>
            </a:r>
          </a:p>
          <a:p>
            <a:pPr marL="0" indent="0" algn="r">
              <a:buNone/>
            </a:pPr>
            <a:r>
              <a:rPr lang="ar-IQ" b="1" dirty="0">
                <a:solidFill>
                  <a:srgbClr val="FF0000"/>
                </a:solidFill>
                <a:latin typeface="Corbel" pitchFamily="34" charset="0"/>
                <a:cs typeface="+mj-cs"/>
              </a:rPr>
              <a:t>أما </a:t>
            </a:r>
            <a:r>
              <a:rPr lang="ar-IQ" b="1" dirty="0" smtClean="0">
                <a:solidFill>
                  <a:srgbClr val="FF0000"/>
                </a:solidFill>
                <a:latin typeface="Corbel" pitchFamily="34" charset="0"/>
                <a:cs typeface="+mj-cs"/>
              </a:rPr>
              <a:t>الإستثناء </a:t>
            </a:r>
            <a:r>
              <a:rPr lang="ar-IQ" dirty="0" smtClean="0">
                <a:latin typeface="Corbel" pitchFamily="34" charset="0"/>
                <a:cs typeface="+mj-cs"/>
              </a:rPr>
              <a:t>:  </a:t>
            </a:r>
            <a:r>
              <a:rPr lang="ar-IQ" dirty="0">
                <a:latin typeface="Corbel" pitchFamily="34" charset="0"/>
                <a:cs typeface="+mj-cs"/>
              </a:rPr>
              <a:t>غير أن المودع اذا أعذر الوديع بوجوب التسليم يتحمل عندئذ الوديع بالتسليم تبعة الهلاك, لأن يد الأمانة للوديع يتحول الى يد ضمان. </a:t>
            </a:r>
          </a:p>
          <a:p>
            <a:pPr marL="0" indent="0" algn="r">
              <a:buNone/>
            </a:pPr>
            <a:endParaRPr lang="en-US" dirty="0"/>
          </a:p>
        </p:txBody>
      </p:sp>
    </p:spTree>
    <p:extLst>
      <p:ext uri="{BB962C8B-B14F-4D97-AF65-F5344CB8AC3E}">
        <p14:creationId xmlns:p14="http://schemas.microsoft.com/office/powerpoint/2010/main" val="60889006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b="1" dirty="0">
                <a:solidFill>
                  <a:srgbClr val="FF0000"/>
                </a:solidFill>
              </a:rPr>
              <a:t>س مهم / ما مصير </a:t>
            </a:r>
            <a:r>
              <a:rPr lang="ar-IQ" b="1" dirty="0" smtClean="0">
                <a:solidFill>
                  <a:srgbClr val="FF0000"/>
                </a:solidFill>
              </a:rPr>
              <a:t>الشرط الجزائي أو التعويض الإتفاقي في </a:t>
            </a:r>
            <a:r>
              <a:rPr lang="ar-IQ" b="1" dirty="0">
                <a:solidFill>
                  <a:srgbClr val="FF0000"/>
                </a:solidFill>
              </a:rPr>
              <a:t>حال أصبح</a:t>
            </a:r>
            <a:r>
              <a:rPr lang="ar-IQ" b="1" dirty="0" smtClean="0">
                <a:solidFill>
                  <a:srgbClr val="FF0000"/>
                </a:solidFill>
              </a:rPr>
              <a:t> </a:t>
            </a:r>
            <a:r>
              <a:rPr lang="ar-IQ" b="1" dirty="0">
                <a:solidFill>
                  <a:srgbClr val="FF0000"/>
                </a:solidFill>
              </a:rPr>
              <a:t>التنفيذ </a:t>
            </a:r>
            <a:r>
              <a:rPr lang="ar-IQ" b="1" dirty="0" smtClean="0">
                <a:solidFill>
                  <a:srgbClr val="FF0000"/>
                </a:solidFill>
              </a:rPr>
              <a:t>مستحيلاً</a:t>
            </a:r>
            <a:r>
              <a:rPr lang="ar-IQ" b="1" dirty="0">
                <a:solidFill>
                  <a:srgbClr val="FF0000"/>
                </a:solidFill>
              </a:rPr>
              <a:t>؟  </a:t>
            </a:r>
            <a:br>
              <a:rPr lang="ar-IQ" b="1" dirty="0">
                <a:solidFill>
                  <a:srgbClr val="FF0000"/>
                </a:solidFill>
              </a:rPr>
            </a:br>
            <a:endParaRPr lang="en-US" dirty="0"/>
          </a:p>
        </p:txBody>
      </p:sp>
      <p:sp>
        <p:nvSpPr>
          <p:cNvPr id="3" name="Content Placeholder 2"/>
          <p:cNvSpPr>
            <a:spLocks noGrp="1"/>
          </p:cNvSpPr>
          <p:nvPr>
            <p:ph idx="1"/>
          </p:nvPr>
        </p:nvSpPr>
        <p:spPr/>
        <p:txBody>
          <a:bodyPr/>
          <a:lstStyle/>
          <a:p>
            <a:pPr marL="0" indent="0" algn="r">
              <a:buNone/>
            </a:pPr>
            <a:r>
              <a:rPr lang="ar-IQ" dirty="0"/>
              <a:t>	س1- غير أن للدائن أن يطالب مدينه بتنفيذ الشرط الجزائي وللمدين أن يعرض تنفيذ الشرط الجزائي على دائنه أذا أصبح تنفيذ الألتزام </a:t>
            </a:r>
            <a:r>
              <a:rPr lang="ar-IQ" b="1" dirty="0">
                <a:solidFill>
                  <a:srgbClr val="FF0000"/>
                </a:solidFill>
              </a:rPr>
              <a:t>مستحيلا بخطأ المدين</a:t>
            </a:r>
            <a:r>
              <a:rPr lang="ar-IQ" dirty="0"/>
              <a:t>.</a:t>
            </a:r>
          </a:p>
          <a:p>
            <a:pPr marL="0" indent="0" algn="r">
              <a:buNone/>
            </a:pPr>
            <a:r>
              <a:rPr lang="ar-IQ" dirty="0"/>
              <a:t> 2 - أما أذا أصبح التنفيذ </a:t>
            </a:r>
            <a:r>
              <a:rPr lang="ar-IQ" b="1" dirty="0">
                <a:solidFill>
                  <a:srgbClr val="FF0000"/>
                </a:solidFill>
              </a:rPr>
              <a:t>مستحيلا بسبب أجنبي </a:t>
            </a:r>
            <a:r>
              <a:rPr lang="ar-IQ" dirty="0"/>
              <a:t>على المدين فان الألتزام الأصلي ينقضي ويسقط بأنقضائه الألتزام التبعي.</a:t>
            </a:r>
            <a:endParaRPr lang="en-US" dirty="0"/>
          </a:p>
          <a:p>
            <a:pPr marL="0" indent="0" algn="r">
              <a:buNone/>
            </a:pPr>
            <a:endParaRPr lang="en-US" dirty="0"/>
          </a:p>
        </p:txBody>
      </p:sp>
    </p:spTree>
    <p:extLst>
      <p:ext uri="{BB962C8B-B14F-4D97-AF65-F5344CB8AC3E}">
        <p14:creationId xmlns:p14="http://schemas.microsoft.com/office/powerpoint/2010/main" val="2715864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574" y="394622"/>
            <a:ext cx="10515600" cy="873740"/>
          </a:xfrm>
        </p:spPr>
        <p:txBody>
          <a:bodyPr>
            <a:normAutofit fontScale="90000"/>
          </a:bodyPr>
          <a:lstStyle/>
          <a:p>
            <a:pPr algn="r"/>
            <a:r>
              <a:rPr lang="ar-IQ" sz="3600" dirty="0">
                <a:solidFill>
                  <a:srgbClr val="FF0000"/>
                </a:solidFill>
                <a:latin typeface="+mn-lt"/>
                <a:ea typeface="+mn-ea"/>
              </a:rPr>
              <a:t>2-  ويترتب أيضا أن تلحق الشرط الجزائي الأوصاف التي أقترن بها الألتزام الأصيل من شرط وأجل وتعدد.</a:t>
            </a:r>
            <a:r>
              <a:rPr lang="ar-IQ" dirty="0"/>
              <a:t/>
            </a:r>
            <a:br>
              <a:rPr lang="ar-IQ" dirty="0"/>
            </a:br>
            <a:endParaRPr lang="en-US" dirty="0"/>
          </a:p>
        </p:txBody>
      </p:sp>
      <p:sp>
        <p:nvSpPr>
          <p:cNvPr id="3" name="Content Placeholder 2"/>
          <p:cNvSpPr>
            <a:spLocks noGrp="1"/>
          </p:cNvSpPr>
          <p:nvPr>
            <p:ph idx="1"/>
          </p:nvPr>
        </p:nvSpPr>
        <p:spPr>
          <a:xfrm>
            <a:off x="838200" y="1170039"/>
            <a:ext cx="10515600" cy="5006924"/>
          </a:xfrm>
        </p:spPr>
        <p:txBody>
          <a:bodyPr>
            <a:normAutofit/>
          </a:bodyPr>
          <a:lstStyle/>
          <a:p>
            <a:pPr marL="0" indent="0" algn="r">
              <a:buNone/>
            </a:pPr>
            <a:r>
              <a:rPr lang="ar-IQ" sz="3200" dirty="0" smtClean="0">
                <a:solidFill>
                  <a:srgbClr val="FF0000"/>
                </a:solidFill>
                <a:cs typeface="+mj-cs"/>
              </a:rPr>
              <a:t>3 - ويترتب أن بطلان الألتزام الأصلي يؤدي الى بطلان الشرط الجزائي </a:t>
            </a:r>
            <a:r>
              <a:rPr lang="ar-IQ" sz="3200" dirty="0" smtClean="0">
                <a:cs typeface="+mj-cs"/>
              </a:rPr>
              <a:t>أما العكس فغير وارد. </a:t>
            </a:r>
          </a:p>
          <a:p>
            <a:pPr marL="0" indent="0" algn="r">
              <a:buNone/>
            </a:pPr>
            <a:r>
              <a:rPr lang="ar-IQ" sz="3200" dirty="0" smtClean="0">
                <a:cs typeface="+mj-cs"/>
              </a:rPr>
              <a:t>   فأذا كان اللأتزام الأصلي باطلا بسبب أنعدام الأهلية فأن ذلك يؤدي الى بطلان الشرط الجزائي. أما اذا كان الشرط الجزائي باطلا لمخالفته لقواعد القانون الأمرة، كأن يتعهد ممثل أن لا يمثل على مسرح معين والا حبس نفسه في مكان ما فأن بطلان الشرط لا يؤدي الى بطلان الألتزام الأصلي (اي عدم التمثيل).     </a:t>
            </a:r>
          </a:p>
          <a:p>
            <a:pPr marL="0" indent="0" algn="r">
              <a:buNone/>
            </a:pPr>
            <a:r>
              <a:rPr lang="ar-IQ" sz="3200" dirty="0" smtClean="0">
                <a:cs typeface="+mj-cs"/>
              </a:rPr>
              <a:t>4 - </a:t>
            </a:r>
            <a:r>
              <a:rPr lang="ar-IQ" sz="3200" dirty="0" smtClean="0">
                <a:solidFill>
                  <a:srgbClr val="FF0000"/>
                </a:solidFill>
                <a:cs typeface="+mj-cs"/>
              </a:rPr>
              <a:t>ويترتب على صفة التبعية أن </a:t>
            </a:r>
            <a:r>
              <a:rPr lang="ar-IQ" sz="3200" b="1" dirty="0" smtClean="0">
                <a:solidFill>
                  <a:srgbClr val="FF0000"/>
                </a:solidFill>
                <a:cs typeface="+mj-cs"/>
              </a:rPr>
              <a:t>فسخ العقد </a:t>
            </a:r>
            <a:r>
              <a:rPr lang="ar-IQ" sz="3200" dirty="0" smtClean="0">
                <a:solidFill>
                  <a:srgbClr val="FF0000"/>
                </a:solidFill>
                <a:cs typeface="+mj-cs"/>
              </a:rPr>
              <a:t>وهو مصدر الألتزام الأصلي يؤدي الى </a:t>
            </a:r>
            <a:r>
              <a:rPr lang="ar-IQ" sz="3200" b="1" dirty="0" smtClean="0">
                <a:solidFill>
                  <a:srgbClr val="FF0000"/>
                </a:solidFill>
                <a:cs typeface="+mj-cs"/>
              </a:rPr>
              <a:t>سقوط الشرط الجزائي. </a:t>
            </a:r>
            <a:endParaRPr lang="en-US" sz="3200" b="1" dirty="0">
              <a:solidFill>
                <a:srgbClr val="FF0000"/>
              </a:solidFill>
              <a:cs typeface="+mj-cs"/>
            </a:endParaRPr>
          </a:p>
        </p:txBody>
      </p:sp>
    </p:spTree>
    <p:extLst>
      <p:ext uri="{BB962C8B-B14F-4D97-AF65-F5344CB8AC3E}">
        <p14:creationId xmlns:p14="http://schemas.microsoft.com/office/powerpoint/2010/main" val="3432681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solidFill>
                  <a:srgbClr val="FF0000"/>
                </a:solidFill>
              </a:rPr>
              <a:t>أحكام الشرط الجزائي ( </a:t>
            </a:r>
            <a:r>
              <a:rPr lang="ar-IQ" b="1" dirty="0" smtClean="0">
                <a:solidFill>
                  <a:srgbClr val="FF0000"/>
                </a:solidFill>
              </a:rPr>
              <a:t>نص 170 </a:t>
            </a:r>
            <a:r>
              <a:rPr lang="ar-IQ" b="1" dirty="0">
                <a:solidFill>
                  <a:srgbClr val="FF0000"/>
                </a:solidFill>
              </a:rPr>
              <a:t>مدني)</a:t>
            </a:r>
            <a:endParaRPr lang="en-US" dirty="0"/>
          </a:p>
        </p:txBody>
      </p:sp>
      <p:sp>
        <p:nvSpPr>
          <p:cNvPr id="3" name="Content Placeholder 2"/>
          <p:cNvSpPr>
            <a:spLocks noGrp="1"/>
          </p:cNvSpPr>
          <p:nvPr>
            <p:ph idx="1"/>
          </p:nvPr>
        </p:nvSpPr>
        <p:spPr/>
        <p:txBody>
          <a:bodyPr/>
          <a:lstStyle/>
          <a:p>
            <a:pPr marL="0" indent="0" algn="r">
              <a:buNone/>
            </a:pPr>
            <a:r>
              <a:rPr lang="ar-IQ" dirty="0" smtClean="0"/>
              <a:t>1 </a:t>
            </a:r>
            <a:r>
              <a:rPr lang="ar-IQ" dirty="0"/>
              <a:t>– يجوز للمتعاقدين ان يحددا مقدماً قیمة التعويض بالنص علیھا في العقد في اتفاق </a:t>
            </a:r>
            <a:r>
              <a:rPr lang="ar-IQ" dirty="0" smtClean="0"/>
              <a:t>لاحق. </a:t>
            </a:r>
            <a:r>
              <a:rPr lang="ar-IQ" dirty="0"/>
              <a:t>ويراعى في ھذه الحالة احكام </a:t>
            </a:r>
            <a:r>
              <a:rPr lang="ar-IQ" dirty="0" smtClean="0"/>
              <a:t>168 </a:t>
            </a:r>
            <a:r>
              <a:rPr lang="ar-IQ" dirty="0"/>
              <a:t>و256 و257 </a:t>
            </a:r>
            <a:r>
              <a:rPr lang="ar-IQ" dirty="0" smtClean="0"/>
              <a:t>و.258.</a:t>
            </a:r>
          </a:p>
          <a:p>
            <a:pPr marL="0" indent="0" algn="r">
              <a:buNone/>
            </a:pPr>
            <a:r>
              <a:rPr lang="ar-IQ" dirty="0" smtClean="0"/>
              <a:t> </a:t>
            </a:r>
            <a:r>
              <a:rPr lang="ar-IQ" dirty="0"/>
              <a:t>2 – ولا يكون التعويض الاتفاقي مستحقاً اذا اثبت المدين ان الدائن لم يلحقه أي </a:t>
            </a:r>
            <a:r>
              <a:rPr lang="ar-IQ" dirty="0" smtClean="0"/>
              <a:t>ضرر. </a:t>
            </a:r>
            <a:r>
              <a:rPr lang="ar-IQ" dirty="0"/>
              <a:t>ويجوز تخفیضه اذا ثبت المدين ان التقدير كان فادحاً او ان الالتزام الاصلي قد نفذ في جزء منه </a:t>
            </a:r>
            <a:r>
              <a:rPr lang="ar-IQ" dirty="0">
                <a:solidFill>
                  <a:srgbClr val="FF0000"/>
                </a:solidFill>
              </a:rPr>
              <a:t>ويقع باطلاً كل اتفاق يخالف احكام ھذه الفقرة</a:t>
            </a:r>
            <a:r>
              <a:rPr lang="ar-IQ" dirty="0" smtClean="0"/>
              <a:t>.(من القواعد الأمرة)  </a:t>
            </a:r>
          </a:p>
          <a:p>
            <a:pPr marL="0" indent="0" algn="r">
              <a:buNone/>
            </a:pPr>
            <a:r>
              <a:rPr lang="ar-IQ" dirty="0" smtClean="0"/>
              <a:t>3 </a:t>
            </a:r>
            <a:r>
              <a:rPr lang="ar-IQ" dirty="0"/>
              <a:t>– اما اذا جاوز الضرر قیمة التعويض الاتفاقي فلا يجوز للدائن ان يطالب بأكثر من ھذه القیمة الا اذا ثبت ان المدين قد ارتكب غشاً او خطأً </a:t>
            </a:r>
            <a:r>
              <a:rPr lang="ar-IQ" dirty="0" smtClean="0"/>
              <a:t>جسیماً.</a:t>
            </a:r>
            <a:endParaRPr lang="en-US" dirty="0"/>
          </a:p>
        </p:txBody>
      </p:sp>
    </p:spTree>
    <p:extLst>
      <p:ext uri="{BB962C8B-B14F-4D97-AF65-F5344CB8AC3E}">
        <p14:creationId xmlns:p14="http://schemas.microsoft.com/office/powerpoint/2010/main" val="2473938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3" dur="500"/>
                                        <p:tgtEl>
                                          <p:spTgt spid="3">
                                            <p:txEl>
                                              <p:pRg st="1" end="1"/>
                                            </p:txEl>
                                          </p:spTgt>
                                        </p:tgtEl>
                                      </p:cBhvr>
                                    </p:animEffect>
                                  </p:childTnLst>
                                </p:cTn>
                              </p:par>
                              <p:par>
                                <p:cTn id="14" presetID="31"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p:cTn id="16"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7"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8"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9" dur="1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down)">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240154"/>
          </a:xfrm>
        </p:spPr>
        <p:txBody>
          <a:bodyPr>
            <a:normAutofit fontScale="90000"/>
          </a:bodyPr>
          <a:lstStyle/>
          <a:p>
            <a:pPr algn="ctr"/>
            <a:r>
              <a:rPr lang="ar-IQ" b="1" dirty="0" smtClean="0">
                <a:solidFill>
                  <a:srgbClr val="FF0000"/>
                </a:solidFill>
              </a:rPr>
              <a:t>أحكام الشرط الجزائي</a:t>
            </a:r>
            <a:r>
              <a:rPr lang="ar-IQ" sz="3100" dirty="0" smtClean="0"/>
              <a:t/>
            </a:r>
            <a:br>
              <a:rPr lang="ar-IQ" sz="3100" dirty="0" smtClean="0"/>
            </a:br>
            <a:r>
              <a:rPr lang="ar-IQ" dirty="0" smtClean="0"/>
              <a:t/>
            </a:r>
            <a:br>
              <a:rPr lang="ar-IQ" dirty="0" smtClean="0"/>
            </a:br>
            <a:endParaRPr lang="en-US" dirty="0"/>
          </a:p>
        </p:txBody>
      </p:sp>
      <p:sp>
        <p:nvSpPr>
          <p:cNvPr id="3" name="Content Placeholder 2"/>
          <p:cNvSpPr>
            <a:spLocks noGrp="1"/>
          </p:cNvSpPr>
          <p:nvPr>
            <p:ph idx="1"/>
          </p:nvPr>
        </p:nvSpPr>
        <p:spPr>
          <a:xfrm>
            <a:off x="681182" y="1097281"/>
            <a:ext cx="10515600" cy="4109864"/>
          </a:xfrm>
        </p:spPr>
        <p:txBody>
          <a:bodyPr>
            <a:normAutofit/>
          </a:bodyPr>
          <a:lstStyle/>
          <a:p>
            <a:pPr marL="0" indent="0" algn="r">
              <a:buNone/>
            </a:pPr>
            <a:r>
              <a:rPr lang="ar-IQ" dirty="0"/>
              <a:t>أن الشرط الجزائي اذا توافرت شروطه يصبح ملزما للمتعاقدين ويجب على القاضي الحكم به. </a:t>
            </a:r>
            <a:endParaRPr lang="ar-IQ" dirty="0" smtClean="0"/>
          </a:p>
          <a:p>
            <a:pPr marL="0" indent="0" algn="r">
              <a:buNone/>
            </a:pPr>
            <a:r>
              <a:rPr lang="ar-IQ" dirty="0" smtClean="0"/>
              <a:t>ولا </a:t>
            </a:r>
            <a:r>
              <a:rPr lang="ar-IQ" dirty="0"/>
              <a:t>يستطيع القاضي لأجراء التعديلات على مقداره الا في الحالات التي نص القانون </a:t>
            </a:r>
            <a:r>
              <a:rPr lang="ar-IQ" dirty="0" smtClean="0"/>
              <a:t>عليه.</a:t>
            </a:r>
          </a:p>
          <a:p>
            <a:pPr marL="0" indent="0" algn="r">
              <a:buNone/>
            </a:pPr>
            <a:r>
              <a:rPr lang="ar-IQ" dirty="0" smtClean="0"/>
              <a:t> </a:t>
            </a:r>
            <a:r>
              <a:rPr lang="ar-IQ" sz="3200" b="1" dirty="0" smtClean="0">
                <a:solidFill>
                  <a:srgbClr val="FF0000"/>
                </a:solidFill>
                <a:latin typeface="+mj-lt"/>
                <a:ea typeface="+mj-ea"/>
                <a:cs typeface="+mj-cs"/>
              </a:rPr>
              <a:t>س مهم جداً / </a:t>
            </a:r>
            <a:r>
              <a:rPr lang="ar-IQ" sz="3200" b="1" dirty="0">
                <a:solidFill>
                  <a:srgbClr val="FF0000"/>
                </a:solidFill>
                <a:latin typeface="+mj-lt"/>
                <a:ea typeface="+mj-ea"/>
                <a:cs typeface="+mj-cs"/>
              </a:rPr>
              <a:t>هل يجوز تخفيض الشرط </a:t>
            </a:r>
            <a:r>
              <a:rPr lang="ar-IQ" sz="3200" b="1" dirty="0" smtClean="0">
                <a:solidFill>
                  <a:srgbClr val="FF0000"/>
                </a:solidFill>
                <a:latin typeface="+mj-lt"/>
                <a:ea typeface="+mj-ea"/>
                <a:cs typeface="+mj-cs"/>
              </a:rPr>
              <a:t>الجزائي؟</a:t>
            </a:r>
            <a:endParaRPr lang="ar-IQ" sz="3200" b="1" dirty="0">
              <a:solidFill>
                <a:srgbClr val="FF0000"/>
              </a:solidFill>
              <a:latin typeface="+mj-lt"/>
              <a:ea typeface="+mj-ea"/>
              <a:cs typeface="+mj-cs"/>
            </a:endParaRPr>
          </a:p>
          <a:p>
            <a:pPr marL="0" indent="0" algn="r">
              <a:buNone/>
            </a:pPr>
            <a:r>
              <a:rPr lang="ar-IQ" dirty="0" smtClean="0"/>
              <a:t>ج /يجوز للمحكمة أن تنقص من قيمة الشرط الجزائي في حالتين</a:t>
            </a:r>
          </a:p>
          <a:p>
            <a:pPr marL="0" indent="0" algn="r">
              <a:buNone/>
            </a:pPr>
            <a:r>
              <a:rPr lang="ar-IQ" dirty="0" smtClean="0"/>
              <a:t>1- أذا كان تقدير التعويض مبالغا فيه الى درجة كبيرة. </a:t>
            </a:r>
            <a:endParaRPr lang="ar-IQ" dirty="0"/>
          </a:p>
          <a:p>
            <a:pPr marL="0" indent="0" algn="r">
              <a:buNone/>
            </a:pPr>
            <a:r>
              <a:rPr lang="ar-IQ" dirty="0" smtClean="0"/>
              <a:t>2- أذا كان الألتزام قد نفذ في جزء منه. لأن العدل يقتضي أن الشرط الجزائي لا يستحق كاملة ألا اذا لم ينفذ المدين ألتزامه كاملا. </a:t>
            </a:r>
          </a:p>
          <a:p>
            <a:pPr marL="0" indent="0" algn="r">
              <a:buNone/>
            </a:pPr>
            <a:endParaRPr lang="en-US" dirty="0"/>
          </a:p>
        </p:txBody>
      </p:sp>
    </p:spTree>
    <p:extLst>
      <p:ext uri="{BB962C8B-B14F-4D97-AF65-F5344CB8AC3E}">
        <p14:creationId xmlns:p14="http://schemas.microsoft.com/office/powerpoint/2010/main" val="2119244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par>
                                <p:cTn id="16" presetID="31"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0"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1" dur="1000"/>
                                        <p:tgtEl>
                                          <p:spTgt spid="3">
                                            <p:txEl>
                                              <p:pRg st="1" end="1"/>
                                            </p:txEl>
                                          </p:spTgt>
                                        </p:tgtEl>
                                      </p:cBhvr>
                                    </p:animEffect>
                                  </p:childTnLst>
                                </p:cTn>
                              </p:par>
                              <p:par>
                                <p:cTn id="22" presetID="31"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6"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7" dur="1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3"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4"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5" dur="1000"/>
                                        <p:tgtEl>
                                          <p:spTgt spid="3">
                                            <p:txEl>
                                              <p:pRg st="3" end="3"/>
                                            </p:txEl>
                                          </p:spTgt>
                                        </p:tgtEl>
                                      </p:cBhvr>
                                    </p:animEffect>
                                  </p:childTnLst>
                                </p:cTn>
                              </p:par>
                              <p:par>
                                <p:cTn id="36" presetID="31" presetClass="entr" presetSubtype="0" fill="hold"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1" dur="1000"/>
                                        <p:tgtEl>
                                          <p:spTgt spid="3">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 calcmode="lin" valueType="num">
                                      <p:cBhvr additive="base">
                                        <p:cTn id="4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4000" b="1" dirty="0" smtClean="0">
                <a:solidFill>
                  <a:srgbClr val="FF0000"/>
                </a:solidFill>
              </a:rPr>
              <a:t>س مهم جداً / هل يجوز زيادة الشرط الجزائي</a:t>
            </a:r>
            <a:r>
              <a:rPr lang="ar-IQ" dirty="0" smtClean="0"/>
              <a:t/>
            </a:r>
            <a:br>
              <a:rPr lang="ar-IQ" dirty="0" smtClean="0"/>
            </a:br>
            <a:endParaRPr lang="en-US" dirty="0"/>
          </a:p>
        </p:txBody>
      </p:sp>
      <p:sp>
        <p:nvSpPr>
          <p:cNvPr id="3" name="Content Placeholder 2"/>
          <p:cNvSpPr>
            <a:spLocks noGrp="1"/>
          </p:cNvSpPr>
          <p:nvPr>
            <p:ph idx="1"/>
          </p:nvPr>
        </p:nvSpPr>
        <p:spPr/>
        <p:txBody>
          <a:bodyPr>
            <a:normAutofit/>
          </a:bodyPr>
          <a:lstStyle/>
          <a:p>
            <a:pPr marL="0" indent="0" algn="r">
              <a:buNone/>
            </a:pPr>
            <a:r>
              <a:rPr lang="ar-IQ" sz="3600" dirty="0" smtClean="0">
                <a:cs typeface="+mj-cs"/>
              </a:rPr>
              <a:t>1-أذا كان الأخلال بتنفيذ الألتزام العقدي ينسب الى غش أو خطأ جسيم ارتكبه المدين وكان الضرر يفوق في مقداره قيمة الشرط الجزائي. </a:t>
            </a:r>
          </a:p>
          <a:p>
            <a:pPr marL="0" indent="0" algn="r">
              <a:buNone/>
            </a:pPr>
            <a:endParaRPr lang="ar-IQ" sz="3600" dirty="0" smtClean="0">
              <a:cs typeface="+mj-cs"/>
            </a:endParaRPr>
          </a:p>
          <a:p>
            <a:pPr marL="0" indent="0" algn="r">
              <a:buNone/>
            </a:pPr>
            <a:r>
              <a:rPr lang="ar-IQ" sz="3600" dirty="0" smtClean="0">
                <a:cs typeface="+mj-cs"/>
              </a:rPr>
              <a:t>2- أذا كانت قيمة الشرط الجزائي من التفاهة بحيث لا يعتبر تعويضا جديا عن الضرر وكان الشرط الجزائي وسيلة تحايل للأعفاء من المسؤلية التقصيرية. </a:t>
            </a:r>
          </a:p>
          <a:p>
            <a:pPr marL="0" indent="0">
              <a:buNone/>
            </a:pPr>
            <a:endParaRPr lang="en-US" sz="3600" dirty="0">
              <a:cs typeface="+mj-cs"/>
            </a:endParaRPr>
          </a:p>
        </p:txBody>
      </p:sp>
    </p:spTree>
    <p:extLst>
      <p:ext uri="{BB962C8B-B14F-4D97-AF65-F5344CB8AC3E}">
        <p14:creationId xmlns:p14="http://schemas.microsoft.com/office/powerpoint/2010/main" val="2961009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8618"/>
            <a:ext cx="10515600" cy="5918345"/>
          </a:xfrm>
        </p:spPr>
        <p:txBody>
          <a:bodyPr>
            <a:normAutofit/>
          </a:bodyPr>
          <a:lstStyle/>
          <a:p>
            <a:pPr marL="0" indent="0" algn="ctr">
              <a:buNone/>
            </a:pPr>
            <a:r>
              <a:rPr lang="ar-IQ" sz="3200" b="1" dirty="0" smtClean="0">
                <a:solidFill>
                  <a:srgbClr val="FF0000"/>
                </a:solidFill>
                <a:cs typeface="+mj-cs"/>
              </a:rPr>
              <a:t>س/  ما حكم الشرط الجزائي في عقد ناقل لملكية عقار أو منشيء لحق الرهن عليه دون أن يسجل في دائرة التسجيل العقاري.</a:t>
            </a:r>
          </a:p>
          <a:p>
            <a:pPr marL="0" indent="0" algn="r">
              <a:buNone/>
            </a:pPr>
            <a:r>
              <a:rPr lang="ar-IQ" dirty="0" smtClean="0"/>
              <a:t>حسب م. 1126 و م. 1286 مدني أن العقد الناقل لملكية العقار من العقود الشكلية والتسجيل العقاري ركن من أركان العقد. أما العقد غير المسجل فيعتبر باطلا على أعتباره عقدا ناقل للملكية ويكون في حكم العدم ولا يرتب أثرا على أعتباره عقدا بهذا النحو, بل يعتبر تعهدا بنقل الملكية  </a:t>
            </a:r>
          </a:p>
          <a:p>
            <a:pPr marL="0" indent="0" algn="r">
              <a:buNone/>
            </a:pPr>
            <a:r>
              <a:rPr lang="ar-IQ" dirty="0" smtClean="0"/>
              <a:t>فلو أن شخصا تعهد بنقل ملكية عقار وتضمن التعهد شرطا جزائيا حدد الطرفان بمقتضاه ما ينبغي دفعه من تعويض اذا اخل أحد الطرفين بتعهده ونكل عن تسحيل العقد في دائرة التسجيل العقاري فلا شك أن عقد بيع العقار يعتبر باطلا. علما أن القانون يلقي على عاتق الناكل عن التسجيل ألتزام ملكية عقار يقتصر على الالتزام بالتعويض ( م. 1127). </a:t>
            </a:r>
          </a:p>
          <a:p>
            <a:pPr marL="0" indent="0">
              <a:buNone/>
            </a:pPr>
            <a:r>
              <a:rPr lang="ar-IQ" dirty="0" smtClean="0"/>
              <a:t> </a:t>
            </a:r>
            <a:endParaRPr lang="en-US" dirty="0"/>
          </a:p>
        </p:txBody>
      </p:sp>
    </p:spTree>
    <p:extLst>
      <p:ext uri="{BB962C8B-B14F-4D97-AF65-F5344CB8AC3E}">
        <p14:creationId xmlns:p14="http://schemas.microsoft.com/office/powerpoint/2010/main" val="340748054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solidFill>
                  <a:srgbClr val="FF0000"/>
                </a:solidFill>
              </a:rPr>
              <a:t>س// مهم هل أن الناكل </a:t>
            </a:r>
            <a:r>
              <a:rPr lang="ar-IQ" b="1" dirty="0" smtClean="0">
                <a:solidFill>
                  <a:srgbClr val="FF0000"/>
                </a:solidFill>
              </a:rPr>
              <a:t>يلتزم بالتعويض؟؟ </a:t>
            </a:r>
            <a:endParaRPr lang="en-US" dirty="0"/>
          </a:p>
        </p:txBody>
      </p:sp>
      <p:sp>
        <p:nvSpPr>
          <p:cNvPr id="3" name="Content Placeholder 2"/>
          <p:cNvSpPr>
            <a:spLocks noGrp="1"/>
          </p:cNvSpPr>
          <p:nvPr>
            <p:ph idx="1"/>
          </p:nvPr>
        </p:nvSpPr>
        <p:spPr/>
        <p:txBody>
          <a:bodyPr/>
          <a:lstStyle/>
          <a:p>
            <a:pPr marL="0" indent="0" algn="r">
              <a:buNone/>
            </a:pPr>
            <a:r>
              <a:rPr lang="ar-IQ" b="1" dirty="0">
                <a:solidFill>
                  <a:srgbClr val="FF0000"/>
                </a:solidFill>
              </a:rPr>
              <a:t>أن الناكل يلتزم بالتعويض </a:t>
            </a:r>
            <a:r>
              <a:rPr lang="ar-IQ" dirty="0"/>
              <a:t>لكن شراح القانون المدني قد أختلفو في تحديد كل من مصدر هذا التعويض ومصير الشرط الجزائي الذي تضمنه التعهد. وهناك اتجاهان:-</a:t>
            </a:r>
          </a:p>
          <a:p>
            <a:pPr marL="0" indent="0" algn="r">
              <a:buNone/>
            </a:pPr>
            <a:r>
              <a:rPr lang="ar-IQ" dirty="0"/>
              <a:t>1-ذهب رأي الى القول أن المسؤلية تكون تقصيرية ويكون الشرط الجزائي باطلا. ويحق للقاضي أن يحكم بتعويض مناسب على اساس الفعل الضار. </a:t>
            </a:r>
          </a:p>
          <a:p>
            <a:pPr marL="0" indent="0" algn="r">
              <a:buNone/>
            </a:pPr>
            <a:r>
              <a:rPr lang="ar-IQ" dirty="0"/>
              <a:t>2-وذهب رأي ثان بأن </a:t>
            </a:r>
            <a:r>
              <a:rPr lang="ar-IQ" dirty="0" smtClean="0"/>
              <a:t>المسؤولية </a:t>
            </a:r>
            <a:r>
              <a:rPr lang="ar-IQ" dirty="0"/>
              <a:t>تكون عقدية ويبقى الشرط الجزائي صحيحا, فالتعهد قبل التسجيل ليس بعقد باطل وأنما عقد صحيح يلزم طرفيه بشروطه ومنها الشرط الجزائي</a:t>
            </a:r>
            <a:r>
              <a:rPr lang="ar-IQ" dirty="0" smtClean="0"/>
              <a:t>.</a:t>
            </a:r>
          </a:p>
          <a:p>
            <a:pPr marL="0" indent="0" algn="r">
              <a:buNone/>
            </a:pPr>
            <a:r>
              <a:rPr lang="ar-IQ" b="1" dirty="0" smtClean="0">
                <a:solidFill>
                  <a:srgbClr val="FF0000"/>
                </a:solidFill>
              </a:rPr>
              <a:t>س/ ما موقف المشرع العراقي من عقد ناقل لملكية عقار أو منشيء لحق الرهن عليه دون أن يسجل في دائرة التسجيل العقاري.</a:t>
            </a:r>
          </a:p>
          <a:p>
            <a:pPr marL="0" indent="0" algn="r">
              <a:buNone/>
            </a:pPr>
            <a:r>
              <a:rPr lang="ar-IQ" dirty="0" smtClean="0"/>
              <a:t>  </a:t>
            </a:r>
          </a:p>
          <a:p>
            <a:endParaRPr lang="en-US" dirty="0"/>
          </a:p>
        </p:txBody>
      </p:sp>
    </p:spTree>
    <p:extLst>
      <p:ext uri="{BB962C8B-B14F-4D97-AF65-F5344CB8AC3E}">
        <p14:creationId xmlns:p14="http://schemas.microsoft.com/office/powerpoint/2010/main" val="132739776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605639"/>
            <a:ext cx="10515600" cy="45719"/>
          </a:xfrm>
        </p:spPr>
        <p:txBody>
          <a:bodyPr>
            <a:normAutofit fontScale="90000"/>
          </a:bodyPr>
          <a:lstStyle/>
          <a:p>
            <a:pPr marL="0" indent="0" algn="r"/>
            <a:r>
              <a:rPr lang="ar-IQ" b="1" dirty="0">
                <a:solidFill>
                  <a:srgbClr val="FF0000"/>
                </a:solidFill>
              </a:rPr>
              <a:t>س/ ما موقف المشرع العراقي من عقد ناقل لملكية عقار أو منشيء لحق الرهن عليه دون أن يسجل في دائرة </a:t>
            </a:r>
            <a:r>
              <a:rPr lang="ar-IQ" b="1" dirty="0" smtClean="0">
                <a:solidFill>
                  <a:srgbClr val="FF0000"/>
                </a:solidFill>
              </a:rPr>
              <a:t>التسجيل؟ </a:t>
            </a:r>
            <a:r>
              <a:rPr lang="ar-IQ" b="1" dirty="0">
                <a:solidFill>
                  <a:srgbClr val="FF0000"/>
                </a:solidFill>
              </a:rPr>
              <a:t/>
            </a:r>
            <a:br>
              <a:rPr lang="ar-IQ" b="1" dirty="0">
                <a:solidFill>
                  <a:srgbClr val="FF0000"/>
                </a:solidFill>
              </a:rPr>
            </a:br>
            <a:r>
              <a:rPr lang="ar-IQ" dirty="0"/>
              <a:t>  </a:t>
            </a:r>
            <a:br>
              <a:rPr lang="ar-IQ" dirty="0"/>
            </a:br>
            <a:endParaRPr lang="en-US" dirty="0"/>
          </a:p>
        </p:txBody>
      </p:sp>
      <p:sp>
        <p:nvSpPr>
          <p:cNvPr id="3" name="Content Placeholder 2"/>
          <p:cNvSpPr>
            <a:spLocks noGrp="1"/>
          </p:cNvSpPr>
          <p:nvPr>
            <p:ph idx="1"/>
          </p:nvPr>
        </p:nvSpPr>
        <p:spPr/>
        <p:txBody>
          <a:bodyPr/>
          <a:lstStyle/>
          <a:p>
            <a:pPr marL="0" indent="0" algn="r">
              <a:buNone/>
            </a:pPr>
            <a:r>
              <a:rPr lang="ar-IQ" dirty="0" smtClean="0"/>
              <a:t>ج</a:t>
            </a:r>
            <a:r>
              <a:rPr lang="ar-IQ" smtClean="0"/>
              <a:t>// جميع </a:t>
            </a:r>
            <a:r>
              <a:rPr lang="ar-IQ" dirty="0" smtClean="0"/>
              <a:t>الفقهاء والشراح القانون في العراق متفقون على أنه مسؤولية عقدية ويستوجب التعويض</a:t>
            </a:r>
            <a:endParaRPr lang="en-US" dirty="0"/>
          </a:p>
        </p:txBody>
      </p:sp>
    </p:spTree>
    <p:extLst>
      <p:ext uri="{BB962C8B-B14F-4D97-AF65-F5344CB8AC3E}">
        <p14:creationId xmlns:p14="http://schemas.microsoft.com/office/powerpoint/2010/main" val="250211308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49382"/>
            <a:ext cx="10515600" cy="5927581"/>
          </a:xfrm>
        </p:spPr>
        <p:txBody>
          <a:bodyPr>
            <a:noAutofit/>
          </a:bodyPr>
          <a:lstStyle/>
          <a:p>
            <a:pPr marL="0" indent="0" algn="r">
              <a:buNone/>
            </a:pPr>
            <a:endParaRPr lang="ar-IQ" sz="3200" dirty="0" smtClean="0">
              <a:cs typeface="+mj-cs"/>
            </a:endParaRPr>
          </a:p>
          <a:p>
            <a:pPr marL="0" indent="0" algn="r">
              <a:buNone/>
            </a:pPr>
            <a:endParaRPr lang="ar-IQ" sz="3200" dirty="0" smtClean="0">
              <a:cs typeface="+mj-cs"/>
            </a:endParaRPr>
          </a:p>
          <a:p>
            <a:pPr marL="0" indent="0" algn="r">
              <a:buNone/>
            </a:pPr>
            <a:r>
              <a:rPr lang="ar-IQ" sz="3200" dirty="0" smtClean="0">
                <a:cs typeface="+mj-cs"/>
              </a:rPr>
              <a:t>أن أرتفاع قيمة العقار قد تأثر في ازدياد النكول عن تسجيل بيع العقار في دائرة التسجيل العقاري. لذلك واستنادا الى قرار خاص فأن على القاضي:- </a:t>
            </a:r>
          </a:p>
          <a:p>
            <a:pPr marL="0" indent="0" algn="r">
              <a:buNone/>
            </a:pPr>
            <a:r>
              <a:rPr lang="ar-IQ" sz="3200" dirty="0" smtClean="0">
                <a:cs typeface="+mj-cs"/>
              </a:rPr>
              <a:t> 1- </a:t>
            </a:r>
            <a:r>
              <a:rPr lang="ar-IQ" sz="3200" b="1" dirty="0">
                <a:solidFill>
                  <a:srgbClr val="FF0000"/>
                </a:solidFill>
                <a:cs typeface="+mj-cs"/>
              </a:rPr>
              <a:t>أذا كان التعهد قد نص على </a:t>
            </a:r>
            <a:r>
              <a:rPr lang="ar-IQ" sz="3200" b="1" dirty="0" smtClean="0">
                <a:solidFill>
                  <a:srgbClr val="FF0000"/>
                </a:solidFill>
                <a:cs typeface="+mj-cs"/>
              </a:rPr>
              <a:t>التعويض: </a:t>
            </a:r>
          </a:p>
          <a:p>
            <a:pPr marL="0" indent="0" algn="r">
              <a:buNone/>
            </a:pPr>
            <a:r>
              <a:rPr lang="ar-IQ" sz="3200" dirty="0" smtClean="0">
                <a:cs typeface="+mj-cs"/>
              </a:rPr>
              <a:t>اذا كان التعهد قد نص على التعويض في صورة </a:t>
            </a:r>
            <a:r>
              <a:rPr lang="ar-IQ" sz="3200" b="1" dirty="0" smtClean="0">
                <a:solidFill>
                  <a:srgbClr val="FF0000"/>
                </a:solidFill>
                <a:cs typeface="+mj-cs"/>
              </a:rPr>
              <a:t>شرط جزائي </a:t>
            </a:r>
            <a:r>
              <a:rPr lang="ar-IQ" sz="3200" dirty="0" smtClean="0">
                <a:cs typeface="+mj-cs"/>
              </a:rPr>
              <a:t>ان يرفع قيمته الى الحد الذي لا يقل عنده عن الفرق بين قيمة العقار وقت التعهد وبين قيمته وقت النكول وأستيفاء أجراء التسجيل. </a:t>
            </a:r>
          </a:p>
          <a:p>
            <a:pPr marL="0" indent="0" algn="r">
              <a:buNone/>
            </a:pPr>
            <a:r>
              <a:rPr lang="ar-IQ" sz="3200" dirty="0" smtClean="0">
                <a:cs typeface="+mj-cs"/>
              </a:rPr>
              <a:t>2- </a:t>
            </a:r>
            <a:r>
              <a:rPr lang="ar-IQ" sz="3200" b="1" dirty="0">
                <a:solidFill>
                  <a:srgbClr val="FF0000"/>
                </a:solidFill>
              </a:rPr>
              <a:t>أذا كان </a:t>
            </a:r>
            <a:r>
              <a:rPr lang="ar-IQ" sz="3200" b="1" dirty="0" smtClean="0">
                <a:solidFill>
                  <a:srgbClr val="FF0000"/>
                </a:solidFill>
                <a:cs typeface="+mj-cs"/>
              </a:rPr>
              <a:t>التعهد </a:t>
            </a:r>
            <a:r>
              <a:rPr lang="ar-IQ" sz="3200" b="1" dirty="0">
                <a:solidFill>
                  <a:srgbClr val="FF0000"/>
                </a:solidFill>
                <a:cs typeface="+mj-cs"/>
              </a:rPr>
              <a:t>لم ينص على التعويض</a:t>
            </a:r>
            <a:r>
              <a:rPr lang="ar-IQ" sz="3200" dirty="0" smtClean="0">
                <a:cs typeface="+mj-cs"/>
              </a:rPr>
              <a:t>:</a:t>
            </a:r>
          </a:p>
          <a:p>
            <a:pPr marL="0" indent="0" algn="r">
              <a:buNone/>
            </a:pPr>
            <a:r>
              <a:rPr lang="ar-IQ" sz="3200" dirty="0" smtClean="0">
                <a:cs typeface="+mj-cs"/>
              </a:rPr>
              <a:t> أذا خلا التعهد من شرط جزائي, فيصار الى </a:t>
            </a:r>
            <a:r>
              <a:rPr lang="ar-IQ" sz="3200" b="1" dirty="0">
                <a:solidFill>
                  <a:srgbClr val="FF0000"/>
                </a:solidFill>
                <a:cs typeface="+mj-cs"/>
              </a:rPr>
              <a:t>التعويض القضائي </a:t>
            </a:r>
            <a:r>
              <a:rPr lang="ar-IQ" sz="3200" dirty="0" smtClean="0">
                <a:cs typeface="+mj-cs"/>
              </a:rPr>
              <a:t>الذي لا يجوز ان يقل مقداره عن الفرق بين القيمتين دون أخلال بالتعويض عن أي ضرر أخر أصاب غير الناكل. </a:t>
            </a:r>
            <a:endParaRPr lang="en-US" sz="3200" dirty="0">
              <a:cs typeface="+mj-cs"/>
            </a:endParaRPr>
          </a:p>
        </p:txBody>
      </p:sp>
    </p:spTree>
    <p:extLst>
      <p:ext uri="{BB962C8B-B14F-4D97-AF65-F5344CB8AC3E}">
        <p14:creationId xmlns:p14="http://schemas.microsoft.com/office/powerpoint/2010/main" val="314115231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0398"/>
            <a:ext cx="10515600" cy="1325563"/>
          </a:xfrm>
        </p:spPr>
        <p:txBody>
          <a:bodyPr>
            <a:normAutofit/>
          </a:bodyPr>
          <a:lstStyle/>
          <a:p>
            <a:pPr algn="ctr"/>
            <a:r>
              <a:rPr lang="ar-IQ" b="1" dirty="0">
                <a:solidFill>
                  <a:srgbClr val="FF0000"/>
                </a:solidFill>
              </a:rPr>
              <a:t>والرأي الراجح</a:t>
            </a:r>
            <a:endParaRPr lang="en-US" b="1" dirty="0">
              <a:solidFill>
                <a:srgbClr val="FF0000"/>
              </a:solidFill>
            </a:endParaRPr>
          </a:p>
        </p:txBody>
      </p:sp>
      <p:sp>
        <p:nvSpPr>
          <p:cNvPr id="3" name="Content Placeholder 2"/>
          <p:cNvSpPr>
            <a:spLocks noGrp="1"/>
          </p:cNvSpPr>
          <p:nvPr>
            <p:ph idx="1"/>
          </p:nvPr>
        </p:nvSpPr>
        <p:spPr>
          <a:xfrm>
            <a:off x="838200" y="1376218"/>
            <a:ext cx="10515600" cy="4800745"/>
          </a:xfrm>
        </p:spPr>
        <p:txBody>
          <a:bodyPr>
            <a:normAutofit/>
          </a:bodyPr>
          <a:lstStyle/>
          <a:p>
            <a:pPr marL="0" indent="0" algn="r">
              <a:buNone/>
            </a:pPr>
            <a:r>
              <a:rPr lang="ar-IQ" sz="3200" dirty="0">
                <a:cs typeface="+mj-cs"/>
              </a:rPr>
              <a:t>والرأي الراجح عندنا أن التعهد قبل التسجيل يعتبر </a:t>
            </a:r>
            <a:r>
              <a:rPr lang="ar-IQ" sz="3200" b="1" dirty="0" smtClean="0">
                <a:solidFill>
                  <a:srgbClr val="FF0000"/>
                </a:solidFill>
                <a:cs typeface="+mj-cs"/>
              </a:rPr>
              <a:t>(عقدا </a:t>
            </a:r>
            <a:r>
              <a:rPr lang="ar-IQ" sz="3200" b="1" dirty="0">
                <a:solidFill>
                  <a:srgbClr val="FF0000"/>
                </a:solidFill>
                <a:cs typeface="+mj-cs"/>
              </a:rPr>
              <a:t>غير </a:t>
            </a:r>
            <a:r>
              <a:rPr lang="ar-IQ" sz="3200" b="1" dirty="0" smtClean="0">
                <a:solidFill>
                  <a:srgbClr val="FF0000"/>
                </a:solidFill>
                <a:cs typeface="+mj-cs"/>
              </a:rPr>
              <a:t>مسمى) </a:t>
            </a:r>
            <a:r>
              <a:rPr lang="ar-IQ" sz="3200" dirty="0">
                <a:cs typeface="+mj-cs"/>
              </a:rPr>
              <a:t>وأن المسؤلية المترتبة على النكول عنه تعتبر مسؤلية عقدية وليست تقصيرية وان الحكم بالتعويض يكون بمقتضى ما تضمنه التعهد من شرط جزائي باستثناء ما نص عليه القانون في حالات يجوز فيها المساس به </a:t>
            </a:r>
            <a:r>
              <a:rPr lang="ar-IQ" sz="3200" dirty="0" smtClean="0">
                <a:cs typeface="+mj-cs"/>
              </a:rPr>
              <a:t>ألغاءاً </a:t>
            </a:r>
            <a:r>
              <a:rPr lang="ar-IQ" sz="3200" dirty="0">
                <a:cs typeface="+mj-cs"/>
              </a:rPr>
              <a:t>أو </a:t>
            </a:r>
            <a:r>
              <a:rPr lang="ar-IQ" sz="3200" dirty="0" smtClean="0">
                <a:cs typeface="+mj-cs"/>
              </a:rPr>
              <a:t>تعديلاً.</a:t>
            </a:r>
            <a:endParaRPr lang="ar-IQ" sz="3200" dirty="0">
              <a:cs typeface="+mj-cs"/>
            </a:endParaRPr>
          </a:p>
          <a:p>
            <a:pPr marL="0" indent="0" algn="r">
              <a:buNone/>
            </a:pPr>
            <a:endParaRPr lang="en-US" sz="3200" dirty="0">
              <a:cs typeface="+mj-cs"/>
            </a:endParaRPr>
          </a:p>
        </p:txBody>
      </p:sp>
    </p:spTree>
    <p:extLst>
      <p:ext uri="{BB962C8B-B14F-4D97-AF65-F5344CB8AC3E}">
        <p14:creationId xmlns:p14="http://schemas.microsoft.com/office/powerpoint/2010/main" val="13552387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dirty="0">
                <a:latin typeface="Corbel" pitchFamily="34" charset="0"/>
              </a:rPr>
              <a:t> </a:t>
            </a:r>
            <a:r>
              <a:rPr lang="ar-IQ" sz="4000" b="1" dirty="0" smtClean="0">
                <a:solidFill>
                  <a:srgbClr val="FF0000"/>
                </a:solidFill>
                <a:latin typeface="Corbel" pitchFamily="34" charset="0"/>
              </a:rPr>
              <a:t>س// علل: قد يتحول يد </a:t>
            </a:r>
            <a:r>
              <a:rPr lang="ar-IQ" sz="4000" b="1" dirty="0">
                <a:solidFill>
                  <a:srgbClr val="FF0000"/>
                </a:solidFill>
                <a:latin typeface="Corbel" pitchFamily="34" charset="0"/>
              </a:rPr>
              <a:t>الضمان للبائع يتحول </a:t>
            </a:r>
            <a:r>
              <a:rPr lang="ar-IQ" sz="4000" b="1" dirty="0" smtClean="0">
                <a:solidFill>
                  <a:srgbClr val="FF0000"/>
                </a:solidFill>
                <a:latin typeface="Corbel" pitchFamily="34" charset="0"/>
              </a:rPr>
              <a:t>الى </a:t>
            </a:r>
            <a:r>
              <a:rPr lang="ar-IQ" sz="4000" b="1" dirty="0">
                <a:solidFill>
                  <a:srgbClr val="FF0000"/>
                </a:solidFill>
                <a:latin typeface="Corbel" pitchFamily="34" charset="0"/>
              </a:rPr>
              <a:t>يد </a:t>
            </a:r>
            <a:r>
              <a:rPr lang="ar-IQ" sz="4000" b="1" dirty="0" smtClean="0">
                <a:solidFill>
                  <a:srgbClr val="FF0000"/>
                </a:solidFill>
                <a:latin typeface="Corbel" pitchFamily="34" charset="0"/>
              </a:rPr>
              <a:t>أمان.</a:t>
            </a:r>
            <a:r>
              <a:rPr lang="ar-IQ" dirty="0">
                <a:latin typeface="Corbel" pitchFamily="34" charset="0"/>
              </a:rPr>
              <a:t/>
            </a:r>
            <a:br>
              <a:rPr lang="ar-IQ" dirty="0">
                <a:latin typeface="Corbel" pitchFamily="34" charset="0"/>
              </a:rPr>
            </a:br>
            <a:endParaRPr lang="en-US" dirty="0"/>
          </a:p>
        </p:txBody>
      </p:sp>
      <p:sp>
        <p:nvSpPr>
          <p:cNvPr id="3" name="Content Placeholder 2"/>
          <p:cNvSpPr>
            <a:spLocks noGrp="1"/>
          </p:cNvSpPr>
          <p:nvPr>
            <p:ph idx="1"/>
          </p:nvPr>
        </p:nvSpPr>
        <p:spPr/>
        <p:txBody>
          <a:bodyPr/>
          <a:lstStyle/>
          <a:p>
            <a:pPr marL="0" indent="0" algn="r">
              <a:buNone/>
            </a:pPr>
            <a:r>
              <a:rPr lang="ar-IQ" dirty="0">
                <a:latin typeface="Corbel" pitchFamily="34" charset="0"/>
                <a:cs typeface="+mj-cs"/>
              </a:rPr>
              <a:t>وأذا كان يد المدين يد ضمان وفي دائرة العقد كيد البائع قبل التسليم, فأنها تتحول الى يد أمانة </a:t>
            </a:r>
            <a:r>
              <a:rPr lang="ar-IQ" b="1" dirty="0">
                <a:solidFill>
                  <a:srgbClr val="FF0000"/>
                </a:solidFill>
                <a:latin typeface="Corbel" pitchFamily="34" charset="0"/>
                <a:cs typeface="+mj-cs"/>
              </a:rPr>
              <a:t>بعد أن يعذر المشتري</a:t>
            </a:r>
            <a:r>
              <a:rPr lang="ar-IQ" dirty="0">
                <a:latin typeface="Corbel" pitchFamily="34" charset="0"/>
                <a:cs typeface="+mj-cs"/>
              </a:rPr>
              <a:t>, فأذا أعذر البائع مدينه بوجوب تسلم الشيء وأمتنع المشتري عن تسلمه وهلك الشيء بسبب أجنبي في يد البائع تحمل المشتري تبعة الهلاك</a:t>
            </a:r>
            <a:r>
              <a:rPr lang="ar-IQ" dirty="0" smtClean="0">
                <a:latin typeface="Corbel" pitchFamily="34" charset="0"/>
                <a:cs typeface="+mj-cs"/>
              </a:rPr>
              <a:t>. </a:t>
            </a:r>
            <a:r>
              <a:rPr lang="ar-IQ" b="1" dirty="0" smtClean="0">
                <a:solidFill>
                  <a:srgbClr val="FF0000"/>
                </a:solidFill>
                <a:latin typeface="Corbel" pitchFamily="34" charset="0"/>
                <a:cs typeface="+mj-cs"/>
              </a:rPr>
              <a:t>( </a:t>
            </a:r>
            <a:r>
              <a:rPr lang="ar-IQ" b="1" dirty="0">
                <a:solidFill>
                  <a:srgbClr val="FF0000"/>
                </a:solidFill>
                <a:latin typeface="Corbel" pitchFamily="34" charset="0"/>
                <a:cs typeface="+mj-cs"/>
              </a:rPr>
              <a:t>أي ان يد الضمان للبائع يتحول مع اعذاره للمشتري الى يد </a:t>
            </a:r>
            <a:r>
              <a:rPr lang="ar-IQ" b="1" dirty="0" smtClean="0">
                <a:solidFill>
                  <a:srgbClr val="FF0000"/>
                </a:solidFill>
                <a:latin typeface="Corbel" pitchFamily="34" charset="0"/>
                <a:cs typeface="+mj-cs"/>
              </a:rPr>
              <a:t>أمان).   </a:t>
            </a:r>
            <a:endParaRPr lang="ar-IQ" b="1" dirty="0">
              <a:solidFill>
                <a:srgbClr val="FF0000"/>
              </a:solidFill>
              <a:latin typeface="Corbel" pitchFamily="34" charset="0"/>
              <a:cs typeface="+mj-cs"/>
            </a:endParaRPr>
          </a:p>
          <a:p>
            <a:endParaRPr lang="en-US" dirty="0"/>
          </a:p>
        </p:txBody>
      </p:sp>
    </p:spTree>
    <p:extLst>
      <p:ext uri="{BB962C8B-B14F-4D97-AF65-F5344CB8AC3E}">
        <p14:creationId xmlns:p14="http://schemas.microsoft.com/office/powerpoint/2010/main" val="357067679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31166"/>
          </a:xfrm>
        </p:spPr>
        <p:txBody>
          <a:bodyPr>
            <a:normAutofit fontScale="90000"/>
          </a:bodyPr>
          <a:lstStyle/>
          <a:p>
            <a:pPr algn="ctr"/>
            <a:r>
              <a:rPr lang="ar-IQ" b="1" dirty="0">
                <a:solidFill>
                  <a:srgbClr val="FF0000"/>
                </a:solidFill>
              </a:rPr>
              <a:t>تمييز الشرط الجزائي عما يشتبه به من أوضاع ( الجزاءات الأخرى). </a:t>
            </a:r>
            <a:br>
              <a:rPr lang="ar-IQ" b="1" dirty="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838200" y="1496292"/>
            <a:ext cx="10515600" cy="4680671"/>
          </a:xfrm>
        </p:spPr>
        <p:txBody>
          <a:bodyPr>
            <a:normAutofit/>
          </a:bodyPr>
          <a:lstStyle/>
          <a:p>
            <a:pPr marL="0" indent="0" algn="r">
              <a:buNone/>
            </a:pPr>
            <a:r>
              <a:rPr lang="ar-IQ" sz="3900" b="1" dirty="0" smtClean="0">
                <a:solidFill>
                  <a:srgbClr val="FF0000"/>
                </a:solidFill>
                <a:cs typeface="+mj-cs"/>
              </a:rPr>
              <a:t>تمييز الشرط الجزائي عن العربون</a:t>
            </a:r>
          </a:p>
          <a:p>
            <a:pPr marL="0" indent="0" algn="r">
              <a:buNone/>
            </a:pPr>
            <a:r>
              <a:rPr lang="ar-IQ" dirty="0" smtClean="0"/>
              <a:t>العربون مبلغ من المال ويكون منقولا غير النقد يدفعه متعاقد للأخر وقت التعاقد دليلا على أن العقد أصبح باتا لا يجوز الرجوع عنه, (</a:t>
            </a:r>
            <a:r>
              <a:rPr lang="ar-IQ" sz="3900" b="1" dirty="0" smtClean="0">
                <a:solidFill>
                  <a:srgbClr val="FF0000"/>
                </a:solidFill>
                <a:cs typeface="+mj-cs"/>
              </a:rPr>
              <a:t>ألا </a:t>
            </a:r>
            <a:r>
              <a:rPr lang="ar-IQ" sz="3900" b="1" dirty="0">
                <a:solidFill>
                  <a:srgbClr val="FF0000"/>
                </a:solidFill>
                <a:cs typeface="+mj-cs"/>
              </a:rPr>
              <a:t>اذا أتفق الطرفان على أنه جزاء العدول عن </a:t>
            </a:r>
            <a:r>
              <a:rPr lang="ar-IQ" sz="3900" b="1" dirty="0" smtClean="0">
                <a:solidFill>
                  <a:srgbClr val="FF0000"/>
                </a:solidFill>
                <a:cs typeface="+mj-cs"/>
              </a:rPr>
              <a:t>العقد)</a:t>
            </a:r>
            <a:r>
              <a:rPr lang="ar-IQ" dirty="0" smtClean="0"/>
              <a:t>. </a:t>
            </a:r>
          </a:p>
          <a:p>
            <a:pPr marL="0" indent="0" algn="r">
              <a:buNone/>
            </a:pPr>
            <a:r>
              <a:rPr lang="ar-IQ" dirty="0" smtClean="0"/>
              <a:t>أذا كانت دلالة العربون جواز العدول عن العقد فانه يشتبه بالشرط الجزائي حينها, أذ ينظر عليه كتقدير لتعويض يستحق عنه العدول عن العقد. ألا أنه ثمة فروق بين الجزائين وهي:- </a:t>
            </a:r>
          </a:p>
          <a:p>
            <a:pPr marL="0" indent="0">
              <a:buNone/>
            </a:pPr>
            <a:endParaRPr lang="en-US" dirty="0"/>
          </a:p>
        </p:txBody>
      </p:sp>
    </p:spTree>
    <p:extLst>
      <p:ext uri="{BB962C8B-B14F-4D97-AF65-F5344CB8AC3E}">
        <p14:creationId xmlns:p14="http://schemas.microsoft.com/office/powerpoint/2010/main" val="188106961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r">
              <a:buNone/>
            </a:pPr>
            <a:r>
              <a:rPr lang="ar-IQ" sz="3200" dirty="0" smtClean="0">
                <a:cs typeface="+mj-cs"/>
              </a:rPr>
              <a:t>1- يعتبر </a:t>
            </a:r>
            <a:r>
              <a:rPr lang="ar-IQ" sz="3200" b="1" dirty="0">
                <a:solidFill>
                  <a:srgbClr val="FF0000"/>
                </a:solidFill>
                <a:cs typeface="+mj-cs"/>
              </a:rPr>
              <a:t>الشرط الجزائي تقديرا لتعويض يستحق عند توافر شروط التعويض </a:t>
            </a:r>
            <a:r>
              <a:rPr lang="ar-IQ" sz="3200" dirty="0">
                <a:cs typeface="+mj-cs"/>
              </a:rPr>
              <a:t>ومنه ضرر اصاب الدائن بسبب عدم التنفيذ او التأخر فيه. أما العربون </a:t>
            </a:r>
            <a:r>
              <a:rPr lang="ar-IQ" sz="3200" b="1" dirty="0">
                <a:solidFill>
                  <a:srgbClr val="FF0000"/>
                </a:solidFill>
                <a:cs typeface="+mj-cs"/>
              </a:rPr>
              <a:t>فيقابل حق العدول </a:t>
            </a:r>
            <a:r>
              <a:rPr lang="ar-IQ" sz="3200" dirty="0">
                <a:cs typeface="+mj-cs"/>
              </a:rPr>
              <a:t>عن العقد وأن لم يترتب على العدول ضرر يلحق الدائن. </a:t>
            </a:r>
          </a:p>
          <a:p>
            <a:pPr marL="0" indent="0" algn="r">
              <a:buNone/>
            </a:pPr>
            <a:r>
              <a:rPr lang="ar-IQ" sz="3200" dirty="0" smtClean="0">
                <a:cs typeface="+mj-cs"/>
              </a:rPr>
              <a:t>2- اذا </a:t>
            </a:r>
            <a:r>
              <a:rPr lang="ar-IQ" sz="3200" dirty="0">
                <a:cs typeface="+mj-cs"/>
              </a:rPr>
              <a:t>توفر الضرر واستحق الشرط وثبت أن الضرر يجاوز في مقداره الشرط الجزائي أو يقل عنها </a:t>
            </a:r>
            <a:r>
              <a:rPr lang="ar-IQ" sz="3200" b="1" dirty="0">
                <a:solidFill>
                  <a:srgbClr val="FF0000"/>
                </a:solidFill>
                <a:cs typeface="+mj-cs"/>
              </a:rPr>
              <a:t>جاز للقاضي التعديل في قيمة الشرط الجزائي </a:t>
            </a:r>
            <a:r>
              <a:rPr lang="ar-IQ" sz="3200" dirty="0">
                <a:cs typeface="+mj-cs"/>
              </a:rPr>
              <a:t>لتناسب مع مقدار الضرر. أما العربون فينبغي الحكم بمقداره الذي حدده الطرفان دون تعديل </a:t>
            </a:r>
            <a:r>
              <a:rPr lang="ar-IQ" sz="3200" dirty="0" smtClean="0">
                <a:cs typeface="+mj-cs"/>
              </a:rPr>
              <a:t>فيه. </a:t>
            </a:r>
            <a:endParaRPr lang="ar-IQ" sz="3200" dirty="0">
              <a:cs typeface="+mj-cs"/>
            </a:endParaRPr>
          </a:p>
          <a:p>
            <a:pPr marL="0" indent="0" algn="r">
              <a:buNone/>
            </a:pPr>
            <a:r>
              <a:rPr lang="ar-IQ" sz="3200" b="1" dirty="0" smtClean="0">
                <a:solidFill>
                  <a:srgbClr val="FF0000"/>
                </a:solidFill>
                <a:cs typeface="+mj-cs"/>
              </a:rPr>
              <a:t>3- يشترط </a:t>
            </a:r>
            <a:r>
              <a:rPr lang="ar-IQ" sz="3200" b="1" dirty="0">
                <a:solidFill>
                  <a:srgbClr val="FF0000"/>
                </a:solidFill>
                <a:cs typeface="+mj-cs"/>
              </a:rPr>
              <a:t>الأعذار لأستحقاق الشرط الجزائي </a:t>
            </a:r>
            <a:r>
              <a:rPr lang="ar-IQ" sz="3200" dirty="0">
                <a:cs typeface="+mj-cs"/>
              </a:rPr>
              <a:t>على اعتباره تعويضا أما العربون فلا يعتبر تعويضا عليه لا يشترط الأعذار </a:t>
            </a:r>
            <a:r>
              <a:rPr lang="ar-IQ" sz="3200" dirty="0" smtClean="0">
                <a:cs typeface="+mj-cs"/>
              </a:rPr>
              <a:t>لأستحقاقه.</a:t>
            </a:r>
            <a:endParaRPr lang="ar-IQ" sz="3200" dirty="0">
              <a:cs typeface="+mj-cs"/>
            </a:endParaRPr>
          </a:p>
          <a:p>
            <a:pPr marL="0" indent="0" algn="r">
              <a:buNone/>
            </a:pPr>
            <a:endParaRPr lang="en-US" sz="3200" dirty="0">
              <a:cs typeface="+mj-cs"/>
            </a:endParaRPr>
          </a:p>
        </p:txBody>
      </p:sp>
    </p:spTree>
    <p:extLst>
      <p:ext uri="{BB962C8B-B14F-4D97-AF65-F5344CB8AC3E}">
        <p14:creationId xmlns:p14="http://schemas.microsoft.com/office/powerpoint/2010/main" val="118697064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4000" b="1" dirty="0" smtClean="0">
                <a:solidFill>
                  <a:srgbClr val="FF0000"/>
                </a:solidFill>
              </a:rPr>
              <a:t>تمييز الشرط الجزائي عن الشرط الحد الأعلى للمسؤلية</a:t>
            </a:r>
            <a:r>
              <a:rPr lang="ar-IQ" dirty="0" smtClean="0"/>
              <a:t/>
            </a:r>
            <a:br>
              <a:rPr lang="ar-IQ" dirty="0" smtClean="0"/>
            </a:br>
            <a:endParaRPr lang="en-US" dirty="0"/>
          </a:p>
        </p:txBody>
      </p:sp>
      <p:sp>
        <p:nvSpPr>
          <p:cNvPr id="3" name="Content Placeholder 2"/>
          <p:cNvSpPr>
            <a:spLocks noGrp="1"/>
          </p:cNvSpPr>
          <p:nvPr>
            <p:ph idx="1"/>
          </p:nvPr>
        </p:nvSpPr>
        <p:spPr/>
        <p:txBody>
          <a:bodyPr/>
          <a:lstStyle/>
          <a:p>
            <a:pPr marL="0" indent="0" algn="r">
              <a:buNone/>
            </a:pPr>
            <a:r>
              <a:rPr lang="ar-IQ" dirty="0" smtClean="0"/>
              <a:t>الشرط الحد الأعلى للمسؤلية كأن يشترط مؤسسة البريد أو متعهد النقل بأن مسؤلية أي منهما لا تتجاوز مبلغا معينا عند ضياع رزمة أو صندوق كتعويض عن الضياع, فأذا زاد الضرر عن المبلغ المعين دفعت ما تحدد من شرط الحد الأدنى للمسؤلية من مبلغ وأذا قل عنه دفعت مبلغا يساوي الضرر الفعلي.  </a:t>
            </a:r>
          </a:p>
        </p:txBody>
      </p:sp>
    </p:spTree>
    <p:extLst>
      <p:ext uri="{BB962C8B-B14F-4D97-AF65-F5344CB8AC3E}">
        <p14:creationId xmlns:p14="http://schemas.microsoft.com/office/powerpoint/2010/main" val="110237161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5530"/>
          </a:xfrm>
        </p:spPr>
        <p:txBody>
          <a:bodyPr/>
          <a:lstStyle/>
          <a:p>
            <a:pPr algn="r"/>
            <a:r>
              <a:rPr lang="ar-IQ" b="1" dirty="0">
                <a:solidFill>
                  <a:srgbClr val="FF0000"/>
                </a:solidFill>
              </a:rPr>
              <a:t>الشرطان يتشابهان</a:t>
            </a:r>
            <a:endParaRPr lang="en-US" b="1" dirty="0">
              <a:solidFill>
                <a:srgbClr val="FF0000"/>
              </a:solidFill>
            </a:endParaRPr>
          </a:p>
        </p:txBody>
      </p:sp>
      <p:sp>
        <p:nvSpPr>
          <p:cNvPr id="3" name="Content Placeholder 2"/>
          <p:cNvSpPr>
            <a:spLocks noGrp="1"/>
          </p:cNvSpPr>
          <p:nvPr>
            <p:ph idx="1"/>
          </p:nvPr>
        </p:nvSpPr>
        <p:spPr>
          <a:xfrm>
            <a:off x="838200" y="1006764"/>
            <a:ext cx="10515600" cy="5170199"/>
          </a:xfrm>
        </p:spPr>
        <p:txBody>
          <a:bodyPr/>
          <a:lstStyle/>
          <a:p>
            <a:pPr marL="0" indent="0" algn="r">
              <a:buNone/>
            </a:pPr>
            <a:r>
              <a:rPr lang="ar-IQ" dirty="0"/>
              <a:t>وأذا كان الشرطان يتشابهان في </a:t>
            </a:r>
            <a:r>
              <a:rPr lang="ar-IQ" dirty="0" smtClean="0"/>
              <a:t>أن:</a:t>
            </a:r>
          </a:p>
          <a:p>
            <a:pPr marL="0" indent="0" algn="r">
              <a:buNone/>
            </a:pPr>
            <a:r>
              <a:rPr lang="ar-IQ" dirty="0" smtClean="0"/>
              <a:t>1-  </a:t>
            </a:r>
            <a:r>
              <a:rPr lang="ar-IQ" dirty="0"/>
              <a:t>كليهما وليد أتفاق </a:t>
            </a:r>
            <a:endParaRPr lang="ar-IQ" dirty="0" smtClean="0"/>
          </a:p>
          <a:p>
            <a:pPr marL="0" indent="0" algn="r">
              <a:buNone/>
            </a:pPr>
            <a:r>
              <a:rPr lang="ar-IQ" dirty="0" smtClean="0"/>
              <a:t>2- الغرض </a:t>
            </a:r>
            <a:r>
              <a:rPr lang="ar-IQ" dirty="0"/>
              <a:t>منهما التعويض </a:t>
            </a:r>
            <a:endParaRPr lang="ar-IQ" dirty="0" smtClean="0"/>
          </a:p>
          <a:p>
            <a:pPr marL="0" indent="0" algn="r">
              <a:buNone/>
            </a:pPr>
            <a:r>
              <a:rPr lang="ar-IQ" dirty="0" smtClean="0"/>
              <a:t>3- وأنهما </a:t>
            </a:r>
            <a:r>
              <a:rPr lang="ar-IQ" dirty="0"/>
              <a:t>يقومان على عنصر </a:t>
            </a:r>
            <a:r>
              <a:rPr lang="ar-IQ" dirty="0" smtClean="0"/>
              <a:t>الضرر</a:t>
            </a:r>
          </a:p>
          <a:p>
            <a:pPr marL="0" indent="0" algn="r">
              <a:buNone/>
            </a:pPr>
            <a:r>
              <a:rPr lang="ar-IQ" dirty="0" smtClean="0"/>
              <a:t>4- </a:t>
            </a:r>
            <a:r>
              <a:rPr lang="ar-IQ" dirty="0"/>
              <a:t>وأن تقدير التعويض فيهما يكون مبلغا مقطوعا. </a:t>
            </a:r>
          </a:p>
          <a:p>
            <a:pPr marL="0" indent="0" algn="r">
              <a:buNone/>
            </a:pPr>
            <a:r>
              <a:rPr lang="ar-IQ" dirty="0"/>
              <a:t>ألا أن هناك ثمة فارق بينهما أن قيمة التعويض المقدر في شرط الحد الأعلى للمسؤلية تخفص عادة عندما يثبت المسؤل نقصان الضرر الفعلي عن قيمة التعويض المعين, ولا يجوز زيادة التعويض عما تحدد في الشرط مهما كانت جسامة الضرر, أما الشرط الجزائي فالأصل فيه عدم التعديل في قيمته الا في الاحوال التي حصرها القانون نص عليها </a:t>
            </a:r>
            <a:endParaRPr lang="en-US" dirty="0"/>
          </a:p>
          <a:p>
            <a:pPr marL="0" indent="0">
              <a:buNone/>
            </a:pPr>
            <a:endParaRPr lang="en-US" dirty="0"/>
          </a:p>
        </p:txBody>
      </p:sp>
    </p:spTree>
    <p:extLst>
      <p:ext uri="{BB962C8B-B14F-4D97-AF65-F5344CB8AC3E}">
        <p14:creationId xmlns:p14="http://schemas.microsoft.com/office/powerpoint/2010/main" val="203149846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4000" b="1" dirty="0" smtClean="0">
                <a:solidFill>
                  <a:srgbClr val="FF0000"/>
                </a:solidFill>
              </a:rPr>
              <a:t>التعويض القانوني او الفوائد</a:t>
            </a:r>
            <a:r>
              <a:rPr lang="ar-IQ" dirty="0" smtClean="0"/>
              <a:t/>
            </a:r>
            <a:br>
              <a:rPr lang="ar-IQ" dirty="0" smtClean="0"/>
            </a:br>
            <a:endParaRPr lang="en-US" dirty="0"/>
          </a:p>
        </p:txBody>
      </p:sp>
      <p:sp>
        <p:nvSpPr>
          <p:cNvPr id="3" name="Content Placeholder 2"/>
          <p:cNvSpPr>
            <a:spLocks noGrp="1"/>
          </p:cNvSpPr>
          <p:nvPr>
            <p:ph idx="1"/>
          </p:nvPr>
        </p:nvSpPr>
        <p:spPr/>
        <p:txBody>
          <a:bodyPr>
            <a:normAutofit fontScale="92500" lnSpcReduction="10000"/>
          </a:bodyPr>
          <a:lstStyle/>
          <a:p>
            <a:pPr marL="0" indent="0" algn="r">
              <a:buNone/>
            </a:pPr>
            <a:r>
              <a:rPr lang="ar-IQ" dirty="0" smtClean="0"/>
              <a:t>وهو نوع من الفوائد تكفل القانون بتحديد مقدار التعويض الذي يستحقه الدائن نتيجة الضرر الذي أصابه والناشيء عن أخلال المدين بتنفيذ ألتزامه ( م. 169 مدني). </a:t>
            </a:r>
          </a:p>
          <a:p>
            <a:pPr marL="0" indent="0" algn="r">
              <a:buNone/>
            </a:pPr>
            <a:endParaRPr lang="ar-IQ" dirty="0" smtClean="0"/>
          </a:p>
          <a:p>
            <a:pPr marL="0" indent="0" algn="r">
              <a:buNone/>
            </a:pPr>
            <a:r>
              <a:rPr lang="ar-IQ" dirty="0" smtClean="0"/>
              <a:t>فالقانون تكفل بتحديد مقدار التعويض في حالة الألتزام بدفع مبلغ من النقود وكان في تدخله مدفوعا بكراهة الربا فرتب التعويض على مسؤلية المدين عند التأخر في تنفيذ ألتزام محله الأنتفاع بمبلغ من النقود. </a:t>
            </a:r>
          </a:p>
          <a:p>
            <a:pPr marL="0" indent="0" algn="r">
              <a:buNone/>
            </a:pPr>
            <a:endParaRPr lang="ar-IQ" dirty="0" smtClean="0"/>
          </a:p>
          <a:p>
            <a:pPr marL="0" indent="0" algn="r">
              <a:buNone/>
            </a:pPr>
            <a:r>
              <a:rPr lang="ar-IQ" dirty="0" smtClean="0"/>
              <a:t>وان المقصود بالتعويض القانوني هي الفائدة فقط, لأن ما تكفل المشرع بتقديره من تعويض في حالات أخرى ليس تطبيقا لنظرية التعويض القانوني, وانما هو تعويض تحدد في تشريعات وفق أحكامها الخاصة وجرى التحديد في ضوء الغرض من تشريعها , وعلى نحو يعتبر أستثناءا من القواعد المستقرة في القانون المدني. </a:t>
            </a:r>
            <a:endParaRPr lang="en-US" dirty="0"/>
          </a:p>
        </p:txBody>
      </p:sp>
    </p:spTree>
    <p:extLst>
      <p:ext uri="{BB962C8B-B14F-4D97-AF65-F5344CB8AC3E}">
        <p14:creationId xmlns:p14="http://schemas.microsoft.com/office/powerpoint/2010/main" val="114155266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solidFill>
                  <a:srgbClr val="FF0000"/>
                </a:solidFill>
              </a:rPr>
              <a:t>التعويض القانوني او الفوائد</a:t>
            </a:r>
            <a:r>
              <a:rPr lang="ar-IQ" dirty="0" smtClean="0"/>
              <a:t/>
            </a:r>
            <a:br>
              <a:rPr lang="ar-IQ" dirty="0" smtClean="0"/>
            </a:br>
            <a:endParaRPr lang="en-US" dirty="0"/>
          </a:p>
        </p:txBody>
      </p:sp>
      <p:sp>
        <p:nvSpPr>
          <p:cNvPr id="3" name="Content Placeholder 2"/>
          <p:cNvSpPr>
            <a:spLocks noGrp="1"/>
          </p:cNvSpPr>
          <p:nvPr>
            <p:ph idx="1"/>
          </p:nvPr>
        </p:nvSpPr>
        <p:spPr/>
        <p:txBody>
          <a:bodyPr/>
          <a:lstStyle/>
          <a:p>
            <a:pPr marL="0" indent="0" algn="r">
              <a:buNone/>
            </a:pPr>
            <a:r>
              <a:rPr lang="ar-IQ" dirty="0" smtClean="0"/>
              <a:t>1-فوائد تأخيرية</a:t>
            </a:r>
          </a:p>
          <a:p>
            <a:pPr marL="0" indent="0" algn="r">
              <a:buNone/>
            </a:pPr>
            <a:r>
              <a:rPr lang="ar-IQ" dirty="0" smtClean="0"/>
              <a:t>أ- فوائد اتفاقية    لا يزيد عن 7%</a:t>
            </a:r>
          </a:p>
          <a:p>
            <a:pPr marL="0" indent="0" algn="r">
              <a:buNone/>
            </a:pPr>
            <a:r>
              <a:rPr lang="ar-IQ" dirty="0" smtClean="0"/>
              <a:t> ب- فوائد قانونية, 4% في المسائل المدنية ,5% في المسائل التجارية </a:t>
            </a:r>
          </a:p>
          <a:p>
            <a:pPr marL="0" indent="0" algn="r">
              <a:buNone/>
            </a:pPr>
            <a:r>
              <a:rPr lang="ar-IQ" dirty="0" smtClean="0"/>
              <a:t>  </a:t>
            </a:r>
          </a:p>
          <a:p>
            <a:pPr marL="0" indent="0" algn="r">
              <a:buNone/>
            </a:pPr>
            <a:r>
              <a:rPr lang="ar-IQ" dirty="0" smtClean="0"/>
              <a:t>2-فوائد تعويضية أو أستثمارية </a:t>
            </a:r>
          </a:p>
          <a:p>
            <a:pPr marL="0" indent="0" algn="r">
              <a:buNone/>
            </a:pPr>
            <a:r>
              <a:rPr lang="ar-IQ" dirty="0" smtClean="0"/>
              <a:t>أ- فوائد أتفاقية ,لا يزيد عن 7%</a:t>
            </a:r>
          </a:p>
          <a:p>
            <a:pPr marL="0" indent="0" algn="r">
              <a:buNone/>
            </a:pPr>
            <a:endParaRPr lang="ar-IQ" dirty="0" smtClean="0"/>
          </a:p>
          <a:p>
            <a:pPr marL="0" indent="0" algn="r">
              <a:buNone/>
            </a:pPr>
            <a:endParaRPr lang="ar-IQ" dirty="0" smtClean="0"/>
          </a:p>
        </p:txBody>
      </p:sp>
    </p:spTree>
    <p:extLst>
      <p:ext uri="{BB962C8B-B14F-4D97-AF65-F5344CB8AC3E}">
        <p14:creationId xmlns:p14="http://schemas.microsoft.com/office/powerpoint/2010/main" val="82838698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7236"/>
            <a:ext cx="10515600" cy="5659727"/>
          </a:xfrm>
        </p:spPr>
        <p:txBody>
          <a:bodyPr/>
          <a:lstStyle/>
          <a:p>
            <a:pPr marL="0" indent="0" algn="r">
              <a:buNone/>
            </a:pPr>
            <a:r>
              <a:rPr lang="ar-IQ" dirty="0" smtClean="0"/>
              <a:t>1- الفائدة</a:t>
            </a:r>
          </a:p>
          <a:p>
            <a:pPr marL="0" indent="0" algn="r">
              <a:buNone/>
            </a:pPr>
            <a:r>
              <a:rPr lang="ar-IQ" dirty="0" smtClean="0"/>
              <a:t> مبلغ من النقود يلتزم المدين بدفعه على سبيل التعويض عن التأخير في تنفيذ ألتزام محله دفع مبلغ من النقود عن الميعاد المحدد له, أو نظير أنتفاعه بمبلغ من المال في عقد من عقود المعاوضة. </a:t>
            </a:r>
          </a:p>
          <a:p>
            <a:pPr marL="0" indent="0" algn="r">
              <a:buNone/>
            </a:pPr>
            <a:r>
              <a:rPr lang="ar-IQ" dirty="0" smtClean="0"/>
              <a:t>2-أنواع الفوائد</a:t>
            </a:r>
          </a:p>
          <a:p>
            <a:pPr marL="0" indent="0" algn="r">
              <a:buNone/>
            </a:pPr>
            <a:r>
              <a:rPr lang="ar-IQ" dirty="0" smtClean="0"/>
              <a:t>الفوائد التأخيرية, هي الفوائد المستحقة عند التاخير في تنفيذ ألتزام محله دفع مبلغ من النقود أيا كان مصدر هذه الألتزام, عقدا أو أرادة منفردة او عملا غير مشروع او كسب بدون سبب او القانون. ذلك أن هذا الألتزام الذي محله دفع مبلغ من النقود يتمييز بأنه يقبل التنفيذ العيني دائما ولا محل للمطالبة فيه عن التعويض عن عدم التنفيذ, لذا يمكن طلب التعويض عن التاخير في تنفيذه ويكون ذلك من خلال طلب الفوائد التأخيرية. </a:t>
            </a:r>
          </a:p>
          <a:p>
            <a:pPr marL="0" indent="0" algn="r">
              <a:buNone/>
            </a:pPr>
            <a:r>
              <a:rPr lang="ar-IQ" dirty="0" smtClean="0"/>
              <a:t>3-الفوائد التعويضية أو الأستثمارية, وهو الفوائد المستحقة نظير أنتفاع المدين بمبلغ من النقود يترتب في ذمته للدائن ويكون العقد مصدرها كالفوائد المستحقة على المقترض مقابل انتفاعه بمبلغ القرض. </a:t>
            </a:r>
            <a:endParaRPr lang="en-US" dirty="0"/>
          </a:p>
        </p:txBody>
      </p:sp>
    </p:spTree>
    <p:extLst>
      <p:ext uri="{BB962C8B-B14F-4D97-AF65-F5344CB8AC3E}">
        <p14:creationId xmlns:p14="http://schemas.microsoft.com/office/powerpoint/2010/main" val="312398807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solidFill>
                  <a:srgbClr val="FF0000"/>
                </a:solidFill>
              </a:rPr>
              <a:t>الفروق بين الفوائد التأخيرية والفوائد التعويضية</a:t>
            </a:r>
            <a:r>
              <a:rPr lang="ar-IQ" dirty="0" smtClean="0"/>
              <a:t/>
            </a:r>
            <a:br>
              <a:rPr lang="ar-IQ" dirty="0" smtClean="0"/>
            </a:br>
            <a:endParaRPr lang="en-US" dirty="0"/>
          </a:p>
        </p:txBody>
      </p:sp>
      <p:sp>
        <p:nvSpPr>
          <p:cNvPr id="3" name="Content Placeholder 2"/>
          <p:cNvSpPr>
            <a:spLocks noGrp="1"/>
          </p:cNvSpPr>
          <p:nvPr>
            <p:ph idx="1"/>
          </p:nvPr>
        </p:nvSpPr>
        <p:spPr/>
        <p:txBody>
          <a:bodyPr/>
          <a:lstStyle/>
          <a:p>
            <a:pPr marL="0" indent="0" algn="r">
              <a:buNone/>
            </a:pPr>
            <a:r>
              <a:rPr lang="ar-IQ" dirty="0" smtClean="0"/>
              <a:t>الفوائد التأخيرية تكون تعويضا عن التأخير في الوفاء بدين حل ميعاد استحقاقه. </a:t>
            </a:r>
          </a:p>
          <a:p>
            <a:pPr marL="0" indent="0" algn="r">
              <a:buNone/>
            </a:pPr>
            <a:r>
              <a:rPr lang="ar-IQ" dirty="0" smtClean="0"/>
              <a:t>وهي تستحق عند التأخر في الوفاء بألتزام يكون محله مبلغا من النفود أيا كان مصدر الألتزام. وتكون الفوائد التأخيرية أتفاقية أو قانونية. </a:t>
            </a:r>
          </a:p>
          <a:p>
            <a:pPr marL="0" indent="0" algn="r">
              <a:buNone/>
            </a:pPr>
            <a:r>
              <a:rPr lang="ar-IQ" dirty="0" smtClean="0"/>
              <a:t>  </a:t>
            </a:r>
          </a:p>
          <a:p>
            <a:pPr marL="0" indent="0" algn="r">
              <a:buNone/>
            </a:pPr>
            <a:r>
              <a:rPr lang="ar-IQ" dirty="0" smtClean="0"/>
              <a:t>الفوائد التعويضية أو الأستثمارية تكون تعويضا عن دين لم يحل أجله ويلتزم المدين بدفعها مقابل الأنتفاع بالدين </a:t>
            </a:r>
          </a:p>
          <a:p>
            <a:pPr marL="0" indent="0" algn="r">
              <a:buNone/>
            </a:pPr>
            <a:r>
              <a:rPr lang="ar-IQ" dirty="0" smtClean="0"/>
              <a:t>وهي تستحق مقابل الأنتفاع بمبلغ من النقود يكون محل الألتزام عقدي </a:t>
            </a:r>
          </a:p>
          <a:p>
            <a:pPr marL="0" indent="0" algn="r">
              <a:buNone/>
            </a:pPr>
            <a:r>
              <a:rPr lang="ar-IQ" dirty="0" smtClean="0"/>
              <a:t>وهي فوائد أتفاقية دائما ولا تستحق الا أذا تم الأتفاق عليهما </a:t>
            </a:r>
          </a:p>
          <a:p>
            <a:pPr marL="0" indent="0" algn="r">
              <a:buNone/>
            </a:pPr>
            <a:r>
              <a:rPr lang="ar-IQ" dirty="0" smtClean="0"/>
              <a:t> </a:t>
            </a:r>
            <a:endParaRPr lang="en-US" dirty="0"/>
          </a:p>
        </p:txBody>
      </p:sp>
    </p:spTree>
    <p:extLst>
      <p:ext uri="{BB962C8B-B14F-4D97-AF65-F5344CB8AC3E}">
        <p14:creationId xmlns:p14="http://schemas.microsoft.com/office/powerpoint/2010/main" val="118634679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solidFill>
                  <a:srgbClr val="FF0000"/>
                </a:solidFill>
              </a:rPr>
              <a:t>شروط أستحقاق الفوائد التأخيرية</a:t>
            </a:r>
            <a:r>
              <a:rPr lang="ar-IQ" dirty="0" smtClean="0"/>
              <a:t> </a:t>
            </a:r>
            <a:br>
              <a:rPr lang="ar-IQ" dirty="0" smtClean="0"/>
            </a:br>
            <a:endParaRPr lang="en-US" dirty="0"/>
          </a:p>
        </p:txBody>
      </p:sp>
      <p:sp>
        <p:nvSpPr>
          <p:cNvPr id="3" name="Content Placeholder 2"/>
          <p:cNvSpPr>
            <a:spLocks noGrp="1"/>
          </p:cNvSpPr>
          <p:nvPr>
            <p:ph idx="1"/>
          </p:nvPr>
        </p:nvSpPr>
        <p:spPr/>
        <p:txBody>
          <a:bodyPr>
            <a:normAutofit fontScale="92500" lnSpcReduction="20000"/>
          </a:bodyPr>
          <a:lstStyle/>
          <a:p>
            <a:pPr marL="0" indent="0" algn="r">
              <a:buNone/>
            </a:pPr>
            <a:r>
              <a:rPr lang="ar-IQ" dirty="0" smtClean="0"/>
              <a:t>حسب المواد 171 و 173 مدني يشترط لأستحقاق الفوائد التأخيرية توافر شروط ثلاثة:-</a:t>
            </a:r>
          </a:p>
          <a:p>
            <a:pPr marL="0" indent="0" algn="r">
              <a:buNone/>
            </a:pPr>
            <a:endParaRPr lang="ar-IQ" dirty="0" smtClean="0"/>
          </a:p>
          <a:p>
            <a:pPr marL="0" indent="0" algn="r">
              <a:buNone/>
            </a:pPr>
            <a:r>
              <a:rPr lang="ar-IQ" dirty="0" smtClean="0"/>
              <a:t>1- أن يكون محل الألتزام مبلغا من النقود معلوم المقدار وقت نشوء الألتزام. </a:t>
            </a:r>
          </a:p>
          <a:p>
            <a:pPr marL="0" indent="0" algn="r">
              <a:buNone/>
            </a:pPr>
            <a:r>
              <a:rPr lang="ar-IQ" dirty="0" smtClean="0"/>
              <a:t>لا تستحق الفوائد القانونية ألا عند الأخلال بتنفيذ ألتزام يكون محله مبلغ من النقود ولا عبرة بمصدر الألتزام ( أي كان لألتزام الأصلي دفع مبلغ من النقود), كأن يكون عقدا كألتزام المقترض برد النقود التي يقترضها, أو يكون مصدره كسب دون سبب كالتزام من تسلم نقودا دون حق برد المدفوع غير المستحق, او كان سبب الالتزام نص للقانون كالتزام بالنفقه اذا قدرت بمقدار من النقود وهي تقدر عادة بها. </a:t>
            </a:r>
          </a:p>
          <a:p>
            <a:pPr marL="0" indent="0" algn="r">
              <a:buNone/>
            </a:pPr>
            <a:r>
              <a:rPr lang="ar-IQ" dirty="0" smtClean="0"/>
              <a:t>يشترط لأستحقاقها أن يكون محل الألتزام مبلغ من النقود منذ أنشائه وألا فالفوائد لا يستحق  وينبغي أن يكون محل الألتزام معلوم المقدار وقت نشوء الألتزام أما اذا لم يكن كذلك وتحدد مقداره عند المطالبة به فلا يسري عليه حكم الفوائد القانونية, فاذا أتلف شخص مال غيره وحكم عليه بالتعويض فأن الحكم سيخلو من أحتساب فوائد على مبلغ التعويض. </a:t>
            </a:r>
            <a:endParaRPr lang="en-US" dirty="0"/>
          </a:p>
        </p:txBody>
      </p:sp>
    </p:spTree>
    <p:extLst>
      <p:ext uri="{BB962C8B-B14F-4D97-AF65-F5344CB8AC3E}">
        <p14:creationId xmlns:p14="http://schemas.microsoft.com/office/powerpoint/2010/main" val="376945347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688"/>
            <a:ext cx="10515600" cy="1029567"/>
          </a:xfrm>
        </p:spPr>
        <p:txBody>
          <a:bodyPr>
            <a:normAutofit fontScale="90000"/>
          </a:bodyPr>
          <a:lstStyle/>
          <a:p>
            <a:pPr algn="ctr"/>
            <a:r>
              <a:rPr lang="ar-IQ" b="1" dirty="0" smtClean="0">
                <a:solidFill>
                  <a:srgbClr val="FF0000"/>
                </a:solidFill>
              </a:rPr>
              <a:t>2-تاخر المدين في الوفاء</a:t>
            </a:r>
            <a:r>
              <a:rPr lang="ar-IQ" dirty="0" smtClean="0"/>
              <a:t/>
            </a:r>
            <a:br>
              <a:rPr lang="ar-IQ" dirty="0" smtClean="0"/>
            </a:br>
            <a:endParaRPr lang="en-US" dirty="0"/>
          </a:p>
        </p:txBody>
      </p:sp>
      <p:sp>
        <p:nvSpPr>
          <p:cNvPr id="3" name="Content Placeholder 2"/>
          <p:cNvSpPr>
            <a:spLocks noGrp="1"/>
          </p:cNvSpPr>
          <p:nvPr>
            <p:ph idx="1"/>
          </p:nvPr>
        </p:nvSpPr>
        <p:spPr>
          <a:xfrm>
            <a:off x="838200" y="1302327"/>
            <a:ext cx="10515600" cy="4874636"/>
          </a:xfrm>
        </p:spPr>
        <p:txBody>
          <a:bodyPr>
            <a:normAutofit fontScale="92500" lnSpcReduction="10000"/>
          </a:bodyPr>
          <a:lstStyle/>
          <a:p>
            <a:pPr marL="0" indent="0" algn="r">
              <a:buNone/>
            </a:pPr>
            <a:r>
              <a:rPr lang="ar-IQ" dirty="0" smtClean="0"/>
              <a:t>لما كان الألتزام بدفع مبلغ من النقود يقبل التنفيذ العيني فالمسؤلية المترتبة على عدم تنفيذه لا يمكن أن تكون الا مسؤلية مترتبة على التأخير في الوفاء به.  </a:t>
            </a:r>
          </a:p>
          <a:p>
            <a:pPr marL="0" indent="0" algn="r">
              <a:buNone/>
            </a:pPr>
            <a:r>
              <a:rPr lang="ar-IQ" dirty="0" smtClean="0"/>
              <a:t>أن الفوائد التاخيرية لكي يمكن أستحقاقها يجب أن تتوافر فيه شروط أستحقاق التعويض وهي الأعذار و توافر أركان المسؤلية المدنية من خطأ وضرر وعلاقة السببية بين الخطأ والضرر. والجدير بالذكر أن المشرع العراقي قد خرج على القواعد العامة في أستحقاق فوائد التأخير حيث تناول أثبات أركانها مراعيا مصلحة الدائن وشدد شرط الأعذار مراعيا لمصلحة الدائن أيضا. عليه فأنه أفترض تحقق الضرر بسبب التأخر في الوفاء فرضا غير قابل لأثبات العكس ولم يمكن المدين من نفي وقوعه. وأن القانون أفترض مقدار الضرر فلم يجز المطالبة بزيادة أو بأنقاص فوائد التأخير, قانونية كانت أو أتفاقية ألا في حالات أستثنائية. </a:t>
            </a:r>
          </a:p>
          <a:p>
            <a:pPr marL="0" indent="0" algn="r">
              <a:buNone/>
            </a:pPr>
            <a:r>
              <a:rPr lang="ar-IQ" dirty="0" smtClean="0"/>
              <a:t>أي ان القانون لا يحمل الدائن عبا أثبات وجود الضرر </a:t>
            </a:r>
          </a:p>
          <a:p>
            <a:pPr marL="0" indent="0" algn="r">
              <a:buNone/>
            </a:pPr>
            <a:r>
              <a:rPr lang="ar-IQ" dirty="0" smtClean="0"/>
              <a:t>و بالنسبة للخطأ فالقانون قدر أن خطأ المدين في التاخر عن الوفاء هو التأخير في حد ذاته. </a:t>
            </a:r>
          </a:p>
          <a:p>
            <a:pPr marL="0" indent="0" algn="r">
              <a:buNone/>
            </a:pPr>
            <a:r>
              <a:rPr lang="ar-IQ" dirty="0" smtClean="0"/>
              <a:t> و لا حاجة لأثبات شرطين من شروط المسؤلية المدنية هي الضرر والعلاقة السببية لأفتراضهما من قبل القانون فرضا لا يقبل أثبات العكس, أما شرط الخطأ فقد يبدو في صورة التأخر في الوفاء. </a:t>
            </a:r>
          </a:p>
          <a:p>
            <a:pPr marL="0" indent="0">
              <a:buNone/>
            </a:pPr>
            <a:endParaRPr lang="en-US" dirty="0"/>
          </a:p>
        </p:txBody>
      </p:sp>
    </p:spTree>
    <p:extLst>
      <p:ext uri="{BB962C8B-B14F-4D97-AF65-F5344CB8AC3E}">
        <p14:creationId xmlns:p14="http://schemas.microsoft.com/office/powerpoint/2010/main" val="7358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072" y="433"/>
            <a:ext cx="10515600" cy="1325563"/>
          </a:xfrm>
        </p:spPr>
        <p:txBody>
          <a:bodyPr>
            <a:normAutofit/>
          </a:bodyPr>
          <a:lstStyle/>
          <a:p>
            <a:pPr algn="ctr"/>
            <a:r>
              <a:rPr lang="ar-IQ" sz="4000" b="1" dirty="0">
                <a:solidFill>
                  <a:srgbClr val="FF0000"/>
                </a:solidFill>
                <a:latin typeface="Corbel" pitchFamily="34" charset="0"/>
              </a:rPr>
              <a:t>تقدير التعويض</a:t>
            </a:r>
            <a:endParaRPr lang="en-US" sz="4000" dirty="0"/>
          </a:p>
        </p:txBody>
      </p:sp>
      <p:sp>
        <p:nvSpPr>
          <p:cNvPr id="3" name="Content Placeholder 2"/>
          <p:cNvSpPr>
            <a:spLocks noGrp="1"/>
          </p:cNvSpPr>
          <p:nvPr>
            <p:ph idx="1"/>
          </p:nvPr>
        </p:nvSpPr>
        <p:spPr>
          <a:xfrm>
            <a:off x="838200" y="692727"/>
            <a:ext cx="10515600" cy="5484237"/>
          </a:xfrm>
        </p:spPr>
        <p:txBody>
          <a:bodyPr>
            <a:noAutofit/>
          </a:bodyPr>
          <a:lstStyle/>
          <a:p>
            <a:pPr marL="0" indent="0" algn="r">
              <a:lnSpc>
                <a:spcPct val="150000"/>
              </a:lnSpc>
              <a:buNone/>
            </a:pPr>
            <a:r>
              <a:rPr lang="ar-IQ" dirty="0" smtClean="0">
                <a:latin typeface="Corbel" pitchFamily="34" charset="0"/>
                <a:cs typeface="+mj-cs"/>
              </a:rPr>
              <a:t>1- أذا </a:t>
            </a:r>
            <a:r>
              <a:rPr lang="ar-IQ" dirty="0">
                <a:latin typeface="Corbel" pitchFamily="34" charset="0"/>
                <a:cs typeface="+mj-cs"/>
              </a:rPr>
              <a:t>توافرت شروط أستحقاق التعويض أصبح التعويض مستحقا ووجب تقديره وألتزم المدين </a:t>
            </a:r>
            <a:r>
              <a:rPr lang="ar-IQ" dirty="0" smtClean="0">
                <a:latin typeface="Corbel" pitchFamily="34" charset="0"/>
                <a:cs typeface="+mj-cs"/>
              </a:rPr>
              <a:t>بدفعه.</a:t>
            </a:r>
            <a:endParaRPr lang="en-US" dirty="0">
              <a:latin typeface="Corbel" pitchFamily="34" charset="0"/>
              <a:cs typeface="+mj-cs"/>
            </a:endParaRPr>
          </a:p>
          <a:p>
            <a:pPr marL="457200" lvl="1" indent="0" algn="r">
              <a:lnSpc>
                <a:spcPct val="150000"/>
              </a:lnSpc>
              <a:buNone/>
            </a:pPr>
            <a:r>
              <a:rPr lang="ar-IQ" sz="2800" b="1" dirty="0">
                <a:solidFill>
                  <a:srgbClr val="FF0000"/>
                </a:solidFill>
                <a:latin typeface="Corbel" pitchFamily="34" charset="0"/>
                <a:ea typeface="+mj-ea"/>
                <a:cs typeface="+mj-cs"/>
              </a:rPr>
              <a:t>2- الأصل </a:t>
            </a:r>
            <a:r>
              <a:rPr lang="ar-IQ" sz="2800" dirty="0">
                <a:latin typeface="Corbel" pitchFamily="34" charset="0"/>
                <a:cs typeface="+mj-cs"/>
              </a:rPr>
              <a:t>أن يقوم القاضي بتقدير التعويض والحكم به ويسمى التعويض عندئذ </a:t>
            </a:r>
            <a:r>
              <a:rPr lang="ar-IQ" sz="2800" b="1" dirty="0">
                <a:solidFill>
                  <a:srgbClr val="FF0000"/>
                </a:solidFill>
                <a:latin typeface="Corbel" pitchFamily="34" charset="0"/>
                <a:cs typeface="+mj-cs"/>
              </a:rPr>
              <a:t>بالتعويض </a:t>
            </a:r>
            <a:r>
              <a:rPr lang="ar-IQ" sz="2800" b="1" dirty="0" smtClean="0">
                <a:solidFill>
                  <a:srgbClr val="FF0000"/>
                </a:solidFill>
                <a:latin typeface="Corbel" pitchFamily="34" charset="0"/>
                <a:cs typeface="+mj-cs"/>
              </a:rPr>
              <a:t>القضائي.</a:t>
            </a:r>
            <a:endParaRPr lang="en-US" sz="2800" b="1" dirty="0">
              <a:solidFill>
                <a:srgbClr val="FF0000"/>
              </a:solidFill>
              <a:latin typeface="Corbel" pitchFamily="34" charset="0"/>
              <a:cs typeface="+mj-cs"/>
            </a:endParaRPr>
          </a:p>
          <a:p>
            <a:pPr marL="0" indent="0" algn="r">
              <a:lnSpc>
                <a:spcPct val="150000"/>
              </a:lnSpc>
              <a:buNone/>
            </a:pPr>
            <a:r>
              <a:rPr lang="ar-IQ" b="1" dirty="0">
                <a:solidFill>
                  <a:srgbClr val="FF0000"/>
                </a:solidFill>
                <a:latin typeface="Corbel" pitchFamily="34" charset="0"/>
                <a:ea typeface="+mj-ea"/>
                <a:cs typeface="+mj-cs"/>
              </a:rPr>
              <a:t>3- و الأستثناء </a:t>
            </a:r>
            <a:r>
              <a:rPr lang="ar-IQ" dirty="0" smtClean="0">
                <a:latin typeface="Corbel" pitchFamily="34" charset="0"/>
                <a:cs typeface="+mj-cs"/>
              </a:rPr>
              <a:t>: يجوز </a:t>
            </a:r>
            <a:r>
              <a:rPr lang="ar-IQ" dirty="0">
                <a:latin typeface="Corbel" pitchFamily="34" charset="0"/>
                <a:cs typeface="+mj-cs"/>
              </a:rPr>
              <a:t>أن يتم تقدير التعويض بأتفاق الطرفين قبل عرض القضية على القضاء ويسمى التعويض عندئذ </a:t>
            </a:r>
            <a:r>
              <a:rPr lang="ar-IQ" b="1" dirty="0">
                <a:solidFill>
                  <a:srgbClr val="FF0000"/>
                </a:solidFill>
                <a:latin typeface="Corbel" pitchFamily="34" charset="0"/>
                <a:cs typeface="+mj-cs"/>
              </a:rPr>
              <a:t>بالتعويض </a:t>
            </a:r>
            <a:r>
              <a:rPr lang="ar-IQ" b="1" dirty="0" smtClean="0">
                <a:solidFill>
                  <a:srgbClr val="FF0000"/>
                </a:solidFill>
                <a:latin typeface="Corbel" pitchFamily="34" charset="0"/>
                <a:cs typeface="+mj-cs"/>
              </a:rPr>
              <a:t>الأتفاقي</a:t>
            </a:r>
            <a:r>
              <a:rPr lang="ar-IQ" dirty="0" smtClean="0">
                <a:latin typeface="Corbel" pitchFamily="34" charset="0"/>
                <a:cs typeface="+mj-cs"/>
              </a:rPr>
              <a:t>. </a:t>
            </a:r>
            <a:endParaRPr lang="en-US" dirty="0">
              <a:latin typeface="Corbel" pitchFamily="34" charset="0"/>
              <a:cs typeface="+mj-cs"/>
            </a:endParaRPr>
          </a:p>
          <a:p>
            <a:pPr marL="0" indent="0" algn="r">
              <a:lnSpc>
                <a:spcPct val="150000"/>
              </a:lnSpc>
              <a:buNone/>
            </a:pPr>
            <a:r>
              <a:rPr lang="ar-IQ" dirty="0" smtClean="0">
                <a:latin typeface="Corbel" pitchFamily="34" charset="0"/>
                <a:cs typeface="+mj-cs"/>
              </a:rPr>
              <a:t>4- </a:t>
            </a:r>
            <a:r>
              <a:rPr lang="ar-IQ" b="1" dirty="0">
                <a:solidFill>
                  <a:srgbClr val="FF0000"/>
                </a:solidFill>
                <a:latin typeface="Corbel" pitchFamily="34" charset="0"/>
                <a:ea typeface="+mj-ea"/>
                <a:cs typeface="+mj-cs"/>
              </a:rPr>
              <a:t>وقد يتولى القانون تقدير التعويض مقدما </a:t>
            </a:r>
            <a:r>
              <a:rPr lang="ar-IQ" dirty="0">
                <a:latin typeface="Corbel" pitchFamily="34" charset="0"/>
                <a:cs typeface="+mj-cs"/>
              </a:rPr>
              <a:t>متى كان محل الألتزام دفع مبلغ من </a:t>
            </a:r>
            <a:r>
              <a:rPr lang="ar-IQ" dirty="0" smtClean="0">
                <a:latin typeface="Corbel" pitchFamily="34" charset="0"/>
                <a:cs typeface="+mj-cs"/>
              </a:rPr>
              <a:t>النقود ويسمى </a:t>
            </a:r>
            <a:r>
              <a:rPr lang="ar-IQ" dirty="0">
                <a:latin typeface="Corbel" pitchFamily="34" charset="0"/>
                <a:cs typeface="+mj-cs"/>
              </a:rPr>
              <a:t>التعويض عندئذ </a:t>
            </a:r>
            <a:r>
              <a:rPr lang="ar-IQ" b="1" dirty="0">
                <a:solidFill>
                  <a:srgbClr val="FF0000"/>
                </a:solidFill>
                <a:latin typeface="Corbel" pitchFamily="34" charset="0"/>
                <a:cs typeface="+mj-cs"/>
              </a:rPr>
              <a:t>بالتعويض </a:t>
            </a:r>
            <a:r>
              <a:rPr lang="ar-IQ" b="1" dirty="0" smtClean="0">
                <a:solidFill>
                  <a:srgbClr val="FF0000"/>
                </a:solidFill>
                <a:latin typeface="Corbel" pitchFamily="34" charset="0"/>
                <a:cs typeface="+mj-cs"/>
              </a:rPr>
              <a:t>القانوني.</a:t>
            </a:r>
            <a:endParaRPr lang="en-US" b="1" dirty="0">
              <a:solidFill>
                <a:srgbClr val="FF0000"/>
              </a:solidFill>
              <a:latin typeface="Corbel" pitchFamily="34" charset="0"/>
              <a:cs typeface="+mj-cs"/>
            </a:endParaRPr>
          </a:p>
          <a:p>
            <a:pPr algn="r">
              <a:lnSpc>
                <a:spcPct val="150000"/>
              </a:lnSpc>
            </a:pPr>
            <a:r>
              <a:rPr lang="ar-IQ" dirty="0">
                <a:solidFill>
                  <a:srgbClr val="0070C0"/>
                </a:solidFill>
                <a:latin typeface="Corbel" pitchFamily="34" charset="0"/>
                <a:cs typeface="+mj-cs"/>
              </a:rPr>
              <a:t> </a:t>
            </a:r>
            <a:r>
              <a:rPr lang="ar-IQ" dirty="0">
                <a:latin typeface="Corbel" pitchFamily="34" charset="0"/>
                <a:cs typeface="+mj-cs"/>
              </a:rPr>
              <a:t>       </a:t>
            </a:r>
          </a:p>
          <a:p>
            <a:pPr marL="0" indent="0" algn="r">
              <a:buNone/>
            </a:pPr>
            <a:endParaRPr lang="en-US" dirty="0">
              <a:cs typeface="+mj-cs"/>
            </a:endParaRPr>
          </a:p>
        </p:txBody>
      </p:sp>
    </p:spTree>
    <p:extLst>
      <p:ext uri="{BB962C8B-B14F-4D97-AF65-F5344CB8AC3E}">
        <p14:creationId xmlns:p14="http://schemas.microsoft.com/office/powerpoint/2010/main" val="390149872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normAutofit fontScale="90000"/>
          </a:bodyPr>
          <a:lstStyle/>
          <a:p>
            <a:pPr algn="ctr"/>
            <a:r>
              <a:rPr lang="ar-IQ" b="1" dirty="0" smtClean="0">
                <a:solidFill>
                  <a:srgbClr val="FF0000"/>
                </a:solidFill>
              </a:rPr>
              <a:t>2. التعويض الأتفاقي أو الشرط الجزائي</a:t>
            </a:r>
            <a:r>
              <a:rPr lang="ar-IQ" dirty="0" smtClean="0"/>
              <a:t/>
            </a:r>
            <a:br>
              <a:rPr lang="ar-IQ" dirty="0" smtClean="0"/>
            </a:br>
            <a:endParaRPr lang="en-US" dirty="0"/>
          </a:p>
        </p:txBody>
      </p:sp>
      <p:sp>
        <p:nvSpPr>
          <p:cNvPr id="3" name="Content Placeholder 2"/>
          <p:cNvSpPr>
            <a:spLocks noGrp="1"/>
          </p:cNvSpPr>
          <p:nvPr>
            <p:ph idx="1"/>
          </p:nvPr>
        </p:nvSpPr>
        <p:spPr>
          <a:xfrm>
            <a:off x="838200" y="1126836"/>
            <a:ext cx="10515600" cy="5050127"/>
          </a:xfrm>
        </p:spPr>
        <p:txBody>
          <a:bodyPr>
            <a:normAutofit fontScale="92500" lnSpcReduction="20000"/>
          </a:bodyPr>
          <a:lstStyle/>
          <a:p>
            <a:pPr marL="0" indent="0" algn="r">
              <a:buNone/>
            </a:pPr>
            <a:r>
              <a:rPr lang="ar-IQ" dirty="0" smtClean="0"/>
              <a:t>يعرف التعويض الأتفاقي بأنه أتفاق يحدد فيه المتعاقدان مقدما مقدار التعويض الذي يستحقه الدائن اذا لم ينفذ المدين التزامه أو أخل به أذا تأخر في تنفيذه, </a:t>
            </a:r>
          </a:p>
          <a:p>
            <a:pPr marL="0" indent="0" algn="r">
              <a:buNone/>
            </a:pPr>
            <a:r>
              <a:rPr lang="ar-IQ" dirty="0" smtClean="0"/>
              <a:t>هو شرط لأنه يدرج عادة ضمن شروط العقد الأصلي, </a:t>
            </a:r>
          </a:p>
          <a:p>
            <a:pPr marL="0" indent="0" algn="r">
              <a:buNone/>
            </a:pPr>
            <a:r>
              <a:rPr lang="ar-IQ" dirty="0" smtClean="0"/>
              <a:t>وهو جزائي القصد منه تعويض الدائن عما يصيبه من ضرر, وهو جزاء يفرض على المدين لعدم تنفيذ ألتزامه أو أخلاله بتنفيذ ألتزام في ذمته, وهو قد ينطوي في معنى التهديد. </a:t>
            </a:r>
          </a:p>
          <a:p>
            <a:pPr marL="0" indent="0" algn="r">
              <a:buNone/>
            </a:pPr>
            <a:endParaRPr lang="ar-IQ" dirty="0" smtClean="0"/>
          </a:p>
          <a:p>
            <a:pPr marL="0" indent="0" algn="r">
              <a:buNone/>
            </a:pPr>
            <a:r>
              <a:rPr lang="ar-IQ" dirty="0" smtClean="0"/>
              <a:t>تطبيقاته, أن التعويض الأتفاقي قد يكون تعويضا عن عدم التنفيذ كما لو أشترط المشتري على البائع تعويضا أذا تصرف في المبيع لشخص أخر, أو تعويضا عن التأخير في التنفيذ, كما لو أشترط المقاول تعويضا معينا عن كل يوم تأخير فيه عن أقامة البناء وتسليمه بعد الميعاد المتفق عليه في العقد. </a:t>
            </a:r>
          </a:p>
          <a:p>
            <a:pPr marL="0" indent="0" algn="r">
              <a:buNone/>
            </a:pPr>
            <a:r>
              <a:rPr lang="ar-IQ" dirty="0" smtClean="0"/>
              <a:t>لا مانع من الأتفاق سلفا على تقدير التعويض المستحق عن الأخلال بألتزام غير عقدي. كأن يتفق الطرفان على تقدير التعويض المستحق في حالة خيانة الأمانة. </a:t>
            </a:r>
          </a:p>
          <a:p>
            <a:pPr marL="0" indent="0" algn="r">
              <a:buNone/>
            </a:pPr>
            <a:r>
              <a:rPr lang="ar-IQ" dirty="0" smtClean="0"/>
              <a:t>وأشار المادة 170/ 1 الى الشرط الجزائي بقوله, يجوز للمتعاقدين أن يحددا مقدما قيمة التعويض بالنص عليها في العقد أو أتفاق لاحق. </a:t>
            </a:r>
            <a:endParaRPr lang="en-US" dirty="0"/>
          </a:p>
        </p:txBody>
      </p:sp>
    </p:spTree>
    <p:extLst>
      <p:ext uri="{BB962C8B-B14F-4D97-AF65-F5344CB8AC3E}">
        <p14:creationId xmlns:p14="http://schemas.microsoft.com/office/powerpoint/2010/main" val="59241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4000" b="1" dirty="0" smtClean="0">
                <a:solidFill>
                  <a:srgbClr val="FF0000"/>
                </a:solidFill>
              </a:rPr>
              <a:t>س// عرف التعويض </a:t>
            </a:r>
            <a:r>
              <a:rPr lang="ar-IQ" sz="4000" b="1" dirty="0">
                <a:solidFill>
                  <a:srgbClr val="FF0000"/>
                </a:solidFill>
              </a:rPr>
              <a:t>القضائي</a:t>
            </a:r>
            <a:r>
              <a:rPr lang="ar-IQ" dirty="0">
                <a:solidFill>
                  <a:srgbClr val="FFFF00"/>
                </a:solidFill>
              </a:rPr>
              <a:t/>
            </a:r>
            <a:br>
              <a:rPr lang="ar-IQ" dirty="0">
                <a:solidFill>
                  <a:srgbClr val="FFFF00"/>
                </a:solidFill>
              </a:rPr>
            </a:br>
            <a:endParaRPr lang="en-US" dirty="0"/>
          </a:p>
        </p:txBody>
      </p:sp>
      <p:sp>
        <p:nvSpPr>
          <p:cNvPr id="3" name="Content Placeholder 2"/>
          <p:cNvSpPr>
            <a:spLocks noGrp="1"/>
          </p:cNvSpPr>
          <p:nvPr>
            <p:ph idx="1"/>
          </p:nvPr>
        </p:nvSpPr>
        <p:spPr>
          <a:xfrm>
            <a:off x="838200" y="1126836"/>
            <a:ext cx="10515600" cy="5050127"/>
          </a:xfrm>
        </p:spPr>
        <p:txBody>
          <a:bodyPr>
            <a:normAutofit/>
          </a:bodyPr>
          <a:lstStyle/>
          <a:p>
            <a:pPr marL="0" indent="0" algn="r" fontAlgn="auto">
              <a:lnSpc>
                <a:spcPct val="150000"/>
              </a:lnSpc>
              <a:spcBef>
                <a:spcPts val="0"/>
              </a:spcBef>
              <a:spcAft>
                <a:spcPts val="0"/>
              </a:spcAft>
              <a:buNone/>
              <a:defRPr/>
            </a:pPr>
            <a:r>
              <a:rPr lang="ar-IQ" sz="3600" b="1" dirty="0" smtClean="0">
                <a:solidFill>
                  <a:srgbClr val="FF0000"/>
                </a:solidFill>
              </a:rPr>
              <a:t>التعويض القضائي: </a:t>
            </a:r>
            <a:r>
              <a:rPr lang="ar-IQ" sz="3300" dirty="0" smtClean="0">
                <a:cs typeface="+mj-cs"/>
              </a:rPr>
              <a:t>هو تعويض يقدره القضاء ويحكم به للفصل في الدعوى التي يقيمها الدائن على مدينه ليحمله بمقتضاها المسؤلية الناشئة عن عدم تنفيذ ألتزامه أو تاخره في تنفيذه. </a:t>
            </a:r>
            <a:endParaRPr lang="en-US" sz="3300" dirty="0" smtClean="0">
              <a:cs typeface="+mj-cs"/>
            </a:endParaRPr>
          </a:p>
          <a:p>
            <a:pPr marL="0" indent="0" algn="r">
              <a:lnSpc>
                <a:spcPct val="150000"/>
              </a:lnSpc>
              <a:buNone/>
              <a:defRPr/>
            </a:pPr>
            <a:r>
              <a:rPr lang="ar-IQ" sz="3300" dirty="0" smtClean="0">
                <a:cs typeface="+mj-cs"/>
              </a:rPr>
              <a:t>والتعويض يكون على نوعين, اولهما التعويض عن عدم التنفيذ وثانيهما التعويض عن التأخير في التنفيذ.   </a:t>
            </a:r>
            <a:endParaRPr lang="en-US" sz="3300" dirty="0" smtClean="0">
              <a:cs typeface="+mj-cs"/>
            </a:endParaRPr>
          </a:p>
          <a:p>
            <a:pPr algn="ctr" fontAlgn="auto">
              <a:lnSpc>
                <a:spcPct val="150000"/>
              </a:lnSpc>
              <a:spcBef>
                <a:spcPts val="0"/>
              </a:spcBef>
              <a:spcAft>
                <a:spcPts val="0"/>
              </a:spcAft>
              <a:defRPr/>
            </a:pPr>
            <a:r>
              <a:rPr lang="ar-IQ" dirty="0" smtClean="0"/>
              <a:t>       </a:t>
            </a:r>
          </a:p>
          <a:p>
            <a:pPr marL="0" indent="0" algn="r">
              <a:buNone/>
            </a:pPr>
            <a:endParaRPr lang="en-US" dirty="0"/>
          </a:p>
        </p:txBody>
      </p:sp>
    </p:spTree>
    <p:extLst>
      <p:ext uri="{BB962C8B-B14F-4D97-AF65-F5344CB8AC3E}">
        <p14:creationId xmlns:p14="http://schemas.microsoft.com/office/powerpoint/2010/main" val="2124734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1136</TotalTime>
  <Words>5801</Words>
  <Application>Microsoft Office PowerPoint</Application>
  <PresentationFormat>Widescreen</PresentationFormat>
  <Paragraphs>332</Paragraphs>
  <Slides>80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80</vt:i4>
      </vt:variant>
    </vt:vector>
  </HeadingPairs>
  <TitlesOfParts>
    <vt:vector size="87" baseType="lpstr">
      <vt:lpstr>Arial</vt:lpstr>
      <vt:lpstr>Calibri</vt:lpstr>
      <vt:lpstr>Calibri Light</vt:lpstr>
      <vt:lpstr>Corbel</vt:lpstr>
      <vt:lpstr>Tahoma</vt:lpstr>
      <vt:lpstr>Times New Roman</vt:lpstr>
      <vt:lpstr>Office Theme</vt:lpstr>
      <vt:lpstr>أثار الأعذار</vt:lpstr>
      <vt:lpstr>2- أنتقال تبعية الهلاك</vt:lpstr>
      <vt:lpstr>س// الفرق بين يد الأمان ويد الضمان </vt:lpstr>
      <vt:lpstr>س// علل كيف ينتقل  اليد من يد الأمان الى يد الضمان </vt:lpstr>
      <vt:lpstr>س// أما أذا كان الألتزام بنقل الملكية كألتزام البائع بتسليم المبيع وهلك الشيء في يد البائع قبل تسليمه الى المشتري فمن يتحمل التبعة؟؟</vt:lpstr>
      <vt:lpstr>س// هل الأعذار له دور في انتقال تحمل التبعة؟</vt:lpstr>
      <vt:lpstr> س// علل: قد يتحول يد الضمان للبائع يتحول الى يد أمان. </vt:lpstr>
      <vt:lpstr>تقدير التعويض</vt:lpstr>
      <vt:lpstr>س// عرف التعويض القضائي </vt:lpstr>
      <vt:lpstr>س// كيف يقدر التعويض</vt:lpstr>
      <vt:lpstr>ما هي صور التعويض غير النقدي؟؟</vt:lpstr>
      <vt:lpstr>س/ ما هي عناصر التعويض (المادة 207) </vt:lpstr>
      <vt:lpstr>PowerPoint Presentation</vt:lpstr>
      <vt:lpstr>مثال على الكسب الفائت </vt:lpstr>
      <vt:lpstr>التعويض عن الضرر الأدبي</vt:lpstr>
      <vt:lpstr>الضرر المتحقق و الضرر المحتمل </vt:lpstr>
      <vt:lpstr>تفويت فرصة الكسب</vt:lpstr>
      <vt:lpstr>التعويض في نطاق المسؤلية العقدية</vt:lpstr>
      <vt:lpstr>الضرر المباشر غير المتوقع</vt:lpstr>
      <vt:lpstr> التعويض في نطاق المسؤلية التقصيرية</vt:lpstr>
      <vt:lpstr>وقت تقدير التعويض </vt:lpstr>
      <vt:lpstr>س// في حال تغير سعر الدولار؟</vt:lpstr>
      <vt:lpstr>PowerPoint Presentation</vt:lpstr>
      <vt:lpstr>وسائل الحصول على التنفيذ العيني الجبري </vt:lpstr>
      <vt:lpstr>س/ هل أخذ القانون المدني بالاكراه المالي أم بالاكراه البدني   </vt:lpstr>
      <vt:lpstr>س/ ما هي الأكراه البدني </vt:lpstr>
      <vt:lpstr>س/ هل يتم استخدام الإكراه البدني في القوانين الحديثة </vt:lpstr>
      <vt:lpstr>الأكراه البدني في القانون العراقي </vt:lpstr>
      <vt:lpstr>س/ عرف التهديد المالي ( الأكراه المالي) أو الغرامة التهديدية     </vt:lpstr>
      <vt:lpstr>نص المادتين 253, 254 من ق. م. ع.</vt:lpstr>
      <vt:lpstr>س/ ما هو شروط الغرامة التهديدية؟</vt:lpstr>
      <vt:lpstr>1- أن يطلب الدائن من المحكمة فرض هذه الغرامة. </vt:lpstr>
      <vt:lpstr>2- أن يكون التنفيذ العيني للألتزام لا يزال ممكنا </vt:lpstr>
      <vt:lpstr>3- أن يكون التنفيذ العيني للألتزام ممكن أذا قام به المدين بنفسه فقط </vt:lpstr>
      <vt:lpstr>س/ متى يكون تدخل المدين ضرورياً </vt:lpstr>
      <vt:lpstr>س/ متى يجوز للدائن الجوء الى بالغرامة التهديدية؟ </vt:lpstr>
      <vt:lpstr>س// مجال الحكم بالغرامة التهديدية </vt:lpstr>
      <vt:lpstr>س/ متى يطبق التهديد المالي أو الغرامة التهديدية  </vt:lpstr>
      <vt:lpstr>مجال الحكم بالغرامة التهديدية </vt:lpstr>
      <vt:lpstr>2-أما اذا كان محل الألتزام نقل عيني يرد على منقول معين بالنوع</vt:lpstr>
      <vt:lpstr>3-أما أذا كان محل الألتزام قياما بعمل</vt:lpstr>
      <vt:lpstr>خصائص الحكم بالغرامة التهديدية </vt:lpstr>
      <vt:lpstr>خصائص الحكم بالغرامة التهديدية</vt:lpstr>
      <vt:lpstr>س// علل أن الغرامة التهديدية يعتبر تهديداً للمدين  2- (انه تهديدي)</vt:lpstr>
      <vt:lpstr>3-  أنه حكم وقتي س/ علل ان الغرامة التهديدية حكم وقتي </vt:lpstr>
      <vt:lpstr>4- س/ علل ان الغرامة التهديدية التي يحكم بها لا تقدر جزافا دفعة واحدة</vt:lpstr>
      <vt:lpstr>5- أنه وسيلة غير مباشرة للحصول على التنفيذ العيني </vt:lpstr>
      <vt:lpstr>طبيعة الحكم بالغرامة التهديدية </vt:lpstr>
      <vt:lpstr>طبيعة الحكم بالغرامة التهديدية </vt:lpstr>
      <vt:lpstr>2-أن الغرامة التهديدية لا تعتبر عقوبة خاصة </vt:lpstr>
      <vt:lpstr>القيمة العملية للحكم بالغرامة التهديدية  </vt:lpstr>
      <vt:lpstr>الشرط الجزائي /التعويض الاتفاقي </vt:lpstr>
      <vt:lpstr>س// تعرف التعويض الاتفاقي/ الشرط الجزائي</vt:lpstr>
      <vt:lpstr>س// ماهي الغرض من الشرط الجزائي </vt:lpstr>
      <vt:lpstr>خصائص الشرط الجزائي </vt:lpstr>
      <vt:lpstr>PowerPoint Presentation</vt:lpstr>
      <vt:lpstr>س// هل يشترط ان يكون هذا الشرط الجزائي أو التعويض الأتفاقي موجوداً في العقد الأصلي؟ </vt:lpstr>
      <vt:lpstr>علل ما يأتي:</vt:lpstr>
      <vt:lpstr>س/  ما هي طبيعة الشرط الجزائي </vt:lpstr>
      <vt:lpstr>س مهم / ما مصير الشرط الجزائي أو التعويض الإتفاقي في حال أصبح التنفيذ مستحيلاً؟   </vt:lpstr>
      <vt:lpstr>2-  ويترتب أيضا أن تلحق الشرط الجزائي الأوصاف التي أقترن بها الألتزام الأصيل من شرط وأجل وتعدد. </vt:lpstr>
      <vt:lpstr>أحكام الشرط الجزائي ( نص 170 مدني)</vt:lpstr>
      <vt:lpstr>أحكام الشرط الجزائي  </vt:lpstr>
      <vt:lpstr>س مهم جداً / هل يجوز زيادة الشرط الجزائي </vt:lpstr>
      <vt:lpstr>PowerPoint Presentation</vt:lpstr>
      <vt:lpstr>س// مهم هل أن الناكل يلتزم بالتعويض؟؟ </vt:lpstr>
      <vt:lpstr>س/ ما موقف المشرع العراقي من عقد ناقل لملكية عقار أو منشيء لحق الرهن عليه دون أن يسجل في دائرة التسجيل؟     </vt:lpstr>
      <vt:lpstr>PowerPoint Presentation</vt:lpstr>
      <vt:lpstr>والرأي الراجح</vt:lpstr>
      <vt:lpstr>تمييز الشرط الجزائي عما يشتبه به من أوضاع ( الجزاءات الأخرى).  </vt:lpstr>
      <vt:lpstr>PowerPoint Presentation</vt:lpstr>
      <vt:lpstr>تمييز الشرط الجزائي عن الشرط الحد الأعلى للمسؤلية </vt:lpstr>
      <vt:lpstr>الشرطان يتشابهان</vt:lpstr>
      <vt:lpstr>التعويض القانوني او الفوائد </vt:lpstr>
      <vt:lpstr>التعويض القانوني او الفوائد </vt:lpstr>
      <vt:lpstr>PowerPoint Presentation</vt:lpstr>
      <vt:lpstr>الفروق بين الفوائد التأخيرية والفوائد التعويضية </vt:lpstr>
      <vt:lpstr>شروط أستحقاق الفوائد التأخيرية  </vt:lpstr>
      <vt:lpstr>2-تاخر المدين في الوفاء </vt:lpstr>
      <vt:lpstr>2. التعويض الأتفاقي أو الشرط الجزائي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وسائل الحصول على التنفيذ العيني الجبري </dc:title>
  <dc:creator>Maher</dc:creator>
  <cp:lastModifiedBy>Maher</cp:lastModifiedBy>
  <cp:revision>74</cp:revision>
  <dcterms:created xsi:type="dcterms:W3CDTF">2023-10-17T15:29:29Z</dcterms:created>
  <dcterms:modified xsi:type="dcterms:W3CDTF">2023-11-04T19:47:35Z</dcterms:modified>
</cp:coreProperties>
</file>