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5" r:id="rId2"/>
    <p:sldId id="257" r:id="rId3"/>
    <p:sldId id="258" r:id="rId4"/>
    <p:sldId id="259" r:id="rId5"/>
    <p:sldId id="260" r:id="rId6"/>
    <p:sldId id="261" r:id="rId7"/>
    <p:sldId id="262" r:id="rId8"/>
    <p:sldId id="346" r:id="rId9"/>
    <p:sldId id="263" r:id="rId10"/>
    <p:sldId id="267" r:id="rId11"/>
    <p:sldId id="268" r:id="rId12"/>
    <p:sldId id="269" r:id="rId13"/>
    <p:sldId id="270" r:id="rId14"/>
    <p:sldId id="271" r:id="rId15"/>
    <p:sldId id="272" r:id="rId16"/>
    <p:sldId id="273" r:id="rId17"/>
    <p:sldId id="276" r:id="rId18"/>
    <p:sldId id="277" r:id="rId19"/>
    <p:sldId id="278" r:id="rId20"/>
    <p:sldId id="279" r:id="rId21"/>
    <p:sldId id="280" r:id="rId22"/>
    <p:sldId id="281" r:id="rId23"/>
    <p:sldId id="282" r:id="rId24"/>
    <p:sldId id="283" r:id="rId25"/>
    <p:sldId id="284" r:id="rId26"/>
    <p:sldId id="285" r:id="rId27"/>
    <p:sldId id="287" r:id="rId28"/>
    <p:sldId id="286" r:id="rId29"/>
    <p:sldId id="288" r:id="rId30"/>
    <p:sldId id="347" r:id="rId31"/>
    <p:sldId id="289" r:id="rId32"/>
    <p:sldId id="290" r:id="rId33"/>
    <p:sldId id="292" r:id="rId34"/>
    <p:sldId id="293" r:id="rId35"/>
    <p:sldId id="348" r:id="rId36"/>
    <p:sldId id="294" r:id="rId37"/>
    <p:sldId id="295" r:id="rId38"/>
    <p:sldId id="297" r:id="rId39"/>
    <p:sldId id="299" r:id="rId40"/>
    <p:sldId id="300" r:id="rId41"/>
    <p:sldId id="30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6B0E6B-C8F1-4F0E-978A-F8FA3292DB8C}">
          <p14:sldIdLst>
            <p14:sldId id="345"/>
            <p14:sldId id="257"/>
            <p14:sldId id="258"/>
            <p14:sldId id="259"/>
            <p14:sldId id="260"/>
            <p14:sldId id="261"/>
            <p14:sldId id="262"/>
            <p14:sldId id="346"/>
            <p14:sldId id="263"/>
            <p14:sldId id="267"/>
            <p14:sldId id="268"/>
            <p14:sldId id="269"/>
            <p14:sldId id="270"/>
            <p14:sldId id="271"/>
            <p14:sldId id="272"/>
            <p14:sldId id="273"/>
            <p14:sldId id="276"/>
            <p14:sldId id="277"/>
            <p14:sldId id="278"/>
            <p14:sldId id="279"/>
            <p14:sldId id="280"/>
            <p14:sldId id="281"/>
            <p14:sldId id="282"/>
            <p14:sldId id="283"/>
            <p14:sldId id="284"/>
            <p14:sldId id="285"/>
            <p14:sldId id="287"/>
            <p14:sldId id="286"/>
          </p14:sldIdLst>
        </p14:section>
        <p14:section name="Untitled Section" id="{51F00537-69FC-4A31-B579-042B9ED82253}">
          <p14:sldIdLst>
            <p14:sldId id="288"/>
            <p14:sldId id="347"/>
            <p14:sldId id="289"/>
            <p14:sldId id="290"/>
            <p14:sldId id="292"/>
            <p14:sldId id="293"/>
            <p14:sldId id="348"/>
            <p14:sldId id="294"/>
            <p14:sldId id="295"/>
            <p14:sldId id="297"/>
            <p14:sldId id="299"/>
            <p14:sldId id="300"/>
            <p14:sldId id="30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guide orient="horz" pos="2160"/>
        <p:guide pos="3840"/>
      </p:guideLst>
    </p:cSldViewPr>
  </p:slideViewPr>
  <p:notesTextViewPr>
    <p:cViewPr>
      <p:scale>
        <a:sx n="1" d="1"/>
        <a:sy n="1" d="1"/>
      </p:scale>
      <p:origin x="0" y="0"/>
    </p:cViewPr>
  </p:notesTextViewPr>
  <p:sorterViewPr>
    <p:cViewPr varScale="1">
      <p:scale>
        <a:sx n="1" d="1"/>
        <a:sy n="1" d="1"/>
      </p:scale>
      <p:origin x="0" y="-5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29F8E-8394-2B6A-A52F-69EBE2A39C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569EC8-3A07-1C8E-CD24-4BEF97D660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D4E5D3-47D3-20FE-BE8E-C44B99F56456}"/>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5" name="Footer Placeholder 4">
            <a:extLst>
              <a:ext uri="{FF2B5EF4-FFF2-40B4-BE49-F238E27FC236}">
                <a16:creationId xmlns:a16="http://schemas.microsoft.com/office/drawing/2014/main" id="{CCE40665-3390-5E71-5BA2-3D5BFCA15B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613C4A-73D9-3233-166A-C6D9B31D8384}"/>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4364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3336-04CA-2BB0-7064-AB6936DC4C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280E73-2E58-5600-837F-E5788F6B04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A93170-3440-D84E-ABB0-CFDA50E6648C}"/>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5" name="Footer Placeholder 4">
            <a:extLst>
              <a:ext uri="{FF2B5EF4-FFF2-40B4-BE49-F238E27FC236}">
                <a16:creationId xmlns:a16="http://schemas.microsoft.com/office/drawing/2014/main" id="{128E1CD0-30CF-788D-73B8-9C201004B1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674A28-10C8-BCB5-382E-5B1CECA4515C}"/>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2177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0748D4-3F00-7E60-288D-67444E9FD2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0A6FB0-873D-4620-73A4-0A7DD76749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42326-CC4C-E754-BAB9-333EF3061F41}"/>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5" name="Footer Placeholder 4">
            <a:extLst>
              <a:ext uri="{FF2B5EF4-FFF2-40B4-BE49-F238E27FC236}">
                <a16:creationId xmlns:a16="http://schemas.microsoft.com/office/drawing/2014/main" id="{0692A53F-83B6-E0B2-DAD5-4269814553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39AE5F-9386-7DB9-7252-87DE6BCA8714}"/>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264798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119E1-8C27-8AA8-8E60-1C0ACA3FB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67136A-6940-4E5E-7619-0E88C1025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53993F-3327-F0F9-4E0F-17C9C2B84721}"/>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5" name="Footer Placeholder 4">
            <a:extLst>
              <a:ext uri="{FF2B5EF4-FFF2-40B4-BE49-F238E27FC236}">
                <a16:creationId xmlns:a16="http://schemas.microsoft.com/office/drawing/2014/main" id="{600BFD65-6D2F-FB95-2868-798FE26A8B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D2D502-F93F-A9F6-9DAE-0748A12B0A9F}"/>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225662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254EC-84F7-0961-8032-F486CA2E38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D44A34-354C-D6CD-1121-B090E4E211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048CF3-D384-02EC-ADCC-C94D9E035805}"/>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5" name="Footer Placeholder 4">
            <a:extLst>
              <a:ext uri="{FF2B5EF4-FFF2-40B4-BE49-F238E27FC236}">
                <a16:creationId xmlns:a16="http://schemas.microsoft.com/office/drawing/2014/main" id="{6F2586B7-E428-3633-FD20-817180DA77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BA317E-8D79-A021-8CF5-F1B3601B0330}"/>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97714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1BE0C-166F-6BBC-6873-DACC58D69A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A5FED3-F836-837C-1525-1BED23C862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1A86A5-458F-2FC5-6DEE-CE19CE83A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7A60D0-DC2A-3DB7-9F58-D302F65861A0}"/>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6" name="Footer Placeholder 5">
            <a:extLst>
              <a:ext uri="{FF2B5EF4-FFF2-40B4-BE49-F238E27FC236}">
                <a16:creationId xmlns:a16="http://schemas.microsoft.com/office/drawing/2014/main" id="{CB6CA289-BA90-80D7-7092-C09097CEAD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DE1DE23-152B-7DD5-8207-7342CFFC6CDE}"/>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197562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5A06-8594-F6D7-4F6A-D59C13EFB8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E25949-F5A2-C058-DBDD-48D337C406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7DEAAC-EF52-DBA3-8845-D1BF4EE1A6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23A6CE-3F5C-003A-2EA5-956E1EFA9A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FF64A5-29A2-C773-83C6-75C85D0DFD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354C19-DC44-65F0-2371-62D9F6EC383D}"/>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8" name="Footer Placeholder 7">
            <a:extLst>
              <a:ext uri="{FF2B5EF4-FFF2-40B4-BE49-F238E27FC236}">
                <a16:creationId xmlns:a16="http://schemas.microsoft.com/office/drawing/2014/main" id="{906246F4-D884-0B57-7B3A-98618A1E6A9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75AA04E-4519-A4DD-3C96-F6ADB818A713}"/>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332433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E1FF4-8CC3-D5D4-65A7-4E2D0A5AFD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B57FC8-7AF7-BB78-183A-F3E9A6D0033A}"/>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4" name="Footer Placeholder 3">
            <a:extLst>
              <a:ext uri="{FF2B5EF4-FFF2-40B4-BE49-F238E27FC236}">
                <a16:creationId xmlns:a16="http://schemas.microsoft.com/office/drawing/2014/main" id="{94608FA5-79F0-3575-6B1A-612E8FC68E3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87876B-2D67-2569-C643-7C21DBC92539}"/>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203468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78E166-7787-A2FB-EB04-8C164BBF97A1}"/>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3" name="Footer Placeholder 2">
            <a:extLst>
              <a:ext uri="{FF2B5EF4-FFF2-40B4-BE49-F238E27FC236}">
                <a16:creationId xmlns:a16="http://schemas.microsoft.com/office/drawing/2014/main" id="{37504CDA-E0AA-AE0B-8B84-641F37E3A69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3B3E9A1-74C1-912A-A1AD-81803DC23937}"/>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366475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FED7-D350-5806-DE4B-0959080BBA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D1F6F6-F3D9-6CCB-4AC8-8B2EE809A9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873AAB-E594-AA94-3A7B-2201C90B4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CC8A9-4CFE-4E5A-90FF-266C7CF5E767}"/>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6" name="Footer Placeholder 5">
            <a:extLst>
              <a:ext uri="{FF2B5EF4-FFF2-40B4-BE49-F238E27FC236}">
                <a16:creationId xmlns:a16="http://schemas.microsoft.com/office/drawing/2014/main" id="{FC8639A2-20CC-9058-C5FF-02CD856057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207E0D-7862-3038-635D-B06FE541497B}"/>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273642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9EBD-C6CE-DF65-0807-87E03DD3F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840BF5-5A3A-CEF7-D8D0-54FCB9E9C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8F9DDBA-650A-3544-9AE0-71F916BE2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A1639-B70D-E992-5638-479B0D6B1205}"/>
              </a:ext>
            </a:extLst>
          </p:cNvPr>
          <p:cNvSpPr>
            <a:spLocks noGrp="1"/>
          </p:cNvSpPr>
          <p:nvPr>
            <p:ph type="dt" sz="half" idx="10"/>
          </p:nvPr>
        </p:nvSpPr>
        <p:spPr/>
        <p:txBody>
          <a:bodyPr/>
          <a:lstStyle/>
          <a:p>
            <a:fld id="{A12A61A1-EB61-484E-8AE1-A4DECDD6FEA5}" type="datetimeFigureOut">
              <a:rPr lang="en-US" smtClean="0"/>
              <a:t>11/4/2023</a:t>
            </a:fld>
            <a:endParaRPr lang="en-US" dirty="0"/>
          </a:p>
        </p:txBody>
      </p:sp>
      <p:sp>
        <p:nvSpPr>
          <p:cNvPr id="6" name="Footer Placeholder 5">
            <a:extLst>
              <a:ext uri="{FF2B5EF4-FFF2-40B4-BE49-F238E27FC236}">
                <a16:creationId xmlns:a16="http://schemas.microsoft.com/office/drawing/2014/main" id="{2C5CDF62-D4E0-863B-09F7-5FA93A0624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C5D13C-C26E-D6BD-EB15-08F9B44A9C2F}"/>
              </a:ext>
            </a:extLst>
          </p:cNvPr>
          <p:cNvSpPr>
            <a:spLocks noGrp="1"/>
          </p:cNvSpPr>
          <p:nvPr>
            <p:ph type="sldNum" sz="quarter" idx="12"/>
          </p:nvPr>
        </p:nvSpPr>
        <p:spPr/>
        <p:txBody>
          <a:bodyPr/>
          <a:lstStyle/>
          <a:p>
            <a:fld id="{EB388C8E-0916-4C87-8DC2-8853C1FE5AEA}" type="slidenum">
              <a:rPr lang="en-US" smtClean="0"/>
              <a:t>‹#›</a:t>
            </a:fld>
            <a:endParaRPr lang="en-US" dirty="0"/>
          </a:p>
        </p:txBody>
      </p:sp>
    </p:spTree>
    <p:extLst>
      <p:ext uri="{BB962C8B-B14F-4D97-AF65-F5344CB8AC3E}">
        <p14:creationId xmlns:p14="http://schemas.microsoft.com/office/powerpoint/2010/main" val="112308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D4A779-93B8-27D8-FF1D-8CB3F0A51E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0ABB4D-979A-3977-381C-E48B950F34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CA7C96-C878-A464-1ABB-9C0F7A1EEB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A61A1-EB61-484E-8AE1-A4DECDD6FEA5}" type="datetimeFigureOut">
              <a:rPr lang="en-US" smtClean="0"/>
              <a:t>11/4/2023</a:t>
            </a:fld>
            <a:endParaRPr lang="en-US" dirty="0"/>
          </a:p>
        </p:txBody>
      </p:sp>
      <p:sp>
        <p:nvSpPr>
          <p:cNvPr id="5" name="Footer Placeholder 4">
            <a:extLst>
              <a:ext uri="{FF2B5EF4-FFF2-40B4-BE49-F238E27FC236}">
                <a16:creationId xmlns:a16="http://schemas.microsoft.com/office/drawing/2014/main" id="{D21CAF99-E1E1-1FB1-05D6-749196F173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5BD5F0A-F63E-6DDB-3F4C-F9A39642A8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88C8E-0916-4C87-8DC2-8853C1FE5AEA}" type="slidenum">
              <a:rPr lang="en-US" smtClean="0"/>
              <a:t>‹#›</a:t>
            </a:fld>
            <a:endParaRPr lang="en-US" dirty="0"/>
          </a:p>
        </p:txBody>
      </p:sp>
    </p:spTree>
    <p:extLst>
      <p:ext uri="{BB962C8B-B14F-4D97-AF65-F5344CB8AC3E}">
        <p14:creationId xmlns:p14="http://schemas.microsoft.com/office/powerpoint/2010/main" val="2307931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احكام الالتزام </a:t>
            </a:r>
            <a:br>
              <a:rPr lang="ar-IQ" b="1" dirty="0" smtClean="0"/>
            </a:br>
            <a:r>
              <a:rPr lang="ar-IQ" b="1" dirty="0" smtClean="0"/>
              <a:t>المرحلة الثالثة</a:t>
            </a:r>
            <a:endParaRPr lang="en-US" b="1" dirty="0"/>
          </a:p>
        </p:txBody>
      </p:sp>
      <p:sp>
        <p:nvSpPr>
          <p:cNvPr id="3" name="Content Placeholder 2"/>
          <p:cNvSpPr>
            <a:spLocks noGrp="1"/>
          </p:cNvSpPr>
          <p:nvPr>
            <p:ph idx="1"/>
          </p:nvPr>
        </p:nvSpPr>
        <p:spPr/>
        <p:txBody>
          <a:bodyPr>
            <a:normAutofit/>
          </a:bodyPr>
          <a:lstStyle/>
          <a:p>
            <a:pPr marL="0" indent="0" algn="ctr">
              <a:spcBef>
                <a:spcPct val="0"/>
              </a:spcBef>
              <a:buNone/>
            </a:pPr>
            <a:r>
              <a:rPr lang="ar-IQ" sz="4400" b="1" dirty="0">
                <a:latin typeface="+mj-lt"/>
                <a:ea typeface="+mj-ea"/>
                <a:cs typeface="+mj-cs"/>
              </a:rPr>
              <a:t>سولين محمد </a:t>
            </a:r>
            <a:r>
              <a:rPr lang="ar-IQ" sz="4400" b="1" dirty="0" smtClean="0">
                <a:latin typeface="+mj-lt"/>
                <a:ea typeface="+mj-ea"/>
                <a:cs typeface="+mj-cs"/>
              </a:rPr>
              <a:t>طاهر </a:t>
            </a:r>
            <a:r>
              <a:rPr lang="ar-IQ" sz="4400" b="1" dirty="0">
                <a:latin typeface="+mj-lt"/>
                <a:ea typeface="+mj-ea"/>
                <a:cs typeface="+mj-cs"/>
              </a:rPr>
              <a:t>فاضل</a:t>
            </a:r>
          </a:p>
          <a:p>
            <a:pPr marL="0" indent="0" algn="ctr">
              <a:spcBef>
                <a:spcPct val="0"/>
              </a:spcBef>
              <a:buNone/>
            </a:pPr>
            <a:r>
              <a:rPr lang="ar-IQ" sz="4400" b="1" dirty="0">
                <a:latin typeface="+mj-lt"/>
                <a:ea typeface="+mj-ea"/>
                <a:cs typeface="+mj-cs"/>
              </a:rPr>
              <a:t>المدرس المساعد في القانون </a:t>
            </a:r>
            <a:r>
              <a:rPr lang="ar-IQ" sz="4400" b="1" dirty="0" smtClean="0">
                <a:latin typeface="+mj-lt"/>
                <a:ea typeface="+mj-ea"/>
                <a:cs typeface="+mj-cs"/>
              </a:rPr>
              <a:t>الخاص</a:t>
            </a:r>
            <a:endParaRPr lang="en-US" sz="4400" b="1" dirty="0" smtClean="0">
              <a:latin typeface="+mj-lt"/>
              <a:ea typeface="+mj-ea"/>
              <a:cs typeface="+mj-cs"/>
            </a:endParaRPr>
          </a:p>
          <a:p>
            <a:pPr marL="0" indent="0" algn="ctr">
              <a:spcBef>
                <a:spcPct val="0"/>
              </a:spcBef>
              <a:buNone/>
            </a:pPr>
            <a:r>
              <a:rPr lang="en-US" sz="4400" b="1" dirty="0" smtClean="0">
                <a:latin typeface="+mj-lt"/>
                <a:ea typeface="+mj-ea"/>
                <a:cs typeface="+mj-cs"/>
              </a:rPr>
              <a:t>2023-2024</a:t>
            </a:r>
            <a:endParaRPr lang="en-US" sz="4400" b="1" dirty="0">
              <a:latin typeface="+mj-lt"/>
              <a:ea typeface="+mj-ea"/>
              <a:cs typeface="+mj-cs"/>
            </a:endParaRPr>
          </a:p>
          <a:p>
            <a:pPr marL="0" indent="0" algn="ctr">
              <a:spcBef>
                <a:spcPct val="0"/>
              </a:spcBef>
              <a:buNone/>
            </a:pPr>
            <a:r>
              <a:rPr lang="en-US" sz="4400" b="1" dirty="0" err="1" smtClean="0">
                <a:latin typeface="+mj-lt"/>
                <a:ea typeface="+mj-ea"/>
                <a:cs typeface="+mj-cs"/>
              </a:rPr>
              <a:t>solin.taher@su.edu.krd</a:t>
            </a:r>
            <a:endParaRPr lang="en-US" sz="4400" b="1" dirty="0">
              <a:latin typeface="+mj-lt"/>
              <a:ea typeface="+mj-ea"/>
              <a:cs typeface="+mj-cs"/>
            </a:endParaRPr>
          </a:p>
        </p:txBody>
      </p:sp>
    </p:spTree>
    <p:extLst>
      <p:ext uri="{BB962C8B-B14F-4D97-AF65-F5344CB8AC3E}">
        <p14:creationId xmlns:p14="http://schemas.microsoft.com/office/powerpoint/2010/main" val="1699813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50000"/>
              </a:lnSpc>
            </a:pPr>
            <a:r>
              <a:rPr lang="ar-IQ" b="1" dirty="0">
                <a:latin typeface="Times New Roman" panose="02020603050405020304" pitchFamily="18" charset="0"/>
                <a:cs typeface="Times New Roman" panose="02020603050405020304" pitchFamily="18" charset="0"/>
              </a:rPr>
              <a:t>منهج البحث أو منهج الدراسة: </a:t>
            </a:r>
          </a:p>
        </p:txBody>
      </p:sp>
      <p:sp>
        <p:nvSpPr>
          <p:cNvPr id="3" name="Content Placeholder 2"/>
          <p:cNvSpPr>
            <a:spLocks noGrp="1"/>
          </p:cNvSpPr>
          <p:nvPr>
            <p:ph idx="1"/>
          </p:nvPr>
        </p:nvSpPr>
        <p:spPr/>
        <p:txBody>
          <a:bodyPr/>
          <a:lstStyle/>
          <a:p>
            <a:pPr algn="r">
              <a:lnSpc>
                <a:spcPct val="150000"/>
              </a:lnSpc>
            </a:pPr>
            <a:r>
              <a:rPr lang="ar-IQ" b="1" dirty="0" smtClean="0">
                <a:latin typeface="Times New Roman" panose="02020603050405020304" pitchFamily="18" charset="0"/>
                <a:cs typeface="Times New Roman" panose="02020603050405020304" pitchFamily="18" charset="0"/>
              </a:rPr>
              <a:t>في </a:t>
            </a:r>
            <a:r>
              <a:rPr lang="ar-IQ" b="1" dirty="0">
                <a:latin typeface="Times New Roman" panose="02020603050405020304" pitchFamily="18" charset="0"/>
                <a:cs typeface="Times New Roman" panose="02020603050405020304" pitchFamily="18" charset="0"/>
              </a:rPr>
              <a:t>ضوء ما تقدم سنقسم هذا الباب الى ثلاث </a:t>
            </a:r>
            <a:r>
              <a:rPr lang="ar-IQ" b="1" dirty="0" smtClean="0">
                <a:latin typeface="Times New Roman" panose="02020603050405020304" pitchFamily="18" charset="0"/>
                <a:cs typeface="Times New Roman" panose="02020603050405020304" pitchFamily="18" charset="0"/>
              </a:rPr>
              <a:t>فصول: </a:t>
            </a:r>
            <a:endParaRPr lang="ar-IQ" b="1" dirty="0">
              <a:latin typeface="Times New Roman" panose="02020603050405020304" pitchFamily="18" charset="0"/>
              <a:cs typeface="Times New Roman" panose="02020603050405020304" pitchFamily="18" charset="0"/>
            </a:endParaRPr>
          </a:p>
          <a:p>
            <a:pPr algn="r">
              <a:lnSpc>
                <a:spcPct val="150000"/>
              </a:lnSpc>
            </a:pPr>
            <a:r>
              <a:rPr lang="ar-IQ" b="1" dirty="0">
                <a:latin typeface="Times New Roman" panose="02020603050405020304" pitchFamily="18" charset="0"/>
                <a:cs typeface="Times New Roman" panose="02020603050405020304" pitchFamily="18" charset="0"/>
              </a:rPr>
              <a:t>اولا: للتنفيذ العيني </a:t>
            </a:r>
            <a:r>
              <a:rPr lang="ar-IQ" b="1" dirty="0" smtClean="0">
                <a:latin typeface="Times New Roman" panose="02020603050405020304" pitchFamily="18" charset="0"/>
                <a:cs typeface="Times New Roman" panose="02020603050405020304" pitchFamily="18" charset="0"/>
              </a:rPr>
              <a:t>الجبري </a:t>
            </a:r>
            <a:endParaRPr lang="ar-IQ" b="1" dirty="0">
              <a:latin typeface="Times New Roman" panose="02020603050405020304" pitchFamily="18" charset="0"/>
              <a:cs typeface="Times New Roman" panose="02020603050405020304" pitchFamily="18" charset="0"/>
            </a:endParaRPr>
          </a:p>
          <a:p>
            <a:pPr algn="r">
              <a:lnSpc>
                <a:spcPct val="150000"/>
              </a:lnSpc>
            </a:pPr>
            <a:r>
              <a:rPr lang="ar-IQ" b="1" dirty="0">
                <a:latin typeface="Times New Roman" panose="02020603050405020304" pitchFamily="18" charset="0"/>
                <a:cs typeface="Times New Roman" panose="02020603050405020304" pitchFamily="18" charset="0"/>
              </a:rPr>
              <a:t>ثانيا: للتنفيذ بمقابل أو التنفيذ بطريق التعويض</a:t>
            </a:r>
          </a:p>
          <a:p>
            <a:pPr algn="r">
              <a:lnSpc>
                <a:spcPct val="150000"/>
              </a:lnSpc>
            </a:pPr>
            <a:r>
              <a:rPr lang="ar-IQ" b="1" dirty="0">
                <a:latin typeface="Times New Roman" panose="02020603050405020304" pitchFamily="18" charset="0"/>
                <a:cs typeface="Times New Roman" panose="02020603050405020304" pitchFamily="18" charset="0"/>
              </a:rPr>
              <a:t>ثالثا: </a:t>
            </a:r>
            <a:r>
              <a:rPr lang="ar-IQ" b="1" dirty="0" smtClean="0">
                <a:latin typeface="Times New Roman" panose="02020603050405020304" pitchFamily="18" charset="0"/>
                <a:cs typeface="Times New Roman" panose="02020603050405020304" pitchFamily="18" charset="0"/>
              </a:rPr>
              <a:t>الحق </a:t>
            </a:r>
            <a:r>
              <a:rPr lang="ar-IQ" b="1" dirty="0">
                <a:latin typeface="Times New Roman" panose="02020603050405020304" pitchFamily="18" charset="0"/>
                <a:cs typeface="Times New Roman" panose="02020603050405020304" pitchFamily="18" charset="0"/>
              </a:rPr>
              <a:t>الضمان العام ووسائل المحافظة عليه</a:t>
            </a:r>
          </a:p>
          <a:p>
            <a:pPr marL="0" indent="0" algn="r">
              <a:buNone/>
            </a:pPr>
            <a:endParaRPr lang="ar-IQ" dirty="0"/>
          </a:p>
        </p:txBody>
      </p:sp>
    </p:spTree>
    <p:extLst>
      <p:ext uri="{BB962C8B-B14F-4D97-AF65-F5344CB8AC3E}">
        <p14:creationId xmlns:p14="http://schemas.microsoft.com/office/powerpoint/2010/main" val="76460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latin typeface="Times New Roman" panose="02020603050405020304" pitchFamily="18" charset="0"/>
                <a:cs typeface="Times New Roman" panose="02020603050405020304" pitchFamily="18" charset="0"/>
              </a:rPr>
              <a:t>س/ علل : أن </a:t>
            </a:r>
            <a:r>
              <a:rPr lang="ar-IQ" b="1" dirty="0">
                <a:latin typeface="Times New Roman" panose="02020603050405020304" pitchFamily="18" charset="0"/>
                <a:cs typeface="Times New Roman" panose="02020603050405020304" pitchFamily="18" charset="0"/>
              </a:rPr>
              <a:t>تنفيذ الالتزام يجب ان يتم بحسن </a:t>
            </a:r>
            <a:r>
              <a:rPr lang="ar-IQ" b="1" dirty="0" smtClean="0">
                <a:latin typeface="Times New Roman" panose="02020603050405020304" pitchFamily="18" charset="0"/>
                <a:cs typeface="Times New Roman" panose="02020603050405020304" pitchFamily="18" charset="0"/>
              </a:rPr>
              <a:t>نية</a:t>
            </a:r>
            <a:endParaRPr lang="ar-IQ" dirty="0"/>
          </a:p>
        </p:txBody>
      </p:sp>
      <p:sp>
        <p:nvSpPr>
          <p:cNvPr id="3" name="Content Placeholder 2"/>
          <p:cNvSpPr>
            <a:spLocks noGrp="1"/>
          </p:cNvSpPr>
          <p:nvPr>
            <p:ph idx="1"/>
          </p:nvPr>
        </p:nvSpPr>
        <p:spPr>
          <a:xfrm>
            <a:off x="718128" y="1496291"/>
            <a:ext cx="10635672" cy="4819217"/>
          </a:xfrm>
        </p:spPr>
        <p:txBody>
          <a:bodyPr>
            <a:normAutofit fontScale="92500"/>
          </a:bodyPr>
          <a:lstStyle/>
          <a:p>
            <a:pPr algn="r">
              <a:lnSpc>
                <a:spcPct val="150000"/>
              </a:lnSpc>
            </a:pPr>
            <a:r>
              <a:rPr lang="ar-IQ" b="1" dirty="0" smtClean="0">
                <a:latin typeface="Times New Roman" panose="02020603050405020304" pitchFamily="18" charset="0"/>
                <a:cs typeface="Times New Roman" panose="02020603050405020304" pitchFamily="18" charset="0"/>
              </a:rPr>
              <a:t>ان </a:t>
            </a:r>
            <a:r>
              <a:rPr lang="ar-IQ" b="1" dirty="0">
                <a:latin typeface="Times New Roman" panose="02020603050405020304" pitchFamily="18" charset="0"/>
                <a:cs typeface="Times New Roman" panose="02020603050405020304" pitchFamily="18" charset="0"/>
              </a:rPr>
              <a:t>حسن النية يعني ان ينفذ المدين التزامه على نحو يطابق نية الطرفين عند التعاقد وبطرق لا تفوت ما قصده الدائن من مصلحة عند ابرام العقد أو تجعلها أكثر كلفة دون مبرر. وقد أقر الشرع العراقي مبدأ حسن النية كاصل يحكم تنفيذ العقود وذلك في المادة 150\1 من ق م ع :</a:t>
            </a:r>
          </a:p>
          <a:p>
            <a:pPr algn="r">
              <a:lnSpc>
                <a:spcPct val="150000"/>
              </a:lnSpc>
            </a:pPr>
            <a:r>
              <a:rPr lang="ar-IQ" b="1" dirty="0">
                <a:latin typeface="Times New Roman" panose="02020603050405020304" pitchFamily="18" charset="0"/>
                <a:cs typeface="Times New Roman" panose="02020603050405020304" pitchFamily="18" charset="0"/>
              </a:rPr>
              <a:t>وأن معيار حسن النية معيار ذاتي ومادي معا. ولذلك يستعين القاضي عادة للوصول اليها بمعايير مادية كالعرف وقواعد المهنة ونزاهة التعامل. وأن مبدأ حسن النية يعم تنفيذ الألتزامات كافة ايا كان مصدرها (العقد أو غيره) فعند وعده بجائزة مثلا تحتم عليه تنفيذ التزامه دون مماطلة.  </a:t>
            </a:r>
          </a:p>
          <a:p>
            <a:pPr marL="0" indent="0" algn="r">
              <a:buNone/>
            </a:pPr>
            <a:endParaRPr lang="ar-IQ" dirty="0"/>
          </a:p>
        </p:txBody>
      </p:sp>
    </p:spTree>
    <p:extLst>
      <p:ext uri="{BB962C8B-B14F-4D97-AF65-F5344CB8AC3E}">
        <p14:creationId xmlns:p14="http://schemas.microsoft.com/office/powerpoint/2010/main" val="230146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مادة (150)</a:t>
            </a:r>
            <a:endParaRPr lang="ar-IQ" dirty="0"/>
          </a:p>
        </p:txBody>
      </p:sp>
      <p:sp>
        <p:nvSpPr>
          <p:cNvPr id="3" name="Content Placeholder 2"/>
          <p:cNvSpPr>
            <a:spLocks noGrp="1"/>
          </p:cNvSpPr>
          <p:nvPr>
            <p:ph idx="1"/>
          </p:nvPr>
        </p:nvSpPr>
        <p:spPr/>
        <p:txBody>
          <a:bodyPr/>
          <a:lstStyle/>
          <a:p>
            <a:pPr marL="0" indent="0" algn="r" rtl="1">
              <a:buNone/>
            </a:pPr>
            <a:r>
              <a:rPr lang="ar-IQ" b="1" dirty="0" smtClean="0">
                <a:latin typeface="Times New Roman" panose="02020603050405020304" pitchFamily="18" charset="0"/>
                <a:cs typeface="Times New Roman" panose="02020603050405020304" pitchFamily="18" charset="0"/>
              </a:rPr>
              <a:t> (  </a:t>
            </a:r>
            <a:r>
              <a:rPr lang="ar-IQ" b="1" dirty="0">
                <a:latin typeface="Times New Roman" panose="02020603050405020304" pitchFamily="18" charset="0"/>
                <a:cs typeface="Times New Roman" panose="02020603050405020304" pitchFamily="18" charset="0"/>
              </a:rPr>
              <a:t>يجب تنفيذ العقد طبقاً لما اشتمل عليه وبطريقة تتفق مع ما يوجبه حسن </a:t>
            </a:r>
            <a:r>
              <a:rPr lang="ar-IQ" b="1" dirty="0" smtClean="0">
                <a:latin typeface="Times New Roman" panose="02020603050405020304" pitchFamily="18" charset="0"/>
                <a:cs typeface="Times New Roman" panose="02020603050405020304" pitchFamily="18" charset="0"/>
              </a:rPr>
              <a:t>النية) .</a:t>
            </a:r>
            <a:endParaRPr lang="en-US" sz="1000" dirty="0">
              <a:latin typeface="Times New Roman" panose="02020603050405020304" pitchFamily="18" charset="0"/>
              <a:ea typeface="Times New Roman" panose="02020603050405020304" pitchFamily="18" charset="0"/>
            </a:endParaRPr>
          </a:p>
          <a:p>
            <a:pPr marL="0" indent="0" algn="r">
              <a:buNone/>
            </a:pPr>
            <a:endParaRPr lang="ar-IQ" dirty="0"/>
          </a:p>
        </p:txBody>
      </p:sp>
    </p:spTree>
    <p:extLst>
      <p:ext uri="{BB962C8B-B14F-4D97-AF65-F5344CB8AC3E}">
        <p14:creationId xmlns:p14="http://schemas.microsoft.com/office/powerpoint/2010/main" val="306903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88102"/>
          </a:xfrm>
        </p:spPr>
        <p:txBody>
          <a:bodyPr>
            <a:normAutofit fontScale="90000"/>
          </a:bodyPr>
          <a:lstStyle/>
          <a:p>
            <a:pPr algn="ctr"/>
            <a:r>
              <a:rPr lang="ar-IQ" b="1" dirty="0">
                <a:latin typeface="Times New Roman" panose="02020603050405020304" pitchFamily="18" charset="0"/>
                <a:cs typeface="Times New Roman" panose="02020603050405020304" pitchFamily="18" charset="0"/>
              </a:rPr>
              <a:t>يتضح من كل ما تقدم سابقا:</a:t>
            </a:r>
            <a:br>
              <a:rPr lang="ar-IQ" b="1" dirty="0">
                <a:latin typeface="Times New Roman" panose="02020603050405020304" pitchFamily="18" charset="0"/>
                <a:cs typeface="Times New Roman" panose="02020603050405020304" pitchFamily="18" charset="0"/>
              </a:rPr>
            </a:br>
            <a:endParaRPr lang="ar-IQ" dirty="0"/>
          </a:p>
        </p:txBody>
      </p:sp>
      <p:sp>
        <p:nvSpPr>
          <p:cNvPr id="3" name="Content Placeholder 2"/>
          <p:cNvSpPr>
            <a:spLocks noGrp="1"/>
          </p:cNvSpPr>
          <p:nvPr>
            <p:ph idx="1"/>
          </p:nvPr>
        </p:nvSpPr>
        <p:spPr>
          <a:xfrm>
            <a:off x="838200" y="1590805"/>
            <a:ext cx="10515600" cy="4586158"/>
          </a:xfrm>
        </p:spPr>
        <p:txBody>
          <a:bodyPr/>
          <a:lstStyle/>
          <a:p>
            <a:pPr algn="r">
              <a:lnSpc>
                <a:spcPct val="150000"/>
              </a:lnSpc>
            </a:pPr>
            <a:r>
              <a:rPr lang="ar-IQ" b="1" dirty="0" smtClean="0">
                <a:latin typeface="Times New Roman" panose="02020603050405020304" pitchFamily="18" charset="0"/>
                <a:cs typeface="Times New Roman" panose="02020603050405020304" pitchFamily="18" charset="0"/>
              </a:rPr>
              <a:t>1-  </a:t>
            </a:r>
            <a:r>
              <a:rPr lang="ar-IQ" b="1" dirty="0">
                <a:latin typeface="Times New Roman" panose="02020603050405020304" pitchFamily="18" charset="0"/>
                <a:cs typeface="Times New Roman" panose="02020603050405020304" pitchFamily="18" charset="0"/>
              </a:rPr>
              <a:t>أن الألتزام يتضمن (عنصري المسؤلية والمديونية) وهما يجتمعان في الألتزام </a:t>
            </a:r>
            <a:r>
              <a:rPr lang="ar-IQ" b="1" dirty="0" smtClean="0">
                <a:latin typeface="Times New Roman" panose="02020603050405020304" pitchFamily="18" charset="0"/>
                <a:cs typeface="Times New Roman" panose="02020603050405020304" pitchFamily="18" charset="0"/>
              </a:rPr>
              <a:t>المدني</a:t>
            </a:r>
            <a:endParaRPr lang="ar-IQ" b="1" dirty="0">
              <a:latin typeface="Times New Roman" panose="02020603050405020304" pitchFamily="18" charset="0"/>
              <a:cs typeface="Times New Roman" panose="02020603050405020304" pitchFamily="18" charset="0"/>
            </a:endParaRPr>
          </a:p>
          <a:p>
            <a:pPr algn="r">
              <a:lnSpc>
                <a:spcPct val="150000"/>
              </a:lnSpc>
            </a:pPr>
            <a:r>
              <a:rPr lang="ar-IQ" b="1" dirty="0">
                <a:latin typeface="Times New Roman" panose="02020603050405020304" pitchFamily="18" charset="0"/>
                <a:cs typeface="Times New Roman" panose="02020603050405020304" pitchFamily="18" charset="0"/>
              </a:rPr>
              <a:t> 2- وأن الألتزام اذا ترتب في ذمة شخص وجب علية الوفاء بذات التزامه بحسن </a:t>
            </a:r>
            <a:r>
              <a:rPr lang="ar-IQ" b="1" dirty="0" smtClean="0">
                <a:latin typeface="Times New Roman" panose="02020603050405020304" pitchFamily="18" charset="0"/>
                <a:cs typeface="Times New Roman" panose="02020603050405020304" pitchFamily="18" charset="0"/>
              </a:rPr>
              <a:t>نية وهذا </a:t>
            </a:r>
            <a:r>
              <a:rPr lang="ar-IQ" b="1" dirty="0">
                <a:latin typeface="Times New Roman" panose="02020603050405020304" pitchFamily="18" charset="0"/>
                <a:cs typeface="Times New Roman" panose="02020603050405020304" pitchFamily="18" charset="0"/>
              </a:rPr>
              <a:t>هو التنفيذ العيني </a:t>
            </a:r>
            <a:r>
              <a:rPr lang="ar-IQ" b="1" dirty="0" smtClean="0">
                <a:latin typeface="Times New Roman" panose="02020603050405020304" pitchFamily="18" charset="0"/>
                <a:cs typeface="Times New Roman" panose="02020603050405020304" pitchFamily="18" charset="0"/>
              </a:rPr>
              <a:t>الاختياري، </a:t>
            </a:r>
            <a:r>
              <a:rPr lang="ar-IQ" b="1" dirty="0">
                <a:latin typeface="Times New Roman" panose="02020603050405020304" pitchFamily="18" charset="0"/>
                <a:cs typeface="Times New Roman" panose="02020603050405020304" pitchFamily="18" charset="0"/>
              </a:rPr>
              <a:t>والذي يقابل عنصر المديونية. </a:t>
            </a:r>
          </a:p>
          <a:p>
            <a:pPr marL="0" indent="0" algn="r">
              <a:buNone/>
            </a:pPr>
            <a:endParaRPr lang="ar-IQ" dirty="0"/>
          </a:p>
        </p:txBody>
      </p:sp>
    </p:spTree>
    <p:extLst>
      <p:ext uri="{BB962C8B-B14F-4D97-AF65-F5344CB8AC3E}">
        <p14:creationId xmlns:p14="http://schemas.microsoft.com/office/powerpoint/2010/main" val="348298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2217"/>
          </a:xfrm>
        </p:spPr>
        <p:txBody>
          <a:bodyPr>
            <a:normAutofit fontScale="90000"/>
          </a:bodyPr>
          <a:lstStyle/>
          <a:p>
            <a:pPr algn="ctr"/>
            <a:r>
              <a:rPr lang="ar-IQ" sz="3600" b="1" dirty="0">
                <a:solidFill>
                  <a:srgbClr val="FF0000"/>
                </a:solidFill>
                <a:latin typeface="Times New Roman" panose="02020603050405020304" pitchFamily="18" charset="0"/>
                <a:ea typeface="+mn-ea"/>
                <a:cs typeface="Times New Roman" panose="02020603050405020304" pitchFamily="18" charset="0"/>
              </a:rPr>
              <a:t>س/ متى </a:t>
            </a:r>
            <a:r>
              <a:rPr lang="ar-IQ" sz="3600" b="1" dirty="0" smtClean="0">
                <a:solidFill>
                  <a:srgbClr val="FF0000"/>
                </a:solidFill>
                <a:latin typeface="Times New Roman" panose="02020603050405020304" pitchFamily="18" charset="0"/>
                <a:ea typeface="+mn-ea"/>
                <a:cs typeface="Times New Roman" panose="02020603050405020304" pitchFamily="18" charset="0"/>
              </a:rPr>
              <a:t>يجوز </a:t>
            </a:r>
            <a:r>
              <a:rPr lang="ar-IQ" sz="3600" b="1" dirty="0">
                <a:solidFill>
                  <a:srgbClr val="FF0000"/>
                </a:solidFill>
                <a:latin typeface="Times New Roman" panose="02020603050405020304" pitchFamily="18" charset="0"/>
                <a:ea typeface="+mn-ea"/>
                <a:cs typeface="Times New Roman" panose="02020603050405020304" pitchFamily="18" charset="0"/>
              </a:rPr>
              <a:t>للمحكمة </a:t>
            </a:r>
            <a:r>
              <a:rPr lang="ar-IQ" sz="3600" b="1" dirty="0" smtClean="0">
                <a:solidFill>
                  <a:srgbClr val="FF0000"/>
                </a:solidFill>
                <a:latin typeface="Times New Roman" panose="02020603050405020304" pitchFamily="18" charset="0"/>
                <a:ea typeface="+mn-ea"/>
                <a:cs typeface="Times New Roman" panose="02020603050405020304" pitchFamily="18" charset="0"/>
              </a:rPr>
              <a:t>التحول من التنفيذ </a:t>
            </a:r>
            <a:r>
              <a:rPr lang="ar-IQ" sz="3600" b="1" dirty="0">
                <a:solidFill>
                  <a:srgbClr val="FF0000"/>
                </a:solidFill>
                <a:latin typeface="Times New Roman" panose="02020603050405020304" pitchFamily="18" charset="0"/>
                <a:ea typeface="+mn-ea"/>
                <a:cs typeface="Times New Roman" panose="02020603050405020304" pitchFamily="18" charset="0"/>
              </a:rPr>
              <a:t>الاختياري الى التنفيذ </a:t>
            </a:r>
            <a:r>
              <a:rPr lang="ar-IQ" sz="4000" b="1" dirty="0" smtClean="0">
                <a:solidFill>
                  <a:srgbClr val="FF0000"/>
                </a:solidFill>
                <a:latin typeface="Times New Roman" panose="02020603050405020304" pitchFamily="18" charset="0"/>
                <a:ea typeface="+mn-ea"/>
                <a:cs typeface="Times New Roman" panose="02020603050405020304" pitchFamily="18" charset="0"/>
              </a:rPr>
              <a:t>الأجباري؟</a:t>
            </a:r>
            <a:r>
              <a:rPr lang="ar-IQ" b="1" dirty="0">
                <a:solidFill>
                  <a:srgbClr val="FF0000"/>
                </a:solidFill>
                <a:latin typeface="Times New Roman" panose="02020603050405020304" pitchFamily="18" charset="0"/>
                <a:cs typeface="Times New Roman" panose="02020603050405020304" pitchFamily="18" charset="0"/>
              </a:rPr>
              <a:t/>
            </a:r>
            <a:br>
              <a:rPr lang="ar-IQ" b="1" dirty="0">
                <a:solidFill>
                  <a:srgbClr val="FF0000"/>
                </a:solidFill>
                <a:latin typeface="Times New Roman" panose="02020603050405020304" pitchFamily="18" charset="0"/>
                <a:cs typeface="Times New Roman" panose="02020603050405020304" pitchFamily="18" charset="0"/>
              </a:rPr>
            </a:br>
            <a:endParaRPr lang="ar-IQ" dirty="0">
              <a:solidFill>
                <a:srgbClr val="FF0000"/>
              </a:solidFill>
            </a:endParaRPr>
          </a:p>
        </p:txBody>
      </p:sp>
      <p:sp>
        <p:nvSpPr>
          <p:cNvPr id="3" name="Content Placeholder 2"/>
          <p:cNvSpPr>
            <a:spLocks noGrp="1"/>
          </p:cNvSpPr>
          <p:nvPr>
            <p:ph idx="1"/>
          </p:nvPr>
        </p:nvSpPr>
        <p:spPr>
          <a:xfrm>
            <a:off x="838200" y="1189973"/>
            <a:ext cx="10515600" cy="4986990"/>
          </a:xfrm>
        </p:spPr>
        <p:txBody>
          <a:bodyPr>
            <a:normAutofit/>
          </a:bodyPr>
          <a:lstStyle/>
          <a:p>
            <a:pPr marL="0" indent="0" algn="r">
              <a:lnSpc>
                <a:spcPct val="150000"/>
              </a:lnSpc>
              <a:buNone/>
            </a:pPr>
            <a:r>
              <a:rPr lang="ar-IQ" b="1" dirty="0" smtClean="0">
                <a:latin typeface="Times New Roman" panose="02020603050405020304" pitchFamily="18" charset="0"/>
                <a:cs typeface="Times New Roman" panose="02020603050405020304" pitchFamily="18" charset="0"/>
              </a:rPr>
              <a:t>ج</a:t>
            </a:r>
            <a:r>
              <a:rPr lang="ar-IQ" b="1" dirty="0">
                <a:latin typeface="Times New Roman" panose="02020603050405020304" pitchFamily="18" charset="0"/>
                <a:cs typeface="Times New Roman" panose="02020603050405020304" pitchFamily="18" charset="0"/>
              </a:rPr>
              <a:t>/ 1- في حال  اذا أمتنع عن التنفيذ العيني </a:t>
            </a:r>
            <a:r>
              <a:rPr lang="ar-IQ" b="1" dirty="0" smtClean="0">
                <a:latin typeface="Times New Roman" panose="02020603050405020304" pitchFamily="18" charset="0"/>
                <a:cs typeface="Times New Roman" panose="02020603050405020304" pitchFamily="18" charset="0"/>
              </a:rPr>
              <a:t>الأختياري.</a:t>
            </a:r>
            <a:endParaRPr lang="ar-IQ" b="1" dirty="0">
              <a:latin typeface="Times New Roman" panose="02020603050405020304" pitchFamily="18" charset="0"/>
              <a:cs typeface="Times New Roman" panose="02020603050405020304" pitchFamily="18" charset="0"/>
            </a:endParaRPr>
          </a:p>
          <a:p>
            <a:pPr marL="0" indent="0" algn="r">
              <a:lnSpc>
                <a:spcPct val="150000"/>
              </a:lnSpc>
              <a:buNone/>
            </a:pPr>
            <a:r>
              <a:rPr lang="ar-IQ" b="1" dirty="0">
                <a:latin typeface="Times New Roman" panose="02020603050405020304" pitchFamily="18" charset="0"/>
                <a:cs typeface="Times New Roman" panose="02020603050405020304" pitchFamily="18" charset="0"/>
              </a:rPr>
              <a:t>2-  ولم يكن الالتزام التزاما </a:t>
            </a:r>
            <a:r>
              <a:rPr lang="ar-IQ" b="1" dirty="0" smtClean="0">
                <a:latin typeface="Times New Roman" panose="02020603050405020304" pitchFamily="18" charset="0"/>
                <a:cs typeface="Times New Roman" panose="02020603050405020304" pitchFamily="18" charset="0"/>
              </a:rPr>
              <a:t>طبيعيا.</a:t>
            </a:r>
            <a:endParaRPr lang="ar-IQ" b="1" dirty="0">
              <a:latin typeface="Times New Roman" panose="02020603050405020304" pitchFamily="18" charset="0"/>
              <a:cs typeface="Times New Roman" panose="02020603050405020304" pitchFamily="18" charset="0"/>
            </a:endParaRPr>
          </a:p>
          <a:p>
            <a:pPr marL="0" indent="0" algn="r">
              <a:lnSpc>
                <a:spcPct val="150000"/>
              </a:lnSpc>
              <a:buNone/>
            </a:pPr>
            <a:r>
              <a:rPr lang="ar-IQ" b="1" dirty="0" smtClean="0">
                <a:latin typeface="Times New Roman" panose="02020603050405020304" pitchFamily="18" charset="0"/>
                <a:cs typeface="Times New Roman" panose="02020603050405020304" pitchFamily="18" charset="0"/>
              </a:rPr>
              <a:t>فأنه </a:t>
            </a:r>
            <a:r>
              <a:rPr lang="ar-IQ" b="1" dirty="0">
                <a:latin typeface="Times New Roman" panose="02020603050405020304" pitchFamily="18" charset="0"/>
                <a:cs typeface="Times New Roman" panose="02020603050405020304" pitchFamily="18" charset="0"/>
              </a:rPr>
              <a:t>يجبر على </a:t>
            </a:r>
            <a:r>
              <a:rPr lang="ar-IQ" b="1" dirty="0" smtClean="0">
                <a:latin typeface="Times New Roman" panose="02020603050405020304" pitchFamily="18" charset="0"/>
                <a:cs typeface="Times New Roman" panose="02020603050405020304" pitchFamily="18" charset="0"/>
              </a:rPr>
              <a:t>التنفيذ،  </a:t>
            </a:r>
            <a:r>
              <a:rPr lang="ar-IQ" b="1" dirty="0">
                <a:latin typeface="Times New Roman" panose="02020603050405020304" pitchFamily="18" charset="0"/>
                <a:cs typeface="Times New Roman" panose="02020603050405020304" pitchFamily="18" charset="0"/>
              </a:rPr>
              <a:t>ويحق للدائن عندئذ الاستعانة بالسلطة العامة </a:t>
            </a:r>
            <a:r>
              <a:rPr lang="ar-IQ" b="1" dirty="0" smtClean="0">
                <a:latin typeface="Times New Roman" panose="02020603050405020304" pitchFamily="18" charset="0"/>
                <a:cs typeface="Times New Roman" panose="02020603050405020304" pitchFamily="18" charset="0"/>
              </a:rPr>
              <a:t>والجوء </a:t>
            </a:r>
            <a:r>
              <a:rPr lang="ar-IQ" b="1" dirty="0">
                <a:latin typeface="Times New Roman" panose="02020603050405020304" pitchFamily="18" charset="0"/>
                <a:cs typeface="Times New Roman" panose="02020603050405020304" pitchFamily="18" charset="0"/>
              </a:rPr>
              <a:t>الى الطرق المقررة قانونا لتنفيذ الالتزام جبرا على المدين ويسمى هذا النوع بالتنفيذ الجبري الذي يقابل </a:t>
            </a:r>
            <a:r>
              <a:rPr lang="ar-IQ" b="1" dirty="0" smtClean="0">
                <a:latin typeface="Times New Roman" panose="02020603050405020304" pitchFamily="18" charset="0"/>
                <a:cs typeface="Times New Roman" panose="02020603050405020304" pitchFamily="18" charset="0"/>
              </a:rPr>
              <a:t>المسؤولية</a:t>
            </a:r>
            <a:r>
              <a:rPr lang="ar-IQ" b="1" dirty="0">
                <a:latin typeface="Times New Roman" panose="02020603050405020304" pitchFamily="18" charset="0"/>
                <a:cs typeface="Times New Roman" panose="02020603050405020304" pitchFamily="18" charset="0"/>
              </a:rPr>
              <a:t>. </a:t>
            </a:r>
          </a:p>
          <a:p>
            <a:pPr algn="r">
              <a:lnSpc>
                <a:spcPct val="150000"/>
              </a:lnSpc>
            </a:pPr>
            <a:endParaRPr lang="ar-IQ" b="1" dirty="0">
              <a:latin typeface="Times New Roman" panose="02020603050405020304" pitchFamily="18" charset="0"/>
              <a:cs typeface="Times New Roman" panose="02020603050405020304" pitchFamily="18" charset="0"/>
            </a:endParaRPr>
          </a:p>
          <a:p>
            <a:pPr marL="0" indent="0" algn="r">
              <a:buNone/>
            </a:pPr>
            <a:endParaRPr lang="ar-IQ" dirty="0"/>
          </a:p>
        </p:txBody>
      </p:sp>
    </p:spTree>
    <p:extLst>
      <p:ext uri="{BB962C8B-B14F-4D97-AF65-F5344CB8AC3E}">
        <p14:creationId xmlns:p14="http://schemas.microsoft.com/office/powerpoint/2010/main" val="394977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60968"/>
          </a:xfrm>
        </p:spPr>
        <p:txBody>
          <a:bodyPr>
            <a:normAutofit fontScale="90000"/>
          </a:bodyPr>
          <a:lstStyle/>
          <a:p>
            <a:endParaRPr lang="ar-IQ" dirty="0"/>
          </a:p>
        </p:txBody>
      </p:sp>
      <p:sp>
        <p:nvSpPr>
          <p:cNvPr id="3" name="Content Placeholder 2"/>
          <p:cNvSpPr>
            <a:spLocks noGrp="1"/>
          </p:cNvSpPr>
          <p:nvPr>
            <p:ph idx="1"/>
          </p:nvPr>
        </p:nvSpPr>
        <p:spPr>
          <a:xfrm>
            <a:off x="838200" y="651353"/>
            <a:ext cx="10515600" cy="5525610"/>
          </a:xfrm>
        </p:spPr>
        <p:txBody>
          <a:bodyPr/>
          <a:lstStyle/>
          <a:p>
            <a:pPr algn="r">
              <a:lnSpc>
                <a:spcPct val="150000"/>
              </a:lnSpc>
            </a:pPr>
            <a:r>
              <a:rPr lang="ar-IQ" b="1" dirty="0">
                <a:latin typeface="Times New Roman" panose="02020603050405020304" pitchFamily="18" charset="0"/>
                <a:cs typeface="Times New Roman" panose="02020603050405020304" pitchFamily="18" charset="0"/>
              </a:rPr>
              <a:t>2- أما اذا لم تتوافر هذه الشروط فللدائن ان يطلب التنفيذ بمقابل (التعويض</a:t>
            </a:r>
            <a:r>
              <a:rPr lang="ar-IQ" b="1" dirty="0" smtClean="0">
                <a:latin typeface="Times New Roman" panose="02020603050405020304" pitchFamily="18" charset="0"/>
                <a:cs typeface="Times New Roman" panose="02020603050405020304" pitchFamily="18" charset="0"/>
              </a:rPr>
              <a:t>)، </a:t>
            </a:r>
            <a:r>
              <a:rPr lang="ar-IQ" b="1" dirty="0">
                <a:latin typeface="Times New Roman" panose="02020603050405020304" pitchFamily="18" charset="0"/>
                <a:cs typeface="Times New Roman" panose="02020603050405020304" pitchFamily="18" charset="0"/>
              </a:rPr>
              <a:t>اي مطالبة مدينه بدفع تعويض عن الضرر الذي لحقه بسبب الامتناع عن التنفيذ او الاخلال به او التاخر </a:t>
            </a:r>
            <a:r>
              <a:rPr lang="ar-IQ" b="1" dirty="0" smtClean="0">
                <a:latin typeface="Times New Roman" panose="02020603050405020304" pitchFamily="18" charset="0"/>
                <a:cs typeface="Times New Roman" panose="02020603050405020304" pitchFamily="18" charset="0"/>
              </a:rPr>
              <a:t>فيه. </a:t>
            </a:r>
          </a:p>
          <a:p>
            <a:pPr algn="r">
              <a:lnSpc>
                <a:spcPct val="150000"/>
              </a:lnSpc>
            </a:pPr>
            <a:r>
              <a:rPr lang="ar-IQ" b="1" dirty="0" smtClean="0">
                <a:latin typeface="Times New Roman" panose="02020603050405020304" pitchFamily="18" charset="0"/>
                <a:cs typeface="Times New Roman" panose="02020603050405020304" pitchFamily="18" charset="0"/>
              </a:rPr>
              <a:t>وبناءا </a:t>
            </a:r>
            <a:r>
              <a:rPr lang="ar-IQ" b="1" dirty="0">
                <a:latin typeface="Times New Roman" panose="02020603050405020304" pitchFamily="18" charset="0"/>
                <a:cs typeface="Times New Roman" panose="02020603050405020304" pitchFamily="18" charset="0"/>
              </a:rPr>
              <a:t>على ما تقدم يحسن بنا توزيع هذا الفصل على </a:t>
            </a:r>
            <a:r>
              <a:rPr lang="ar-IQ" b="1" dirty="0" smtClean="0">
                <a:latin typeface="Times New Roman" panose="02020603050405020304" pitchFamily="18" charset="0"/>
                <a:cs typeface="Times New Roman" panose="02020603050405020304" pitchFamily="18" charset="0"/>
              </a:rPr>
              <a:t>مبحثين</a:t>
            </a:r>
          </a:p>
          <a:p>
            <a:pPr algn="r">
              <a:lnSpc>
                <a:spcPct val="150000"/>
              </a:lnSpc>
            </a:pPr>
            <a:r>
              <a:rPr lang="ar-IQ" b="1" dirty="0" smtClean="0">
                <a:latin typeface="Times New Roman" panose="02020603050405020304" pitchFamily="18" charset="0"/>
                <a:cs typeface="Times New Roman" panose="02020603050405020304" pitchFamily="18" charset="0"/>
              </a:rPr>
              <a:t>1- على </a:t>
            </a:r>
            <a:r>
              <a:rPr lang="ar-IQ" b="1" dirty="0">
                <a:latin typeface="Times New Roman" panose="02020603050405020304" pitchFamily="18" charset="0"/>
                <a:cs typeface="Times New Roman" panose="02020603050405020304" pitchFamily="18" charset="0"/>
              </a:rPr>
              <a:t>شروط التنفيذ العيني الجبري </a:t>
            </a:r>
            <a:endParaRPr lang="ar-IQ" b="1" dirty="0" smtClean="0">
              <a:latin typeface="Times New Roman" panose="02020603050405020304" pitchFamily="18" charset="0"/>
              <a:cs typeface="Times New Roman" panose="02020603050405020304" pitchFamily="18" charset="0"/>
            </a:endParaRPr>
          </a:p>
          <a:p>
            <a:pPr algn="r">
              <a:lnSpc>
                <a:spcPct val="150000"/>
              </a:lnSpc>
            </a:pPr>
            <a:r>
              <a:rPr lang="ar-IQ" b="1" dirty="0" smtClean="0">
                <a:latin typeface="Times New Roman" panose="02020603050405020304" pitchFamily="18" charset="0"/>
                <a:cs typeface="Times New Roman" panose="02020603050405020304" pitchFamily="18" charset="0"/>
              </a:rPr>
              <a:t>2- لبيان </a:t>
            </a:r>
            <a:r>
              <a:rPr lang="ar-IQ" b="1" dirty="0">
                <a:latin typeface="Times New Roman" panose="02020603050405020304" pitchFamily="18" charset="0"/>
                <a:cs typeface="Times New Roman" panose="02020603050405020304" pitchFamily="18" charset="0"/>
              </a:rPr>
              <a:t>وسائل الحصول </a:t>
            </a:r>
            <a:r>
              <a:rPr lang="ar-IQ" b="1" dirty="0" smtClean="0">
                <a:latin typeface="Times New Roman" panose="02020603050405020304" pitchFamily="18" charset="0"/>
                <a:cs typeface="Times New Roman" panose="02020603050405020304" pitchFamily="18" charset="0"/>
              </a:rPr>
              <a:t>عليه </a:t>
            </a:r>
            <a:endParaRPr lang="ar-IQ"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97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4293"/>
          </a:xfrm>
        </p:spPr>
        <p:txBody>
          <a:bodyPr>
            <a:normAutofit fontScale="90000"/>
          </a:bodyPr>
          <a:lstStyle/>
          <a:p>
            <a:pPr algn="ctr"/>
            <a:r>
              <a:rPr lang="ar-IQ" sz="4000" b="1" dirty="0">
                <a:solidFill>
                  <a:srgbClr val="FF0000"/>
                </a:solidFill>
                <a:latin typeface="+mn-lt"/>
                <a:ea typeface="+mn-ea"/>
              </a:rPr>
              <a:t>شروط </a:t>
            </a:r>
            <a:r>
              <a:rPr lang="ar-IQ" b="1" dirty="0">
                <a:solidFill>
                  <a:srgbClr val="FF0000"/>
                </a:solidFill>
                <a:latin typeface="+mn-lt"/>
                <a:ea typeface="+mn-ea"/>
              </a:rPr>
              <a:t>التنفيذ ا</a:t>
            </a:r>
            <a:r>
              <a:rPr lang="ar-IQ" sz="4000" b="1" dirty="0">
                <a:solidFill>
                  <a:srgbClr val="FF0000"/>
                </a:solidFill>
                <a:latin typeface="+mn-lt"/>
                <a:ea typeface="+mn-ea"/>
              </a:rPr>
              <a:t>لعيني الجبري</a:t>
            </a:r>
            <a:r>
              <a:rPr lang="ar-IQ" dirty="0"/>
              <a:t/>
            </a:r>
            <a:br>
              <a:rPr lang="ar-IQ" dirty="0"/>
            </a:br>
            <a:endParaRPr lang="ar-IQ" dirty="0"/>
          </a:p>
        </p:txBody>
      </p:sp>
      <p:sp>
        <p:nvSpPr>
          <p:cNvPr id="3" name="Content Placeholder 2"/>
          <p:cNvSpPr>
            <a:spLocks noGrp="1"/>
          </p:cNvSpPr>
          <p:nvPr>
            <p:ph idx="1"/>
          </p:nvPr>
        </p:nvSpPr>
        <p:spPr>
          <a:xfrm>
            <a:off x="838200" y="1644074"/>
            <a:ext cx="10515600" cy="4532890"/>
          </a:xfrm>
        </p:spPr>
        <p:txBody>
          <a:bodyPr>
            <a:normAutofit/>
          </a:bodyPr>
          <a:lstStyle/>
          <a:p>
            <a:pPr marL="0" indent="0" algn="r">
              <a:buNone/>
            </a:pPr>
            <a:r>
              <a:rPr lang="ar-IQ" sz="3600" dirty="0" smtClean="0">
                <a:cs typeface="+mj-cs"/>
              </a:rPr>
              <a:t>المادة</a:t>
            </a:r>
            <a:r>
              <a:rPr lang="ar-IQ" sz="3600" b="1" dirty="0" smtClean="0">
                <a:solidFill>
                  <a:srgbClr val="FF0000"/>
                </a:solidFill>
                <a:cs typeface="+mj-cs"/>
              </a:rPr>
              <a:t>( 246 ) </a:t>
            </a:r>
            <a:r>
              <a:rPr lang="ar-IQ" sz="3600" dirty="0" smtClean="0">
                <a:cs typeface="+mj-cs"/>
              </a:rPr>
              <a:t>من ق م ع، </a:t>
            </a:r>
          </a:p>
          <a:p>
            <a:pPr marL="0" indent="0" algn="r">
              <a:buNone/>
            </a:pPr>
            <a:r>
              <a:rPr lang="ar-IQ" sz="3600" dirty="0" smtClean="0">
                <a:cs typeface="+mj-cs"/>
              </a:rPr>
              <a:t> أن المشرع العراقي تطلب شرطين لوقوع التنفيذ العيني الجبري وهما : </a:t>
            </a:r>
          </a:p>
          <a:p>
            <a:pPr marL="0" indent="0" algn="r">
              <a:buNone/>
            </a:pPr>
            <a:endParaRPr lang="ar-IQ" sz="3600" dirty="0" smtClean="0">
              <a:cs typeface="+mj-cs"/>
            </a:endParaRPr>
          </a:p>
          <a:p>
            <a:pPr marL="0" indent="0" algn="r">
              <a:buNone/>
            </a:pPr>
            <a:r>
              <a:rPr lang="ar-IQ" sz="3600" dirty="0" smtClean="0"/>
              <a:t>1</a:t>
            </a:r>
            <a:r>
              <a:rPr lang="ar-IQ" sz="3600" dirty="0" smtClean="0">
                <a:cs typeface="+mj-cs"/>
              </a:rPr>
              <a:t>– </a:t>
            </a:r>
            <a:r>
              <a:rPr lang="ar-IQ" sz="3600" dirty="0">
                <a:cs typeface="+mj-cs"/>
              </a:rPr>
              <a:t>يجبر المدين على تنفيذ التزامه تنفيذاً عينياً متى كان ذلك ممكناً</a:t>
            </a:r>
            <a:r>
              <a:rPr lang="ar-IQ" sz="3600" dirty="0" smtClean="0">
                <a:cs typeface="+mj-cs"/>
              </a:rPr>
              <a:t>.</a:t>
            </a:r>
            <a:endParaRPr lang="ar-IQ" sz="3600" dirty="0">
              <a:cs typeface="+mj-cs"/>
            </a:endParaRPr>
          </a:p>
          <a:p>
            <a:pPr marL="0" indent="0" algn="r">
              <a:buNone/>
            </a:pPr>
            <a:r>
              <a:rPr lang="ar-IQ" sz="3600" dirty="0">
                <a:cs typeface="+mj-cs"/>
              </a:rPr>
              <a:t>2 – على انه اذا كان في التنفيذ العيني ارهاق للمدين جاز له ان يقتصر على دفع تعويض نقدي اذا كان ذلك لا يلحق بالدائن ضرراً جسيماً</a:t>
            </a:r>
            <a:r>
              <a:rPr lang="ar-IQ" sz="3600" dirty="0" smtClean="0">
                <a:cs typeface="+mj-cs"/>
              </a:rPr>
              <a:t>.</a:t>
            </a:r>
          </a:p>
          <a:p>
            <a:pPr marL="0" indent="0" algn="r">
              <a:buNone/>
            </a:pPr>
            <a:endParaRPr lang="ar-IQ" sz="3600" b="1" dirty="0" smtClean="0"/>
          </a:p>
          <a:p>
            <a:pPr algn="r"/>
            <a:endParaRPr lang="ar-IQ" sz="3600" dirty="0" smtClean="0">
              <a:cs typeface="+mj-cs"/>
            </a:endParaRPr>
          </a:p>
          <a:p>
            <a:pPr marL="0" indent="0" algn="r">
              <a:buNone/>
            </a:pPr>
            <a:endParaRPr lang="ar-IQ" sz="3600" dirty="0" smtClean="0">
              <a:cs typeface="+mj-cs"/>
            </a:endParaRPr>
          </a:p>
        </p:txBody>
      </p:sp>
    </p:spTree>
    <p:extLst>
      <p:ext uri="{BB962C8B-B14F-4D97-AF65-F5344CB8AC3E}">
        <p14:creationId xmlns:p14="http://schemas.microsoft.com/office/powerpoint/2010/main" val="241005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7374"/>
          </a:xfrm>
        </p:spPr>
        <p:txBody>
          <a:bodyPr>
            <a:normAutofit fontScale="90000"/>
          </a:bodyPr>
          <a:lstStyle/>
          <a:p>
            <a:pPr algn="ctr"/>
            <a:r>
              <a:rPr lang="ar-IQ" b="1" dirty="0">
                <a:solidFill>
                  <a:srgbClr val="FF0000"/>
                </a:solidFill>
                <a:latin typeface="+mn-lt"/>
                <a:ea typeface="+mn-ea"/>
              </a:rPr>
              <a:t>الشرط الأول: أن يكون التنفيذ ممكنا</a:t>
            </a:r>
            <a:r>
              <a:rPr lang="ar-IQ" dirty="0"/>
              <a:t/>
            </a:r>
            <a:br>
              <a:rPr lang="ar-IQ" dirty="0"/>
            </a:br>
            <a:endParaRPr lang="ar-IQ" dirty="0"/>
          </a:p>
        </p:txBody>
      </p:sp>
      <p:sp>
        <p:nvSpPr>
          <p:cNvPr id="3" name="Content Placeholder 2"/>
          <p:cNvSpPr>
            <a:spLocks noGrp="1"/>
          </p:cNvSpPr>
          <p:nvPr>
            <p:ph idx="1"/>
          </p:nvPr>
        </p:nvSpPr>
        <p:spPr>
          <a:xfrm>
            <a:off x="838200" y="1164921"/>
            <a:ext cx="10515600" cy="5012042"/>
          </a:xfrm>
        </p:spPr>
        <p:txBody>
          <a:bodyPr>
            <a:normAutofit/>
          </a:bodyPr>
          <a:lstStyle/>
          <a:p>
            <a:pPr algn="r"/>
            <a:r>
              <a:rPr lang="ar-IQ" sz="3200" dirty="0">
                <a:latin typeface="+mj-lt"/>
                <a:ea typeface="+mj-ea"/>
                <a:cs typeface="+mj-cs"/>
              </a:rPr>
              <a:t>للدائن الحق في مطالبة مدينه بالتنفيذالعيني وللمحكمة أن تقضي به مادام تنفيذ عين ما التزم به المدين ممكنا. أما أذا استحال تنفيذه فلا جدوى من المطالبة بالتنفيذ العيني. وينظر عندئذ الى سبب الاستحالة. فان نسبت الى خطأ المدين تحتم العدول عن التنفيذ العيني الى التنفيذ بطريق التعويض. وأن رجعت الاستحالة (الاستحالة المطلقة والإستحالة النسبية) الى سبب أجنبي انقضى التزام المدين وامتنع الرجوع عليه بالتعويض. </a:t>
            </a:r>
          </a:p>
          <a:p>
            <a:pPr algn="r"/>
            <a:r>
              <a:rPr lang="ar-IQ" sz="3200" dirty="0" smtClean="0">
                <a:cs typeface="+mj-cs"/>
              </a:rPr>
              <a:t> </a:t>
            </a:r>
            <a:r>
              <a:rPr lang="ar-IQ" sz="3200" dirty="0">
                <a:cs typeface="+mj-cs"/>
              </a:rPr>
              <a:t>س////  وأن صورة عدم الأمكان يتأثر بعاملين هما: </a:t>
            </a:r>
          </a:p>
          <a:p>
            <a:pPr algn="r"/>
            <a:endParaRPr lang="ar-IQ" sz="3200" dirty="0">
              <a:cs typeface="+mj-cs"/>
            </a:endParaRPr>
          </a:p>
        </p:txBody>
      </p:sp>
    </p:spTree>
    <p:extLst>
      <p:ext uri="{BB962C8B-B14F-4D97-AF65-F5344CB8AC3E}">
        <p14:creationId xmlns:p14="http://schemas.microsoft.com/office/powerpoint/2010/main" val="53858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1</a:t>
            </a:r>
            <a:r>
              <a:rPr lang="ar-IQ" b="1" dirty="0">
                <a:solidFill>
                  <a:srgbClr val="FF0000"/>
                </a:solidFill>
              </a:rPr>
              <a:t>- </a:t>
            </a:r>
            <a:r>
              <a:rPr lang="ar-IQ" b="1" dirty="0" smtClean="0">
                <a:solidFill>
                  <a:srgbClr val="FF0000"/>
                </a:solidFill>
              </a:rPr>
              <a:t> من حيث طبيعة الالتزام</a:t>
            </a:r>
            <a:endParaRPr lang="ar-IQ" b="1" dirty="0">
              <a:solidFill>
                <a:srgbClr val="FF0000"/>
              </a:solidFill>
            </a:endParaRPr>
          </a:p>
        </p:txBody>
      </p:sp>
      <p:sp>
        <p:nvSpPr>
          <p:cNvPr id="3" name="Content Placeholder 2"/>
          <p:cNvSpPr>
            <a:spLocks noGrp="1"/>
          </p:cNvSpPr>
          <p:nvPr>
            <p:ph idx="1"/>
          </p:nvPr>
        </p:nvSpPr>
        <p:spPr/>
        <p:txBody>
          <a:bodyPr/>
          <a:lstStyle/>
          <a:p>
            <a:pPr algn="r"/>
            <a:r>
              <a:rPr lang="ar-IQ" dirty="0" smtClean="0">
                <a:cs typeface="+mj-cs"/>
              </a:rPr>
              <a:t>فأن </a:t>
            </a:r>
            <a:r>
              <a:rPr lang="ar-IQ" dirty="0">
                <a:cs typeface="+mj-cs"/>
              </a:rPr>
              <a:t>عدم أمكانية التنفيذ يبدو بصور عديدة تختلف باختلاف محل </a:t>
            </a:r>
            <a:r>
              <a:rPr lang="ar-IQ" dirty="0" smtClean="0">
                <a:cs typeface="+mj-cs"/>
              </a:rPr>
              <a:t>الالتزام:</a:t>
            </a:r>
          </a:p>
          <a:p>
            <a:pPr algn="r"/>
            <a:r>
              <a:rPr lang="ar-IQ" dirty="0" smtClean="0">
                <a:cs typeface="+mj-cs"/>
              </a:rPr>
              <a:t>1-  </a:t>
            </a:r>
            <a:r>
              <a:rPr lang="ar-IQ" dirty="0">
                <a:cs typeface="+mj-cs"/>
              </a:rPr>
              <a:t>ففي ألتزام بنقل حق عيني على عقار تبدو الاستحالة في صورة امتناع البائع على تسجيل العقد في دائرة التسجيل </a:t>
            </a:r>
            <a:r>
              <a:rPr lang="ar-IQ" dirty="0" smtClean="0">
                <a:cs typeface="+mj-cs"/>
              </a:rPr>
              <a:t>العقاري.</a:t>
            </a:r>
          </a:p>
          <a:p>
            <a:pPr algn="r"/>
            <a:r>
              <a:rPr lang="ar-IQ" dirty="0" smtClean="0">
                <a:cs typeface="+mj-cs"/>
              </a:rPr>
              <a:t>2-  </a:t>
            </a:r>
            <a:r>
              <a:rPr lang="ar-IQ" dirty="0">
                <a:cs typeface="+mj-cs"/>
              </a:rPr>
              <a:t>وفي الالتزام بنقل حق عيني على منقول يبدو الاستحالة في صورة اقدام البائع على </a:t>
            </a:r>
            <a:r>
              <a:rPr lang="ar-IQ" dirty="0" smtClean="0">
                <a:cs typeface="+mj-cs"/>
              </a:rPr>
              <a:t>بيعه لمشتر </a:t>
            </a:r>
            <a:r>
              <a:rPr lang="ar-IQ" dirty="0">
                <a:cs typeface="+mj-cs"/>
              </a:rPr>
              <a:t>ثان تسلم المبيع بحسن </a:t>
            </a:r>
            <a:r>
              <a:rPr lang="ar-IQ" dirty="0" smtClean="0">
                <a:cs typeface="+mj-cs"/>
              </a:rPr>
              <a:t>نية</a:t>
            </a:r>
            <a:r>
              <a:rPr lang="ar-IQ" dirty="0">
                <a:cs typeface="+mj-cs"/>
              </a:rPr>
              <a:t>.</a:t>
            </a:r>
          </a:p>
        </p:txBody>
      </p:sp>
    </p:spTree>
    <p:extLst>
      <p:ext uri="{BB962C8B-B14F-4D97-AF65-F5344CB8AC3E}">
        <p14:creationId xmlns:p14="http://schemas.microsoft.com/office/powerpoint/2010/main" val="87199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2- اما من حيث ميعاد التنفيذ</a:t>
            </a:r>
            <a:r>
              <a:rPr lang="ar-IQ" b="1" dirty="0"/>
              <a:t>:</a:t>
            </a:r>
          </a:p>
        </p:txBody>
      </p:sp>
      <p:sp>
        <p:nvSpPr>
          <p:cNvPr id="3" name="Content Placeholder 2"/>
          <p:cNvSpPr>
            <a:spLocks noGrp="1"/>
          </p:cNvSpPr>
          <p:nvPr>
            <p:ph idx="1"/>
          </p:nvPr>
        </p:nvSpPr>
        <p:spPr/>
        <p:txBody>
          <a:bodyPr>
            <a:normAutofit/>
          </a:bodyPr>
          <a:lstStyle/>
          <a:p>
            <a:pPr algn="r"/>
            <a:r>
              <a:rPr lang="ar-IQ" sz="3600" dirty="0" smtClean="0">
                <a:cs typeface="+mj-cs"/>
              </a:rPr>
              <a:t>فأن أستحالة تنفيذ الالتزام تتحقق فيما لو تحدد في الاتفاق ميعاد لتنفيذ وأنقضى الميعاد دون أن يتم التنفيذ, أذ لن تظل جدوى من التنفيذ العيني بعد فوات اوانه الا اذا أقام المدين الدليل على عكس ذلك. أما اذا لم يحدد ميعاد التنفيذ، فأن التنفيذ العيني يكون غير ممكن اذا اقدم الدائن على تحديد ميعاد مناسب للتنفيذ، وانذر مدينه بانه لن يقبل الوفاء بعد مضيه، وانقضى الميعاد. </a:t>
            </a:r>
            <a:endParaRPr lang="ar-IQ" sz="3600" dirty="0">
              <a:cs typeface="+mj-cs"/>
            </a:endParaRPr>
          </a:p>
        </p:txBody>
      </p:sp>
    </p:spTree>
    <p:extLst>
      <p:ext uri="{BB962C8B-B14F-4D97-AF65-F5344CB8AC3E}">
        <p14:creationId xmlns:p14="http://schemas.microsoft.com/office/powerpoint/2010/main" val="188181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40A4-8A1E-65A5-37C8-3F04EDF9435B}"/>
              </a:ext>
            </a:extLst>
          </p:cNvPr>
          <p:cNvSpPr>
            <a:spLocks noGrp="1"/>
          </p:cNvSpPr>
          <p:nvPr>
            <p:ph type="title"/>
          </p:nvPr>
        </p:nvSpPr>
        <p:spPr>
          <a:xfrm>
            <a:off x="838200" y="365126"/>
            <a:ext cx="10515600" cy="796018"/>
          </a:xfrm>
        </p:spPr>
        <p:txBody>
          <a:bodyPr>
            <a:normAutofit/>
          </a:bodyPr>
          <a:lstStyle/>
          <a:p>
            <a:pPr algn="ctr"/>
            <a:r>
              <a:rPr lang="ar-IQ" sz="4800" b="1" i="1" dirty="0" smtClean="0">
                <a:latin typeface="Times New Roman" panose="02020603050405020304" pitchFamily="18" charset="0"/>
                <a:cs typeface="Times New Roman" panose="02020603050405020304" pitchFamily="18" charset="0"/>
              </a:rPr>
              <a:t>تنفيذ الالتزام</a:t>
            </a:r>
            <a:endParaRPr lang="en-US" sz="4800" b="1" i="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1CD3C7B-81DF-035C-2987-6048970350D0}"/>
              </a:ext>
            </a:extLst>
          </p:cNvPr>
          <p:cNvSpPr>
            <a:spLocks noGrp="1"/>
          </p:cNvSpPr>
          <p:nvPr>
            <p:ph idx="1"/>
          </p:nvPr>
        </p:nvSpPr>
        <p:spPr>
          <a:xfrm>
            <a:off x="838200" y="1161144"/>
            <a:ext cx="10515600" cy="5015819"/>
          </a:xfrm>
        </p:spPr>
        <p:txBody>
          <a:bodyPr>
            <a:normAutofit/>
          </a:bodyPr>
          <a:lstStyle/>
          <a:p>
            <a:pPr marL="0" indent="0" algn="r">
              <a:buNone/>
            </a:pPr>
            <a:endParaRPr lang="en-US" sz="4800" dirty="0">
              <a:latin typeface="Times New Roman" panose="02020603050405020304" pitchFamily="18" charset="0"/>
              <a:ea typeface="+mj-ea"/>
              <a:cs typeface="Times New Roman" panose="02020603050405020304" pitchFamily="18" charset="0"/>
            </a:endParaRPr>
          </a:p>
        </p:txBody>
      </p:sp>
      <p:sp>
        <p:nvSpPr>
          <p:cNvPr id="4" name="Rectangle 3"/>
          <p:cNvSpPr/>
          <p:nvPr/>
        </p:nvSpPr>
        <p:spPr>
          <a:xfrm>
            <a:off x="8312726" y="3244334"/>
            <a:ext cx="2761673" cy="1323439"/>
          </a:xfrm>
          <a:prstGeom prst="rect">
            <a:avLst/>
          </a:prstGeom>
        </p:spPr>
        <p:txBody>
          <a:bodyPr wrap="square">
            <a:spAutoFit/>
          </a:bodyPr>
          <a:lstStyle/>
          <a:p>
            <a:pPr algn="ctr">
              <a:defRPr/>
            </a:pPr>
            <a:r>
              <a:rPr lang="ar-IQ" sz="4000" dirty="0">
                <a:solidFill>
                  <a:srgbClr val="0070C0"/>
                </a:solidFill>
                <a:cs typeface="+mj-cs"/>
              </a:rPr>
              <a:t>المديونية والمسؤولية</a:t>
            </a:r>
          </a:p>
        </p:txBody>
      </p:sp>
      <p:sp>
        <p:nvSpPr>
          <p:cNvPr id="5" name="Rectangle 4"/>
          <p:cNvSpPr/>
          <p:nvPr/>
        </p:nvSpPr>
        <p:spPr>
          <a:xfrm>
            <a:off x="4248727" y="3244334"/>
            <a:ext cx="3352799" cy="1323439"/>
          </a:xfrm>
          <a:prstGeom prst="rect">
            <a:avLst/>
          </a:prstGeom>
        </p:spPr>
        <p:txBody>
          <a:bodyPr wrap="square">
            <a:spAutoFit/>
          </a:bodyPr>
          <a:lstStyle/>
          <a:p>
            <a:pPr algn="ctr">
              <a:defRPr/>
            </a:pPr>
            <a:r>
              <a:rPr lang="ar-IQ" sz="4000" dirty="0" smtClean="0">
                <a:solidFill>
                  <a:srgbClr val="0070C0"/>
                </a:solidFill>
                <a:cs typeface="+mj-cs"/>
              </a:rPr>
              <a:t>الالتزام الطبيعي والتزام المدني</a:t>
            </a:r>
            <a:endParaRPr lang="ar-IQ" sz="4000" dirty="0">
              <a:solidFill>
                <a:srgbClr val="0070C0"/>
              </a:solidFill>
              <a:cs typeface="+mj-cs"/>
            </a:endParaRPr>
          </a:p>
        </p:txBody>
      </p:sp>
      <p:sp>
        <p:nvSpPr>
          <p:cNvPr id="6" name="Rectangle 5"/>
          <p:cNvSpPr/>
          <p:nvPr/>
        </p:nvSpPr>
        <p:spPr>
          <a:xfrm>
            <a:off x="692727" y="3244334"/>
            <a:ext cx="2549237" cy="1323439"/>
          </a:xfrm>
          <a:prstGeom prst="rect">
            <a:avLst/>
          </a:prstGeom>
        </p:spPr>
        <p:txBody>
          <a:bodyPr wrap="square">
            <a:spAutoFit/>
          </a:bodyPr>
          <a:lstStyle/>
          <a:p>
            <a:pPr algn="ctr">
              <a:defRPr/>
            </a:pPr>
            <a:r>
              <a:rPr lang="ar-IQ" sz="4000" dirty="0" smtClean="0">
                <a:solidFill>
                  <a:srgbClr val="0070C0"/>
                </a:solidFill>
                <a:cs typeface="+mj-cs"/>
              </a:rPr>
              <a:t>تنفيذ الألتزام المدني</a:t>
            </a:r>
            <a:endParaRPr lang="ar-IQ" sz="4000" dirty="0">
              <a:solidFill>
                <a:srgbClr val="0070C0"/>
              </a:solidFill>
              <a:cs typeface="+mj-cs"/>
            </a:endParaRPr>
          </a:p>
        </p:txBody>
      </p:sp>
    </p:spTree>
    <p:extLst>
      <p:ext uri="{BB962C8B-B14F-4D97-AF65-F5344CB8AC3E}">
        <p14:creationId xmlns:p14="http://schemas.microsoft.com/office/powerpoint/2010/main" val="2565292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الشرط الثاني</a:t>
            </a:r>
          </a:p>
        </p:txBody>
      </p:sp>
      <p:sp>
        <p:nvSpPr>
          <p:cNvPr id="3" name="Content Placeholder 2"/>
          <p:cNvSpPr>
            <a:spLocks noGrp="1"/>
          </p:cNvSpPr>
          <p:nvPr>
            <p:ph idx="1"/>
          </p:nvPr>
        </p:nvSpPr>
        <p:spPr/>
        <p:txBody>
          <a:bodyPr>
            <a:normAutofit/>
          </a:bodyPr>
          <a:lstStyle/>
          <a:p>
            <a:pPr algn="r"/>
            <a:r>
              <a:rPr lang="ar-IQ" sz="3600" b="1" dirty="0" smtClean="0">
                <a:cs typeface="+mj-cs"/>
              </a:rPr>
              <a:t>الا يكون في التنفيذ العيني أرهاق المدين أو يكون فيه ارهاق ولكن العدول عنه يلحق بالدائن ضررا جسيما</a:t>
            </a:r>
          </a:p>
          <a:p>
            <a:pPr algn="r"/>
            <a:r>
              <a:rPr lang="ar-IQ" sz="3600" dirty="0" smtClean="0">
                <a:cs typeface="+mj-cs"/>
              </a:rPr>
              <a:t>قد </a:t>
            </a:r>
            <a:r>
              <a:rPr lang="ar-IQ" sz="3600" dirty="0">
                <a:cs typeface="+mj-cs"/>
              </a:rPr>
              <a:t>يكون التنفيذ العيني ممكنا ومع ذلك يجوز للمدين ان يعدل عنه الى التنفيذ بطريق التعويض اذا توافر شرطان, اولهما ان يكون في التنفيذ العيني ارهاق له, وثانيهما الا تنتج عن عدوله عن التنفيذ ضرر يصيب الدائن او يفوق في جسامته ما يلحقه. </a:t>
            </a:r>
            <a:r>
              <a:rPr lang="ar-IQ" sz="3600" dirty="0" smtClean="0">
                <a:cs typeface="+mj-cs"/>
              </a:rPr>
              <a:t>  </a:t>
            </a:r>
            <a:endParaRPr lang="ar-IQ" sz="3600" dirty="0">
              <a:cs typeface="+mj-cs"/>
            </a:endParaRPr>
          </a:p>
          <a:p>
            <a:pPr algn="r"/>
            <a:endParaRPr lang="ar-IQ" sz="3600" dirty="0">
              <a:cs typeface="+mj-cs"/>
            </a:endParaRPr>
          </a:p>
        </p:txBody>
      </p:sp>
    </p:spTree>
    <p:extLst>
      <p:ext uri="{BB962C8B-B14F-4D97-AF65-F5344CB8AC3E}">
        <p14:creationId xmlns:p14="http://schemas.microsoft.com/office/powerpoint/2010/main" val="292083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674" y="452807"/>
            <a:ext cx="10515600" cy="1325563"/>
          </a:xfrm>
        </p:spPr>
        <p:txBody>
          <a:bodyPr/>
          <a:lstStyle/>
          <a:p>
            <a:pPr algn="ctr"/>
            <a:r>
              <a:rPr lang="ar-IQ" b="1" dirty="0" smtClean="0"/>
              <a:t>الارهاق </a:t>
            </a:r>
            <a:r>
              <a:rPr lang="ar-IQ" dirty="0" smtClean="0"/>
              <a:t>:</a:t>
            </a:r>
            <a:endParaRPr lang="ar-IQ" dirty="0"/>
          </a:p>
        </p:txBody>
      </p:sp>
      <p:sp>
        <p:nvSpPr>
          <p:cNvPr id="3" name="Content Placeholder 2"/>
          <p:cNvSpPr>
            <a:spLocks noGrp="1"/>
          </p:cNvSpPr>
          <p:nvPr>
            <p:ph idx="1"/>
          </p:nvPr>
        </p:nvSpPr>
        <p:spPr/>
        <p:txBody>
          <a:bodyPr/>
          <a:lstStyle/>
          <a:p>
            <a:pPr algn="r"/>
            <a:r>
              <a:rPr lang="ar-IQ" sz="4400" b="1" dirty="0">
                <a:latin typeface="+mj-lt"/>
                <a:ea typeface="+mj-ea"/>
                <a:cs typeface="+mj-cs"/>
              </a:rPr>
              <a:t>اما الارهاق</a:t>
            </a:r>
            <a:r>
              <a:rPr lang="ar-IQ" sz="3600" dirty="0">
                <a:cs typeface="+mj-cs"/>
              </a:rPr>
              <a:t>: فهو الخسارة الجسيمة التي تصيب المدين بسبب التنفيذ دون ان يعني مجرد الكلف والضيق. ولذلك لا يدخل في معناه زيادة الكلفة لأرتفاع الاسعار او لزيادة </a:t>
            </a:r>
            <a:r>
              <a:rPr lang="ar-IQ" sz="3600" dirty="0" smtClean="0">
                <a:cs typeface="+mj-cs"/>
              </a:rPr>
              <a:t>الضرائب، </a:t>
            </a:r>
            <a:r>
              <a:rPr lang="ar-IQ" sz="3600" dirty="0">
                <a:cs typeface="+mj-cs"/>
              </a:rPr>
              <a:t>وانما يجب الا يتسبب الارهاق في ضرر يصيب الدائن. لأن الدائن ينبغي ان يكون اجدر بالرعاية. اما اذا قدر القضاء ان الضرر الذي يصيب الدائن بسبب العدول عن التنفيذ العيني يعادل او يفوق ما يصيب المدين فأن يقضي بالتنفيذ العيني.   </a:t>
            </a:r>
          </a:p>
          <a:p>
            <a:pPr algn="r"/>
            <a:r>
              <a:rPr lang="ar-IQ" dirty="0"/>
              <a:t> </a:t>
            </a:r>
          </a:p>
        </p:txBody>
      </p:sp>
    </p:spTree>
    <p:extLst>
      <p:ext uri="{BB962C8B-B14F-4D97-AF65-F5344CB8AC3E}">
        <p14:creationId xmlns:p14="http://schemas.microsoft.com/office/powerpoint/2010/main" val="201487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t>الشرط الثالث: أن يطلب الدائن التنفيذ العيني</a:t>
            </a:r>
            <a:r>
              <a:rPr lang="ar-IQ" dirty="0"/>
              <a:t/>
            </a:r>
            <a:br>
              <a:rPr lang="ar-IQ" dirty="0"/>
            </a:br>
            <a:endParaRPr lang="ar-IQ" dirty="0"/>
          </a:p>
        </p:txBody>
      </p:sp>
      <p:sp>
        <p:nvSpPr>
          <p:cNvPr id="3" name="Content Placeholder 2"/>
          <p:cNvSpPr>
            <a:spLocks noGrp="1"/>
          </p:cNvSpPr>
          <p:nvPr>
            <p:ph idx="1"/>
          </p:nvPr>
        </p:nvSpPr>
        <p:spPr>
          <a:xfrm>
            <a:off x="838200" y="1064712"/>
            <a:ext cx="10515600" cy="5112251"/>
          </a:xfrm>
        </p:spPr>
        <p:txBody>
          <a:bodyPr>
            <a:noAutofit/>
          </a:bodyPr>
          <a:lstStyle/>
          <a:p>
            <a:pPr algn="r"/>
            <a:r>
              <a:rPr lang="ar-IQ" dirty="0">
                <a:cs typeface="+mj-cs"/>
              </a:rPr>
              <a:t>وهذا الشرط يستخلص من عمل القضاء لان القضاء لا ينظر في امر </a:t>
            </a:r>
            <a:r>
              <a:rPr lang="ar-IQ" b="1" dirty="0">
                <a:cs typeface="+mj-cs"/>
              </a:rPr>
              <a:t>الا اذا قدم به طلب رفع اليه. ان التنفيذ العيني الجبري ينبغي ان يتم بناءا على طلب الدائن</a:t>
            </a:r>
            <a:r>
              <a:rPr lang="ar-IQ" dirty="0">
                <a:cs typeface="+mj-cs"/>
              </a:rPr>
              <a:t>. فاذا طالب به الدائن وتوافرت شروطه فليس للمدين ان يمتنع عنه أو أن يعرض للتنفيذ بطريق التعويض, وأنما يجبره القضاء على التنفيذ العيني. أما أذا لم يطلبه المدين وأنما طالب بالتعويض وعرض المدين القيام بالتنفيذ العيني حكم بالتنفيذ العيني الأختياري. ولا يحق للدائن رفضه. واذا طالب بالتعويض فله ان يعدل عنه الى المطالبة بالتنفيذ العيني بشرط أن يقع العدول قبل صدور الحكم. أما اذا طالب بالتعويض ولم يعرض المدين تنفيذ التزامه عينا وجب الحكم بالتنفيذ بطريق التعويض.     </a:t>
            </a:r>
          </a:p>
          <a:p>
            <a:pPr marL="0" indent="0" algn="r">
              <a:buNone/>
            </a:pPr>
            <a:r>
              <a:rPr lang="ar-IQ" dirty="0">
                <a:cs typeface="+mj-cs"/>
              </a:rPr>
              <a:t>     </a:t>
            </a:r>
          </a:p>
          <a:p>
            <a:pPr marL="0" indent="0" algn="r">
              <a:buNone/>
            </a:pPr>
            <a:r>
              <a:rPr lang="ar-IQ" dirty="0">
                <a:cs typeface="+mj-cs"/>
              </a:rPr>
              <a:t>  </a:t>
            </a:r>
          </a:p>
          <a:p>
            <a:pPr algn="r"/>
            <a:endParaRPr lang="ar-IQ" dirty="0">
              <a:cs typeface="+mj-cs"/>
            </a:endParaRPr>
          </a:p>
          <a:p>
            <a:pPr algn="r"/>
            <a:endParaRPr lang="ar-IQ" dirty="0">
              <a:cs typeface="+mj-cs"/>
            </a:endParaRPr>
          </a:p>
        </p:txBody>
      </p:sp>
    </p:spTree>
    <p:extLst>
      <p:ext uri="{BB962C8B-B14F-4D97-AF65-F5344CB8AC3E}">
        <p14:creationId xmlns:p14="http://schemas.microsoft.com/office/powerpoint/2010/main" val="362542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الشرط الرابع: ان يكون بيد الدائن سند تنفيذ واجب النفاذ</a:t>
            </a:r>
            <a:br>
              <a:rPr lang="ar-IQ" b="1" dirty="0"/>
            </a:br>
            <a:endParaRPr lang="ar-IQ" b="1" dirty="0"/>
          </a:p>
        </p:txBody>
      </p:sp>
      <p:sp>
        <p:nvSpPr>
          <p:cNvPr id="3" name="Content Placeholder 2"/>
          <p:cNvSpPr>
            <a:spLocks noGrp="1"/>
          </p:cNvSpPr>
          <p:nvPr>
            <p:ph idx="1"/>
          </p:nvPr>
        </p:nvSpPr>
        <p:spPr>
          <a:xfrm>
            <a:off x="838200" y="1145309"/>
            <a:ext cx="10515600" cy="5031654"/>
          </a:xfrm>
        </p:spPr>
        <p:txBody>
          <a:bodyPr/>
          <a:lstStyle/>
          <a:p>
            <a:pPr algn="r"/>
            <a:r>
              <a:rPr lang="ar-IQ" sz="3600" dirty="0">
                <a:cs typeface="+mj-cs"/>
              </a:rPr>
              <a:t>أن أيصال الحقوق الى اصحابها, لا بد من ثبوت الحق ووضوحه بعد تحقيق وتدقيق كي يقوم السلطة العامة بمد يد العون عن طريق الدور الذي يمارسه في التنفيذ الجبري, ويطلق على الوثائق التي يتضمن حقوقا ثابتة واضحة لا مجال لانكارها والتي ينبغي على الدائن ان يتزود بها كي لا تتردد السلطة العامة في قهر المدين على تنفيذها اسم سندات التنفيذ وقد حدد قانون التنفيذ هذه السندات. </a:t>
            </a:r>
          </a:p>
          <a:p>
            <a:pPr algn="r"/>
            <a:endParaRPr lang="ar-IQ" dirty="0"/>
          </a:p>
          <a:p>
            <a:pPr marL="0" indent="0" algn="r">
              <a:buNone/>
            </a:pPr>
            <a:r>
              <a:rPr lang="ar-IQ" dirty="0"/>
              <a:t> </a:t>
            </a:r>
          </a:p>
        </p:txBody>
      </p:sp>
    </p:spTree>
    <p:extLst>
      <p:ext uri="{BB962C8B-B14F-4D97-AF65-F5344CB8AC3E}">
        <p14:creationId xmlns:p14="http://schemas.microsoft.com/office/powerpoint/2010/main" val="320373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الشرط الخامس:</a:t>
            </a:r>
            <a:r>
              <a:rPr lang="ar-IQ" dirty="0"/>
              <a:t/>
            </a:r>
            <a:br>
              <a:rPr lang="ar-IQ" dirty="0"/>
            </a:br>
            <a:endParaRPr lang="ar-IQ" dirty="0"/>
          </a:p>
        </p:txBody>
      </p:sp>
      <p:sp>
        <p:nvSpPr>
          <p:cNvPr id="3" name="Content Placeholder 2"/>
          <p:cNvSpPr>
            <a:spLocks noGrp="1"/>
          </p:cNvSpPr>
          <p:nvPr>
            <p:ph idx="1"/>
          </p:nvPr>
        </p:nvSpPr>
        <p:spPr>
          <a:xfrm>
            <a:off x="838200" y="1315233"/>
            <a:ext cx="10515600" cy="4861730"/>
          </a:xfrm>
        </p:spPr>
        <p:txBody>
          <a:bodyPr/>
          <a:lstStyle/>
          <a:p>
            <a:pPr marL="0" indent="0" algn="r">
              <a:buNone/>
            </a:pPr>
            <a:r>
              <a:rPr lang="ar-IQ" b="1" dirty="0" smtClean="0">
                <a:cs typeface="+mj-cs"/>
              </a:rPr>
              <a:t>أ</a:t>
            </a:r>
            <a:r>
              <a:rPr lang="ar-IQ" sz="3600" b="1" dirty="0" smtClean="0">
                <a:cs typeface="+mj-cs"/>
              </a:rPr>
              <a:t>ن </a:t>
            </a:r>
            <a:r>
              <a:rPr lang="ar-IQ" sz="3600" b="1" dirty="0">
                <a:cs typeface="+mj-cs"/>
              </a:rPr>
              <a:t>يكون امتناع المدين عن التنفيذ او تاخره غير مشروع</a:t>
            </a:r>
            <a:r>
              <a:rPr lang="ar-IQ" sz="3600" dirty="0">
                <a:cs typeface="+mj-cs"/>
              </a:rPr>
              <a:t>:</a:t>
            </a:r>
          </a:p>
          <a:p>
            <a:pPr marL="0" indent="0" algn="r">
              <a:buNone/>
            </a:pPr>
            <a:r>
              <a:rPr lang="ar-IQ" sz="3600" dirty="0">
                <a:cs typeface="+mj-cs"/>
              </a:rPr>
              <a:t>يحق بمقتضى هذا الشرط للمدين الأمتناع عن تنفيذ التزامه اذا لم يقم الدائن بتنفيذ ما ترتب في ذمته من التزام ويعتبر امتناع المدين عن التنفيذ عندئذ امتناعا مشروعا لا يجيز للدائن طلب التنفيذ العيني الجبري. وهذه هي قعادة الدفع بعدم التنفيذ.</a:t>
            </a:r>
          </a:p>
          <a:p>
            <a:pPr algn="r"/>
            <a:endParaRPr lang="ar-IQ" dirty="0"/>
          </a:p>
        </p:txBody>
      </p:sp>
    </p:spTree>
    <p:extLst>
      <p:ext uri="{BB962C8B-B14F-4D97-AF65-F5344CB8AC3E}">
        <p14:creationId xmlns:p14="http://schemas.microsoft.com/office/powerpoint/2010/main" val="175095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س/ كيف </a:t>
            </a:r>
            <a:r>
              <a:rPr lang="ar-IQ" b="1" dirty="0"/>
              <a:t>يقع التنفيذ </a:t>
            </a:r>
            <a:r>
              <a:rPr lang="ar-IQ" b="1" dirty="0">
                <a:solidFill>
                  <a:srgbClr val="FF0000"/>
                </a:solidFill>
              </a:rPr>
              <a:t>(</a:t>
            </a:r>
            <a:r>
              <a:rPr lang="ar-IQ" b="1" dirty="0" smtClean="0">
                <a:solidFill>
                  <a:srgbClr val="FF0000"/>
                </a:solidFill>
              </a:rPr>
              <a:t>العيني الجبري) </a:t>
            </a:r>
            <a:r>
              <a:rPr lang="ar-IQ" b="1" dirty="0"/>
              <a:t>عند توافر </a:t>
            </a:r>
            <a:r>
              <a:rPr lang="ar-IQ" b="1" dirty="0" smtClean="0"/>
              <a:t>شروطه</a:t>
            </a:r>
            <a:r>
              <a:rPr lang="ar-IQ" dirty="0" smtClean="0"/>
              <a:t>؟ </a:t>
            </a:r>
            <a:endParaRPr lang="ar-IQ" dirty="0"/>
          </a:p>
        </p:txBody>
      </p:sp>
      <p:sp>
        <p:nvSpPr>
          <p:cNvPr id="3" name="Content Placeholder 2"/>
          <p:cNvSpPr>
            <a:spLocks noGrp="1"/>
          </p:cNvSpPr>
          <p:nvPr>
            <p:ph idx="1"/>
          </p:nvPr>
        </p:nvSpPr>
        <p:spPr/>
        <p:txBody>
          <a:bodyPr>
            <a:normAutofit/>
          </a:bodyPr>
          <a:lstStyle/>
          <a:p>
            <a:pPr marL="3657600" lvl="8" indent="0" algn="r">
              <a:buNone/>
            </a:pPr>
            <a:endParaRPr lang="ar-IQ" dirty="0"/>
          </a:p>
          <a:p>
            <a:pPr algn="r">
              <a:lnSpc>
                <a:spcPct val="100000"/>
              </a:lnSpc>
            </a:pPr>
            <a:r>
              <a:rPr lang="ar-IQ" sz="3600" dirty="0">
                <a:cs typeface="+mj-cs"/>
              </a:rPr>
              <a:t>س/ </a:t>
            </a:r>
            <a:r>
              <a:rPr lang="ar-IQ" sz="3600" b="1" dirty="0">
                <a:cs typeface="+mj-cs"/>
              </a:rPr>
              <a:t>ما هي السلطة الموكول اليها امر القيام بالتنفيذ الجبري</a:t>
            </a:r>
          </a:p>
          <a:p>
            <a:pPr algn="r"/>
            <a:r>
              <a:rPr lang="ar-IQ" sz="3200" b="1" dirty="0">
                <a:solidFill>
                  <a:srgbClr val="FF0000"/>
                </a:solidFill>
                <a:latin typeface="+mj-lt"/>
                <a:ea typeface="+mj-ea"/>
                <a:cs typeface="+mj-cs"/>
              </a:rPr>
              <a:t>يقع التنفيذ الجبري بواسطة السلطة العامة, باشراف القضاء ومراقبته والجهة المختصة بالتنفيذ في العراق هي دائرة </a:t>
            </a:r>
            <a:r>
              <a:rPr lang="ar-IQ" sz="3200" b="1" dirty="0" smtClean="0">
                <a:solidFill>
                  <a:srgbClr val="FF0000"/>
                </a:solidFill>
                <a:latin typeface="+mj-lt"/>
                <a:ea typeface="+mj-ea"/>
                <a:cs typeface="+mj-cs"/>
              </a:rPr>
              <a:t>التنفيذ</a:t>
            </a:r>
            <a:r>
              <a:rPr lang="ar-IQ" sz="3600" dirty="0" smtClean="0">
                <a:cs typeface="+mj-cs"/>
              </a:rPr>
              <a:t>، </a:t>
            </a:r>
            <a:r>
              <a:rPr lang="ar-IQ" sz="3600" dirty="0">
                <a:cs typeface="+mj-cs"/>
              </a:rPr>
              <a:t>ويتم التنفيذ في الغالب من طريق الحجز على اموال المدين. ومهمة دائرة التنفيذ لا تقف عند حدود التنفيذ العيني الجبري</a:t>
            </a:r>
            <a:r>
              <a:rPr lang="ar-IQ" sz="3600" dirty="0" smtClean="0">
                <a:cs typeface="+mj-cs"/>
              </a:rPr>
              <a:t>، </a:t>
            </a:r>
            <a:r>
              <a:rPr lang="ar-IQ" sz="3600" dirty="0">
                <a:cs typeface="+mj-cs"/>
              </a:rPr>
              <a:t>وانما تتعداه الى التنفيذ بطريق التعويض.</a:t>
            </a:r>
          </a:p>
          <a:p>
            <a:pPr marL="0" indent="0" algn="r">
              <a:buNone/>
            </a:pPr>
            <a:r>
              <a:rPr lang="ar-IQ" dirty="0" smtClean="0"/>
              <a:t>  </a:t>
            </a:r>
            <a:endParaRPr lang="ar-IQ" dirty="0"/>
          </a:p>
          <a:p>
            <a:pPr algn="r"/>
            <a:endParaRPr lang="ar-IQ" dirty="0"/>
          </a:p>
          <a:p>
            <a:pPr algn="r"/>
            <a:endParaRPr lang="ar-IQ" dirty="0"/>
          </a:p>
        </p:txBody>
      </p:sp>
    </p:spTree>
    <p:extLst>
      <p:ext uri="{BB962C8B-B14F-4D97-AF65-F5344CB8AC3E}">
        <p14:creationId xmlns:p14="http://schemas.microsoft.com/office/powerpoint/2010/main" val="366540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س/ هل هناك جهات </a:t>
            </a:r>
            <a:br>
              <a:rPr lang="ar-IQ" b="1" dirty="0" smtClean="0">
                <a:solidFill>
                  <a:srgbClr val="FF0000"/>
                </a:solidFill>
              </a:rPr>
            </a:br>
            <a:r>
              <a:rPr lang="ar-IQ" b="1" dirty="0" smtClean="0">
                <a:solidFill>
                  <a:srgbClr val="FF0000"/>
                </a:solidFill>
              </a:rPr>
              <a:t>أخرى غير التنفيذ تقوم </a:t>
            </a:r>
            <a:r>
              <a:rPr lang="ar-IQ" b="1" dirty="0">
                <a:solidFill>
                  <a:srgbClr val="FF0000"/>
                </a:solidFill>
              </a:rPr>
              <a:t>بالتنفيذ؟</a:t>
            </a:r>
          </a:p>
        </p:txBody>
      </p:sp>
      <p:sp>
        <p:nvSpPr>
          <p:cNvPr id="3" name="Content Placeholder 2"/>
          <p:cNvSpPr>
            <a:spLocks noGrp="1"/>
          </p:cNvSpPr>
          <p:nvPr>
            <p:ph idx="1"/>
          </p:nvPr>
        </p:nvSpPr>
        <p:spPr/>
        <p:txBody>
          <a:bodyPr/>
          <a:lstStyle/>
          <a:p>
            <a:pPr algn="r"/>
            <a:r>
              <a:rPr lang="ar-IQ" dirty="0" smtClean="0"/>
              <a:t>ج/ نعم </a:t>
            </a:r>
          </a:p>
          <a:p>
            <a:pPr algn="r"/>
            <a:r>
              <a:rPr lang="ar-IQ" dirty="0" smtClean="0"/>
              <a:t>ومثال ذلك/ حسب </a:t>
            </a:r>
            <a:r>
              <a:rPr lang="ar-IQ" dirty="0"/>
              <a:t>قانون جباية الديون المستحقة للحكومة مثلا والذي منح بعض الدوائر الرسمية سلطات تنفيذية. </a:t>
            </a:r>
          </a:p>
          <a:p>
            <a:pPr algn="r"/>
            <a:r>
              <a:rPr lang="ar-IQ" dirty="0" smtClean="0"/>
              <a:t>علل/ دائرة </a:t>
            </a:r>
            <a:r>
              <a:rPr lang="ar-IQ" dirty="0"/>
              <a:t>التنفيذ في العراق وفقا لاحكام قانون التنفيذ هي الدائرة الرسمية المختصة في الاصل بتنفيذ سندات التنفيذ. </a:t>
            </a:r>
          </a:p>
          <a:p>
            <a:pPr algn="r"/>
            <a:endParaRPr lang="ar-IQ" dirty="0"/>
          </a:p>
        </p:txBody>
      </p:sp>
    </p:spTree>
    <p:extLst>
      <p:ext uri="{BB962C8B-B14F-4D97-AF65-F5344CB8AC3E}">
        <p14:creationId xmlns:p14="http://schemas.microsoft.com/office/powerpoint/2010/main" val="34551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8">
              <a:spcBef>
                <a:spcPct val="0"/>
              </a:spcBef>
            </a:pPr>
            <a:r>
              <a:rPr lang="ar-IQ" sz="4000" b="1" dirty="0" smtClean="0"/>
              <a:t>أختلاف صور التنفيذ العيني الجبري باختلاف محل الالتزام </a:t>
            </a:r>
            <a:endParaRPr lang="ar-IQ" sz="4000" b="1" dirty="0"/>
          </a:p>
        </p:txBody>
      </p:sp>
      <p:sp>
        <p:nvSpPr>
          <p:cNvPr id="3" name="Content Placeholder 2"/>
          <p:cNvSpPr>
            <a:spLocks noGrp="1"/>
          </p:cNvSpPr>
          <p:nvPr>
            <p:ph idx="1"/>
          </p:nvPr>
        </p:nvSpPr>
        <p:spPr/>
        <p:txBody>
          <a:bodyPr/>
          <a:lstStyle/>
          <a:p>
            <a:pPr marL="0" indent="0" algn="r">
              <a:buNone/>
            </a:pPr>
            <a:r>
              <a:rPr lang="ar-IQ" dirty="0" smtClean="0"/>
              <a:t>تختلف </a:t>
            </a:r>
            <a:r>
              <a:rPr lang="ar-IQ" dirty="0"/>
              <a:t>صور التنفيذ العيني الجبري باختلاف محل </a:t>
            </a:r>
            <a:r>
              <a:rPr lang="ar-IQ" dirty="0" smtClean="0"/>
              <a:t>الالتزام</a:t>
            </a:r>
          </a:p>
          <a:p>
            <a:pPr marL="0" indent="0" algn="r">
              <a:buNone/>
            </a:pPr>
            <a:r>
              <a:rPr lang="ar-IQ" dirty="0" smtClean="0"/>
              <a:t>1-  </a:t>
            </a:r>
            <a:r>
              <a:rPr lang="ar-IQ" dirty="0"/>
              <a:t>ومحل الالتزام قد يكون نقل حق </a:t>
            </a:r>
            <a:r>
              <a:rPr lang="ar-IQ" dirty="0" smtClean="0"/>
              <a:t>عيني: </a:t>
            </a:r>
            <a:r>
              <a:rPr lang="ar-IQ" dirty="0"/>
              <a:t>هو حق الملكية او اي حق عيني </a:t>
            </a:r>
            <a:r>
              <a:rPr lang="ar-IQ" dirty="0" smtClean="0"/>
              <a:t>اخر</a:t>
            </a:r>
            <a:endParaRPr lang="ar-IQ" dirty="0"/>
          </a:p>
          <a:p>
            <a:pPr marL="0" indent="0" algn="r">
              <a:buNone/>
            </a:pPr>
            <a:r>
              <a:rPr lang="ar-IQ" dirty="0"/>
              <a:t> 2- وقد يكون قياما بعمل </a:t>
            </a:r>
          </a:p>
          <a:p>
            <a:pPr marL="0" indent="0" algn="r">
              <a:buNone/>
            </a:pPr>
            <a:r>
              <a:rPr lang="ar-IQ" dirty="0"/>
              <a:t>3- وقد يكون امتناعا عن عمل </a:t>
            </a:r>
          </a:p>
          <a:p>
            <a:endParaRPr lang="ar-IQ" dirty="0"/>
          </a:p>
          <a:p>
            <a:endParaRPr lang="ar-IQ" dirty="0"/>
          </a:p>
        </p:txBody>
      </p:sp>
    </p:spTree>
    <p:extLst>
      <p:ext uri="{BB962C8B-B14F-4D97-AF65-F5344CB8AC3E}">
        <p14:creationId xmlns:p14="http://schemas.microsoft.com/office/powerpoint/2010/main" val="23548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8" algn="ctr" rtl="0">
              <a:lnSpc>
                <a:spcPct val="90000"/>
              </a:lnSpc>
              <a:spcBef>
                <a:spcPct val="0"/>
              </a:spcBef>
            </a:pPr>
            <a:r>
              <a:rPr lang="ar-IQ" sz="4000" b="1" dirty="0" smtClean="0"/>
              <a:t>أختلاف صور التنفيذ العيني الجبري بأختلاف محل الألتزام</a:t>
            </a:r>
            <a:r>
              <a:rPr lang="ar-IQ" sz="4000" b="1" dirty="0" smtClean="0">
                <a:cs typeface="+mj-cs"/>
              </a:rPr>
              <a:t/>
            </a:r>
            <a:br>
              <a:rPr lang="ar-IQ" sz="4000" b="1" dirty="0" smtClean="0">
                <a:cs typeface="+mj-cs"/>
              </a:rPr>
            </a:br>
            <a:endParaRPr lang="ar-IQ" sz="4000" b="1" dirty="0">
              <a:cs typeface="+mj-cs"/>
            </a:endParaRPr>
          </a:p>
        </p:txBody>
      </p:sp>
      <p:sp>
        <p:nvSpPr>
          <p:cNvPr id="3" name="Content Placeholder 2"/>
          <p:cNvSpPr>
            <a:spLocks noGrp="1"/>
          </p:cNvSpPr>
          <p:nvPr>
            <p:ph idx="1"/>
          </p:nvPr>
        </p:nvSpPr>
        <p:spPr/>
        <p:txBody>
          <a:bodyPr>
            <a:normAutofit/>
          </a:bodyPr>
          <a:lstStyle/>
          <a:p>
            <a:pPr marL="0" indent="0" algn="r">
              <a:buNone/>
            </a:pPr>
            <a:r>
              <a:rPr lang="ar-IQ" dirty="0" smtClean="0">
                <a:cs typeface="+mj-cs"/>
              </a:rPr>
              <a:t>1-  الألتزام </a:t>
            </a:r>
            <a:r>
              <a:rPr lang="ar-IQ" dirty="0">
                <a:cs typeface="+mj-cs"/>
              </a:rPr>
              <a:t>بنقل حق عيني يرد على عقار</a:t>
            </a:r>
          </a:p>
          <a:p>
            <a:pPr marL="0" indent="0" algn="r">
              <a:buNone/>
            </a:pPr>
            <a:r>
              <a:rPr lang="ar-IQ" dirty="0" smtClean="0">
                <a:cs typeface="+mj-cs"/>
              </a:rPr>
              <a:t>2-  الألتزام </a:t>
            </a:r>
            <a:r>
              <a:rPr lang="ar-IQ" dirty="0">
                <a:cs typeface="+mj-cs"/>
              </a:rPr>
              <a:t>بنقل حق </a:t>
            </a:r>
            <a:r>
              <a:rPr lang="ar-IQ" dirty="0" smtClean="0">
                <a:cs typeface="+mj-cs"/>
              </a:rPr>
              <a:t>عيني </a:t>
            </a:r>
            <a:r>
              <a:rPr lang="ar-IQ" dirty="0">
                <a:cs typeface="+mj-cs"/>
              </a:rPr>
              <a:t>يرد على منقول معين </a:t>
            </a:r>
            <a:r>
              <a:rPr lang="ar-IQ" dirty="0" smtClean="0">
                <a:cs typeface="+mj-cs"/>
              </a:rPr>
              <a:t>بالذات (الأشياء القيمية )</a:t>
            </a:r>
          </a:p>
          <a:p>
            <a:pPr marL="0" indent="0" algn="r">
              <a:buNone/>
            </a:pPr>
            <a:r>
              <a:rPr lang="ar-IQ" dirty="0" smtClean="0">
                <a:cs typeface="+mj-cs"/>
              </a:rPr>
              <a:t> 3-  الألتزام </a:t>
            </a:r>
            <a:r>
              <a:rPr lang="ar-IQ" dirty="0">
                <a:cs typeface="+mj-cs"/>
              </a:rPr>
              <a:t>بنقل حق عيني يرد على منقول معين بالنوع </a:t>
            </a:r>
            <a:r>
              <a:rPr lang="ar-IQ" dirty="0" smtClean="0">
                <a:cs typeface="+mj-cs"/>
              </a:rPr>
              <a:t>والمقدار </a:t>
            </a:r>
            <a:r>
              <a:rPr lang="ar-IQ" dirty="0">
                <a:cs typeface="+mj-cs"/>
              </a:rPr>
              <a:t>(الأشياء </a:t>
            </a:r>
            <a:r>
              <a:rPr lang="ar-IQ" dirty="0" smtClean="0">
                <a:cs typeface="+mj-cs"/>
              </a:rPr>
              <a:t>المثلية )</a:t>
            </a:r>
          </a:p>
          <a:p>
            <a:pPr marL="0" indent="0" algn="r">
              <a:buNone/>
            </a:pPr>
            <a:r>
              <a:rPr lang="ar-IQ" dirty="0" smtClean="0">
                <a:cs typeface="+mj-cs"/>
              </a:rPr>
              <a:t>4-  الألتزام </a:t>
            </a:r>
            <a:r>
              <a:rPr lang="ar-IQ" dirty="0">
                <a:cs typeface="+mj-cs"/>
              </a:rPr>
              <a:t>بنقل حق عيني أذا كان محله مبلغ من </a:t>
            </a:r>
            <a:r>
              <a:rPr lang="ar-IQ" dirty="0" smtClean="0">
                <a:cs typeface="+mj-cs"/>
              </a:rPr>
              <a:t>النقود</a:t>
            </a:r>
          </a:p>
          <a:p>
            <a:pPr marL="0" indent="0" algn="r">
              <a:buNone/>
            </a:pPr>
            <a:r>
              <a:rPr lang="ar-IQ" dirty="0" smtClean="0">
                <a:cs typeface="+mj-cs"/>
              </a:rPr>
              <a:t>5-  الألتزام </a:t>
            </a:r>
            <a:r>
              <a:rPr lang="ar-IQ" dirty="0">
                <a:cs typeface="+mj-cs"/>
              </a:rPr>
              <a:t>بعمل أذا كان ألتزاما بالتسليم </a:t>
            </a:r>
            <a:endParaRPr lang="ar-IQ" dirty="0" smtClean="0">
              <a:cs typeface="+mj-cs"/>
            </a:endParaRPr>
          </a:p>
          <a:p>
            <a:pPr marL="0" indent="0" algn="r">
              <a:buNone/>
            </a:pPr>
            <a:r>
              <a:rPr lang="ar-IQ" dirty="0" smtClean="0">
                <a:cs typeface="+mj-cs"/>
              </a:rPr>
              <a:t>6-  بعمل </a:t>
            </a:r>
            <a:r>
              <a:rPr lang="ar-IQ" dirty="0">
                <a:cs typeface="+mj-cs"/>
              </a:rPr>
              <a:t>أذا كان ألتزاما بأنجاز عمل </a:t>
            </a:r>
            <a:r>
              <a:rPr lang="ar-IQ" dirty="0" smtClean="0">
                <a:cs typeface="+mj-cs"/>
              </a:rPr>
              <a:t>معين </a:t>
            </a:r>
          </a:p>
          <a:p>
            <a:pPr marL="0" indent="0" algn="r">
              <a:buNone/>
            </a:pPr>
            <a:r>
              <a:rPr lang="ar-IQ" dirty="0" smtClean="0">
                <a:cs typeface="+mj-cs"/>
              </a:rPr>
              <a:t>7-  الألتزام بعمل أذا كان ألتزاما ببذل عناية</a:t>
            </a:r>
          </a:p>
          <a:p>
            <a:pPr marL="0" indent="0" algn="r">
              <a:buNone/>
            </a:pPr>
            <a:r>
              <a:rPr lang="ar-IQ" dirty="0" smtClean="0">
                <a:cs typeface="+mj-cs"/>
              </a:rPr>
              <a:t>8-  الألتزام </a:t>
            </a:r>
            <a:r>
              <a:rPr lang="ar-IQ" dirty="0">
                <a:cs typeface="+mj-cs"/>
              </a:rPr>
              <a:t>بالأمتناع عن </a:t>
            </a:r>
            <a:r>
              <a:rPr lang="ar-IQ" dirty="0" smtClean="0">
                <a:cs typeface="+mj-cs"/>
              </a:rPr>
              <a:t>عمل </a:t>
            </a:r>
            <a:endParaRPr lang="ar-IQ" dirty="0">
              <a:cs typeface="+mj-cs"/>
            </a:endParaRPr>
          </a:p>
        </p:txBody>
      </p:sp>
    </p:spTree>
    <p:extLst>
      <p:ext uri="{BB962C8B-B14F-4D97-AF65-F5344CB8AC3E}">
        <p14:creationId xmlns:p14="http://schemas.microsoft.com/office/powerpoint/2010/main" val="352496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أ</a:t>
            </a:r>
            <a:r>
              <a:rPr lang="ar-IQ" b="1" dirty="0" smtClean="0"/>
              <a:t>ولاً: </a:t>
            </a:r>
            <a:r>
              <a:rPr lang="ar-IQ" b="1" dirty="0"/>
              <a:t>الالتزام بنقل حق عيني يرد على عقار</a:t>
            </a:r>
          </a:p>
        </p:txBody>
      </p:sp>
      <p:sp>
        <p:nvSpPr>
          <p:cNvPr id="3" name="Content Placeholder 2"/>
          <p:cNvSpPr>
            <a:spLocks noGrp="1"/>
          </p:cNvSpPr>
          <p:nvPr>
            <p:ph idx="1"/>
          </p:nvPr>
        </p:nvSpPr>
        <p:spPr/>
        <p:txBody>
          <a:bodyPr>
            <a:normAutofit/>
          </a:bodyPr>
          <a:lstStyle/>
          <a:p>
            <a:pPr marL="0" indent="0" algn="r">
              <a:buNone/>
            </a:pPr>
            <a:r>
              <a:rPr lang="ar-IQ" sz="3200" dirty="0" smtClean="0">
                <a:cs typeface="+mj-cs"/>
              </a:rPr>
              <a:t>يتضح </a:t>
            </a:r>
            <a:r>
              <a:rPr lang="ar-IQ" sz="3200" dirty="0">
                <a:cs typeface="+mj-cs"/>
              </a:rPr>
              <a:t>من نص </a:t>
            </a:r>
            <a:r>
              <a:rPr lang="ar-IQ" sz="3200" dirty="0" smtClean="0">
                <a:cs typeface="+mj-cs"/>
              </a:rPr>
              <a:t>المادة </a:t>
            </a:r>
            <a:r>
              <a:rPr lang="ar-IQ" sz="3600" b="1" dirty="0">
                <a:solidFill>
                  <a:srgbClr val="FF0000"/>
                </a:solidFill>
                <a:cs typeface="+mj-cs"/>
              </a:rPr>
              <a:t>( 247 ) </a:t>
            </a:r>
            <a:r>
              <a:rPr lang="ar-IQ" sz="3200" dirty="0" smtClean="0">
                <a:cs typeface="+mj-cs"/>
              </a:rPr>
              <a:t>من </a:t>
            </a:r>
            <a:r>
              <a:rPr lang="ar-IQ" sz="3200" dirty="0">
                <a:cs typeface="+mj-cs"/>
              </a:rPr>
              <a:t>ق م </a:t>
            </a:r>
            <a:r>
              <a:rPr lang="ar-IQ" sz="3200" dirty="0" smtClean="0">
                <a:cs typeface="+mj-cs"/>
              </a:rPr>
              <a:t>ع،  </a:t>
            </a:r>
            <a:r>
              <a:rPr lang="ar-IQ" sz="3200" dirty="0">
                <a:cs typeface="+mj-cs"/>
              </a:rPr>
              <a:t>ومن نصوص اخرى تحكم التصرفات العقارية في </a:t>
            </a:r>
            <a:r>
              <a:rPr lang="ar-IQ" sz="3200" dirty="0" smtClean="0">
                <a:cs typeface="+mj-cs"/>
              </a:rPr>
              <a:t>العراق، </a:t>
            </a:r>
            <a:r>
              <a:rPr lang="ar-IQ" sz="3600" b="1" dirty="0">
                <a:solidFill>
                  <a:srgbClr val="FF0000"/>
                </a:solidFill>
                <a:cs typeface="+mj-cs"/>
              </a:rPr>
              <a:t>ان عقد بيع العقار والعقود الأخرى المتعلقة بانشاء حق عيني عقاري أخر أو نقله أو تعديله او </a:t>
            </a:r>
            <a:r>
              <a:rPr lang="ar-IQ" sz="3600" b="1" dirty="0" smtClean="0">
                <a:solidFill>
                  <a:srgbClr val="FF0000"/>
                </a:solidFill>
                <a:cs typeface="+mj-cs"/>
              </a:rPr>
              <a:t>زواله</a:t>
            </a:r>
            <a:r>
              <a:rPr lang="ar-IQ" sz="3200" dirty="0" smtClean="0">
                <a:cs typeface="+mj-cs"/>
              </a:rPr>
              <a:t>، </a:t>
            </a:r>
            <a:r>
              <a:rPr lang="ar-IQ" sz="3200" dirty="0">
                <a:cs typeface="+mj-cs"/>
              </a:rPr>
              <a:t>تعتبر من العقود الشكلية التي لا تنعقد الا بعد </a:t>
            </a:r>
            <a:r>
              <a:rPr lang="ar-IQ" sz="3200" dirty="0" smtClean="0">
                <a:cs typeface="+mj-cs"/>
              </a:rPr>
              <a:t>إتمام </a:t>
            </a:r>
            <a:r>
              <a:rPr lang="ar-IQ" sz="3200" dirty="0">
                <a:cs typeface="+mj-cs"/>
              </a:rPr>
              <a:t>تسجيلها في دائرة التسجيل </a:t>
            </a:r>
            <a:r>
              <a:rPr lang="ar-IQ" sz="3200" dirty="0" smtClean="0">
                <a:cs typeface="+mj-cs"/>
              </a:rPr>
              <a:t>العقاري.</a:t>
            </a:r>
            <a:endParaRPr lang="ar-IQ" sz="3200" dirty="0">
              <a:cs typeface="+mj-cs"/>
            </a:endParaRPr>
          </a:p>
          <a:p>
            <a:pPr algn="r"/>
            <a:endParaRPr lang="ar-IQ" sz="3200" dirty="0">
              <a:cs typeface="+mj-cs"/>
            </a:endParaRPr>
          </a:p>
        </p:txBody>
      </p:sp>
    </p:spTree>
    <p:extLst>
      <p:ext uri="{BB962C8B-B14F-4D97-AF65-F5344CB8AC3E}">
        <p14:creationId xmlns:p14="http://schemas.microsoft.com/office/powerpoint/2010/main" val="121894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774AE-E602-7112-B5B6-A1586179D3A5}"/>
              </a:ext>
            </a:extLst>
          </p:cNvPr>
          <p:cNvSpPr>
            <a:spLocks noGrp="1"/>
          </p:cNvSpPr>
          <p:nvPr>
            <p:ph type="title"/>
          </p:nvPr>
        </p:nvSpPr>
        <p:spPr>
          <a:xfrm>
            <a:off x="71284" y="41121"/>
            <a:ext cx="10515600" cy="1325563"/>
          </a:xfrm>
        </p:spPr>
        <p:txBody>
          <a:bodyPr/>
          <a:lstStyle/>
          <a:p>
            <a:pPr algn="ctr"/>
            <a:r>
              <a:rPr lang="ar-IQ" sz="4400" b="1" i="1" dirty="0" smtClean="0">
                <a:solidFill>
                  <a:srgbClr val="FF0000"/>
                </a:solidFill>
                <a:latin typeface="Times New Roman" panose="02020603050405020304" pitchFamily="18" charset="0"/>
                <a:cs typeface="Times New Roman" panose="02020603050405020304" pitchFamily="18" charset="0"/>
              </a:rPr>
              <a:t>أولاً: تنفيذ الألتزام</a:t>
            </a:r>
            <a:r>
              <a:rPr lang="ar-IQ" sz="4400" b="1" dirty="0">
                <a:latin typeface="Times New Roman" panose="02020603050405020304" pitchFamily="18" charset="0"/>
                <a:cs typeface="Times New Roman" panose="02020603050405020304" pitchFamily="18" charset="0"/>
              </a:rPr>
              <a:t/>
            </a:r>
            <a:br>
              <a:rPr lang="ar-IQ" sz="4400"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08E6F98-98B1-9FF0-76F0-78A46C22563A}"/>
              </a:ext>
            </a:extLst>
          </p:cNvPr>
          <p:cNvSpPr>
            <a:spLocks noGrp="1"/>
          </p:cNvSpPr>
          <p:nvPr>
            <p:ph idx="1"/>
          </p:nvPr>
        </p:nvSpPr>
        <p:spPr>
          <a:xfrm>
            <a:off x="838200" y="1366684"/>
            <a:ext cx="10515600" cy="4810279"/>
          </a:xfrm>
        </p:spPr>
        <p:txBody>
          <a:bodyPr>
            <a:normAutofit fontScale="92500" lnSpcReduction="20000"/>
          </a:bodyPr>
          <a:lstStyle/>
          <a:p>
            <a:pPr algn="r">
              <a:lnSpc>
                <a:spcPct val="150000"/>
              </a:lnSpc>
            </a:pPr>
            <a:r>
              <a:rPr lang="ar-IQ" sz="2800" b="1" dirty="0" smtClean="0">
                <a:latin typeface="Times New Roman" panose="02020603050405020304" pitchFamily="18" charset="0"/>
                <a:cs typeface="Times New Roman" panose="02020603050405020304" pitchFamily="18" charset="0"/>
              </a:rPr>
              <a:t>قبل الكلام عن تنفيذ الألتزام يجب التطرق الى موضوع التمييز </a:t>
            </a:r>
            <a:r>
              <a:rPr lang="ar-IQ" sz="2800" b="1" dirty="0">
                <a:latin typeface="Times New Roman" panose="02020603050405020304" pitchFamily="18" charset="0"/>
                <a:cs typeface="Times New Roman" panose="02020603050405020304" pitchFamily="18" charset="0"/>
              </a:rPr>
              <a:t>بين كل من المسؤلية والمديونية اولا, ثم التمييز بين كل من الالتزام المدني والطبيعي ثانيا. ومن ثم تنفيذ الالتزام المدني ثالثا.  </a:t>
            </a:r>
          </a:p>
          <a:p>
            <a:pPr algn="r">
              <a:lnSpc>
                <a:spcPct val="150000"/>
              </a:lnSpc>
            </a:pPr>
            <a:r>
              <a:rPr lang="ar-IQ" sz="2800" b="1" dirty="0">
                <a:latin typeface="Times New Roman" panose="02020603050405020304" pitchFamily="18" charset="0"/>
                <a:cs typeface="Times New Roman" panose="02020603050405020304" pitchFamily="18" charset="0"/>
              </a:rPr>
              <a:t>أولا: المديونية والمسؤلية</a:t>
            </a:r>
          </a:p>
          <a:p>
            <a:pPr algn="r">
              <a:lnSpc>
                <a:spcPct val="150000"/>
              </a:lnSpc>
            </a:pPr>
            <a:r>
              <a:rPr lang="ar-IQ" sz="2800" b="1" dirty="0">
                <a:latin typeface="Times New Roman" panose="02020603050405020304" pitchFamily="18" charset="0"/>
                <a:cs typeface="Times New Roman" panose="02020603050405020304" pitchFamily="18" charset="0"/>
              </a:rPr>
              <a:t>ميزت القوانين بين عنصرين يتحلل اليهما الألتزام </a:t>
            </a:r>
          </a:p>
          <a:p>
            <a:pPr algn="r">
              <a:lnSpc>
                <a:spcPct val="150000"/>
              </a:lnSpc>
            </a:pPr>
            <a:r>
              <a:rPr lang="ar-IQ" sz="2800" b="1" dirty="0">
                <a:solidFill>
                  <a:srgbClr val="FF0000"/>
                </a:solidFill>
                <a:latin typeface="Times New Roman" panose="02020603050405020304" pitchFamily="18" charset="0"/>
                <a:cs typeface="Times New Roman" panose="02020603050405020304" pitchFamily="18" charset="0"/>
              </a:rPr>
              <a:t>1- عنصر المديونية، هو العنصر الذي يفرض على المدين واجب الوفاء وعلى الدائن </a:t>
            </a:r>
            <a:r>
              <a:rPr lang="ar-IQ" sz="2800" b="1" dirty="0" smtClean="0">
                <a:solidFill>
                  <a:srgbClr val="FF0000"/>
                </a:solidFill>
                <a:latin typeface="Times New Roman" panose="02020603050405020304" pitchFamily="18" charset="0"/>
                <a:cs typeface="Times New Roman" panose="02020603050405020304" pitchFamily="18" charset="0"/>
              </a:rPr>
              <a:t>قبوله</a:t>
            </a:r>
            <a:endParaRPr lang="ar-IQ" sz="2800" b="1" dirty="0">
              <a:solidFill>
                <a:srgbClr val="FF0000"/>
              </a:solidFill>
              <a:latin typeface="Times New Roman" panose="02020603050405020304" pitchFamily="18" charset="0"/>
              <a:cs typeface="Times New Roman" panose="02020603050405020304" pitchFamily="18" charset="0"/>
            </a:endParaRPr>
          </a:p>
          <a:p>
            <a:pPr algn="r">
              <a:lnSpc>
                <a:spcPct val="150000"/>
              </a:lnSpc>
            </a:pPr>
            <a:r>
              <a:rPr lang="ar-IQ" sz="2800" b="1" dirty="0">
                <a:solidFill>
                  <a:srgbClr val="FF0000"/>
                </a:solidFill>
                <a:latin typeface="Times New Roman" panose="02020603050405020304" pitchFamily="18" charset="0"/>
                <a:cs typeface="Times New Roman" panose="02020603050405020304" pitchFamily="18" charset="0"/>
              </a:rPr>
              <a:t>2- عنصر المسؤولية, هو العنصر الذي يمكن الدائن من قهر المدين على الوفاء ان لم يقم به </a:t>
            </a:r>
            <a:r>
              <a:rPr lang="ar-IQ" sz="2800" b="1" dirty="0">
                <a:latin typeface="Times New Roman" panose="02020603050405020304" pitchFamily="18" charset="0"/>
                <a:cs typeface="Times New Roman" panose="02020603050405020304" pitchFamily="18" charset="0"/>
              </a:rPr>
              <a:t>مختارا فأن نفذ المدين التزامه طوعا انقضى عنصر المديونية، وأذا امتنع عن تنفيذ التزامه برز عنصر المسؤلية الذي يقتضي قهره على التنفيذ. </a:t>
            </a:r>
          </a:p>
          <a:p>
            <a:pPr algn="just">
              <a:lnSpc>
                <a:spcPct val="150000"/>
              </a:lnSpc>
            </a:pPr>
            <a:endParaRPr lang="ar-IQ" sz="2800" dirty="0">
              <a:latin typeface="Corbel" pitchFamily="34" charset="0"/>
              <a:cs typeface="Tahoma" pitchFamily="34" charset="0"/>
            </a:endParaRPr>
          </a:p>
          <a:p>
            <a:pPr marL="0" indent="0" algn="r">
              <a:buNone/>
            </a:pPr>
            <a:endParaRPr lang="en-US" dirty="0"/>
          </a:p>
        </p:txBody>
      </p:sp>
    </p:spTree>
    <p:extLst>
      <p:ext uri="{BB962C8B-B14F-4D97-AF65-F5344CB8AC3E}">
        <p14:creationId xmlns:p14="http://schemas.microsoft.com/office/powerpoint/2010/main" val="173180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5709"/>
            <a:ext cx="10515600" cy="1126835"/>
          </a:xfrm>
        </p:spPr>
        <p:txBody>
          <a:bodyPr>
            <a:normAutofit fontScale="90000"/>
          </a:bodyPr>
          <a:lstStyle/>
          <a:p>
            <a:pPr algn="ctr"/>
            <a:r>
              <a:rPr lang="ar-IQ" b="1" dirty="0">
                <a:solidFill>
                  <a:srgbClr val="FF0000"/>
                </a:solidFill>
              </a:rPr>
              <a:t>المادة (</a:t>
            </a:r>
            <a:r>
              <a:rPr lang="ar-IQ" b="1" dirty="0" smtClean="0">
                <a:solidFill>
                  <a:srgbClr val="FF0000"/>
                </a:solidFill>
              </a:rPr>
              <a:t>247)</a:t>
            </a:r>
            <a:r>
              <a:rPr lang="ar-IQ" b="1" dirty="0">
                <a:solidFill>
                  <a:srgbClr val="FF0000"/>
                </a:solidFill>
              </a:rPr>
              <a:t/>
            </a:r>
            <a:br>
              <a:rPr lang="ar-IQ" b="1" dirty="0">
                <a:solidFill>
                  <a:srgbClr val="FF0000"/>
                </a:solidFill>
              </a:rPr>
            </a:br>
            <a:endParaRPr lang="en-US" dirty="0"/>
          </a:p>
        </p:txBody>
      </p:sp>
      <p:sp>
        <p:nvSpPr>
          <p:cNvPr id="3" name="Content Placeholder 2"/>
          <p:cNvSpPr>
            <a:spLocks noGrp="1"/>
          </p:cNvSpPr>
          <p:nvPr>
            <p:ph idx="1"/>
          </p:nvPr>
        </p:nvSpPr>
        <p:spPr>
          <a:xfrm>
            <a:off x="838200" y="1524000"/>
            <a:ext cx="10515600" cy="4652963"/>
          </a:xfrm>
        </p:spPr>
        <p:txBody>
          <a:bodyPr>
            <a:normAutofit/>
          </a:bodyPr>
          <a:lstStyle/>
          <a:p>
            <a:pPr marL="0" indent="0" algn="r">
              <a:buNone/>
            </a:pPr>
            <a:r>
              <a:rPr lang="ar-IQ" sz="3600" dirty="0" smtClean="0">
                <a:cs typeface="+mj-cs"/>
              </a:rPr>
              <a:t>الالتزام بنقل الملكیة او أي حق عیني آخر ينقل من تلقاء نفسه،  ھذا الحق اذا كان محل الالتزام شیئاً معیناً بالذات يملكه الملتزم وذلك دون اخلال بالقواعد المتعلقة بالتسجیل.</a:t>
            </a:r>
          </a:p>
          <a:p>
            <a:pPr marL="0" indent="0" algn="r">
              <a:buNone/>
            </a:pPr>
            <a:r>
              <a:rPr lang="ar-IQ" sz="3600" dirty="0" smtClean="0"/>
              <a:t> </a:t>
            </a:r>
            <a:r>
              <a:rPr lang="ar-IQ" sz="4000" b="1" dirty="0" smtClean="0">
                <a:solidFill>
                  <a:srgbClr val="FF0000"/>
                </a:solidFill>
                <a:latin typeface="+mj-lt"/>
                <a:ea typeface="+mj-ea"/>
                <a:cs typeface="+mj-cs"/>
              </a:rPr>
              <a:t>المادة(508)</a:t>
            </a:r>
            <a:endParaRPr lang="ar-IQ" sz="4000" b="1" dirty="0">
              <a:solidFill>
                <a:srgbClr val="FF0000"/>
              </a:solidFill>
              <a:latin typeface="+mj-lt"/>
              <a:ea typeface="+mj-ea"/>
              <a:cs typeface="+mj-cs"/>
            </a:endParaRPr>
          </a:p>
          <a:p>
            <a:pPr marL="0" indent="0" algn="r">
              <a:buNone/>
            </a:pPr>
            <a:r>
              <a:rPr lang="ar-IQ" sz="3600" dirty="0" smtClean="0"/>
              <a:t> بیع </a:t>
            </a:r>
            <a:r>
              <a:rPr lang="ar-IQ" sz="3600" dirty="0"/>
              <a:t>العقار لا ينعقد الا اذا سجل في الدائرة المختصة واستوفى الشكل الذي نص علیه القانون.</a:t>
            </a:r>
            <a:endParaRPr lang="en-US" sz="3600" dirty="0" smtClean="0">
              <a:cs typeface="+mj-cs"/>
            </a:endParaRPr>
          </a:p>
          <a:p>
            <a:pPr marL="0" indent="0" algn="r">
              <a:buNone/>
            </a:pPr>
            <a:endParaRPr lang="ar-IQ" sz="3600" dirty="0" smtClean="0">
              <a:cs typeface="+mj-cs"/>
            </a:endParaRPr>
          </a:p>
          <a:p>
            <a:pPr marL="0" indent="0" algn="r">
              <a:buNone/>
            </a:pPr>
            <a:endParaRPr lang="ar-IQ" sz="3600" dirty="0">
              <a:cs typeface="+mj-cs"/>
            </a:endParaRPr>
          </a:p>
        </p:txBody>
      </p:sp>
    </p:spTree>
    <p:extLst>
      <p:ext uri="{BB962C8B-B14F-4D97-AF65-F5344CB8AC3E}">
        <p14:creationId xmlns:p14="http://schemas.microsoft.com/office/powerpoint/2010/main" val="95481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
            </a:r>
            <a:br>
              <a:rPr lang="ar-IQ" b="1" dirty="0" smtClean="0">
                <a:solidFill>
                  <a:srgbClr val="FF0000"/>
                </a:solidFill>
              </a:rPr>
            </a:br>
            <a:r>
              <a:rPr lang="ar-IQ" b="1" dirty="0">
                <a:solidFill>
                  <a:srgbClr val="FF0000"/>
                </a:solidFill>
              </a:rPr>
              <a:t>س/ </a:t>
            </a:r>
            <a:r>
              <a:rPr lang="ar-IQ" b="1" dirty="0" smtClean="0">
                <a:solidFill>
                  <a:srgbClr val="FF0000"/>
                </a:solidFill>
              </a:rPr>
              <a:t>حدد </a:t>
            </a:r>
            <a:r>
              <a:rPr lang="ar-IQ" b="1" dirty="0">
                <a:solidFill>
                  <a:srgbClr val="FF0000"/>
                </a:solidFill>
              </a:rPr>
              <a:t>التزام أصلي وتبعي بنقل الحق العيني </a:t>
            </a:r>
          </a:p>
        </p:txBody>
      </p:sp>
      <p:sp>
        <p:nvSpPr>
          <p:cNvPr id="3" name="Content Placeholder 2"/>
          <p:cNvSpPr>
            <a:spLocks noGrp="1"/>
          </p:cNvSpPr>
          <p:nvPr>
            <p:ph idx="1"/>
          </p:nvPr>
        </p:nvSpPr>
        <p:spPr>
          <a:xfrm>
            <a:off x="737991" y="1825625"/>
            <a:ext cx="10515600" cy="4351338"/>
          </a:xfrm>
        </p:spPr>
        <p:txBody>
          <a:bodyPr/>
          <a:lstStyle/>
          <a:p>
            <a:pPr marL="0" indent="0" algn="r">
              <a:buNone/>
            </a:pPr>
            <a:r>
              <a:rPr lang="ar-IQ" sz="3200" dirty="0" smtClean="0">
                <a:cs typeface="+mj-cs"/>
              </a:rPr>
              <a:t>الدائن </a:t>
            </a:r>
            <a:r>
              <a:rPr lang="ar-IQ" sz="3200" dirty="0">
                <a:cs typeface="+mj-cs"/>
              </a:rPr>
              <a:t>لا يستطيع جبر مدينه على التنفيذ العيني اذا أمتنع المدين عن تنفيذ التزامه بنقل الحق العيني كما لا يستطيع الدائن قهر مدينه على تنفيذ التزامه بتسليم العقار. وهو التزام بعمل الا انه التزام تبعي يتضمنه الالتزام الاصلي بنقل الحق العيني. </a:t>
            </a:r>
          </a:p>
          <a:p>
            <a:pPr marL="0" indent="0" algn="r">
              <a:buNone/>
            </a:pPr>
            <a:r>
              <a:rPr lang="ar-IQ" sz="3200" dirty="0">
                <a:cs typeface="+mj-cs"/>
              </a:rPr>
              <a:t>الا ان الدائن كمشتري العقار مثلا, يستطيع ان يطالب بالتعويض </a:t>
            </a:r>
            <a:r>
              <a:rPr lang="ar-IQ" sz="3200" dirty="0" smtClean="0">
                <a:cs typeface="+mj-cs"/>
              </a:rPr>
              <a:t>طبقاً للمادة </a:t>
            </a:r>
            <a:r>
              <a:rPr lang="ar-IQ" sz="4400" b="1" dirty="0">
                <a:solidFill>
                  <a:srgbClr val="FF0000"/>
                </a:solidFill>
                <a:latin typeface="+mj-lt"/>
                <a:ea typeface="+mj-ea"/>
                <a:cs typeface="+mj-cs"/>
              </a:rPr>
              <a:t>(1127) </a:t>
            </a:r>
            <a:r>
              <a:rPr lang="ar-IQ" sz="3200" dirty="0" smtClean="0">
                <a:cs typeface="+mj-cs"/>
              </a:rPr>
              <a:t>من </a:t>
            </a:r>
            <a:r>
              <a:rPr lang="ar-IQ" sz="3200" dirty="0">
                <a:cs typeface="+mj-cs"/>
              </a:rPr>
              <a:t>ق م ع التي قضت بما يلي </a:t>
            </a:r>
            <a:r>
              <a:rPr lang="ar-IQ" sz="3200" dirty="0">
                <a:solidFill>
                  <a:srgbClr val="FF0000"/>
                </a:solidFill>
                <a:cs typeface="+mj-cs"/>
              </a:rPr>
              <a:t>( التعهد بنقل ملكية عقار يقتصر على التزام </a:t>
            </a:r>
            <a:r>
              <a:rPr lang="ar-IQ" sz="3200" dirty="0" smtClean="0">
                <a:solidFill>
                  <a:srgbClr val="FF0000"/>
                </a:solidFill>
                <a:cs typeface="+mj-cs"/>
              </a:rPr>
              <a:t>بالتعويض، </a:t>
            </a:r>
            <a:r>
              <a:rPr lang="ar-IQ" sz="3200" dirty="0">
                <a:solidFill>
                  <a:srgbClr val="FF0000"/>
                </a:solidFill>
                <a:cs typeface="+mj-cs"/>
              </a:rPr>
              <a:t>اذا أخل أحد الطرفين بتعهد سواء اشترط التعويض في التعهد او لم يشترط).</a:t>
            </a:r>
          </a:p>
          <a:p>
            <a:pPr algn="r"/>
            <a:endParaRPr lang="ar-IQ" dirty="0"/>
          </a:p>
        </p:txBody>
      </p:sp>
    </p:spTree>
    <p:extLst>
      <p:ext uri="{BB962C8B-B14F-4D97-AF65-F5344CB8AC3E}">
        <p14:creationId xmlns:p14="http://schemas.microsoft.com/office/powerpoint/2010/main" val="387535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a:t>ثانيا: الألتزام بنقل حق عيني ي</a:t>
            </a:r>
            <a:r>
              <a:rPr lang="ar-IQ" b="1" dirty="0" smtClean="0"/>
              <a:t>رد </a:t>
            </a:r>
            <a:r>
              <a:rPr lang="ar-IQ" b="1" dirty="0"/>
              <a:t>على منقول معين بالذات</a:t>
            </a:r>
            <a:r>
              <a:rPr lang="ar-IQ" dirty="0"/>
              <a:t> </a:t>
            </a:r>
            <a:br>
              <a:rPr lang="ar-IQ" dirty="0"/>
            </a:br>
            <a:endParaRPr lang="ar-IQ" dirty="0"/>
          </a:p>
        </p:txBody>
      </p:sp>
      <p:sp>
        <p:nvSpPr>
          <p:cNvPr id="3" name="Content Placeholder 2"/>
          <p:cNvSpPr>
            <a:spLocks noGrp="1"/>
          </p:cNvSpPr>
          <p:nvPr>
            <p:ph idx="1"/>
          </p:nvPr>
        </p:nvSpPr>
        <p:spPr/>
        <p:txBody>
          <a:bodyPr/>
          <a:lstStyle/>
          <a:p>
            <a:pPr marL="0" indent="0" algn="r">
              <a:buNone/>
            </a:pPr>
            <a:r>
              <a:rPr lang="ar-IQ" sz="3200" dirty="0" smtClean="0">
                <a:cs typeface="+mj-cs"/>
              </a:rPr>
              <a:t>مجال </a:t>
            </a:r>
            <a:r>
              <a:rPr lang="ar-IQ" sz="3200" dirty="0">
                <a:cs typeface="+mj-cs"/>
              </a:rPr>
              <a:t>للكلام على التنفيذ العيني الجبري بالنسبة لهذا النوع من الالتزامات ذلك لأن هذا الالتزام ينقل من تلقاء نفسه هذا الحق اي انه ينفذ بمجرد نشوئه بقوة القانون اذا كان محل الالتزام وهو المنقول المعين بالذات مملوكا للملتزم</a:t>
            </a:r>
            <a:r>
              <a:rPr lang="ar-IQ" dirty="0"/>
              <a:t>. </a:t>
            </a:r>
          </a:p>
          <a:p>
            <a:pPr algn="r"/>
            <a:endParaRPr lang="ar-IQ" dirty="0"/>
          </a:p>
        </p:txBody>
      </p:sp>
    </p:spTree>
    <p:extLst>
      <p:ext uri="{BB962C8B-B14F-4D97-AF65-F5344CB8AC3E}">
        <p14:creationId xmlns:p14="http://schemas.microsoft.com/office/powerpoint/2010/main" val="164886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normAutofit/>
          </a:bodyPr>
          <a:lstStyle/>
          <a:p>
            <a:pPr algn="ctr"/>
            <a:r>
              <a:rPr lang="ar-IQ" sz="4000" b="1" dirty="0" smtClean="0">
                <a:solidFill>
                  <a:srgbClr val="FF0000"/>
                </a:solidFill>
              </a:rPr>
              <a:t>س/ ما حكم اذا امتنع المدين عن تسليم منقول معين؟</a:t>
            </a:r>
            <a:endParaRPr lang="ar-IQ" sz="4000" b="1" dirty="0">
              <a:solidFill>
                <a:srgbClr val="FF0000"/>
              </a:solidFill>
            </a:endParaRPr>
          </a:p>
        </p:txBody>
      </p:sp>
      <p:sp>
        <p:nvSpPr>
          <p:cNvPr id="3" name="Content Placeholder 2"/>
          <p:cNvSpPr>
            <a:spLocks noGrp="1"/>
          </p:cNvSpPr>
          <p:nvPr>
            <p:ph idx="1"/>
          </p:nvPr>
        </p:nvSpPr>
        <p:spPr>
          <a:xfrm>
            <a:off x="838200" y="1191492"/>
            <a:ext cx="10515600" cy="4985471"/>
          </a:xfrm>
        </p:spPr>
        <p:txBody>
          <a:bodyPr/>
          <a:lstStyle/>
          <a:p>
            <a:pPr marL="0" indent="0" algn="r">
              <a:buNone/>
            </a:pPr>
            <a:r>
              <a:rPr lang="ar-IQ" sz="3200" dirty="0" smtClean="0">
                <a:cs typeface="+mj-cs"/>
              </a:rPr>
              <a:t>الا ان للتنفيذ الجبري مجالا بالنسبة للالتزام التبعي الذي يتضمنه الالتزام بنقل الحق العيني وهو الالتزام بتسليم المنقول المعين بالذات اذا امتنع المدين عن تسليمه ذلك لان للدائن الحق في اجبار مدينه على التسليم عن طريق دائرة التنفيذ اذا كان بيده سند تنفيذ:</a:t>
            </a:r>
          </a:p>
          <a:p>
            <a:pPr marL="0" indent="0" algn="r">
              <a:buNone/>
            </a:pPr>
            <a:r>
              <a:rPr lang="ar-IQ" sz="3200" dirty="0" smtClean="0">
                <a:cs typeface="+mj-cs"/>
              </a:rPr>
              <a:t>1-  </a:t>
            </a:r>
            <a:r>
              <a:rPr lang="ar-IQ" sz="3200" b="1" dirty="0">
                <a:cs typeface="+mj-cs"/>
              </a:rPr>
              <a:t>فان كان المنقول المعين بالذات </a:t>
            </a:r>
            <a:r>
              <a:rPr lang="ar-IQ" sz="3200" b="1" dirty="0" smtClean="0">
                <a:solidFill>
                  <a:srgbClr val="FF0000"/>
                </a:solidFill>
                <a:cs typeface="+mj-cs"/>
              </a:rPr>
              <a:t>موجودا</a:t>
            </a:r>
            <a:r>
              <a:rPr lang="ar-IQ" sz="3200" dirty="0" smtClean="0">
                <a:solidFill>
                  <a:srgbClr val="FF0000"/>
                </a:solidFill>
                <a:cs typeface="+mj-cs"/>
              </a:rPr>
              <a:t>، </a:t>
            </a:r>
            <a:r>
              <a:rPr lang="ar-IQ" sz="3200" dirty="0">
                <a:cs typeface="+mj-cs"/>
              </a:rPr>
              <a:t>حق للدائن ان يستصدر حكما من القضاء بتسليمه اليه. </a:t>
            </a:r>
            <a:endParaRPr lang="ar-IQ" sz="3200" dirty="0" smtClean="0">
              <a:cs typeface="+mj-cs"/>
            </a:endParaRPr>
          </a:p>
          <a:p>
            <a:pPr marL="0" indent="0" algn="r">
              <a:buNone/>
            </a:pPr>
            <a:r>
              <a:rPr lang="ar-IQ" sz="3200" dirty="0" smtClean="0">
                <a:cs typeface="+mj-cs"/>
              </a:rPr>
              <a:t>2- </a:t>
            </a:r>
            <a:r>
              <a:rPr lang="ar-IQ" sz="3200" b="1" dirty="0" smtClean="0">
                <a:cs typeface="+mj-cs"/>
              </a:rPr>
              <a:t>وأن </a:t>
            </a:r>
            <a:r>
              <a:rPr lang="ar-IQ" sz="3200" b="1" dirty="0">
                <a:cs typeface="+mj-cs"/>
              </a:rPr>
              <a:t>كان </a:t>
            </a:r>
            <a:r>
              <a:rPr lang="ar-IQ" sz="3200" b="1" dirty="0">
                <a:solidFill>
                  <a:srgbClr val="FF0000"/>
                </a:solidFill>
                <a:cs typeface="+mj-cs"/>
              </a:rPr>
              <a:t>غير موجود </a:t>
            </a:r>
            <a:r>
              <a:rPr lang="ar-IQ" sz="3200" dirty="0">
                <a:cs typeface="+mj-cs"/>
              </a:rPr>
              <a:t>بسبب اخفاءه من قبل المدين او هلاكه بخطا </a:t>
            </a:r>
            <a:r>
              <a:rPr lang="ar-IQ" sz="3200" dirty="0" smtClean="0">
                <a:cs typeface="+mj-cs"/>
              </a:rPr>
              <a:t>المدين، </a:t>
            </a:r>
            <a:r>
              <a:rPr lang="ar-IQ" sz="3200" dirty="0">
                <a:cs typeface="+mj-cs"/>
              </a:rPr>
              <a:t>تحول للدائن الى المطالبة بالتنفيذ بطريق التعويض</a:t>
            </a:r>
            <a:r>
              <a:rPr lang="ar-IQ" dirty="0"/>
              <a:t>.       </a:t>
            </a:r>
          </a:p>
          <a:p>
            <a:pPr algn="r"/>
            <a:endParaRPr lang="ar-IQ" dirty="0"/>
          </a:p>
          <a:p>
            <a:pPr algn="r"/>
            <a:endParaRPr lang="ar-IQ" dirty="0"/>
          </a:p>
        </p:txBody>
      </p:sp>
    </p:spTree>
    <p:extLst>
      <p:ext uri="{BB962C8B-B14F-4D97-AF65-F5344CB8AC3E}">
        <p14:creationId xmlns:p14="http://schemas.microsoft.com/office/powerpoint/2010/main" val="373423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5677"/>
            <a:ext cx="10515600" cy="1352811"/>
          </a:xfrm>
        </p:spPr>
        <p:txBody>
          <a:bodyPr>
            <a:normAutofit/>
          </a:bodyPr>
          <a:lstStyle/>
          <a:p>
            <a:pPr algn="r"/>
            <a:r>
              <a:rPr lang="ar-IQ" sz="3600" b="1" dirty="0" smtClean="0"/>
              <a:t>ثالثا</a:t>
            </a:r>
            <a:r>
              <a:rPr lang="ar-IQ" sz="3600" b="1" dirty="0"/>
              <a:t>: الألتزام بنقل حق عيني </a:t>
            </a:r>
            <a:r>
              <a:rPr lang="ar-IQ" sz="3600" b="1" dirty="0" smtClean="0"/>
              <a:t>يرد </a:t>
            </a:r>
            <a:r>
              <a:rPr lang="ar-IQ" sz="3600" b="1" dirty="0"/>
              <a:t>على منقول معين بالنوع وبالمقدار </a:t>
            </a:r>
            <a:endParaRPr lang="ar-IQ" sz="3600" dirty="0"/>
          </a:p>
        </p:txBody>
      </p:sp>
      <p:sp>
        <p:nvSpPr>
          <p:cNvPr id="3" name="Content Placeholder 2"/>
          <p:cNvSpPr>
            <a:spLocks noGrp="1"/>
          </p:cNvSpPr>
          <p:nvPr>
            <p:ph idx="1"/>
          </p:nvPr>
        </p:nvSpPr>
        <p:spPr/>
        <p:txBody>
          <a:bodyPr>
            <a:normAutofit fontScale="92500" lnSpcReduction="10000"/>
          </a:bodyPr>
          <a:lstStyle/>
          <a:p>
            <a:pPr marL="0" indent="0" algn="r">
              <a:buNone/>
            </a:pPr>
            <a:r>
              <a:rPr lang="ar-IQ" sz="3600" dirty="0" smtClean="0">
                <a:cs typeface="+mj-cs"/>
              </a:rPr>
              <a:t>أن </a:t>
            </a:r>
            <a:r>
              <a:rPr lang="ar-IQ" sz="3600" dirty="0">
                <a:cs typeface="+mj-cs"/>
              </a:rPr>
              <a:t>هذا النوع من الألتزام لا يتم تنفيذه ولا ينقل الحق الا بتعيين </a:t>
            </a:r>
            <a:r>
              <a:rPr lang="ar-IQ" sz="3600" dirty="0" smtClean="0">
                <a:cs typeface="+mj-cs"/>
              </a:rPr>
              <a:t>المنقول بالذات </a:t>
            </a:r>
            <a:r>
              <a:rPr lang="ar-IQ" sz="3600" dirty="0">
                <a:cs typeface="+mj-cs"/>
              </a:rPr>
              <a:t>طبقا لما نصت عليه </a:t>
            </a:r>
            <a:r>
              <a:rPr lang="ar-IQ" sz="3600" dirty="0" smtClean="0">
                <a:cs typeface="+mj-cs"/>
              </a:rPr>
              <a:t>المادة( 248 أ) , </a:t>
            </a:r>
            <a:r>
              <a:rPr lang="ar-IQ" sz="3600" dirty="0">
                <a:cs typeface="+mj-cs"/>
              </a:rPr>
              <a:t>اذا ورد الالتزام بنقل الملكية او اي حق عيني اخر على شيء لم يعين الا بنوعه فلا ينقل الحق الا بتعيين الشيء </a:t>
            </a:r>
            <a:r>
              <a:rPr lang="ar-IQ" sz="3600" dirty="0" smtClean="0">
                <a:cs typeface="+mj-cs"/>
              </a:rPr>
              <a:t>بالذات، </a:t>
            </a:r>
            <a:r>
              <a:rPr lang="ar-IQ" sz="3600" dirty="0">
                <a:cs typeface="+mj-cs"/>
              </a:rPr>
              <a:t>وبالنظر الى ان تعيينه </a:t>
            </a:r>
            <a:r>
              <a:rPr lang="ar-IQ" sz="3600" dirty="0" smtClean="0">
                <a:cs typeface="+mj-cs"/>
              </a:rPr>
              <a:t>بالذات:</a:t>
            </a:r>
          </a:p>
          <a:p>
            <a:pPr marL="0" indent="0" algn="r">
              <a:buNone/>
            </a:pPr>
            <a:r>
              <a:rPr lang="ar-IQ" sz="3600" dirty="0" smtClean="0">
                <a:cs typeface="+mj-cs"/>
              </a:rPr>
              <a:t>1-  </a:t>
            </a:r>
            <a:r>
              <a:rPr lang="ar-IQ" sz="3600" dirty="0">
                <a:cs typeface="+mj-cs"/>
              </a:rPr>
              <a:t>يقتضي </a:t>
            </a:r>
            <a:r>
              <a:rPr lang="ar-IQ" sz="3600" dirty="0" smtClean="0">
                <a:cs typeface="+mj-cs"/>
              </a:rPr>
              <a:t>فرزه.</a:t>
            </a:r>
          </a:p>
          <a:p>
            <a:pPr marL="0" indent="0" algn="r">
              <a:buNone/>
            </a:pPr>
            <a:r>
              <a:rPr lang="ar-IQ" sz="3600" dirty="0" smtClean="0">
                <a:cs typeface="+mj-cs"/>
              </a:rPr>
              <a:t>2- عزله </a:t>
            </a:r>
            <a:r>
              <a:rPr lang="ar-IQ" sz="3600" dirty="0">
                <a:cs typeface="+mj-cs"/>
              </a:rPr>
              <a:t>من بقية </a:t>
            </a:r>
            <a:r>
              <a:rPr lang="ar-IQ" sz="3600" dirty="0" smtClean="0">
                <a:cs typeface="+mj-cs"/>
              </a:rPr>
              <a:t>صنفه. </a:t>
            </a:r>
          </a:p>
          <a:p>
            <a:pPr marL="0" indent="0" algn="r">
              <a:buNone/>
            </a:pPr>
            <a:r>
              <a:rPr lang="ar-IQ" sz="3600" dirty="0" smtClean="0">
                <a:cs typeface="+mj-cs"/>
              </a:rPr>
              <a:t>3- سواء </a:t>
            </a:r>
            <a:r>
              <a:rPr lang="ar-IQ" sz="3600" dirty="0">
                <a:cs typeface="+mj-cs"/>
              </a:rPr>
              <a:t>اقترن ذلك بتسليمه الى الدائن او لم يقترن </a:t>
            </a:r>
            <a:r>
              <a:rPr lang="ar-IQ" sz="3600" dirty="0" smtClean="0">
                <a:cs typeface="+mj-cs"/>
              </a:rPr>
              <a:t>به.</a:t>
            </a:r>
          </a:p>
          <a:p>
            <a:pPr marL="0" indent="0" algn="r">
              <a:buNone/>
            </a:pPr>
            <a:r>
              <a:rPr lang="ar-IQ" sz="3600" dirty="0" smtClean="0">
                <a:cs typeface="+mj-cs"/>
              </a:rPr>
              <a:t> 4- فأن </a:t>
            </a:r>
            <a:r>
              <a:rPr lang="ar-IQ" sz="3600" dirty="0">
                <a:cs typeface="+mj-cs"/>
              </a:rPr>
              <a:t>امتناع المدين عن الفرز يحول دون انتقال الحق الى الدائن ويفسح المجال الى تنفيذه جبرا عنه.   </a:t>
            </a:r>
          </a:p>
          <a:p>
            <a:pPr marL="0" indent="0" algn="r">
              <a:buNone/>
            </a:pPr>
            <a:endParaRPr lang="ar-IQ" sz="3200" dirty="0">
              <a:cs typeface="+mj-cs"/>
            </a:endParaRPr>
          </a:p>
        </p:txBody>
      </p:sp>
    </p:spTree>
    <p:extLst>
      <p:ext uri="{BB962C8B-B14F-4D97-AF65-F5344CB8AC3E}">
        <p14:creationId xmlns:p14="http://schemas.microsoft.com/office/powerpoint/2010/main" val="23678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المادة (248) من القانون المدني العراقي </a:t>
            </a:r>
            <a:endParaRPr lang="en-US" b="1" dirty="0"/>
          </a:p>
        </p:txBody>
      </p:sp>
      <p:sp>
        <p:nvSpPr>
          <p:cNvPr id="3" name="Content Placeholder 2"/>
          <p:cNvSpPr>
            <a:spLocks noGrp="1"/>
          </p:cNvSpPr>
          <p:nvPr>
            <p:ph idx="1"/>
          </p:nvPr>
        </p:nvSpPr>
        <p:spPr/>
        <p:txBody>
          <a:bodyPr/>
          <a:lstStyle/>
          <a:p>
            <a:pPr marL="0" indent="0" algn="r">
              <a:buNone/>
            </a:pPr>
            <a:r>
              <a:rPr lang="ar-IQ" dirty="0" smtClean="0"/>
              <a:t>1 </a:t>
            </a:r>
            <a:r>
              <a:rPr lang="ar-IQ" dirty="0"/>
              <a:t>– اذا ورد الالتزام بنقل الملكیة او أي حق عیني على شيء لم يعین الا بنوعه</a:t>
            </a:r>
            <a:r>
              <a:rPr lang="ar-IQ" b="1" dirty="0">
                <a:solidFill>
                  <a:srgbClr val="FF0000"/>
                </a:solidFill>
              </a:rPr>
              <a:t> فلا ينقل الحق الا بتعیین الشيء بالذات.</a:t>
            </a:r>
          </a:p>
          <a:p>
            <a:pPr marL="0" indent="0" algn="r">
              <a:buNone/>
            </a:pPr>
            <a:r>
              <a:rPr lang="ar-IQ" dirty="0" smtClean="0"/>
              <a:t>2- فإذا </a:t>
            </a:r>
            <a:r>
              <a:rPr lang="ar-IQ" dirty="0"/>
              <a:t>لم يقم المدين بتنفیذ التزامه جاز للدائن ان يحصل على شيء من النوع نفسه على نفقة </a:t>
            </a:r>
            <a:r>
              <a:rPr lang="ar-IQ" b="1" dirty="0">
                <a:solidFill>
                  <a:srgbClr val="FF0000"/>
                </a:solidFill>
              </a:rPr>
              <a:t>المدين بعد استئذان المحكمة او بغیر استئذانھا في حالة الاستعجال، </a:t>
            </a:r>
            <a:r>
              <a:rPr lang="ar-IQ" dirty="0"/>
              <a:t>كما انه يجوز له ان يطالب بقیمة الشيء من غیر اخلال في الحالتین بحقه في التعويض.</a:t>
            </a:r>
            <a:endParaRPr lang="en-US" dirty="0"/>
          </a:p>
        </p:txBody>
      </p:sp>
    </p:spTree>
    <p:extLst>
      <p:ext uri="{BB962C8B-B14F-4D97-AF65-F5344CB8AC3E}">
        <p14:creationId xmlns:p14="http://schemas.microsoft.com/office/powerpoint/2010/main" val="223855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solidFill>
                  <a:srgbClr val="FF0000"/>
                </a:solidFill>
              </a:rPr>
              <a:t>س/ ما حكم </a:t>
            </a:r>
            <a:r>
              <a:rPr lang="ar-IQ" sz="4000" b="1" dirty="0" smtClean="0">
                <a:solidFill>
                  <a:srgbClr val="FF0000"/>
                </a:solidFill>
              </a:rPr>
              <a:t>في حال عدم التنفيذ المدين التزامه مع </a:t>
            </a:r>
            <a:r>
              <a:rPr lang="ar-IQ" sz="4000" b="1" dirty="0">
                <a:solidFill>
                  <a:srgbClr val="FF0000"/>
                </a:solidFill>
              </a:rPr>
              <a:t>وجود </a:t>
            </a:r>
            <a:r>
              <a:rPr lang="ar-IQ" sz="4000" b="1" dirty="0" smtClean="0">
                <a:solidFill>
                  <a:srgbClr val="FF0000"/>
                </a:solidFill>
              </a:rPr>
              <a:t>المثليات عنده؟ </a:t>
            </a:r>
            <a:endParaRPr lang="ar-IQ" sz="4000"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sz="3200" dirty="0" smtClean="0">
                <a:cs typeface="+mj-cs"/>
              </a:rPr>
              <a:t>1- ان </a:t>
            </a:r>
            <a:r>
              <a:rPr lang="ar-IQ" sz="3200" dirty="0">
                <a:cs typeface="+mj-cs"/>
              </a:rPr>
              <a:t>المدين اذا كانت لديه منقولات من نفس النوع حق للدائن ان يطلب من المحكمة ان تخوله القيام بتعيين الشيء المستحق له او ان يكلف خبيرا باجراء التعيين وبتعيين الشيء بالذات يتم انتقال الحق العيني وبتسلم الدائن للشيء يتم تنفيذ الالتزام بالتسليم. أما اذا تأخر التسليم عن التعيين وامتنع المدين عن تنفيذه, ولم يتضمن حكم المحكمة الامر </a:t>
            </a:r>
            <a:r>
              <a:rPr lang="ar-IQ" sz="3200" dirty="0" smtClean="0">
                <a:cs typeface="+mj-cs"/>
              </a:rPr>
              <a:t>بالتسليم، </a:t>
            </a:r>
            <a:r>
              <a:rPr lang="ar-IQ" sz="3200" dirty="0">
                <a:cs typeface="+mj-cs"/>
              </a:rPr>
              <a:t>فللدائن ان يستصدر حكما ثانيا يلزم المدين بتسليم الشيء ويودع الحكم دائرة </a:t>
            </a:r>
            <a:r>
              <a:rPr lang="ar-IQ" sz="3200" dirty="0" smtClean="0">
                <a:cs typeface="+mj-cs"/>
              </a:rPr>
              <a:t>التنفيذ.</a:t>
            </a:r>
            <a:endParaRPr lang="ar-IQ" sz="3200" dirty="0">
              <a:cs typeface="+mj-cs"/>
            </a:endParaRPr>
          </a:p>
          <a:p>
            <a:pPr algn="r"/>
            <a:endParaRPr lang="ar-IQ" dirty="0"/>
          </a:p>
        </p:txBody>
      </p:sp>
    </p:spTree>
    <p:extLst>
      <p:ext uri="{BB962C8B-B14F-4D97-AF65-F5344CB8AC3E}">
        <p14:creationId xmlns:p14="http://schemas.microsoft.com/office/powerpoint/2010/main" val="65956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rPr>
              <a:t>س/ ما حكم عدم وجود المثليات عند المدين؟ </a:t>
            </a:r>
            <a:endParaRPr lang="ar-IQ" b="1" dirty="0">
              <a:solidFill>
                <a:srgbClr val="FF0000"/>
              </a:solidFill>
            </a:endParaRPr>
          </a:p>
        </p:txBody>
      </p:sp>
      <p:sp>
        <p:nvSpPr>
          <p:cNvPr id="3" name="Content Placeholder 2"/>
          <p:cNvSpPr>
            <a:spLocks noGrp="1"/>
          </p:cNvSpPr>
          <p:nvPr>
            <p:ph idx="1"/>
          </p:nvPr>
        </p:nvSpPr>
        <p:spPr/>
        <p:txBody>
          <a:bodyPr>
            <a:normAutofit/>
          </a:bodyPr>
          <a:lstStyle/>
          <a:p>
            <a:pPr marL="0" indent="0" algn="r">
              <a:buNone/>
            </a:pPr>
            <a:r>
              <a:rPr lang="ar-IQ" sz="3600" dirty="0">
                <a:cs typeface="+mj-cs"/>
              </a:rPr>
              <a:t>اما اذا لم يكن لدى المدين مثليات من نفس </a:t>
            </a:r>
            <a:r>
              <a:rPr lang="ar-IQ" sz="3600" dirty="0" smtClean="0">
                <a:cs typeface="+mj-cs"/>
              </a:rPr>
              <a:t>النوع، </a:t>
            </a:r>
            <a:r>
              <a:rPr lang="ar-IQ" sz="3600" dirty="0">
                <a:cs typeface="+mj-cs"/>
              </a:rPr>
              <a:t>فحسب المادة 248/2 </a:t>
            </a:r>
            <a:r>
              <a:rPr lang="ar-IQ" sz="3600" dirty="0" smtClean="0">
                <a:cs typeface="+mj-cs"/>
              </a:rPr>
              <a:t>فأذا </a:t>
            </a:r>
            <a:r>
              <a:rPr lang="ar-IQ" sz="3600" dirty="0">
                <a:cs typeface="+mj-cs"/>
              </a:rPr>
              <a:t>لم يقم المدين بتنفيذ التزامه, جاز للدائن ان يحصل على شيء من النوع نفسه على نفقة المدين بعد استئذان المحمكة, او بغير استئذانها في </a:t>
            </a:r>
            <a:r>
              <a:rPr lang="ar-IQ" sz="3600" dirty="0">
                <a:solidFill>
                  <a:srgbClr val="FF0000"/>
                </a:solidFill>
                <a:cs typeface="+mj-cs"/>
              </a:rPr>
              <a:t>حالة الأستعجال. </a:t>
            </a:r>
            <a:r>
              <a:rPr lang="ar-IQ" sz="3600" dirty="0">
                <a:cs typeface="+mj-cs"/>
              </a:rPr>
              <a:t>كما انه يجوز له ان يطالب بقيمة الشيء من غير اخلال بالتعويض). </a:t>
            </a:r>
          </a:p>
        </p:txBody>
      </p:sp>
    </p:spTree>
    <p:extLst>
      <p:ext uri="{BB962C8B-B14F-4D97-AF65-F5344CB8AC3E}">
        <p14:creationId xmlns:p14="http://schemas.microsoft.com/office/powerpoint/2010/main" val="169209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t>رابعا الالتزام بنقل حق عيني اذا كان محله مبلغا من </a:t>
            </a:r>
            <a:r>
              <a:rPr lang="ar-IQ" sz="4000" b="1" dirty="0" smtClean="0"/>
              <a:t>النقود</a:t>
            </a:r>
            <a:endParaRPr lang="ar-IQ" sz="4000" b="1" dirty="0"/>
          </a:p>
        </p:txBody>
      </p:sp>
      <p:sp>
        <p:nvSpPr>
          <p:cNvPr id="3" name="Content Placeholder 2"/>
          <p:cNvSpPr>
            <a:spLocks noGrp="1"/>
          </p:cNvSpPr>
          <p:nvPr>
            <p:ph idx="1"/>
          </p:nvPr>
        </p:nvSpPr>
        <p:spPr>
          <a:xfrm>
            <a:off x="838200" y="1483879"/>
            <a:ext cx="10515600" cy="4351338"/>
          </a:xfrm>
        </p:spPr>
        <p:txBody>
          <a:bodyPr>
            <a:noAutofit/>
          </a:bodyPr>
          <a:lstStyle/>
          <a:p>
            <a:pPr algn="r"/>
            <a:r>
              <a:rPr lang="ar-IQ" sz="3200" dirty="0">
                <a:cs typeface="+mj-cs"/>
              </a:rPr>
              <a:t>أن تعيين النقود بالذات وانتقال ملكيتها لا يتم بالافراز وانما يتم بقبضها، وان مقدار ما يلتزم المدين بدفعه من النقود قد لايكون نفس ما تحدد في العقد من مقدار. </a:t>
            </a:r>
          </a:p>
          <a:p>
            <a:pPr marL="0" indent="0" algn="r">
              <a:buNone/>
            </a:pPr>
            <a:r>
              <a:rPr lang="ar-IQ" sz="3600" b="1" dirty="0" smtClean="0">
                <a:solidFill>
                  <a:srgbClr val="FF0000"/>
                </a:solidFill>
                <a:cs typeface="+mj-cs"/>
              </a:rPr>
              <a:t>س/ ان التنفيذ العيني الجبري ممكن (دائما) اذا كان محله مبلغا من النقود.</a:t>
            </a:r>
            <a:r>
              <a:rPr lang="ar-IQ" sz="3600" dirty="0" smtClean="0">
                <a:cs typeface="+mj-cs"/>
              </a:rPr>
              <a:t> </a:t>
            </a:r>
          </a:p>
          <a:p>
            <a:pPr marL="0" indent="0" algn="r">
              <a:buNone/>
            </a:pPr>
            <a:r>
              <a:rPr lang="ar-IQ" sz="3200" dirty="0" smtClean="0">
                <a:cs typeface="+mj-cs"/>
              </a:rPr>
              <a:t>حيث </a:t>
            </a:r>
            <a:r>
              <a:rPr lang="ar-IQ" sz="3200" dirty="0">
                <a:cs typeface="+mj-cs"/>
              </a:rPr>
              <a:t>ان الالتزام بدفع مبلغ من النقود لا يستحيل تنفيذه ابدا . فأذا لم يقم المدين بتنفيذ التزامه مختارا, أمكن جبره على التنفيذ. وذلك بأن يتقدم الدائن بسند التنفيذ الى دائرة التنفيذ التي تتولى الحجز على مال المدين وبيعه واقتضاء حق الدائن نقدا من ثمنه.   </a:t>
            </a:r>
          </a:p>
          <a:p>
            <a:pPr algn="r"/>
            <a:endParaRPr lang="ar-IQ" sz="3600" dirty="0">
              <a:cs typeface="+mj-cs"/>
            </a:endParaRPr>
          </a:p>
        </p:txBody>
      </p:sp>
    </p:spTree>
    <p:extLst>
      <p:ext uri="{BB962C8B-B14F-4D97-AF65-F5344CB8AC3E}">
        <p14:creationId xmlns:p14="http://schemas.microsoft.com/office/powerpoint/2010/main" val="17009025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خامسا: الالتزام بعمل اذا كان التزاما بالتسليم: </a:t>
            </a:r>
            <a:br>
              <a:rPr lang="ar-IQ" b="1" dirty="0"/>
            </a:br>
            <a:endParaRPr lang="ar-IQ" b="1" dirty="0"/>
          </a:p>
        </p:txBody>
      </p:sp>
      <p:sp>
        <p:nvSpPr>
          <p:cNvPr id="3" name="Content Placeholder 2"/>
          <p:cNvSpPr>
            <a:spLocks noGrp="1"/>
          </p:cNvSpPr>
          <p:nvPr>
            <p:ph idx="1"/>
          </p:nvPr>
        </p:nvSpPr>
        <p:spPr/>
        <p:txBody>
          <a:bodyPr>
            <a:normAutofit/>
          </a:bodyPr>
          <a:lstStyle/>
          <a:p>
            <a:pPr algn="r"/>
            <a:r>
              <a:rPr lang="ar-IQ" sz="3600" dirty="0">
                <a:cs typeface="+mj-cs"/>
              </a:rPr>
              <a:t>الأصل ان الألتزام بالتسليم يتم تنفيذه بتسليم المدين الشيء الى الدائن. فأن لم ينفذ المدين التزامه بالتسليم أجبر على التنفيذ عينا, بأن يودع سند التنفيذ لدى دائرة التنفيذ لأخذ الشيء وتسليمه اليه.  </a:t>
            </a:r>
          </a:p>
          <a:p>
            <a:endParaRPr lang="ar-IQ" sz="3600" dirty="0">
              <a:cs typeface="+mj-cs"/>
            </a:endParaRPr>
          </a:p>
          <a:p>
            <a:endParaRPr lang="ar-IQ" sz="3600" dirty="0">
              <a:cs typeface="+mj-cs"/>
            </a:endParaRPr>
          </a:p>
        </p:txBody>
      </p:sp>
    </p:spTree>
    <p:extLst>
      <p:ext uri="{BB962C8B-B14F-4D97-AF65-F5344CB8AC3E}">
        <p14:creationId xmlns:p14="http://schemas.microsoft.com/office/powerpoint/2010/main" val="3315347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0F3E-0FFB-5D93-9EC4-B29D3C6A0726}"/>
              </a:ext>
            </a:extLst>
          </p:cNvPr>
          <p:cNvSpPr>
            <a:spLocks noGrp="1"/>
          </p:cNvSpPr>
          <p:nvPr>
            <p:ph type="title"/>
          </p:nvPr>
        </p:nvSpPr>
        <p:spPr/>
        <p:txBody>
          <a:bodyPr>
            <a:normAutofit/>
          </a:bodyPr>
          <a:lstStyle/>
          <a:p>
            <a:pPr algn="ctr"/>
            <a:r>
              <a:rPr lang="ar-IQ" b="1" dirty="0">
                <a:solidFill>
                  <a:srgbClr val="FF0000"/>
                </a:solidFill>
                <a:latin typeface="Times New Roman" panose="02020603050405020304" pitchFamily="18" charset="0"/>
                <a:cs typeface="Times New Roman" panose="02020603050405020304" pitchFamily="18" charset="0"/>
              </a:rPr>
              <a:t>س/ هل توجد المديونية دون </a:t>
            </a:r>
            <a:r>
              <a:rPr lang="ar-IQ" b="1" dirty="0" smtClean="0">
                <a:solidFill>
                  <a:srgbClr val="FF0000"/>
                </a:solidFill>
                <a:latin typeface="Times New Roman" panose="02020603050405020304" pitchFamily="18" charset="0"/>
                <a:cs typeface="Times New Roman" panose="02020603050405020304" pitchFamily="18" charset="0"/>
              </a:rPr>
              <a:t>المسؤولية؟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A5B746A-D3AF-9D8D-BBC2-04CACA626D8B}"/>
              </a:ext>
            </a:extLst>
          </p:cNvPr>
          <p:cNvSpPr>
            <a:spLocks noGrp="1"/>
          </p:cNvSpPr>
          <p:nvPr>
            <p:ph idx="1"/>
          </p:nvPr>
        </p:nvSpPr>
        <p:spPr/>
        <p:txBody>
          <a:bodyPr>
            <a:normAutofit/>
          </a:bodyPr>
          <a:lstStyle/>
          <a:p>
            <a:pPr marL="0" indent="0" algn="r">
              <a:lnSpc>
                <a:spcPct val="150000"/>
              </a:lnSpc>
              <a:buNone/>
            </a:pPr>
            <a:r>
              <a:rPr lang="ar-IQ" sz="2800" b="1" dirty="0" smtClean="0">
                <a:latin typeface="Times New Roman" panose="02020603050405020304" pitchFamily="18" charset="0"/>
                <a:cs typeface="Times New Roman" panose="02020603050405020304" pitchFamily="18" charset="0"/>
              </a:rPr>
              <a:t>ج/ نعم توجد </a:t>
            </a:r>
            <a:r>
              <a:rPr lang="ar-IQ" sz="2800" b="1" dirty="0">
                <a:latin typeface="Times New Roman" panose="02020603050405020304" pitchFamily="18" charset="0"/>
                <a:cs typeface="Times New Roman" panose="02020603050405020304" pitchFamily="18" charset="0"/>
              </a:rPr>
              <a:t>المديونية دون </a:t>
            </a:r>
            <a:r>
              <a:rPr lang="ar-IQ" sz="2800" b="1" dirty="0" smtClean="0">
                <a:latin typeface="Times New Roman" panose="02020603050405020304" pitchFamily="18" charset="0"/>
                <a:cs typeface="Times New Roman" panose="02020603050405020304" pitchFamily="18" charset="0"/>
              </a:rPr>
              <a:t>المسؤلية:  </a:t>
            </a:r>
            <a:r>
              <a:rPr lang="ar-IQ" sz="2800" b="1" dirty="0">
                <a:latin typeface="Times New Roman" panose="02020603050405020304" pitchFamily="18" charset="0"/>
                <a:cs typeface="Times New Roman" panose="02020603050405020304" pitchFamily="18" charset="0"/>
              </a:rPr>
              <a:t>كالحالة التي لا يجبر المدين به على الوفاء بدين </a:t>
            </a:r>
            <a:r>
              <a:rPr lang="ar-IQ" sz="2800" b="1" dirty="0" smtClean="0">
                <a:latin typeface="Times New Roman" panose="02020603050405020304" pitchFamily="18" charset="0"/>
                <a:cs typeface="Times New Roman" panose="02020603050405020304" pitchFamily="18" charset="0"/>
              </a:rPr>
              <a:t>الحقه: التقادم</a:t>
            </a:r>
            <a:endParaRPr lang="ar-IQ" sz="2800" b="1" dirty="0">
              <a:latin typeface="Times New Roman" panose="02020603050405020304" pitchFamily="18" charset="0"/>
              <a:cs typeface="Times New Roman" panose="02020603050405020304" pitchFamily="18" charset="0"/>
            </a:endParaRPr>
          </a:p>
          <a:p>
            <a:pPr marL="0" indent="0" algn="r">
              <a:lnSpc>
                <a:spcPct val="150000"/>
              </a:lnSpc>
              <a:buNone/>
            </a:pPr>
            <a:r>
              <a:rPr lang="ar-IQ" b="1" dirty="0" smtClean="0">
                <a:latin typeface="Times New Roman" panose="02020603050405020304" pitchFamily="18" charset="0"/>
                <a:cs typeface="Times New Roman" panose="02020603050405020304" pitchFamily="18" charset="0"/>
              </a:rPr>
              <a:t>س/هل  </a:t>
            </a:r>
            <a:r>
              <a:rPr lang="ar-IQ" b="1" dirty="0">
                <a:latin typeface="Times New Roman" panose="02020603050405020304" pitchFamily="18" charset="0"/>
                <a:cs typeface="Times New Roman" panose="02020603050405020304" pitchFamily="18" charset="0"/>
              </a:rPr>
              <a:t>تسبق المسؤلية المديونية في </a:t>
            </a:r>
            <a:r>
              <a:rPr lang="ar-IQ" b="1" dirty="0" smtClean="0">
                <a:latin typeface="Times New Roman" panose="02020603050405020304" pitchFamily="18" charset="0"/>
                <a:cs typeface="Times New Roman" panose="02020603050405020304" pitchFamily="18" charset="0"/>
              </a:rPr>
              <a:t>النشوء ؟ مثال؟ </a:t>
            </a:r>
            <a:endParaRPr lang="en-US" sz="2800" b="1" dirty="0" smtClean="0">
              <a:latin typeface="Times New Roman" panose="02020603050405020304" pitchFamily="18" charset="0"/>
              <a:cs typeface="Times New Roman" panose="02020603050405020304" pitchFamily="18" charset="0"/>
            </a:endParaRPr>
          </a:p>
          <a:p>
            <a:pPr marL="0" indent="0" algn="r">
              <a:lnSpc>
                <a:spcPct val="150000"/>
              </a:lnSpc>
              <a:buNone/>
            </a:pPr>
            <a:r>
              <a:rPr lang="ar-IQ" sz="2800" b="1" dirty="0" smtClean="0">
                <a:latin typeface="Times New Roman" panose="02020603050405020304" pitchFamily="18" charset="0"/>
                <a:cs typeface="Times New Roman" panose="02020603050405020304" pitchFamily="18" charset="0"/>
              </a:rPr>
              <a:t>وقد </a:t>
            </a:r>
            <a:r>
              <a:rPr lang="ar-IQ" sz="2800" b="1" dirty="0">
                <a:latin typeface="Times New Roman" panose="02020603050405020304" pitchFamily="18" charset="0"/>
                <a:cs typeface="Times New Roman" panose="02020603050405020304" pitchFamily="18" charset="0"/>
              </a:rPr>
              <a:t>تسبق </a:t>
            </a:r>
            <a:r>
              <a:rPr lang="ar-IQ" sz="2800" b="1" dirty="0" smtClean="0">
                <a:latin typeface="Times New Roman" panose="02020603050405020304" pitchFamily="18" charset="0"/>
                <a:cs typeface="Times New Roman" panose="02020603050405020304" pitchFamily="18" charset="0"/>
              </a:rPr>
              <a:t>المسؤلية </a:t>
            </a:r>
            <a:r>
              <a:rPr lang="ar-IQ" sz="2800" b="1" dirty="0">
                <a:latin typeface="Times New Roman" panose="02020603050405020304" pitchFamily="18" charset="0"/>
                <a:cs typeface="Times New Roman" panose="02020603050405020304" pitchFamily="18" charset="0"/>
              </a:rPr>
              <a:t>المديونية في </a:t>
            </a:r>
            <a:r>
              <a:rPr lang="ar-IQ" sz="2800" b="1" dirty="0" smtClean="0">
                <a:latin typeface="Times New Roman" panose="02020603050405020304" pitchFamily="18" charset="0"/>
                <a:cs typeface="Times New Roman" panose="02020603050405020304" pitchFamily="18" charset="0"/>
              </a:rPr>
              <a:t>النشوء, </a:t>
            </a:r>
            <a:r>
              <a:rPr lang="ar-IQ" sz="2800" b="1" dirty="0">
                <a:latin typeface="Times New Roman" panose="02020603050405020304" pitchFamily="18" charset="0"/>
                <a:cs typeface="Times New Roman" panose="02020603050405020304" pitchFamily="18" charset="0"/>
              </a:rPr>
              <a:t>فتنشأ لضمان دين مستقبل او دين </a:t>
            </a:r>
            <a:r>
              <a:rPr lang="ar-IQ" sz="2800" b="1" dirty="0" smtClean="0">
                <a:latin typeface="Times New Roman" panose="02020603050405020304" pitchFamily="18" charset="0"/>
                <a:cs typeface="Times New Roman" panose="02020603050405020304" pitchFamily="18" charset="0"/>
              </a:rPr>
              <a:t>أحتمالي  </a:t>
            </a:r>
            <a:r>
              <a:rPr lang="ar-IQ" sz="2800" b="1" dirty="0">
                <a:latin typeface="Times New Roman" panose="02020603050405020304" pitchFamily="18" charset="0"/>
                <a:cs typeface="Times New Roman" panose="02020603050405020304" pitchFamily="18" charset="0"/>
              </a:rPr>
              <a:t>والى </a:t>
            </a:r>
            <a:r>
              <a:rPr lang="ar-IQ" sz="2800" b="1" dirty="0" smtClean="0">
                <a:latin typeface="Times New Roman" panose="02020603050405020304" pitchFamily="18" charset="0"/>
                <a:cs typeface="Times New Roman" panose="02020603050405020304" pitchFamily="18" charset="0"/>
              </a:rPr>
              <a:t>ذلك أشارت </a:t>
            </a:r>
            <a:r>
              <a:rPr lang="ar-IQ" sz="2800" b="1" dirty="0">
                <a:latin typeface="Times New Roman" panose="02020603050405020304" pitchFamily="18" charset="0"/>
                <a:cs typeface="Times New Roman" panose="02020603050405020304" pitchFamily="18" charset="0"/>
              </a:rPr>
              <a:t>المادة 1293 من القانون المدني العراقي</a:t>
            </a:r>
            <a:r>
              <a:rPr lang="ar-IQ" sz="2000" dirty="0">
                <a:latin typeface="Corbel" pitchFamily="34" charset="0"/>
                <a:cs typeface="Tahoma" pitchFamily="34" charset="0"/>
              </a:rPr>
              <a:t>.</a:t>
            </a:r>
            <a:r>
              <a:rPr lang="ar-IQ" dirty="0">
                <a:latin typeface="Corbel" pitchFamily="34" charset="0"/>
                <a:cs typeface="Tahoma" pitchFamily="34" charset="0"/>
              </a:rPr>
              <a:t>    </a:t>
            </a:r>
          </a:p>
          <a:p>
            <a:pPr marL="0" indent="0" algn="r">
              <a:buNone/>
            </a:pPr>
            <a:endParaRPr lang="en-US" dirty="0"/>
          </a:p>
        </p:txBody>
      </p:sp>
    </p:spTree>
    <p:extLst>
      <p:ext uri="{BB962C8B-B14F-4D97-AF65-F5344CB8AC3E}">
        <p14:creationId xmlns:p14="http://schemas.microsoft.com/office/powerpoint/2010/main" val="218408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6220"/>
          </a:xfrm>
        </p:spPr>
        <p:txBody>
          <a:bodyPr>
            <a:normAutofit fontScale="90000"/>
          </a:bodyPr>
          <a:lstStyle/>
          <a:p>
            <a:pPr algn="ctr"/>
            <a:r>
              <a:rPr lang="ar-IQ" b="1" dirty="0"/>
              <a:t>الألتزام بالتسليم يبدو في صورتين: </a:t>
            </a:r>
            <a:r>
              <a:rPr lang="ar-IQ" dirty="0"/>
              <a:t/>
            </a:r>
            <a:br>
              <a:rPr lang="ar-IQ" dirty="0"/>
            </a:br>
            <a:endParaRPr lang="ar-IQ" dirty="0"/>
          </a:p>
        </p:txBody>
      </p:sp>
      <p:sp>
        <p:nvSpPr>
          <p:cNvPr id="3" name="Content Placeholder 2"/>
          <p:cNvSpPr>
            <a:spLocks noGrp="1"/>
          </p:cNvSpPr>
          <p:nvPr>
            <p:ph idx="1"/>
          </p:nvPr>
        </p:nvSpPr>
        <p:spPr>
          <a:xfrm>
            <a:off x="838200" y="1173018"/>
            <a:ext cx="10515600" cy="5003945"/>
          </a:xfrm>
        </p:spPr>
        <p:txBody>
          <a:bodyPr>
            <a:normAutofit/>
          </a:bodyPr>
          <a:lstStyle/>
          <a:p>
            <a:pPr marL="0" indent="0" algn="r">
              <a:buNone/>
            </a:pPr>
            <a:r>
              <a:rPr lang="ar-IQ" sz="4000" b="1" dirty="0" smtClean="0">
                <a:solidFill>
                  <a:srgbClr val="FF0000"/>
                </a:solidFill>
                <a:cs typeface="+mj-cs"/>
              </a:rPr>
              <a:t>1- الالتزام </a:t>
            </a:r>
            <a:r>
              <a:rPr lang="ar-IQ" sz="4000" b="1" dirty="0">
                <a:solidFill>
                  <a:srgbClr val="FF0000"/>
                </a:solidFill>
                <a:cs typeface="+mj-cs"/>
              </a:rPr>
              <a:t>بالتسليم يكون التزاما </a:t>
            </a:r>
            <a:r>
              <a:rPr lang="ar-IQ" sz="4000" b="1" dirty="0" smtClean="0">
                <a:solidFill>
                  <a:srgbClr val="FF0000"/>
                </a:solidFill>
                <a:cs typeface="+mj-cs"/>
              </a:rPr>
              <a:t>تبعيا:</a:t>
            </a:r>
          </a:p>
          <a:p>
            <a:pPr marL="0" indent="0" algn="r">
              <a:buNone/>
            </a:pPr>
            <a:r>
              <a:rPr lang="ar-IQ" sz="4000" b="1" dirty="0" smtClean="0">
                <a:solidFill>
                  <a:srgbClr val="FF0000"/>
                </a:solidFill>
                <a:cs typeface="+mj-cs"/>
              </a:rPr>
              <a:t> </a:t>
            </a:r>
            <a:r>
              <a:rPr lang="ar-IQ" sz="4000" b="1" dirty="0">
                <a:solidFill>
                  <a:srgbClr val="FF0000"/>
                </a:solidFill>
              </a:rPr>
              <a:t>(س/ هل يجوز التنفيذ الجبري عنما يكون التسليم ألتزاما تبعياً</a:t>
            </a:r>
            <a:r>
              <a:rPr lang="ar-IQ" sz="4000" b="1" dirty="0" smtClean="0">
                <a:solidFill>
                  <a:srgbClr val="FF0000"/>
                </a:solidFill>
              </a:rPr>
              <a:t>)</a:t>
            </a:r>
            <a:endParaRPr lang="ar-IQ" sz="4000" b="1" dirty="0" smtClean="0">
              <a:solidFill>
                <a:srgbClr val="FF0000"/>
              </a:solidFill>
              <a:cs typeface="+mj-cs"/>
            </a:endParaRPr>
          </a:p>
          <a:p>
            <a:pPr marL="0" indent="0" algn="r">
              <a:buNone/>
            </a:pPr>
            <a:r>
              <a:rPr lang="ar-IQ" sz="3200" dirty="0" smtClean="0">
                <a:cs typeface="+mj-cs"/>
              </a:rPr>
              <a:t>مثل التزام </a:t>
            </a:r>
            <a:r>
              <a:rPr lang="ar-IQ" sz="3200" dirty="0">
                <a:cs typeface="+mj-cs"/>
              </a:rPr>
              <a:t>بنقل حق عيني يرد على عقار </a:t>
            </a:r>
            <a:r>
              <a:rPr lang="ar-IQ" sz="3200" dirty="0" smtClean="0">
                <a:cs typeface="+mj-cs"/>
              </a:rPr>
              <a:t>او منقول </a:t>
            </a:r>
            <a:r>
              <a:rPr lang="ar-IQ" sz="3200" dirty="0">
                <a:cs typeface="+mj-cs"/>
              </a:rPr>
              <a:t>معين بالذات او بالنوع او مبلغ من النقود. ان تنفيذ هذا الالتزام يتوقف على انتقال الحق العيني, فاذا استحال أنتقال الحق العيني سقط الألتزام بالتسليم ولا مجال عن الكلام على تنفيذه جبرا. واذا كان محل الألتزام نقودا فأن انتقال الملكية والتسليم يقعان معا لان ملكية النقود ينتقل </a:t>
            </a:r>
            <a:r>
              <a:rPr lang="ar-IQ" sz="3200" dirty="0" smtClean="0">
                <a:cs typeface="+mj-cs"/>
              </a:rPr>
              <a:t>بالقبض </a:t>
            </a:r>
            <a:endParaRPr lang="ar-IQ" sz="3200" dirty="0">
              <a:cs typeface="+mj-cs"/>
            </a:endParaRPr>
          </a:p>
          <a:p>
            <a:pPr algn="r"/>
            <a:endParaRPr lang="ar-IQ" dirty="0"/>
          </a:p>
          <a:p>
            <a:pPr algn="r"/>
            <a:endParaRPr lang="ar-IQ" dirty="0"/>
          </a:p>
        </p:txBody>
      </p:sp>
    </p:spTree>
    <p:extLst>
      <p:ext uri="{BB962C8B-B14F-4D97-AF65-F5344CB8AC3E}">
        <p14:creationId xmlns:p14="http://schemas.microsoft.com/office/powerpoint/2010/main" val="2622081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a:t>الألتزام بالتسليم يكون ألتزاما </a:t>
            </a:r>
            <a:r>
              <a:rPr lang="ar-IQ" b="1" dirty="0" smtClean="0"/>
              <a:t>مستقلا</a:t>
            </a:r>
            <a:br>
              <a:rPr lang="ar-IQ" b="1" dirty="0" smtClean="0"/>
            </a:br>
            <a:r>
              <a:rPr lang="ar-IQ" sz="4000" b="1" dirty="0" smtClean="0">
                <a:solidFill>
                  <a:srgbClr val="FF0000"/>
                </a:solidFill>
              </a:rPr>
              <a:t>س/  هل </a:t>
            </a:r>
            <a:r>
              <a:rPr lang="ar-IQ" sz="4000" b="1" dirty="0">
                <a:solidFill>
                  <a:srgbClr val="FF0000"/>
                </a:solidFill>
              </a:rPr>
              <a:t>يجوز التنفيذ الجبري عنما يكون التسليم ألتزاما </a:t>
            </a:r>
            <a:r>
              <a:rPr lang="ar-IQ" sz="4000" b="1" dirty="0" smtClean="0">
                <a:solidFill>
                  <a:srgbClr val="FF0000"/>
                </a:solidFill>
              </a:rPr>
              <a:t>مستقلاً؟ </a:t>
            </a:r>
            <a:endParaRPr lang="ar-IQ" sz="4000" b="1" dirty="0">
              <a:solidFill>
                <a:srgbClr val="FF0000"/>
              </a:solidFill>
            </a:endParaRPr>
          </a:p>
        </p:txBody>
      </p:sp>
      <p:sp>
        <p:nvSpPr>
          <p:cNvPr id="3" name="Content Placeholder 2"/>
          <p:cNvSpPr>
            <a:spLocks noGrp="1"/>
          </p:cNvSpPr>
          <p:nvPr>
            <p:ph idx="1"/>
          </p:nvPr>
        </p:nvSpPr>
        <p:spPr/>
        <p:txBody>
          <a:bodyPr>
            <a:normAutofit/>
          </a:bodyPr>
          <a:lstStyle/>
          <a:p>
            <a:pPr marL="0" indent="0" algn="r">
              <a:buNone/>
            </a:pPr>
            <a:r>
              <a:rPr lang="ar-IQ" sz="3200" dirty="0">
                <a:cs typeface="+mj-cs"/>
              </a:rPr>
              <a:t>الألتزام بالتسليم يكون ألتزاما مستقلا, فيكون التزاما بعمل منذ نشوئه, كألتزام المستعير او الوديع برد الشيء.  ان تنفيذ هذا الألتزام ينفرد بذاته. وهو يقبل التنفيذ الجبري سواء كان تنفيذا عينيا او تحول الى تنفيذ بمقابل</a:t>
            </a:r>
            <a:r>
              <a:rPr lang="ar-IQ" sz="3200" dirty="0" smtClean="0">
                <a:cs typeface="+mj-cs"/>
              </a:rPr>
              <a:t>.</a:t>
            </a:r>
          </a:p>
          <a:p>
            <a:pPr marL="0" indent="0" algn="r">
              <a:buNone/>
            </a:pPr>
            <a:r>
              <a:rPr lang="ar-IQ" sz="3200" dirty="0" smtClean="0">
                <a:cs typeface="+mj-cs"/>
              </a:rPr>
              <a:t> </a:t>
            </a:r>
            <a:r>
              <a:rPr lang="ar-IQ" sz="3200" dirty="0">
                <a:solidFill>
                  <a:srgbClr val="FF0000"/>
                </a:solidFill>
                <a:cs typeface="+mj-cs"/>
              </a:rPr>
              <a:t>فأذا لم ينفذ المستأجر التزامه بتخلية </a:t>
            </a:r>
            <a:r>
              <a:rPr lang="ar-IQ" sz="3200" dirty="0" smtClean="0">
                <a:solidFill>
                  <a:srgbClr val="FF0000"/>
                </a:solidFill>
                <a:cs typeface="+mj-cs"/>
              </a:rPr>
              <a:t>المأجور </a:t>
            </a:r>
            <a:r>
              <a:rPr lang="ar-IQ" sz="3200" dirty="0">
                <a:solidFill>
                  <a:srgbClr val="FF0000"/>
                </a:solidFill>
                <a:cs typeface="+mj-cs"/>
              </a:rPr>
              <a:t>وتسليمه الى المؤجر عند انتهاء مدة العقد حق للمؤجر جبر المستأجر على التنفيذ العيني اي الأخلاء بأيداع سند التنفيذ لدى دائرة التنفيذ. </a:t>
            </a:r>
          </a:p>
        </p:txBody>
      </p:sp>
    </p:spTree>
    <p:extLst>
      <p:ext uri="{BB962C8B-B14F-4D97-AF65-F5344CB8AC3E}">
        <p14:creationId xmlns:p14="http://schemas.microsoft.com/office/powerpoint/2010/main" val="2361175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5465A-7765-EEEA-8704-45BD98259637}"/>
              </a:ext>
            </a:extLst>
          </p:cNvPr>
          <p:cNvSpPr>
            <a:spLocks noGrp="1"/>
          </p:cNvSpPr>
          <p:nvPr>
            <p:ph type="title"/>
          </p:nvPr>
        </p:nvSpPr>
        <p:spPr/>
        <p:txBody>
          <a:bodyPr/>
          <a:lstStyle/>
          <a:p>
            <a:pPr algn="ctr"/>
            <a:r>
              <a:rPr lang="ar-IQ" sz="4400" b="1" dirty="0" smtClean="0">
                <a:effectLst/>
                <a:latin typeface="Times New Roman" panose="02020603050405020304" pitchFamily="18" charset="0"/>
                <a:ea typeface="Times New Roman" panose="02020603050405020304" pitchFamily="18" charset="0"/>
                <a:cs typeface="Times New Roman" panose="02020603050405020304" pitchFamily="18" charset="0"/>
              </a:rPr>
              <a:t>مادة ( 1293)</a:t>
            </a:r>
            <a: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41AEF4C-ED4A-0920-4D7C-655E334A90C5}"/>
              </a:ext>
            </a:extLst>
          </p:cNvPr>
          <p:cNvSpPr>
            <a:spLocks noGrp="1"/>
          </p:cNvSpPr>
          <p:nvPr>
            <p:ph idx="1"/>
          </p:nvPr>
        </p:nvSpPr>
        <p:spPr/>
        <p:txBody>
          <a:bodyPr/>
          <a:lstStyle/>
          <a:p>
            <a:pPr algn="r" rtl="1"/>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IQ" sz="3200" b="1" dirty="0">
                <a:effectLst/>
                <a:latin typeface="Times New Roman" panose="02020603050405020304" pitchFamily="18" charset="0"/>
                <a:ea typeface="Times New Roman" panose="02020603050405020304" pitchFamily="18" charset="0"/>
                <a:cs typeface="Times New Roman" panose="02020603050405020304" pitchFamily="18" charset="0"/>
              </a:rPr>
              <a:t>يجوز ان يترتب [الرهن] [التأميني] ضماناً لدين مستقبل، او دين معلق على شرط، او دين احتمالي فيجوز ان يترتب  لاعتماد مفتوح او لفتح حساب جار، على ان يتحدد في </a:t>
            </a:r>
            <a:r>
              <a:rPr lang="ar-IQ"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عقد (الرهن) مبلغ </a:t>
            </a:r>
            <a:r>
              <a:rPr lang="ar-IQ" sz="3200" b="1" dirty="0">
                <a:effectLst/>
                <a:latin typeface="Times New Roman" panose="02020603050405020304" pitchFamily="18" charset="0"/>
                <a:ea typeface="Times New Roman" panose="02020603050405020304" pitchFamily="18" charset="0"/>
                <a:cs typeface="Times New Roman" panose="02020603050405020304" pitchFamily="18" charset="0"/>
              </a:rPr>
              <a:t>الدين المضمون او الحد الاقصى الذي ينتهي اليه هذا الدين</a:t>
            </a:r>
            <a:r>
              <a:rPr lang="ar-IQ"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r">
              <a:buNone/>
            </a:pPr>
            <a:endParaRPr lang="en-US" dirty="0"/>
          </a:p>
        </p:txBody>
      </p:sp>
    </p:spTree>
    <p:extLst>
      <p:ext uri="{BB962C8B-B14F-4D97-AF65-F5344CB8AC3E}">
        <p14:creationId xmlns:p14="http://schemas.microsoft.com/office/powerpoint/2010/main" val="856207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6D4DC-E02D-7212-9A99-AAF99DE0D2BD}"/>
              </a:ext>
            </a:extLst>
          </p:cNvPr>
          <p:cNvSpPr>
            <a:spLocks noGrp="1"/>
          </p:cNvSpPr>
          <p:nvPr>
            <p:ph type="title"/>
          </p:nvPr>
        </p:nvSpPr>
        <p:spPr/>
        <p:txBody>
          <a:bodyPr/>
          <a:lstStyle/>
          <a:p>
            <a:pPr algn="ctr"/>
            <a:r>
              <a:rPr lang="ar-IQ" sz="4400" b="1" dirty="0">
                <a:latin typeface="Times New Roman" panose="02020603050405020304" pitchFamily="18" charset="0"/>
                <a:cs typeface="+mj-cs"/>
              </a:rPr>
              <a:t>ثانيا: الألتزام المدني والألتزام الطبيعي  </a:t>
            </a:r>
            <a:br>
              <a:rPr lang="ar-IQ" sz="4400" b="1" dirty="0">
                <a:latin typeface="Times New Roman" panose="02020603050405020304" pitchFamily="18" charset="0"/>
                <a:cs typeface="+mj-cs"/>
              </a:rPr>
            </a:br>
            <a:endParaRPr lang="en-US" dirty="0"/>
          </a:p>
        </p:txBody>
      </p:sp>
      <p:sp>
        <p:nvSpPr>
          <p:cNvPr id="3" name="Content Placeholder 2">
            <a:extLst>
              <a:ext uri="{FF2B5EF4-FFF2-40B4-BE49-F238E27FC236}">
                <a16:creationId xmlns:a16="http://schemas.microsoft.com/office/drawing/2014/main" id="{F640E9DF-0651-A302-616C-10C41152057C}"/>
              </a:ext>
            </a:extLst>
          </p:cNvPr>
          <p:cNvSpPr>
            <a:spLocks noGrp="1"/>
          </p:cNvSpPr>
          <p:nvPr>
            <p:ph idx="1"/>
          </p:nvPr>
        </p:nvSpPr>
        <p:spPr>
          <a:xfrm>
            <a:off x="863252" y="1412209"/>
            <a:ext cx="10515600" cy="4702124"/>
          </a:xfrm>
        </p:spPr>
        <p:txBody>
          <a:bodyPr>
            <a:normAutofit/>
          </a:bodyPr>
          <a:lstStyle/>
          <a:p>
            <a:pPr marL="0" indent="0" algn="r">
              <a:lnSpc>
                <a:spcPct val="150000"/>
              </a:lnSpc>
              <a:buNone/>
            </a:pPr>
            <a:r>
              <a:rPr lang="ar-IQ" sz="2800" b="1" dirty="0" smtClean="0">
                <a:solidFill>
                  <a:srgbClr val="FF0000"/>
                </a:solidFill>
                <a:latin typeface="Times New Roman" panose="02020603050405020304" pitchFamily="18" charset="0"/>
                <a:cs typeface="+mj-cs"/>
              </a:rPr>
              <a:t>س </a:t>
            </a:r>
            <a:r>
              <a:rPr lang="ar-IQ" sz="2800" b="1" dirty="0">
                <a:solidFill>
                  <a:srgbClr val="FF0000"/>
                </a:solidFill>
                <a:latin typeface="Times New Roman" panose="02020603050405020304" pitchFamily="18" charset="0"/>
                <a:cs typeface="+mj-cs"/>
              </a:rPr>
              <a:t>/ عرف اللألتزام المدني:</a:t>
            </a:r>
          </a:p>
          <a:p>
            <a:pPr algn="r">
              <a:lnSpc>
                <a:spcPct val="150000"/>
              </a:lnSpc>
            </a:pPr>
            <a:r>
              <a:rPr lang="ar-IQ" sz="2800" b="1" dirty="0">
                <a:latin typeface="Times New Roman" panose="02020603050405020304" pitchFamily="18" charset="0"/>
                <a:cs typeface="+mj-cs"/>
              </a:rPr>
              <a:t> وهو ألالتزام الذي يتحقق فيه عنصر المديونية والمسؤلية, وفيه يبدو عنصر المديونية </a:t>
            </a:r>
            <a:r>
              <a:rPr lang="ar-IQ" sz="2800" b="1" dirty="0" smtClean="0">
                <a:latin typeface="Times New Roman" panose="02020603050405020304" pitchFamily="18" charset="0"/>
                <a:cs typeface="+mj-cs"/>
              </a:rPr>
              <a:t>في صورة </a:t>
            </a:r>
            <a:r>
              <a:rPr lang="ar-IQ" sz="2800" b="1" dirty="0">
                <a:latin typeface="Times New Roman" panose="02020603050405020304" pitchFamily="18" charset="0"/>
                <a:cs typeface="+mj-cs"/>
              </a:rPr>
              <a:t>قيام المدين بتنفيذ التزامه, فأذا قام المدين بالتنفيذ انقضى التزامه, اما اذا لم يقم بتنفيذه فأن عنصر المسؤلية يبرز عندئذ لجبره على التنفيذ وتضع السلطة العامة عنئذ في خدمة الدائن لقهر المدين على الوفاء بما التزم, كالالتزام بايفاء دين معجل لم ينفذه المدين فيجبر عنئذ عن طريق السلطة العامة بايفاء الدين .  </a:t>
            </a:r>
          </a:p>
          <a:p>
            <a:pPr algn="r">
              <a:lnSpc>
                <a:spcPct val="150000"/>
              </a:lnSpc>
            </a:pPr>
            <a:endParaRPr lang="ar-IQ" dirty="0">
              <a:latin typeface="Corbel" pitchFamily="34" charset="0"/>
              <a:cs typeface="+mj-cs"/>
            </a:endParaRPr>
          </a:p>
          <a:p>
            <a:pPr algn="r">
              <a:lnSpc>
                <a:spcPct val="150000"/>
              </a:lnSpc>
            </a:pPr>
            <a:endParaRPr lang="ar-IQ" dirty="0">
              <a:latin typeface="Corbel" pitchFamily="34" charset="0"/>
              <a:cs typeface="+mj-cs"/>
            </a:endParaRPr>
          </a:p>
          <a:p>
            <a:pPr algn="r"/>
            <a:endParaRPr lang="en-US" dirty="0">
              <a:cs typeface="+mj-cs"/>
            </a:endParaRPr>
          </a:p>
        </p:txBody>
      </p:sp>
    </p:spTree>
    <p:extLst>
      <p:ext uri="{BB962C8B-B14F-4D97-AF65-F5344CB8AC3E}">
        <p14:creationId xmlns:p14="http://schemas.microsoft.com/office/powerpoint/2010/main" val="3876409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8" algn="ctr" rtl="0">
              <a:lnSpc>
                <a:spcPct val="90000"/>
              </a:lnSpc>
              <a:spcBef>
                <a:spcPct val="0"/>
              </a:spcBef>
            </a:pPr>
            <a:r>
              <a:rPr lang="ar-IQ" sz="4400" b="1" kern="1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س/ عرف الألتزام الطبيعي:</a:t>
            </a:r>
            <a:r>
              <a:rPr lang="ar-IQ" b="1" dirty="0" smtClean="0">
                <a:latin typeface="Times New Roman" panose="02020603050405020304" pitchFamily="18" charset="0"/>
                <a:cs typeface="Times New Roman" panose="02020603050405020304" pitchFamily="18" charset="0"/>
              </a:rPr>
              <a:t/>
            </a:r>
            <a:br>
              <a:rPr lang="ar-IQ" b="1" dirty="0" smtClean="0">
                <a:latin typeface="Times New Roman" panose="02020603050405020304" pitchFamily="18" charset="0"/>
                <a:cs typeface="Times New Roman" panose="02020603050405020304" pitchFamily="18" charset="0"/>
              </a:rPr>
            </a:br>
            <a:endParaRPr lang="ar-IQ" dirty="0"/>
          </a:p>
        </p:txBody>
      </p:sp>
      <p:sp>
        <p:nvSpPr>
          <p:cNvPr id="3" name="Content Placeholder 2"/>
          <p:cNvSpPr>
            <a:spLocks noGrp="1"/>
          </p:cNvSpPr>
          <p:nvPr>
            <p:ph idx="1"/>
          </p:nvPr>
        </p:nvSpPr>
        <p:spPr/>
        <p:txBody>
          <a:bodyPr>
            <a:normAutofit/>
          </a:bodyPr>
          <a:lstStyle/>
          <a:p>
            <a:pPr algn="r">
              <a:lnSpc>
                <a:spcPct val="150000"/>
              </a:lnSpc>
            </a:pPr>
            <a:r>
              <a:rPr lang="ar-IQ" b="1" dirty="0" smtClean="0">
                <a:latin typeface="Times New Roman" panose="02020603050405020304" pitchFamily="18" charset="0"/>
                <a:cs typeface="Times New Roman" panose="02020603050405020304" pitchFamily="18" charset="0"/>
              </a:rPr>
              <a:t>هو </a:t>
            </a:r>
            <a:r>
              <a:rPr lang="ar-IQ" b="1" dirty="0">
                <a:latin typeface="Times New Roman" panose="02020603050405020304" pitchFamily="18" charset="0"/>
                <a:cs typeface="Times New Roman" panose="02020603050405020304" pitchFamily="18" charset="0"/>
              </a:rPr>
              <a:t>ألتزام قانوني, ولكن لا يتحقق فيه ألا عنصر المديونية دون المسؤلية, وهنا يبرز عنصر المديونية الذي يقتضي من المدين وجوب الوفاء ويعتبر المدين مدينا في نظر القانون فيصح وفاؤه ولا يستطيع استرداد ما وفي عن بينة واختيار. ولهذا لا يكون للدائن أن يجبر المدين على تنفيذه, أي أنه لا يمكن تنفيذه جبرا على المدين. اذا لم يقم بالتنفيذ من </a:t>
            </a:r>
            <a:r>
              <a:rPr lang="en-US" b="1" dirty="0" smtClean="0">
                <a:latin typeface="Times New Roman" panose="02020603050405020304" pitchFamily="18" charset="0"/>
                <a:cs typeface="Times New Roman" panose="02020603050405020304" pitchFamily="18" charset="0"/>
              </a:rPr>
              <a:t>.</a:t>
            </a:r>
            <a:r>
              <a:rPr lang="ar-IQ" b="1" dirty="0" smtClean="0">
                <a:latin typeface="Times New Roman" panose="02020603050405020304" pitchFamily="18" charset="0"/>
                <a:cs typeface="Times New Roman" panose="02020603050405020304" pitchFamily="18" charset="0"/>
              </a:rPr>
              <a:t>تلقاء </a:t>
            </a:r>
            <a:r>
              <a:rPr lang="ar-IQ" b="1" dirty="0">
                <a:latin typeface="Times New Roman" panose="02020603050405020304" pitchFamily="18" charset="0"/>
                <a:cs typeface="Times New Roman" panose="02020603050405020304" pitchFamily="18" charset="0"/>
              </a:rPr>
              <a:t>نفسه</a:t>
            </a:r>
          </a:p>
          <a:p>
            <a:pPr algn="r"/>
            <a:r>
              <a:rPr lang="ar-IQ" dirty="0">
                <a:solidFill>
                  <a:srgbClr val="FFFF00"/>
                </a:solidFill>
                <a:latin typeface="Corbel" pitchFamily="34" charset="0"/>
                <a:cs typeface="Tahoma" pitchFamily="34" charset="0"/>
              </a:rPr>
              <a:t> </a:t>
            </a:r>
          </a:p>
          <a:p>
            <a:pPr marL="0" indent="0" algn="r">
              <a:buNone/>
            </a:pPr>
            <a:endParaRPr lang="ar-IQ" dirty="0"/>
          </a:p>
        </p:txBody>
      </p:sp>
    </p:spTree>
    <p:extLst>
      <p:ext uri="{BB962C8B-B14F-4D97-AF65-F5344CB8AC3E}">
        <p14:creationId xmlns:p14="http://schemas.microsoft.com/office/powerpoint/2010/main" val="3959240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latin typeface="Times New Roman" panose="02020603050405020304" pitchFamily="18" charset="0"/>
                <a:ea typeface="Times New Roman" panose="02020603050405020304" pitchFamily="18" charset="0"/>
              </a:rPr>
              <a:t>س/ عرف الألتزام </a:t>
            </a:r>
            <a:r>
              <a:rPr lang="ar-IQ" b="1" dirty="0" smtClean="0">
                <a:solidFill>
                  <a:srgbClr val="FF0000"/>
                </a:solidFill>
                <a:latin typeface="Times New Roman" panose="02020603050405020304" pitchFamily="18" charset="0"/>
                <a:ea typeface="Times New Roman" panose="02020603050405020304" pitchFamily="18" charset="0"/>
              </a:rPr>
              <a:t>المدني</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ar-IQ" b="1" dirty="0" smtClean="0">
                <a:latin typeface="Times New Roman" panose="02020603050405020304" pitchFamily="18" charset="0"/>
                <a:cs typeface="Times New Roman" panose="02020603050405020304" pitchFamily="18" charset="0"/>
              </a:rPr>
              <a:t> وهو </a:t>
            </a:r>
            <a:r>
              <a:rPr lang="ar-IQ" b="1" dirty="0">
                <a:latin typeface="Times New Roman" panose="02020603050405020304" pitchFamily="18" charset="0"/>
                <a:cs typeface="Times New Roman" panose="02020603050405020304" pitchFamily="18" charset="0"/>
              </a:rPr>
              <a:t>ألالتزام الذي يتحقق فيه عنصر المديونية </a:t>
            </a:r>
            <a:r>
              <a:rPr lang="ar-IQ" b="1" dirty="0" smtClean="0">
                <a:latin typeface="Times New Roman" panose="02020603050405020304" pitchFamily="18" charset="0"/>
                <a:cs typeface="Times New Roman" panose="02020603050405020304" pitchFamily="18" charset="0"/>
              </a:rPr>
              <a:t>والمسؤلية، </a:t>
            </a:r>
            <a:r>
              <a:rPr lang="ar-IQ" b="1" dirty="0">
                <a:latin typeface="Times New Roman" panose="02020603050405020304" pitchFamily="18" charset="0"/>
                <a:cs typeface="Times New Roman" panose="02020603050405020304" pitchFamily="18" charset="0"/>
              </a:rPr>
              <a:t>وفيه يبدو عنصر المديونية في صورة قيام المدين بتنفيذ التزامه, فأذا قام المدين بالتنفيذ انقضى التزامه, اما اذا لم يقم بتنفيذه فأن عنصر المسؤلية يبرز عندئذ لجبره على التنفيذ وتضع السلطة العامة عنئذ في خدمة الدائن لقهر المدين على الوفاء بما التزم, كالالتزام بايفاء دين معجل لم ينفذه المدين فيجبر عنئذ عن طريق السلطة العامة بايفاء الدين .  </a:t>
            </a:r>
          </a:p>
          <a:p>
            <a:pPr algn="just">
              <a:lnSpc>
                <a:spcPct val="150000"/>
              </a:lnSpc>
            </a:pPr>
            <a:endParaRPr lang="ar-IQ" dirty="0">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a:p>
            <a:pPr marL="0" indent="0" algn="r">
              <a:buNone/>
            </a:pPr>
            <a:endParaRPr lang="en-US" dirty="0"/>
          </a:p>
        </p:txBody>
      </p:sp>
    </p:spTree>
    <p:extLst>
      <p:ext uri="{BB962C8B-B14F-4D97-AF65-F5344CB8AC3E}">
        <p14:creationId xmlns:p14="http://schemas.microsoft.com/office/powerpoint/2010/main" val="101477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smtClean="0">
                <a:latin typeface="Times New Roman" panose="02020603050405020304" pitchFamily="18" charset="0"/>
                <a:cs typeface="Times New Roman" panose="02020603050405020304" pitchFamily="18" charset="0"/>
              </a:rPr>
              <a:t>س/ ما موقف المشرع </a:t>
            </a:r>
            <a:r>
              <a:rPr lang="ar-IQ" b="1" dirty="0">
                <a:latin typeface="Times New Roman" panose="02020603050405020304" pitchFamily="18" charset="0"/>
                <a:cs typeface="Times New Roman" panose="02020603050405020304" pitchFamily="18" charset="0"/>
              </a:rPr>
              <a:t>العراقي عن الالتزام الطبيعي </a:t>
            </a:r>
          </a:p>
        </p:txBody>
      </p:sp>
      <p:sp>
        <p:nvSpPr>
          <p:cNvPr id="3" name="Content Placeholder 2"/>
          <p:cNvSpPr>
            <a:spLocks noGrp="1"/>
          </p:cNvSpPr>
          <p:nvPr>
            <p:ph idx="1"/>
          </p:nvPr>
        </p:nvSpPr>
        <p:spPr/>
        <p:txBody>
          <a:bodyPr/>
          <a:lstStyle/>
          <a:p>
            <a:pPr algn="r"/>
            <a:r>
              <a:rPr lang="ar-IQ" sz="4000" dirty="0">
                <a:latin typeface="Times New Roman" panose="02020603050405020304" pitchFamily="18" charset="0"/>
                <a:cs typeface="Times New Roman" panose="02020603050405020304" pitchFamily="18" charset="0"/>
              </a:rPr>
              <a:t>ان سكوت ق. م. ع عن تناول الالتزام الطبيعي لا يعني </a:t>
            </a:r>
            <a:r>
              <a:rPr lang="ar-IQ" sz="4000" dirty="0" smtClean="0">
                <a:latin typeface="Times New Roman" panose="02020603050405020304" pitchFamily="18" charset="0"/>
                <a:cs typeface="Times New Roman" panose="02020603050405020304" pitchFamily="18" charset="0"/>
              </a:rPr>
              <a:t>اهما له</a:t>
            </a:r>
          </a:p>
          <a:p>
            <a:pPr algn="r"/>
            <a:r>
              <a:rPr lang="ar-IQ" sz="4000" dirty="0" smtClean="0">
                <a:latin typeface="Times New Roman" panose="02020603050405020304" pitchFamily="18" charset="0"/>
                <a:cs typeface="Times New Roman" panose="02020603050405020304" pitchFamily="18" charset="0"/>
              </a:rPr>
              <a:t> اذ </a:t>
            </a:r>
            <a:r>
              <a:rPr lang="ar-IQ" sz="4000" dirty="0">
                <a:latin typeface="Times New Roman" panose="02020603050405020304" pitchFamily="18" charset="0"/>
                <a:cs typeface="Times New Roman" panose="02020603050405020304" pitchFamily="18" charset="0"/>
              </a:rPr>
              <a:t>يمكن الاخذ بها دون نص ويمكن ملاحظة ذلك في حالة الدين الذي لحقه التقادم.   </a:t>
            </a:r>
          </a:p>
          <a:p>
            <a:endParaRPr lang="ar-IQ" dirty="0"/>
          </a:p>
        </p:txBody>
      </p:sp>
    </p:spTree>
    <p:extLst>
      <p:ext uri="{BB962C8B-B14F-4D97-AF65-F5344CB8AC3E}">
        <p14:creationId xmlns:p14="http://schemas.microsoft.com/office/powerpoint/2010/main" val="145553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2836</Words>
  <Application>Microsoft Office PowerPoint</Application>
  <PresentationFormat>Widescreen</PresentationFormat>
  <Paragraphs>153</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Corbel</vt:lpstr>
      <vt:lpstr>Tahoma</vt:lpstr>
      <vt:lpstr>Times New Roman</vt:lpstr>
      <vt:lpstr>Office Theme</vt:lpstr>
      <vt:lpstr>احكام الالتزام  المرحلة الثالثة</vt:lpstr>
      <vt:lpstr>تنفيذ الالتزام</vt:lpstr>
      <vt:lpstr>أولاً: تنفيذ الألتزام </vt:lpstr>
      <vt:lpstr>س/ هل توجد المديونية دون المسؤولية؟ </vt:lpstr>
      <vt:lpstr>مادة ( 1293) </vt:lpstr>
      <vt:lpstr>ثانيا: الألتزام المدني والألتزام الطبيعي   </vt:lpstr>
      <vt:lpstr>س/ عرف الألتزام الطبيعي: </vt:lpstr>
      <vt:lpstr>س/ عرف الألتزام المدني</vt:lpstr>
      <vt:lpstr>س/ ما موقف المشرع العراقي عن الالتزام الطبيعي </vt:lpstr>
      <vt:lpstr>منهج البحث أو منهج الدراسة: </vt:lpstr>
      <vt:lpstr>س/ علل : أن تنفيذ الالتزام يجب ان يتم بحسن نية</vt:lpstr>
      <vt:lpstr>مادة (150)</vt:lpstr>
      <vt:lpstr>يتضح من كل ما تقدم سابقا: </vt:lpstr>
      <vt:lpstr>س/ متى يجوز للمحكمة التحول من التنفيذ الاختياري الى التنفيذ الأجباري؟ </vt:lpstr>
      <vt:lpstr>PowerPoint Presentation</vt:lpstr>
      <vt:lpstr>شروط التنفيذ العيني الجبري </vt:lpstr>
      <vt:lpstr>الشرط الأول: أن يكون التنفيذ ممكنا </vt:lpstr>
      <vt:lpstr>1-  من حيث طبيعة الالتزام</vt:lpstr>
      <vt:lpstr>2- اما من حيث ميعاد التنفيذ:</vt:lpstr>
      <vt:lpstr>الشرط الثاني</vt:lpstr>
      <vt:lpstr>الارهاق :</vt:lpstr>
      <vt:lpstr>الشرط الثالث: أن يطلب الدائن التنفيذ العيني </vt:lpstr>
      <vt:lpstr>الشرط الرابع: ان يكون بيد الدائن سند تنفيذ واجب النفاذ </vt:lpstr>
      <vt:lpstr>الشرط الخامس: </vt:lpstr>
      <vt:lpstr>س/ كيف يقع التنفيذ (العيني الجبري) عند توافر شروطه؟ </vt:lpstr>
      <vt:lpstr>س/ هل هناك جهات  أخرى غير التنفيذ تقوم بالتنفيذ؟</vt:lpstr>
      <vt:lpstr>أختلاف صور التنفيذ العيني الجبري باختلاف محل الالتزام </vt:lpstr>
      <vt:lpstr>أختلاف صور التنفيذ العيني الجبري بأختلاف محل الألتزام </vt:lpstr>
      <vt:lpstr>أولاً: الالتزام بنقل حق عيني يرد على عقار</vt:lpstr>
      <vt:lpstr>المادة (247) </vt:lpstr>
      <vt:lpstr> س/ حدد التزام أصلي وتبعي بنقل الحق العيني </vt:lpstr>
      <vt:lpstr>ثانيا: الألتزام بنقل حق عيني يرد على منقول معين بالذات  </vt:lpstr>
      <vt:lpstr>س/ ما حكم اذا امتنع المدين عن تسليم منقول معين؟</vt:lpstr>
      <vt:lpstr>ثالثا: الألتزام بنقل حق عيني يرد على منقول معين بالنوع وبالمقدار </vt:lpstr>
      <vt:lpstr>المادة (248) من القانون المدني العراقي </vt:lpstr>
      <vt:lpstr>س/ ما حكم في حال عدم التنفيذ المدين التزامه مع وجود المثليات عنده؟ </vt:lpstr>
      <vt:lpstr>س/ ما حكم عدم وجود المثليات عند المدين؟ </vt:lpstr>
      <vt:lpstr>رابعا الالتزام بنقل حق عيني اذا كان محله مبلغا من النقود</vt:lpstr>
      <vt:lpstr>خامسا: الالتزام بعمل اذا كان التزاما بالتسليم:  </vt:lpstr>
      <vt:lpstr>الألتزام بالتسليم يبدو في صورتين:  </vt:lpstr>
      <vt:lpstr>الألتزام بالتسليم يكون ألتزاما مستقلا س/  هل يجوز التنفيذ الجبري عنما يكون التسليم ألتزاما مستقلاً؟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أحكام الالتزام </dc:title>
  <dc:creator>dell</dc:creator>
  <cp:lastModifiedBy>Maher</cp:lastModifiedBy>
  <cp:revision>64</cp:revision>
  <dcterms:created xsi:type="dcterms:W3CDTF">2023-09-30T18:52:45Z</dcterms:created>
  <dcterms:modified xsi:type="dcterms:W3CDTF">2023-11-04T19:45:47Z</dcterms:modified>
</cp:coreProperties>
</file>