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36" r:id="rId2"/>
    <p:sldId id="337" r:id="rId3"/>
    <p:sldId id="338" r:id="rId4"/>
    <p:sldId id="339" r:id="rId5"/>
    <p:sldId id="340" r:id="rId6"/>
    <p:sldId id="341" r:id="rId7"/>
    <p:sldId id="342" r:id="rId8"/>
    <p:sldId id="362" r:id="rId9"/>
    <p:sldId id="363" r:id="rId10"/>
    <p:sldId id="343" r:id="rId11"/>
    <p:sldId id="344" r:id="rId12"/>
    <p:sldId id="345" r:id="rId13"/>
    <p:sldId id="346" r:id="rId14"/>
    <p:sldId id="347" r:id="rId15"/>
    <p:sldId id="348" r:id="rId16"/>
    <p:sldId id="350" r:id="rId17"/>
    <p:sldId id="357" r:id="rId18"/>
    <p:sldId id="358" r:id="rId19"/>
    <p:sldId id="360" r:id="rId20"/>
    <p:sldId id="351" r:id="rId21"/>
    <p:sldId id="359" r:id="rId22"/>
    <p:sldId id="352" r:id="rId23"/>
    <p:sldId id="3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83" d="100"/>
          <a:sy n="83" d="100"/>
        </p:scale>
        <p:origin x="662" y="8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6F118-5680-4AAF-A23A-87DDCFD2B1A9}"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D6C64-E9B6-48E9-802F-42CE2F57D686}" type="slidenum">
              <a:rPr lang="en-US" smtClean="0"/>
              <a:t>‹#›</a:t>
            </a:fld>
            <a:endParaRPr lang="en-US"/>
          </a:p>
        </p:txBody>
      </p:sp>
    </p:spTree>
    <p:extLst>
      <p:ext uri="{BB962C8B-B14F-4D97-AF65-F5344CB8AC3E}">
        <p14:creationId xmlns:p14="http://schemas.microsoft.com/office/powerpoint/2010/main" val="2609282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97764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99787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214982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FA38E-999F-42C4-BA5D-C056991201EB}"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264986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1FA38E-999F-42C4-BA5D-C056991201EB}"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67853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1FA38E-999F-42C4-BA5D-C056991201EB}"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66418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1FA38E-999F-42C4-BA5D-C056991201EB}"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06161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1FA38E-999F-42C4-BA5D-C056991201EB}"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29857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FA38E-999F-42C4-BA5D-C056991201EB}"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33300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1FA38E-999F-42C4-BA5D-C056991201EB}"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1818382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1FA38E-999F-42C4-BA5D-C056991201EB}"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CEEC8-0313-480A-943B-B8E85795DA76}" type="slidenum">
              <a:rPr lang="en-US" smtClean="0"/>
              <a:t>‹#›</a:t>
            </a:fld>
            <a:endParaRPr lang="en-US"/>
          </a:p>
        </p:txBody>
      </p:sp>
    </p:spTree>
    <p:extLst>
      <p:ext uri="{BB962C8B-B14F-4D97-AF65-F5344CB8AC3E}">
        <p14:creationId xmlns:p14="http://schemas.microsoft.com/office/powerpoint/2010/main" val="214647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FA38E-999F-42C4-BA5D-C056991201EB}"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CEEC8-0313-480A-943B-B8E85795DA76}" type="slidenum">
              <a:rPr lang="en-US" smtClean="0"/>
              <a:t>‹#›</a:t>
            </a:fld>
            <a:endParaRPr lang="en-US"/>
          </a:p>
        </p:txBody>
      </p:sp>
    </p:spTree>
    <p:extLst>
      <p:ext uri="{BB962C8B-B14F-4D97-AF65-F5344CB8AC3E}">
        <p14:creationId xmlns:p14="http://schemas.microsoft.com/office/powerpoint/2010/main" val="2005010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1857"/>
          </a:xfrm>
        </p:spPr>
        <p:txBody>
          <a:bodyPr/>
          <a:lstStyle/>
          <a:p>
            <a:pPr algn="ctr"/>
            <a:r>
              <a:rPr lang="ar-IQ" b="1" dirty="0" smtClean="0">
                <a:solidFill>
                  <a:srgbClr val="FF0000"/>
                </a:solidFill>
              </a:rPr>
              <a:t>أثار الأعذار</a:t>
            </a:r>
            <a:endParaRPr lang="en-US" b="1" dirty="0">
              <a:solidFill>
                <a:srgbClr val="FF0000"/>
              </a:solidFill>
            </a:endParaRPr>
          </a:p>
        </p:txBody>
      </p:sp>
      <p:sp>
        <p:nvSpPr>
          <p:cNvPr id="3" name="Content Placeholder 2"/>
          <p:cNvSpPr>
            <a:spLocks noGrp="1"/>
          </p:cNvSpPr>
          <p:nvPr>
            <p:ph idx="1"/>
          </p:nvPr>
        </p:nvSpPr>
        <p:spPr>
          <a:xfrm>
            <a:off x="838200" y="1366982"/>
            <a:ext cx="10515600" cy="4809981"/>
          </a:xfrm>
        </p:spPr>
        <p:txBody>
          <a:bodyPr>
            <a:normAutofit/>
          </a:bodyPr>
          <a:lstStyle/>
          <a:p>
            <a:pPr marL="0" indent="0" algn="r" fontAlgn="auto">
              <a:lnSpc>
                <a:spcPct val="150000"/>
              </a:lnSpc>
              <a:spcBef>
                <a:spcPts val="0"/>
              </a:spcBef>
              <a:spcAft>
                <a:spcPts val="0"/>
              </a:spcAft>
              <a:buNone/>
              <a:defRPr/>
            </a:pPr>
            <a:r>
              <a:rPr lang="ar-IQ" dirty="0" smtClean="0">
                <a:cs typeface="+mj-cs"/>
              </a:rPr>
              <a:t>تترتب على الأعذار نتيجتان قانونيتان: </a:t>
            </a:r>
          </a:p>
          <a:p>
            <a:pPr marL="0" indent="0" algn="r" fontAlgn="auto">
              <a:lnSpc>
                <a:spcPct val="150000"/>
              </a:lnSpc>
              <a:spcBef>
                <a:spcPts val="0"/>
              </a:spcBef>
              <a:spcAft>
                <a:spcPts val="0"/>
              </a:spcAft>
              <a:buNone/>
              <a:defRPr/>
            </a:pPr>
            <a:r>
              <a:rPr lang="ar-IQ" dirty="0" smtClean="0">
                <a:solidFill>
                  <a:srgbClr val="FF0000"/>
                </a:solidFill>
                <a:cs typeface="+mj-cs"/>
              </a:rPr>
              <a:t>1- </a:t>
            </a:r>
            <a:r>
              <a:rPr lang="ar-IQ" b="1" dirty="0" smtClean="0">
                <a:solidFill>
                  <a:srgbClr val="FF0000"/>
                </a:solidFill>
                <a:cs typeface="+mj-cs"/>
              </a:rPr>
              <a:t>ألزام المدين بالتعويض عن التأخير في التنفيذ منذ وقت الأعذار،</a:t>
            </a:r>
            <a:r>
              <a:rPr lang="ar-IQ" b="1" dirty="0" smtClean="0">
                <a:cs typeface="+mj-cs"/>
              </a:rPr>
              <a:t> </a:t>
            </a:r>
            <a:r>
              <a:rPr lang="ar-IQ" dirty="0" smtClean="0">
                <a:cs typeface="+mj-cs"/>
              </a:rPr>
              <a:t>أذا أعذر الدائن مدينه أصبح المدين مسؤلا عن الضرر الذي يصيب الدائن بسبب التأخير في التنفيذ منذ وقت الأعذار ألا أذا كان محل الألتزام مبلغا من النقود فأن فوائد التأخير يبدأ من تاريخ المطالبة القضائية بها</a:t>
            </a:r>
            <a:endParaRPr lang="en-US" dirty="0"/>
          </a:p>
        </p:txBody>
      </p:sp>
    </p:spTree>
    <p:extLst>
      <p:ext uri="{BB962C8B-B14F-4D97-AF65-F5344CB8AC3E}">
        <p14:creationId xmlns:p14="http://schemas.microsoft.com/office/powerpoint/2010/main" val="2798483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72" y="433"/>
            <a:ext cx="10515600" cy="1325563"/>
          </a:xfrm>
        </p:spPr>
        <p:txBody>
          <a:bodyPr>
            <a:normAutofit/>
          </a:bodyPr>
          <a:lstStyle/>
          <a:p>
            <a:pPr algn="ctr"/>
            <a:r>
              <a:rPr lang="ar-IQ" sz="4000" b="1" dirty="0">
                <a:solidFill>
                  <a:srgbClr val="FF0000"/>
                </a:solidFill>
                <a:latin typeface="Corbel" pitchFamily="34" charset="0"/>
              </a:rPr>
              <a:t>تقدير التعويض</a:t>
            </a:r>
            <a:endParaRPr lang="en-US" sz="4000" dirty="0"/>
          </a:p>
        </p:txBody>
      </p:sp>
      <p:sp>
        <p:nvSpPr>
          <p:cNvPr id="3" name="Content Placeholder 2"/>
          <p:cNvSpPr>
            <a:spLocks noGrp="1"/>
          </p:cNvSpPr>
          <p:nvPr>
            <p:ph idx="1"/>
          </p:nvPr>
        </p:nvSpPr>
        <p:spPr>
          <a:xfrm>
            <a:off x="755072" y="1142538"/>
            <a:ext cx="10515600" cy="5484237"/>
          </a:xfrm>
        </p:spPr>
        <p:txBody>
          <a:bodyPr>
            <a:noAutofit/>
          </a:bodyPr>
          <a:lstStyle/>
          <a:p>
            <a:pPr marL="0" indent="0" algn="r">
              <a:lnSpc>
                <a:spcPct val="150000"/>
              </a:lnSpc>
              <a:buNone/>
            </a:pPr>
            <a:r>
              <a:rPr lang="ar-IQ" dirty="0" smtClean="0">
                <a:latin typeface="Corbel" pitchFamily="34" charset="0"/>
                <a:cs typeface="+mj-cs"/>
              </a:rPr>
              <a:t>1- أذا </a:t>
            </a:r>
            <a:r>
              <a:rPr lang="ar-IQ" dirty="0">
                <a:latin typeface="Corbel" pitchFamily="34" charset="0"/>
                <a:cs typeface="+mj-cs"/>
              </a:rPr>
              <a:t>توافرت شروط أستحقاق التعويض أصبح التعويض مستحقا ووجب تقديره وألتزم المدين </a:t>
            </a:r>
            <a:r>
              <a:rPr lang="ar-IQ" dirty="0" smtClean="0">
                <a:latin typeface="Corbel" pitchFamily="34" charset="0"/>
                <a:cs typeface="+mj-cs"/>
              </a:rPr>
              <a:t>بدفعه.</a:t>
            </a:r>
            <a:endParaRPr lang="en-US" dirty="0">
              <a:latin typeface="Corbel" pitchFamily="34" charset="0"/>
              <a:cs typeface="+mj-cs"/>
            </a:endParaRPr>
          </a:p>
          <a:p>
            <a:pPr marL="457200" lvl="1" indent="0" algn="r">
              <a:lnSpc>
                <a:spcPct val="150000"/>
              </a:lnSpc>
              <a:buNone/>
            </a:pPr>
            <a:r>
              <a:rPr lang="ar-IQ" sz="2800" b="1" dirty="0">
                <a:solidFill>
                  <a:srgbClr val="FF0000"/>
                </a:solidFill>
                <a:latin typeface="Corbel" pitchFamily="34" charset="0"/>
                <a:ea typeface="+mj-ea"/>
                <a:cs typeface="+mj-cs"/>
              </a:rPr>
              <a:t>2- الأصل </a:t>
            </a:r>
            <a:r>
              <a:rPr lang="ar-IQ" sz="2800" dirty="0">
                <a:latin typeface="Corbel" pitchFamily="34" charset="0"/>
                <a:cs typeface="+mj-cs"/>
              </a:rPr>
              <a:t>أن يقوم القاضي بتقدير التعويض والحكم به ويسمى التعويض عندئذ </a:t>
            </a:r>
            <a:r>
              <a:rPr lang="ar-IQ" sz="2800" b="1" dirty="0">
                <a:solidFill>
                  <a:srgbClr val="FF0000"/>
                </a:solidFill>
                <a:latin typeface="Corbel" pitchFamily="34" charset="0"/>
                <a:cs typeface="+mj-cs"/>
              </a:rPr>
              <a:t>بالتعويض </a:t>
            </a:r>
            <a:r>
              <a:rPr lang="ar-IQ" sz="2800" b="1" dirty="0" smtClean="0">
                <a:solidFill>
                  <a:srgbClr val="FF0000"/>
                </a:solidFill>
                <a:latin typeface="Corbel" pitchFamily="34" charset="0"/>
                <a:cs typeface="+mj-cs"/>
              </a:rPr>
              <a:t>القضائي.</a:t>
            </a:r>
            <a:endParaRPr lang="en-US" sz="2800" b="1" dirty="0">
              <a:solidFill>
                <a:srgbClr val="FF0000"/>
              </a:solidFill>
              <a:latin typeface="Corbel" pitchFamily="34" charset="0"/>
              <a:cs typeface="+mj-cs"/>
            </a:endParaRPr>
          </a:p>
          <a:p>
            <a:pPr marL="0" indent="0" algn="r">
              <a:lnSpc>
                <a:spcPct val="150000"/>
              </a:lnSpc>
              <a:buNone/>
            </a:pPr>
            <a:r>
              <a:rPr lang="ar-IQ" b="1" dirty="0" smtClean="0">
                <a:solidFill>
                  <a:srgbClr val="FF0000"/>
                </a:solidFill>
                <a:latin typeface="Corbel" pitchFamily="34" charset="0"/>
                <a:ea typeface="+mj-ea"/>
                <a:cs typeface="+mj-cs"/>
              </a:rPr>
              <a:t>3- </a:t>
            </a:r>
            <a:r>
              <a:rPr lang="ar-IQ" b="1" dirty="0">
                <a:solidFill>
                  <a:srgbClr val="FF0000"/>
                </a:solidFill>
                <a:latin typeface="Corbel" pitchFamily="34" charset="0"/>
                <a:ea typeface="+mj-ea"/>
                <a:cs typeface="+mj-cs"/>
              </a:rPr>
              <a:t>الأستثناء </a:t>
            </a:r>
            <a:r>
              <a:rPr lang="ar-IQ" dirty="0" smtClean="0">
                <a:latin typeface="Corbel" pitchFamily="34" charset="0"/>
                <a:cs typeface="+mj-cs"/>
              </a:rPr>
              <a:t>: يجوز </a:t>
            </a:r>
            <a:r>
              <a:rPr lang="ar-IQ" dirty="0">
                <a:latin typeface="Corbel" pitchFamily="34" charset="0"/>
                <a:cs typeface="+mj-cs"/>
              </a:rPr>
              <a:t>أن يتم تقدير التعويض بأتفاق الطرفين قبل عرض القضية على القضاء ويسمى التعويض عندئذ </a:t>
            </a:r>
            <a:r>
              <a:rPr lang="ar-IQ" b="1" dirty="0">
                <a:solidFill>
                  <a:srgbClr val="FF0000"/>
                </a:solidFill>
                <a:latin typeface="Corbel" pitchFamily="34" charset="0"/>
                <a:cs typeface="+mj-cs"/>
              </a:rPr>
              <a:t>بالتعويض </a:t>
            </a:r>
            <a:r>
              <a:rPr lang="ar-IQ" b="1" dirty="0" smtClean="0">
                <a:solidFill>
                  <a:srgbClr val="FF0000"/>
                </a:solidFill>
                <a:latin typeface="Corbel" pitchFamily="34" charset="0"/>
                <a:cs typeface="+mj-cs"/>
              </a:rPr>
              <a:t>الأتفاقي</a:t>
            </a:r>
            <a:r>
              <a:rPr lang="ar-IQ" dirty="0" smtClean="0">
                <a:latin typeface="Corbel" pitchFamily="34" charset="0"/>
                <a:cs typeface="+mj-cs"/>
              </a:rPr>
              <a:t>. </a:t>
            </a:r>
            <a:endParaRPr lang="en-US" dirty="0">
              <a:latin typeface="Corbel" pitchFamily="34" charset="0"/>
              <a:cs typeface="+mj-cs"/>
            </a:endParaRPr>
          </a:p>
          <a:p>
            <a:pPr marL="0" indent="0" algn="r">
              <a:lnSpc>
                <a:spcPct val="150000"/>
              </a:lnSpc>
              <a:buNone/>
            </a:pPr>
            <a:r>
              <a:rPr lang="ar-IQ" dirty="0" smtClean="0">
                <a:latin typeface="Corbel" pitchFamily="34" charset="0"/>
                <a:cs typeface="+mj-cs"/>
              </a:rPr>
              <a:t>4- </a:t>
            </a:r>
            <a:r>
              <a:rPr lang="ar-IQ" b="1" dirty="0">
                <a:solidFill>
                  <a:srgbClr val="FF0000"/>
                </a:solidFill>
                <a:latin typeface="Corbel" pitchFamily="34" charset="0"/>
                <a:ea typeface="+mj-ea"/>
                <a:cs typeface="+mj-cs"/>
              </a:rPr>
              <a:t>وقد يتولى القانون تقدير التعويض مقدما </a:t>
            </a:r>
            <a:r>
              <a:rPr lang="ar-IQ" dirty="0">
                <a:latin typeface="Corbel" pitchFamily="34" charset="0"/>
                <a:cs typeface="+mj-cs"/>
              </a:rPr>
              <a:t>متى كان محل الألتزام دفع مبلغ من </a:t>
            </a:r>
            <a:r>
              <a:rPr lang="ar-IQ" dirty="0" smtClean="0">
                <a:latin typeface="Corbel" pitchFamily="34" charset="0"/>
                <a:cs typeface="+mj-cs"/>
              </a:rPr>
              <a:t>النقود ويسمى </a:t>
            </a:r>
            <a:r>
              <a:rPr lang="ar-IQ" dirty="0">
                <a:latin typeface="Corbel" pitchFamily="34" charset="0"/>
                <a:cs typeface="+mj-cs"/>
              </a:rPr>
              <a:t>التعويض عندئذ </a:t>
            </a:r>
            <a:r>
              <a:rPr lang="ar-IQ" b="1" dirty="0">
                <a:solidFill>
                  <a:srgbClr val="FF0000"/>
                </a:solidFill>
                <a:latin typeface="Corbel" pitchFamily="34" charset="0"/>
                <a:cs typeface="+mj-cs"/>
              </a:rPr>
              <a:t>بالتعويض </a:t>
            </a:r>
            <a:r>
              <a:rPr lang="ar-IQ" b="1" dirty="0" smtClean="0">
                <a:solidFill>
                  <a:srgbClr val="FF0000"/>
                </a:solidFill>
                <a:latin typeface="Corbel" pitchFamily="34" charset="0"/>
                <a:cs typeface="+mj-cs"/>
              </a:rPr>
              <a:t>القانوني.</a:t>
            </a:r>
            <a:endParaRPr lang="en-US" b="1" dirty="0">
              <a:solidFill>
                <a:srgbClr val="FF0000"/>
              </a:solidFill>
              <a:latin typeface="Corbel" pitchFamily="34" charset="0"/>
              <a:cs typeface="+mj-cs"/>
            </a:endParaRPr>
          </a:p>
        </p:txBody>
      </p:sp>
    </p:spTree>
    <p:extLst>
      <p:ext uri="{BB962C8B-B14F-4D97-AF65-F5344CB8AC3E}">
        <p14:creationId xmlns:p14="http://schemas.microsoft.com/office/powerpoint/2010/main" val="39014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barn(inVertical)">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45202"/>
          </a:xfrm>
        </p:spPr>
        <p:txBody>
          <a:bodyPr/>
          <a:lstStyle/>
          <a:p>
            <a:pPr algn="ctr"/>
            <a:r>
              <a:rPr lang="ar-IQ" sz="4000" b="1" dirty="0" smtClean="0">
                <a:solidFill>
                  <a:srgbClr val="FF0000"/>
                </a:solidFill>
              </a:rPr>
              <a:t>س// عرف التعويض </a:t>
            </a:r>
            <a:r>
              <a:rPr lang="ar-IQ" sz="4000" b="1" dirty="0">
                <a:solidFill>
                  <a:srgbClr val="FF0000"/>
                </a:solidFill>
              </a:rPr>
              <a:t>القضائي</a:t>
            </a:r>
            <a:r>
              <a:rPr lang="ar-IQ" dirty="0">
                <a:solidFill>
                  <a:srgbClr val="FFFF00"/>
                </a:solidFill>
              </a:rPr>
              <a:t/>
            </a:r>
            <a:br>
              <a:rPr lang="ar-IQ" dirty="0">
                <a:solidFill>
                  <a:srgbClr val="FFFF00"/>
                </a:solidFill>
              </a:rPr>
            </a:br>
            <a:endParaRPr lang="en-US" dirty="0"/>
          </a:p>
        </p:txBody>
      </p:sp>
      <p:sp>
        <p:nvSpPr>
          <p:cNvPr id="3" name="Content Placeholder 2"/>
          <p:cNvSpPr>
            <a:spLocks noGrp="1"/>
          </p:cNvSpPr>
          <p:nvPr>
            <p:ph idx="1"/>
          </p:nvPr>
        </p:nvSpPr>
        <p:spPr>
          <a:xfrm>
            <a:off x="838200" y="1126836"/>
            <a:ext cx="10515600" cy="5050127"/>
          </a:xfrm>
        </p:spPr>
        <p:txBody>
          <a:bodyPr>
            <a:normAutofit/>
          </a:bodyPr>
          <a:lstStyle/>
          <a:p>
            <a:pPr marL="0" indent="0" algn="r" fontAlgn="auto">
              <a:lnSpc>
                <a:spcPct val="150000"/>
              </a:lnSpc>
              <a:spcBef>
                <a:spcPts val="0"/>
              </a:spcBef>
              <a:spcAft>
                <a:spcPts val="0"/>
              </a:spcAft>
              <a:buNone/>
              <a:defRPr/>
            </a:pPr>
            <a:r>
              <a:rPr lang="ar-IQ" sz="3600" b="1" dirty="0" smtClean="0">
                <a:solidFill>
                  <a:srgbClr val="FF0000"/>
                </a:solidFill>
              </a:rPr>
              <a:t>التعويض القضائي: </a:t>
            </a:r>
            <a:r>
              <a:rPr lang="ar-IQ" sz="3300" dirty="0" smtClean="0">
                <a:cs typeface="+mj-cs"/>
              </a:rPr>
              <a:t>هو تعويض يقدره القضاء ويحكم به للفصل في الدعوى التي يقيمها الدائن على مدينه ليحمله بمقتضاها المسؤلية الناشئة عن عدم تنفيذ ألتزامه أو تاخره في تنفيذه. </a:t>
            </a:r>
            <a:endParaRPr lang="en-US" sz="3300" dirty="0" smtClean="0">
              <a:cs typeface="+mj-cs"/>
            </a:endParaRPr>
          </a:p>
          <a:p>
            <a:pPr marL="0" indent="0" algn="r">
              <a:lnSpc>
                <a:spcPct val="150000"/>
              </a:lnSpc>
              <a:buNone/>
              <a:defRPr/>
            </a:pPr>
            <a:r>
              <a:rPr lang="ar-IQ" sz="3300" dirty="0" smtClean="0">
                <a:cs typeface="+mj-cs"/>
              </a:rPr>
              <a:t>اولهما:  </a:t>
            </a:r>
            <a:r>
              <a:rPr lang="ar-IQ" sz="3300" dirty="0" smtClean="0">
                <a:cs typeface="+mj-cs"/>
              </a:rPr>
              <a:t>التعويض عن عدم التنفيذ </a:t>
            </a:r>
            <a:endParaRPr lang="ar-IQ" sz="3300" dirty="0" smtClean="0">
              <a:cs typeface="+mj-cs"/>
            </a:endParaRPr>
          </a:p>
          <a:p>
            <a:pPr marL="0" indent="0" algn="r">
              <a:lnSpc>
                <a:spcPct val="150000"/>
              </a:lnSpc>
              <a:buNone/>
              <a:defRPr/>
            </a:pPr>
            <a:r>
              <a:rPr lang="ar-IQ" sz="3300" dirty="0" smtClean="0">
                <a:cs typeface="+mj-cs"/>
              </a:rPr>
              <a:t>وثانيهما: </a:t>
            </a:r>
            <a:r>
              <a:rPr lang="ar-IQ" sz="3300" dirty="0" smtClean="0">
                <a:cs typeface="+mj-cs"/>
              </a:rPr>
              <a:t>التعويض عن التأخير في التنفيذ.   </a:t>
            </a:r>
            <a:endParaRPr lang="en-US" sz="3300" dirty="0" smtClean="0">
              <a:cs typeface="+mj-cs"/>
            </a:endParaRPr>
          </a:p>
          <a:p>
            <a:pPr marL="0" indent="0" algn="ctr" fontAlgn="auto">
              <a:lnSpc>
                <a:spcPct val="150000"/>
              </a:lnSpc>
              <a:spcBef>
                <a:spcPts val="0"/>
              </a:spcBef>
              <a:spcAft>
                <a:spcPts val="0"/>
              </a:spcAft>
              <a:buNone/>
              <a:defRPr/>
            </a:pPr>
            <a:r>
              <a:rPr lang="ar-IQ" dirty="0" smtClean="0"/>
              <a:t> </a:t>
            </a:r>
          </a:p>
          <a:p>
            <a:pPr marL="0" indent="0" algn="r">
              <a:buNone/>
            </a:pPr>
            <a:endParaRPr lang="en-US" dirty="0"/>
          </a:p>
        </p:txBody>
      </p:sp>
    </p:spTree>
    <p:extLst>
      <p:ext uri="{BB962C8B-B14F-4D97-AF65-F5344CB8AC3E}">
        <p14:creationId xmlns:p14="http://schemas.microsoft.com/office/powerpoint/2010/main" val="212473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كيف </a:t>
            </a:r>
            <a:r>
              <a:rPr lang="ar-IQ" sz="4000" b="1" dirty="0">
                <a:solidFill>
                  <a:srgbClr val="FF0000"/>
                </a:solidFill>
              </a:rPr>
              <a:t>يقدر </a:t>
            </a:r>
            <a:r>
              <a:rPr lang="ar-IQ" sz="4000" b="1" dirty="0" smtClean="0">
                <a:solidFill>
                  <a:srgbClr val="FF0000"/>
                </a:solidFill>
              </a:rPr>
              <a:t>التعويض</a:t>
            </a:r>
            <a:endParaRPr lang="en-US" sz="4000" dirty="0"/>
          </a:p>
        </p:txBody>
      </p:sp>
      <p:sp>
        <p:nvSpPr>
          <p:cNvPr id="3" name="Content Placeholder 2"/>
          <p:cNvSpPr>
            <a:spLocks noGrp="1"/>
          </p:cNvSpPr>
          <p:nvPr>
            <p:ph idx="1"/>
          </p:nvPr>
        </p:nvSpPr>
        <p:spPr/>
        <p:txBody>
          <a:bodyPr>
            <a:noAutofit/>
          </a:bodyPr>
          <a:lstStyle/>
          <a:p>
            <a:pPr marL="0" indent="0" algn="r">
              <a:lnSpc>
                <a:spcPct val="150000"/>
              </a:lnSpc>
              <a:buNone/>
              <a:defRPr/>
            </a:pPr>
            <a:r>
              <a:rPr lang="ar-IQ" sz="3200" b="1" dirty="0">
                <a:solidFill>
                  <a:srgbClr val="FF0000"/>
                </a:solidFill>
                <a:cs typeface="+mj-cs"/>
              </a:rPr>
              <a:t>الاصل:  ان يكون التعويض </a:t>
            </a:r>
            <a:r>
              <a:rPr lang="ar-IQ" sz="3200" b="1" dirty="0" smtClean="0">
                <a:solidFill>
                  <a:srgbClr val="FF0000"/>
                </a:solidFill>
                <a:cs typeface="+mj-cs"/>
              </a:rPr>
              <a:t>نقديا: </a:t>
            </a:r>
            <a:r>
              <a:rPr lang="ar-IQ" sz="3200" dirty="0" smtClean="0">
                <a:solidFill>
                  <a:srgbClr val="FF0000"/>
                </a:solidFill>
                <a:cs typeface="+mj-cs"/>
              </a:rPr>
              <a:t> </a:t>
            </a:r>
            <a:r>
              <a:rPr lang="ar-IQ" sz="3200" dirty="0">
                <a:cs typeface="+mj-cs"/>
              </a:rPr>
              <a:t>فيقدره القاضي بمبلغ من النقود </a:t>
            </a:r>
            <a:r>
              <a:rPr lang="ar-IQ" sz="3200" dirty="0" smtClean="0">
                <a:cs typeface="+mj-cs"/>
              </a:rPr>
              <a:t>في نطاق </a:t>
            </a:r>
            <a:r>
              <a:rPr lang="ar-IQ" sz="3200" dirty="0">
                <a:cs typeface="+mj-cs"/>
              </a:rPr>
              <a:t>المسؤليتين العقدية </a:t>
            </a:r>
            <a:r>
              <a:rPr lang="ar-IQ" sz="3200" dirty="0" smtClean="0">
                <a:cs typeface="+mj-cs"/>
              </a:rPr>
              <a:t>والتقصيرية</a:t>
            </a:r>
          </a:p>
          <a:p>
            <a:pPr marL="0" indent="0" algn="r">
              <a:lnSpc>
                <a:spcPct val="150000"/>
              </a:lnSpc>
              <a:buNone/>
              <a:defRPr/>
            </a:pPr>
            <a:r>
              <a:rPr lang="ar-IQ" sz="3200" b="1" dirty="0" smtClean="0">
                <a:solidFill>
                  <a:srgbClr val="FF0000"/>
                </a:solidFill>
                <a:cs typeface="+mj-cs"/>
              </a:rPr>
              <a:t>أما </a:t>
            </a:r>
            <a:r>
              <a:rPr lang="ar-IQ" sz="3200" b="1" dirty="0">
                <a:solidFill>
                  <a:srgbClr val="FF0000"/>
                </a:solidFill>
                <a:cs typeface="+mj-cs"/>
              </a:rPr>
              <a:t>التعويض غير النقدي </a:t>
            </a:r>
            <a:r>
              <a:rPr lang="ar-IQ" sz="3200" dirty="0">
                <a:cs typeface="+mj-cs"/>
              </a:rPr>
              <a:t>فحسب تقييمنا للمادة </a:t>
            </a:r>
            <a:r>
              <a:rPr lang="ar-IQ" sz="3200" dirty="0" smtClean="0">
                <a:cs typeface="+mj-cs"/>
              </a:rPr>
              <a:t>( </a:t>
            </a:r>
            <a:r>
              <a:rPr lang="ar-IQ" sz="3200" dirty="0">
                <a:cs typeface="+mj-cs"/>
              </a:rPr>
              <a:t>209/ 2 </a:t>
            </a:r>
            <a:r>
              <a:rPr lang="ar-IQ" sz="3200" dirty="0" smtClean="0">
                <a:cs typeface="+mj-cs"/>
              </a:rPr>
              <a:t>) من </a:t>
            </a:r>
            <a:r>
              <a:rPr lang="ar-IQ" sz="3200" dirty="0">
                <a:cs typeface="+mj-cs"/>
              </a:rPr>
              <a:t>القانون المدني العراقي يمكن ان يبدو في صور ثلاث وهي : </a:t>
            </a:r>
          </a:p>
          <a:p>
            <a:pPr marL="0" indent="0" algn="r">
              <a:buNone/>
            </a:pPr>
            <a:endParaRPr lang="en-US" sz="3200" dirty="0">
              <a:cs typeface="+mj-cs"/>
            </a:endParaRPr>
          </a:p>
        </p:txBody>
      </p:sp>
    </p:spTree>
    <p:extLst>
      <p:ext uri="{BB962C8B-B14F-4D97-AF65-F5344CB8AC3E}">
        <p14:creationId xmlns:p14="http://schemas.microsoft.com/office/powerpoint/2010/main" val="399237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س//ما </a:t>
            </a:r>
            <a:r>
              <a:rPr lang="ar-IQ" sz="4000" b="1" dirty="0">
                <a:solidFill>
                  <a:srgbClr val="FF0000"/>
                </a:solidFill>
              </a:rPr>
              <a:t>هي ص</a:t>
            </a:r>
            <a:r>
              <a:rPr lang="ar-IQ" sz="4000" b="1" dirty="0" smtClean="0">
                <a:solidFill>
                  <a:srgbClr val="FF0000"/>
                </a:solidFill>
              </a:rPr>
              <a:t>ور التعويض غير النقدي؟</a:t>
            </a:r>
            <a:endParaRPr lang="en-US" b="1" dirty="0">
              <a:solidFill>
                <a:srgbClr val="FF0000"/>
              </a:solidFill>
            </a:endParaRPr>
          </a:p>
        </p:txBody>
      </p:sp>
      <p:sp>
        <p:nvSpPr>
          <p:cNvPr id="3" name="Content Placeholder 2"/>
          <p:cNvSpPr>
            <a:spLocks noGrp="1"/>
          </p:cNvSpPr>
          <p:nvPr>
            <p:ph idx="1"/>
          </p:nvPr>
        </p:nvSpPr>
        <p:spPr>
          <a:xfrm>
            <a:off x="838200" y="1542473"/>
            <a:ext cx="10515600" cy="4634490"/>
          </a:xfrm>
        </p:spPr>
        <p:txBody>
          <a:bodyPr>
            <a:normAutofit fontScale="85000" lnSpcReduction="20000"/>
          </a:bodyPr>
          <a:lstStyle/>
          <a:p>
            <a:pPr marL="0" indent="0" algn="r">
              <a:lnSpc>
                <a:spcPct val="150000"/>
              </a:lnSpc>
              <a:buNone/>
              <a:defRPr/>
            </a:pPr>
            <a:r>
              <a:rPr lang="ar-IQ" dirty="0" smtClean="0"/>
              <a:t>1-  </a:t>
            </a:r>
            <a:r>
              <a:rPr lang="ar-IQ" sz="2900" b="1" dirty="0">
                <a:solidFill>
                  <a:srgbClr val="FF0000"/>
                </a:solidFill>
              </a:rPr>
              <a:t>في صورة الأمر </a:t>
            </a:r>
            <a:r>
              <a:rPr lang="ar-IQ" b="1" dirty="0">
                <a:solidFill>
                  <a:srgbClr val="FF0000"/>
                </a:solidFill>
              </a:rPr>
              <a:t>بأعادة الحالة الى ما كانت عليه </a:t>
            </a:r>
            <a:r>
              <a:rPr lang="ar-IQ" dirty="0"/>
              <a:t>كأن يحكم المحكمة بهدم حائط بناه شخص فسد على جاره الضوء والهواء </a:t>
            </a:r>
            <a:endParaRPr lang="en-US" dirty="0"/>
          </a:p>
          <a:p>
            <a:pPr marL="0" indent="0" algn="r">
              <a:lnSpc>
                <a:spcPct val="150000"/>
              </a:lnSpc>
              <a:buNone/>
              <a:defRPr/>
            </a:pPr>
            <a:r>
              <a:rPr lang="ar-IQ" dirty="0"/>
              <a:t>2. </a:t>
            </a:r>
            <a:r>
              <a:rPr lang="ar-IQ" sz="2900" b="1" dirty="0">
                <a:solidFill>
                  <a:srgbClr val="FF0000"/>
                </a:solidFill>
              </a:rPr>
              <a:t>أو في صورة الحكم بأداء أمر معين </a:t>
            </a:r>
            <a:r>
              <a:rPr lang="ar-IQ" dirty="0"/>
              <a:t>كأن يكون التعويض في صورة نشر الحكم الصادر بأدانة </a:t>
            </a:r>
            <a:r>
              <a:rPr lang="ar-IQ" dirty="0" smtClean="0"/>
              <a:t>المدعي عليه</a:t>
            </a:r>
            <a:r>
              <a:rPr lang="ar-IQ" dirty="0"/>
              <a:t>. </a:t>
            </a:r>
            <a:endParaRPr lang="en-US" dirty="0"/>
          </a:p>
          <a:p>
            <a:pPr marL="0" indent="0" algn="r">
              <a:lnSpc>
                <a:spcPct val="150000"/>
              </a:lnSpc>
              <a:buNone/>
              <a:defRPr/>
            </a:pPr>
            <a:r>
              <a:rPr lang="ar-IQ" dirty="0"/>
              <a:t>3. </a:t>
            </a:r>
            <a:r>
              <a:rPr lang="ar-IQ" sz="2900" b="1" dirty="0">
                <a:solidFill>
                  <a:srgbClr val="FF0000"/>
                </a:solidFill>
              </a:rPr>
              <a:t>أو في صورة رد المثل في المثليات </a:t>
            </a:r>
            <a:r>
              <a:rPr lang="ar-IQ" dirty="0"/>
              <a:t>كأن يحكم على الغاصب برد كمية من المثليات كالحبوب </a:t>
            </a:r>
            <a:r>
              <a:rPr lang="ar-IQ" dirty="0" smtClean="0"/>
              <a:t>تساوي ما </a:t>
            </a:r>
            <a:r>
              <a:rPr lang="ar-IQ" dirty="0"/>
              <a:t>غصب. </a:t>
            </a:r>
            <a:endParaRPr lang="en-US" dirty="0"/>
          </a:p>
          <a:p>
            <a:pPr marL="0" indent="0" algn="r">
              <a:lnSpc>
                <a:spcPct val="150000"/>
              </a:lnSpc>
              <a:buNone/>
              <a:defRPr/>
            </a:pPr>
            <a:r>
              <a:rPr lang="ar-IQ" sz="2900" b="1" dirty="0">
                <a:solidFill>
                  <a:srgbClr val="FF0000"/>
                </a:solidFill>
              </a:rPr>
              <a:t>ملاحظة // </a:t>
            </a:r>
            <a:r>
              <a:rPr lang="ar-IQ" dirty="0" smtClean="0"/>
              <a:t>والجدير </a:t>
            </a:r>
            <a:r>
              <a:rPr lang="ar-IQ" dirty="0"/>
              <a:t>بالذكر أن الحكم بالتعويض غير النقدي أمر لا يجوز الحكم به ألا بناء على طلب </a:t>
            </a:r>
            <a:r>
              <a:rPr lang="ar-IQ" dirty="0" smtClean="0"/>
              <a:t>المتضرر.   </a:t>
            </a:r>
            <a:endParaRPr lang="en-US" dirty="0"/>
          </a:p>
          <a:p>
            <a:pPr marL="0" indent="0" algn="r">
              <a:buNone/>
            </a:pPr>
            <a:endParaRPr lang="en-US" dirty="0"/>
          </a:p>
        </p:txBody>
      </p:sp>
    </p:spTree>
    <p:extLst>
      <p:ext uri="{BB962C8B-B14F-4D97-AF65-F5344CB8AC3E}">
        <p14:creationId xmlns:p14="http://schemas.microsoft.com/office/powerpoint/2010/main" val="277962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heel(1)">
                                      <p:cBhvr>
                                        <p:cTn id="21" dur="2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normAutofit fontScale="90000"/>
          </a:bodyPr>
          <a:lstStyle/>
          <a:p>
            <a:pPr algn="ctr"/>
            <a:r>
              <a:rPr lang="ar-IQ" b="1" dirty="0">
                <a:solidFill>
                  <a:srgbClr val="FF0000"/>
                </a:solidFill>
              </a:rPr>
              <a:t>س/ ما هي عناصر التعويض (المادة 207)</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773545" y="1086716"/>
            <a:ext cx="10515600" cy="4351338"/>
          </a:xfrm>
        </p:spPr>
        <p:txBody>
          <a:bodyPr>
            <a:normAutofit fontScale="92500" lnSpcReduction="20000"/>
          </a:bodyPr>
          <a:lstStyle/>
          <a:p>
            <a:pPr marL="0" indent="0" algn="r">
              <a:lnSpc>
                <a:spcPct val="150000"/>
              </a:lnSpc>
              <a:buNone/>
              <a:defRPr/>
            </a:pPr>
            <a:r>
              <a:rPr lang="ar-IQ" dirty="0" smtClean="0">
                <a:cs typeface="+mj-cs"/>
              </a:rPr>
              <a:t>أن التعويض عن ضرر مادي يقوم على عنصرين هما :</a:t>
            </a:r>
          </a:p>
          <a:p>
            <a:pPr marL="0" indent="0" algn="r">
              <a:lnSpc>
                <a:spcPct val="150000"/>
              </a:lnSpc>
              <a:buNone/>
              <a:defRPr/>
            </a:pPr>
            <a:r>
              <a:rPr lang="ar-IQ" dirty="0" smtClean="0">
                <a:cs typeface="+mj-cs"/>
              </a:rPr>
              <a:t>1- الخسارة اللاحقة (اي ما لحق الدائن من خسارة)</a:t>
            </a:r>
          </a:p>
          <a:p>
            <a:pPr marL="0" indent="0" algn="r">
              <a:lnSpc>
                <a:spcPct val="150000"/>
              </a:lnSpc>
              <a:buNone/>
              <a:defRPr/>
            </a:pPr>
            <a:r>
              <a:rPr lang="ar-IQ" dirty="0" smtClean="0">
                <a:cs typeface="+mj-cs"/>
              </a:rPr>
              <a:t>2-  </a:t>
            </a:r>
            <a:r>
              <a:rPr lang="ar-IQ" dirty="0">
                <a:cs typeface="+mj-cs"/>
              </a:rPr>
              <a:t>والكسب الفائت (اي مافاته من كسب مالي) بشرط ان يكون هذا نتيجة طبيعية للعمل غير المشروع</a:t>
            </a:r>
            <a:r>
              <a:rPr lang="ar-IQ" dirty="0" smtClean="0">
                <a:cs typeface="+mj-cs"/>
              </a:rPr>
              <a:t>.</a:t>
            </a:r>
          </a:p>
          <a:p>
            <a:pPr marL="0" indent="0" algn="r">
              <a:lnSpc>
                <a:spcPct val="150000"/>
              </a:lnSpc>
              <a:buNone/>
              <a:defRPr/>
            </a:pPr>
            <a:r>
              <a:rPr lang="ar-IQ" dirty="0" smtClean="0">
                <a:cs typeface="+mj-cs"/>
              </a:rPr>
              <a:t>  </a:t>
            </a:r>
            <a:r>
              <a:rPr lang="ar-IQ" dirty="0">
                <a:cs typeface="+mj-cs"/>
              </a:rPr>
              <a:t>ويدخل في عنصر الخسارة ما فات المتضرر من منافع الأعيان المقومة بالمال والتي جرده الفعل الضار من الانتفاع بها كحرق دار مؤجرة وما ضاع عليه من أجر كان يتلقاه قبل نزول الضرر </a:t>
            </a:r>
            <a:r>
              <a:rPr lang="ar-IQ" dirty="0" smtClean="0">
                <a:cs typeface="+mj-cs"/>
              </a:rPr>
              <a:t>به </a:t>
            </a:r>
            <a:r>
              <a:rPr lang="ar-IQ" b="1" dirty="0" smtClean="0">
                <a:solidFill>
                  <a:srgbClr val="FF0000"/>
                </a:solidFill>
                <a:cs typeface="+mj-cs"/>
              </a:rPr>
              <a:t>وقعود الشخص عن العمل بعد دهسه بالسيارة مثلا. </a:t>
            </a:r>
            <a:endParaRPr lang="en-US" b="1" dirty="0">
              <a:solidFill>
                <a:srgbClr val="FF0000"/>
              </a:solidFill>
              <a:cs typeface="+mj-cs"/>
            </a:endParaRPr>
          </a:p>
        </p:txBody>
      </p:sp>
    </p:spTree>
    <p:extLst>
      <p:ext uri="{BB962C8B-B14F-4D97-AF65-F5344CB8AC3E}">
        <p14:creationId xmlns:p14="http://schemas.microsoft.com/office/powerpoint/2010/main" val="290921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pPr marL="0" indent="0" algn="r">
              <a:buNone/>
            </a:pPr>
            <a:r>
              <a:rPr lang="ar-IQ" sz="3200" b="1" dirty="0" smtClean="0">
                <a:solidFill>
                  <a:srgbClr val="FF0000"/>
                </a:solidFill>
                <a:cs typeface="+mj-cs"/>
              </a:rPr>
              <a:t>س// علل يدخل </a:t>
            </a:r>
            <a:r>
              <a:rPr lang="ar-IQ" sz="3200" b="1" dirty="0">
                <a:solidFill>
                  <a:srgbClr val="FF0000"/>
                </a:solidFill>
                <a:cs typeface="+mj-cs"/>
              </a:rPr>
              <a:t>في نطاق المسؤلية العقدية الخسارة اللاحقة والكسب </a:t>
            </a:r>
            <a:r>
              <a:rPr lang="ar-IQ" sz="3200" b="1" dirty="0" smtClean="0">
                <a:solidFill>
                  <a:srgbClr val="FF0000"/>
                </a:solidFill>
                <a:cs typeface="+mj-cs"/>
              </a:rPr>
              <a:t>الفائت.</a:t>
            </a:r>
          </a:p>
          <a:p>
            <a:pPr marL="0" indent="0" algn="r">
              <a:buNone/>
            </a:pPr>
            <a:r>
              <a:rPr lang="ar-IQ" sz="3200" b="1" dirty="0" smtClean="0">
                <a:solidFill>
                  <a:srgbClr val="FF0000"/>
                </a:solidFill>
                <a:cs typeface="+mj-cs"/>
              </a:rPr>
              <a:t> </a:t>
            </a:r>
          </a:p>
          <a:p>
            <a:pPr marL="0" indent="0" algn="r">
              <a:buNone/>
            </a:pPr>
            <a:r>
              <a:rPr lang="ar-IQ" sz="3200" dirty="0" smtClean="0">
                <a:cs typeface="+mj-cs"/>
              </a:rPr>
              <a:t>ج// نعم يدخل </a:t>
            </a:r>
            <a:r>
              <a:rPr lang="ar-IQ" sz="3200" dirty="0">
                <a:cs typeface="+mj-cs"/>
              </a:rPr>
              <a:t>في نطاق المسؤلية العقدية الخسارة اللاحقة والكسب الفائت </a:t>
            </a:r>
            <a:r>
              <a:rPr lang="ar-IQ" sz="3200" dirty="0" smtClean="0">
                <a:cs typeface="+mj-cs"/>
              </a:rPr>
              <a:t>ليس </a:t>
            </a:r>
          </a:p>
          <a:p>
            <a:pPr marL="0" indent="0" algn="r">
              <a:buNone/>
            </a:pPr>
            <a:r>
              <a:rPr lang="ar-IQ" sz="3200" dirty="0" smtClean="0">
                <a:cs typeface="+mj-cs"/>
              </a:rPr>
              <a:t> </a:t>
            </a:r>
            <a:r>
              <a:rPr lang="ar-IQ" sz="3200" dirty="0">
                <a:cs typeface="+mj-cs"/>
              </a:rPr>
              <a:t>ضياع الحق فحسب وانما بسبب التأخر في استيفاءه </a:t>
            </a:r>
            <a:r>
              <a:rPr lang="ar-IQ" sz="3200" dirty="0" smtClean="0">
                <a:cs typeface="+mj-cs"/>
              </a:rPr>
              <a:t>كذلك.</a:t>
            </a:r>
          </a:p>
          <a:p>
            <a:pPr marL="0" indent="0" algn="r">
              <a:buNone/>
            </a:pPr>
            <a:r>
              <a:rPr lang="ar-IQ" sz="3200" dirty="0" smtClean="0">
                <a:cs typeface="+mj-cs"/>
              </a:rPr>
              <a:t>مثال</a:t>
            </a:r>
            <a:r>
              <a:rPr lang="ar-IQ" sz="3200" dirty="0" smtClean="0">
                <a:cs typeface="+mj-cs"/>
              </a:rPr>
              <a:t>//</a:t>
            </a:r>
            <a:r>
              <a:rPr lang="ar-IQ" sz="3200" b="1" dirty="0">
                <a:solidFill>
                  <a:srgbClr val="FF0000"/>
                </a:solidFill>
              </a:rPr>
              <a:t>ويبدو عنصر الكسب الفائت:  </a:t>
            </a:r>
            <a:r>
              <a:rPr lang="ar-IQ" sz="3200" dirty="0"/>
              <a:t>في صورة ما اذا أتلف شخص سيارة أشتراها بمبلغ معين وحصل على وعد من شخص أخر بشرائها بمبلغ أكبر،  فهنا قيمة السيارة هو الخسارة اللاحقة، وما توقعه من ربح عند بيعها بثمن يزيد على ثمن شرائها هو الكسب الفائت.</a:t>
            </a:r>
            <a:endParaRPr lang="en-US" sz="3200" dirty="0"/>
          </a:p>
          <a:p>
            <a:pPr marL="0" indent="0" algn="r">
              <a:buNone/>
            </a:pPr>
            <a:endParaRPr lang="ar-IQ" sz="3200" b="1" dirty="0" smtClean="0">
              <a:solidFill>
                <a:srgbClr val="FF0000"/>
              </a:solidFill>
              <a:cs typeface="+mj-cs"/>
            </a:endParaRPr>
          </a:p>
          <a:p>
            <a:pPr marL="0" indent="0" algn="r">
              <a:buNone/>
            </a:pPr>
            <a:endParaRPr lang="ar-IQ" sz="3200" b="1" dirty="0">
              <a:solidFill>
                <a:srgbClr val="FF0000"/>
              </a:solidFill>
              <a:cs typeface="+mj-cs"/>
            </a:endParaRPr>
          </a:p>
          <a:p>
            <a:pPr marL="0" indent="0" algn="r">
              <a:buNone/>
            </a:pPr>
            <a:r>
              <a:rPr lang="ar-IQ" sz="3200" b="1" dirty="0" smtClean="0">
                <a:solidFill>
                  <a:srgbClr val="FF0000"/>
                </a:solidFill>
                <a:cs typeface="+mj-cs"/>
              </a:rPr>
              <a:t> </a:t>
            </a:r>
            <a:endParaRPr lang="en-US" sz="3200" dirty="0" smtClean="0">
              <a:cs typeface="+mj-cs"/>
            </a:endParaRPr>
          </a:p>
          <a:p>
            <a:pPr marL="0" indent="0">
              <a:buNone/>
            </a:pPr>
            <a:endParaRPr lang="en-US" sz="3200" dirty="0">
              <a:cs typeface="+mj-cs"/>
            </a:endParaRPr>
          </a:p>
        </p:txBody>
      </p:sp>
    </p:spTree>
    <p:extLst>
      <p:ext uri="{BB962C8B-B14F-4D97-AF65-F5344CB8AC3E}">
        <p14:creationId xmlns:p14="http://schemas.microsoft.com/office/powerpoint/2010/main" val="216353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3857"/>
          </a:xfrm>
        </p:spPr>
        <p:txBody>
          <a:bodyPr>
            <a:normAutofit fontScale="90000"/>
          </a:bodyPr>
          <a:lstStyle/>
          <a:p>
            <a:pPr algn="ctr"/>
            <a:r>
              <a:rPr lang="ar-IQ" b="1" dirty="0">
                <a:solidFill>
                  <a:srgbClr val="FF0000"/>
                </a:solidFill>
              </a:rPr>
              <a:t>التعويض عن الضرر الأدبي</a:t>
            </a:r>
            <a:endParaRPr lang="en-US" b="1" dirty="0"/>
          </a:p>
        </p:txBody>
      </p:sp>
      <p:sp>
        <p:nvSpPr>
          <p:cNvPr id="3" name="Content Placeholder 2"/>
          <p:cNvSpPr>
            <a:spLocks noGrp="1"/>
          </p:cNvSpPr>
          <p:nvPr>
            <p:ph idx="1"/>
          </p:nvPr>
        </p:nvSpPr>
        <p:spPr>
          <a:xfrm>
            <a:off x="838200" y="858982"/>
            <a:ext cx="10515600" cy="5317981"/>
          </a:xfrm>
        </p:spPr>
        <p:txBody>
          <a:bodyPr>
            <a:normAutofit/>
          </a:bodyPr>
          <a:lstStyle/>
          <a:p>
            <a:pPr marL="0" indent="0" algn="r">
              <a:lnSpc>
                <a:spcPct val="150000"/>
              </a:lnSpc>
              <a:buNone/>
              <a:defRPr/>
            </a:pPr>
            <a:r>
              <a:rPr lang="ar-IQ" sz="3200" b="1" dirty="0" smtClean="0">
                <a:solidFill>
                  <a:srgbClr val="FF0000"/>
                </a:solidFill>
                <a:cs typeface="+mj-cs"/>
              </a:rPr>
              <a:t>التعويض </a:t>
            </a:r>
            <a:r>
              <a:rPr lang="ar-IQ" sz="3200" b="1" dirty="0">
                <a:solidFill>
                  <a:srgbClr val="FF0000"/>
                </a:solidFill>
                <a:cs typeface="+mj-cs"/>
              </a:rPr>
              <a:t>عن الضرر الأدبي</a:t>
            </a:r>
            <a:r>
              <a:rPr lang="ar-IQ" sz="3200" b="1" dirty="0">
                <a:cs typeface="+mj-cs"/>
              </a:rPr>
              <a:t> </a:t>
            </a:r>
            <a:r>
              <a:rPr lang="ar-IQ" sz="3200" dirty="0">
                <a:cs typeface="+mj-cs"/>
              </a:rPr>
              <a:t>فلا يتحلل الى هذين العنصرين وأنما يعتبر </a:t>
            </a:r>
            <a:r>
              <a:rPr lang="ar-IQ" sz="3200" b="1" dirty="0">
                <a:solidFill>
                  <a:srgbClr val="FF0000"/>
                </a:solidFill>
                <a:cs typeface="+mj-cs"/>
              </a:rPr>
              <a:t>عنصرا قائما بذاته </a:t>
            </a:r>
            <a:r>
              <a:rPr lang="ar-IQ" sz="3200" dirty="0">
                <a:cs typeface="+mj-cs"/>
              </a:rPr>
              <a:t>وفي حالة وقوعه يتولى المحكمة تحديد ما ينبغي أن تحكم به من تعويض بحيث يكون ترضية كافية للمضرور. والتعويض عندئذ لن يزيل الضرر الأدبي وأنما يخفف من وقعه وعلى القاضي في تقدير التعويض مراعاة الظروف الملابسة وهي الظروف الشخصية المحيطة بالمضرور.  </a:t>
            </a:r>
            <a:endParaRPr lang="en-US" sz="3200" dirty="0">
              <a:cs typeface="+mj-cs"/>
            </a:endParaRPr>
          </a:p>
        </p:txBody>
      </p:sp>
    </p:spTree>
    <p:extLst>
      <p:ext uri="{BB962C8B-B14F-4D97-AF65-F5344CB8AC3E}">
        <p14:creationId xmlns:p14="http://schemas.microsoft.com/office/powerpoint/2010/main" val="342850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الضرر </a:t>
            </a:r>
            <a:r>
              <a:rPr lang="ar-IQ" sz="4000" b="1" dirty="0" smtClean="0">
                <a:solidFill>
                  <a:srgbClr val="FF0000"/>
                </a:solidFill>
              </a:rPr>
              <a:t>المتحقق والضرر </a:t>
            </a:r>
            <a:r>
              <a:rPr lang="ar-IQ" sz="4000" b="1" dirty="0">
                <a:solidFill>
                  <a:srgbClr val="FF0000"/>
                </a:solidFill>
              </a:rPr>
              <a:t>المحتمل </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r">
              <a:lnSpc>
                <a:spcPct val="150000"/>
              </a:lnSpc>
              <a:buNone/>
              <a:defRPr/>
            </a:pPr>
            <a:r>
              <a:rPr lang="ar-IQ" dirty="0">
                <a:cs typeface="+mj-cs"/>
              </a:rPr>
              <a:t>وما يمكن التعويض عنه من ضرر هو </a:t>
            </a:r>
            <a:r>
              <a:rPr lang="ar-IQ" dirty="0">
                <a:solidFill>
                  <a:srgbClr val="FF0000"/>
                </a:solidFill>
                <a:cs typeface="+mj-cs"/>
              </a:rPr>
              <a:t>الضرر المتحقق</a:t>
            </a:r>
            <a:r>
              <a:rPr lang="ar-IQ" dirty="0">
                <a:cs typeface="+mj-cs"/>
              </a:rPr>
              <a:t> في المسؤليتين العقدية والتقصيرية سواء وقع فعلا او تراخى وقوعه الى المستقبل </a:t>
            </a:r>
            <a:r>
              <a:rPr lang="ar-IQ" dirty="0">
                <a:solidFill>
                  <a:srgbClr val="FF0000"/>
                </a:solidFill>
                <a:cs typeface="+mj-cs"/>
              </a:rPr>
              <a:t>اما الضرر المحتمل</a:t>
            </a:r>
            <a:r>
              <a:rPr lang="ar-IQ" dirty="0">
                <a:cs typeface="+mj-cs"/>
              </a:rPr>
              <a:t> فلا يجوز التعويض عنه لانه ضرر غير </a:t>
            </a:r>
            <a:r>
              <a:rPr lang="ar-IQ" dirty="0" smtClean="0">
                <a:cs typeface="+mj-cs"/>
              </a:rPr>
              <a:t>محقق. </a:t>
            </a:r>
          </a:p>
          <a:p>
            <a:pPr marL="0" indent="0">
              <a:buNone/>
            </a:pPr>
            <a:endParaRPr lang="en-US" dirty="0">
              <a:cs typeface="+mj-cs"/>
            </a:endParaRPr>
          </a:p>
          <a:p>
            <a:pPr marL="0" indent="0" algn="r">
              <a:buNone/>
            </a:pPr>
            <a:endParaRPr lang="en-US" dirty="0">
              <a:cs typeface="+mj-cs"/>
            </a:endParaRPr>
          </a:p>
        </p:txBody>
      </p:sp>
    </p:spTree>
    <p:extLst>
      <p:ext uri="{BB962C8B-B14F-4D97-AF65-F5344CB8AC3E}">
        <p14:creationId xmlns:p14="http://schemas.microsoft.com/office/powerpoint/2010/main" val="388479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تفويت فرصة الكسب</a:t>
            </a:r>
            <a:endParaRPr lang="en-US" b="1" dirty="0"/>
          </a:p>
        </p:txBody>
      </p:sp>
      <p:sp>
        <p:nvSpPr>
          <p:cNvPr id="3" name="Content Placeholder 2"/>
          <p:cNvSpPr>
            <a:spLocks noGrp="1"/>
          </p:cNvSpPr>
          <p:nvPr>
            <p:ph idx="1"/>
          </p:nvPr>
        </p:nvSpPr>
        <p:spPr>
          <a:xfrm>
            <a:off x="838200" y="1533236"/>
            <a:ext cx="10515600" cy="4643727"/>
          </a:xfrm>
        </p:spPr>
        <p:txBody>
          <a:bodyPr>
            <a:normAutofit/>
          </a:bodyPr>
          <a:lstStyle/>
          <a:p>
            <a:pPr marL="0" indent="0" algn="r">
              <a:buNone/>
            </a:pPr>
            <a:r>
              <a:rPr lang="ar-IQ" sz="3600" dirty="0">
                <a:cs typeface="+mj-cs"/>
              </a:rPr>
              <a:t>الا انه يجوز لجهة تعاقدت مع مورد ارزاق توقف عن تنفيذ التزامه بالتعويض عن تنفيذ التزامه بالرغم من توافر الارزاق لديها عند التوقف لان الضرر الذي يصيبها </a:t>
            </a:r>
            <a:r>
              <a:rPr lang="ar-IQ" sz="3600" dirty="0">
                <a:solidFill>
                  <a:srgbClr val="FF0000"/>
                </a:solidFill>
                <a:cs typeface="+mj-cs"/>
              </a:rPr>
              <a:t>امر محقق وان تراخى ظهوره الى المستقبل</a:t>
            </a:r>
            <a:r>
              <a:rPr lang="ar-IQ" sz="3600" dirty="0">
                <a:cs typeface="+mj-cs"/>
              </a:rPr>
              <a:t> ليبدو عند نفاذ الارزاق. </a:t>
            </a:r>
            <a:endParaRPr lang="ar-IQ" sz="3600" dirty="0" smtClean="0">
              <a:cs typeface="+mj-cs"/>
            </a:endParaRPr>
          </a:p>
          <a:p>
            <a:pPr marL="0" indent="0" algn="r">
              <a:buNone/>
            </a:pPr>
            <a:r>
              <a:rPr lang="ar-IQ" sz="3600" dirty="0" smtClean="0">
                <a:cs typeface="+mj-cs"/>
              </a:rPr>
              <a:t>تعتبر </a:t>
            </a:r>
            <a:r>
              <a:rPr lang="ar-IQ" sz="3600" b="1" u="sng" dirty="0">
                <a:solidFill>
                  <a:srgbClr val="FF0000"/>
                </a:solidFill>
                <a:cs typeface="+mj-cs"/>
              </a:rPr>
              <a:t>تفويت فرصة الكسب</a:t>
            </a:r>
            <a:r>
              <a:rPr lang="ar-IQ" sz="3600" b="1" dirty="0">
                <a:cs typeface="+mj-cs"/>
              </a:rPr>
              <a:t> </a:t>
            </a:r>
            <a:r>
              <a:rPr lang="ar-IQ" sz="3600" dirty="0">
                <a:cs typeface="+mj-cs"/>
              </a:rPr>
              <a:t>كحرمان موظف من دخول امتحان الترقية ضررا محققا يجوز التعويض عنه وليس ضررا محتملا. </a:t>
            </a:r>
          </a:p>
          <a:p>
            <a:pPr marL="0" indent="0" algn="r">
              <a:buNone/>
            </a:pPr>
            <a:endParaRPr lang="en-US" sz="3600" dirty="0">
              <a:cs typeface="+mj-cs"/>
            </a:endParaRPr>
          </a:p>
        </p:txBody>
      </p:sp>
    </p:spTree>
    <p:extLst>
      <p:ext uri="{BB962C8B-B14F-4D97-AF65-F5344CB8AC3E}">
        <p14:creationId xmlns:p14="http://schemas.microsoft.com/office/powerpoint/2010/main" val="330971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a:solidFill>
                  <a:srgbClr val="FF0000"/>
                </a:solidFill>
              </a:rPr>
              <a:t>التعويض في نطاق المسؤلية العقدية</a:t>
            </a:r>
            <a:endParaRPr lang="en-US" sz="4000" dirty="0"/>
          </a:p>
        </p:txBody>
      </p:sp>
      <p:sp>
        <p:nvSpPr>
          <p:cNvPr id="3" name="Content Placeholder 2"/>
          <p:cNvSpPr>
            <a:spLocks noGrp="1"/>
          </p:cNvSpPr>
          <p:nvPr>
            <p:ph idx="1"/>
          </p:nvPr>
        </p:nvSpPr>
        <p:spPr/>
        <p:txBody>
          <a:bodyPr>
            <a:normAutofit/>
          </a:bodyPr>
          <a:lstStyle/>
          <a:p>
            <a:pPr marL="0" indent="0" algn="r">
              <a:lnSpc>
                <a:spcPct val="150000"/>
              </a:lnSpc>
              <a:buNone/>
              <a:defRPr/>
            </a:pPr>
            <a:r>
              <a:rPr lang="ar-IQ" b="1" dirty="0">
                <a:solidFill>
                  <a:srgbClr val="FF0000"/>
                </a:solidFill>
              </a:rPr>
              <a:t>ان التعويض في نطاق المسؤلية العقدية يكون </a:t>
            </a:r>
            <a:r>
              <a:rPr lang="ar-IQ" dirty="0"/>
              <a:t>عن الضرر </a:t>
            </a:r>
            <a:r>
              <a:rPr lang="ar-IQ" b="1" dirty="0">
                <a:solidFill>
                  <a:srgbClr val="FF0000"/>
                </a:solidFill>
              </a:rPr>
              <a:t>المباشر المتوقع </a:t>
            </a:r>
            <a:r>
              <a:rPr lang="ar-IQ" dirty="0"/>
              <a:t>سببه ومقداره عند التعاقد . </a:t>
            </a:r>
            <a:endParaRPr lang="ar-IQ" dirty="0" smtClean="0"/>
          </a:p>
          <a:p>
            <a:pPr marL="0" indent="0" algn="r">
              <a:lnSpc>
                <a:spcPct val="150000"/>
              </a:lnSpc>
              <a:buNone/>
              <a:defRPr/>
            </a:pPr>
            <a:r>
              <a:rPr lang="ar-IQ" dirty="0" smtClean="0"/>
              <a:t>وسبب </a:t>
            </a:r>
            <a:r>
              <a:rPr lang="ar-IQ" dirty="0"/>
              <a:t>ذلك ان ارادة الطرفين تتحكم في دائرة المسؤلية العقدية فلا تجيز التعويض الا عن ضرر الذي يتوقعه العاقدان وقت </a:t>
            </a:r>
            <a:r>
              <a:rPr lang="ar-IQ" dirty="0" smtClean="0"/>
              <a:t>التعاقد.</a:t>
            </a:r>
          </a:p>
          <a:p>
            <a:pPr marL="0" indent="0" algn="r">
              <a:lnSpc>
                <a:spcPct val="150000"/>
              </a:lnSpc>
              <a:buNone/>
              <a:defRPr/>
            </a:pPr>
            <a:r>
              <a:rPr lang="ar-IQ" dirty="0" smtClean="0"/>
              <a:t> </a:t>
            </a:r>
            <a:endParaRPr lang="en-US" dirty="0"/>
          </a:p>
          <a:p>
            <a:pPr marL="0" indent="0" algn="r">
              <a:buNone/>
            </a:pPr>
            <a:endParaRPr lang="en-US" dirty="0"/>
          </a:p>
        </p:txBody>
      </p:sp>
    </p:spTree>
    <p:extLst>
      <p:ext uri="{BB962C8B-B14F-4D97-AF65-F5344CB8AC3E}">
        <p14:creationId xmlns:p14="http://schemas.microsoft.com/office/powerpoint/2010/main" val="279714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4219"/>
          </a:xfrm>
        </p:spPr>
        <p:txBody>
          <a:bodyPr>
            <a:normAutofit/>
          </a:bodyPr>
          <a:lstStyle/>
          <a:p>
            <a:pPr algn="ctr"/>
            <a:r>
              <a:rPr lang="ar-IQ" sz="4000" b="1" dirty="0">
                <a:solidFill>
                  <a:srgbClr val="FF0000"/>
                </a:solidFill>
              </a:rPr>
              <a:t>2- أنتقال تبعية الهلاك</a:t>
            </a:r>
            <a:endParaRPr lang="en-US" sz="4000" b="1" dirty="0">
              <a:solidFill>
                <a:srgbClr val="FF0000"/>
              </a:solidFill>
            </a:endParaRPr>
          </a:p>
        </p:txBody>
      </p:sp>
      <p:sp>
        <p:nvSpPr>
          <p:cNvPr id="3" name="Content Placeholder 2"/>
          <p:cNvSpPr>
            <a:spLocks noGrp="1"/>
          </p:cNvSpPr>
          <p:nvPr>
            <p:ph idx="1"/>
          </p:nvPr>
        </p:nvSpPr>
        <p:spPr>
          <a:xfrm>
            <a:off x="718127" y="1459344"/>
            <a:ext cx="10515600" cy="5107711"/>
          </a:xfrm>
        </p:spPr>
        <p:txBody>
          <a:bodyPr>
            <a:normAutofit/>
          </a:bodyPr>
          <a:lstStyle/>
          <a:p>
            <a:pPr marL="0" indent="0" algn="r" fontAlgn="auto">
              <a:lnSpc>
                <a:spcPct val="150000"/>
              </a:lnSpc>
              <a:spcBef>
                <a:spcPts val="0"/>
              </a:spcBef>
              <a:spcAft>
                <a:spcPts val="0"/>
              </a:spcAft>
              <a:buNone/>
              <a:defRPr/>
            </a:pPr>
            <a:r>
              <a:rPr lang="ar-IQ" dirty="0" smtClean="0">
                <a:cs typeface="+mj-cs"/>
              </a:rPr>
              <a:t>أنتقال </a:t>
            </a:r>
            <a:r>
              <a:rPr lang="ar-IQ" dirty="0">
                <a:cs typeface="+mj-cs"/>
              </a:rPr>
              <a:t>تبعية الهلاك, تأثر المشرع العراقي في أحكام تبعية الهلاك بالفقه </a:t>
            </a:r>
            <a:r>
              <a:rPr lang="ar-IQ" dirty="0" smtClean="0">
                <a:cs typeface="+mj-cs"/>
              </a:rPr>
              <a:t>الأسلامي.</a:t>
            </a:r>
          </a:p>
          <a:p>
            <a:pPr marL="0" indent="0" algn="r" fontAlgn="auto">
              <a:spcBef>
                <a:spcPct val="0"/>
              </a:spcBef>
              <a:spcAft>
                <a:spcPts val="0"/>
              </a:spcAft>
              <a:buNone/>
              <a:defRPr/>
            </a:pPr>
            <a:r>
              <a:rPr lang="ar-IQ" sz="3200" b="1" dirty="0">
                <a:solidFill>
                  <a:srgbClr val="FF0000"/>
                </a:solidFill>
                <a:latin typeface="+mj-lt"/>
                <a:ea typeface="+mj-ea"/>
                <a:cs typeface="+mj-cs"/>
              </a:rPr>
              <a:t>س/ </a:t>
            </a:r>
            <a:r>
              <a:rPr lang="ar-IQ" sz="3200" b="1" dirty="0" smtClean="0">
                <a:solidFill>
                  <a:srgbClr val="FF0000"/>
                </a:solidFill>
                <a:latin typeface="+mj-lt"/>
                <a:ea typeface="+mj-ea"/>
                <a:cs typeface="+mj-cs"/>
              </a:rPr>
              <a:t>عرف يد </a:t>
            </a:r>
            <a:r>
              <a:rPr lang="ar-IQ" sz="3200" b="1" dirty="0">
                <a:solidFill>
                  <a:srgbClr val="FF0000"/>
                </a:solidFill>
                <a:latin typeface="+mj-lt"/>
                <a:ea typeface="+mj-ea"/>
                <a:cs typeface="+mj-cs"/>
              </a:rPr>
              <a:t>الضمان ويد الأمان </a:t>
            </a:r>
            <a:r>
              <a:rPr lang="ar-IQ" sz="3200" b="1" dirty="0" smtClean="0">
                <a:solidFill>
                  <a:srgbClr val="FF0000"/>
                </a:solidFill>
                <a:latin typeface="+mj-lt"/>
                <a:ea typeface="+mj-ea"/>
                <a:cs typeface="+mj-cs"/>
              </a:rPr>
              <a:t>؟ </a:t>
            </a:r>
            <a:endParaRPr lang="ar-IQ" sz="3200" b="1" dirty="0">
              <a:solidFill>
                <a:srgbClr val="FF0000"/>
              </a:solidFill>
              <a:latin typeface="+mj-lt"/>
              <a:ea typeface="+mj-ea"/>
              <a:cs typeface="+mj-cs"/>
            </a:endParaRPr>
          </a:p>
          <a:p>
            <a:pPr marL="0" indent="0" algn="r" fontAlgn="auto">
              <a:lnSpc>
                <a:spcPct val="150000"/>
              </a:lnSpc>
              <a:spcBef>
                <a:spcPts val="0"/>
              </a:spcBef>
              <a:spcAft>
                <a:spcPts val="0"/>
              </a:spcAft>
              <a:buNone/>
              <a:defRPr/>
            </a:pPr>
            <a:r>
              <a:rPr lang="ar-IQ" sz="3200" b="1" dirty="0" smtClean="0">
                <a:solidFill>
                  <a:srgbClr val="FF0000"/>
                </a:solidFill>
                <a:latin typeface="+mj-lt"/>
                <a:ea typeface="+mj-ea"/>
                <a:cs typeface="+mj-cs"/>
              </a:rPr>
              <a:t>يد الضمان:</a:t>
            </a:r>
            <a:r>
              <a:rPr lang="ar-IQ" sz="3200" b="1" dirty="0">
                <a:solidFill>
                  <a:srgbClr val="FF0000"/>
                </a:solidFill>
              </a:rPr>
              <a:t> </a:t>
            </a:r>
            <a:r>
              <a:rPr lang="ar-IQ" dirty="0">
                <a:cs typeface="+mj-cs"/>
              </a:rPr>
              <a:t>عرف يد </a:t>
            </a:r>
            <a:r>
              <a:rPr lang="ar-IQ" dirty="0" smtClean="0">
                <a:cs typeface="+mj-cs"/>
              </a:rPr>
              <a:t>الضمان بأنها </a:t>
            </a:r>
            <a:r>
              <a:rPr lang="ar-IQ" dirty="0">
                <a:cs typeface="+mj-cs"/>
              </a:rPr>
              <a:t>يد غير المالك أذا حاز الشيء بقصد </a:t>
            </a:r>
            <a:r>
              <a:rPr lang="ar-IQ" dirty="0" smtClean="0">
                <a:cs typeface="+mj-cs"/>
              </a:rPr>
              <a:t>تملكه، </a:t>
            </a:r>
            <a:r>
              <a:rPr lang="ar-IQ" dirty="0">
                <a:cs typeface="+mj-cs"/>
              </a:rPr>
              <a:t>كيد الغاصب </a:t>
            </a:r>
            <a:r>
              <a:rPr lang="ar-IQ" dirty="0" smtClean="0">
                <a:cs typeface="+mj-cs"/>
              </a:rPr>
              <a:t>مثلا.</a:t>
            </a:r>
          </a:p>
          <a:p>
            <a:pPr marL="0" indent="0" algn="r" fontAlgn="auto">
              <a:lnSpc>
                <a:spcPct val="150000"/>
              </a:lnSpc>
              <a:spcBef>
                <a:spcPts val="0"/>
              </a:spcBef>
              <a:spcAft>
                <a:spcPts val="0"/>
              </a:spcAft>
              <a:buNone/>
              <a:defRPr/>
            </a:pPr>
            <a:r>
              <a:rPr lang="ar-IQ" sz="3200" b="1" dirty="0">
                <a:solidFill>
                  <a:srgbClr val="FF0000"/>
                </a:solidFill>
                <a:latin typeface="+mj-lt"/>
                <a:ea typeface="+mj-ea"/>
                <a:cs typeface="+mj-cs"/>
              </a:rPr>
              <a:t>يد </a:t>
            </a:r>
            <a:r>
              <a:rPr lang="ar-IQ" sz="3200" b="1" dirty="0" smtClean="0">
                <a:solidFill>
                  <a:srgbClr val="FF0000"/>
                </a:solidFill>
                <a:latin typeface="+mj-lt"/>
                <a:ea typeface="+mj-ea"/>
                <a:cs typeface="+mj-cs"/>
              </a:rPr>
              <a:t>الأمانة:  </a:t>
            </a:r>
            <a:r>
              <a:rPr lang="ar-IQ" dirty="0">
                <a:cs typeface="+mj-cs"/>
              </a:rPr>
              <a:t>فأنها يد </a:t>
            </a:r>
            <a:r>
              <a:rPr lang="ar-IQ" dirty="0" smtClean="0">
                <a:cs typeface="+mj-cs"/>
              </a:rPr>
              <a:t>غير </a:t>
            </a:r>
            <a:r>
              <a:rPr lang="ar-IQ" dirty="0">
                <a:cs typeface="+mj-cs"/>
              </a:rPr>
              <a:t>المالك أذا حاز الشيء لا بقصد تملكه وأنما على أعتباره نائبا عن المالك كالوديع والمستأجر. </a:t>
            </a:r>
          </a:p>
          <a:p>
            <a:pPr algn="ctr" fontAlgn="auto">
              <a:lnSpc>
                <a:spcPct val="150000"/>
              </a:lnSpc>
              <a:spcBef>
                <a:spcPts val="0"/>
              </a:spcBef>
              <a:spcAft>
                <a:spcPts val="0"/>
              </a:spcAft>
              <a:defRPr/>
            </a:pPr>
            <a:endParaRPr lang="ar-IQ" dirty="0"/>
          </a:p>
          <a:p>
            <a:pPr marL="0" indent="0" algn="ctr">
              <a:buNone/>
            </a:pPr>
            <a:endParaRPr lang="en-US" dirty="0"/>
          </a:p>
        </p:txBody>
      </p:sp>
    </p:spTree>
    <p:extLst>
      <p:ext uri="{BB962C8B-B14F-4D97-AF65-F5344CB8AC3E}">
        <p14:creationId xmlns:p14="http://schemas.microsoft.com/office/powerpoint/2010/main" val="3110993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142875"/>
            <a:ext cx="10515600" cy="1519093"/>
          </a:xfrm>
        </p:spPr>
        <p:txBody>
          <a:bodyPr>
            <a:normAutofit/>
          </a:bodyPr>
          <a:lstStyle/>
          <a:p>
            <a:pPr algn="ctr"/>
            <a:r>
              <a:rPr lang="ar-IQ" sz="4000" b="1" dirty="0">
                <a:solidFill>
                  <a:srgbClr val="FF0000"/>
                </a:solidFill>
              </a:rPr>
              <a:t>الضرر المباشر غير المتوقع</a:t>
            </a:r>
            <a:endParaRPr lang="en-US" sz="4000" b="1" dirty="0">
              <a:solidFill>
                <a:srgbClr val="FF0000"/>
              </a:solidFill>
            </a:endParaRPr>
          </a:p>
        </p:txBody>
      </p:sp>
      <p:sp>
        <p:nvSpPr>
          <p:cNvPr id="3" name="Content Placeholder 2"/>
          <p:cNvSpPr>
            <a:spLocks noGrp="1"/>
          </p:cNvSpPr>
          <p:nvPr>
            <p:ph idx="1"/>
          </p:nvPr>
        </p:nvSpPr>
        <p:spPr>
          <a:xfrm>
            <a:off x="838200" y="1376218"/>
            <a:ext cx="10515600" cy="4800745"/>
          </a:xfrm>
        </p:spPr>
        <p:txBody>
          <a:bodyPr>
            <a:normAutofit/>
          </a:bodyPr>
          <a:lstStyle/>
          <a:p>
            <a:pPr marL="0" indent="0" algn="r">
              <a:lnSpc>
                <a:spcPct val="150000"/>
              </a:lnSpc>
              <a:buNone/>
              <a:defRPr/>
            </a:pPr>
            <a:r>
              <a:rPr lang="ar-IQ" dirty="0"/>
              <a:t>اما الضرر المباشر غير المتوقع (ككسر زجاجة عند نقل أثاث دار من قبل شركة نقل) فلا يعوض عنه المدين الا اذا نشا عن غش او عن خطئه الجسيم </a:t>
            </a:r>
            <a:r>
              <a:rPr lang="ar-IQ" dirty="0" smtClean="0"/>
              <a:t>.</a:t>
            </a:r>
          </a:p>
          <a:p>
            <a:pPr marL="0" indent="0" algn="r">
              <a:lnSpc>
                <a:spcPct val="150000"/>
              </a:lnSpc>
              <a:buNone/>
              <a:defRPr/>
            </a:pPr>
            <a:r>
              <a:rPr lang="ar-IQ" dirty="0" smtClean="0"/>
              <a:t>و السبب هو أن لانه </a:t>
            </a:r>
            <a:r>
              <a:rPr lang="ar-IQ" dirty="0"/>
              <a:t>الفعل في هذه الحالة يخرج من دائرة المسؤلية العقدية الى دائرة المسؤلية التقصيرية. ويكون التعويض هنا عن الضرر المادي فقط </a:t>
            </a:r>
            <a:r>
              <a:rPr lang="ar-IQ" dirty="0" smtClean="0"/>
              <a:t>.</a:t>
            </a:r>
            <a:endParaRPr lang="en-US" dirty="0">
              <a:cs typeface="+mj-cs"/>
            </a:endParaRPr>
          </a:p>
        </p:txBody>
      </p:sp>
    </p:spTree>
    <p:extLst>
      <p:ext uri="{BB962C8B-B14F-4D97-AF65-F5344CB8AC3E}">
        <p14:creationId xmlns:p14="http://schemas.microsoft.com/office/powerpoint/2010/main" val="48237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236" y="365125"/>
            <a:ext cx="10836564" cy="752475"/>
          </a:xfrm>
        </p:spPr>
        <p:txBody>
          <a:bodyPr/>
          <a:lstStyle/>
          <a:p>
            <a:pPr algn="ctr"/>
            <a:r>
              <a:rPr lang="ar-IQ" dirty="0">
                <a:solidFill>
                  <a:srgbClr val="FF0000"/>
                </a:solidFill>
              </a:rPr>
              <a:t> </a:t>
            </a:r>
            <a:r>
              <a:rPr lang="ar-IQ" sz="4000" b="1" dirty="0">
                <a:solidFill>
                  <a:srgbClr val="FF0000"/>
                </a:solidFill>
              </a:rPr>
              <a:t>التعويض </a:t>
            </a:r>
            <a:r>
              <a:rPr lang="ar-IQ" sz="4000" b="1" dirty="0" smtClean="0">
                <a:solidFill>
                  <a:srgbClr val="FF0000"/>
                </a:solidFill>
              </a:rPr>
              <a:t>في نطاق </a:t>
            </a:r>
            <a:r>
              <a:rPr lang="ar-IQ" sz="4000" b="1" dirty="0">
                <a:solidFill>
                  <a:srgbClr val="FF0000"/>
                </a:solidFill>
              </a:rPr>
              <a:t>المسؤلية </a:t>
            </a:r>
            <a:r>
              <a:rPr lang="ar-IQ" sz="4000" b="1" dirty="0" smtClean="0">
                <a:solidFill>
                  <a:srgbClr val="FF0000"/>
                </a:solidFill>
              </a:rPr>
              <a:t>التقصيرية</a:t>
            </a:r>
            <a:endParaRPr lang="en-US" sz="4000" b="1" dirty="0">
              <a:solidFill>
                <a:srgbClr val="FF0000"/>
              </a:solidFill>
            </a:endParaRPr>
          </a:p>
        </p:txBody>
      </p:sp>
      <p:sp>
        <p:nvSpPr>
          <p:cNvPr id="3" name="Content Placeholder 2"/>
          <p:cNvSpPr>
            <a:spLocks noGrp="1"/>
          </p:cNvSpPr>
          <p:nvPr>
            <p:ph idx="1"/>
          </p:nvPr>
        </p:nvSpPr>
        <p:spPr>
          <a:xfrm>
            <a:off x="838200" y="1200727"/>
            <a:ext cx="10515600" cy="4976236"/>
          </a:xfrm>
        </p:spPr>
        <p:txBody>
          <a:bodyPr>
            <a:normAutofit fontScale="70000" lnSpcReduction="20000"/>
          </a:bodyPr>
          <a:lstStyle/>
          <a:p>
            <a:pPr marL="0" indent="0" algn="r">
              <a:lnSpc>
                <a:spcPct val="150000"/>
              </a:lnSpc>
              <a:buNone/>
              <a:defRPr/>
            </a:pPr>
            <a:r>
              <a:rPr lang="ar-IQ" dirty="0" smtClean="0"/>
              <a:t>ان </a:t>
            </a:r>
            <a:r>
              <a:rPr lang="ar-IQ" dirty="0"/>
              <a:t>التعويض يكون عن الضرر </a:t>
            </a:r>
            <a:r>
              <a:rPr lang="ar-IQ" b="1" dirty="0">
                <a:solidFill>
                  <a:srgbClr val="FF0000"/>
                </a:solidFill>
              </a:rPr>
              <a:t>المباشر المتوقع وغير المتوقع</a:t>
            </a:r>
            <a:r>
              <a:rPr lang="ar-IQ" dirty="0"/>
              <a:t>, لان القانون الزم بالتعويض عن كل ضرر يعتبر نتيجة طبيعية للعمل غير المشروع.</a:t>
            </a:r>
            <a:endParaRPr lang="en-US" dirty="0"/>
          </a:p>
          <a:p>
            <a:pPr marL="0" indent="0" algn="r">
              <a:lnSpc>
                <a:spcPct val="150000"/>
              </a:lnSpc>
              <a:buNone/>
              <a:defRPr/>
            </a:pPr>
            <a:r>
              <a:rPr lang="ar-IQ" b="1" dirty="0" smtClean="0">
                <a:solidFill>
                  <a:srgbClr val="FF0000"/>
                </a:solidFill>
              </a:rPr>
              <a:t>ملاحظة // </a:t>
            </a:r>
            <a:r>
              <a:rPr lang="ar-IQ" b="1" dirty="0">
                <a:solidFill>
                  <a:srgbClr val="FF0000"/>
                </a:solidFill>
              </a:rPr>
              <a:t>والتعويض في القانون المدني العراقي يكون عن الضرر المادي والادبي في المسؤلية </a:t>
            </a:r>
            <a:r>
              <a:rPr lang="ar-IQ" b="1" dirty="0" smtClean="0">
                <a:solidFill>
                  <a:srgbClr val="FF0000"/>
                </a:solidFill>
              </a:rPr>
              <a:t>التقصيرية.  </a:t>
            </a:r>
            <a:endParaRPr lang="en-US" b="1" dirty="0">
              <a:solidFill>
                <a:srgbClr val="FF0000"/>
              </a:solidFill>
            </a:endParaRPr>
          </a:p>
          <a:p>
            <a:pPr marL="0" indent="0" algn="r">
              <a:lnSpc>
                <a:spcPct val="150000"/>
              </a:lnSpc>
              <a:buNone/>
              <a:defRPr/>
            </a:pPr>
            <a:r>
              <a:rPr lang="ar-IQ" sz="3600" dirty="0" smtClean="0">
                <a:cs typeface="+mj-cs"/>
              </a:rPr>
              <a:t>1- وعلى </a:t>
            </a:r>
            <a:r>
              <a:rPr lang="ar-IQ" sz="3600" dirty="0">
                <a:cs typeface="+mj-cs"/>
              </a:rPr>
              <a:t>العموم فان على القاضي في تقديره التعويض مراعاة الظروف الملابسة وهي الظروف الشخصية المحيطة </a:t>
            </a:r>
            <a:r>
              <a:rPr lang="ar-IQ" sz="3600" dirty="0" smtClean="0">
                <a:cs typeface="+mj-cs"/>
              </a:rPr>
              <a:t>بالمضرور.</a:t>
            </a:r>
            <a:endParaRPr lang="en-US" sz="3600" dirty="0">
              <a:cs typeface="+mj-cs"/>
            </a:endParaRPr>
          </a:p>
          <a:p>
            <a:pPr marL="0" indent="0" algn="r">
              <a:lnSpc>
                <a:spcPct val="150000"/>
              </a:lnSpc>
              <a:buNone/>
              <a:defRPr/>
            </a:pPr>
            <a:r>
              <a:rPr lang="ar-IQ" sz="3600" dirty="0" smtClean="0">
                <a:cs typeface="+mj-cs"/>
              </a:rPr>
              <a:t>2- أما </a:t>
            </a:r>
            <a:r>
              <a:rPr lang="ar-IQ" sz="3600" dirty="0">
                <a:cs typeface="+mj-cs"/>
              </a:rPr>
              <a:t>الظروف الشخصية </a:t>
            </a:r>
            <a:r>
              <a:rPr lang="ar-IQ" sz="3600" dirty="0" smtClean="0">
                <a:cs typeface="+mj-cs"/>
              </a:rPr>
              <a:t>للمرتكب </a:t>
            </a:r>
            <a:r>
              <a:rPr lang="ar-IQ" sz="3600" dirty="0">
                <a:cs typeface="+mj-cs"/>
              </a:rPr>
              <a:t>الفعل الضار فلا يعتد بها لأن الأصل أن ينظر الى جسامة الضرر اللاحق بالمضرور</a:t>
            </a:r>
            <a:r>
              <a:rPr lang="ar-IQ" sz="3600" dirty="0" smtClean="0">
                <a:cs typeface="+mj-cs"/>
              </a:rPr>
              <a:t>.</a:t>
            </a:r>
          </a:p>
          <a:p>
            <a:pPr marL="0" indent="0" algn="r">
              <a:lnSpc>
                <a:spcPct val="150000"/>
              </a:lnSpc>
              <a:buNone/>
              <a:defRPr/>
            </a:pPr>
            <a:r>
              <a:rPr lang="ar-IQ" sz="3600" dirty="0" smtClean="0">
                <a:cs typeface="+mj-cs"/>
              </a:rPr>
              <a:t> 3-ومع </a:t>
            </a:r>
            <a:r>
              <a:rPr lang="ar-IQ" sz="3600" dirty="0">
                <a:cs typeface="+mj-cs"/>
              </a:rPr>
              <a:t>ذلك فأن جسامة الخطأ الفاعل تؤثر في شعور القاضي عند تقريره للتعويض وتكون عنصرا في تحديده. </a:t>
            </a:r>
            <a:r>
              <a:rPr lang="ar-IQ" sz="3600" b="1" dirty="0">
                <a:solidFill>
                  <a:srgbClr val="FF0000"/>
                </a:solidFill>
                <a:cs typeface="+mj-cs"/>
              </a:rPr>
              <a:t> </a:t>
            </a:r>
            <a:endParaRPr lang="ar-IQ" sz="3600" dirty="0">
              <a:cs typeface="+mj-cs"/>
            </a:endParaRPr>
          </a:p>
          <a:p>
            <a:pPr marL="0" indent="0" algn="r">
              <a:buNone/>
            </a:pPr>
            <a:endParaRPr lang="en-US" dirty="0"/>
          </a:p>
        </p:txBody>
      </p:sp>
    </p:spTree>
    <p:extLst>
      <p:ext uri="{BB962C8B-B14F-4D97-AF65-F5344CB8AC3E}">
        <p14:creationId xmlns:p14="http://schemas.microsoft.com/office/powerpoint/2010/main" val="35624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8511"/>
          </a:xfrm>
        </p:spPr>
        <p:txBody>
          <a:bodyPr>
            <a:normAutofit fontScale="90000"/>
          </a:bodyPr>
          <a:lstStyle/>
          <a:p>
            <a:pPr algn="ctr"/>
            <a:r>
              <a:rPr lang="ar-IQ" b="1" dirty="0">
                <a:solidFill>
                  <a:srgbClr val="FF0000"/>
                </a:solidFill>
              </a:rPr>
              <a:t>وقت تقدير </a:t>
            </a:r>
            <a:r>
              <a:rPr lang="ar-IQ" b="1" dirty="0" smtClean="0">
                <a:solidFill>
                  <a:srgbClr val="FF0000"/>
                </a:solidFill>
              </a:rPr>
              <a:t>التعويض</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a:xfrm>
            <a:off x="745836" y="923636"/>
            <a:ext cx="10515600" cy="5345690"/>
          </a:xfrm>
        </p:spPr>
        <p:txBody>
          <a:bodyPr>
            <a:normAutofit/>
          </a:bodyPr>
          <a:lstStyle/>
          <a:p>
            <a:pPr marL="0" indent="0" algn="r">
              <a:lnSpc>
                <a:spcPct val="150000"/>
              </a:lnSpc>
              <a:buNone/>
              <a:defRPr/>
            </a:pPr>
            <a:r>
              <a:rPr lang="ar-IQ" sz="4000" b="1" dirty="0">
                <a:solidFill>
                  <a:srgbClr val="FF0000"/>
                </a:solidFill>
                <a:latin typeface="+mj-lt"/>
                <a:ea typeface="+mj-ea"/>
                <a:cs typeface="+mj-cs"/>
              </a:rPr>
              <a:t>الأصل</a:t>
            </a:r>
            <a:r>
              <a:rPr lang="ar-IQ" sz="3200" dirty="0" smtClean="0">
                <a:cs typeface="+mj-cs"/>
              </a:rPr>
              <a:t> </a:t>
            </a:r>
            <a:r>
              <a:rPr lang="ar-IQ" sz="3200" dirty="0">
                <a:cs typeface="+mj-cs"/>
              </a:rPr>
              <a:t>في تقدير التعويض أن يحدده القاضي بقدر الضرر </a:t>
            </a:r>
            <a:r>
              <a:rPr lang="ar-IQ" sz="3200" b="1" dirty="0">
                <a:solidFill>
                  <a:srgbClr val="FF0000"/>
                </a:solidFill>
                <a:cs typeface="+mj-cs"/>
              </a:rPr>
              <a:t>وقت تحمله </a:t>
            </a:r>
            <a:r>
              <a:rPr lang="ar-IQ" sz="3200" dirty="0">
                <a:cs typeface="+mj-cs"/>
              </a:rPr>
              <a:t>وهو رد المضرور الى الوضع الذي كان يمكن أن يكون فيه ولو لم يخل بألتزامه. </a:t>
            </a:r>
            <a:endParaRPr lang="en-US" sz="3200" dirty="0">
              <a:cs typeface="+mj-cs"/>
            </a:endParaRPr>
          </a:p>
          <a:p>
            <a:pPr marL="0" indent="0" algn="r">
              <a:lnSpc>
                <a:spcPct val="150000"/>
              </a:lnSpc>
              <a:buNone/>
              <a:defRPr/>
            </a:pPr>
            <a:r>
              <a:rPr lang="ar-IQ" dirty="0">
                <a:cs typeface="+mj-cs"/>
              </a:rPr>
              <a:t>وقد يتغيير الضرر من حيث جسامته في الفترة التي تمتد بين حدوثه وبين النطق بالحكم بالتعويض عنه وعندئذ يقدر التعويض </a:t>
            </a:r>
            <a:r>
              <a:rPr lang="ar-IQ" b="1" dirty="0">
                <a:solidFill>
                  <a:srgbClr val="FF0000"/>
                </a:solidFill>
                <a:cs typeface="+mj-cs"/>
              </a:rPr>
              <a:t>حسب جسامة الضرر يوم الحكم به. </a:t>
            </a:r>
            <a:r>
              <a:rPr lang="ar-IQ" dirty="0">
                <a:cs typeface="+mj-cs"/>
              </a:rPr>
              <a:t>عليه فأن المصاب اذا أصيب بكسر في يده وتفاقم الضرر حتى اصبح عادة مستديمة وقت النطق بالحكم يقدر التعويض وفق هذه </a:t>
            </a:r>
            <a:r>
              <a:rPr lang="ar-IQ" dirty="0" smtClean="0">
                <a:cs typeface="+mj-cs"/>
              </a:rPr>
              <a:t>المستجدات.</a:t>
            </a:r>
            <a:endParaRPr lang="en-US" dirty="0">
              <a:cs typeface="+mj-cs"/>
            </a:endParaRPr>
          </a:p>
          <a:p>
            <a:pPr marL="0" indent="0">
              <a:buNone/>
            </a:pPr>
            <a:endParaRPr lang="en-US" dirty="0"/>
          </a:p>
        </p:txBody>
      </p:sp>
    </p:spTree>
    <p:extLst>
      <p:ext uri="{BB962C8B-B14F-4D97-AF65-F5344CB8AC3E}">
        <p14:creationId xmlns:p14="http://schemas.microsoft.com/office/powerpoint/2010/main" val="377609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1325563"/>
          </a:xfrm>
        </p:spPr>
        <p:txBody>
          <a:bodyPr>
            <a:normAutofit/>
          </a:bodyPr>
          <a:lstStyle/>
          <a:p>
            <a:pPr algn="ctr"/>
            <a:r>
              <a:rPr lang="ar-IQ" sz="4000" b="1" dirty="0" smtClean="0">
                <a:solidFill>
                  <a:srgbClr val="FF0000"/>
                </a:solidFill>
              </a:rPr>
              <a:t>س// في حال تغير سعر الدولار؟</a:t>
            </a:r>
            <a:endParaRPr lang="en-US" sz="4000" b="1" dirty="0">
              <a:solidFill>
                <a:srgbClr val="FF0000"/>
              </a:solidFill>
            </a:endParaRPr>
          </a:p>
        </p:txBody>
      </p:sp>
      <p:sp>
        <p:nvSpPr>
          <p:cNvPr id="3" name="Content Placeholder 2"/>
          <p:cNvSpPr>
            <a:spLocks noGrp="1"/>
          </p:cNvSpPr>
          <p:nvPr>
            <p:ph idx="1"/>
          </p:nvPr>
        </p:nvSpPr>
        <p:spPr>
          <a:xfrm>
            <a:off x="838200" y="1385455"/>
            <a:ext cx="10515600" cy="4671436"/>
          </a:xfrm>
        </p:spPr>
        <p:txBody>
          <a:bodyPr>
            <a:normAutofit fontScale="92500" lnSpcReduction="20000"/>
          </a:bodyPr>
          <a:lstStyle/>
          <a:p>
            <a:pPr marL="0" indent="0" algn="r">
              <a:lnSpc>
                <a:spcPct val="150000"/>
              </a:lnSpc>
              <a:buNone/>
              <a:defRPr/>
            </a:pPr>
            <a:r>
              <a:rPr lang="ar-IQ" dirty="0"/>
              <a:t>وأذا أصاب التغيير سعر النقد الذي يقدر به التعويض فالعبرة بسعر النقد  وقت النطق الحكم بالتعويض </a:t>
            </a:r>
          </a:p>
          <a:p>
            <a:pPr marL="0" indent="0" algn="r">
              <a:lnSpc>
                <a:spcPct val="150000"/>
              </a:lnSpc>
              <a:buNone/>
              <a:defRPr/>
            </a:pPr>
            <a:r>
              <a:rPr lang="ar-IQ" dirty="0"/>
              <a:t>وأذا كان المضرور قد أصلح الضرر بنفسه ورجع على محدث الضرر بالتعويض حكم له بما دفعه فعلا لأصلاح الضرر. </a:t>
            </a:r>
            <a:endParaRPr lang="en-US" dirty="0"/>
          </a:p>
          <a:p>
            <a:pPr marL="0" indent="0" algn="r">
              <a:lnSpc>
                <a:spcPct val="150000"/>
              </a:lnSpc>
              <a:buNone/>
              <a:defRPr/>
            </a:pPr>
            <a:r>
              <a:rPr lang="ar-IQ" dirty="0"/>
              <a:t>وحسب المادة 208 </a:t>
            </a:r>
            <a:r>
              <a:rPr lang="ar-IQ" dirty="0" smtClean="0"/>
              <a:t>مدني.</a:t>
            </a:r>
          </a:p>
          <a:p>
            <a:pPr marL="0" indent="0" algn="r">
              <a:lnSpc>
                <a:spcPct val="150000"/>
              </a:lnSpc>
              <a:buNone/>
              <a:defRPr/>
            </a:pPr>
            <a:r>
              <a:rPr lang="ar-IQ" dirty="0" smtClean="0"/>
              <a:t> </a:t>
            </a:r>
            <a:r>
              <a:rPr lang="ar-IQ" dirty="0"/>
              <a:t>وأذا تعذر على القاضي تقدير التعويض تقديرا نهائيا وقت الحكم جاز له أن يترك للمضرور الحق في المطالبة بأعادة النظر في تقدير التعويض خلال مدة معقولة وتكون العبرة في تقدير التعويض النهائي بوقت النطق بالحكم به. </a:t>
            </a:r>
            <a:endParaRPr lang="en-US" dirty="0"/>
          </a:p>
          <a:p>
            <a:pPr marL="0" indent="0" algn="r">
              <a:buNone/>
            </a:pPr>
            <a:endParaRPr lang="en-US" dirty="0"/>
          </a:p>
        </p:txBody>
      </p:sp>
    </p:spTree>
    <p:extLst>
      <p:ext uri="{BB962C8B-B14F-4D97-AF65-F5344CB8AC3E}">
        <p14:creationId xmlns:p14="http://schemas.microsoft.com/office/powerpoint/2010/main" val="24832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الفرق بين يد الأمان ويد الضمان </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ctr" fontAlgn="auto">
              <a:lnSpc>
                <a:spcPct val="150000"/>
              </a:lnSpc>
              <a:spcBef>
                <a:spcPts val="0"/>
              </a:spcBef>
              <a:spcAft>
                <a:spcPts val="0"/>
              </a:spcAft>
              <a:buNone/>
              <a:defRPr/>
            </a:pPr>
            <a:r>
              <a:rPr lang="ar-IQ" b="1" dirty="0" smtClean="0">
                <a:solidFill>
                  <a:srgbClr val="FF0000"/>
                </a:solidFill>
                <a:cs typeface="+mj-cs"/>
              </a:rPr>
              <a:t>أنتقل </a:t>
            </a:r>
            <a:r>
              <a:rPr lang="ar-IQ" b="1" dirty="0">
                <a:solidFill>
                  <a:srgbClr val="FF0000"/>
                </a:solidFill>
                <a:cs typeface="+mj-cs"/>
              </a:rPr>
              <a:t>الشيء من يد مالكه الى يد غير المالك بعقد كعقد </a:t>
            </a:r>
            <a:r>
              <a:rPr lang="ar-IQ" dirty="0"/>
              <a:t>الأعارة وهلك الشيء بسبب أجنبي وهو في يد الحائز تحمل المالك تبعة الهلاك لأن يد الحائز ( الوديع) هنا يد </a:t>
            </a:r>
            <a:r>
              <a:rPr lang="ar-IQ" dirty="0">
                <a:cs typeface="+mj-cs"/>
              </a:rPr>
              <a:t>أمانة</a:t>
            </a:r>
            <a:r>
              <a:rPr lang="ar-IQ" dirty="0"/>
              <a:t>. </a:t>
            </a:r>
          </a:p>
          <a:p>
            <a:pPr marL="0" indent="0" algn="ctr" fontAlgn="auto">
              <a:lnSpc>
                <a:spcPct val="150000"/>
              </a:lnSpc>
              <a:spcBef>
                <a:spcPts val="0"/>
              </a:spcBef>
              <a:spcAft>
                <a:spcPts val="0"/>
              </a:spcAft>
              <a:buNone/>
              <a:defRPr/>
            </a:pPr>
            <a:r>
              <a:rPr lang="ar-IQ" b="1" dirty="0">
                <a:solidFill>
                  <a:srgbClr val="FF0000"/>
                </a:solidFill>
              </a:rPr>
              <a:t>     وأذا أنتقل الشيء بغير عقد الى يد الحائز </a:t>
            </a:r>
            <a:r>
              <a:rPr lang="ar-IQ" dirty="0"/>
              <a:t>كالغصب وهلك الشيء دون تعد أو تقصير من الغاصب فأن الغاصب يتحمل تبعة الهلاك لأن يده يد ضمان. </a:t>
            </a:r>
            <a:endParaRPr lang="ar-IQ" sz="3600" dirty="0"/>
          </a:p>
        </p:txBody>
      </p:sp>
    </p:spTree>
    <p:extLst>
      <p:ext uri="{BB962C8B-B14F-4D97-AF65-F5344CB8AC3E}">
        <p14:creationId xmlns:p14="http://schemas.microsoft.com/office/powerpoint/2010/main" val="87486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س// علل كيف ينتقل  اليد من يد الأمان الى يد الضمان </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dirty="0" smtClean="0">
                <a:cs typeface="+mj-cs"/>
              </a:rPr>
              <a:t> مثال//  </a:t>
            </a:r>
            <a:r>
              <a:rPr lang="ar-IQ" dirty="0">
                <a:cs typeface="+mj-cs"/>
              </a:rPr>
              <a:t>ألا أن يد الوديع وهي يد أمانة قد تنقلب الى يد ضمان اذا حبس أي منهما الشيء دون حق كأن يطالب الوديع برد المال ويمتنع عن الرد دون سبب مشروع. </a:t>
            </a:r>
            <a:endParaRPr lang="en-US" dirty="0">
              <a:cs typeface="+mj-cs"/>
            </a:endParaRPr>
          </a:p>
        </p:txBody>
      </p:sp>
    </p:spTree>
    <p:extLst>
      <p:ext uri="{BB962C8B-B14F-4D97-AF65-F5344CB8AC3E}">
        <p14:creationId xmlns:p14="http://schemas.microsoft.com/office/powerpoint/2010/main" val="239158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200" b="1" dirty="0" smtClean="0"/>
              <a:t>س//</a:t>
            </a:r>
            <a:r>
              <a:rPr lang="ar-IQ" sz="3200" b="1" dirty="0">
                <a:solidFill>
                  <a:srgbClr val="FF0000"/>
                </a:solidFill>
                <a:latin typeface="Corbel" pitchFamily="34" charset="0"/>
              </a:rPr>
              <a:t> أما أذا كان </a:t>
            </a:r>
            <a:r>
              <a:rPr lang="ar-IQ" sz="3200" b="1" dirty="0" smtClean="0">
                <a:solidFill>
                  <a:srgbClr val="FF0000"/>
                </a:solidFill>
                <a:latin typeface="Corbel" pitchFamily="34" charset="0"/>
              </a:rPr>
              <a:t>الألتزام بنقل </a:t>
            </a:r>
            <a:r>
              <a:rPr lang="ar-IQ" sz="3200" b="1" dirty="0">
                <a:solidFill>
                  <a:srgbClr val="FF0000"/>
                </a:solidFill>
                <a:latin typeface="Corbel" pitchFamily="34" charset="0"/>
              </a:rPr>
              <a:t>الملكية كألتزام البائع بتسليم المبيع وهلك الشيء في يد البائع قبل تسليمه الى المشتري </a:t>
            </a:r>
            <a:r>
              <a:rPr lang="ar-IQ" sz="3200" b="1" dirty="0" smtClean="0">
                <a:solidFill>
                  <a:srgbClr val="FF0000"/>
                </a:solidFill>
                <a:latin typeface="Corbel" pitchFamily="34" charset="0"/>
              </a:rPr>
              <a:t>فمن يتحمل التبعة؟؟</a:t>
            </a:r>
            <a:endParaRPr lang="en-US" sz="3200" b="1" dirty="0"/>
          </a:p>
        </p:txBody>
      </p:sp>
      <p:sp>
        <p:nvSpPr>
          <p:cNvPr id="3" name="Content Placeholder 2"/>
          <p:cNvSpPr>
            <a:spLocks noGrp="1"/>
          </p:cNvSpPr>
          <p:nvPr>
            <p:ph idx="1"/>
          </p:nvPr>
        </p:nvSpPr>
        <p:spPr/>
        <p:txBody>
          <a:bodyPr>
            <a:normAutofit/>
          </a:bodyPr>
          <a:lstStyle/>
          <a:p>
            <a:pPr marL="0" indent="0" algn="r">
              <a:lnSpc>
                <a:spcPct val="150000"/>
              </a:lnSpc>
              <a:buNone/>
            </a:pPr>
            <a:r>
              <a:rPr lang="ar-IQ" b="1" dirty="0">
                <a:latin typeface="Corbel" pitchFamily="34" charset="0"/>
                <a:cs typeface="+mj-cs"/>
              </a:rPr>
              <a:t>أما أذا كان الألتزام بالتسليم تبعيا</a:t>
            </a:r>
            <a:r>
              <a:rPr lang="ar-IQ" dirty="0">
                <a:latin typeface="Corbel" pitchFamily="34" charset="0"/>
                <a:cs typeface="+mj-cs"/>
              </a:rPr>
              <a:t>, وهي الألتزام الذي يكمل الألتزام بنقل الملكية كألتزام البائع بتسليم المبيع وهلك الشيء في يد البائع قبل تسليمه الى المشتري </a:t>
            </a:r>
            <a:r>
              <a:rPr lang="ar-IQ" sz="3200" b="1" dirty="0">
                <a:solidFill>
                  <a:srgbClr val="FF0000"/>
                </a:solidFill>
                <a:latin typeface="Corbel" pitchFamily="34" charset="0"/>
                <a:ea typeface="+mj-ea"/>
                <a:cs typeface="+mj-cs"/>
              </a:rPr>
              <a:t>فأنه يهلك على البائع </a:t>
            </a:r>
            <a:r>
              <a:rPr lang="ar-IQ" dirty="0">
                <a:latin typeface="Corbel" pitchFamily="34" charset="0"/>
                <a:cs typeface="+mj-cs"/>
              </a:rPr>
              <a:t>وهو المدين بالتسليم, لأن يد البائع يد ضمان, غير أن يد البائع تنقلب قبل التسليم  الى يد أمانة أذا كان للتسليم ولحبس المبيع في يده سبب قانوني كان لم يدفع المشتري الثمن فعند هلاك المبيع يتحمل المشتري تبعة الهلاك. </a:t>
            </a:r>
          </a:p>
          <a:p>
            <a:pPr algn="r">
              <a:lnSpc>
                <a:spcPct val="150000"/>
              </a:lnSpc>
            </a:pPr>
            <a:endParaRPr lang="ar-IQ" dirty="0">
              <a:latin typeface="Corbel" pitchFamily="34" charset="0"/>
              <a:cs typeface="Tahoma" pitchFamily="34" charset="0"/>
            </a:endParaRPr>
          </a:p>
          <a:p>
            <a:pPr algn="r">
              <a:lnSpc>
                <a:spcPct val="150000"/>
              </a:lnSpc>
            </a:pPr>
            <a:endParaRPr lang="ar-IQ" dirty="0">
              <a:latin typeface="Corbel" pitchFamily="34" charset="0"/>
              <a:cs typeface="Tahoma" pitchFamily="34" charset="0"/>
            </a:endParaRPr>
          </a:p>
          <a:p>
            <a:pPr marL="0" indent="0" algn="r">
              <a:buNone/>
            </a:pPr>
            <a:endParaRPr lang="en-US" dirty="0"/>
          </a:p>
        </p:txBody>
      </p:sp>
    </p:spTree>
    <p:extLst>
      <p:ext uri="{BB962C8B-B14F-4D97-AF65-F5344CB8AC3E}">
        <p14:creationId xmlns:p14="http://schemas.microsoft.com/office/powerpoint/2010/main" val="3706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smtClean="0">
                <a:solidFill>
                  <a:srgbClr val="FF0000"/>
                </a:solidFill>
              </a:rPr>
              <a:t>س// هل الأعذار له دور في انتقال تحمل التبعة</a:t>
            </a:r>
            <a:r>
              <a:rPr lang="ar-IQ" sz="4000" b="1" dirty="0">
                <a:solidFill>
                  <a:srgbClr val="FF0000"/>
                </a:solidFill>
              </a:rPr>
              <a:t>؟</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buNone/>
            </a:pPr>
            <a:r>
              <a:rPr lang="ar-IQ" b="1" dirty="0" smtClean="0">
                <a:latin typeface="Corbel" pitchFamily="34" charset="0"/>
                <a:cs typeface="+mj-cs"/>
              </a:rPr>
              <a:t>ج// بالأعذار </a:t>
            </a:r>
            <a:r>
              <a:rPr lang="ar-IQ" b="1" dirty="0">
                <a:latin typeface="Corbel" pitchFamily="34" charset="0"/>
                <a:cs typeface="+mj-cs"/>
              </a:rPr>
              <a:t>تنتقل تبعة الهلاك من عاتق الطرف الذي كان يتحمله الى عاتق الطرف </a:t>
            </a:r>
            <a:r>
              <a:rPr lang="ar-IQ" b="1" dirty="0" smtClean="0">
                <a:latin typeface="Corbel" pitchFamily="34" charset="0"/>
                <a:cs typeface="+mj-cs"/>
              </a:rPr>
              <a:t>الأخر</a:t>
            </a:r>
            <a:r>
              <a:rPr lang="ar-IQ" dirty="0" smtClean="0">
                <a:latin typeface="Corbel" pitchFamily="34" charset="0"/>
                <a:cs typeface="+mj-cs"/>
              </a:rPr>
              <a:t>.</a:t>
            </a:r>
          </a:p>
          <a:p>
            <a:pPr marL="0" indent="0" algn="r">
              <a:buNone/>
            </a:pPr>
            <a:r>
              <a:rPr lang="ar-IQ" b="1" dirty="0">
                <a:solidFill>
                  <a:srgbClr val="FF0000"/>
                </a:solidFill>
                <a:latin typeface="Corbel" pitchFamily="34" charset="0"/>
                <a:cs typeface="+mj-cs"/>
              </a:rPr>
              <a:t> الأصل </a:t>
            </a:r>
            <a:r>
              <a:rPr lang="ar-IQ" dirty="0" smtClean="0">
                <a:latin typeface="Corbel" pitchFamily="34" charset="0"/>
                <a:cs typeface="+mj-cs"/>
              </a:rPr>
              <a:t>: فاذا </a:t>
            </a:r>
            <a:r>
              <a:rPr lang="ar-IQ" dirty="0">
                <a:latin typeface="Corbel" pitchFamily="34" charset="0"/>
                <a:cs typeface="+mj-cs"/>
              </a:rPr>
              <a:t>كانت يد المدين يد أمانة كالوديع وهلك الشيء بسبب أجنبي فأن الشيء يهلك على مالكه (</a:t>
            </a:r>
            <a:r>
              <a:rPr lang="ar-IQ" dirty="0" smtClean="0">
                <a:latin typeface="Corbel" pitchFamily="34" charset="0"/>
                <a:cs typeface="+mj-cs"/>
              </a:rPr>
              <a:t>المودع).</a:t>
            </a:r>
          </a:p>
          <a:p>
            <a:pPr marL="0" indent="0" algn="r">
              <a:buNone/>
            </a:pPr>
            <a:r>
              <a:rPr lang="ar-IQ" b="1" dirty="0">
                <a:solidFill>
                  <a:srgbClr val="FF0000"/>
                </a:solidFill>
                <a:latin typeface="Corbel" pitchFamily="34" charset="0"/>
                <a:cs typeface="+mj-cs"/>
              </a:rPr>
              <a:t>أما </a:t>
            </a:r>
            <a:r>
              <a:rPr lang="ar-IQ" b="1" dirty="0" smtClean="0">
                <a:solidFill>
                  <a:srgbClr val="FF0000"/>
                </a:solidFill>
                <a:latin typeface="Corbel" pitchFamily="34" charset="0"/>
                <a:cs typeface="+mj-cs"/>
              </a:rPr>
              <a:t>الإستثناء </a:t>
            </a:r>
            <a:r>
              <a:rPr lang="ar-IQ" dirty="0" smtClean="0">
                <a:latin typeface="Corbel" pitchFamily="34" charset="0"/>
                <a:cs typeface="+mj-cs"/>
              </a:rPr>
              <a:t>:  </a:t>
            </a:r>
            <a:r>
              <a:rPr lang="ar-IQ" dirty="0">
                <a:latin typeface="Corbel" pitchFamily="34" charset="0"/>
                <a:cs typeface="+mj-cs"/>
              </a:rPr>
              <a:t>غير أن المودع اذا أعذر الوديع بوجوب التسليم يتحمل عندئذ الوديع بالتسليم تبعة الهلاك, لأن يد الأمانة للوديع يتحول الى يد ضمان. </a:t>
            </a:r>
          </a:p>
          <a:p>
            <a:pPr marL="0" indent="0" algn="r">
              <a:buNone/>
            </a:pPr>
            <a:endParaRPr lang="en-US" dirty="0"/>
          </a:p>
        </p:txBody>
      </p:sp>
    </p:spTree>
    <p:extLst>
      <p:ext uri="{BB962C8B-B14F-4D97-AF65-F5344CB8AC3E}">
        <p14:creationId xmlns:p14="http://schemas.microsoft.com/office/powerpoint/2010/main" val="60889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latin typeface="Corbel" pitchFamily="34" charset="0"/>
              </a:rPr>
              <a:t> </a:t>
            </a:r>
            <a:r>
              <a:rPr lang="ar-IQ" sz="4000" b="1" dirty="0" smtClean="0">
                <a:solidFill>
                  <a:srgbClr val="FF0000"/>
                </a:solidFill>
                <a:latin typeface="Corbel" pitchFamily="34" charset="0"/>
              </a:rPr>
              <a:t>س// علل: قد يتحول يد </a:t>
            </a:r>
            <a:r>
              <a:rPr lang="ar-IQ" sz="4000" b="1" dirty="0">
                <a:solidFill>
                  <a:srgbClr val="FF0000"/>
                </a:solidFill>
                <a:latin typeface="Corbel" pitchFamily="34" charset="0"/>
              </a:rPr>
              <a:t>الضمان للبائع يتحول </a:t>
            </a:r>
            <a:r>
              <a:rPr lang="ar-IQ" sz="4000" b="1" dirty="0" smtClean="0">
                <a:solidFill>
                  <a:srgbClr val="FF0000"/>
                </a:solidFill>
                <a:latin typeface="Corbel" pitchFamily="34" charset="0"/>
              </a:rPr>
              <a:t>الى </a:t>
            </a:r>
            <a:r>
              <a:rPr lang="ar-IQ" sz="4000" b="1" dirty="0">
                <a:solidFill>
                  <a:srgbClr val="FF0000"/>
                </a:solidFill>
                <a:latin typeface="Corbel" pitchFamily="34" charset="0"/>
              </a:rPr>
              <a:t>يد </a:t>
            </a:r>
            <a:r>
              <a:rPr lang="ar-IQ" sz="4000" b="1" dirty="0" smtClean="0">
                <a:solidFill>
                  <a:srgbClr val="FF0000"/>
                </a:solidFill>
                <a:latin typeface="Corbel" pitchFamily="34" charset="0"/>
              </a:rPr>
              <a:t>أمان.</a:t>
            </a:r>
            <a:r>
              <a:rPr lang="ar-IQ" dirty="0">
                <a:latin typeface="Corbel" pitchFamily="34" charset="0"/>
              </a:rPr>
              <a:t/>
            </a:r>
            <a:br>
              <a:rPr lang="ar-IQ" dirty="0">
                <a:latin typeface="Corbel" pitchFamily="34" charset="0"/>
              </a:rPr>
            </a:br>
            <a:endParaRPr lang="en-US" dirty="0"/>
          </a:p>
        </p:txBody>
      </p:sp>
      <p:sp>
        <p:nvSpPr>
          <p:cNvPr id="3" name="Content Placeholder 2"/>
          <p:cNvSpPr>
            <a:spLocks noGrp="1"/>
          </p:cNvSpPr>
          <p:nvPr>
            <p:ph idx="1"/>
          </p:nvPr>
        </p:nvSpPr>
        <p:spPr/>
        <p:txBody>
          <a:bodyPr/>
          <a:lstStyle/>
          <a:p>
            <a:pPr marL="0" indent="0" algn="r">
              <a:buNone/>
            </a:pPr>
            <a:r>
              <a:rPr lang="ar-IQ" dirty="0">
                <a:latin typeface="Corbel" pitchFamily="34" charset="0"/>
                <a:cs typeface="+mj-cs"/>
              </a:rPr>
              <a:t>وأذا كان يد المدين يد ضمان وفي دائرة العقد كيد البائع قبل التسليم, فأنها تتحول الى يد أمانة </a:t>
            </a:r>
            <a:r>
              <a:rPr lang="ar-IQ" b="1" dirty="0">
                <a:solidFill>
                  <a:srgbClr val="FF0000"/>
                </a:solidFill>
                <a:latin typeface="Corbel" pitchFamily="34" charset="0"/>
                <a:cs typeface="+mj-cs"/>
              </a:rPr>
              <a:t>بعد أن يعذر المشتري</a:t>
            </a:r>
            <a:r>
              <a:rPr lang="ar-IQ" dirty="0">
                <a:latin typeface="Corbel" pitchFamily="34" charset="0"/>
                <a:cs typeface="+mj-cs"/>
              </a:rPr>
              <a:t>, فأذا أعذر البائع مدينه بوجوب تسلم الشيء وأمتنع المشتري عن تسلمه وهلك الشيء بسبب أجنبي في يد البائع تحمل المشتري تبعة الهلاك</a:t>
            </a:r>
            <a:r>
              <a:rPr lang="ar-IQ" dirty="0" smtClean="0">
                <a:latin typeface="Corbel" pitchFamily="34" charset="0"/>
                <a:cs typeface="+mj-cs"/>
              </a:rPr>
              <a:t>. </a:t>
            </a:r>
            <a:r>
              <a:rPr lang="ar-IQ" b="1" dirty="0" smtClean="0">
                <a:solidFill>
                  <a:srgbClr val="FF0000"/>
                </a:solidFill>
                <a:latin typeface="Corbel" pitchFamily="34" charset="0"/>
                <a:cs typeface="+mj-cs"/>
              </a:rPr>
              <a:t>( </a:t>
            </a:r>
            <a:r>
              <a:rPr lang="ar-IQ" b="1" dirty="0">
                <a:solidFill>
                  <a:srgbClr val="FF0000"/>
                </a:solidFill>
                <a:latin typeface="Corbel" pitchFamily="34" charset="0"/>
                <a:cs typeface="+mj-cs"/>
              </a:rPr>
              <a:t>أي ان يد الضمان للبائع يتحول مع اعذاره للمشتري الى يد </a:t>
            </a:r>
            <a:r>
              <a:rPr lang="ar-IQ" b="1" dirty="0" smtClean="0">
                <a:solidFill>
                  <a:srgbClr val="FF0000"/>
                </a:solidFill>
                <a:latin typeface="Corbel" pitchFamily="34" charset="0"/>
                <a:cs typeface="+mj-cs"/>
              </a:rPr>
              <a:t>أمان).   </a:t>
            </a:r>
            <a:endParaRPr lang="ar-IQ" b="1" dirty="0">
              <a:solidFill>
                <a:srgbClr val="FF0000"/>
              </a:solidFill>
              <a:latin typeface="Corbel" pitchFamily="34" charset="0"/>
              <a:cs typeface="+mj-cs"/>
            </a:endParaRPr>
          </a:p>
          <a:p>
            <a:endParaRPr lang="en-US" dirty="0"/>
          </a:p>
        </p:txBody>
      </p:sp>
    </p:spTree>
    <p:extLst>
      <p:ext uri="{BB962C8B-B14F-4D97-AF65-F5344CB8AC3E}">
        <p14:creationId xmlns:p14="http://schemas.microsoft.com/office/powerpoint/2010/main" val="357067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normAutofit fontScale="90000"/>
          </a:bodyPr>
          <a:lstStyle/>
          <a:p>
            <a:pPr algn="ctr"/>
            <a:r>
              <a:rPr lang="ar-IQ" sz="4000" b="1" dirty="0">
                <a:solidFill>
                  <a:srgbClr val="FF0000"/>
                </a:solidFill>
              </a:rPr>
              <a:t>عرف </a:t>
            </a:r>
            <a:r>
              <a:rPr lang="ar-IQ" sz="4000" b="1" dirty="0" smtClean="0">
                <a:solidFill>
                  <a:srgbClr val="FF0000"/>
                </a:solidFill>
              </a:rPr>
              <a:t>التعويض</a:t>
            </a:r>
            <a:endParaRPr lang="en-US" sz="4000" dirty="0"/>
          </a:p>
        </p:txBody>
      </p:sp>
      <p:sp>
        <p:nvSpPr>
          <p:cNvPr id="3" name="Content Placeholder 2"/>
          <p:cNvSpPr>
            <a:spLocks noGrp="1"/>
          </p:cNvSpPr>
          <p:nvPr>
            <p:ph idx="1"/>
          </p:nvPr>
        </p:nvSpPr>
        <p:spPr>
          <a:xfrm>
            <a:off x="838200" y="997528"/>
            <a:ext cx="10515600" cy="5179435"/>
          </a:xfrm>
        </p:spPr>
        <p:txBody>
          <a:bodyPr/>
          <a:lstStyle/>
          <a:p>
            <a:pPr marL="0" indent="0" algn="r">
              <a:buNone/>
            </a:pPr>
            <a:endParaRPr lang="ar-IQ" dirty="0" smtClean="0"/>
          </a:p>
          <a:p>
            <a:pPr marL="0" indent="0" algn="r">
              <a:buNone/>
            </a:pPr>
            <a:r>
              <a:rPr lang="ar-IQ" dirty="0" smtClean="0"/>
              <a:t>هو مبلغ من المال يعطيعه الدائن الى مدينه </a:t>
            </a:r>
            <a:r>
              <a:rPr lang="ar-IQ" b="1" dirty="0" smtClean="0">
                <a:solidFill>
                  <a:srgbClr val="FF0000"/>
                </a:solidFill>
              </a:rPr>
              <a:t>كتعويض</a:t>
            </a:r>
            <a:r>
              <a:rPr lang="ar-IQ" dirty="0" smtClean="0"/>
              <a:t> له نتيجة للضرر الذي الحق بالدائن </a:t>
            </a:r>
            <a:r>
              <a:rPr lang="ar-IQ" dirty="0" smtClean="0"/>
              <a:t>عن</a:t>
            </a:r>
            <a:endParaRPr lang="ar-IQ" dirty="0" smtClean="0"/>
          </a:p>
          <a:p>
            <a:pPr marL="0" indent="0" algn="r">
              <a:buNone/>
            </a:pPr>
            <a:r>
              <a:rPr lang="ar-IQ" dirty="0" smtClean="0"/>
              <a:t> </a:t>
            </a:r>
          </a:p>
          <a:p>
            <a:pPr marL="0" indent="0" algn="r">
              <a:buNone/>
            </a:pPr>
            <a:r>
              <a:rPr lang="ar-IQ" b="1" dirty="0" smtClean="0">
                <a:solidFill>
                  <a:srgbClr val="FF0000"/>
                </a:solidFill>
              </a:rPr>
              <a:t>عدم </a:t>
            </a:r>
            <a:r>
              <a:rPr lang="ar-IQ" b="1" dirty="0">
                <a:solidFill>
                  <a:srgbClr val="FF0000"/>
                </a:solidFill>
              </a:rPr>
              <a:t>تنفيذ ألتزامه أو تاخره في </a:t>
            </a:r>
            <a:r>
              <a:rPr lang="ar-IQ" b="1" dirty="0" smtClean="0">
                <a:solidFill>
                  <a:srgbClr val="FF0000"/>
                </a:solidFill>
              </a:rPr>
              <a:t>تنفيذه.</a:t>
            </a:r>
            <a:endParaRPr lang="en-US" b="1" dirty="0">
              <a:solidFill>
                <a:srgbClr val="FF0000"/>
              </a:solidFill>
            </a:endParaRPr>
          </a:p>
        </p:txBody>
      </p:sp>
    </p:spTree>
    <p:extLst>
      <p:ext uri="{BB962C8B-B14F-4D97-AF65-F5344CB8AC3E}">
        <p14:creationId xmlns:p14="http://schemas.microsoft.com/office/powerpoint/2010/main" val="204776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2" end="2"/>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89784"/>
          </a:xfrm>
        </p:spPr>
        <p:txBody>
          <a:bodyPr>
            <a:normAutofit fontScale="90000"/>
          </a:bodyPr>
          <a:lstStyle/>
          <a:p>
            <a:pPr marL="0" indent="0" algn="ctr"/>
            <a:r>
              <a:rPr lang="ar-IQ" b="1" dirty="0" smtClean="0">
                <a:solidFill>
                  <a:srgbClr val="FF0000"/>
                </a:solidFill>
              </a:rPr>
              <a:t>أنواع  التعويض</a:t>
            </a:r>
            <a:br>
              <a:rPr lang="ar-IQ" b="1" dirty="0" smtClean="0">
                <a:solidFill>
                  <a:srgbClr val="FF0000"/>
                </a:solidFill>
              </a:rPr>
            </a:br>
            <a:r>
              <a:rPr lang="en-US" b="1" dirty="0">
                <a:solidFill>
                  <a:srgbClr val="FF0000"/>
                </a:solidFill>
              </a:rPr>
              <a:t/>
            </a:r>
            <a:br>
              <a:rPr lang="en-US" b="1" dirty="0">
                <a:solidFill>
                  <a:srgbClr val="FF0000"/>
                </a:solidFill>
              </a:rPr>
            </a:br>
            <a:endParaRPr lang="en-US" dirty="0"/>
          </a:p>
        </p:txBody>
      </p:sp>
      <p:sp>
        <p:nvSpPr>
          <p:cNvPr id="3" name="Content Placeholder 2"/>
          <p:cNvSpPr>
            <a:spLocks noGrp="1"/>
          </p:cNvSpPr>
          <p:nvPr>
            <p:ph idx="1"/>
          </p:nvPr>
        </p:nvSpPr>
        <p:spPr/>
        <p:txBody>
          <a:bodyPr/>
          <a:lstStyle/>
          <a:p>
            <a:pPr marL="0" indent="0" algn="r">
              <a:buNone/>
            </a:pPr>
            <a:r>
              <a:rPr lang="ar-IQ" sz="3600" b="1" dirty="0" smtClean="0">
                <a:solidFill>
                  <a:srgbClr val="FF0000"/>
                </a:solidFill>
              </a:rPr>
              <a:t>1) </a:t>
            </a:r>
            <a:r>
              <a:rPr lang="ar-IQ" sz="3600" b="1" dirty="0">
                <a:solidFill>
                  <a:srgbClr val="FF0000"/>
                </a:solidFill>
              </a:rPr>
              <a:t>التعويض </a:t>
            </a:r>
            <a:r>
              <a:rPr lang="ar-IQ" sz="3600" b="1" dirty="0" smtClean="0">
                <a:solidFill>
                  <a:srgbClr val="FF0000"/>
                </a:solidFill>
              </a:rPr>
              <a:t>القضائي</a:t>
            </a:r>
          </a:p>
          <a:p>
            <a:pPr marL="0" indent="0" algn="r">
              <a:buNone/>
            </a:pPr>
            <a:endParaRPr lang="ar-IQ" sz="3600" b="1" dirty="0">
              <a:solidFill>
                <a:srgbClr val="FF0000"/>
              </a:solidFill>
            </a:endParaRPr>
          </a:p>
          <a:p>
            <a:pPr marL="457200" lvl="1" indent="0" algn="r">
              <a:buNone/>
            </a:pPr>
            <a:r>
              <a:rPr lang="ar-IQ" sz="3600" b="1" dirty="0">
                <a:solidFill>
                  <a:srgbClr val="FF0000"/>
                </a:solidFill>
              </a:rPr>
              <a:t>2) بالتعويض </a:t>
            </a:r>
            <a:r>
              <a:rPr lang="ar-IQ" sz="3600" b="1" dirty="0" smtClean="0">
                <a:solidFill>
                  <a:srgbClr val="FF0000"/>
                </a:solidFill>
              </a:rPr>
              <a:t>الأتفاقي</a:t>
            </a:r>
          </a:p>
          <a:p>
            <a:pPr marL="457200" lvl="1" indent="0" algn="r">
              <a:buNone/>
            </a:pPr>
            <a:r>
              <a:rPr lang="ar-IQ" sz="3600" b="1" dirty="0" smtClean="0">
                <a:solidFill>
                  <a:srgbClr val="FF0000"/>
                </a:solidFill>
              </a:rPr>
              <a:t> </a:t>
            </a:r>
            <a:endParaRPr lang="ar-IQ" sz="3600" b="1" dirty="0">
              <a:solidFill>
                <a:srgbClr val="FF0000"/>
              </a:solidFill>
            </a:endParaRPr>
          </a:p>
          <a:p>
            <a:pPr marL="457200" lvl="1" indent="0" algn="r">
              <a:buNone/>
            </a:pPr>
            <a:r>
              <a:rPr lang="ar-IQ" sz="3600" b="1" dirty="0">
                <a:solidFill>
                  <a:srgbClr val="FF0000"/>
                </a:solidFill>
              </a:rPr>
              <a:t>3) بالتعويض القانوني</a:t>
            </a:r>
            <a:endParaRPr lang="en-US" sz="3600" b="1" dirty="0">
              <a:solidFill>
                <a:srgbClr val="FF0000"/>
              </a:solidFill>
            </a:endParaRPr>
          </a:p>
          <a:p>
            <a:pPr marL="0" indent="0" algn="r">
              <a:buNone/>
            </a:pPr>
            <a:endParaRPr lang="en-US" dirty="0"/>
          </a:p>
        </p:txBody>
      </p:sp>
    </p:spTree>
    <p:extLst>
      <p:ext uri="{BB962C8B-B14F-4D97-AF65-F5344CB8AC3E}">
        <p14:creationId xmlns:p14="http://schemas.microsoft.com/office/powerpoint/2010/main" val="47982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1196</TotalTime>
  <Words>1514</Words>
  <Application>Microsoft Office PowerPoint</Application>
  <PresentationFormat>Widescreen</PresentationFormat>
  <Paragraphs>92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Corbel</vt:lpstr>
      <vt:lpstr>Tahoma</vt:lpstr>
      <vt:lpstr>Times New Roman</vt:lpstr>
      <vt:lpstr>Office Theme</vt:lpstr>
      <vt:lpstr>أثار الأعذار</vt:lpstr>
      <vt:lpstr>2- أنتقال تبعية الهلاك</vt:lpstr>
      <vt:lpstr>س// الفرق بين يد الأمان ويد الضمان </vt:lpstr>
      <vt:lpstr>س// علل كيف ينتقل  اليد من يد الأمان الى يد الضمان </vt:lpstr>
      <vt:lpstr>س// أما أذا كان الألتزام بنقل الملكية كألتزام البائع بتسليم المبيع وهلك الشيء في يد البائع قبل تسليمه الى المشتري فمن يتحمل التبعة؟؟</vt:lpstr>
      <vt:lpstr>س// هل الأعذار له دور في انتقال تحمل التبعة؟</vt:lpstr>
      <vt:lpstr> س// علل: قد يتحول يد الضمان للبائع يتحول الى يد أمان. </vt:lpstr>
      <vt:lpstr>عرف التعويض</vt:lpstr>
      <vt:lpstr>أنواع  التعويض  </vt:lpstr>
      <vt:lpstr>تقدير التعويض</vt:lpstr>
      <vt:lpstr>س// عرف التعويض القضائي </vt:lpstr>
      <vt:lpstr>س// كيف يقدر التعويض</vt:lpstr>
      <vt:lpstr>س//ما هي صور التعويض غير النقدي؟</vt:lpstr>
      <vt:lpstr>س/ ما هي عناصر التعويض (المادة 207) </vt:lpstr>
      <vt:lpstr>PowerPoint Presentation</vt:lpstr>
      <vt:lpstr>التعويض عن الضرر الأدبي</vt:lpstr>
      <vt:lpstr>الضرر المتحقق والضرر المحتمل </vt:lpstr>
      <vt:lpstr>تفويت فرصة الكسب</vt:lpstr>
      <vt:lpstr>التعويض في نطاق المسؤلية العقدية</vt:lpstr>
      <vt:lpstr>الضرر المباشر غير المتوقع</vt:lpstr>
      <vt:lpstr> التعويض في نطاق المسؤلية التقصيرية</vt:lpstr>
      <vt:lpstr>وقت تقدير التعويض </vt:lpstr>
      <vt:lpstr>س// في حال تغير سعر الدولار؟</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وسائل الحصول على التنفيذ العيني الجبري </dc:title>
  <dc:creator>Maher</dc:creator>
  <cp:lastModifiedBy>Maher</cp:lastModifiedBy>
  <cp:revision>82</cp:revision>
  <dcterms:created xsi:type="dcterms:W3CDTF">2023-10-17T15:29:29Z</dcterms:created>
  <dcterms:modified xsi:type="dcterms:W3CDTF">2023-11-01T16:56:43Z</dcterms:modified>
</cp:coreProperties>
</file>