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5" r:id="rId7"/>
    <p:sldId id="263" r:id="rId8"/>
    <p:sldId id="266" r:id="rId9"/>
    <p:sldId id="267" r:id="rId10"/>
    <p:sldId id="268" r:id="rId11"/>
    <p:sldId id="272"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301" y="4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136F8-7306-4322-8502-714987C3165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360409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136F8-7306-4322-8502-714987C3165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370092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136F8-7306-4322-8502-714987C3165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423193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136F8-7306-4322-8502-714987C3165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155233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0136F8-7306-4322-8502-714987C31656}"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273043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136F8-7306-4322-8502-714987C3165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80072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136F8-7306-4322-8502-714987C31656}"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414526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136F8-7306-4322-8502-714987C31656}"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230072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136F8-7306-4322-8502-714987C31656}"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151005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0136F8-7306-4322-8502-714987C3165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19050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0136F8-7306-4322-8502-714987C31656}"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766C7-8BB6-4559-847B-F521280F7953}" type="slidenum">
              <a:rPr lang="en-US" smtClean="0"/>
              <a:t>‹#›</a:t>
            </a:fld>
            <a:endParaRPr lang="en-US"/>
          </a:p>
        </p:txBody>
      </p:sp>
    </p:spTree>
    <p:extLst>
      <p:ext uri="{BB962C8B-B14F-4D97-AF65-F5344CB8AC3E}">
        <p14:creationId xmlns:p14="http://schemas.microsoft.com/office/powerpoint/2010/main" val="377592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136F8-7306-4322-8502-714987C31656}" type="datetimeFigureOut">
              <a:rPr lang="en-US" smtClean="0"/>
              <a:t>10/31/2023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766C7-8BB6-4559-847B-F521280F7953}" type="slidenum">
              <a:rPr lang="en-US" smtClean="0"/>
              <a:t>‹#›</a:t>
            </a:fld>
            <a:endParaRPr lang="en-US"/>
          </a:p>
        </p:txBody>
      </p:sp>
    </p:spTree>
    <p:extLst>
      <p:ext uri="{BB962C8B-B14F-4D97-AF65-F5344CB8AC3E}">
        <p14:creationId xmlns:p14="http://schemas.microsoft.com/office/powerpoint/2010/main" val="30575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293"/>
          </a:xfrm>
        </p:spPr>
        <p:txBody>
          <a:bodyPr/>
          <a:lstStyle/>
          <a:p>
            <a:endParaRPr lang="en-US" sz="2400" b="1" dirty="0"/>
          </a:p>
        </p:txBody>
      </p:sp>
      <p:sp>
        <p:nvSpPr>
          <p:cNvPr id="3" name="Content Placeholder 2"/>
          <p:cNvSpPr>
            <a:spLocks noGrp="1"/>
          </p:cNvSpPr>
          <p:nvPr>
            <p:ph idx="1"/>
          </p:nvPr>
        </p:nvSpPr>
        <p:spPr>
          <a:xfrm>
            <a:off x="838200" y="1071418"/>
            <a:ext cx="10515600" cy="5105545"/>
          </a:xfrm>
        </p:spPr>
        <p:txBody>
          <a:bodyPr/>
          <a:lstStyle/>
          <a:p>
            <a:pPr marL="0" indent="0" algn="r">
              <a:buNone/>
            </a:pPr>
            <a:endParaRPr lang="en-US" sz="2400" b="1" dirty="0">
              <a:cs typeface="+mj-cs"/>
            </a:endParaRPr>
          </a:p>
        </p:txBody>
      </p:sp>
      <p:sp>
        <p:nvSpPr>
          <p:cNvPr id="4" name="Rectangle 1"/>
          <p:cNvSpPr>
            <a:spLocks noChangeArrowheads="1"/>
          </p:cNvSpPr>
          <p:nvPr/>
        </p:nvSpPr>
        <p:spPr bwMode="auto">
          <a:xfrm>
            <a:off x="1300018" y="919018"/>
            <a:ext cx="8610600" cy="1754326"/>
          </a:xfrm>
          <a:prstGeom prst="rect">
            <a:avLst/>
          </a:prstGeom>
          <a:noFill/>
          <a:ln w="9525">
            <a:noFill/>
            <a:miter lim="800000"/>
            <a:headEnd/>
            <a:tailEnd/>
          </a:ln>
        </p:spPr>
        <p:txBody>
          <a:bodyPr>
            <a:spAutoFit/>
          </a:bodyPr>
          <a:lstStyle/>
          <a:p>
            <a:pPr algn="just">
              <a:lnSpc>
                <a:spcPct val="150000"/>
              </a:lnSpc>
            </a:pPr>
            <a:r>
              <a:rPr lang="ar-IQ" sz="2400" b="1" dirty="0">
                <a:latin typeface="Corbel" pitchFamily="34" charset="0"/>
                <a:cs typeface="+mj-cs"/>
              </a:rPr>
              <a:t> </a:t>
            </a:r>
          </a:p>
          <a:p>
            <a:pPr algn="just">
              <a:lnSpc>
                <a:spcPct val="150000"/>
              </a:lnSpc>
            </a:pPr>
            <a:r>
              <a:rPr lang="ar-IQ" sz="2400" b="1" dirty="0">
                <a:latin typeface="Corbel" pitchFamily="34" charset="0"/>
                <a:cs typeface="+mj-cs"/>
              </a:rPr>
              <a:t>      </a:t>
            </a:r>
          </a:p>
          <a:p>
            <a:pPr algn="ctr">
              <a:lnSpc>
                <a:spcPct val="150000"/>
              </a:lnSpc>
            </a:pPr>
            <a:r>
              <a:rPr lang="ar-IQ" sz="2400" b="1" dirty="0">
                <a:latin typeface="Corbel" pitchFamily="34" charset="0"/>
                <a:cs typeface="+mj-cs"/>
              </a:rPr>
              <a:t>       </a:t>
            </a:r>
          </a:p>
        </p:txBody>
      </p:sp>
      <p:sp>
        <p:nvSpPr>
          <p:cNvPr id="5" name="Rounded Rectangle 4"/>
          <p:cNvSpPr/>
          <p:nvPr/>
        </p:nvSpPr>
        <p:spPr>
          <a:xfrm>
            <a:off x="4805218" y="1071418"/>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b="1" dirty="0">
                <a:solidFill>
                  <a:schemeClr val="tx1"/>
                </a:solidFill>
                <a:cs typeface="+mj-cs"/>
              </a:rPr>
              <a:t>أنواع الفوائد</a:t>
            </a:r>
          </a:p>
        </p:txBody>
      </p:sp>
      <p:sp>
        <p:nvSpPr>
          <p:cNvPr id="6" name="Rectangle 5"/>
          <p:cNvSpPr/>
          <p:nvPr/>
        </p:nvSpPr>
        <p:spPr>
          <a:xfrm>
            <a:off x="6481618" y="2519218"/>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b="1" dirty="0">
                <a:solidFill>
                  <a:schemeClr val="tx1"/>
                </a:solidFill>
                <a:cs typeface="+mj-cs"/>
              </a:rPr>
              <a:t>فوائد تأخيرية</a:t>
            </a:r>
          </a:p>
        </p:txBody>
      </p:sp>
      <p:sp>
        <p:nvSpPr>
          <p:cNvPr id="7" name="Rectangle 6"/>
          <p:cNvSpPr/>
          <p:nvPr/>
        </p:nvSpPr>
        <p:spPr>
          <a:xfrm>
            <a:off x="2824018" y="2519218"/>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b="1" dirty="0">
                <a:solidFill>
                  <a:schemeClr val="tx1"/>
                </a:solidFill>
                <a:cs typeface="+mj-cs"/>
              </a:rPr>
              <a:t>فوائد تعويضية أو أستثمارية </a:t>
            </a:r>
          </a:p>
        </p:txBody>
      </p:sp>
      <p:sp>
        <p:nvSpPr>
          <p:cNvPr id="8" name="Rounded Rectangle 7"/>
          <p:cNvSpPr/>
          <p:nvPr/>
        </p:nvSpPr>
        <p:spPr>
          <a:xfrm>
            <a:off x="7396018" y="4043218"/>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b="1" dirty="0">
                <a:solidFill>
                  <a:schemeClr val="tx1"/>
                </a:solidFill>
                <a:cs typeface="+mj-cs"/>
              </a:rPr>
              <a:t>فوائد اتفاقية    لا يزيد عن 7%</a:t>
            </a:r>
          </a:p>
        </p:txBody>
      </p:sp>
      <p:sp>
        <p:nvSpPr>
          <p:cNvPr id="9" name="Rounded Rectangle 8"/>
          <p:cNvSpPr/>
          <p:nvPr/>
        </p:nvSpPr>
        <p:spPr>
          <a:xfrm>
            <a:off x="4957618" y="4043218"/>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sz="2400" b="1" dirty="0">
                <a:solidFill>
                  <a:schemeClr val="tx1"/>
                </a:solidFill>
                <a:cs typeface="+mj-cs"/>
              </a:rPr>
              <a:t>  </a:t>
            </a:r>
            <a:r>
              <a:rPr lang="ar-IQ" sz="2400" b="1" dirty="0">
                <a:solidFill>
                  <a:schemeClr val="tx1"/>
                </a:solidFill>
                <a:cs typeface="+mj-cs"/>
              </a:rPr>
              <a:t> فوائد قانونية </a:t>
            </a:r>
          </a:p>
          <a:p>
            <a:pPr algn="ctr" rtl="0" fontAlgn="auto">
              <a:spcBef>
                <a:spcPts val="0"/>
              </a:spcBef>
              <a:spcAft>
                <a:spcPts val="0"/>
              </a:spcAft>
              <a:defRPr/>
            </a:pPr>
            <a:r>
              <a:rPr lang="ar-IQ" sz="2400" b="1" dirty="0">
                <a:solidFill>
                  <a:schemeClr val="tx1"/>
                </a:solidFill>
                <a:cs typeface="+mj-cs"/>
              </a:rPr>
              <a:t>4% في المسائل المدنية</a:t>
            </a:r>
          </a:p>
          <a:p>
            <a:pPr algn="ctr" rtl="0" fontAlgn="auto">
              <a:spcBef>
                <a:spcPts val="0"/>
              </a:spcBef>
              <a:spcAft>
                <a:spcPts val="0"/>
              </a:spcAft>
              <a:defRPr/>
            </a:pPr>
            <a:r>
              <a:rPr lang="ar-IQ" sz="2400" b="1" dirty="0">
                <a:solidFill>
                  <a:schemeClr val="tx1"/>
                </a:solidFill>
                <a:cs typeface="+mj-cs"/>
              </a:rPr>
              <a:t>5% في المسائل التجارية </a:t>
            </a:r>
          </a:p>
        </p:txBody>
      </p:sp>
      <p:sp>
        <p:nvSpPr>
          <p:cNvPr id="10" name="Rounded Rectangle 9"/>
          <p:cNvSpPr/>
          <p:nvPr/>
        </p:nvSpPr>
        <p:spPr>
          <a:xfrm>
            <a:off x="2900218" y="4043218"/>
            <a:ext cx="1676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ar-IQ" sz="2400" b="1" dirty="0">
                <a:solidFill>
                  <a:schemeClr val="tx1"/>
                </a:solidFill>
                <a:cs typeface="+mj-cs"/>
              </a:rPr>
              <a:t>فوائد أتفاقية</a:t>
            </a:r>
          </a:p>
          <a:p>
            <a:pPr algn="ctr" rtl="0" fontAlgn="auto">
              <a:spcBef>
                <a:spcPts val="0"/>
              </a:spcBef>
              <a:spcAft>
                <a:spcPts val="0"/>
              </a:spcAft>
              <a:defRPr/>
            </a:pPr>
            <a:r>
              <a:rPr lang="ar-IQ" sz="2400" b="1" dirty="0">
                <a:solidFill>
                  <a:schemeClr val="tx1"/>
                </a:solidFill>
                <a:cs typeface="+mj-cs"/>
              </a:rPr>
              <a:t>لا يزيد عن 7%</a:t>
            </a:r>
          </a:p>
        </p:txBody>
      </p:sp>
      <p:cxnSp>
        <p:nvCxnSpPr>
          <p:cNvPr id="11" name="Straight Arrow Connector 10"/>
          <p:cNvCxnSpPr/>
          <p:nvPr/>
        </p:nvCxnSpPr>
        <p:spPr>
          <a:xfrm>
            <a:off x="6100618" y="2062018"/>
            <a:ext cx="914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3890818" y="1985818"/>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624618" y="3509818"/>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6329218" y="3509818"/>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509819" y="3738418"/>
            <a:ext cx="457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0700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534" y="112571"/>
            <a:ext cx="10515600" cy="4351338"/>
          </a:xfrm>
        </p:spPr>
        <p:txBody>
          <a:bodyPr>
            <a:noAutofit/>
          </a:bodyPr>
          <a:lstStyle/>
          <a:p>
            <a:pPr marL="0" indent="0" algn="ctr">
              <a:lnSpc>
                <a:spcPct val="150000"/>
              </a:lnSpc>
              <a:buNone/>
            </a:pPr>
            <a:r>
              <a:rPr lang="ar-IQ" sz="3200" b="1" dirty="0" smtClean="0">
                <a:solidFill>
                  <a:srgbClr val="FF0000"/>
                </a:solidFill>
                <a:latin typeface="Corbel" pitchFamily="34" charset="0"/>
                <a:cs typeface="+mj-cs"/>
              </a:rPr>
              <a:t>علل/ أن </a:t>
            </a:r>
            <a:r>
              <a:rPr lang="ar-IQ" sz="3200" b="1" dirty="0" smtClean="0">
                <a:solidFill>
                  <a:srgbClr val="FF0000"/>
                </a:solidFill>
                <a:latin typeface="Corbel" pitchFamily="34" charset="0"/>
                <a:cs typeface="+mj-cs"/>
              </a:rPr>
              <a:t>الفوائد التاخيرية لكي يمكن أستحقاقها يجب أن تتوافر فيه شروط أستحقاق التعويض</a:t>
            </a:r>
          </a:p>
          <a:p>
            <a:pPr algn="r">
              <a:lnSpc>
                <a:spcPct val="150000"/>
              </a:lnSpc>
            </a:pPr>
            <a:r>
              <a:rPr lang="ar-IQ" sz="3200" dirty="0" smtClean="0">
                <a:latin typeface="Corbel" pitchFamily="34" charset="0"/>
                <a:cs typeface="+mj-cs"/>
              </a:rPr>
              <a:t> 1-  الأعذار .</a:t>
            </a:r>
          </a:p>
          <a:p>
            <a:pPr algn="r">
              <a:lnSpc>
                <a:spcPct val="150000"/>
              </a:lnSpc>
            </a:pPr>
            <a:r>
              <a:rPr lang="ar-IQ" sz="3200" dirty="0" smtClean="0">
                <a:latin typeface="Corbel" pitchFamily="34" charset="0"/>
                <a:cs typeface="+mj-cs"/>
              </a:rPr>
              <a:t>2- </a:t>
            </a:r>
            <a:r>
              <a:rPr lang="ar-IQ" sz="3200" dirty="0" smtClean="0">
                <a:latin typeface="Corbel" pitchFamily="34" charset="0"/>
                <a:cs typeface="+mj-cs"/>
              </a:rPr>
              <a:t>و توافر أركان المسؤلية المدنية من خطأ وضرر وعلاقة السببية بين الخطأ والضرر. </a:t>
            </a:r>
          </a:p>
        </p:txBody>
      </p:sp>
    </p:spTree>
    <p:extLst>
      <p:ext uri="{BB962C8B-B14F-4D97-AF65-F5344CB8AC3E}">
        <p14:creationId xmlns:p14="http://schemas.microsoft.com/office/powerpoint/2010/main" val="3327435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lnSpc>
                <a:spcPct val="150000"/>
              </a:lnSpc>
              <a:buNone/>
            </a:pPr>
            <a:r>
              <a:rPr lang="ar-IQ" dirty="0">
                <a:latin typeface="Corbel" pitchFamily="34" charset="0"/>
              </a:rPr>
              <a:t>عليه فأنه أفترض تحقق الضرر بسبب التأخر في الوفاء فرضا غير قابل لأثبات العكس ولم يمكن المدين من نفي وقوعه. </a:t>
            </a:r>
            <a:endParaRPr lang="ar-IQ" dirty="0" smtClean="0">
              <a:latin typeface="Corbel" pitchFamily="34" charset="0"/>
            </a:endParaRPr>
          </a:p>
          <a:p>
            <a:pPr marL="0" indent="0" algn="r">
              <a:lnSpc>
                <a:spcPct val="150000"/>
              </a:lnSpc>
              <a:buNone/>
            </a:pPr>
            <a:r>
              <a:rPr lang="ar-IQ" dirty="0" smtClean="0">
                <a:latin typeface="Corbel" pitchFamily="34" charset="0"/>
              </a:rPr>
              <a:t>وأن </a:t>
            </a:r>
            <a:r>
              <a:rPr lang="ar-IQ" dirty="0">
                <a:latin typeface="Corbel" pitchFamily="34" charset="0"/>
              </a:rPr>
              <a:t>القانون أفترض مقدار الضرر فلم يجز المطالبة بزيادة أو بأنقاص فوائد التأخير, قانونية كانت أو أتفاقية ألا في حالات أستثنائية. </a:t>
            </a:r>
          </a:p>
          <a:p>
            <a:pPr marL="0" indent="0" algn="r">
              <a:lnSpc>
                <a:spcPct val="150000"/>
              </a:lnSpc>
              <a:buNone/>
            </a:pPr>
            <a:r>
              <a:rPr lang="ar-IQ" dirty="0" smtClean="0">
                <a:latin typeface="Corbel" pitchFamily="34" charset="0"/>
              </a:rPr>
              <a:t>أي </a:t>
            </a:r>
            <a:r>
              <a:rPr lang="ar-IQ" dirty="0">
                <a:latin typeface="Corbel" pitchFamily="34" charset="0"/>
              </a:rPr>
              <a:t>ان القانون لا يحمل الدائن عبا أثبات وجود </a:t>
            </a:r>
            <a:r>
              <a:rPr lang="ar-IQ" dirty="0" smtClean="0">
                <a:latin typeface="Corbel" pitchFamily="34" charset="0"/>
              </a:rPr>
              <a:t>الضرر. </a:t>
            </a:r>
            <a:endParaRPr lang="ar-IQ" dirty="0">
              <a:latin typeface="Corbel" pitchFamily="34" charset="0"/>
            </a:endParaRPr>
          </a:p>
          <a:p>
            <a:pPr marL="0" indent="0" algn="r">
              <a:buNone/>
            </a:pPr>
            <a:endParaRPr lang="en-US" dirty="0"/>
          </a:p>
        </p:txBody>
      </p:sp>
    </p:spTree>
    <p:extLst>
      <p:ext uri="{BB962C8B-B14F-4D97-AF65-F5344CB8AC3E}">
        <p14:creationId xmlns:p14="http://schemas.microsoft.com/office/powerpoint/2010/main" val="45142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smtClean="0">
                <a:solidFill>
                  <a:srgbClr val="FF0000"/>
                </a:solidFill>
                <a:latin typeface="Corbel" pitchFamily="34" charset="0"/>
              </a:rPr>
              <a:t>علل/ أن القانون قدر أن خطأ المدين في التاخر عن الوفاء هو التأخير في حد ذاته. </a:t>
            </a:r>
            <a:br>
              <a:rPr lang="ar-IQ" b="1" dirty="0" smtClean="0">
                <a:solidFill>
                  <a:srgbClr val="FF0000"/>
                </a:solidFill>
                <a:latin typeface="Corbel" pitchFamily="34" charset="0"/>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a:lnSpc>
                <a:spcPct val="150000"/>
              </a:lnSpc>
              <a:buFontTx/>
              <a:buChar char="-"/>
            </a:pPr>
            <a:r>
              <a:rPr lang="ar-IQ" sz="3200" dirty="0" smtClean="0">
                <a:latin typeface="Corbel" pitchFamily="34" charset="0"/>
                <a:cs typeface="+mj-cs"/>
              </a:rPr>
              <a:t>و لا حاجة لأثبات شرطين من شروط المسؤلية المدنية هي الضرر والعلاقة السببية لأفتراضهما من قبل القانون فرضا لا يقبل أثبات العكس, أما شرط الخطأ فقد يبدو في صورة التأخر في الوفاء. </a:t>
            </a:r>
          </a:p>
          <a:p>
            <a:pPr marL="0" indent="0" algn="r">
              <a:buNone/>
            </a:pPr>
            <a:endParaRPr lang="en-US" sz="3200" dirty="0">
              <a:cs typeface="+mj-cs"/>
            </a:endParaRPr>
          </a:p>
        </p:txBody>
      </p:sp>
    </p:spTree>
    <p:extLst>
      <p:ext uri="{BB962C8B-B14F-4D97-AF65-F5344CB8AC3E}">
        <p14:creationId xmlns:p14="http://schemas.microsoft.com/office/powerpoint/2010/main" val="4059668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045"/>
          </a:xfrm>
        </p:spPr>
        <p:txBody>
          <a:bodyPr>
            <a:normAutofit fontScale="90000"/>
          </a:bodyPr>
          <a:lstStyle/>
          <a:p>
            <a:pPr algn="ctr"/>
            <a:r>
              <a:rPr lang="ar-IQ" b="1" dirty="0" smtClean="0">
                <a:solidFill>
                  <a:srgbClr val="FF0000"/>
                </a:solidFill>
                <a:latin typeface="Corbel" pitchFamily="34" charset="0"/>
              </a:rPr>
              <a:t>3- مطالبة الدائن بفوائد التأخير مطالبة قضائية</a:t>
            </a:r>
            <a:br>
              <a:rPr lang="ar-IQ" b="1" dirty="0" smtClean="0">
                <a:solidFill>
                  <a:srgbClr val="FF0000"/>
                </a:solidFill>
                <a:latin typeface="Corbel" pitchFamily="34" charset="0"/>
              </a:rPr>
            </a:br>
            <a:endParaRPr lang="en-US" b="1" dirty="0">
              <a:solidFill>
                <a:srgbClr val="FF0000"/>
              </a:solidFill>
            </a:endParaRPr>
          </a:p>
        </p:txBody>
      </p:sp>
      <p:sp>
        <p:nvSpPr>
          <p:cNvPr id="3" name="Content Placeholder 2"/>
          <p:cNvSpPr>
            <a:spLocks noGrp="1"/>
          </p:cNvSpPr>
          <p:nvPr>
            <p:ph idx="1"/>
          </p:nvPr>
        </p:nvSpPr>
        <p:spPr>
          <a:xfrm>
            <a:off x="838200" y="1111170"/>
            <a:ext cx="10515600" cy="5065793"/>
          </a:xfrm>
        </p:spPr>
        <p:txBody>
          <a:bodyPr>
            <a:noAutofit/>
          </a:bodyPr>
          <a:lstStyle/>
          <a:p>
            <a:pPr marL="0" indent="0" algn="r">
              <a:lnSpc>
                <a:spcPct val="150000"/>
              </a:lnSpc>
              <a:buNone/>
            </a:pPr>
            <a:r>
              <a:rPr lang="ar-IQ" dirty="0" smtClean="0">
                <a:latin typeface="Corbel" pitchFamily="34" charset="0"/>
                <a:cs typeface="+mj-cs"/>
              </a:rPr>
              <a:t>أن القانون قد خرج على القواعد العامة لأستحقاق التعويض بالنسبة لشرط الأعذار رعاية لمصلحة الدائن. فلا يكفي الأعذار لأستحقاق الفوائد وأنما تشدد القانون بدافع من كراهته للربا وتطلب المطالبة القضائية لأستحقاقها ولم يكتف بالمطالبة بأصل الدين لسريانها بل حدد تأريخ المطالبة بها كميعاد لسريانها أمعانا منه في التنكر للربا.  </a:t>
            </a:r>
          </a:p>
          <a:p>
            <a:pPr algn="just">
              <a:lnSpc>
                <a:spcPct val="150000"/>
              </a:lnSpc>
            </a:pPr>
            <a:endParaRPr lang="ar-IQ" dirty="0" smtClean="0">
              <a:latin typeface="Corbel" pitchFamily="34" charset="0"/>
              <a:cs typeface="+mj-cs"/>
            </a:endParaRPr>
          </a:p>
        </p:txBody>
      </p:sp>
    </p:spTree>
    <p:extLst>
      <p:ext uri="{BB962C8B-B14F-4D97-AF65-F5344CB8AC3E}">
        <p14:creationId xmlns:p14="http://schemas.microsoft.com/office/powerpoint/2010/main" val="998460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00942"/>
            <a:ext cx="10515600" cy="64183"/>
          </a:xfrm>
        </p:spPr>
        <p:txBody>
          <a:bodyPr>
            <a:normAutofit fontScale="90000"/>
          </a:bodyPr>
          <a:lstStyle/>
          <a:p>
            <a:endParaRPr lang="en-US" dirty="0"/>
          </a:p>
        </p:txBody>
      </p:sp>
      <p:sp>
        <p:nvSpPr>
          <p:cNvPr id="3" name="Content Placeholder 2"/>
          <p:cNvSpPr>
            <a:spLocks noGrp="1"/>
          </p:cNvSpPr>
          <p:nvPr>
            <p:ph idx="1"/>
          </p:nvPr>
        </p:nvSpPr>
        <p:spPr>
          <a:xfrm>
            <a:off x="838200" y="532436"/>
            <a:ext cx="10515600" cy="5644528"/>
          </a:xfrm>
        </p:spPr>
        <p:txBody>
          <a:bodyPr>
            <a:noAutofit/>
          </a:bodyPr>
          <a:lstStyle/>
          <a:p>
            <a:pPr marL="0" indent="0" algn="r">
              <a:lnSpc>
                <a:spcPct val="150000"/>
              </a:lnSpc>
              <a:buNone/>
            </a:pPr>
            <a:r>
              <a:rPr lang="ar-IQ" sz="3200" dirty="0">
                <a:latin typeface="Corbel" pitchFamily="34" charset="0"/>
                <a:cs typeface="+mj-cs"/>
              </a:rPr>
              <a:t>وينبغي طلب الفوائد في عريضة الدعوى ولذلك فأن الفوائد لا تسري اذا كانت عريضة الدعوى باطلة أو سقطت الخصومة أو تركت أو رفعت الدعوى أمام محمكة غير </a:t>
            </a:r>
            <a:r>
              <a:rPr lang="ar-IQ" sz="3200" dirty="0" smtClean="0">
                <a:latin typeface="Corbel" pitchFamily="34" charset="0"/>
                <a:cs typeface="+mj-cs"/>
              </a:rPr>
              <a:t>مختصة. </a:t>
            </a:r>
          </a:p>
          <a:p>
            <a:pPr marL="0" indent="0" algn="r">
              <a:lnSpc>
                <a:spcPct val="150000"/>
              </a:lnSpc>
              <a:buNone/>
            </a:pPr>
            <a:r>
              <a:rPr lang="ar-IQ" sz="3200" dirty="0" smtClean="0">
                <a:latin typeface="Corbel" pitchFamily="34" charset="0"/>
                <a:cs typeface="+mj-cs"/>
              </a:rPr>
              <a:t>س/ إن </a:t>
            </a:r>
            <a:r>
              <a:rPr lang="ar-IQ" sz="3200" dirty="0">
                <a:latin typeface="Corbel" pitchFamily="34" charset="0"/>
                <a:cs typeface="+mj-cs"/>
              </a:rPr>
              <a:t>قاعدة أستحقاق الفوائد منذ تأريخ المطالبة القضائية بها ليست من النظام </a:t>
            </a:r>
            <a:r>
              <a:rPr lang="ar-IQ" sz="3200" dirty="0" smtClean="0">
                <a:latin typeface="Corbel" pitchFamily="34" charset="0"/>
                <a:cs typeface="+mj-cs"/>
              </a:rPr>
              <a:t>العام.</a:t>
            </a:r>
          </a:p>
          <a:p>
            <a:pPr marL="0" indent="0" algn="r">
              <a:lnSpc>
                <a:spcPct val="150000"/>
              </a:lnSpc>
              <a:buNone/>
            </a:pPr>
            <a:r>
              <a:rPr lang="ar-IQ" sz="3200" dirty="0" smtClean="0">
                <a:latin typeface="Corbel" pitchFamily="34" charset="0"/>
                <a:cs typeface="+mj-cs"/>
              </a:rPr>
              <a:t> </a:t>
            </a:r>
            <a:r>
              <a:rPr lang="ar-IQ" sz="3200" dirty="0">
                <a:latin typeface="Corbel" pitchFamily="34" charset="0"/>
                <a:cs typeface="+mj-cs"/>
              </a:rPr>
              <a:t>ولذلك يجوز الأتفاق على ما </a:t>
            </a:r>
            <a:r>
              <a:rPr lang="ar-IQ" sz="3200" dirty="0" smtClean="0">
                <a:latin typeface="Corbel" pitchFamily="34" charset="0"/>
                <a:cs typeface="+mj-cs"/>
              </a:rPr>
              <a:t>يخالفها. </a:t>
            </a:r>
            <a:endParaRPr lang="ar-IQ" sz="3200" dirty="0">
              <a:latin typeface="Corbel" pitchFamily="34" charset="0"/>
              <a:cs typeface="+mj-cs"/>
            </a:endParaRPr>
          </a:p>
          <a:p>
            <a:pPr marL="0" indent="0" algn="r">
              <a:buNone/>
            </a:pPr>
            <a:endParaRPr lang="en-US" sz="3200" dirty="0">
              <a:cs typeface="+mj-cs"/>
            </a:endParaRPr>
          </a:p>
          <a:p>
            <a:pPr marL="0" indent="0" algn="r">
              <a:buNone/>
            </a:pPr>
            <a:endParaRPr lang="en-US" sz="3200" dirty="0">
              <a:cs typeface="+mj-cs"/>
            </a:endParaRPr>
          </a:p>
        </p:txBody>
      </p:sp>
    </p:spTree>
    <p:extLst>
      <p:ext uri="{BB962C8B-B14F-4D97-AF65-F5344CB8AC3E}">
        <p14:creationId xmlns:p14="http://schemas.microsoft.com/office/powerpoint/2010/main" val="216490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FF0000"/>
                </a:solidFill>
              </a:rPr>
              <a:t>الفائدة</a:t>
            </a:r>
            <a:r>
              <a:rPr lang="ar-IQ" b="1" dirty="0"/>
              <a:t/>
            </a:r>
            <a:br>
              <a:rPr lang="ar-IQ" b="1" dirty="0"/>
            </a:br>
            <a:endParaRPr lang="en-US" dirty="0"/>
          </a:p>
        </p:txBody>
      </p:sp>
      <p:sp>
        <p:nvSpPr>
          <p:cNvPr id="3" name="Content Placeholder 2"/>
          <p:cNvSpPr>
            <a:spLocks noGrp="1"/>
          </p:cNvSpPr>
          <p:nvPr>
            <p:ph idx="1"/>
          </p:nvPr>
        </p:nvSpPr>
        <p:spPr/>
        <p:txBody>
          <a:bodyPr>
            <a:normAutofit/>
          </a:bodyPr>
          <a:lstStyle/>
          <a:p>
            <a:pPr marL="0" indent="0" algn="r">
              <a:lnSpc>
                <a:spcPct val="150000"/>
              </a:lnSpc>
              <a:buNone/>
            </a:pPr>
            <a:r>
              <a:rPr lang="ar-IQ" sz="3200" b="1" dirty="0" smtClean="0">
                <a:cs typeface="+mj-cs"/>
              </a:rPr>
              <a:t>س// عرف الفائدة </a:t>
            </a:r>
          </a:p>
          <a:p>
            <a:pPr marL="0" indent="0" algn="r">
              <a:lnSpc>
                <a:spcPct val="150000"/>
              </a:lnSpc>
              <a:buNone/>
            </a:pPr>
            <a:r>
              <a:rPr lang="ar-IQ" sz="3200" dirty="0" smtClean="0">
                <a:cs typeface="+mj-cs"/>
              </a:rPr>
              <a:t>مبلغ </a:t>
            </a:r>
            <a:r>
              <a:rPr lang="ar-IQ" sz="3200" dirty="0">
                <a:cs typeface="+mj-cs"/>
              </a:rPr>
              <a:t>من النقود يلتزم المدين بدفعه على سبيل التعويض عن التأخير في تنفيذ ألتزام محله دفع مبلغ من النقود عن الميعاد المحدد له, أو نظير أنتفاعه بمبلغ من المال في عقد من عقود المعاوضة. </a:t>
            </a:r>
          </a:p>
          <a:p>
            <a:pPr marL="0" indent="0" algn="r">
              <a:buNone/>
            </a:pPr>
            <a:endParaRPr lang="en-US" dirty="0"/>
          </a:p>
        </p:txBody>
      </p:sp>
    </p:spTree>
    <p:extLst>
      <p:ext uri="{BB962C8B-B14F-4D97-AF65-F5344CB8AC3E}">
        <p14:creationId xmlns:p14="http://schemas.microsoft.com/office/powerpoint/2010/main" val="4775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638" y="388275"/>
            <a:ext cx="10515600" cy="815493"/>
          </a:xfrm>
        </p:spPr>
        <p:txBody>
          <a:bodyPr>
            <a:normAutofit fontScale="90000"/>
          </a:bodyPr>
          <a:lstStyle/>
          <a:p>
            <a:pPr algn="ctr"/>
            <a:r>
              <a:rPr lang="ar-IQ" sz="4000" b="1" dirty="0" smtClean="0">
                <a:solidFill>
                  <a:srgbClr val="FF0000"/>
                </a:solidFill>
                <a:latin typeface="Corbel" pitchFamily="34" charset="0"/>
              </a:rPr>
              <a:t>أنواع الفوائد</a:t>
            </a:r>
            <a:r>
              <a:rPr lang="ar-IQ" dirty="0" smtClean="0">
                <a:latin typeface="Corbel" pitchFamily="34" charset="0"/>
                <a:cs typeface="Tahoma" pitchFamily="34" charset="0"/>
              </a:rPr>
              <a:t/>
            </a:r>
            <a:br>
              <a:rPr lang="ar-IQ" dirty="0" smtClean="0">
                <a:latin typeface="Corbel" pitchFamily="34" charset="0"/>
                <a:cs typeface="Tahoma" pitchFamily="34" charset="0"/>
              </a:rPr>
            </a:br>
            <a:endParaRPr lang="en-US" dirty="0"/>
          </a:p>
        </p:txBody>
      </p:sp>
      <p:sp>
        <p:nvSpPr>
          <p:cNvPr id="3" name="Content Placeholder 2"/>
          <p:cNvSpPr>
            <a:spLocks noGrp="1"/>
          </p:cNvSpPr>
          <p:nvPr>
            <p:ph idx="1"/>
          </p:nvPr>
        </p:nvSpPr>
        <p:spPr>
          <a:xfrm>
            <a:off x="838200" y="949124"/>
            <a:ext cx="10515600" cy="5227839"/>
          </a:xfrm>
        </p:spPr>
        <p:txBody>
          <a:bodyPr>
            <a:noAutofit/>
          </a:bodyPr>
          <a:lstStyle/>
          <a:p>
            <a:pPr marL="0" indent="0" algn="r">
              <a:lnSpc>
                <a:spcPct val="150000"/>
              </a:lnSpc>
              <a:buNone/>
            </a:pPr>
            <a:r>
              <a:rPr lang="ar-IQ" dirty="0" smtClean="0">
                <a:cs typeface="+mj-cs"/>
              </a:rPr>
              <a:t>الفائدة : هي </a:t>
            </a:r>
            <a:r>
              <a:rPr lang="ar-IQ" dirty="0">
                <a:cs typeface="+mj-cs"/>
              </a:rPr>
              <a:t>الفوائد المستحقة عند التاخير في تنفيذ ألتزام محله دفع مبلغ من النقود أيا كان مصدر هذه الألتزام, عقدا أو أرادة منفردة او عملا غير مشروع او كسب بدون سبب او القانون. </a:t>
            </a:r>
            <a:endParaRPr lang="ar-IQ" dirty="0" smtClean="0">
              <a:cs typeface="+mj-cs"/>
            </a:endParaRPr>
          </a:p>
          <a:p>
            <a:pPr marL="0" indent="0" algn="r">
              <a:lnSpc>
                <a:spcPct val="150000"/>
              </a:lnSpc>
              <a:buNone/>
            </a:pPr>
            <a:r>
              <a:rPr lang="ar-IQ" b="1" dirty="0" smtClean="0">
                <a:solidFill>
                  <a:srgbClr val="FF0000"/>
                </a:solidFill>
                <a:cs typeface="+mj-cs"/>
              </a:rPr>
              <a:t>ذلك </a:t>
            </a:r>
            <a:r>
              <a:rPr lang="ar-IQ" b="1" dirty="0">
                <a:solidFill>
                  <a:srgbClr val="FF0000"/>
                </a:solidFill>
                <a:cs typeface="+mj-cs"/>
              </a:rPr>
              <a:t>أن هذا الألتزام الذي محله دفع مبلغ من النقود يتمييز </a:t>
            </a:r>
            <a:r>
              <a:rPr lang="ar-IQ" b="1" dirty="0" smtClean="0">
                <a:solidFill>
                  <a:srgbClr val="FF0000"/>
                </a:solidFill>
                <a:cs typeface="+mj-cs"/>
              </a:rPr>
              <a:t>بأنه:</a:t>
            </a:r>
          </a:p>
          <a:p>
            <a:pPr marL="0" indent="0" algn="r">
              <a:lnSpc>
                <a:spcPct val="150000"/>
              </a:lnSpc>
              <a:buNone/>
            </a:pPr>
            <a:r>
              <a:rPr lang="ar-IQ" b="1" dirty="0" smtClean="0">
                <a:solidFill>
                  <a:srgbClr val="FF0000"/>
                </a:solidFill>
                <a:cs typeface="+mj-cs"/>
              </a:rPr>
              <a:t>1-  </a:t>
            </a:r>
            <a:r>
              <a:rPr lang="ar-IQ" dirty="0">
                <a:cs typeface="+mj-cs"/>
              </a:rPr>
              <a:t>يقبل التنفيذ العيني </a:t>
            </a:r>
            <a:r>
              <a:rPr lang="ar-IQ" dirty="0" smtClean="0">
                <a:cs typeface="+mj-cs"/>
              </a:rPr>
              <a:t>دائما. </a:t>
            </a:r>
          </a:p>
          <a:p>
            <a:pPr marL="0" indent="0" algn="r">
              <a:lnSpc>
                <a:spcPct val="150000"/>
              </a:lnSpc>
              <a:buNone/>
            </a:pPr>
            <a:r>
              <a:rPr lang="ar-IQ" dirty="0" smtClean="0">
                <a:cs typeface="+mj-cs"/>
              </a:rPr>
              <a:t>2- لا </a:t>
            </a:r>
            <a:r>
              <a:rPr lang="ar-IQ" dirty="0">
                <a:cs typeface="+mj-cs"/>
              </a:rPr>
              <a:t>محل للمطالبة فيه عن التعويض عن عدم </a:t>
            </a:r>
            <a:r>
              <a:rPr lang="ar-IQ" dirty="0" smtClean="0">
                <a:cs typeface="+mj-cs"/>
              </a:rPr>
              <a:t>التنفيذ.</a:t>
            </a:r>
          </a:p>
          <a:p>
            <a:pPr marL="0" indent="0" algn="r">
              <a:lnSpc>
                <a:spcPct val="150000"/>
              </a:lnSpc>
              <a:buNone/>
            </a:pPr>
            <a:r>
              <a:rPr lang="ar-IQ" dirty="0" smtClean="0">
                <a:cs typeface="+mj-cs"/>
              </a:rPr>
              <a:t>3-  </a:t>
            </a:r>
            <a:r>
              <a:rPr lang="ar-IQ" dirty="0">
                <a:cs typeface="+mj-cs"/>
              </a:rPr>
              <a:t>لذا يمكن طلب التعويض عن التاخير في </a:t>
            </a:r>
            <a:r>
              <a:rPr lang="ar-IQ" dirty="0" smtClean="0">
                <a:cs typeface="+mj-cs"/>
              </a:rPr>
              <a:t>تنفيذه عن طريق طلب الفوائد التأخيرية.  </a:t>
            </a:r>
          </a:p>
          <a:p>
            <a:pPr algn="just">
              <a:lnSpc>
                <a:spcPct val="150000"/>
              </a:lnSpc>
            </a:pPr>
            <a:endParaRPr lang="ar-IQ" dirty="0" smtClean="0">
              <a:latin typeface="Corbel" pitchFamily="34" charset="0"/>
              <a:cs typeface="+mj-cs"/>
            </a:endParaRPr>
          </a:p>
          <a:p>
            <a:pPr algn="just">
              <a:lnSpc>
                <a:spcPct val="150000"/>
              </a:lnSpc>
            </a:pPr>
            <a:r>
              <a:rPr lang="ar-IQ" dirty="0" smtClean="0">
                <a:latin typeface="Corbel" pitchFamily="34" charset="0"/>
                <a:cs typeface="+mj-cs"/>
              </a:rPr>
              <a:t>  </a:t>
            </a:r>
          </a:p>
          <a:p>
            <a:pPr marL="0" indent="0" algn="r">
              <a:buNone/>
            </a:pPr>
            <a:endParaRPr lang="en-US" dirty="0">
              <a:cs typeface="+mj-cs"/>
            </a:endParaRPr>
          </a:p>
        </p:txBody>
      </p:sp>
    </p:spTree>
    <p:extLst>
      <p:ext uri="{BB962C8B-B14F-4D97-AF65-F5344CB8AC3E}">
        <p14:creationId xmlns:p14="http://schemas.microsoft.com/office/powerpoint/2010/main" val="346382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6" presetClass="entr" presetSubtype="16"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الفوائد التعويضية أو الأستثمارية</a:t>
            </a:r>
            <a:br>
              <a:rPr lang="ar-IQ" sz="4000" b="1" dirty="0" smtClean="0">
                <a:solidFill>
                  <a:srgbClr val="FF0000"/>
                </a:solidFill>
              </a:rPr>
            </a:b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r">
              <a:buNone/>
            </a:pPr>
            <a:r>
              <a:rPr lang="ar-IQ" sz="3600" b="1" dirty="0">
                <a:solidFill>
                  <a:srgbClr val="FF0000"/>
                </a:solidFill>
                <a:cs typeface="+mj-cs"/>
              </a:rPr>
              <a:t>س/ عرف</a:t>
            </a:r>
            <a:r>
              <a:rPr lang="ar-IQ" sz="3600" dirty="0" smtClean="0">
                <a:cs typeface="+mj-cs"/>
              </a:rPr>
              <a:t> </a:t>
            </a:r>
            <a:r>
              <a:rPr lang="ar-IQ" sz="3600" b="1" dirty="0">
                <a:solidFill>
                  <a:srgbClr val="FF0000"/>
                </a:solidFill>
                <a:cs typeface="+mj-cs"/>
              </a:rPr>
              <a:t>الفوائد التعويضية أو </a:t>
            </a:r>
            <a:r>
              <a:rPr lang="ar-IQ" sz="3600" b="1" dirty="0" smtClean="0">
                <a:solidFill>
                  <a:srgbClr val="FF0000"/>
                </a:solidFill>
                <a:cs typeface="+mj-cs"/>
              </a:rPr>
              <a:t>الأستثمارية</a:t>
            </a:r>
            <a:endParaRPr lang="ar-IQ" sz="3600" b="1" dirty="0">
              <a:solidFill>
                <a:srgbClr val="FF0000"/>
              </a:solidFill>
              <a:cs typeface="+mj-cs"/>
            </a:endParaRPr>
          </a:p>
          <a:p>
            <a:pPr marL="0" indent="0" algn="r">
              <a:buNone/>
            </a:pPr>
            <a:r>
              <a:rPr lang="ar-IQ" sz="3600" dirty="0" smtClean="0">
                <a:cs typeface="+mj-cs"/>
              </a:rPr>
              <a:t>وهو </a:t>
            </a:r>
            <a:r>
              <a:rPr lang="ar-IQ" sz="3600" dirty="0">
                <a:cs typeface="+mj-cs"/>
              </a:rPr>
              <a:t>الفوائد المستحقة نظير أنتفاع المدين بمبلغ من النقود يترتب في ذمته للدائن</a:t>
            </a:r>
            <a:r>
              <a:rPr lang="ar-IQ" sz="3600" b="1" dirty="0">
                <a:cs typeface="+mj-cs"/>
              </a:rPr>
              <a:t> </a:t>
            </a:r>
            <a:r>
              <a:rPr lang="ar-IQ" sz="3600" b="1" dirty="0">
                <a:solidFill>
                  <a:srgbClr val="FF0000"/>
                </a:solidFill>
                <a:cs typeface="+mj-cs"/>
              </a:rPr>
              <a:t>ويكون </a:t>
            </a:r>
            <a:r>
              <a:rPr lang="ar-IQ" sz="3600" b="1" dirty="0" smtClean="0">
                <a:solidFill>
                  <a:srgbClr val="FF0000"/>
                </a:solidFill>
                <a:cs typeface="+mj-cs"/>
              </a:rPr>
              <a:t>العقد مصدرها</a:t>
            </a:r>
            <a:r>
              <a:rPr lang="ar-IQ" sz="3600" dirty="0" smtClean="0">
                <a:cs typeface="+mj-cs"/>
              </a:rPr>
              <a:t> </a:t>
            </a:r>
            <a:r>
              <a:rPr lang="ar-IQ" sz="3600" dirty="0">
                <a:cs typeface="+mj-cs"/>
              </a:rPr>
              <a:t>كالفوائد المستحقة على المقترض مقابل انتفاعه بمبلغ القرض</a:t>
            </a:r>
            <a:r>
              <a:rPr lang="ar-IQ" sz="3600" dirty="0" smtClean="0">
                <a:latin typeface="Corbel" pitchFamily="34" charset="0"/>
                <a:cs typeface="+mj-cs"/>
              </a:rPr>
              <a:t>.</a:t>
            </a:r>
            <a:endParaRPr lang="en-US" sz="3600" dirty="0">
              <a:cs typeface="+mj-cs"/>
            </a:endParaRPr>
          </a:p>
        </p:txBody>
      </p:sp>
    </p:spTree>
    <p:extLst>
      <p:ext uri="{BB962C8B-B14F-4D97-AF65-F5344CB8AC3E}">
        <p14:creationId xmlns:p14="http://schemas.microsoft.com/office/powerpoint/2010/main" val="3644861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499" y="142052"/>
            <a:ext cx="10515600" cy="873366"/>
          </a:xfrm>
        </p:spPr>
        <p:txBody>
          <a:bodyPr>
            <a:normAutofit fontScale="90000"/>
          </a:bodyPr>
          <a:lstStyle/>
          <a:p>
            <a:pPr algn="ctr"/>
            <a:r>
              <a:rPr lang="ar-IQ" b="1" dirty="0" smtClean="0">
                <a:solidFill>
                  <a:srgbClr val="FF0000"/>
                </a:solidFill>
              </a:rPr>
              <a:t>الفرق بين الفوائد التأخيرية والفوائد التعويضية</a:t>
            </a:r>
            <a:br>
              <a:rPr lang="ar-IQ"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618281" y="1296365"/>
            <a:ext cx="10515600" cy="3633708"/>
          </a:xfrm>
        </p:spPr>
        <p:txBody>
          <a:bodyPr>
            <a:noAutofit/>
          </a:bodyPr>
          <a:lstStyle/>
          <a:p>
            <a:pPr marL="0" indent="0" algn="r">
              <a:lnSpc>
                <a:spcPct val="150000"/>
              </a:lnSpc>
              <a:buNone/>
            </a:pPr>
            <a:r>
              <a:rPr lang="ar-IQ" sz="3200" dirty="0" smtClean="0">
                <a:cs typeface="+mj-cs"/>
              </a:rPr>
              <a:t>1- الفوائد </a:t>
            </a:r>
            <a:r>
              <a:rPr lang="ar-IQ" sz="3200" dirty="0">
                <a:cs typeface="+mj-cs"/>
              </a:rPr>
              <a:t>التأخيرية تكون تعويضا عن التأخير في الوفاء بدين حل ميعاد استحقاقه. </a:t>
            </a:r>
            <a:r>
              <a:rPr lang="ar-IQ" sz="3200" dirty="0" smtClean="0">
                <a:cs typeface="+mj-cs"/>
              </a:rPr>
              <a:t>2- هي </a:t>
            </a:r>
            <a:r>
              <a:rPr lang="ar-IQ" sz="3200" dirty="0">
                <a:cs typeface="+mj-cs"/>
              </a:rPr>
              <a:t>تستحق عند التأخر في الوفاء بألتزام يكون محله مبلغا من النفود أيا كان مصدر الألتزام</a:t>
            </a:r>
            <a:r>
              <a:rPr lang="ar-IQ" sz="3200" dirty="0" smtClean="0">
                <a:cs typeface="+mj-cs"/>
              </a:rPr>
              <a:t>.</a:t>
            </a:r>
          </a:p>
          <a:p>
            <a:pPr marL="0" indent="0" algn="r">
              <a:lnSpc>
                <a:spcPct val="150000"/>
              </a:lnSpc>
              <a:buNone/>
            </a:pPr>
            <a:r>
              <a:rPr lang="ar-IQ" sz="3200" dirty="0" smtClean="0">
                <a:cs typeface="+mj-cs"/>
              </a:rPr>
              <a:t>3-  </a:t>
            </a:r>
            <a:r>
              <a:rPr lang="ar-IQ" sz="3200" dirty="0">
                <a:cs typeface="+mj-cs"/>
              </a:rPr>
              <a:t>وتكون الفوائد التأخيرية أتفاقية أو قانونية. </a:t>
            </a:r>
          </a:p>
        </p:txBody>
      </p:sp>
    </p:spTree>
    <p:extLst>
      <p:ext uri="{BB962C8B-B14F-4D97-AF65-F5344CB8AC3E}">
        <p14:creationId xmlns:p14="http://schemas.microsoft.com/office/powerpoint/2010/main" val="98342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b="1" dirty="0" smtClean="0">
                <a:solidFill>
                  <a:srgbClr val="FF0000"/>
                </a:solidFill>
              </a:rPr>
              <a:t>الفوائد التعويضية أو الأستثمارية</a:t>
            </a:r>
            <a:endParaRPr lang="en-US" sz="4000" b="1" dirty="0">
              <a:solidFill>
                <a:srgbClr val="FF0000"/>
              </a:solidFill>
            </a:endParaRPr>
          </a:p>
        </p:txBody>
      </p:sp>
      <p:sp>
        <p:nvSpPr>
          <p:cNvPr id="3" name="Content Placeholder 2"/>
          <p:cNvSpPr>
            <a:spLocks noGrp="1"/>
          </p:cNvSpPr>
          <p:nvPr>
            <p:ph idx="1"/>
          </p:nvPr>
        </p:nvSpPr>
        <p:spPr/>
        <p:txBody>
          <a:bodyPr/>
          <a:lstStyle/>
          <a:p>
            <a:pPr marL="0" indent="0" algn="r">
              <a:lnSpc>
                <a:spcPct val="150000"/>
              </a:lnSpc>
              <a:buNone/>
            </a:pPr>
            <a:r>
              <a:rPr lang="ar-IQ" dirty="0" smtClean="0"/>
              <a:t>1- الفوائد </a:t>
            </a:r>
            <a:r>
              <a:rPr lang="ar-IQ" dirty="0"/>
              <a:t>التعويضية أو الأستثمارية تكون تعويضا عن دين لم يحل أجله ويلتزم المدين بدفعها مقابل الأنتفاع </a:t>
            </a:r>
            <a:r>
              <a:rPr lang="ar-IQ" dirty="0" smtClean="0"/>
              <a:t>بالدين.</a:t>
            </a:r>
          </a:p>
          <a:p>
            <a:pPr marL="0" indent="0" algn="r">
              <a:lnSpc>
                <a:spcPct val="150000"/>
              </a:lnSpc>
              <a:buNone/>
            </a:pPr>
            <a:r>
              <a:rPr lang="ar-IQ" dirty="0" smtClean="0"/>
              <a:t>2-  </a:t>
            </a:r>
            <a:r>
              <a:rPr lang="ar-IQ" dirty="0"/>
              <a:t>وهي تستحق مقابل الأنتفاع بمبلغ من النقود يكون محل </a:t>
            </a:r>
            <a:r>
              <a:rPr lang="ar-IQ" sz="3200" b="1" dirty="0">
                <a:solidFill>
                  <a:srgbClr val="FF0000"/>
                </a:solidFill>
                <a:cs typeface="+mj-cs"/>
              </a:rPr>
              <a:t>الألتزام عقدي </a:t>
            </a:r>
          </a:p>
          <a:p>
            <a:pPr marL="0" indent="0" algn="r">
              <a:lnSpc>
                <a:spcPct val="150000"/>
              </a:lnSpc>
              <a:buNone/>
            </a:pPr>
            <a:r>
              <a:rPr lang="ar-IQ" dirty="0" smtClean="0"/>
              <a:t>3- وهي </a:t>
            </a:r>
            <a:r>
              <a:rPr lang="ar-IQ" dirty="0"/>
              <a:t>فوائد أتفاقية دائما </a:t>
            </a:r>
            <a:endParaRPr lang="ar-IQ" dirty="0" smtClean="0"/>
          </a:p>
          <a:p>
            <a:pPr marL="0" indent="0" algn="r">
              <a:lnSpc>
                <a:spcPct val="150000"/>
              </a:lnSpc>
              <a:buNone/>
            </a:pPr>
            <a:r>
              <a:rPr lang="ar-IQ" dirty="0" smtClean="0"/>
              <a:t>4- ولا </a:t>
            </a:r>
            <a:r>
              <a:rPr lang="ar-IQ" dirty="0"/>
              <a:t>تستحق الا أذا تم الأتفاق عليهما </a:t>
            </a:r>
          </a:p>
          <a:p>
            <a:pPr marL="0" indent="0" algn="r">
              <a:buNone/>
            </a:pPr>
            <a:endParaRPr lang="en-US" dirty="0"/>
          </a:p>
        </p:txBody>
      </p:sp>
    </p:spTree>
    <p:extLst>
      <p:ext uri="{BB962C8B-B14F-4D97-AF65-F5344CB8AC3E}">
        <p14:creationId xmlns:p14="http://schemas.microsoft.com/office/powerpoint/2010/main" val="14477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172"/>
            <a:ext cx="10515600" cy="1319514"/>
          </a:xfrm>
        </p:spPr>
        <p:txBody>
          <a:bodyPr>
            <a:normAutofit/>
          </a:bodyPr>
          <a:lstStyle/>
          <a:p>
            <a:pPr algn="ctr"/>
            <a:r>
              <a:rPr lang="ar-IQ" b="1" dirty="0" smtClean="0">
                <a:solidFill>
                  <a:srgbClr val="FF0000"/>
                </a:solidFill>
                <a:latin typeface="Corbel" pitchFamily="34" charset="0"/>
              </a:rPr>
              <a:t>شروط أستحقاق الفوائد التأخيرية </a:t>
            </a:r>
            <a:br>
              <a:rPr lang="ar-IQ" b="1" dirty="0" smtClean="0">
                <a:solidFill>
                  <a:srgbClr val="FF0000"/>
                </a:solidFill>
                <a:latin typeface="Corbel" pitchFamily="34" charset="0"/>
              </a:rPr>
            </a:br>
            <a:endParaRPr lang="en-US" b="1" dirty="0">
              <a:solidFill>
                <a:srgbClr val="FF0000"/>
              </a:solidFill>
            </a:endParaRPr>
          </a:p>
        </p:txBody>
      </p:sp>
      <p:sp>
        <p:nvSpPr>
          <p:cNvPr id="3" name="Content Placeholder 2"/>
          <p:cNvSpPr>
            <a:spLocks noGrp="1"/>
          </p:cNvSpPr>
          <p:nvPr>
            <p:ph idx="1"/>
          </p:nvPr>
        </p:nvSpPr>
        <p:spPr>
          <a:xfrm>
            <a:off x="699304" y="1238491"/>
            <a:ext cx="10515600" cy="3769429"/>
          </a:xfrm>
        </p:spPr>
        <p:txBody>
          <a:bodyPr>
            <a:noAutofit/>
          </a:bodyPr>
          <a:lstStyle/>
          <a:p>
            <a:pPr marL="0" indent="0" algn="r">
              <a:lnSpc>
                <a:spcPct val="150000"/>
              </a:lnSpc>
              <a:buNone/>
            </a:pPr>
            <a:r>
              <a:rPr lang="ar-IQ" dirty="0" smtClean="0">
                <a:latin typeface="Corbel" pitchFamily="34" charset="0"/>
                <a:cs typeface="+mj-cs"/>
              </a:rPr>
              <a:t>1- </a:t>
            </a:r>
            <a:r>
              <a:rPr lang="ar-IQ" dirty="0" smtClean="0">
                <a:latin typeface="Corbel" pitchFamily="34" charset="0"/>
                <a:cs typeface="+mj-cs"/>
              </a:rPr>
              <a:t> أن يكون محل الألتزام</a:t>
            </a:r>
            <a:r>
              <a:rPr lang="ar-IQ" dirty="0" smtClean="0">
                <a:solidFill>
                  <a:srgbClr val="FF0000"/>
                </a:solidFill>
                <a:latin typeface="Corbel" pitchFamily="34" charset="0"/>
                <a:cs typeface="+mj-cs"/>
              </a:rPr>
              <a:t> مبلغا </a:t>
            </a:r>
            <a:r>
              <a:rPr lang="ar-IQ" dirty="0" smtClean="0">
                <a:latin typeface="Corbel" pitchFamily="34" charset="0"/>
                <a:cs typeface="+mj-cs"/>
              </a:rPr>
              <a:t>من النقود </a:t>
            </a:r>
            <a:r>
              <a:rPr lang="ar-IQ" dirty="0" smtClean="0">
                <a:solidFill>
                  <a:srgbClr val="FF0000"/>
                </a:solidFill>
                <a:latin typeface="Corbel" pitchFamily="34" charset="0"/>
                <a:cs typeface="+mj-cs"/>
              </a:rPr>
              <a:t>معلوم المقدار </a:t>
            </a:r>
            <a:r>
              <a:rPr lang="ar-IQ" dirty="0" smtClean="0">
                <a:latin typeface="Corbel" pitchFamily="34" charset="0"/>
                <a:cs typeface="+mj-cs"/>
              </a:rPr>
              <a:t>وقت نشوء الألتزام. </a:t>
            </a:r>
          </a:p>
          <a:p>
            <a:pPr marL="0" indent="0" algn="r">
              <a:lnSpc>
                <a:spcPct val="150000"/>
              </a:lnSpc>
              <a:buNone/>
            </a:pPr>
            <a:r>
              <a:rPr lang="ar-IQ" dirty="0" smtClean="0">
                <a:latin typeface="Corbel" pitchFamily="34" charset="0"/>
                <a:cs typeface="+mj-cs"/>
              </a:rPr>
              <a:t>2- لا تستحق الفوائد القانونية ألا عند الأخلال بتنفيذ ألتزام يكون محله مبلغ من النقود ولا عبرة بمصدر الألتزام ( أي كان لألتزام الأصلي دفع مبلغ من النقود).</a:t>
            </a:r>
          </a:p>
          <a:p>
            <a:pPr marL="0" indent="0" algn="r">
              <a:lnSpc>
                <a:spcPct val="150000"/>
              </a:lnSpc>
              <a:buNone/>
            </a:pPr>
            <a:r>
              <a:rPr lang="ar-IQ" dirty="0" smtClean="0">
                <a:latin typeface="Corbel" pitchFamily="34" charset="0"/>
                <a:cs typeface="+mj-cs"/>
              </a:rPr>
              <a:t> كأن يكون عقدا كألتزام المقترض برد النقود التي يقترضها.</a:t>
            </a:r>
            <a:endParaRPr lang="en-US" dirty="0">
              <a:cs typeface="+mj-cs"/>
            </a:endParaRPr>
          </a:p>
        </p:txBody>
      </p:sp>
    </p:spTree>
    <p:extLst>
      <p:ext uri="{BB962C8B-B14F-4D97-AF65-F5344CB8AC3E}">
        <p14:creationId xmlns:p14="http://schemas.microsoft.com/office/powerpoint/2010/main" val="144848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IQ" sz="3600" dirty="0" smtClean="0">
                <a:latin typeface="Corbel" pitchFamily="34" charset="0"/>
                <a:cs typeface="+mj-cs"/>
              </a:rPr>
              <a:t>3- يشترط لأستحقاقها أن يكون </a:t>
            </a:r>
            <a:r>
              <a:rPr lang="ar-IQ" sz="3600" dirty="0" smtClean="0">
                <a:solidFill>
                  <a:srgbClr val="FF0000"/>
                </a:solidFill>
                <a:latin typeface="Corbel" pitchFamily="34" charset="0"/>
                <a:cs typeface="+mj-cs"/>
              </a:rPr>
              <a:t>محل الألتزام مبلغ من النقود منذ أنشائه </a:t>
            </a:r>
            <a:r>
              <a:rPr lang="ar-IQ" sz="3600" dirty="0" smtClean="0">
                <a:latin typeface="Corbel" pitchFamily="34" charset="0"/>
                <a:cs typeface="+mj-cs"/>
              </a:rPr>
              <a:t>وألا فالفوائد لا يستحق  وينبغي أن يكون </a:t>
            </a:r>
            <a:r>
              <a:rPr lang="ar-IQ" sz="3600" b="1" dirty="0" smtClean="0">
                <a:solidFill>
                  <a:srgbClr val="FF0000"/>
                </a:solidFill>
                <a:latin typeface="Corbel" pitchFamily="34" charset="0"/>
                <a:cs typeface="+mj-cs"/>
              </a:rPr>
              <a:t>محل الألتزام معلوم المقدار وقت نشوء الألتزام </a:t>
            </a:r>
            <a:r>
              <a:rPr lang="ar-IQ" sz="3600" dirty="0" smtClean="0">
                <a:latin typeface="Corbel" pitchFamily="34" charset="0"/>
                <a:cs typeface="+mj-cs"/>
              </a:rPr>
              <a:t>أما اذا لم يكن كذلك وتحدد مقداره عند المطالبة به فلا يسري عليه حكم الفوائد القانونية.        </a:t>
            </a:r>
          </a:p>
          <a:p>
            <a:pPr marL="0" indent="0" algn="r">
              <a:buNone/>
            </a:pPr>
            <a:endParaRPr lang="en-US" dirty="0"/>
          </a:p>
        </p:txBody>
      </p:sp>
    </p:spTree>
    <p:extLst>
      <p:ext uri="{BB962C8B-B14F-4D97-AF65-F5344CB8AC3E}">
        <p14:creationId xmlns:p14="http://schemas.microsoft.com/office/powerpoint/2010/main" val="412836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5667"/>
            <a:ext cx="10515600" cy="1018571"/>
          </a:xfrm>
        </p:spPr>
        <p:txBody>
          <a:bodyPr>
            <a:normAutofit fontScale="90000"/>
          </a:bodyPr>
          <a:lstStyle/>
          <a:p>
            <a:pPr algn="ctr"/>
            <a:r>
              <a:rPr lang="ar-IQ" sz="4000" b="1" dirty="0" smtClean="0">
                <a:solidFill>
                  <a:srgbClr val="FF0000"/>
                </a:solidFill>
                <a:latin typeface="Corbel" pitchFamily="34" charset="0"/>
              </a:rPr>
              <a:t>تاخر المدين في الوفاء</a:t>
            </a:r>
            <a:r>
              <a:rPr lang="ar-IQ" dirty="0" smtClean="0">
                <a:solidFill>
                  <a:srgbClr val="FFFF00"/>
                </a:solidFill>
                <a:latin typeface="Corbel" pitchFamily="34" charset="0"/>
                <a:cs typeface="Tahoma" pitchFamily="34" charset="0"/>
              </a:rPr>
              <a:t/>
            </a:r>
            <a:br>
              <a:rPr lang="ar-IQ" dirty="0" smtClean="0">
                <a:solidFill>
                  <a:srgbClr val="FFFF00"/>
                </a:solidFill>
                <a:latin typeface="Corbel" pitchFamily="34" charset="0"/>
                <a:cs typeface="Tahoma" pitchFamily="34" charset="0"/>
              </a:rPr>
            </a:br>
            <a:endParaRPr lang="en-US" dirty="0"/>
          </a:p>
        </p:txBody>
      </p:sp>
      <p:sp>
        <p:nvSpPr>
          <p:cNvPr id="3" name="Content Placeholder 2"/>
          <p:cNvSpPr>
            <a:spLocks noGrp="1"/>
          </p:cNvSpPr>
          <p:nvPr>
            <p:ph idx="1"/>
          </p:nvPr>
        </p:nvSpPr>
        <p:spPr/>
        <p:txBody>
          <a:bodyPr>
            <a:normAutofit/>
          </a:bodyPr>
          <a:lstStyle/>
          <a:p>
            <a:pPr marL="0" indent="0" algn="r">
              <a:lnSpc>
                <a:spcPct val="150000"/>
              </a:lnSpc>
              <a:buNone/>
            </a:pPr>
            <a:r>
              <a:rPr lang="ar-IQ" sz="3600" dirty="0" smtClean="0">
                <a:latin typeface="Corbel" pitchFamily="34" charset="0"/>
                <a:cs typeface="+mj-cs"/>
              </a:rPr>
              <a:t>لما كان الألتزام بدفع مبلغ من النقود يقبل التنفيذ العيني فالمسؤلية المترتبة على عدم تنفيذه لا يمكن أن تكون الا مسؤلية مترتبة على التأخير في الوفاء به.  </a:t>
            </a:r>
          </a:p>
          <a:p>
            <a:pPr marL="0" indent="0" algn="r">
              <a:buNone/>
            </a:pPr>
            <a:endParaRPr lang="en-US" dirty="0"/>
          </a:p>
        </p:txBody>
      </p:sp>
    </p:spTree>
    <p:extLst>
      <p:ext uri="{BB962C8B-B14F-4D97-AF65-F5344CB8AC3E}">
        <p14:creationId xmlns:p14="http://schemas.microsoft.com/office/powerpoint/2010/main" val="257310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678</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Corbel</vt:lpstr>
      <vt:lpstr>Tahoma</vt:lpstr>
      <vt:lpstr>Times New Roman</vt:lpstr>
      <vt:lpstr>Office Theme</vt:lpstr>
      <vt:lpstr>PowerPoint Presentation</vt:lpstr>
      <vt:lpstr>الفائدة </vt:lpstr>
      <vt:lpstr>أنواع الفوائد </vt:lpstr>
      <vt:lpstr>الفوائد التعويضية أو الأستثمارية </vt:lpstr>
      <vt:lpstr>الفرق بين الفوائد التأخيرية والفوائد التعويضية </vt:lpstr>
      <vt:lpstr>الفوائد التعويضية أو الأستثمارية</vt:lpstr>
      <vt:lpstr>شروط أستحقاق الفوائد التأخيرية  </vt:lpstr>
      <vt:lpstr>PowerPoint Presentation</vt:lpstr>
      <vt:lpstr>تاخر المدين في الوفاء </vt:lpstr>
      <vt:lpstr>PowerPoint Presentation</vt:lpstr>
      <vt:lpstr>PowerPoint Presentation</vt:lpstr>
      <vt:lpstr>علل/ أن القانون قدر أن خطأ المدين في التاخر عن الوفاء هو التأخير في حد ذاته.  </vt:lpstr>
      <vt:lpstr>3- مطالبة الدائن بفوائد التأخير مطالبة قضائية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12</cp:revision>
  <dcterms:created xsi:type="dcterms:W3CDTF">2023-10-31T17:34:23Z</dcterms:created>
  <dcterms:modified xsi:type="dcterms:W3CDTF">2023-10-31T20:29:09Z</dcterms:modified>
</cp:coreProperties>
</file>