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8"/>
  </p:notesMasterIdLst>
  <p:sldIdLst>
    <p:sldId id="261" r:id="rId2"/>
    <p:sldId id="258" r:id="rId3"/>
    <p:sldId id="257" r:id="rId4"/>
    <p:sldId id="414" r:id="rId5"/>
    <p:sldId id="386" r:id="rId6"/>
    <p:sldId id="766" r:id="rId7"/>
    <p:sldId id="755" r:id="rId8"/>
    <p:sldId id="385" r:id="rId9"/>
    <p:sldId id="756" r:id="rId10"/>
    <p:sldId id="767" r:id="rId11"/>
    <p:sldId id="469" r:id="rId12"/>
    <p:sldId id="387" r:id="rId13"/>
    <p:sldId id="757" r:id="rId14"/>
    <p:sldId id="389" r:id="rId15"/>
    <p:sldId id="758" r:id="rId16"/>
    <p:sldId id="415" r:id="rId17"/>
    <p:sldId id="390" r:id="rId18"/>
    <p:sldId id="759" r:id="rId19"/>
    <p:sldId id="765" r:id="rId20"/>
    <p:sldId id="391" r:id="rId21"/>
    <p:sldId id="768" r:id="rId22"/>
    <p:sldId id="760" r:id="rId23"/>
    <p:sldId id="413" r:id="rId24"/>
    <p:sldId id="392" r:id="rId25"/>
    <p:sldId id="769" r:id="rId26"/>
    <p:sldId id="761" r:id="rId27"/>
    <p:sldId id="393" r:id="rId28"/>
    <p:sldId id="762" r:id="rId29"/>
    <p:sldId id="770" r:id="rId30"/>
    <p:sldId id="394" r:id="rId31"/>
    <p:sldId id="763" r:id="rId32"/>
    <p:sldId id="395" r:id="rId33"/>
    <p:sldId id="396" r:id="rId34"/>
    <p:sldId id="764" r:id="rId35"/>
    <p:sldId id="397" r:id="rId36"/>
    <p:sldId id="771" r:id="rId37"/>
    <p:sldId id="412" r:id="rId38"/>
    <p:sldId id="398" r:id="rId39"/>
    <p:sldId id="399" r:id="rId40"/>
    <p:sldId id="400" r:id="rId41"/>
    <p:sldId id="401" r:id="rId42"/>
    <p:sldId id="466" r:id="rId43"/>
    <p:sldId id="404" r:id="rId44"/>
    <p:sldId id="467" r:id="rId45"/>
    <p:sldId id="405" r:id="rId46"/>
    <p:sldId id="417" r:id="rId47"/>
    <p:sldId id="418" r:id="rId48"/>
    <p:sldId id="468" r:id="rId49"/>
    <p:sldId id="419" r:id="rId50"/>
    <p:sldId id="420" r:id="rId51"/>
    <p:sldId id="452" r:id="rId52"/>
    <p:sldId id="402" r:id="rId53"/>
    <p:sldId id="403" r:id="rId54"/>
    <p:sldId id="406" r:id="rId55"/>
    <p:sldId id="407" r:id="rId56"/>
    <p:sldId id="470" r:id="rId57"/>
    <p:sldId id="422" r:id="rId58"/>
    <p:sldId id="471" r:id="rId59"/>
    <p:sldId id="423" r:id="rId60"/>
    <p:sldId id="472" r:id="rId61"/>
    <p:sldId id="424" r:id="rId62"/>
    <p:sldId id="473" r:id="rId63"/>
    <p:sldId id="426" r:id="rId64"/>
    <p:sldId id="427" r:id="rId65"/>
    <p:sldId id="274" r:id="rId66"/>
    <p:sldId id="275" r:id="rId67"/>
    <p:sldId id="276" r:id="rId68"/>
    <p:sldId id="277" r:id="rId69"/>
    <p:sldId id="278" r:id="rId70"/>
    <p:sldId id="279" r:id="rId71"/>
    <p:sldId id="280" r:id="rId72"/>
    <p:sldId id="752" r:id="rId73"/>
    <p:sldId id="446" r:id="rId74"/>
    <p:sldId id="281" r:id="rId75"/>
    <p:sldId id="282" r:id="rId76"/>
    <p:sldId id="283" r:id="rId77"/>
    <p:sldId id="284" r:id="rId78"/>
    <p:sldId id="285" r:id="rId79"/>
    <p:sldId id="441" r:id="rId80"/>
    <p:sldId id="442" r:id="rId81"/>
    <p:sldId id="443" r:id="rId82"/>
    <p:sldId id="444" r:id="rId83"/>
    <p:sldId id="445" r:id="rId84"/>
    <p:sldId id="287" r:id="rId85"/>
    <p:sldId id="288" r:id="rId86"/>
    <p:sldId id="289" r:id="rId87"/>
    <p:sldId id="290" r:id="rId88"/>
    <p:sldId id="291" r:id="rId89"/>
    <p:sldId id="292" r:id="rId90"/>
    <p:sldId id="293" r:id="rId91"/>
    <p:sldId id="295" r:id="rId92"/>
    <p:sldId id="296" r:id="rId93"/>
    <p:sldId id="297" r:id="rId94"/>
    <p:sldId id="298" r:id="rId95"/>
    <p:sldId id="299" r:id="rId96"/>
    <p:sldId id="303" r:id="rId97"/>
    <p:sldId id="300" r:id="rId98"/>
    <p:sldId id="301" r:id="rId99"/>
    <p:sldId id="302" r:id="rId100"/>
    <p:sldId id="304" r:id="rId101"/>
    <p:sldId id="305" r:id="rId102"/>
    <p:sldId id="306" r:id="rId103"/>
    <p:sldId id="307" r:id="rId104"/>
    <p:sldId id="309" r:id="rId105"/>
    <p:sldId id="310" r:id="rId106"/>
    <p:sldId id="311" r:id="rId107"/>
    <p:sldId id="336" r:id="rId108"/>
    <p:sldId id="326" r:id="rId109"/>
    <p:sldId id="327" r:id="rId110"/>
    <p:sldId id="328" r:id="rId111"/>
    <p:sldId id="329" r:id="rId112"/>
    <p:sldId id="330" r:id="rId113"/>
    <p:sldId id="313" r:id="rId114"/>
    <p:sldId id="331" r:id="rId115"/>
    <p:sldId id="332" r:id="rId116"/>
    <p:sldId id="333" r:id="rId117"/>
    <p:sldId id="334" r:id="rId118"/>
    <p:sldId id="475" r:id="rId119"/>
    <p:sldId id="476" r:id="rId120"/>
    <p:sldId id="477" r:id="rId121"/>
    <p:sldId id="479" r:id="rId122"/>
    <p:sldId id="478" r:id="rId123"/>
    <p:sldId id="335" r:id="rId124"/>
    <p:sldId id="314" r:id="rId125"/>
    <p:sldId id="308" r:id="rId126"/>
    <p:sldId id="312" r:id="rId127"/>
    <p:sldId id="321" r:id="rId128"/>
    <p:sldId id="315" r:id="rId129"/>
    <p:sldId id="316" r:id="rId130"/>
    <p:sldId id="480" r:id="rId131"/>
    <p:sldId id="317" r:id="rId132"/>
    <p:sldId id="318" r:id="rId133"/>
    <p:sldId id="319" r:id="rId134"/>
    <p:sldId id="481" r:id="rId135"/>
    <p:sldId id="320" r:id="rId136"/>
    <p:sldId id="322" r:id="rId137"/>
    <p:sldId id="323" r:id="rId138"/>
    <p:sldId id="324" r:id="rId139"/>
    <p:sldId id="325" r:id="rId140"/>
    <p:sldId id="337" r:id="rId141"/>
    <p:sldId id="338" r:id="rId142"/>
    <p:sldId id="339" r:id="rId143"/>
    <p:sldId id="340" r:id="rId144"/>
    <p:sldId id="341" r:id="rId145"/>
    <p:sldId id="342" r:id="rId146"/>
    <p:sldId id="343" r:id="rId147"/>
    <p:sldId id="344" r:id="rId148"/>
    <p:sldId id="345" r:id="rId149"/>
    <p:sldId id="346" r:id="rId150"/>
    <p:sldId id="347" r:id="rId151"/>
    <p:sldId id="348" r:id="rId152"/>
    <p:sldId id="753" r:id="rId153"/>
    <p:sldId id="349" r:id="rId154"/>
    <p:sldId id="350" r:id="rId155"/>
    <p:sldId id="351" r:id="rId156"/>
    <p:sldId id="352" r:id="rId157"/>
    <p:sldId id="353" r:id="rId158"/>
    <p:sldId id="354" r:id="rId159"/>
    <p:sldId id="355" r:id="rId160"/>
    <p:sldId id="356" r:id="rId161"/>
    <p:sldId id="357" r:id="rId162"/>
    <p:sldId id="358" r:id="rId163"/>
    <p:sldId id="359" r:id="rId164"/>
    <p:sldId id="360" r:id="rId165"/>
    <p:sldId id="361" r:id="rId166"/>
    <p:sldId id="458" r:id="rId167"/>
    <p:sldId id="363" r:id="rId168"/>
    <p:sldId id="364" r:id="rId169"/>
    <p:sldId id="365" r:id="rId170"/>
    <p:sldId id="366" r:id="rId171"/>
    <p:sldId id="367" r:id="rId172"/>
    <p:sldId id="368" r:id="rId173"/>
    <p:sldId id="369" r:id="rId174"/>
    <p:sldId id="370" r:id="rId175"/>
    <p:sldId id="371" r:id="rId176"/>
    <p:sldId id="482" r:id="rId177"/>
    <p:sldId id="372" r:id="rId178"/>
    <p:sldId id="373" r:id="rId179"/>
    <p:sldId id="483" r:id="rId180"/>
    <p:sldId id="484" r:id="rId181"/>
    <p:sldId id="485" r:id="rId182"/>
    <p:sldId id="486" r:id="rId183"/>
    <p:sldId id="487" r:id="rId184"/>
    <p:sldId id="488" r:id="rId185"/>
    <p:sldId id="489" r:id="rId186"/>
    <p:sldId id="490" r:id="rId187"/>
    <p:sldId id="491" r:id="rId188"/>
    <p:sldId id="492" r:id="rId189"/>
    <p:sldId id="493" r:id="rId190"/>
    <p:sldId id="494" r:id="rId191"/>
    <p:sldId id="495" r:id="rId192"/>
    <p:sldId id="496" r:id="rId193"/>
    <p:sldId id="498" r:id="rId194"/>
    <p:sldId id="499" r:id="rId195"/>
    <p:sldId id="501" r:id="rId196"/>
    <p:sldId id="504" r:id="rId197"/>
    <p:sldId id="505" r:id="rId198"/>
    <p:sldId id="459" r:id="rId199"/>
    <p:sldId id="750" r:id="rId200"/>
    <p:sldId id="375" r:id="rId201"/>
    <p:sldId id="376" r:id="rId202"/>
    <p:sldId id="377" r:id="rId203"/>
    <p:sldId id="378" r:id="rId204"/>
    <p:sldId id="508" r:id="rId205"/>
    <p:sldId id="379" r:id="rId206"/>
    <p:sldId id="380" r:id="rId207"/>
    <p:sldId id="381" r:id="rId208"/>
    <p:sldId id="520" r:id="rId209"/>
    <p:sldId id="751" r:id="rId210"/>
    <p:sldId id="510" r:id="rId211"/>
    <p:sldId id="511" r:id="rId212"/>
    <p:sldId id="514" r:id="rId213"/>
    <p:sldId id="515" r:id="rId214"/>
    <p:sldId id="516" r:id="rId215"/>
    <p:sldId id="517" r:id="rId216"/>
    <p:sldId id="519" r:id="rId217"/>
    <p:sldId id="521" r:id="rId218"/>
    <p:sldId id="522" r:id="rId219"/>
    <p:sldId id="523" r:id="rId220"/>
    <p:sldId id="524" r:id="rId221"/>
    <p:sldId id="525" r:id="rId222"/>
    <p:sldId id="526" r:id="rId223"/>
    <p:sldId id="527" r:id="rId224"/>
    <p:sldId id="528" r:id="rId225"/>
    <p:sldId id="529" r:id="rId226"/>
    <p:sldId id="530" r:id="rId227"/>
    <p:sldId id="531" r:id="rId228"/>
    <p:sldId id="532" r:id="rId229"/>
    <p:sldId id="533" r:id="rId230"/>
    <p:sldId id="534" r:id="rId231"/>
    <p:sldId id="535" r:id="rId232"/>
    <p:sldId id="536" r:id="rId233"/>
    <p:sldId id="537" r:id="rId234"/>
    <p:sldId id="538" r:id="rId235"/>
    <p:sldId id="539" r:id="rId236"/>
    <p:sldId id="540" r:id="rId237"/>
    <p:sldId id="541" r:id="rId238"/>
    <p:sldId id="542" r:id="rId239"/>
    <p:sldId id="543" r:id="rId240"/>
    <p:sldId id="544" r:id="rId241"/>
    <p:sldId id="545" r:id="rId242"/>
    <p:sldId id="546" r:id="rId243"/>
    <p:sldId id="547" r:id="rId244"/>
    <p:sldId id="548" r:id="rId245"/>
    <p:sldId id="549" r:id="rId246"/>
    <p:sldId id="550" r:id="rId247"/>
    <p:sldId id="551" r:id="rId248"/>
    <p:sldId id="552" r:id="rId249"/>
    <p:sldId id="553" r:id="rId250"/>
    <p:sldId id="554" r:id="rId251"/>
    <p:sldId id="555" r:id="rId252"/>
    <p:sldId id="556" r:id="rId253"/>
    <p:sldId id="557" r:id="rId254"/>
    <p:sldId id="558" r:id="rId255"/>
    <p:sldId id="559" r:id="rId256"/>
    <p:sldId id="560" r:id="rId257"/>
    <p:sldId id="561" r:id="rId258"/>
    <p:sldId id="562" r:id="rId259"/>
    <p:sldId id="563" r:id="rId260"/>
    <p:sldId id="564" r:id="rId261"/>
    <p:sldId id="565" r:id="rId262"/>
    <p:sldId id="566" r:id="rId263"/>
    <p:sldId id="567" r:id="rId264"/>
    <p:sldId id="568" r:id="rId265"/>
    <p:sldId id="569" r:id="rId266"/>
    <p:sldId id="573" r:id="rId267"/>
    <p:sldId id="574" r:id="rId268"/>
    <p:sldId id="575" r:id="rId269"/>
    <p:sldId id="576" r:id="rId270"/>
    <p:sldId id="577" r:id="rId271"/>
    <p:sldId id="578" r:id="rId272"/>
    <p:sldId id="579" r:id="rId273"/>
    <p:sldId id="580" r:id="rId274"/>
    <p:sldId id="581" r:id="rId275"/>
    <p:sldId id="582" r:id="rId276"/>
    <p:sldId id="583" r:id="rId277"/>
    <p:sldId id="584" r:id="rId278"/>
    <p:sldId id="585" r:id="rId279"/>
    <p:sldId id="586" r:id="rId280"/>
    <p:sldId id="587" r:id="rId281"/>
    <p:sldId id="588" r:id="rId282"/>
    <p:sldId id="589" r:id="rId283"/>
    <p:sldId id="590" r:id="rId284"/>
    <p:sldId id="591" r:id="rId285"/>
    <p:sldId id="592" r:id="rId286"/>
    <p:sldId id="593" r:id="rId287"/>
    <p:sldId id="594" r:id="rId288"/>
    <p:sldId id="595" r:id="rId289"/>
    <p:sldId id="596" r:id="rId290"/>
    <p:sldId id="597" r:id="rId291"/>
    <p:sldId id="598" r:id="rId292"/>
    <p:sldId id="599" r:id="rId293"/>
    <p:sldId id="600" r:id="rId294"/>
    <p:sldId id="601" r:id="rId295"/>
    <p:sldId id="602" r:id="rId296"/>
    <p:sldId id="603" r:id="rId297"/>
    <p:sldId id="604" r:id="rId298"/>
    <p:sldId id="607" r:id="rId299"/>
    <p:sldId id="608" r:id="rId300"/>
    <p:sldId id="609" r:id="rId301"/>
    <p:sldId id="610" r:id="rId302"/>
    <p:sldId id="612" r:id="rId303"/>
    <p:sldId id="613" r:id="rId304"/>
    <p:sldId id="614" r:id="rId305"/>
    <p:sldId id="615" r:id="rId306"/>
    <p:sldId id="616" r:id="rId307"/>
    <p:sldId id="617" r:id="rId308"/>
    <p:sldId id="618" r:id="rId309"/>
    <p:sldId id="619" r:id="rId310"/>
    <p:sldId id="620" r:id="rId311"/>
    <p:sldId id="621" r:id="rId312"/>
    <p:sldId id="622" r:id="rId313"/>
    <p:sldId id="623" r:id="rId314"/>
    <p:sldId id="624" r:id="rId315"/>
    <p:sldId id="625" r:id="rId316"/>
    <p:sldId id="626" r:id="rId317"/>
    <p:sldId id="627" r:id="rId318"/>
    <p:sldId id="629" r:id="rId319"/>
    <p:sldId id="630" r:id="rId320"/>
    <p:sldId id="631" r:id="rId321"/>
    <p:sldId id="632" r:id="rId322"/>
    <p:sldId id="633" r:id="rId323"/>
    <p:sldId id="634" r:id="rId324"/>
    <p:sldId id="635" r:id="rId325"/>
    <p:sldId id="636" r:id="rId326"/>
    <p:sldId id="637" r:id="rId327"/>
    <p:sldId id="638" r:id="rId328"/>
    <p:sldId id="640" r:id="rId329"/>
    <p:sldId id="641" r:id="rId330"/>
    <p:sldId id="643" r:id="rId331"/>
    <p:sldId id="644" r:id="rId332"/>
    <p:sldId id="645" r:id="rId333"/>
    <p:sldId id="647" r:id="rId334"/>
    <p:sldId id="648" r:id="rId335"/>
    <p:sldId id="649" r:id="rId336"/>
    <p:sldId id="650" r:id="rId337"/>
    <p:sldId id="651" r:id="rId338"/>
    <p:sldId id="652" r:id="rId339"/>
    <p:sldId id="654" r:id="rId340"/>
    <p:sldId id="655" r:id="rId341"/>
    <p:sldId id="656" r:id="rId342"/>
    <p:sldId id="657" r:id="rId343"/>
    <p:sldId id="658" r:id="rId344"/>
    <p:sldId id="660" r:id="rId345"/>
    <p:sldId id="661" r:id="rId346"/>
    <p:sldId id="662" r:id="rId347"/>
    <p:sldId id="663" r:id="rId348"/>
    <p:sldId id="665" r:id="rId349"/>
    <p:sldId id="666" r:id="rId350"/>
    <p:sldId id="668" r:id="rId351"/>
    <p:sldId id="669" r:id="rId352"/>
    <p:sldId id="670" r:id="rId353"/>
    <p:sldId id="671" r:id="rId354"/>
    <p:sldId id="672" r:id="rId355"/>
    <p:sldId id="673" r:id="rId356"/>
    <p:sldId id="674" r:id="rId357"/>
    <p:sldId id="675" r:id="rId358"/>
    <p:sldId id="676" r:id="rId359"/>
    <p:sldId id="677" r:id="rId360"/>
    <p:sldId id="678" r:id="rId361"/>
    <p:sldId id="679" r:id="rId362"/>
    <p:sldId id="681" r:id="rId363"/>
    <p:sldId id="683" r:id="rId364"/>
    <p:sldId id="684" r:id="rId365"/>
    <p:sldId id="685" r:id="rId366"/>
    <p:sldId id="686" r:id="rId367"/>
    <p:sldId id="688" r:id="rId368"/>
    <p:sldId id="689" r:id="rId369"/>
    <p:sldId id="690" r:id="rId370"/>
    <p:sldId id="691" r:id="rId371"/>
    <p:sldId id="693" r:id="rId372"/>
    <p:sldId id="694" r:id="rId373"/>
    <p:sldId id="695" r:id="rId374"/>
    <p:sldId id="696" r:id="rId375"/>
    <p:sldId id="698" r:id="rId376"/>
    <p:sldId id="699" r:id="rId377"/>
    <p:sldId id="700" r:id="rId378"/>
    <p:sldId id="701" r:id="rId379"/>
    <p:sldId id="702" r:id="rId380"/>
    <p:sldId id="703" r:id="rId381"/>
    <p:sldId id="704" r:id="rId382"/>
    <p:sldId id="705" r:id="rId383"/>
    <p:sldId id="706" r:id="rId384"/>
    <p:sldId id="707" r:id="rId385"/>
    <p:sldId id="708" r:id="rId386"/>
    <p:sldId id="709" r:id="rId387"/>
    <p:sldId id="710" r:id="rId388"/>
    <p:sldId id="711" r:id="rId389"/>
    <p:sldId id="712" r:id="rId390"/>
    <p:sldId id="713" r:id="rId391"/>
    <p:sldId id="714" r:id="rId392"/>
    <p:sldId id="715" r:id="rId393"/>
    <p:sldId id="716" r:id="rId394"/>
    <p:sldId id="717" r:id="rId395"/>
    <p:sldId id="718" r:id="rId396"/>
    <p:sldId id="719" r:id="rId397"/>
    <p:sldId id="720" r:id="rId398"/>
    <p:sldId id="721" r:id="rId399"/>
    <p:sldId id="722" r:id="rId400"/>
    <p:sldId id="723" r:id="rId401"/>
    <p:sldId id="724" r:id="rId402"/>
    <p:sldId id="725" r:id="rId403"/>
    <p:sldId id="726" r:id="rId404"/>
    <p:sldId id="727" r:id="rId405"/>
    <p:sldId id="728" r:id="rId406"/>
    <p:sldId id="729" r:id="rId407"/>
    <p:sldId id="730" r:id="rId408"/>
    <p:sldId id="731" r:id="rId409"/>
    <p:sldId id="732" r:id="rId410"/>
    <p:sldId id="733" r:id="rId411"/>
    <p:sldId id="734" r:id="rId412"/>
    <p:sldId id="735" r:id="rId413"/>
    <p:sldId id="736" r:id="rId414"/>
    <p:sldId id="737" r:id="rId415"/>
    <p:sldId id="738" r:id="rId416"/>
    <p:sldId id="739" r:id="rId417"/>
    <p:sldId id="740" r:id="rId418"/>
    <p:sldId id="741" r:id="rId419"/>
    <p:sldId id="742" r:id="rId420"/>
    <p:sldId id="743" r:id="rId421"/>
    <p:sldId id="744" r:id="rId422"/>
    <p:sldId id="745" r:id="rId423"/>
    <p:sldId id="746" r:id="rId424"/>
    <p:sldId id="747" r:id="rId425"/>
    <p:sldId id="748" r:id="rId426"/>
    <p:sldId id="749" r:id="rId427"/>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69" autoAdjust="0"/>
    <p:restoredTop sz="94624" autoAdjust="0"/>
  </p:normalViewPr>
  <p:slideViewPr>
    <p:cSldViewPr>
      <p:cViewPr varScale="1">
        <p:scale>
          <a:sx n="50" d="100"/>
          <a:sy n="50" d="100"/>
        </p:scale>
        <p:origin x="341" y="-384"/>
      </p:cViewPr>
      <p:guideLst>
        <p:guide orient="horz" pos="2160"/>
        <p:guide pos="2880"/>
      </p:guideLst>
    </p:cSldViewPr>
  </p:slideViewPr>
  <p:outlineViewPr>
    <p:cViewPr>
      <p:scale>
        <a:sx n="33" d="100"/>
        <a:sy n="33" d="100"/>
      </p:scale>
      <p:origin x="0" y="13344"/>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366" Type="http://schemas.openxmlformats.org/officeDocument/2006/relationships/slide" Target="slides/slide365.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377" Type="http://schemas.openxmlformats.org/officeDocument/2006/relationships/slide" Target="slides/slide376.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402" Type="http://schemas.openxmlformats.org/officeDocument/2006/relationships/slide" Target="slides/slide401.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slide" Target="slides/slide345.xml"/><Relationship Id="rId388" Type="http://schemas.openxmlformats.org/officeDocument/2006/relationships/slide" Target="slides/slide387.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413" Type="http://schemas.openxmlformats.org/officeDocument/2006/relationships/slide" Target="slides/slide412.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315" Type="http://schemas.openxmlformats.org/officeDocument/2006/relationships/slide" Target="slides/slide314.xml"/><Relationship Id="rId336" Type="http://schemas.openxmlformats.org/officeDocument/2006/relationships/slide" Target="slides/slide335.xml"/><Relationship Id="rId357" Type="http://schemas.openxmlformats.org/officeDocument/2006/relationships/slide" Target="slides/slide356.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378" Type="http://schemas.openxmlformats.org/officeDocument/2006/relationships/slide" Target="slides/slide377.xml"/><Relationship Id="rId399" Type="http://schemas.openxmlformats.org/officeDocument/2006/relationships/slide" Target="slides/slide398.xml"/><Relationship Id="rId403" Type="http://schemas.openxmlformats.org/officeDocument/2006/relationships/slide" Target="slides/slide402.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424" Type="http://schemas.openxmlformats.org/officeDocument/2006/relationships/slide" Target="slides/slide423.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326" Type="http://schemas.openxmlformats.org/officeDocument/2006/relationships/slide" Target="slides/slide325.xml"/><Relationship Id="rId347" Type="http://schemas.openxmlformats.org/officeDocument/2006/relationships/slide" Target="slides/slide346.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368" Type="http://schemas.openxmlformats.org/officeDocument/2006/relationships/slide" Target="slides/slide367.xml"/><Relationship Id="rId389" Type="http://schemas.openxmlformats.org/officeDocument/2006/relationships/slide" Target="slides/slide388.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414" Type="http://schemas.openxmlformats.org/officeDocument/2006/relationships/slide" Target="slides/slide413.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slide" Target="slides/slide315.xml"/><Relationship Id="rId337" Type="http://schemas.openxmlformats.org/officeDocument/2006/relationships/slide" Target="slides/slide336.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358" Type="http://schemas.openxmlformats.org/officeDocument/2006/relationships/slide" Target="slides/slide357.xml"/><Relationship Id="rId379" Type="http://schemas.openxmlformats.org/officeDocument/2006/relationships/slide" Target="slides/slide378.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390" Type="http://schemas.openxmlformats.org/officeDocument/2006/relationships/slide" Target="slides/slide389.xml"/><Relationship Id="rId404" Type="http://schemas.openxmlformats.org/officeDocument/2006/relationships/slide" Target="slides/slide403.xml"/><Relationship Id="rId425" Type="http://schemas.openxmlformats.org/officeDocument/2006/relationships/slide" Target="slides/slide424.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327" Type="http://schemas.openxmlformats.org/officeDocument/2006/relationships/slide" Target="slides/slide326.xml"/><Relationship Id="rId348" Type="http://schemas.openxmlformats.org/officeDocument/2006/relationships/slide" Target="slides/slide347.xml"/><Relationship Id="rId369" Type="http://schemas.openxmlformats.org/officeDocument/2006/relationships/slide" Target="slides/slide368.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380" Type="http://schemas.openxmlformats.org/officeDocument/2006/relationships/slide" Target="slides/slide379.xml"/><Relationship Id="rId415" Type="http://schemas.openxmlformats.org/officeDocument/2006/relationships/slide" Target="slides/slide414.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slide" Target="slides/slide337.xml"/><Relationship Id="rId359" Type="http://schemas.openxmlformats.org/officeDocument/2006/relationships/slide" Target="slides/slide358.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370" Type="http://schemas.openxmlformats.org/officeDocument/2006/relationships/slide" Target="slides/slide369.xml"/><Relationship Id="rId391" Type="http://schemas.openxmlformats.org/officeDocument/2006/relationships/slide" Target="slides/slide390.xml"/><Relationship Id="rId405" Type="http://schemas.openxmlformats.org/officeDocument/2006/relationships/slide" Target="slides/slide404.xml"/><Relationship Id="rId426" Type="http://schemas.openxmlformats.org/officeDocument/2006/relationships/slide" Target="slides/slide425.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328" Type="http://schemas.openxmlformats.org/officeDocument/2006/relationships/slide" Target="slides/slide327.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381" Type="http://schemas.openxmlformats.org/officeDocument/2006/relationships/slide" Target="slides/slide380.xml"/><Relationship Id="rId416" Type="http://schemas.openxmlformats.org/officeDocument/2006/relationships/slide" Target="slides/slide415.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318" Type="http://schemas.openxmlformats.org/officeDocument/2006/relationships/slide" Target="slides/slide317.xml"/><Relationship Id="rId339" Type="http://schemas.openxmlformats.org/officeDocument/2006/relationships/slide" Target="slides/slide338.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350" Type="http://schemas.openxmlformats.org/officeDocument/2006/relationships/slide" Target="slides/slide349.xml"/><Relationship Id="rId371" Type="http://schemas.openxmlformats.org/officeDocument/2006/relationships/slide" Target="slides/slide370.xml"/><Relationship Id="rId406" Type="http://schemas.openxmlformats.org/officeDocument/2006/relationships/slide" Target="slides/slide405.xml"/><Relationship Id="rId9" Type="http://schemas.openxmlformats.org/officeDocument/2006/relationships/slide" Target="slides/slide8.xml"/><Relationship Id="rId210" Type="http://schemas.openxmlformats.org/officeDocument/2006/relationships/slide" Target="slides/slide209.xml"/><Relationship Id="rId392" Type="http://schemas.openxmlformats.org/officeDocument/2006/relationships/slide" Target="slides/slide391.xml"/><Relationship Id="rId427" Type="http://schemas.openxmlformats.org/officeDocument/2006/relationships/slide" Target="slides/slide426.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361" Type="http://schemas.openxmlformats.org/officeDocument/2006/relationships/slide" Target="slides/slide360.xml"/><Relationship Id="rId196" Type="http://schemas.openxmlformats.org/officeDocument/2006/relationships/slide" Target="slides/slide195.xml"/><Relationship Id="rId200" Type="http://schemas.openxmlformats.org/officeDocument/2006/relationships/slide" Target="slides/slide199.xml"/><Relationship Id="rId382" Type="http://schemas.openxmlformats.org/officeDocument/2006/relationships/slide" Target="slides/slide381.xml"/><Relationship Id="rId417" Type="http://schemas.openxmlformats.org/officeDocument/2006/relationships/slide" Target="slides/slide416.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351" Type="http://schemas.openxmlformats.org/officeDocument/2006/relationships/slide" Target="slides/slide350.xml"/><Relationship Id="rId372" Type="http://schemas.openxmlformats.org/officeDocument/2006/relationships/slide" Target="slides/slide371.xml"/><Relationship Id="rId393" Type="http://schemas.openxmlformats.org/officeDocument/2006/relationships/slide" Target="slides/slide392.xml"/><Relationship Id="rId407" Type="http://schemas.openxmlformats.org/officeDocument/2006/relationships/slide" Target="slides/slide406.xml"/><Relationship Id="rId428" Type="http://schemas.openxmlformats.org/officeDocument/2006/relationships/notesMaster" Target="notesMasters/notesMaster1.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362" Type="http://schemas.openxmlformats.org/officeDocument/2006/relationships/slide" Target="slides/slide361.xml"/><Relationship Id="rId383" Type="http://schemas.openxmlformats.org/officeDocument/2006/relationships/slide" Target="slides/slide382.xml"/><Relationship Id="rId418" Type="http://schemas.openxmlformats.org/officeDocument/2006/relationships/slide" Target="slides/slide417.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373" Type="http://schemas.openxmlformats.org/officeDocument/2006/relationships/slide" Target="slides/slide372.xml"/><Relationship Id="rId394" Type="http://schemas.openxmlformats.org/officeDocument/2006/relationships/slide" Target="slides/slide393.xml"/><Relationship Id="rId408" Type="http://schemas.openxmlformats.org/officeDocument/2006/relationships/slide" Target="slides/slide407.xml"/><Relationship Id="rId429" Type="http://schemas.openxmlformats.org/officeDocument/2006/relationships/presProps" Target="presProps.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363" Type="http://schemas.openxmlformats.org/officeDocument/2006/relationships/slide" Target="slides/slide362.xml"/><Relationship Id="rId384" Type="http://schemas.openxmlformats.org/officeDocument/2006/relationships/slide" Target="slides/slide383.xml"/><Relationship Id="rId419" Type="http://schemas.openxmlformats.org/officeDocument/2006/relationships/slide" Target="slides/slide418.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430" Type="http://schemas.openxmlformats.org/officeDocument/2006/relationships/viewProps" Target="viewProps.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374" Type="http://schemas.openxmlformats.org/officeDocument/2006/relationships/slide" Target="slides/slide373.xml"/><Relationship Id="rId395" Type="http://schemas.openxmlformats.org/officeDocument/2006/relationships/slide" Target="slides/slide394.xml"/><Relationship Id="rId409" Type="http://schemas.openxmlformats.org/officeDocument/2006/relationships/slide" Target="slides/slide408.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420" Type="http://schemas.openxmlformats.org/officeDocument/2006/relationships/slide" Target="slides/slide419.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385" Type="http://schemas.openxmlformats.org/officeDocument/2006/relationships/slide" Target="slides/slide384.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410" Type="http://schemas.openxmlformats.org/officeDocument/2006/relationships/slide" Target="slides/slide409.xml"/><Relationship Id="rId431" Type="http://schemas.openxmlformats.org/officeDocument/2006/relationships/theme" Target="theme/theme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75" Type="http://schemas.openxmlformats.org/officeDocument/2006/relationships/slide" Target="slides/slide374.xml"/><Relationship Id="rId396" Type="http://schemas.openxmlformats.org/officeDocument/2006/relationships/slide" Target="slides/slide395.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400" Type="http://schemas.openxmlformats.org/officeDocument/2006/relationships/slide" Target="slides/slide399.xml"/><Relationship Id="rId421" Type="http://schemas.openxmlformats.org/officeDocument/2006/relationships/slide" Target="slides/slide420.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386" Type="http://schemas.openxmlformats.org/officeDocument/2006/relationships/slide" Target="slides/slide385.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411" Type="http://schemas.openxmlformats.org/officeDocument/2006/relationships/slide" Target="slides/slide410.xml"/><Relationship Id="rId432" Type="http://schemas.openxmlformats.org/officeDocument/2006/relationships/tableStyles" Target="tableStyles.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376" Type="http://schemas.openxmlformats.org/officeDocument/2006/relationships/slide" Target="slides/slide375.xml"/><Relationship Id="rId397" Type="http://schemas.openxmlformats.org/officeDocument/2006/relationships/slide" Target="slides/slide396.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01" Type="http://schemas.openxmlformats.org/officeDocument/2006/relationships/slide" Target="slides/slide400.xml"/><Relationship Id="rId422" Type="http://schemas.openxmlformats.org/officeDocument/2006/relationships/slide" Target="slides/slide421.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387" Type="http://schemas.openxmlformats.org/officeDocument/2006/relationships/slide" Target="slides/slide386.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412" Type="http://schemas.openxmlformats.org/officeDocument/2006/relationships/slide" Target="slides/slide411.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356" Type="http://schemas.openxmlformats.org/officeDocument/2006/relationships/slide" Target="slides/slide355.xml"/><Relationship Id="rId398" Type="http://schemas.openxmlformats.org/officeDocument/2006/relationships/slide" Target="slides/slide397.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423" Type="http://schemas.openxmlformats.org/officeDocument/2006/relationships/slide" Target="slides/slide422.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367" Type="http://schemas.openxmlformats.org/officeDocument/2006/relationships/slide" Target="slides/slide366.xml"/></Relationships>
</file>

<file path=ppt/_rels/viewProps.xml.rels><?xml version="1.0" encoding="UTF-8" standalone="yes"?>
<Relationships xmlns="http://schemas.openxmlformats.org/package/2006/relationships"><Relationship Id="rId1" Type="http://schemas.openxmlformats.org/officeDocument/2006/relationships/slide" Target="slides/slide17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pPr>
              <a:defRPr/>
            </a:pPr>
            <a:fld id="{8EE96EC9-D67A-40BF-BBC9-91B8AB28885E}" type="datetimeFigureOut">
              <a:rPr lang="ar-IQ"/>
              <a:pPr>
                <a:defRPr/>
              </a:pPr>
              <a:t>26/03/1445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pPr>
              <a:defRPr/>
            </a:pPr>
            <a:fld id="{A42C9B34-D38B-4690-A2A7-E16D1B0AD7DD}" type="slidenum">
              <a:rPr lang="ar-IQ"/>
              <a:pPr>
                <a:defRPr/>
              </a:pPr>
              <a:t>‹#›</a:t>
            </a:fld>
            <a:endParaRPr lang="ar-IQ"/>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Slide Image Placeholder 1"/>
          <p:cNvSpPr>
            <a:spLocks noGrp="1" noRot="1" noChangeAspect="1" noTextEdit="1"/>
          </p:cNvSpPr>
          <p:nvPr>
            <p:ph type="sldImg"/>
          </p:nvPr>
        </p:nvSpPr>
        <p:spPr bwMode="auto">
          <a:noFill/>
          <a:ln>
            <a:solidFill>
              <a:srgbClr val="000000"/>
            </a:solidFill>
            <a:miter lim="800000"/>
            <a:headEnd/>
            <a:tailEnd/>
          </a:ln>
        </p:spPr>
      </p:sp>
      <p:sp>
        <p:nvSpPr>
          <p:cNvPr id="428035" name="Notes Placeholder 2"/>
          <p:cNvSpPr>
            <a:spLocks noGrp="1"/>
          </p:cNvSpPr>
          <p:nvPr>
            <p:ph type="body" idx="1"/>
          </p:nvPr>
        </p:nvSpPr>
        <p:spPr bwMode="auto">
          <a:noFill/>
        </p:spPr>
        <p:txBody>
          <a:bodyPr/>
          <a:lstStyle/>
          <a:p>
            <a:pPr eaLnBrk="1" hangingPunct="1">
              <a:spcBef>
                <a:spcPct val="0"/>
              </a:spcBef>
            </a:pPr>
            <a:endParaRPr lang="ar-IQ"/>
          </a:p>
        </p:txBody>
      </p:sp>
      <p:sp>
        <p:nvSpPr>
          <p:cNvPr id="428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B9E1F0-A938-4452-8074-B189AFA46AA4}" type="slidenum">
              <a:rPr lang="ar-IQ" smtClean="0"/>
              <a:pPr/>
              <a:t>1</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42C9B34-D38B-4690-A2A7-E16D1B0AD7DD}" type="slidenum">
              <a:rPr lang="ar-IQ" smtClean="0"/>
              <a:pPr>
                <a:defRPr/>
              </a:pPr>
              <a:t>18</a:t>
            </a:fld>
            <a:endParaRPr lang="ar-IQ"/>
          </a:p>
        </p:txBody>
      </p:sp>
    </p:spTree>
    <p:extLst>
      <p:ext uri="{BB962C8B-B14F-4D97-AF65-F5344CB8AC3E}">
        <p14:creationId xmlns:p14="http://schemas.microsoft.com/office/powerpoint/2010/main" val="1250954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a:t>Click to edit Master title style</a:t>
            </a:r>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5" name="Date Placeholder 27"/>
          <p:cNvSpPr>
            <a:spLocks noGrp="1"/>
          </p:cNvSpPr>
          <p:nvPr>
            <p:ph type="dt" sz="half" idx="10"/>
          </p:nvPr>
        </p:nvSpPr>
        <p:spPr/>
        <p:txBody>
          <a:bodyPr/>
          <a:lstStyle>
            <a:lvl1pPr>
              <a:defRPr/>
            </a:lvl1pPr>
            <a:extLst/>
          </a:lstStyle>
          <a:p>
            <a:pPr>
              <a:defRPr/>
            </a:pPr>
            <a:fld id="{2C9C8954-9DB3-4D32-83FD-D4E1865AD3E2}" type="datetimeFigureOut">
              <a:rPr lang="en-US"/>
              <a:pPr>
                <a:defRPr/>
              </a:pPr>
              <a:t>10/10/2023</a:t>
            </a:fld>
            <a:endParaRPr lang="en-US" dirty="0"/>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75C4C29F-A457-48CA-A72B-09300B21A75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37BD5128-CDBD-4D07-9299-B551854F8F04}" type="datetimeFigureOut">
              <a:rPr lang="en-US"/>
              <a:pPr>
                <a:defRPr/>
              </a:pPr>
              <a:t>10/10/2023</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1E0BEA4-022F-4266-9DE1-3BF1AD4BD03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4835D598-02E7-4D79-8B81-7A2CD5224CDB}" type="datetimeFigureOut">
              <a:rPr lang="en-US"/>
              <a:pPr>
                <a:defRPr/>
              </a:pPr>
              <a:t>10/10/2023</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E3E8BB8-5308-4C1D-A6B2-7DB6E6C8FFD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C33860E9-C2AE-4100-A850-87441B303117}" type="datetimeFigureOut">
              <a:rPr lang="en-US"/>
              <a:pPr>
                <a:defRPr/>
              </a:pPr>
              <a:t>10/10/2023</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3DF1F30-EBB5-4D3E-A50E-1602DC9B248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lgn="l" rtl="0" fontAlgn="auto">
              <a:spcBef>
                <a:spcPts val="0"/>
              </a:spcBef>
              <a:spcAft>
                <a:spcPts val="0"/>
              </a:spcAft>
              <a:defRPr/>
            </a:pPr>
            <a:endParaRPr lang="en-US" dirty="0">
              <a:latin typeface="+mn-lt"/>
              <a:cs typeface="+mn-cs"/>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a:t>Click to edit Master title style</a:t>
            </a:r>
          </a:p>
        </p:txBody>
      </p:sp>
      <p:sp>
        <p:nvSpPr>
          <p:cNvPr id="25" name="Date Placeholder 3"/>
          <p:cNvSpPr>
            <a:spLocks noGrp="1"/>
          </p:cNvSpPr>
          <p:nvPr>
            <p:ph type="dt" sz="half" idx="10"/>
          </p:nvPr>
        </p:nvSpPr>
        <p:spPr/>
        <p:txBody>
          <a:bodyPr/>
          <a:lstStyle>
            <a:lvl1pPr>
              <a:defRPr/>
            </a:lvl1pPr>
            <a:extLst/>
          </a:lstStyle>
          <a:p>
            <a:pPr>
              <a:defRPr/>
            </a:pPr>
            <a:fld id="{C56C6153-2A59-495B-A51C-376554A46ACA}" type="datetimeFigureOut">
              <a:rPr lang="en-US"/>
              <a:pPr>
                <a:defRPr/>
              </a:pPr>
              <a:t>10/10/2023</a:t>
            </a:fld>
            <a:endParaRPr lang="en-US" dirty="0"/>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9796777D-2125-4583-AA8B-545AF6EA344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72B974C5-F9BA-4790-A254-E1853C9BC230}" type="datetimeFigureOut">
              <a:rPr lang="en-US"/>
              <a:pPr>
                <a:defRPr/>
              </a:pPr>
              <a:t>10/10/2023</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8F09889-0A6A-4698-886E-B07FF794354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Date Placeholder 6"/>
          <p:cNvSpPr>
            <a:spLocks noGrp="1"/>
          </p:cNvSpPr>
          <p:nvPr>
            <p:ph type="dt" sz="half" idx="10"/>
          </p:nvPr>
        </p:nvSpPr>
        <p:spPr/>
        <p:txBody>
          <a:bodyPr/>
          <a:lstStyle>
            <a:lvl1pPr>
              <a:defRPr/>
            </a:lvl1pPr>
            <a:extLst/>
          </a:lstStyle>
          <a:p>
            <a:pPr>
              <a:defRPr/>
            </a:pPr>
            <a:fld id="{F4F2210E-EACE-49A3-89BC-07B76C41A59E}" type="datetimeFigureOut">
              <a:rPr lang="en-US"/>
              <a:pPr>
                <a:defRPr/>
              </a:pPr>
              <a:t>10/10/2023</a:t>
            </a:fld>
            <a:endParaRPr lang="en-US" dirty="0"/>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99F37CA5-14B4-4B08-A00E-45CF79D3F7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E61EB511-F93A-498D-9CF3-CAAF857832D0}" type="datetimeFigureOut">
              <a:rPr lang="en-US"/>
              <a:pPr>
                <a:defRPr/>
              </a:pPr>
              <a:t>10/10/2023</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B1BAD2FB-3806-42A5-B3CC-72F6C49A2D4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F63A0B73-B4DE-4E03-837F-DA7818B6A80F}" type="datetimeFigureOut">
              <a:rPr lang="en-US"/>
              <a:pPr>
                <a:defRPr/>
              </a:pPr>
              <a:t>10/10/2023</a:t>
            </a:fld>
            <a:endParaRPr lang="en-US" dirty="0"/>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582528B3-B4E9-427B-B786-9043F44C871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780381F9-CFBA-42A7-8E69-C9AB65980F51}" type="datetimeFigureOut">
              <a:rPr lang="en-US"/>
              <a:pPr>
                <a:defRPr/>
              </a:pPr>
              <a:t>10/10/2023</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E782141-3D9B-4CAA-9AA6-AA556164C5F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06830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06732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06830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06732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068305"/>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067330"/>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dirty="0"/>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872F9363-8802-4383-994B-05EB48516D66}" type="datetimeFigureOut">
              <a:rPr lang="en-US"/>
              <a:pPr>
                <a:defRPr/>
              </a:pPr>
              <a:t>10/10/2023</a:t>
            </a:fld>
            <a:endParaRPr lang="en-US" dirty="0"/>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0E9C00A0-EF08-4B7F-9E9F-AEA021780C6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p>
            <a:r>
              <a:rPr lang="en-US"/>
              <a:t>Click to edit Master title style</a:t>
            </a:r>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rtl="0" eaLnBrk="1" fontAlgn="auto" latinLnBrk="0" hangingPunct="1">
              <a:spcBef>
                <a:spcPts val="0"/>
              </a:spcBef>
              <a:spcAft>
                <a:spcPts val="0"/>
              </a:spcAft>
              <a:defRPr kumimoji="0" sz="1100">
                <a:solidFill>
                  <a:schemeClr val="tx2"/>
                </a:solidFill>
                <a:latin typeface="+mn-lt"/>
                <a:cs typeface="+mn-cs"/>
              </a:defRPr>
            </a:lvl1pPr>
            <a:extLst/>
          </a:lstStyle>
          <a:p>
            <a:pPr>
              <a:defRPr/>
            </a:pPr>
            <a:fld id="{AA72415F-6D7D-4DD3-93AF-065F446CA099}" type="datetimeFigureOut">
              <a:rPr lang="en-US"/>
              <a:pPr>
                <a:defRPr/>
              </a:pPr>
              <a:t>10/10/2023</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rtl="0" eaLnBrk="1" fontAlgn="auto" latinLnBrk="0" hangingPunct="1">
              <a:spcBef>
                <a:spcPts val="0"/>
              </a:spcBef>
              <a:spcAft>
                <a:spcPts val="0"/>
              </a:spcAft>
              <a:defRPr kumimoji="0" sz="1100">
                <a:solidFill>
                  <a:schemeClr val="tx2"/>
                </a:solidFill>
                <a:latin typeface="+mn-lt"/>
                <a:cs typeface="+mn-cs"/>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rtl="0" eaLnBrk="1" fontAlgn="auto" latinLnBrk="0" hangingPunct="1">
              <a:spcBef>
                <a:spcPts val="0"/>
              </a:spcBef>
              <a:spcAft>
                <a:spcPts val="0"/>
              </a:spcAft>
              <a:defRPr kumimoji="0" sz="1200">
                <a:solidFill>
                  <a:schemeClr val="tx2"/>
                </a:solidFill>
                <a:latin typeface="+mn-lt"/>
                <a:cs typeface="+mn-cs"/>
              </a:defRPr>
            </a:lvl1pPr>
            <a:extLst/>
          </a:lstStyle>
          <a:p>
            <a:pPr>
              <a:defRPr/>
            </a:pPr>
            <a:fld id="{C4D71110-AB57-4A9A-A4F4-406DCEC1D4F2}"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5747" r:id="rId1"/>
    <p:sldLayoutId id="2147485742" r:id="rId2"/>
    <p:sldLayoutId id="2147485748" r:id="rId3"/>
    <p:sldLayoutId id="2147485749" r:id="rId4"/>
    <p:sldLayoutId id="2147485750" r:id="rId5"/>
    <p:sldLayoutId id="2147485743" r:id="rId6"/>
    <p:sldLayoutId id="2147485751" r:id="rId7"/>
    <p:sldLayoutId id="2147485744" r:id="rId8"/>
    <p:sldLayoutId id="2147485752" r:id="rId9"/>
    <p:sldLayoutId id="2147485745" r:id="rId10"/>
    <p:sldLayoutId id="2147485746" r:id="rId11"/>
  </p:sldLayoutIdLst>
  <p:txStyles>
    <p:titleStyle>
      <a:lvl1pPr algn="l" rtl="1" eaLnBrk="0" fontAlgn="base" hangingPunct="0">
        <a:spcBef>
          <a:spcPct val="0"/>
        </a:spcBef>
        <a:spcAft>
          <a:spcPct val="0"/>
        </a:spcAft>
        <a:defRPr sz="4000" kern="1200" spc="-100">
          <a:solidFill>
            <a:srgbClr val="C1EEFF"/>
          </a:solidFill>
          <a:latin typeface="+mj-lt"/>
          <a:ea typeface="+mj-ea"/>
          <a:cs typeface="+mj-cs"/>
        </a:defRPr>
      </a:lvl1pPr>
      <a:lvl2pPr algn="l" rtl="1" eaLnBrk="0" fontAlgn="base" hangingPunct="0">
        <a:spcBef>
          <a:spcPct val="0"/>
        </a:spcBef>
        <a:spcAft>
          <a:spcPct val="0"/>
        </a:spcAft>
        <a:defRPr sz="4000">
          <a:solidFill>
            <a:srgbClr val="C1EEFF"/>
          </a:solidFill>
          <a:latin typeface="Consolas" pitchFamily="49" charset="0"/>
        </a:defRPr>
      </a:lvl2pPr>
      <a:lvl3pPr algn="l" rtl="1" eaLnBrk="0" fontAlgn="base" hangingPunct="0">
        <a:spcBef>
          <a:spcPct val="0"/>
        </a:spcBef>
        <a:spcAft>
          <a:spcPct val="0"/>
        </a:spcAft>
        <a:defRPr sz="4000">
          <a:solidFill>
            <a:srgbClr val="C1EEFF"/>
          </a:solidFill>
          <a:latin typeface="Consolas" pitchFamily="49" charset="0"/>
        </a:defRPr>
      </a:lvl3pPr>
      <a:lvl4pPr algn="l" rtl="1" eaLnBrk="0" fontAlgn="base" hangingPunct="0">
        <a:spcBef>
          <a:spcPct val="0"/>
        </a:spcBef>
        <a:spcAft>
          <a:spcPct val="0"/>
        </a:spcAft>
        <a:defRPr sz="4000">
          <a:solidFill>
            <a:srgbClr val="C1EEFF"/>
          </a:solidFill>
          <a:latin typeface="Consolas" pitchFamily="49" charset="0"/>
        </a:defRPr>
      </a:lvl4pPr>
      <a:lvl5pPr algn="l" rtl="1" eaLnBrk="0" fontAlgn="base" hangingPunct="0">
        <a:spcBef>
          <a:spcPct val="0"/>
        </a:spcBef>
        <a:spcAft>
          <a:spcPct val="0"/>
        </a:spcAft>
        <a:defRPr sz="4000">
          <a:solidFill>
            <a:srgbClr val="C1EEFF"/>
          </a:solidFill>
          <a:latin typeface="Consolas" pitchFamily="49" charset="0"/>
        </a:defRPr>
      </a:lvl5pPr>
      <a:lvl6pPr marL="457200" algn="l" rtl="1" fontAlgn="base">
        <a:spcBef>
          <a:spcPct val="0"/>
        </a:spcBef>
        <a:spcAft>
          <a:spcPct val="0"/>
        </a:spcAft>
        <a:defRPr sz="4000">
          <a:solidFill>
            <a:srgbClr val="C1EEFF"/>
          </a:solidFill>
          <a:latin typeface="Consolas" pitchFamily="49" charset="0"/>
        </a:defRPr>
      </a:lvl6pPr>
      <a:lvl7pPr marL="914400" algn="l" rtl="1" fontAlgn="base">
        <a:spcBef>
          <a:spcPct val="0"/>
        </a:spcBef>
        <a:spcAft>
          <a:spcPct val="0"/>
        </a:spcAft>
        <a:defRPr sz="4000">
          <a:solidFill>
            <a:srgbClr val="C1EEFF"/>
          </a:solidFill>
          <a:latin typeface="Consolas" pitchFamily="49" charset="0"/>
        </a:defRPr>
      </a:lvl7pPr>
      <a:lvl8pPr marL="1371600" algn="l" rtl="1" fontAlgn="base">
        <a:spcBef>
          <a:spcPct val="0"/>
        </a:spcBef>
        <a:spcAft>
          <a:spcPct val="0"/>
        </a:spcAft>
        <a:defRPr sz="4000">
          <a:solidFill>
            <a:srgbClr val="C1EEFF"/>
          </a:solidFill>
          <a:latin typeface="Consolas" pitchFamily="49" charset="0"/>
        </a:defRPr>
      </a:lvl8pPr>
      <a:lvl9pPr marL="1828800" algn="l" rtl="1" fontAlgn="base">
        <a:spcBef>
          <a:spcPct val="0"/>
        </a:spcBef>
        <a:spcAft>
          <a:spcPct val="0"/>
        </a:spcAft>
        <a:defRPr sz="4000">
          <a:solidFill>
            <a:srgbClr val="C1EEFF"/>
          </a:solidFill>
          <a:latin typeface="Consolas" pitchFamily="49" charset="0"/>
        </a:defRPr>
      </a:lvl9pPr>
      <a:extLst/>
    </p:titleStyle>
    <p:bodyStyle>
      <a:lvl1pPr marL="411163" indent="-342900" algn="r" rtl="1"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r" rtl="1"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r" rtl="1"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r" rtl="1"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r" rtl="1"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228600" y="304800"/>
            <a:ext cx="8610600" cy="5032375"/>
          </a:xfrm>
          <a:prstGeom prst="rect">
            <a:avLst/>
          </a:prstGeom>
          <a:noFill/>
          <a:ln w="9525">
            <a:noFill/>
            <a:miter lim="800000"/>
            <a:headEnd/>
            <a:tailEnd/>
          </a:ln>
        </p:spPr>
        <p:txBody>
          <a:bodyPr>
            <a:spAutoFit/>
          </a:bodyPr>
          <a:lstStyle/>
          <a:p>
            <a:pPr algn="ctr">
              <a:lnSpc>
                <a:spcPct val="150000"/>
              </a:lnSpc>
            </a:pPr>
            <a:r>
              <a:rPr lang="ar-IQ" sz="4000" dirty="0">
                <a:latin typeface="Corbel" pitchFamily="34" charset="0"/>
                <a:cs typeface="Tahoma" pitchFamily="34" charset="0"/>
              </a:rPr>
              <a:t> </a:t>
            </a:r>
            <a:endParaRPr lang="en-US" sz="4000" dirty="0">
              <a:solidFill>
                <a:srgbClr val="FFFF00"/>
              </a:solidFill>
              <a:latin typeface="Corbel" pitchFamily="34" charset="0"/>
            </a:endParaRPr>
          </a:p>
          <a:p>
            <a:pPr algn="ctr">
              <a:lnSpc>
                <a:spcPct val="150000"/>
              </a:lnSpc>
            </a:pPr>
            <a:r>
              <a:rPr lang="ar-IQ" sz="4000" dirty="0">
                <a:solidFill>
                  <a:srgbClr val="FF0000"/>
                </a:solidFill>
                <a:latin typeface="Corbel" pitchFamily="34" charset="0"/>
                <a:cs typeface="Tahoma" pitchFamily="34" charset="0"/>
              </a:rPr>
              <a:t>المرحلة الثالثة- كلية القانون </a:t>
            </a:r>
          </a:p>
          <a:p>
            <a:pPr algn="ctr">
              <a:lnSpc>
                <a:spcPct val="150000"/>
              </a:lnSpc>
            </a:pPr>
            <a:endParaRPr lang="ar-IQ" sz="4000" dirty="0">
              <a:solidFill>
                <a:srgbClr val="FF0000"/>
              </a:solidFill>
              <a:latin typeface="Corbel" pitchFamily="34" charset="0"/>
              <a:cs typeface="Tahoma" pitchFamily="34" charset="0"/>
            </a:endParaRPr>
          </a:p>
          <a:p>
            <a:pPr algn="ctr">
              <a:lnSpc>
                <a:spcPct val="150000"/>
              </a:lnSpc>
            </a:pPr>
            <a:r>
              <a:rPr lang="ar-IQ" sz="4000" dirty="0">
                <a:solidFill>
                  <a:srgbClr val="FFFF00"/>
                </a:solidFill>
                <a:latin typeface="Corbel" pitchFamily="34" charset="0"/>
                <a:cs typeface="Tahoma" pitchFamily="34" charset="0"/>
              </a:rPr>
              <a:t>أحكام الألتزام</a:t>
            </a: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latin typeface="Corbel" pitchFamily="34" charset="0"/>
                <a:cs typeface="Tahoma"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Effect transition="in" filter="circle(in)">
                                      <p:cBhvr>
                                        <p:cTn id="7" dur="2000"/>
                                        <p:tgtEl>
                                          <p:spTgt spid="8194">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8194">
                                            <p:txEl>
                                              <p:pRg st="3" end="3"/>
                                            </p:txEl>
                                          </p:spTgt>
                                        </p:tgtEl>
                                        <p:attrNameLst>
                                          <p:attrName>style.visibility</p:attrName>
                                        </p:attrNameLst>
                                      </p:cBhvr>
                                      <p:to>
                                        <p:strVal val="visible"/>
                                      </p:to>
                                    </p:set>
                                    <p:animEffect transition="in" filter="circle(in)">
                                      <p:cBhvr>
                                        <p:cTn id="10" dur="2000"/>
                                        <p:tgtEl>
                                          <p:spTgt spid="819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C9E52C-F69E-A70C-5CA5-30EEC1C51FC1}"/>
              </a:ext>
            </a:extLst>
          </p:cNvPr>
          <p:cNvSpPr txBox="1"/>
          <p:nvPr/>
        </p:nvSpPr>
        <p:spPr>
          <a:xfrm>
            <a:off x="152400" y="152400"/>
            <a:ext cx="8686800" cy="2219838"/>
          </a:xfrm>
          <a:prstGeom prst="rect">
            <a:avLst/>
          </a:prstGeom>
          <a:noFill/>
        </p:spPr>
        <p:txBody>
          <a:bodyPr wrap="square">
            <a:spAutoFit/>
          </a:bodyPr>
          <a:lstStyle/>
          <a:p>
            <a:pPr algn="just">
              <a:lnSpc>
                <a:spcPct val="150000"/>
              </a:lnSpc>
            </a:pPr>
            <a:r>
              <a:rPr lang="ar-IQ" sz="3200" b="1" dirty="0">
                <a:latin typeface="Times New Roman" panose="02020603050405020304" pitchFamily="18" charset="0"/>
                <a:cs typeface="Times New Roman" panose="02020603050405020304" pitchFamily="18" charset="0"/>
              </a:rPr>
              <a:t>ان سكوت ق. م. ع عن تناول الالتزام الطبيعي لا يعني اهمالا له, اذ يمكن الاخذ بها دون نص ويمكن ملاحظة ذلك في حالة الدين الذي لحقه التقادم</a:t>
            </a:r>
            <a:r>
              <a:rPr lang="ar-IQ"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574657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
          <p:cNvSpPr>
            <a:spLocks noChangeArrowheads="1"/>
          </p:cNvSpPr>
          <p:nvPr/>
        </p:nvSpPr>
        <p:spPr bwMode="auto">
          <a:xfrm>
            <a:off x="228600" y="304800"/>
            <a:ext cx="8686800" cy="6324600"/>
          </a:xfrm>
          <a:prstGeom prst="rect">
            <a:avLst/>
          </a:prstGeom>
          <a:noFill/>
          <a:ln w="9525">
            <a:noFill/>
            <a:miter lim="800000"/>
            <a:headEnd/>
            <a:tailEnd/>
          </a:ln>
        </p:spPr>
        <p:txBody>
          <a:bodyPr>
            <a:spAutoFit/>
          </a:bodyPr>
          <a:lstStyle/>
          <a:p>
            <a:pPr algn="just">
              <a:lnSpc>
                <a:spcPct val="150000"/>
              </a:lnSpc>
            </a:pPr>
            <a:r>
              <a:rPr lang="ar-IQ" dirty="0">
                <a:latin typeface="Corbel" pitchFamily="34" charset="0"/>
                <a:cs typeface="Tahoma" pitchFamily="34" charset="0"/>
              </a:rPr>
              <a:t>2</a:t>
            </a:r>
            <a:r>
              <a:rPr lang="ar-IQ" dirty="0">
                <a:solidFill>
                  <a:srgbClr val="FFFF00"/>
                </a:solidFill>
                <a:latin typeface="Corbel" pitchFamily="34" charset="0"/>
                <a:cs typeface="Tahoma" pitchFamily="34" charset="0"/>
              </a:rPr>
              <a:t>. تاخر المدين في الوفاء</a:t>
            </a:r>
          </a:p>
          <a:p>
            <a:pPr algn="just">
              <a:lnSpc>
                <a:spcPct val="150000"/>
              </a:lnSpc>
            </a:pPr>
            <a:r>
              <a:rPr lang="ar-IQ" dirty="0">
                <a:latin typeface="Corbel" pitchFamily="34" charset="0"/>
                <a:cs typeface="Tahoma" pitchFamily="34" charset="0"/>
              </a:rPr>
              <a:t>لما كان الألتزام بدفع مبلغ من النقود يقبل التنفيذ العيني فالمسؤلية المترتبة على عدم تنفيذه لا يمكن أن تكون الا مسؤلية مترتبة على التأخير في الوفاء به.  </a:t>
            </a:r>
          </a:p>
          <a:p>
            <a:pPr algn="just">
              <a:lnSpc>
                <a:spcPct val="150000"/>
              </a:lnSpc>
            </a:pPr>
            <a:r>
              <a:rPr lang="ar-IQ" dirty="0">
                <a:solidFill>
                  <a:srgbClr val="FF0000"/>
                </a:solidFill>
                <a:latin typeface="Corbel" pitchFamily="34" charset="0"/>
                <a:cs typeface="Tahoma" pitchFamily="34" charset="0"/>
              </a:rPr>
              <a:t>أن الفوائد التاخيرية لكي يمكن أستحقاقها يجب أن تتوافر فيه شروط أستحقاق التعويض وهي الأعذار و توافر أركان المسؤلية المدنية من خطأ وضرر وعلاقة السببية بين الخطأ والضرر. </a:t>
            </a:r>
            <a:r>
              <a:rPr lang="ar-IQ" dirty="0">
                <a:latin typeface="Corbel" pitchFamily="34" charset="0"/>
                <a:cs typeface="Tahoma" pitchFamily="34" charset="0"/>
              </a:rPr>
              <a:t>والجدير بالذكر أن المشرع العراقي قد خرج على القواعد العامة في أستحقاق فوائد التأخير </a:t>
            </a:r>
            <a:r>
              <a:rPr lang="ar-IQ" dirty="0">
                <a:solidFill>
                  <a:srgbClr val="00B0F0"/>
                </a:solidFill>
                <a:latin typeface="Corbel" pitchFamily="34" charset="0"/>
                <a:cs typeface="Tahoma" pitchFamily="34" charset="0"/>
              </a:rPr>
              <a:t>حيث تناول أثبات أركانها مراعيا مصلحة الدائن وشدد شرط الأعذار مراعيا لمصلحة الدائن أيضا. عليه فأنه أفترض تحقق الضرر بسبب التأخر في الوفاء فرضا غير قابل لأثبات العكس ولم يمكن المدين من نفي وقوعه. وأن القانون أفترض مقدار الضرر فلم يجز المطالبة بزيادة أو بأنقاص فوائد التأخير, قانونية كانت أو أتفاقية ألا في حالات أستثنائية. </a:t>
            </a:r>
          </a:p>
          <a:p>
            <a:pPr algn="just">
              <a:lnSpc>
                <a:spcPct val="150000"/>
              </a:lnSpc>
            </a:pPr>
            <a:r>
              <a:rPr lang="ar-IQ" dirty="0">
                <a:latin typeface="Corbel" pitchFamily="34" charset="0"/>
                <a:cs typeface="Tahoma" pitchFamily="34" charset="0"/>
              </a:rPr>
              <a:t>أي ان القانون لا يحمل الدائن عبا أثبات وجود الضرر </a:t>
            </a:r>
          </a:p>
          <a:p>
            <a:pPr algn="just">
              <a:lnSpc>
                <a:spcPct val="150000"/>
              </a:lnSpc>
              <a:buFontTx/>
              <a:buChar char="-"/>
            </a:pPr>
            <a:r>
              <a:rPr lang="ar-IQ" dirty="0">
                <a:solidFill>
                  <a:srgbClr val="FFFF00"/>
                </a:solidFill>
                <a:latin typeface="Corbel" pitchFamily="34" charset="0"/>
                <a:cs typeface="Tahoma" pitchFamily="34" charset="0"/>
              </a:rPr>
              <a:t>و بالنسبة للخطأ فالقانون قدر أن خطأ المدين في التاخر عن الوفاء هو التأخير في حد ذاته. </a:t>
            </a:r>
          </a:p>
          <a:p>
            <a:pPr algn="just">
              <a:lnSpc>
                <a:spcPct val="150000"/>
              </a:lnSpc>
              <a:buFontTx/>
              <a:buChar char="-"/>
            </a:pPr>
            <a:r>
              <a:rPr lang="ar-IQ" dirty="0">
                <a:latin typeface="Corbel" pitchFamily="34" charset="0"/>
                <a:cs typeface="Tahoma" pitchFamily="34" charset="0"/>
              </a:rPr>
              <a:t> و لا حاجة لأثبات شرطين من شروط المسؤلية المدنية هي الضرر والعلاقة السببية لأفتراضهما من قبل القانون فرضا لا يقبل أثبات العكس, أما شرط الخطأ فقد يبدو في صورة التأخر في الوفاء. </a:t>
            </a:r>
          </a:p>
        </p:txBody>
      </p:sp>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
          <p:cNvSpPr>
            <a:spLocks noChangeArrowheads="1"/>
          </p:cNvSpPr>
          <p:nvPr/>
        </p:nvSpPr>
        <p:spPr bwMode="auto">
          <a:xfrm>
            <a:off x="228600" y="304800"/>
            <a:ext cx="8686800" cy="6269038"/>
          </a:xfrm>
          <a:prstGeom prst="rect">
            <a:avLst/>
          </a:prstGeom>
          <a:noFill/>
          <a:ln w="9525">
            <a:noFill/>
            <a:miter lim="800000"/>
            <a:headEnd/>
            <a:tailEnd/>
          </a:ln>
        </p:spPr>
        <p:txBody>
          <a:bodyPr>
            <a:spAutoFit/>
          </a:bodyPr>
          <a:lstStyle/>
          <a:p>
            <a:pPr algn="just">
              <a:lnSpc>
                <a:spcPct val="150000"/>
              </a:lnSpc>
            </a:pPr>
            <a:r>
              <a:rPr lang="ar-IQ" dirty="0">
                <a:latin typeface="Corbel" pitchFamily="34" charset="0"/>
                <a:cs typeface="Tahoma" pitchFamily="34" charset="0"/>
              </a:rPr>
              <a:t>3</a:t>
            </a:r>
            <a:r>
              <a:rPr lang="ar-IQ" dirty="0">
                <a:solidFill>
                  <a:srgbClr val="FFFF00"/>
                </a:solidFill>
                <a:latin typeface="Corbel" pitchFamily="34" charset="0"/>
                <a:cs typeface="Tahoma" pitchFamily="34" charset="0"/>
              </a:rPr>
              <a:t>. مطالبة الدائن بفوائد التأخير مطالبة قضائية</a:t>
            </a:r>
          </a:p>
          <a:p>
            <a:pPr algn="just">
              <a:lnSpc>
                <a:spcPct val="150000"/>
              </a:lnSpc>
            </a:pPr>
            <a:endParaRPr lang="ar-IQ" dirty="0">
              <a:solidFill>
                <a:srgbClr val="FFFF00"/>
              </a:solidFill>
              <a:latin typeface="Corbel" pitchFamily="34" charset="0"/>
              <a:cs typeface="Tahoma" pitchFamily="34" charset="0"/>
            </a:endParaRPr>
          </a:p>
          <a:p>
            <a:pPr algn="just">
              <a:lnSpc>
                <a:spcPct val="150000"/>
              </a:lnSpc>
            </a:pPr>
            <a:r>
              <a:rPr lang="ar-IQ" dirty="0">
                <a:latin typeface="Corbel" pitchFamily="34" charset="0"/>
                <a:cs typeface="Tahoma" pitchFamily="34" charset="0"/>
              </a:rPr>
              <a:t>أن القانون قد خرج على القواعد العامة لأستحقاق التعويض بالنسبة لشرط الأعذار رعاية لمصلحة الدائن. فلا يكفي الأعذار لأستحقاق الفوائد وأنما تشدد القانون بدافع من كراهته للربا وتطلب المطالبة القضائية لأستحقاقها ولم يكتف بالمطالبة بأصل الدين لسريانها بل حدد تأريخ المطالبة بها كميعاد لسريانها أمعانا منه في التنكر للربا.  </a:t>
            </a:r>
          </a:p>
          <a:p>
            <a:pPr algn="just">
              <a:lnSpc>
                <a:spcPct val="150000"/>
              </a:lnSpc>
            </a:pPr>
            <a:endParaRPr lang="ar-IQ" dirty="0">
              <a:latin typeface="Corbel" pitchFamily="34" charset="0"/>
              <a:cs typeface="Tahoma" pitchFamily="34" charset="0"/>
            </a:endParaRPr>
          </a:p>
          <a:p>
            <a:pPr algn="just">
              <a:lnSpc>
                <a:spcPct val="150000"/>
              </a:lnSpc>
            </a:pPr>
            <a:r>
              <a:rPr lang="ar-IQ" dirty="0">
                <a:solidFill>
                  <a:srgbClr val="FF0000"/>
                </a:solidFill>
                <a:latin typeface="Corbel" pitchFamily="34" charset="0"/>
                <a:cs typeface="Tahoma" pitchFamily="34" charset="0"/>
              </a:rPr>
              <a:t>وينبغي طلب الفوائد في عريضة الدعوى ولذلك فأن الفوائد لا تسري اذا كانت عريضة الدعوى باطلة أو سقطت الخصومة أو تركت أو رفعت الدعوى أمام محمكة غير مختصة. </a:t>
            </a:r>
          </a:p>
          <a:p>
            <a:pPr algn="just">
              <a:lnSpc>
                <a:spcPct val="150000"/>
              </a:lnSpc>
            </a:pPr>
            <a:endParaRPr lang="ar-IQ" dirty="0">
              <a:solidFill>
                <a:srgbClr val="FFFF00"/>
              </a:solidFill>
              <a:latin typeface="Corbel" pitchFamily="34" charset="0"/>
              <a:cs typeface="Tahoma" pitchFamily="34" charset="0"/>
            </a:endParaRPr>
          </a:p>
          <a:p>
            <a:pPr algn="just">
              <a:lnSpc>
                <a:spcPct val="150000"/>
              </a:lnSpc>
            </a:pPr>
            <a:r>
              <a:rPr lang="ar-IQ" dirty="0">
                <a:solidFill>
                  <a:srgbClr val="FFFF00"/>
                </a:solidFill>
                <a:latin typeface="Corbel" pitchFamily="34" charset="0"/>
                <a:cs typeface="Tahoma" pitchFamily="34" charset="0"/>
              </a:rPr>
              <a:t>أن قاعدة أستحقاق الفوائد منذ تأريخ المطالبة القضائية بها ليست من النظام العام ولذلك يجوز الأتفاق على ما يخالفها وقد يجري العرف على مخالفتها وقد ينص القانون على عكسها. </a:t>
            </a:r>
            <a:r>
              <a:rPr lang="ar-IQ" dirty="0">
                <a:latin typeface="Corbel" pitchFamily="34" charset="0"/>
                <a:cs typeface="Tahoma" pitchFamily="34" charset="0"/>
              </a:rPr>
              <a:t>فقد يجري العرف على تحديد ميعاد أخر لسريانها غير تأريخ المطالبة القضائية كما هو الشأن بالنسبة للحساب الجاري حيث تسري الفوائد فيه من وقت الخصم والأضافة.</a:t>
            </a:r>
            <a:r>
              <a:rPr lang="ar-IQ" dirty="0">
                <a:solidFill>
                  <a:srgbClr val="FFFF00"/>
                </a:solidFill>
                <a:latin typeface="Corbel" pitchFamily="34" charset="0"/>
                <a:cs typeface="Tahoma" pitchFamily="34" charset="0"/>
              </a:rPr>
              <a:t> </a:t>
            </a: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3970338"/>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شروط أستحقاق الفوائد التعويضية</a:t>
            </a:r>
          </a:p>
          <a:p>
            <a:pPr algn="just" fontAlgn="auto">
              <a:lnSpc>
                <a:spcPct val="150000"/>
              </a:lnSpc>
              <a:spcBef>
                <a:spcPts val="0"/>
              </a:spcBef>
              <a:spcAft>
                <a:spcPts val="0"/>
              </a:spcAft>
              <a:defRPr/>
            </a:pPr>
            <a:r>
              <a:rPr lang="ar-IQ" dirty="0">
                <a:solidFill>
                  <a:srgbClr val="FFFF00"/>
                </a:solidFill>
                <a:latin typeface="+mn-lt"/>
                <a:cs typeface="+mn-cs"/>
              </a:rPr>
              <a:t> </a:t>
            </a:r>
          </a:p>
          <a:p>
            <a:pPr marL="342900" indent="-342900" algn="just" fontAlgn="auto">
              <a:lnSpc>
                <a:spcPct val="150000"/>
              </a:lnSpc>
              <a:spcBef>
                <a:spcPts val="0"/>
              </a:spcBef>
              <a:spcAft>
                <a:spcPts val="0"/>
              </a:spcAft>
              <a:buFontTx/>
              <a:buAutoNum type="arabicPeriod"/>
              <a:defRPr/>
            </a:pPr>
            <a:r>
              <a:rPr lang="ar-IQ" dirty="0">
                <a:solidFill>
                  <a:srgbClr val="FF0000"/>
                </a:solidFill>
                <a:latin typeface="+mn-lt"/>
                <a:cs typeface="+mn-cs"/>
              </a:rPr>
              <a:t>أن يكون محل الألتزام مبلغا من النقود معلوم المقدار وقت نشوء الألتزام , فالفوائد الأتفاقية لا تستحق ألا عند توافر هذا الشرط. </a:t>
            </a:r>
          </a:p>
          <a:p>
            <a:pPr marL="342900" indent="-342900" algn="just" fontAlgn="auto">
              <a:lnSpc>
                <a:spcPct val="150000"/>
              </a:lnSpc>
              <a:spcBef>
                <a:spcPts val="0"/>
              </a:spcBef>
              <a:spcAft>
                <a:spcPts val="0"/>
              </a:spcAft>
              <a:buFontTx/>
              <a:buAutoNum type="arabicPeriod"/>
              <a:defRPr/>
            </a:pPr>
            <a:r>
              <a:rPr lang="ar-IQ" dirty="0">
                <a:latin typeface="+mn-lt"/>
                <a:cs typeface="+mn-cs"/>
              </a:rPr>
              <a:t>أن يتم الأتفاق عليها بين الطرفين, فلا يلتزم المشتري بدفع الفوائد على الثمن المؤجل. وحسب م. 692 مدني ( لا تجب الفائدة في القرض ألا أذا أشترطت في العقد) . علما أن الأتفاق يتناول تحديد سعر الفائدة ايضا على أن لا يتعدى الحد الأعلى الذي قرره القانون. </a:t>
            </a:r>
          </a:p>
          <a:p>
            <a:pPr algn="just" fontAlgn="auto">
              <a:lnSpc>
                <a:spcPct val="150000"/>
              </a:lnSpc>
              <a:spcBef>
                <a:spcPts val="0"/>
              </a:spcBef>
              <a:spcAft>
                <a:spcPts val="0"/>
              </a:spcAft>
              <a:defRPr/>
            </a:pPr>
            <a:r>
              <a:rPr lang="ar-IQ" dirty="0">
                <a:latin typeface="+mn-lt"/>
                <a:cs typeface="+mn-cs"/>
              </a:rPr>
              <a:t>     </a:t>
            </a:r>
            <a:r>
              <a:rPr lang="ar-IQ" sz="2400" dirty="0">
                <a:latin typeface="+mn-lt"/>
                <a:cs typeface="+mn-cs"/>
              </a:rPr>
              <a:t> </a:t>
            </a: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
          <p:cNvSpPr>
            <a:spLocks noChangeArrowheads="1"/>
          </p:cNvSpPr>
          <p:nvPr/>
        </p:nvSpPr>
        <p:spPr bwMode="auto">
          <a:xfrm>
            <a:off x="228600" y="304800"/>
            <a:ext cx="8610600" cy="5494338"/>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تحديد سعر الفائدة </a:t>
            </a:r>
          </a:p>
          <a:p>
            <a:pPr algn="just">
              <a:lnSpc>
                <a:spcPct val="150000"/>
              </a:lnSpc>
            </a:pPr>
            <a:r>
              <a:rPr lang="ar-IQ">
                <a:latin typeface="Corbel" pitchFamily="34" charset="0"/>
                <a:cs typeface="Tahoma" pitchFamily="34" charset="0"/>
              </a:rPr>
              <a:t>سبق أن بيننا أنواع الفوائد. تأخيرية كانت أو تعويضية و أتفاقية كانت أو قانونية.</a:t>
            </a:r>
          </a:p>
          <a:p>
            <a:pPr algn="just">
              <a:lnSpc>
                <a:spcPct val="150000"/>
              </a:lnSpc>
            </a:pPr>
            <a:r>
              <a:rPr lang="ar-IQ">
                <a:solidFill>
                  <a:srgbClr val="00B0F0"/>
                </a:solidFill>
                <a:latin typeface="Corbel" pitchFamily="34" charset="0"/>
                <a:cs typeface="Tahoma" pitchFamily="34" charset="0"/>
              </a:rPr>
              <a:t>و تدخل القانون ليفرض حدا أعلى لسعر الفائدة الأتفاقية لا يجوز أن يتجاوزه اتفاق المتعاقدين </a:t>
            </a:r>
            <a:r>
              <a:rPr lang="ar-IQ">
                <a:solidFill>
                  <a:srgbClr val="FFFF00"/>
                </a:solidFill>
                <a:latin typeface="Corbel" pitchFamily="34" charset="0"/>
                <a:cs typeface="Tahoma" pitchFamily="34" charset="0"/>
              </a:rPr>
              <a:t>وأن القانون المدني العراقي مادام قد أجاز الفوائد وتدخل في تحديد سعرها فأن أحتسابها يتم طبقا للتقويم الميلادي ( م. 171 مدني). </a:t>
            </a:r>
          </a:p>
          <a:p>
            <a:pPr algn="just">
              <a:lnSpc>
                <a:spcPct val="150000"/>
              </a:lnSpc>
            </a:pPr>
            <a:r>
              <a:rPr lang="ar-IQ">
                <a:solidFill>
                  <a:srgbClr val="FF0000"/>
                </a:solidFill>
                <a:latin typeface="Corbel" pitchFamily="34" charset="0"/>
                <a:cs typeface="Tahoma" pitchFamily="34" charset="0"/>
              </a:rPr>
              <a:t>وحسب م. 171 مدني فانه قد تم تحديد سعر الفائدة القانونية التأخيرية وجعله 4% في المسائل المدنية و 5% في المسائل التجارية. </a:t>
            </a:r>
            <a:r>
              <a:rPr lang="ar-IQ">
                <a:solidFill>
                  <a:srgbClr val="00B0F0"/>
                </a:solidFill>
                <a:latin typeface="Corbel" pitchFamily="34" charset="0"/>
                <a:cs typeface="Tahoma" pitchFamily="34" charset="0"/>
              </a:rPr>
              <a:t>عليه فأن لم يتم الأتفاق على أستحقاق الفائدة وتحديد سعرها يتدخل القانون ليفرض استحقاقها ويحدد سعر الفائدة.</a:t>
            </a:r>
          </a:p>
          <a:p>
            <a:pPr algn="just">
              <a:lnSpc>
                <a:spcPct val="150000"/>
              </a:lnSpc>
            </a:pPr>
            <a:endParaRPr lang="ar-IQ">
              <a:solidFill>
                <a:srgbClr val="00B0F0"/>
              </a:solidFill>
              <a:latin typeface="Corbel" pitchFamily="34" charset="0"/>
              <a:cs typeface="Tahoma" pitchFamily="34" charset="0"/>
            </a:endParaRPr>
          </a:p>
          <a:p>
            <a:pPr algn="just">
              <a:lnSpc>
                <a:spcPct val="150000"/>
              </a:lnSpc>
            </a:pPr>
            <a:r>
              <a:rPr lang="ar-IQ">
                <a:latin typeface="Corbel" pitchFamily="34" charset="0"/>
                <a:cs typeface="Tahoma" pitchFamily="34" charset="0"/>
              </a:rPr>
              <a:t>أما الفوائد الاتفاقية فقد ترك القانون تحديدها الى أرادة المتعاقدين بشرط ألا يزيد سعرها على 7 % . فأذا أتفقا على فوائد تزيد على 7 % وجب تخفيضها الى 7 % وتعين رد ما دفع زائدا على هذا القدر.      </a:t>
            </a: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908675"/>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جواز تخفيض سعر الفائدة أو اسقاطها.  </a:t>
            </a:r>
          </a:p>
          <a:p>
            <a:pPr algn="just" fontAlgn="auto">
              <a:lnSpc>
                <a:spcPct val="150000"/>
              </a:lnSpc>
              <a:spcBef>
                <a:spcPts val="0"/>
              </a:spcBef>
              <a:spcAft>
                <a:spcPts val="0"/>
              </a:spcAft>
              <a:defRPr/>
            </a:pPr>
            <a:r>
              <a:rPr lang="ar-IQ" dirty="0">
                <a:latin typeface="+mn-lt"/>
                <a:cs typeface="+mn-cs"/>
              </a:rPr>
              <a:t>يجوز تخفيض سعر الفائدة أو الحكم بعدم استحقاقها في حالات نوي المشرع العراقي محاربة الربا الفاحش والتي يمكن حصرها بما يلي:-</a:t>
            </a:r>
          </a:p>
          <a:p>
            <a:pPr marL="342900" indent="-342900" algn="just" fontAlgn="auto">
              <a:lnSpc>
                <a:spcPct val="150000"/>
              </a:lnSpc>
              <a:spcBef>
                <a:spcPts val="0"/>
              </a:spcBef>
              <a:spcAft>
                <a:spcPts val="0"/>
              </a:spcAft>
              <a:buFontTx/>
              <a:buAutoNum type="arabicPeriod"/>
              <a:defRPr/>
            </a:pPr>
            <a:r>
              <a:rPr lang="ar-IQ" dirty="0">
                <a:solidFill>
                  <a:srgbClr val="00B0F0"/>
                </a:solidFill>
                <a:latin typeface="+mn-lt"/>
                <a:cs typeface="+mn-cs"/>
              </a:rPr>
              <a:t>الفائدة المستترة, ( م, 172 مدني), فكل عمولة أو منفعة اشترطها الدائن أذا زادت هي والفائدة المتفق عليها على الحد الأقصى المتقدم ذكره, هي فائدة مستترة وتكون قابلة للتخفيض اذا ثبت أن هذه العمولة أو المنفعة لا تقابلها خدمة حقيقية يكون الدائن قد أداها ولا منفعة مشروعة ترجى منها.   </a:t>
            </a:r>
          </a:p>
          <a:p>
            <a:pPr marL="342900" indent="-342900" algn="just" fontAlgn="auto">
              <a:lnSpc>
                <a:spcPct val="150000"/>
              </a:lnSpc>
              <a:spcBef>
                <a:spcPts val="0"/>
              </a:spcBef>
              <a:spcAft>
                <a:spcPts val="0"/>
              </a:spcAft>
              <a:buFontTx/>
              <a:buAutoNum type="arabicPeriod"/>
              <a:defRPr/>
            </a:pPr>
            <a:r>
              <a:rPr lang="ar-IQ" dirty="0">
                <a:solidFill>
                  <a:srgbClr val="FF0000"/>
                </a:solidFill>
                <a:latin typeface="+mn-lt"/>
                <a:cs typeface="+mn-cs"/>
              </a:rPr>
              <a:t>تسبب الدائن بخطئه في أطالة أمد النزاع, (م. 172 مدني), وتعتبر هذا تطبيقا لنظرية التعسف في أستعمال الحق. </a:t>
            </a:r>
          </a:p>
          <a:p>
            <a:pPr marL="342900" indent="-342900" algn="just" fontAlgn="auto">
              <a:lnSpc>
                <a:spcPct val="150000"/>
              </a:lnSpc>
              <a:spcBef>
                <a:spcPts val="0"/>
              </a:spcBef>
              <a:spcAft>
                <a:spcPts val="0"/>
              </a:spcAft>
              <a:buFontTx/>
              <a:buAutoNum type="arabicPeriod"/>
              <a:defRPr/>
            </a:pPr>
            <a:r>
              <a:rPr lang="ar-IQ" dirty="0">
                <a:latin typeface="+mn-lt"/>
                <a:cs typeface="+mn-cs"/>
              </a:rPr>
              <a:t>الفائدة على تجمد الفوائد, أو الفوائد المركبة, ( م. 174 مدني) وتعني الفائدة المركبة أضافة الفوائد التي أستحقت ولم تدفع الى رأس المال وتقاضى فوائد قانونية أو أتفاقية على المبلغ الجديد الناتج عن الأضافة. والفائدة المركبة حرمت في القانون العراقي .      ومع ذلك يستثنى من قاعدة تحريم الفائدة المركبة ما جرت عليه القواعد والعادات التجارية ( م. 174 مدني).        </a:t>
            </a:r>
          </a:p>
        </p:txBody>
      </p:sp>
    </p:spTree>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462713"/>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زيادة محموع الفوائد على رأس المال. </a:t>
            </a:r>
          </a:p>
          <a:p>
            <a:pPr algn="just" fontAlgn="auto">
              <a:lnSpc>
                <a:spcPct val="150000"/>
              </a:lnSpc>
              <a:spcBef>
                <a:spcPts val="0"/>
              </a:spcBef>
              <a:spcAft>
                <a:spcPts val="0"/>
              </a:spcAft>
              <a:defRPr/>
            </a:pPr>
            <a:endParaRPr lang="ar-IQ" dirty="0">
              <a:solidFill>
                <a:srgbClr val="FFFF00"/>
              </a:solidFill>
              <a:latin typeface="+mn-lt"/>
              <a:cs typeface="+mn-cs"/>
            </a:endParaRPr>
          </a:p>
          <a:p>
            <a:pPr algn="just" fontAlgn="auto">
              <a:lnSpc>
                <a:spcPct val="150000"/>
              </a:lnSpc>
              <a:spcBef>
                <a:spcPts val="0"/>
              </a:spcBef>
              <a:spcAft>
                <a:spcPts val="0"/>
              </a:spcAft>
              <a:defRPr/>
            </a:pPr>
            <a:r>
              <a:rPr lang="ar-IQ" dirty="0">
                <a:latin typeface="+mn-lt"/>
                <a:cs typeface="+mn-cs"/>
              </a:rPr>
              <a:t>حسب المادة 174 مدني, لا يجوز أن يتجاوز مجموع الفوائد التأخيرية أو مجموع الفوائد التعويضية أو مجموعها عند أحتسابها معا على مقدار راس المال, فأن تجاوزه ألتزم المدين بدفع ما يساوي رأس المال من فوائد فحسب. </a:t>
            </a:r>
          </a:p>
          <a:p>
            <a:pPr algn="just" fontAlgn="auto">
              <a:lnSpc>
                <a:spcPct val="150000"/>
              </a:lnSpc>
              <a:spcBef>
                <a:spcPts val="0"/>
              </a:spcBef>
              <a:spcAft>
                <a:spcPts val="0"/>
              </a:spcAft>
              <a:defRPr/>
            </a:pPr>
            <a:endParaRPr lang="ar-IQ" dirty="0">
              <a:latin typeface="+mn-lt"/>
              <a:cs typeface="+mn-cs"/>
            </a:endParaRPr>
          </a:p>
          <a:p>
            <a:pPr algn="just" fontAlgn="auto">
              <a:lnSpc>
                <a:spcPct val="150000"/>
              </a:lnSpc>
              <a:spcBef>
                <a:spcPts val="0"/>
              </a:spcBef>
              <a:spcAft>
                <a:spcPts val="0"/>
              </a:spcAft>
              <a:defRPr/>
            </a:pPr>
            <a:r>
              <a:rPr lang="ar-IQ" dirty="0">
                <a:solidFill>
                  <a:srgbClr val="FF0000"/>
                </a:solidFill>
                <a:latin typeface="+mn-lt"/>
                <a:cs typeface="+mn-cs"/>
              </a:rPr>
              <a:t>ومع ذلك هناك قيدين يردان على قاعدة عدم تجاوز الفوائد رأس المال وهما:-</a:t>
            </a:r>
            <a:endParaRPr lang="ar-IQ" dirty="0">
              <a:solidFill>
                <a:srgbClr val="00B0F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00B0F0"/>
                </a:solidFill>
                <a:latin typeface="+mn-lt"/>
                <a:cs typeface="+mn-cs"/>
              </a:rPr>
              <a:t>أذا جرت القواعد والعادات التجارية على ذلك. فيجوز في الحساب الجاري بمقتضى العرف التجاري زيادة الفوائد على رأس المال نظرا لجواز الفائدة المركبة فيه, ولا يخضع للسعر القانوني للفائدة.   </a:t>
            </a:r>
          </a:p>
          <a:p>
            <a:pPr marL="342900" indent="-342900" algn="just" fontAlgn="auto">
              <a:lnSpc>
                <a:spcPct val="150000"/>
              </a:lnSpc>
              <a:spcBef>
                <a:spcPts val="0"/>
              </a:spcBef>
              <a:spcAft>
                <a:spcPts val="0"/>
              </a:spcAft>
              <a:buFontTx/>
              <a:buAutoNum type="arabicPeriod"/>
              <a:defRPr/>
            </a:pPr>
            <a:r>
              <a:rPr lang="ar-IQ" dirty="0">
                <a:latin typeface="+mn-lt"/>
                <a:cs typeface="+mn-cs"/>
              </a:rPr>
              <a:t>يصح التجاوز أذا تعددت الصفقات لأن النص منع التجاوز على رأس المال في صفقة واحدة شرط الا يقع التعدد تحايلا على القانون, كأن يتم تجزئة الصفقة الى صفقتين تجزئة صورية. </a:t>
            </a:r>
          </a:p>
          <a:p>
            <a:pPr algn="just" fontAlgn="auto">
              <a:lnSpc>
                <a:spcPct val="150000"/>
              </a:lnSpc>
              <a:spcBef>
                <a:spcPts val="0"/>
              </a:spcBef>
              <a:spcAft>
                <a:spcPts val="0"/>
              </a:spcAft>
              <a:defRPr/>
            </a:pPr>
            <a:r>
              <a:rPr lang="ar-IQ" dirty="0">
                <a:latin typeface="+mn-lt"/>
                <a:cs typeface="+mn-cs"/>
              </a:rPr>
              <a:t>     </a:t>
            </a:r>
            <a:r>
              <a:rPr lang="ar-IQ" sz="2400" dirty="0">
                <a:latin typeface="+mn-lt"/>
                <a:cs typeface="+mn-cs"/>
              </a:rPr>
              <a:t> </a:t>
            </a: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3970338"/>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جواز تخطي حدود الفائدة المقررة قانونا</a:t>
            </a:r>
          </a:p>
          <a:p>
            <a:pPr algn="just" fontAlgn="auto">
              <a:lnSpc>
                <a:spcPct val="150000"/>
              </a:lnSpc>
              <a:spcBef>
                <a:spcPts val="0"/>
              </a:spcBef>
              <a:spcAft>
                <a:spcPts val="0"/>
              </a:spcAft>
              <a:defRPr/>
            </a:pPr>
            <a:endParaRPr lang="ar-IQ" dirty="0">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0000"/>
                </a:solidFill>
                <a:latin typeface="+mn-lt"/>
                <a:cs typeface="+mn-cs"/>
              </a:rPr>
              <a:t>أذا تسبب المدين بغشه أو بخطئه الجسيم في ألحاق ضرر بالدائن يجاوز في مقداره الفوائد المستحقة, فللدائن حينذاك أن يطالب بتعويض تكميلي ( م. 173/ 2 مدني). </a:t>
            </a:r>
          </a:p>
          <a:p>
            <a:pPr marL="342900" indent="-342900" algn="just" fontAlgn="auto">
              <a:lnSpc>
                <a:spcPct val="150000"/>
              </a:lnSpc>
              <a:spcBef>
                <a:spcPts val="0"/>
              </a:spcBef>
              <a:spcAft>
                <a:spcPts val="0"/>
              </a:spcAft>
              <a:buFontTx/>
              <a:buAutoNum type="arabicPeriod"/>
              <a:defRPr/>
            </a:pPr>
            <a:r>
              <a:rPr lang="ar-IQ" dirty="0">
                <a:latin typeface="+mn-lt"/>
                <a:cs typeface="+mn-cs"/>
              </a:rPr>
              <a:t>جواز أن يتجاوز السعر القانوني للفوائد القانونية السعر الذي حدده القانون في الحساب الجاري وفقا للعرف التجاري ( م. 175 مدني</a:t>
            </a:r>
          </a:p>
          <a:p>
            <a:pPr algn="just" fontAlgn="auto">
              <a:lnSpc>
                <a:spcPct val="150000"/>
              </a:lnSpc>
              <a:spcBef>
                <a:spcPts val="0"/>
              </a:spcBef>
              <a:spcAft>
                <a:spcPts val="0"/>
              </a:spcAft>
              <a:defRPr/>
            </a:pPr>
            <a:r>
              <a:rPr lang="ar-IQ" dirty="0">
                <a:latin typeface="+mn-lt"/>
                <a:cs typeface="+mn-cs"/>
              </a:rPr>
              <a:t>  </a:t>
            </a:r>
          </a:p>
          <a:p>
            <a:pPr algn="just" fontAlgn="auto">
              <a:lnSpc>
                <a:spcPct val="150000"/>
              </a:lnSpc>
              <a:spcBef>
                <a:spcPts val="0"/>
              </a:spcBef>
              <a:spcAft>
                <a:spcPts val="0"/>
              </a:spcAft>
              <a:defRPr/>
            </a:pPr>
            <a:r>
              <a:rPr lang="ar-IQ" dirty="0">
                <a:latin typeface="+mn-lt"/>
                <a:cs typeface="+mn-cs"/>
              </a:rPr>
              <a:t>     </a:t>
            </a:r>
            <a:r>
              <a:rPr lang="ar-IQ" sz="2400" dirty="0">
                <a:latin typeface="+mn-lt"/>
                <a:cs typeface="+mn-cs"/>
              </a:rPr>
              <a:t> </a:t>
            </a: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186488"/>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خصائص الفوائد</a:t>
            </a:r>
          </a:p>
          <a:p>
            <a:pPr algn="just" fontAlgn="auto">
              <a:lnSpc>
                <a:spcPct val="150000"/>
              </a:lnSpc>
              <a:spcBef>
                <a:spcPts val="0"/>
              </a:spcBef>
              <a:spcAft>
                <a:spcPts val="0"/>
              </a:spcAft>
              <a:defRPr/>
            </a:pPr>
            <a:endParaRPr lang="en-US"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أن الفوائد هي تعويض تولى القانون بنفسه تقديره وبسبب ذلك سميت الفوائد بالتعويض القانوني والقانون تكفل بتحديدها مدفوعا بعاملين, </a:t>
            </a:r>
          </a:p>
          <a:p>
            <a:pPr marL="342900" indent="-342900" algn="just" fontAlgn="auto">
              <a:lnSpc>
                <a:spcPct val="150000"/>
              </a:lnSpc>
              <a:spcBef>
                <a:spcPts val="0"/>
              </a:spcBef>
              <a:spcAft>
                <a:spcPts val="0"/>
              </a:spcAft>
              <a:defRPr/>
            </a:pPr>
            <a:r>
              <a:rPr lang="ar-IQ" dirty="0">
                <a:solidFill>
                  <a:srgbClr val="FFFF00"/>
                </a:solidFill>
                <a:latin typeface="+mn-lt"/>
                <a:cs typeface="+mn-cs"/>
              </a:rPr>
              <a:t>     أولهما, أن النقود رأس مال مثمر يقبل الأستثمار ويدر النفع دائما, </a:t>
            </a:r>
          </a:p>
          <a:p>
            <a:pPr marL="342900" indent="-342900" algn="just" fontAlgn="auto">
              <a:lnSpc>
                <a:spcPct val="150000"/>
              </a:lnSpc>
              <a:spcBef>
                <a:spcPts val="0"/>
              </a:spcBef>
              <a:spcAft>
                <a:spcPts val="0"/>
              </a:spcAft>
              <a:defRPr/>
            </a:pPr>
            <a:r>
              <a:rPr lang="ar-IQ" dirty="0">
                <a:solidFill>
                  <a:srgbClr val="FFFF00"/>
                </a:solidFill>
                <a:latin typeface="+mn-lt"/>
                <a:cs typeface="+mn-cs"/>
              </a:rPr>
              <a:t>     وثانيا, أن الحاجة الى النقود في ضوء تعقد الحياة وطبيعة النظام الأقتصادي تفسح المجال لأستغلال المدين ويتسرب الربا الفاحش.</a:t>
            </a:r>
          </a:p>
          <a:p>
            <a:pPr marL="342900" indent="-342900" algn="just" fontAlgn="auto">
              <a:lnSpc>
                <a:spcPct val="150000"/>
              </a:lnSpc>
              <a:spcBef>
                <a:spcPts val="0"/>
              </a:spcBef>
              <a:spcAft>
                <a:spcPts val="0"/>
              </a:spcAft>
              <a:defRPr/>
            </a:pPr>
            <a:endParaRPr lang="en-US" dirty="0">
              <a:solidFill>
                <a:srgbClr val="FF0000"/>
              </a:solidFill>
              <a:latin typeface="+mn-lt"/>
              <a:cs typeface="+mn-cs"/>
            </a:endParaRPr>
          </a:p>
          <a:p>
            <a:pPr algn="just" fontAlgn="auto">
              <a:lnSpc>
                <a:spcPct val="150000"/>
              </a:lnSpc>
              <a:spcBef>
                <a:spcPts val="0"/>
              </a:spcBef>
              <a:spcAft>
                <a:spcPts val="0"/>
              </a:spcAft>
              <a:defRPr/>
            </a:pPr>
            <a:r>
              <a:rPr lang="ar-IQ" dirty="0">
                <a:solidFill>
                  <a:srgbClr val="00B0F0"/>
                </a:solidFill>
                <a:latin typeface="+mn-lt"/>
                <a:cs typeface="+mn-cs"/>
              </a:rPr>
              <a:t>2. أن الفوائد تعويض خرج المشرع فيها على القواعد العامة وذلك تاثرا بطبيعة النظام الأقتصادي المعاصر أبتغاء رعاية مصلحة الدائن تارة ومصلحة المدين تارة أخرى.</a:t>
            </a:r>
          </a:p>
          <a:p>
            <a:pPr algn="just" fontAlgn="auto">
              <a:lnSpc>
                <a:spcPct val="150000"/>
              </a:lnSpc>
              <a:spcBef>
                <a:spcPts val="0"/>
              </a:spcBef>
              <a:spcAft>
                <a:spcPts val="0"/>
              </a:spcAft>
              <a:defRPr/>
            </a:pPr>
            <a:endParaRPr lang="en-US" dirty="0">
              <a:solidFill>
                <a:srgbClr val="00B0F0"/>
              </a:solidFill>
              <a:latin typeface="+mn-lt"/>
              <a:cs typeface="+mn-cs"/>
            </a:endParaRPr>
          </a:p>
          <a:p>
            <a:pPr algn="just" fontAlgn="auto">
              <a:lnSpc>
                <a:spcPct val="150000"/>
              </a:lnSpc>
              <a:spcBef>
                <a:spcPts val="0"/>
              </a:spcBef>
              <a:spcAft>
                <a:spcPts val="0"/>
              </a:spcAft>
              <a:defRPr/>
            </a:pPr>
            <a:r>
              <a:rPr lang="ar-IQ" dirty="0">
                <a:latin typeface="+mn-lt"/>
                <a:cs typeface="+mn-cs"/>
              </a:rPr>
              <a:t>3. أن الفوائد تمادى المشرع في التدخل في نطاقه أمعانا منه في محاربة الربا وذلك بأن أحل أرادته محل أرادة المتعاقدين من جهة وعدل شروط العقد الى حد لا يمكن أستغلال المدين وأرهاقه من جهة أخرى.   </a:t>
            </a:r>
            <a:endParaRPr lang="en-US" dirty="0">
              <a:latin typeface="+mn-lt"/>
              <a:cs typeface="+mn-cs"/>
            </a:endParaRPr>
          </a:p>
          <a:p>
            <a:pPr algn="l" rtl="0" fontAlgn="auto">
              <a:spcBef>
                <a:spcPts val="0"/>
              </a:spcBef>
              <a:spcAft>
                <a:spcPts val="0"/>
              </a:spcAft>
              <a:defRPr/>
            </a:pPr>
            <a:r>
              <a:rPr lang="ar-IQ" dirty="0">
                <a:latin typeface="+mn-lt"/>
                <a:cs typeface="+mn-cs"/>
              </a:rPr>
              <a:t> </a:t>
            </a:r>
            <a:r>
              <a:rPr lang="ar-IQ" dirty="0">
                <a:solidFill>
                  <a:srgbClr val="FFFF00"/>
                </a:solidFill>
                <a:latin typeface="+mn-lt"/>
                <a:cs typeface="+mn-cs"/>
              </a:rPr>
              <a:t> </a:t>
            </a:r>
            <a:r>
              <a:rPr lang="ar-IQ" dirty="0">
                <a:latin typeface="+mn-lt"/>
                <a:cs typeface="+mn-cs"/>
              </a:rPr>
              <a:t> </a:t>
            </a:r>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1"/>
          <p:cNvSpPr>
            <a:spLocks noChangeArrowheads="1"/>
          </p:cNvSpPr>
          <p:nvPr/>
        </p:nvSpPr>
        <p:spPr bwMode="auto">
          <a:xfrm>
            <a:off x="228600" y="152400"/>
            <a:ext cx="8610600" cy="6740525"/>
          </a:xfrm>
          <a:prstGeom prst="rect">
            <a:avLst/>
          </a:prstGeom>
          <a:noFill/>
          <a:ln w="9525">
            <a:noFill/>
            <a:miter lim="800000"/>
            <a:headEnd/>
            <a:tailEnd/>
          </a:ln>
        </p:spPr>
        <p:txBody>
          <a:bodyPr>
            <a:spAutoFit/>
          </a:bodyPr>
          <a:lstStyle/>
          <a:p>
            <a:pPr algn="ctr">
              <a:lnSpc>
                <a:spcPct val="150000"/>
              </a:lnSpc>
            </a:pPr>
            <a:r>
              <a:rPr lang="ar-IQ" b="1">
                <a:solidFill>
                  <a:srgbClr val="00B0F0"/>
                </a:solidFill>
                <a:latin typeface="Corbel" pitchFamily="34" charset="0"/>
                <a:cs typeface="Tahoma" pitchFamily="34" charset="0"/>
              </a:rPr>
              <a:t>حق الضمان العام ووسائل المحافظة عليه</a:t>
            </a:r>
            <a:endParaRPr lang="en-US">
              <a:solidFill>
                <a:srgbClr val="00B0F0"/>
              </a:solidFill>
              <a:latin typeface="Corbel" pitchFamily="34" charset="0"/>
            </a:endParaRPr>
          </a:p>
          <a:p>
            <a:pPr algn="just">
              <a:lnSpc>
                <a:spcPct val="150000"/>
              </a:lnSpc>
            </a:pPr>
            <a:r>
              <a:rPr lang="ar-IQ" b="1">
                <a:solidFill>
                  <a:srgbClr val="FFFF00"/>
                </a:solidFill>
                <a:latin typeface="Corbel" pitchFamily="34" charset="0"/>
                <a:cs typeface="Tahoma" pitchFamily="34" charset="0"/>
              </a:rPr>
              <a:t>حق الضمان العام</a:t>
            </a:r>
            <a:endParaRPr lang="en-US">
              <a:solidFill>
                <a:srgbClr val="FFFF00"/>
              </a:solidFill>
              <a:latin typeface="Corbel" pitchFamily="34" charset="0"/>
            </a:endParaRPr>
          </a:p>
          <a:p>
            <a:pPr algn="just">
              <a:lnSpc>
                <a:spcPct val="150000"/>
              </a:lnSpc>
            </a:pPr>
            <a:r>
              <a:rPr lang="ar-IQ">
                <a:solidFill>
                  <a:srgbClr val="FF0000"/>
                </a:solidFill>
                <a:latin typeface="Corbel" pitchFamily="34" charset="0"/>
                <a:cs typeface="Tahoma" pitchFamily="34" charset="0"/>
              </a:rPr>
              <a:t>أذا ترتب الألتزام في ذمة شخص, نشأ حق الدائن تجاه مدينه وأمكنه الحصول عليه عن طريق التنفيذ الجبري. </a:t>
            </a:r>
            <a:endParaRPr lang="en-US">
              <a:solidFill>
                <a:srgbClr val="FF0000"/>
              </a:solidFill>
              <a:latin typeface="Corbel" pitchFamily="34" charset="0"/>
            </a:endParaRPr>
          </a:p>
          <a:p>
            <a:pPr algn="just">
              <a:lnSpc>
                <a:spcPct val="150000"/>
              </a:lnSpc>
            </a:pPr>
            <a:r>
              <a:rPr lang="ar-IQ">
                <a:solidFill>
                  <a:srgbClr val="FF0000"/>
                </a:solidFill>
                <a:latin typeface="Corbel" pitchFamily="34" charset="0"/>
                <a:cs typeface="Tahoma" pitchFamily="34" charset="0"/>
              </a:rPr>
              <a:t>الذمة المالية للمدين هي الضمان العام لحقوق الدائنين</a:t>
            </a:r>
            <a:endParaRPr lang="en-US">
              <a:solidFill>
                <a:srgbClr val="FF0000"/>
              </a:solidFill>
              <a:latin typeface="Corbel" pitchFamily="34" charset="0"/>
            </a:endParaRPr>
          </a:p>
          <a:p>
            <a:pPr algn="just">
              <a:lnSpc>
                <a:spcPct val="150000"/>
              </a:lnSpc>
            </a:pPr>
            <a:r>
              <a:rPr lang="ar-IQ">
                <a:latin typeface="Corbel" pitchFamily="34" charset="0"/>
                <a:cs typeface="Tahoma" pitchFamily="34" charset="0"/>
              </a:rPr>
              <a:t>الذمة المالية تعني مجموع ما للشخص من حقوق موجودة أو قد توجد وألتزامات ناشئة أو قد تنشأ, فهي لا تشمل الحقوق والألتزامات القائمة فحسب, وأنما تشمل ما يجد منها في المستقبل أيضا, وهذا ما يفسر قدرة الدائن على التنفيذ على مال للمدين لم يكن ملكه وقت نشوء الدين. كما يفسر عدم أنقضاء الدين ألا بقدر ما يسدد منه. </a:t>
            </a:r>
            <a:endParaRPr lang="en-US">
              <a:latin typeface="Corbel" pitchFamily="34" charset="0"/>
            </a:endParaRPr>
          </a:p>
          <a:p>
            <a:pPr algn="just">
              <a:lnSpc>
                <a:spcPct val="150000"/>
              </a:lnSpc>
            </a:pPr>
            <a:r>
              <a:rPr lang="ar-IQ">
                <a:latin typeface="Corbel" pitchFamily="34" charset="0"/>
                <a:cs typeface="Tahoma" pitchFamily="34" charset="0"/>
              </a:rPr>
              <a:t>وأذا كانت الذمة المالية تضم ما للشخص من حقوق تمثل العناصر الموجبة فيها, وما عليه من ألتزامات تعني العناصر السالبة في الذمة, فأن الدائن يقضي حقه من العناصر الموجبة القائمة في ذمة مدينه وقت التنفيذ.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أن جميع أموال المدين الحاضرة والمستقبلية تضمن الوفاء بحقوق دائنيه وحسب م. 260/ 1 مدني ( أموال المدين جميعها ضامنة للوفاء بديونه ) </a:t>
            </a:r>
            <a:endParaRPr lang="en-US">
              <a:solidFill>
                <a:srgbClr val="FFFF00"/>
              </a:solidFill>
              <a:latin typeface="Corbel" pitchFamily="34" charset="0"/>
            </a:endParaRPr>
          </a:p>
          <a:p>
            <a:pPr algn="just">
              <a:lnSpc>
                <a:spcPct val="150000"/>
              </a:lnSpc>
            </a:pPr>
            <a:r>
              <a:rPr lang="ar-IQ">
                <a:solidFill>
                  <a:srgbClr val="FFFF00"/>
                </a:solidFill>
                <a:latin typeface="Corbel" pitchFamily="34" charset="0"/>
                <a:cs typeface="Tahoma" pitchFamily="34" charset="0"/>
              </a:rPr>
              <a:t>ولذلك يستطيع الدائن أن ينفذ على أي مال يملكه المدين وقت التنفيذ عقارا أو منقولا لأستيفاء حقه ألا ما أستثناه القانون كقانون المرافعات وقانون التنفيذ.  </a:t>
            </a:r>
          </a:p>
        </p:txBody>
      </p:sp>
    </p:spTree>
  </p:cSld>
  <p:clrMapOvr>
    <a:masterClrMapping/>
  </p:clrMapOv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b="1">
                <a:solidFill>
                  <a:srgbClr val="FF0000"/>
                </a:solidFill>
                <a:latin typeface="Corbel" pitchFamily="34" charset="0"/>
                <a:cs typeface="Tahoma" pitchFamily="34" charset="0"/>
              </a:rPr>
              <a:t>خصائص الضمان العام وأختلافه عن الضمان أو التأمين العيني</a:t>
            </a:r>
            <a:endParaRPr lang="en-US">
              <a:solidFill>
                <a:srgbClr val="FF0000"/>
              </a:solidFill>
              <a:latin typeface="Corbel" pitchFamily="34" charset="0"/>
            </a:endParaRPr>
          </a:p>
          <a:p>
            <a:pPr algn="just">
              <a:lnSpc>
                <a:spcPct val="150000"/>
              </a:lnSpc>
            </a:pPr>
            <a:r>
              <a:rPr lang="ar-IQ">
                <a:latin typeface="Corbel" pitchFamily="34" charset="0"/>
                <a:cs typeface="Tahoma" pitchFamily="34" charset="0"/>
              </a:rPr>
              <a:t>تعتبر أموال المدين جميعها ضمانا عاما لحقوق الدائنين كافة, ويسمى الدائن بحق شخصي دائنا عاديا, ويتميز الضمان العام بالخصائص التالية, </a:t>
            </a:r>
            <a:endParaRPr lang="en-US">
              <a:latin typeface="Corbel" pitchFamily="34" charset="0"/>
            </a:endParaRPr>
          </a:p>
          <a:p>
            <a:pPr algn="just">
              <a:lnSpc>
                <a:spcPct val="150000"/>
              </a:lnSpc>
            </a:pPr>
            <a:r>
              <a:rPr lang="ar-IQ">
                <a:solidFill>
                  <a:srgbClr val="00B0F0"/>
                </a:solidFill>
                <a:latin typeface="Corbel" pitchFamily="34" charset="0"/>
                <a:cs typeface="Tahoma" pitchFamily="34" charset="0"/>
              </a:rPr>
              <a:t>1. أنه لا يخول حق أفضلية لدائن عادي على غيره,</a:t>
            </a: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فالدائنون كافة متساوون قانونا في هذا الضمان العام. وحسب م. 260/ 2 مدني ( وجميع الدائنين متساوون في هذا الضمان, الا من كان له حق التقدم طبقا للقانون) وهذا يعني أن لكل دائن الحق في أن ينفذ على أي مال من أموال مدينه, لا فرق في ذلك بين الدائن العادي وبين الدائن المرتهن أو صاحب الأمتياز </a:t>
            </a:r>
            <a:endParaRPr lang="en-US">
              <a:latin typeface="Corbel" pitchFamily="34" charset="0"/>
            </a:endParaRPr>
          </a:p>
          <a:p>
            <a:pPr algn="just">
              <a:lnSpc>
                <a:spcPct val="150000"/>
              </a:lnSpc>
            </a:pPr>
            <a:r>
              <a:rPr lang="ar-IQ">
                <a:solidFill>
                  <a:srgbClr val="FF0000"/>
                </a:solidFill>
                <a:latin typeface="Corbel" pitchFamily="34" charset="0"/>
                <a:cs typeface="Tahoma" pitchFamily="34" charset="0"/>
              </a:rPr>
              <a:t> الا أن لأصحاب الحقوق العينية التبعية ضمانان, أحدهما عام يتمثل في جميع أموال المدين, وخاص هو المال الذي ورد عليه الحق, وحقهم في التقدم يتحدد بثمن المال الذي أنصب عليه الحق العيني التبعي. </a:t>
            </a:r>
            <a:endParaRPr lang="en-US">
              <a:solidFill>
                <a:srgbClr val="FF0000"/>
              </a:solidFill>
              <a:latin typeface="Corbel" pitchFamily="34" charset="0"/>
            </a:endParaRPr>
          </a:p>
          <a:p>
            <a:pPr algn="just">
              <a:lnSpc>
                <a:spcPct val="150000"/>
              </a:lnSpc>
            </a:pPr>
            <a:r>
              <a:rPr lang="ar-IQ">
                <a:solidFill>
                  <a:srgbClr val="FFFF00"/>
                </a:solidFill>
                <a:latin typeface="Corbel" pitchFamily="34" charset="0"/>
                <a:cs typeface="Tahoma" pitchFamily="34" charset="0"/>
              </a:rPr>
              <a:t>أن المساواة بين الدائنين لا تعدو أن تكون مساواة قانونية وليست فعلية. فقد يبادر الدائنين بعض الدائنين الى التنفيذ وتتوافر في اجراءاتهم شروطه ويقتضون حقوقهم قبل سواهم دون التعرض لمشاركتهم في ثمرة التنفيذ والتي يتطلب شرطين:- أن يكون حق الدائن مستحق الأداء وغير متنازع في وجوده ومقداره, وأن يكون بيد الدائن سند تنفيذ </a:t>
            </a:r>
            <a:endParaRPr lang="en-US">
              <a:solidFill>
                <a:srgbClr val="FFFF00"/>
              </a:solidFill>
              <a:latin typeface="Corbel"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ctr">
              <a:lnSpc>
                <a:spcPct val="150000"/>
              </a:lnSpc>
            </a:pPr>
            <a:r>
              <a:rPr lang="ar-IQ" dirty="0">
                <a:latin typeface="Corbel" pitchFamily="34" charset="0"/>
                <a:cs typeface="Tahoma" pitchFamily="34" charset="0"/>
              </a:rPr>
              <a:t> </a:t>
            </a:r>
            <a:endParaRPr lang="en-US" sz="2000" dirty="0">
              <a:solidFill>
                <a:srgbClr val="FFFF00"/>
              </a:solidFill>
              <a:latin typeface="Corbel"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latin typeface="Corbel" pitchFamily="34" charset="0"/>
                <a:cs typeface="Tahoma" pitchFamily="34" charset="0"/>
              </a:rPr>
              <a:t>      </a:t>
            </a:r>
          </a:p>
        </p:txBody>
      </p:sp>
      <p:sp>
        <p:nvSpPr>
          <p:cNvPr id="3" name="Oval 2"/>
          <p:cNvSpPr/>
          <p:nvPr/>
        </p:nvSpPr>
        <p:spPr>
          <a:xfrm>
            <a:off x="4038600" y="533400"/>
            <a:ext cx="1752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0000"/>
                </a:solidFill>
              </a:rPr>
              <a:t>تنفيذ الألتزام المدني</a:t>
            </a:r>
          </a:p>
        </p:txBody>
      </p:sp>
      <p:sp>
        <p:nvSpPr>
          <p:cNvPr id="4" name="Rounded Rectangle 3"/>
          <p:cNvSpPr/>
          <p:nvPr/>
        </p:nvSpPr>
        <p:spPr>
          <a:xfrm>
            <a:off x="6553200" y="28956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0070C0"/>
                </a:solidFill>
              </a:rPr>
              <a:t>التنفيذ العيني </a:t>
            </a:r>
            <a:r>
              <a:rPr lang="tr-TR" sz="2400" dirty="0">
                <a:solidFill>
                  <a:srgbClr val="0070C0"/>
                </a:solidFill>
              </a:rPr>
              <a:t> </a:t>
            </a:r>
            <a:r>
              <a:rPr lang="ar-IQ" sz="2400" dirty="0">
                <a:solidFill>
                  <a:srgbClr val="0070C0"/>
                </a:solidFill>
              </a:rPr>
              <a:t>الأختياري</a:t>
            </a:r>
          </a:p>
        </p:txBody>
      </p:sp>
      <p:sp>
        <p:nvSpPr>
          <p:cNvPr id="5" name="Rounded Rectangle 4"/>
          <p:cNvSpPr/>
          <p:nvPr/>
        </p:nvSpPr>
        <p:spPr>
          <a:xfrm>
            <a:off x="3969773" y="2902974"/>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0070C0"/>
                </a:solidFill>
              </a:rPr>
              <a:t>التنفيذ الجبري</a:t>
            </a:r>
          </a:p>
        </p:txBody>
      </p:sp>
      <p:sp>
        <p:nvSpPr>
          <p:cNvPr id="6" name="Rounded Rectangle 5"/>
          <p:cNvSpPr/>
          <p:nvPr/>
        </p:nvSpPr>
        <p:spPr>
          <a:xfrm>
            <a:off x="990600" y="2895600"/>
            <a:ext cx="27432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200" dirty="0">
                <a:solidFill>
                  <a:srgbClr val="0070C0"/>
                </a:solidFill>
              </a:rPr>
              <a:t>حق الضمان العام ووسائل المحافظة عليه</a:t>
            </a:r>
          </a:p>
        </p:txBody>
      </p:sp>
      <p:cxnSp>
        <p:nvCxnSpPr>
          <p:cNvPr id="9" name="Straight Arrow Connector 8"/>
          <p:cNvCxnSpPr/>
          <p:nvPr/>
        </p:nvCxnSpPr>
        <p:spPr>
          <a:xfrm>
            <a:off x="5791200" y="1828800"/>
            <a:ext cx="16764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4724400" y="2362200"/>
            <a:ext cx="838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flipV="1">
            <a:off x="2667000" y="1905000"/>
            <a:ext cx="1676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486400" y="45720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0070C0"/>
                </a:solidFill>
              </a:rPr>
              <a:t>التنفيذ العيني الجبري  </a:t>
            </a:r>
            <a:r>
              <a:rPr lang="tr-TR" sz="2400" dirty="0">
                <a:solidFill>
                  <a:srgbClr val="0070C0"/>
                </a:solidFill>
              </a:rPr>
              <a:t> </a:t>
            </a:r>
            <a:endParaRPr lang="ar-IQ" sz="2400" dirty="0">
              <a:solidFill>
                <a:srgbClr val="0070C0"/>
              </a:solidFill>
            </a:endParaRPr>
          </a:p>
        </p:txBody>
      </p:sp>
      <p:sp>
        <p:nvSpPr>
          <p:cNvPr id="12" name="Rounded Rectangle 11"/>
          <p:cNvSpPr/>
          <p:nvPr/>
        </p:nvSpPr>
        <p:spPr>
          <a:xfrm>
            <a:off x="2285999" y="4426974"/>
            <a:ext cx="2438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0070C0"/>
                </a:solidFill>
              </a:rPr>
              <a:t>التنفيذ بمقابل أو بطريق التعويض</a:t>
            </a:r>
          </a:p>
        </p:txBody>
      </p:sp>
      <p:cxnSp>
        <p:nvCxnSpPr>
          <p:cNvPr id="14" name="Straight Arrow Connector 13"/>
          <p:cNvCxnSpPr/>
          <p:nvPr/>
        </p:nvCxnSpPr>
        <p:spPr>
          <a:xfrm rot="10800000" flipV="1">
            <a:off x="3962400" y="3886200"/>
            <a:ext cx="990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410200" y="3886200"/>
            <a:ext cx="838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4338"/>
                                        </p:tgtEl>
                                        <p:attrNameLst>
                                          <p:attrName>style.visibility</p:attrName>
                                        </p:attrNameLst>
                                      </p:cBhvr>
                                      <p:to>
                                        <p:strVal val="visible"/>
                                      </p:to>
                                    </p:set>
                                    <p:animEffect transition="in" filter="fade">
                                      <p:cBhvr>
                                        <p:cTn id="27" dur="1000"/>
                                        <p:tgtEl>
                                          <p:spTgt spid="14338"/>
                                        </p:tgtEl>
                                      </p:cBhvr>
                                    </p:animEffect>
                                    <p:anim calcmode="lin" valueType="num">
                                      <p:cBhvr>
                                        <p:cTn id="28" dur="1000" fill="hold"/>
                                        <p:tgtEl>
                                          <p:spTgt spid="14338"/>
                                        </p:tgtEl>
                                        <p:attrNameLst>
                                          <p:attrName>ppt_x</p:attrName>
                                        </p:attrNameLst>
                                      </p:cBhvr>
                                      <p:tavLst>
                                        <p:tav tm="0">
                                          <p:val>
                                            <p:strVal val="#ppt_x"/>
                                          </p:val>
                                        </p:tav>
                                        <p:tav tm="100000">
                                          <p:val>
                                            <p:strVal val="#ppt_x"/>
                                          </p:val>
                                        </p:tav>
                                      </p:tavLst>
                                    </p:anim>
                                    <p:anim calcmode="lin" valueType="num">
                                      <p:cBhvr>
                                        <p:cTn id="29" dur="1000" fill="hold"/>
                                        <p:tgtEl>
                                          <p:spTgt spid="1433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nodeType="clickEffect">
                                  <p:stCondLst>
                                    <p:cond delay="0"/>
                                  </p:stCondLst>
                                  <p:childTnLst>
                                    <p:set>
                                      <p:cBhvr>
                                        <p:cTn id="68" dur="1" fill="hold">
                                          <p:stCondLst>
                                            <p:cond delay="0"/>
                                          </p:stCondLst>
                                        </p:cTn>
                                        <p:tgtEl>
                                          <p:spTgt spid="4">
                                            <p:txEl>
                                              <p:pRg st="0" end="0"/>
                                            </p:txEl>
                                          </p:spTgt>
                                        </p:tgtEl>
                                        <p:attrNameLst>
                                          <p:attrName>style.visibility</p:attrName>
                                        </p:attrNameLst>
                                      </p:cBhvr>
                                      <p:to>
                                        <p:strVal val="visible"/>
                                      </p:to>
                                    </p:set>
                                    <p:animEffect transition="in" filter="wipe(down)">
                                      <p:cBhvr>
                                        <p:cTn id="69" dur="500"/>
                                        <p:tgtEl>
                                          <p:spTgt spid="4">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5">
                                            <p:txEl>
                                              <p:pRg st="0" end="0"/>
                                            </p:txEl>
                                          </p:spTgt>
                                        </p:tgtEl>
                                        <p:attrNameLst>
                                          <p:attrName>style.visibility</p:attrName>
                                        </p:attrNameLst>
                                      </p:cBhvr>
                                      <p:to>
                                        <p:strVal val="visible"/>
                                      </p:to>
                                    </p:set>
                                    <p:anim calcmode="lin" valueType="num">
                                      <p:cBhvr additive="base">
                                        <p:cTn id="7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nodeType="clickEffect">
                                  <p:stCondLst>
                                    <p:cond delay="0"/>
                                  </p:stCondLst>
                                  <p:childTnLst>
                                    <p:set>
                                      <p:cBhvr>
                                        <p:cTn id="79" dur="1" fill="hold">
                                          <p:stCondLst>
                                            <p:cond delay="0"/>
                                          </p:stCondLst>
                                        </p:cTn>
                                        <p:tgtEl>
                                          <p:spTgt spid="10">
                                            <p:txEl>
                                              <p:pRg st="0" end="0"/>
                                            </p:txEl>
                                          </p:spTgt>
                                        </p:tgtEl>
                                        <p:attrNameLst>
                                          <p:attrName>style.visibility</p:attrName>
                                        </p:attrNameLst>
                                      </p:cBhvr>
                                      <p:to>
                                        <p:strVal val="visible"/>
                                      </p:to>
                                    </p:set>
                                    <p:animEffect transition="in" filter="barn(inVertical)">
                                      <p:cBhvr>
                                        <p:cTn id="80" dur="500"/>
                                        <p:tgtEl>
                                          <p:spTgt spid="10">
                                            <p:txEl>
                                              <p:pRg st="0" end="0"/>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2">
                                            <p:txEl>
                                              <p:pRg st="0" end="0"/>
                                            </p:txEl>
                                          </p:spTgt>
                                        </p:tgtEl>
                                        <p:attrNameLst>
                                          <p:attrName>style.visibility</p:attrName>
                                        </p:attrNameLst>
                                      </p:cBhvr>
                                      <p:to>
                                        <p:strVal val="visible"/>
                                      </p:to>
                                    </p:set>
                                    <p:anim calcmode="lin" valueType="num">
                                      <p:cBhvr additive="base">
                                        <p:cTn id="8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6" presetClass="entr" presetSubtype="16" fill="hold" nodeType="clickEffect">
                                  <p:stCondLst>
                                    <p:cond delay="0"/>
                                  </p:stCondLst>
                                  <p:childTnLst>
                                    <p:set>
                                      <p:cBhvr>
                                        <p:cTn id="90" dur="1" fill="hold">
                                          <p:stCondLst>
                                            <p:cond delay="0"/>
                                          </p:stCondLst>
                                        </p:cTn>
                                        <p:tgtEl>
                                          <p:spTgt spid="6">
                                            <p:txEl>
                                              <p:pRg st="0" end="0"/>
                                            </p:txEl>
                                          </p:spTgt>
                                        </p:tgtEl>
                                        <p:attrNameLst>
                                          <p:attrName>style.visibility</p:attrName>
                                        </p:attrNameLst>
                                      </p:cBhvr>
                                      <p:to>
                                        <p:strVal val="visible"/>
                                      </p:to>
                                    </p:set>
                                    <p:animEffect transition="in" filter="circle(in)">
                                      <p:cBhvr>
                                        <p:cTn id="91"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3" grpId="0" animBg="1"/>
      <p:bldP spid="4" grpId="0" animBg="1"/>
      <p:bldP spid="5" grpId="0" animBg="1"/>
      <p:bldP spid="6" grpId="0" animBg="1"/>
      <p:bldP spid="10" grpId="0" animBg="1"/>
      <p:bldP spid="12" grpId="0"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1"/>
          <p:cNvSpPr>
            <a:spLocks noChangeArrowheads="1"/>
          </p:cNvSpPr>
          <p:nvPr/>
        </p:nvSpPr>
        <p:spPr bwMode="auto">
          <a:xfrm>
            <a:off x="228600" y="304800"/>
            <a:ext cx="8610600" cy="6269038"/>
          </a:xfrm>
          <a:prstGeom prst="rect">
            <a:avLst/>
          </a:prstGeom>
          <a:noFill/>
          <a:ln w="9525">
            <a:noFill/>
            <a:miter lim="800000"/>
            <a:headEnd/>
            <a:tailEnd/>
          </a:ln>
        </p:spPr>
        <p:txBody>
          <a:bodyPr>
            <a:spAutoFit/>
          </a:bodyPr>
          <a:lstStyle/>
          <a:p>
            <a:pPr algn="just">
              <a:lnSpc>
                <a:spcPct val="150000"/>
              </a:lnSpc>
            </a:pPr>
            <a:r>
              <a:rPr lang="ar-IQ" dirty="0">
                <a:solidFill>
                  <a:srgbClr val="00B0F0"/>
                </a:solidFill>
                <a:latin typeface="Corbel" pitchFamily="34" charset="0"/>
                <a:cs typeface="Tahoma" pitchFamily="34" charset="0"/>
              </a:rPr>
              <a:t>2. أنه لا يخول الدائن العادي حق تتبع ما يخرج من ملك المدين من مال,</a:t>
            </a:r>
            <a:r>
              <a:rPr lang="ar-IQ" dirty="0">
                <a:latin typeface="Corbel" pitchFamily="34" charset="0"/>
                <a:cs typeface="Tahoma" pitchFamily="34" charset="0"/>
              </a:rPr>
              <a:t> </a:t>
            </a:r>
          </a:p>
          <a:p>
            <a:pPr algn="just">
              <a:lnSpc>
                <a:spcPct val="150000"/>
              </a:lnSpc>
            </a:pPr>
            <a:r>
              <a:rPr lang="ar-IQ" dirty="0">
                <a:latin typeface="Corbel" pitchFamily="34" charset="0"/>
                <a:cs typeface="Tahoma" pitchFamily="34" charset="0"/>
              </a:rPr>
              <a:t>فلا يستطيع الدائن العادي ملاحقة مال المدين الى أي يد أنتقل أليها.</a:t>
            </a:r>
            <a:endParaRPr lang="en-US" dirty="0">
              <a:latin typeface="Corbel" pitchFamily="34" charset="0"/>
            </a:endParaRPr>
          </a:p>
          <a:p>
            <a:pPr algn="just">
              <a:lnSpc>
                <a:spcPct val="150000"/>
              </a:lnSpc>
            </a:pPr>
            <a:r>
              <a:rPr lang="ar-IQ" dirty="0">
                <a:latin typeface="Corbel" pitchFamily="34" charset="0"/>
                <a:cs typeface="Tahoma" pitchFamily="34" charset="0"/>
              </a:rPr>
              <a:t>ففي الضمان العام تتحدد أموال المدين التي يجوز التنفيذ عليها بما يملكه وقت التنفيذ </a:t>
            </a:r>
            <a:endParaRPr lang="en-US" dirty="0">
              <a:latin typeface="Corbel" pitchFamily="34" charset="0"/>
            </a:endParaRPr>
          </a:p>
          <a:p>
            <a:pPr algn="just">
              <a:lnSpc>
                <a:spcPct val="150000"/>
              </a:lnSpc>
            </a:pPr>
            <a:r>
              <a:rPr lang="ar-IQ" dirty="0">
                <a:latin typeface="Corbel" pitchFamily="34" charset="0"/>
                <a:cs typeface="Tahoma" pitchFamily="34" charset="0"/>
              </a:rPr>
              <a:t>أما في الضمان الخاص وهو ما يثبت لاصحاب الحقوق العينية التبعية يتعلق الحق بمال معين بذاته تجوز ملاحقته متى أنتقل من يد الى أخرى.  </a:t>
            </a:r>
          </a:p>
          <a:p>
            <a:pPr algn="just">
              <a:lnSpc>
                <a:spcPct val="150000"/>
              </a:lnSpc>
            </a:pPr>
            <a:endParaRPr lang="en-US" dirty="0">
              <a:latin typeface="Corbel" pitchFamily="34" charset="0"/>
            </a:endParaRPr>
          </a:p>
          <a:p>
            <a:pPr algn="just">
              <a:lnSpc>
                <a:spcPct val="150000"/>
              </a:lnSpc>
            </a:pPr>
            <a:r>
              <a:rPr lang="ar-IQ" dirty="0">
                <a:solidFill>
                  <a:srgbClr val="00B0F0"/>
                </a:solidFill>
                <a:latin typeface="Corbel" pitchFamily="34" charset="0"/>
                <a:cs typeface="Tahoma" pitchFamily="34" charset="0"/>
              </a:rPr>
              <a:t>3. أنه لا يخول للدائن حق التدخل في ( كيفية ) أدارة المدين أمواله والتصرف فيها</a:t>
            </a:r>
            <a:r>
              <a:rPr lang="ar-IQ" dirty="0">
                <a:latin typeface="Corbel" pitchFamily="34" charset="0"/>
                <a:cs typeface="Tahoma" pitchFamily="34" charset="0"/>
              </a:rPr>
              <a:t> </a:t>
            </a:r>
          </a:p>
          <a:p>
            <a:pPr algn="just">
              <a:lnSpc>
                <a:spcPct val="150000"/>
              </a:lnSpc>
            </a:pPr>
            <a:r>
              <a:rPr lang="ar-IQ" dirty="0">
                <a:latin typeface="Corbel" pitchFamily="34" charset="0"/>
                <a:cs typeface="Tahoma" pitchFamily="34" charset="0"/>
              </a:rPr>
              <a:t>فحق المدين في أدارة أمواله والتصرف فيها لا يتأثر بكثرة ديونه وأنما حقه قائما حتى تتخذ أجراءات التنفيذ, أو يصدر الحكم بحجزه عن التصرف في أمواله أذ أعتبر مفلسا. في حين أن الضمان الخاص يثقل مال المدين ويفرض على التصرف فيه قيودا تشل حرية المدين في التصرف في المال الذي قدمه ضمانا خاصا لأستيفاء دين.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endParaRPr lang="ar-IQ" dirty="0">
              <a:latin typeface="Corbel" pitchFamily="34" charset="0"/>
              <a:cs typeface="Tahoma" pitchFamily="34" charset="0"/>
            </a:endParaRPr>
          </a:p>
          <a:p>
            <a:pPr algn="just">
              <a:lnSpc>
                <a:spcPct val="150000"/>
              </a:lnSpc>
            </a:pPr>
            <a:r>
              <a:rPr lang="ar-IQ" dirty="0">
                <a:latin typeface="Corbel" pitchFamily="34" charset="0"/>
                <a:cs typeface="Tahoma" pitchFamily="34" charset="0"/>
              </a:rPr>
              <a:t> </a:t>
            </a:r>
          </a:p>
          <a:p>
            <a:pPr algn="just">
              <a:lnSpc>
                <a:spcPct val="150000"/>
              </a:lnSpc>
            </a:pPr>
            <a:r>
              <a:rPr lang="ar-IQ" dirty="0">
                <a:latin typeface="Corbel" pitchFamily="34" charset="0"/>
                <a:cs typeface="Tahoma" pitchFamily="34" charset="0"/>
              </a:rPr>
              <a:t>      </a:t>
            </a: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1"/>
          <p:cNvSpPr>
            <a:spLocks noChangeArrowheads="1"/>
          </p:cNvSpPr>
          <p:nvPr/>
        </p:nvSpPr>
        <p:spPr bwMode="auto">
          <a:xfrm>
            <a:off x="228600" y="304800"/>
            <a:ext cx="8610600" cy="6269038"/>
          </a:xfrm>
          <a:prstGeom prst="rect">
            <a:avLst/>
          </a:prstGeom>
          <a:noFill/>
          <a:ln w="9525">
            <a:noFill/>
            <a:miter lim="800000"/>
            <a:headEnd/>
            <a:tailEnd/>
          </a:ln>
        </p:spPr>
        <p:txBody>
          <a:bodyPr>
            <a:spAutoFit/>
          </a:bodyPr>
          <a:lstStyle/>
          <a:p>
            <a:pPr algn="just">
              <a:lnSpc>
                <a:spcPct val="150000"/>
              </a:lnSpc>
            </a:pPr>
            <a:r>
              <a:rPr lang="ar-IQ" b="1">
                <a:solidFill>
                  <a:srgbClr val="00B0F0"/>
                </a:solidFill>
                <a:latin typeface="Corbel" pitchFamily="34" charset="0"/>
                <a:cs typeface="Tahoma" pitchFamily="34" charset="0"/>
              </a:rPr>
              <a:t>وسائل حماية حقوق الدائن</a:t>
            </a:r>
            <a:endParaRPr lang="en-US">
              <a:solidFill>
                <a:srgbClr val="00B0F0"/>
              </a:solidFill>
              <a:latin typeface="Corbel" pitchFamily="34" charset="0"/>
            </a:endParaRPr>
          </a:p>
          <a:p>
            <a:pPr algn="just">
              <a:lnSpc>
                <a:spcPct val="150000"/>
              </a:lnSpc>
            </a:pPr>
            <a:r>
              <a:rPr lang="ar-IQ">
                <a:latin typeface="Corbel" pitchFamily="34" charset="0"/>
                <a:cs typeface="Tahoma" pitchFamily="34" charset="0"/>
              </a:rPr>
              <a:t>أن الضمان لا تبدو ذو جدوى ولا يكون له أثر ألا عند الشروع في أتخاذ أجراءات التنفيذ على أموال المدين أما قبل ذلك فأن المدين يكون حرا في ادارة أمواله وفي التصرف فيها. وأن مصلحة الدائنين تقتضي المحافظة على أموال المدين والأبقاء على ذمته المالية مليئة أذا اهمل المدين المحافظة على حقوقه أو المطالبة بها أو أقدم على تصرف في ماله ماديا أو قانونيا جديا أو صوريا بقصد أنقاص أمواله. ولذلك كان لا بد للقانون من تأكيد هذا الضمان بحماية الدائن ضد أهمال المدين. </a:t>
            </a:r>
            <a:endParaRPr lang="en-US">
              <a:latin typeface="Corbel" pitchFamily="34" charset="0"/>
            </a:endParaRPr>
          </a:p>
          <a:p>
            <a:pPr algn="just">
              <a:lnSpc>
                <a:spcPct val="150000"/>
              </a:lnSpc>
            </a:pPr>
            <a:r>
              <a:rPr lang="ar-IQ" u="sng">
                <a:solidFill>
                  <a:srgbClr val="FFFF00"/>
                </a:solidFill>
                <a:latin typeface="Corbel" pitchFamily="34" charset="0"/>
                <a:cs typeface="Tahoma" pitchFamily="34" charset="0"/>
              </a:rPr>
              <a:t>الوسائل الممهدة للتنفيذ</a:t>
            </a:r>
            <a:r>
              <a:rPr lang="ar-IQ">
                <a:latin typeface="Corbel" pitchFamily="34" charset="0"/>
                <a:cs typeface="Tahoma" pitchFamily="34" charset="0"/>
              </a:rPr>
              <a:t> هي وسائل مختلفة لتحقيق هذا الغرض ( ضمان الدين) , يستعين بها الدائن للمحافظة على ضمانه ولحماية حقه تيسيرا للحصول عليه. </a:t>
            </a:r>
            <a:endParaRPr lang="en-US">
              <a:latin typeface="Corbel" pitchFamily="34" charset="0"/>
            </a:endParaRPr>
          </a:p>
          <a:p>
            <a:pPr algn="just">
              <a:lnSpc>
                <a:spcPct val="150000"/>
              </a:lnSpc>
            </a:pPr>
            <a:r>
              <a:rPr lang="ar-IQ" u="sng">
                <a:solidFill>
                  <a:srgbClr val="FFFF00"/>
                </a:solidFill>
                <a:latin typeface="Corbel" pitchFamily="34" charset="0"/>
                <a:cs typeface="Tahoma" pitchFamily="34" charset="0"/>
              </a:rPr>
              <a:t>تحديد معنى الوسائل الممهدة للتننفيذ</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 أن وسائل المحافظة على الضمان العام يبدو على نوعين مع أختلافهما من حيث الغرض والشروط:- </a:t>
            </a:r>
            <a:endParaRPr lang="en-US">
              <a:latin typeface="Corbel" pitchFamily="34" charset="0"/>
            </a:endParaRPr>
          </a:p>
          <a:p>
            <a:pPr algn="just">
              <a:lnSpc>
                <a:spcPct val="150000"/>
              </a:lnSpc>
            </a:pPr>
            <a:r>
              <a:rPr lang="ar-IQ">
                <a:latin typeface="Corbel" pitchFamily="34" charset="0"/>
                <a:cs typeface="Tahoma" pitchFamily="34" charset="0"/>
              </a:rPr>
              <a:t>1. الوسائل التحفظية</a:t>
            </a:r>
            <a:endParaRPr lang="en-US">
              <a:latin typeface="Corbel" pitchFamily="34" charset="0"/>
            </a:endParaRPr>
          </a:p>
          <a:p>
            <a:pPr algn="just">
              <a:lnSpc>
                <a:spcPct val="150000"/>
              </a:lnSpc>
            </a:pPr>
            <a:r>
              <a:rPr lang="ar-IQ">
                <a:latin typeface="Corbel" pitchFamily="34" charset="0"/>
                <a:cs typeface="Tahoma" pitchFamily="34" charset="0"/>
              </a:rPr>
              <a:t>2. الوسائل التنفيذية</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endParaRPr lang="ar-IQ">
              <a:latin typeface="Corbel" pitchFamily="34" charset="0"/>
              <a:cs typeface="Tahoma" pitchFamily="34" charset="0"/>
            </a:endParaRPr>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الوسائل التحفظية</a:t>
            </a:r>
            <a:r>
              <a:rPr lang="ar-IQ">
                <a:latin typeface="Corbel" pitchFamily="34" charset="0"/>
                <a:cs typeface="Tahoma" pitchFamily="34" charset="0"/>
              </a:rPr>
              <a:t> هي وسائل ترمي الى مجرد المحافظة على ذمة المدين المالية تارة كوضع الأختام على أموال المدين أو تحرير جرد بها عند موته أو أفلاسه, أو المحافظة على حق الدائن تارة أخرى كتسجيل رهن ضامن لحقه. وهي تقصد التمهيد للتنفيذ دون أن تستغره أو تجريه.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الوسائل التنفيذية,</a:t>
            </a:r>
            <a:r>
              <a:rPr lang="ar-IQ">
                <a:latin typeface="Corbel" pitchFamily="34" charset="0"/>
                <a:cs typeface="Tahoma" pitchFamily="34" charset="0"/>
              </a:rPr>
              <a:t> هي وسائل ترمي الى تمكين الدائن من أستيفاء حقه من أثمان أموال المدين عن طريق الحجز عليها وبيعها  بالمزاد العلني من قبل السلطة المختصة بالتنفيذ. وتشترط في حق الدائن أن يكون محققا ومقدرا ومستحق الأداء وثابتا في سند تنفيذ واجب النفاذ.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أما الوسائل الممهدة للتنفيذ,</a:t>
            </a:r>
            <a:r>
              <a:rPr lang="ar-IQ">
                <a:latin typeface="Corbel" pitchFamily="34" charset="0"/>
                <a:cs typeface="Tahoma" pitchFamily="34" charset="0"/>
              </a:rPr>
              <a:t> هي وسائل تهدف الى حماية حقوق الدائنين وتسهيل أستيفائها عن طريق التغلب على أهمال المدين أو غشه وسوء نيته وأن لم يتحقق أستيفاء الحقوق عن طريقها مباشرة.  </a:t>
            </a:r>
            <a:endParaRPr lang="en-US">
              <a:latin typeface="Corbel" pitchFamily="34" charset="0"/>
            </a:endParaRPr>
          </a:p>
          <a:p>
            <a:pPr algn="just">
              <a:lnSpc>
                <a:spcPct val="150000"/>
              </a:lnSpc>
            </a:pPr>
            <a:r>
              <a:rPr lang="ar-IQ">
                <a:latin typeface="Corbel" pitchFamily="34" charset="0"/>
                <a:cs typeface="Tahoma" pitchFamily="34" charset="0"/>
              </a:rPr>
              <a:t> </a:t>
            </a:r>
            <a:r>
              <a:rPr lang="ar-IQ">
                <a:solidFill>
                  <a:srgbClr val="FFFF00"/>
                </a:solidFill>
                <a:latin typeface="Corbel" pitchFamily="34" charset="0"/>
                <a:cs typeface="Tahoma" pitchFamily="34" charset="0"/>
              </a:rPr>
              <a:t>حصر الوسائل الممهدة للتنفيذ. </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نشأت هذه الوسائل عن أصل واحد هو مبدأ الضمان العام. وهذه الوسائل هي :- </a:t>
            </a:r>
            <a:endParaRPr lang="en-US">
              <a:latin typeface="Corbel" pitchFamily="34" charset="0"/>
            </a:endParaRPr>
          </a:p>
          <a:p>
            <a:pPr algn="just">
              <a:lnSpc>
                <a:spcPct val="150000"/>
              </a:lnSpc>
            </a:pPr>
            <a:r>
              <a:rPr lang="ar-IQ">
                <a:latin typeface="Corbel" pitchFamily="34" charset="0"/>
                <a:cs typeface="Tahoma" pitchFamily="34" charset="0"/>
              </a:rPr>
              <a:t>الدعوى غير المباشرة, ودعوى عدم نفاذ تصرف المدين في حق الدائن, ودعوى الصورية</a:t>
            </a:r>
            <a:endParaRPr lang="en-US">
              <a:latin typeface="Corbel" pitchFamily="34" charset="0"/>
            </a:endParaRPr>
          </a:p>
          <a:p>
            <a:pPr algn="just">
              <a:lnSpc>
                <a:spcPct val="150000"/>
              </a:lnSpc>
            </a:pPr>
            <a:r>
              <a:rPr lang="ar-IQ">
                <a:latin typeface="Corbel" pitchFamily="34" charset="0"/>
                <a:cs typeface="Tahoma" pitchFamily="34" charset="0"/>
              </a:rPr>
              <a:t>وأجراء حق في الحبس للضمان, وأجراء الحجز على المدين المفلس. </a:t>
            </a:r>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1"/>
          <p:cNvSpPr>
            <a:spLocks noChangeArrowheads="1"/>
          </p:cNvSpPr>
          <p:nvPr/>
        </p:nvSpPr>
        <p:spPr bwMode="auto">
          <a:xfrm>
            <a:off x="228600" y="331788"/>
            <a:ext cx="8610600" cy="1420812"/>
          </a:xfrm>
          <a:prstGeom prst="rect">
            <a:avLst/>
          </a:prstGeom>
          <a:noFill/>
          <a:ln w="9525">
            <a:noFill/>
            <a:miter lim="800000"/>
            <a:headEnd/>
            <a:tailEnd/>
          </a:ln>
        </p:spPr>
        <p:txBody>
          <a:bodyPr>
            <a:spAutoFit/>
          </a:bodyPr>
          <a:lstStyle/>
          <a:p>
            <a:pPr>
              <a:lnSpc>
                <a:spcPct val="150000"/>
              </a:lnSpc>
            </a:pPr>
            <a:r>
              <a:rPr lang="ar-IQ">
                <a:latin typeface="Corbel" pitchFamily="34" charset="0"/>
                <a:cs typeface="Tahoma" pitchFamily="34" charset="0"/>
              </a:rPr>
              <a:t>دعوى غير مباشرة</a:t>
            </a:r>
          </a:p>
          <a:p>
            <a:pPr algn="just">
              <a:lnSpc>
                <a:spcPct val="150000"/>
              </a:lnSpc>
            </a:pPr>
            <a:r>
              <a:rPr lang="ar-IQ">
                <a:latin typeface="Corbel" pitchFamily="34" charset="0"/>
                <a:cs typeface="Tahoma" pitchFamily="34" charset="0"/>
              </a:rPr>
              <a:t>     </a:t>
            </a:r>
            <a:r>
              <a:rPr lang="ar-IQ" sz="2400">
                <a:latin typeface="Corbel" pitchFamily="34" charset="0"/>
                <a:cs typeface="Tahoma" pitchFamily="34" charset="0"/>
              </a:rPr>
              <a:t> </a:t>
            </a:r>
          </a:p>
          <a:p>
            <a:pPr algn="ctr">
              <a:lnSpc>
                <a:spcPct val="150000"/>
              </a:lnSpc>
            </a:pPr>
            <a:r>
              <a:rPr lang="ar-IQ">
                <a:latin typeface="Corbel" pitchFamily="34" charset="0"/>
                <a:cs typeface="Tahoma" pitchFamily="34" charset="0"/>
              </a:rPr>
              <a:t>       </a:t>
            </a:r>
          </a:p>
        </p:txBody>
      </p:sp>
      <p:sp>
        <p:nvSpPr>
          <p:cNvPr id="3" name="Rectangle 2"/>
          <p:cNvSpPr/>
          <p:nvPr/>
        </p:nvSpPr>
        <p:spPr>
          <a:xfrm>
            <a:off x="5715000" y="1143000"/>
            <a:ext cx="914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الدائن</a:t>
            </a:r>
          </a:p>
        </p:txBody>
      </p:sp>
      <p:sp>
        <p:nvSpPr>
          <p:cNvPr id="4" name="Rounded Rectangle 3"/>
          <p:cNvSpPr/>
          <p:nvPr/>
        </p:nvSpPr>
        <p:spPr>
          <a:xfrm>
            <a:off x="1828800" y="1219200"/>
            <a:ext cx="1371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المدين      ( الأصيل) </a:t>
            </a:r>
          </a:p>
        </p:txBody>
      </p:sp>
      <p:sp>
        <p:nvSpPr>
          <p:cNvPr id="5" name="Rounded Rectangle 4"/>
          <p:cNvSpPr/>
          <p:nvPr/>
        </p:nvSpPr>
        <p:spPr>
          <a:xfrm>
            <a:off x="2743200" y="2819400"/>
            <a:ext cx="1828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الخصم      (مدين المدين)</a:t>
            </a:r>
          </a:p>
        </p:txBody>
      </p:sp>
      <p:cxnSp>
        <p:nvCxnSpPr>
          <p:cNvPr id="7" name="Straight Arrow Connector 6"/>
          <p:cNvCxnSpPr/>
          <p:nvPr/>
        </p:nvCxnSpPr>
        <p:spPr>
          <a:xfrm rot="10800000">
            <a:off x="3276600" y="1447800"/>
            <a:ext cx="2286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4267200" y="1828800"/>
            <a:ext cx="15240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19700211">
            <a:off x="4775200" y="2189163"/>
            <a:ext cx="149701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2060"/>
                </a:solidFill>
              </a:rPr>
              <a:t>دعوى غير مباشرة</a:t>
            </a:r>
          </a:p>
        </p:txBody>
      </p:sp>
      <p:cxnSp>
        <p:nvCxnSpPr>
          <p:cNvPr id="17" name="Straight Arrow Connector 16"/>
          <p:cNvCxnSpPr/>
          <p:nvPr/>
        </p:nvCxnSpPr>
        <p:spPr>
          <a:xfrm>
            <a:off x="2514600" y="1981200"/>
            <a:ext cx="9144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1"/>
          <p:cNvSpPr>
            <a:spLocks noChangeArrowheads="1"/>
          </p:cNvSpPr>
          <p:nvPr/>
        </p:nvSpPr>
        <p:spPr bwMode="auto">
          <a:xfrm>
            <a:off x="228600" y="304800"/>
            <a:ext cx="8610600" cy="5494338"/>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الدعوى غير المباشرة</a:t>
            </a:r>
            <a:r>
              <a:rPr lang="ar-IQ" b="1">
                <a:latin typeface="Corbel" pitchFamily="34" charset="0"/>
                <a:cs typeface="Tahoma" pitchFamily="34" charset="0"/>
              </a:rPr>
              <a:t> ( م. 261, 261 مدني) </a:t>
            </a:r>
            <a:endParaRPr lang="en-US">
              <a:latin typeface="Corbel" pitchFamily="34" charset="0"/>
            </a:endParaRPr>
          </a:p>
          <a:p>
            <a:pPr algn="just">
              <a:lnSpc>
                <a:spcPct val="150000"/>
              </a:lnSpc>
            </a:pPr>
            <a:r>
              <a:rPr lang="ar-IQ">
                <a:solidFill>
                  <a:srgbClr val="FF0000"/>
                </a:solidFill>
                <a:latin typeface="Corbel" pitchFamily="34" charset="0"/>
                <a:cs typeface="Tahoma" pitchFamily="34" charset="0"/>
              </a:rPr>
              <a:t>الغرض من الدعوى, </a:t>
            </a:r>
            <a:r>
              <a:rPr lang="ar-IQ">
                <a:latin typeface="Corbel" pitchFamily="34" charset="0"/>
                <a:cs typeface="Tahoma" pitchFamily="34" charset="0"/>
              </a:rPr>
              <a:t>هي حماية الدائن من الضرر الذي يصيبه نتيجة أهمال المدين من أستعمال حق من حقوقه, والمدين قد يتعمد الأهمال في استعمال حقوقه اذ كان في وضع مالي سيء لعلمه بأن أثر الأهمال لن يصيبه وأنما سيلحق بدائنيه </a:t>
            </a:r>
            <a:endParaRPr lang="en-US">
              <a:latin typeface="Corbel" pitchFamily="34" charset="0"/>
            </a:endParaRPr>
          </a:p>
          <a:p>
            <a:pPr algn="just">
              <a:lnSpc>
                <a:spcPct val="150000"/>
              </a:lnSpc>
            </a:pPr>
            <a:r>
              <a:rPr lang="ar-IQ">
                <a:solidFill>
                  <a:srgbClr val="FF0000"/>
                </a:solidFill>
                <a:latin typeface="Corbel" pitchFamily="34" charset="0"/>
                <a:cs typeface="Tahoma" pitchFamily="34" charset="0"/>
              </a:rPr>
              <a:t>طبيعة الدعوى,</a:t>
            </a:r>
            <a:r>
              <a:rPr lang="ar-IQ">
                <a:latin typeface="Corbel" pitchFamily="34" charset="0"/>
                <a:cs typeface="Tahoma" pitchFamily="34" charset="0"/>
              </a:rPr>
              <a:t> هذه الدعوى هي وسط بين الوسائل التحفظية والوسائل التنفيذية فهي ترمي الى استعمال حق قصر المدين قي استعماله أهمالا أو عمدا. وأن لفظ الدعوى الذي يطلق عليها هو لفظ غير دقيق لأن كل حق يجيز القانون للدائن استعماله نيابة عن مدينه عند توافر شروط معينة يجوز استعماله في صورة دعوى كما يجوز استعماله في صورة أجراء لا يوصف بأنه دعوى. </a:t>
            </a:r>
            <a:endParaRPr lang="en-US">
              <a:latin typeface="Corbel" pitchFamily="34" charset="0"/>
            </a:endParaRPr>
          </a:p>
          <a:p>
            <a:pPr algn="just">
              <a:lnSpc>
                <a:spcPct val="150000"/>
              </a:lnSpc>
            </a:pPr>
            <a:r>
              <a:rPr lang="ar-IQ">
                <a:latin typeface="Corbel" pitchFamily="34" charset="0"/>
                <a:cs typeface="Tahoma" pitchFamily="34" charset="0"/>
              </a:rPr>
              <a:t>وتوصف بأنه دعوى غير مباشرة لأن الدائن يقتضي حقه بطريق غير مباشر هو العمل على المحافظة على عناصر الضمان العام للتنفيذ عليها فيما بعد. ولأن الدائن يستعمل حقوقه نيابة عنه دون وجود علاقة قانونية مباشرة بين الدائن وبين مدين مدينه.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endParaRPr lang="ar-IQ">
              <a:latin typeface="Corbel" pitchFamily="34" charset="0"/>
              <a:cs typeface="Tahoma" pitchFamily="34" charset="0"/>
            </a:endParaRPr>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1"/>
          <p:cNvSpPr>
            <a:spLocks noChangeArrowheads="1"/>
          </p:cNvSpPr>
          <p:nvPr/>
        </p:nvSpPr>
        <p:spPr bwMode="auto">
          <a:xfrm>
            <a:off x="228600" y="304800"/>
            <a:ext cx="8610600" cy="3832225"/>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الاساس القانوني للدعوى غير المباشرة,</a:t>
            </a:r>
            <a:r>
              <a:rPr lang="ar-IQ">
                <a:latin typeface="Corbel" pitchFamily="34" charset="0"/>
                <a:cs typeface="Tahoma" pitchFamily="34" charset="0"/>
              </a:rPr>
              <a:t> تقوم هذه الدعوى على أسس ثلاثة:-</a:t>
            </a:r>
            <a:endParaRPr lang="en-US">
              <a:latin typeface="Corbel" pitchFamily="34" charset="0"/>
            </a:endParaRPr>
          </a:p>
          <a:p>
            <a:pPr algn="just">
              <a:lnSpc>
                <a:spcPct val="150000"/>
              </a:lnSpc>
            </a:pPr>
            <a:r>
              <a:rPr lang="ar-IQ">
                <a:latin typeface="Corbel" pitchFamily="34" charset="0"/>
                <a:cs typeface="Tahoma" pitchFamily="34" charset="0"/>
              </a:rPr>
              <a:t>1. حق الضمان العام, وأعتبار أموال المدين ضمانة وفاء ديونه</a:t>
            </a:r>
            <a:endParaRPr lang="en-US">
              <a:latin typeface="Corbel" pitchFamily="34" charset="0"/>
            </a:endParaRPr>
          </a:p>
          <a:p>
            <a:pPr algn="just">
              <a:lnSpc>
                <a:spcPct val="150000"/>
              </a:lnSpc>
            </a:pPr>
            <a:r>
              <a:rPr lang="ar-IQ">
                <a:latin typeface="Corbel" pitchFamily="34" charset="0"/>
                <a:cs typeface="Tahoma" pitchFamily="34" charset="0"/>
              </a:rPr>
              <a:t>2. وجود مصلحة عاجلة مشروعة للدائن تجيز له أستعمال حقوق مدينه باسم المدين. </a:t>
            </a:r>
            <a:endParaRPr lang="en-US">
              <a:latin typeface="Corbel" pitchFamily="34" charset="0"/>
            </a:endParaRPr>
          </a:p>
          <a:p>
            <a:pPr algn="just">
              <a:lnSpc>
                <a:spcPct val="150000"/>
              </a:lnSpc>
            </a:pPr>
            <a:r>
              <a:rPr lang="ar-IQ">
                <a:latin typeface="Corbel" pitchFamily="34" charset="0"/>
                <a:cs typeface="Tahoma" pitchFamily="34" charset="0"/>
              </a:rPr>
              <a:t>3. نيابة الدائن عن مدينه وهي نيابة قانونية لأنها بفرض القانون وليست وليدة الأتفاق. الا أن النيابة هنا هي مقررة لمصلحة النائب الدائن لا لمصلحة الأصيل المدين لذا فقد تطلب القانون ادخال الاصيل خصما في الدعوى التي يباشره النائب نيابة عنه </a:t>
            </a:r>
            <a:endParaRPr lang="en-US">
              <a:latin typeface="Corbel" pitchFamily="34" charset="0"/>
            </a:endParaRPr>
          </a:p>
          <a:p>
            <a:pPr algn="just">
              <a:lnSpc>
                <a:spcPct val="150000"/>
              </a:lnSpc>
            </a:pPr>
            <a:endParaRPr lang="ar-IQ">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 </a:t>
            </a:r>
            <a:endParaRPr lang="ar-IQ">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1"/>
          <p:cNvSpPr>
            <a:spLocks noChangeArrowheads="1"/>
          </p:cNvSpPr>
          <p:nvPr/>
        </p:nvSpPr>
        <p:spPr bwMode="auto">
          <a:xfrm>
            <a:off x="228600" y="304800"/>
            <a:ext cx="8610600" cy="5078413"/>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شروط الدعوى غير المباشرة,</a:t>
            </a:r>
            <a:r>
              <a:rPr lang="ar-IQ">
                <a:latin typeface="Corbel" pitchFamily="34" charset="0"/>
                <a:cs typeface="Tahoma" pitchFamily="34" charset="0"/>
              </a:rPr>
              <a:t> وهي على نوعين</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أ. الشروط الموضوعية</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1. الشروط المتصلة بحق الدائن</a:t>
            </a:r>
            <a:endParaRPr lang="en-US">
              <a:latin typeface="Corbel" pitchFamily="34" charset="0"/>
            </a:endParaRPr>
          </a:p>
          <a:p>
            <a:pPr algn="just">
              <a:lnSpc>
                <a:spcPct val="150000"/>
              </a:lnSpc>
            </a:pPr>
            <a:r>
              <a:rPr lang="ar-IQ">
                <a:latin typeface="Corbel" pitchFamily="34" charset="0"/>
                <a:cs typeface="Tahoma" pitchFamily="34" charset="0"/>
              </a:rPr>
              <a:t>2. الشروع التي ترجع الى المدين</a:t>
            </a:r>
            <a:endParaRPr lang="en-US">
              <a:latin typeface="Corbel" pitchFamily="34" charset="0"/>
            </a:endParaRPr>
          </a:p>
          <a:p>
            <a:pPr algn="just">
              <a:lnSpc>
                <a:spcPct val="150000"/>
              </a:lnSpc>
            </a:pPr>
            <a:r>
              <a:rPr lang="ar-IQ">
                <a:latin typeface="Corbel" pitchFamily="34" charset="0"/>
                <a:cs typeface="Tahoma" pitchFamily="34" charset="0"/>
              </a:rPr>
              <a:t>3. الشروط المتصلة بالحق الذي يستعمله الدائن</a:t>
            </a:r>
            <a:endParaRPr lang="en-US">
              <a:latin typeface="Corbel" pitchFamily="34" charset="0"/>
            </a:endParaRPr>
          </a:p>
          <a:p>
            <a:pPr algn="just">
              <a:lnSpc>
                <a:spcPct val="150000"/>
              </a:lnSpc>
            </a:pPr>
            <a:endParaRPr lang="ar-IQ">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الشروط الأجرائية</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1. أن يستعمل الدائن حق مدينه بأسم المدين </a:t>
            </a:r>
          </a:p>
          <a:p>
            <a:pPr algn="just">
              <a:lnSpc>
                <a:spcPct val="150000"/>
              </a:lnSpc>
            </a:pPr>
            <a:r>
              <a:rPr lang="ar-IQ">
                <a:latin typeface="Corbel" pitchFamily="34" charset="0"/>
                <a:cs typeface="Tahoma" pitchFamily="34" charset="0"/>
              </a:rPr>
              <a:t>2. أن يدخل المدين خصما في الدعوى. </a:t>
            </a:r>
            <a:r>
              <a:rPr lang="ar-IQ">
                <a:solidFill>
                  <a:srgbClr val="FFFF00"/>
                </a:solidFill>
                <a:latin typeface="Corbel" pitchFamily="34" charset="0"/>
                <a:cs typeface="Tahoma" pitchFamily="34" charset="0"/>
              </a:rPr>
              <a:t> </a:t>
            </a: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324600"/>
          </a:xfrm>
          <a:prstGeom prst="rect">
            <a:avLst/>
          </a:prstGeom>
        </p:spPr>
        <p:txBody>
          <a:bodyPr>
            <a:spAutoFit/>
          </a:bodyPr>
          <a:lstStyle/>
          <a:p>
            <a:pPr algn="ctr" fontAlgn="auto">
              <a:lnSpc>
                <a:spcPct val="150000"/>
              </a:lnSpc>
              <a:spcBef>
                <a:spcPts val="0"/>
              </a:spcBef>
              <a:spcAft>
                <a:spcPts val="0"/>
              </a:spcAft>
              <a:defRPr/>
            </a:pPr>
            <a:r>
              <a:rPr lang="ar-IQ" b="1" dirty="0">
                <a:solidFill>
                  <a:srgbClr val="00B0F0"/>
                </a:solidFill>
                <a:latin typeface="+mn-lt"/>
                <a:cs typeface="+mn-cs"/>
              </a:rPr>
              <a:t>شروط الدعوى غير المباشرة </a:t>
            </a:r>
          </a:p>
          <a:p>
            <a:pPr algn="just" fontAlgn="auto">
              <a:lnSpc>
                <a:spcPct val="150000"/>
              </a:lnSpc>
              <a:spcBef>
                <a:spcPts val="0"/>
              </a:spcBef>
              <a:spcAft>
                <a:spcPts val="0"/>
              </a:spcAft>
              <a:defRPr/>
            </a:pPr>
            <a:endParaRPr lang="en-US" dirty="0">
              <a:solidFill>
                <a:srgbClr val="FF0000"/>
              </a:solidFill>
              <a:latin typeface="+mn-lt"/>
              <a:cs typeface="+mn-cs"/>
            </a:endParaRPr>
          </a:p>
          <a:p>
            <a:pPr algn="just" fontAlgn="auto">
              <a:lnSpc>
                <a:spcPct val="150000"/>
              </a:lnSpc>
              <a:spcBef>
                <a:spcPts val="0"/>
              </a:spcBef>
              <a:spcAft>
                <a:spcPts val="0"/>
              </a:spcAft>
              <a:defRPr/>
            </a:pPr>
            <a:r>
              <a:rPr lang="ar-IQ" dirty="0">
                <a:solidFill>
                  <a:srgbClr val="FF0000"/>
                </a:solidFill>
                <a:latin typeface="+mn-lt"/>
                <a:cs typeface="+mn-cs"/>
              </a:rPr>
              <a:t>أ. الشروط الموضوعية</a:t>
            </a:r>
            <a:endParaRPr lang="en-US" dirty="0">
              <a:solidFill>
                <a:srgbClr val="FF00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الشروط المتصلة بحق الدائن</a:t>
            </a:r>
            <a:endParaRPr lang="en-US" dirty="0">
              <a:solidFill>
                <a:srgbClr val="FFFF00"/>
              </a:solidFill>
              <a:latin typeface="+mn-lt"/>
              <a:cs typeface="+mn-cs"/>
            </a:endParaRPr>
          </a:p>
          <a:p>
            <a:pPr marL="342900" indent="-342900" algn="just" fontAlgn="auto">
              <a:lnSpc>
                <a:spcPct val="150000"/>
              </a:lnSpc>
              <a:spcBef>
                <a:spcPts val="0"/>
              </a:spcBef>
              <a:spcAft>
                <a:spcPts val="0"/>
              </a:spcAft>
              <a:defRPr/>
            </a:pPr>
            <a:r>
              <a:rPr lang="ar-IQ" dirty="0">
                <a:latin typeface="+mn-lt"/>
                <a:cs typeface="+mn-cs"/>
              </a:rPr>
              <a:t> يشترط في حق الدائن أن يكون محققا ومؤكدا وأن كان غير معين المقدار ,  </a:t>
            </a:r>
          </a:p>
          <a:p>
            <a:pPr marL="342900" indent="-342900" algn="just" fontAlgn="auto">
              <a:lnSpc>
                <a:spcPct val="150000"/>
              </a:lnSpc>
              <a:spcBef>
                <a:spcPts val="0"/>
              </a:spcBef>
              <a:spcAft>
                <a:spcPts val="0"/>
              </a:spcAft>
              <a:defRPr/>
            </a:pPr>
            <a:r>
              <a:rPr lang="ar-IQ" dirty="0">
                <a:latin typeface="+mn-lt"/>
                <a:cs typeface="+mn-cs"/>
              </a:rPr>
              <a:t>وان حقوق الدائن يتدرج من : </a:t>
            </a:r>
          </a:p>
          <a:p>
            <a:pPr marL="342900" indent="-342900" algn="just" fontAlgn="auto">
              <a:lnSpc>
                <a:spcPct val="150000"/>
              </a:lnSpc>
              <a:spcBef>
                <a:spcPts val="0"/>
              </a:spcBef>
              <a:spcAft>
                <a:spcPts val="0"/>
              </a:spcAft>
              <a:defRPr/>
            </a:pPr>
            <a:r>
              <a:rPr lang="ar-IQ" dirty="0">
                <a:solidFill>
                  <a:srgbClr val="00B0F0"/>
                </a:solidFill>
                <a:latin typeface="+mn-lt"/>
                <a:cs typeface="+mn-cs"/>
              </a:rPr>
              <a:t>الحق غير المحقق</a:t>
            </a:r>
            <a:r>
              <a:rPr lang="ar-IQ" dirty="0">
                <a:latin typeface="+mn-lt"/>
                <a:cs typeface="+mn-cs"/>
              </a:rPr>
              <a:t>, وهو الحق الاحتمالي او الحق المتنازع عليها, </a:t>
            </a:r>
          </a:p>
          <a:p>
            <a:pPr marL="342900" indent="-342900" algn="just" fontAlgn="auto">
              <a:lnSpc>
                <a:spcPct val="150000"/>
              </a:lnSpc>
              <a:spcBef>
                <a:spcPts val="0"/>
              </a:spcBef>
              <a:spcAft>
                <a:spcPts val="0"/>
              </a:spcAft>
              <a:defRPr/>
            </a:pPr>
            <a:r>
              <a:rPr lang="ar-IQ" dirty="0">
                <a:solidFill>
                  <a:srgbClr val="00B0F0"/>
                </a:solidFill>
                <a:latin typeface="+mn-lt"/>
                <a:cs typeface="+mn-cs"/>
              </a:rPr>
              <a:t>الحق المحقق غير المقدر</a:t>
            </a:r>
            <a:r>
              <a:rPr lang="ar-IQ" dirty="0">
                <a:latin typeface="+mn-lt"/>
                <a:cs typeface="+mn-cs"/>
              </a:rPr>
              <a:t>, كالحق في التعويض قبل تقديره, </a:t>
            </a:r>
          </a:p>
          <a:p>
            <a:pPr marL="342900" indent="-342900" algn="just" fontAlgn="auto">
              <a:lnSpc>
                <a:spcPct val="150000"/>
              </a:lnSpc>
              <a:spcBef>
                <a:spcPts val="0"/>
              </a:spcBef>
              <a:spcAft>
                <a:spcPts val="0"/>
              </a:spcAft>
              <a:defRPr/>
            </a:pPr>
            <a:r>
              <a:rPr lang="ar-IQ" dirty="0">
                <a:solidFill>
                  <a:srgbClr val="00B0F0"/>
                </a:solidFill>
                <a:latin typeface="+mn-lt"/>
                <a:cs typeface="+mn-cs"/>
              </a:rPr>
              <a:t>الحق المحقق المقدر</a:t>
            </a:r>
            <a:r>
              <a:rPr lang="ar-IQ" dirty="0">
                <a:latin typeface="+mn-lt"/>
                <a:cs typeface="+mn-cs"/>
              </a:rPr>
              <a:t>, </a:t>
            </a:r>
          </a:p>
          <a:p>
            <a:pPr marL="342900" indent="-342900" algn="just" fontAlgn="auto">
              <a:lnSpc>
                <a:spcPct val="150000"/>
              </a:lnSpc>
              <a:spcBef>
                <a:spcPts val="0"/>
              </a:spcBef>
              <a:spcAft>
                <a:spcPts val="0"/>
              </a:spcAft>
              <a:defRPr/>
            </a:pPr>
            <a:r>
              <a:rPr lang="ar-IQ" dirty="0">
                <a:solidFill>
                  <a:srgbClr val="00B0F0"/>
                </a:solidFill>
                <a:latin typeface="+mn-lt"/>
                <a:cs typeface="+mn-cs"/>
              </a:rPr>
              <a:t>الحق المستحق الاداء</a:t>
            </a:r>
            <a:r>
              <a:rPr lang="ar-IQ" dirty="0">
                <a:latin typeface="+mn-lt"/>
                <a:cs typeface="+mn-cs"/>
              </a:rPr>
              <a:t> اي غير المؤجل </a:t>
            </a:r>
          </a:p>
          <a:p>
            <a:pPr marL="342900" indent="-342900" algn="just" fontAlgn="auto">
              <a:lnSpc>
                <a:spcPct val="150000"/>
              </a:lnSpc>
              <a:spcBef>
                <a:spcPts val="0"/>
              </a:spcBef>
              <a:spcAft>
                <a:spcPts val="0"/>
              </a:spcAft>
              <a:defRPr/>
            </a:pPr>
            <a:r>
              <a:rPr lang="ar-IQ" dirty="0">
                <a:solidFill>
                  <a:srgbClr val="00B0F0"/>
                </a:solidFill>
                <a:latin typeface="+mn-lt"/>
                <a:cs typeface="+mn-cs"/>
              </a:rPr>
              <a:t>الحق الواجب التنفيذ</a:t>
            </a:r>
            <a:r>
              <a:rPr lang="ar-IQ" dirty="0">
                <a:latin typeface="+mn-lt"/>
                <a:cs typeface="+mn-cs"/>
              </a:rPr>
              <a:t>, اي الحق الثابت في سند التنفيذ (وهو اقوى الحقوق), </a:t>
            </a:r>
          </a:p>
          <a:p>
            <a:pPr marL="342900" indent="-342900" algn="just" fontAlgn="auto">
              <a:lnSpc>
                <a:spcPct val="150000"/>
              </a:lnSpc>
              <a:spcBef>
                <a:spcPts val="0"/>
              </a:spcBef>
              <a:spcAft>
                <a:spcPts val="0"/>
              </a:spcAft>
              <a:defRPr/>
            </a:pPr>
            <a:r>
              <a:rPr lang="ar-IQ" dirty="0">
                <a:latin typeface="+mn-lt"/>
                <a:cs typeface="+mn-cs"/>
              </a:rPr>
              <a:t>وقد اكتفى القانون لرفع الدعوى غير المباشرة ان يكون حق الدائن حقا محققا ومؤكدا وان كان غير معين المقدار</a:t>
            </a:r>
          </a:p>
          <a:p>
            <a:pPr marL="342900" indent="-342900" algn="just" fontAlgn="auto">
              <a:lnSpc>
                <a:spcPct val="150000"/>
              </a:lnSpc>
              <a:spcBef>
                <a:spcPts val="0"/>
              </a:spcBef>
              <a:spcAft>
                <a:spcPts val="0"/>
              </a:spcAft>
              <a:defRPr/>
            </a:pPr>
            <a:r>
              <a:rPr lang="ar-IQ" dirty="0">
                <a:latin typeface="+mn-lt"/>
                <a:cs typeface="+mn-cs"/>
              </a:rPr>
              <a:t>ويجوز للمتضرر من عمل غير مشروع ان يستعمل حقوق مدينه قبل صدور الحكم بالتعويض مادامت له مصلحة مشروعة في استعمالها</a:t>
            </a:r>
          </a:p>
        </p:txBody>
      </p:sp>
    </p:spTree>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740525"/>
          </a:xfrm>
          <a:prstGeom prst="rect">
            <a:avLst/>
          </a:prstGeom>
        </p:spPr>
        <p:txBody>
          <a:bodyPr>
            <a:spAutoFit/>
          </a:bodyPr>
          <a:lstStyle/>
          <a:p>
            <a:pPr marL="342900" indent="-342900" algn="just" fontAlgn="auto">
              <a:lnSpc>
                <a:spcPct val="150000"/>
              </a:lnSpc>
              <a:spcBef>
                <a:spcPts val="0"/>
              </a:spcBef>
              <a:spcAft>
                <a:spcPts val="0"/>
              </a:spcAft>
              <a:defRPr/>
            </a:pPr>
            <a:r>
              <a:rPr lang="ar-IQ" dirty="0">
                <a:solidFill>
                  <a:srgbClr val="FFFF00"/>
                </a:solidFill>
                <a:latin typeface="+mn-lt"/>
                <a:cs typeface="+mn-cs"/>
              </a:rPr>
              <a:t> علل\ لم يشترط القانون في حق الدائن ان يكون  واجب التنفيذ او مستحق الاداء, </a:t>
            </a:r>
          </a:p>
          <a:p>
            <a:pPr marL="342900" indent="-342900" fontAlgn="auto">
              <a:lnSpc>
                <a:spcPct val="150000"/>
              </a:lnSpc>
              <a:spcBef>
                <a:spcPts val="0"/>
              </a:spcBef>
              <a:spcAft>
                <a:spcPts val="0"/>
              </a:spcAft>
              <a:defRPr/>
            </a:pPr>
            <a:r>
              <a:rPr lang="ar-IQ" dirty="0">
                <a:latin typeface="+mn-lt"/>
                <a:cs typeface="+mn-cs"/>
              </a:rPr>
              <a:t>ج\ لان شرط الاستحقاق ضروري لاتخاذ اجراءات التنفيذ واستعمال حق المدين ليس اجراء من اجراءاتها, </a:t>
            </a:r>
          </a:p>
          <a:p>
            <a:pPr marL="342900" indent="-342900" fontAlgn="auto">
              <a:lnSpc>
                <a:spcPct val="150000"/>
              </a:lnSpc>
              <a:spcBef>
                <a:spcPts val="0"/>
              </a:spcBef>
              <a:spcAft>
                <a:spcPts val="0"/>
              </a:spcAft>
              <a:buFontTx/>
              <a:buChar char="-"/>
              <a:defRPr/>
            </a:pPr>
            <a:r>
              <a:rPr lang="ar-IQ" dirty="0">
                <a:latin typeface="+mn-lt"/>
                <a:cs typeface="+mn-cs"/>
              </a:rPr>
              <a:t>الا انه لا يجوز استعمال حق المدين من قبل من كان حقه احتماليا كحق الوارث قبل موت المورث او من كان حقه متنازعا عليها.  </a:t>
            </a:r>
          </a:p>
          <a:p>
            <a:pPr marL="342900" indent="-342900" fontAlgn="auto">
              <a:lnSpc>
                <a:spcPct val="150000"/>
              </a:lnSpc>
              <a:spcBef>
                <a:spcPts val="0"/>
              </a:spcBef>
              <a:spcAft>
                <a:spcPts val="0"/>
              </a:spcAft>
              <a:defRPr/>
            </a:pPr>
            <a:endParaRPr lang="ar-IQ" dirty="0">
              <a:latin typeface="+mn-lt"/>
              <a:cs typeface="+mn-cs"/>
            </a:endParaRPr>
          </a:p>
          <a:p>
            <a:pPr marL="342900" indent="-342900" fontAlgn="auto">
              <a:lnSpc>
                <a:spcPct val="150000"/>
              </a:lnSpc>
              <a:spcBef>
                <a:spcPts val="0"/>
              </a:spcBef>
              <a:spcAft>
                <a:spcPts val="0"/>
              </a:spcAft>
              <a:defRPr/>
            </a:pPr>
            <a:r>
              <a:rPr lang="ar-IQ" dirty="0">
                <a:solidFill>
                  <a:srgbClr val="FFFF00"/>
                </a:solidFill>
                <a:latin typeface="+mn-lt"/>
                <a:cs typeface="+mn-cs"/>
              </a:rPr>
              <a:t>علل\ يحق للدائن اقامة دعوى غير المباشرة وان كان الحق مقترنا باجل واقف او باجل فاسخ </a:t>
            </a:r>
          </a:p>
          <a:p>
            <a:pPr marL="342900" indent="-342900" fontAlgn="auto">
              <a:lnSpc>
                <a:spcPct val="150000"/>
              </a:lnSpc>
              <a:spcBef>
                <a:spcPts val="0"/>
              </a:spcBef>
              <a:spcAft>
                <a:spcPts val="0"/>
              </a:spcAft>
              <a:defRPr/>
            </a:pPr>
            <a:r>
              <a:rPr lang="ar-IQ" dirty="0">
                <a:latin typeface="+mn-lt"/>
                <a:cs typeface="+mn-cs"/>
              </a:rPr>
              <a:t>ج\ لان الحق يعتبر محققا بالرغم من قيام الاجل . </a:t>
            </a:r>
          </a:p>
          <a:p>
            <a:pPr marL="342900" indent="-342900" fontAlgn="auto">
              <a:lnSpc>
                <a:spcPct val="150000"/>
              </a:lnSpc>
              <a:spcBef>
                <a:spcPts val="0"/>
              </a:spcBef>
              <a:spcAft>
                <a:spcPts val="0"/>
              </a:spcAft>
              <a:defRPr/>
            </a:pPr>
            <a:endParaRPr lang="ar-IQ" dirty="0">
              <a:latin typeface="+mn-lt"/>
              <a:cs typeface="+mn-cs"/>
            </a:endParaRPr>
          </a:p>
          <a:p>
            <a:pPr marL="342900" indent="-342900" fontAlgn="auto">
              <a:lnSpc>
                <a:spcPct val="150000"/>
              </a:lnSpc>
              <a:spcBef>
                <a:spcPts val="0"/>
              </a:spcBef>
              <a:spcAft>
                <a:spcPts val="0"/>
              </a:spcAft>
              <a:defRPr/>
            </a:pPr>
            <a:r>
              <a:rPr lang="ar-IQ" dirty="0">
                <a:solidFill>
                  <a:srgbClr val="FFFF00"/>
                </a:solidFill>
                <a:latin typeface="+mn-lt"/>
                <a:cs typeface="+mn-cs"/>
              </a:rPr>
              <a:t>علل\ يجوز للدائن اقامة دعوى غير المباشرة وان كان حقه معلقا على شرط فاسخ, </a:t>
            </a:r>
          </a:p>
          <a:p>
            <a:pPr marL="342900" indent="-342900" fontAlgn="auto">
              <a:lnSpc>
                <a:spcPct val="150000"/>
              </a:lnSpc>
              <a:spcBef>
                <a:spcPts val="0"/>
              </a:spcBef>
              <a:spcAft>
                <a:spcPts val="0"/>
              </a:spcAft>
              <a:defRPr/>
            </a:pPr>
            <a:r>
              <a:rPr lang="ar-IQ" dirty="0">
                <a:latin typeface="+mn-lt"/>
                <a:cs typeface="+mn-cs"/>
              </a:rPr>
              <a:t>ج/ لأن حقه يكون محقق الوجود وان كان مؤقتا وتوقيته لا يكون مبررا للحيلولة دون حماية صاحبه. </a:t>
            </a:r>
          </a:p>
          <a:p>
            <a:pPr marL="342900" indent="-342900" fontAlgn="auto">
              <a:lnSpc>
                <a:spcPct val="150000"/>
              </a:lnSpc>
              <a:spcBef>
                <a:spcPts val="0"/>
              </a:spcBef>
              <a:spcAft>
                <a:spcPts val="0"/>
              </a:spcAft>
              <a:defRPr/>
            </a:pPr>
            <a:endParaRPr lang="ar-IQ" dirty="0">
              <a:latin typeface="+mn-lt"/>
              <a:cs typeface="+mn-cs"/>
            </a:endParaRPr>
          </a:p>
          <a:p>
            <a:pPr marL="342900" indent="-342900" fontAlgn="auto">
              <a:lnSpc>
                <a:spcPct val="150000"/>
              </a:lnSpc>
              <a:spcBef>
                <a:spcPts val="0"/>
              </a:spcBef>
              <a:spcAft>
                <a:spcPts val="0"/>
              </a:spcAft>
              <a:defRPr/>
            </a:pPr>
            <a:r>
              <a:rPr lang="ar-IQ" dirty="0">
                <a:solidFill>
                  <a:srgbClr val="FFFF00"/>
                </a:solidFill>
                <a:latin typeface="+mn-lt"/>
                <a:cs typeface="+mn-cs"/>
              </a:rPr>
              <a:t>علل/ لا يجوز للدائن اقامة دعوى غير المباشرة ان كان حقه معلق على شرط واقف, </a:t>
            </a:r>
          </a:p>
          <a:p>
            <a:pPr marL="342900" indent="-342900" fontAlgn="auto">
              <a:lnSpc>
                <a:spcPct val="150000"/>
              </a:lnSpc>
              <a:spcBef>
                <a:spcPts val="0"/>
              </a:spcBef>
              <a:spcAft>
                <a:spcPts val="0"/>
              </a:spcAft>
              <a:defRPr/>
            </a:pPr>
            <a:r>
              <a:rPr lang="ar-IQ" dirty="0">
                <a:latin typeface="+mn-lt"/>
                <a:cs typeface="+mn-cs"/>
              </a:rPr>
              <a:t>ج/ لان الشرط المعلق على شرط واقف هو حق غير محقق الوجود لان وجوده يتوقف على تحقيق الشرط</a:t>
            </a:r>
          </a:p>
        </p:txBody>
      </p:sp>
    </p:spTree>
  </p:cSld>
  <p:clrMapOvr>
    <a:masterClrMapping/>
  </p:clrMapOv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494338"/>
          </a:xfrm>
          <a:prstGeom prst="rect">
            <a:avLst/>
          </a:prstGeom>
        </p:spPr>
        <p:txBody>
          <a:bodyPr>
            <a:spAutoFit/>
          </a:bodyPr>
          <a:lstStyle/>
          <a:p>
            <a:pPr fontAlgn="auto">
              <a:lnSpc>
                <a:spcPct val="150000"/>
              </a:lnSpc>
              <a:spcBef>
                <a:spcPts val="0"/>
              </a:spcBef>
              <a:spcAft>
                <a:spcPts val="0"/>
              </a:spcAft>
              <a:defRPr/>
            </a:pPr>
            <a:r>
              <a:rPr lang="ar-IQ" b="1" dirty="0">
                <a:solidFill>
                  <a:srgbClr val="00B0F0"/>
                </a:solidFill>
                <a:latin typeface="+mn-lt"/>
                <a:cs typeface="+mn-cs"/>
              </a:rPr>
              <a:t> </a:t>
            </a:r>
            <a:r>
              <a:rPr lang="ar-IQ" dirty="0">
                <a:solidFill>
                  <a:srgbClr val="FFFF00"/>
                </a:solidFill>
                <a:latin typeface="+mn-lt"/>
                <a:cs typeface="+mn-cs"/>
              </a:rPr>
              <a:t>2. الشروط الموضوعية التي ترجع الى المدين, </a:t>
            </a:r>
          </a:p>
          <a:p>
            <a:pPr fontAlgn="auto">
              <a:lnSpc>
                <a:spcPct val="150000"/>
              </a:lnSpc>
              <a:spcBef>
                <a:spcPts val="0"/>
              </a:spcBef>
              <a:spcAft>
                <a:spcPts val="0"/>
              </a:spcAft>
              <a:defRPr/>
            </a:pPr>
            <a:r>
              <a:rPr lang="ar-IQ" dirty="0">
                <a:latin typeface="+mn-lt"/>
                <a:cs typeface="+mn-cs"/>
              </a:rPr>
              <a:t>وهما شرطان يردان الى فكرة المصلحة المشروعة العاجلة للدائن</a:t>
            </a:r>
          </a:p>
          <a:p>
            <a:pPr algn="just" fontAlgn="auto">
              <a:lnSpc>
                <a:spcPct val="150000"/>
              </a:lnSpc>
              <a:spcBef>
                <a:spcPts val="0"/>
              </a:spcBef>
              <a:spcAft>
                <a:spcPts val="0"/>
              </a:spcAft>
              <a:defRPr/>
            </a:pPr>
            <a:r>
              <a:rPr lang="ar-IQ" dirty="0">
                <a:latin typeface="+mn-lt"/>
                <a:cs typeface="+mn-cs"/>
              </a:rPr>
              <a:t> </a:t>
            </a:r>
            <a:r>
              <a:rPr lang="ar-IQ" dirty="0">
                <a:solidFill>
                  <a:srgbClr val="00B0F0"/>
                </a:solidFill>
                <a:latin typeface="+mn-lt"/>
                <a:cs typeface="+mn-cs"/>
              </a:rPr>
              <a:t>أولا: تقصير المدين في عدم استعمال حقه</a:t>
            </a:r>
            <a:r>
              <a:rPr lang="ar-IQ" dirty="0">
                <a:latin typeface="+mn-lt"/>
                <a:cs typeface="+mn-cs"/>
              </a:rPr>
              <a:t>. ان عدم استعمال الدائن لحقه قد ينتج اما عن تقصير عمدي منه نكاية بالدائنين او اهمال.  </a:t>
            </a:r>
          </a:p>
          <a:p>
            <a:pPr algn="just" fontAlgn="auto">
              <a:lnSpc>
                <a:spcPct val="150000"/>
              </a:lnSpc>
              <a:spcBef>
                <a:spcPts val="0"/>
              </a:spcBef>
              <a:spcAft>
                <a:spcPts val="0"/>
              </a:spcAft>
              <a:defRPr/>
            </a:pPr>
            <a:r>
              <a:rPr lang="ar-IQ" dirty="0">
                <a:latin typeface="+mn-lt"/>
                <a:cs typeface="+mn-cs"/>
              </a:rPr>
              <a:t>- ان عبء اثبات التقصير يقع على عاتق الدائن ويكفي لثبوت التقصير ان يثبت الدائن ان المدين تأخر في استعمال حقه عن الوقت الذي لا يسمح الرجل المعتاد لنفسه ان يتركه دون استعمال الحق , فيكفي ان يثبت الدائن ان المدين تراخى في رفع الدعوى بحقه او انه رفعها ثم توقف في مباشرة اجراءاتها. </a:t>
            </a:r>
          </a:p>
          <a:p>
            <a:pPr algn="just" fontAlgn="auto">
              <a:lnSpc>
                <a:spcPct val="150000"/>
              </a:lnSpc>
              <a:spcBef>
                <a:spcPts val="0"/>
              </a:spcBef>
              <a:spcAft>
                <a:spcPts val="0"/>
              </a:spcAft>
              <a:defRPr/>
            </a:pPr>
            <a:r>
              <a:rPr lang="ar-IQ" dirty="0">
                <a:latin typeface="+mn-lt"/>
                <a:cs typeface="+mn-cs"/>
              </a:rPr>
              <a:t>- وان للمدين ان ينفي هذا التقصير , كأن يثبت ان في الوقت متسعا لمباشرة حقه بنفسه. </a:t>
            </a:r>
          </a:p>
          <a:p>
            <a:pPr algn="just" fontAlgn="auto">
              <a:lnSpc>
                <a:spcPct val="150000"/>
              </a:lnSpc>
              <a:spcBef>
                <a:spcPts val="0"/>
              </a:spcBef>
              <a:spcAft>
                <a:spcPts val="0"/>
              </a:spcAft>
              <a:defRPr/>
            </a:pPr>
            <a:r>
              <a:rPr lang="ar-IQ" dirty="0">
                <a:latin typeface="+mn-lt"/>
                <a:cs typeface="+mn-cs"/>
              </a:rPr>
              <a:t>- وينتفي تقصير المدين اذ نشط بعد اهمال واراد مباشرة حقه بنفسه بعد ان كان الدائن قد تولى ذلك, وله ان يوقف المضي في الدعوى بعد رفعها من قبل الدائن اذا اتفق المدين مع مدينه على انهاء النزاع صلحا, ولا يجوز للدائن الاعتراض على ذلك الا اذا انطوى الصلح على اضرار به .  وللدائن عندئذ ان يطعن في الصلح بدعوى عدم نفاذ تصرف المدين في حق دائنه.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228600" y="304800"/>
            <a:ext cx="8763000" cy="6776214"/>
          </a:xfrm>
          <a:prstGeom prst="rect">
            <a:avLst/>
          </a:prstGeom>
          <a:noFill/>
          <a:ln w="9525">
            <a:noFill/>
            <a:miter lim="800000"/>
            <a:headEnd/>
            <a:tailEnd/>
          </a:ln>
        </p:spPr>
        <p:txBody>
          <a:bodyPr>
            <a:spAutoFit/>
          </a:bodyPr>
          <a:lstStyle/>
          <a:p>
            <a:pPr algn="just">
              <a:lnSpc>
                <a:spcPct val="150000"/>
              </a:lnSpc>
            </a:pPr>
            <a:r>
              <a:rPr lang="ar-IQ" sz="2400" b="1" dirty="0">
                <a:latin typeface="Times New Roman" panose="02020603050405020304" pitchFamily="18" charset="0"/>
                <a:cs typeface="Times New Roman" panose="02020603050405020304" pitchFamily="18" charset="0"/>
              </a:rPr>
              <a:t>ثالثا: تنفيذ الألتزام المدني</a:t>
            </a:r>
          </a:p>
          <a:p>
            <a:pPr algn="just">
              <a:lnSpc>
                <a:spcPct val="150000"/>
              </a:lnSpc>
            </a:pPr>
            <a:r>
              <a:rPr lang="ar-IQ" sz="2400" b="1" dirty="0">
                <a:latin typeface="Times New Roman" panose="02020603050405020304" pitchFamily="18" charset="0"/>
                <a:cs typeface="Times New Roman" panose="02020603050405020304" pitchFamily="18" charset="0"/>
              </a:rPr>
              <a:t>لما كان الالتزام المدني يضم عنصري المديوينة والمسؤلية معا فأن الكلام على تنفيذه يتضمن</a:t>
            </a:r>
          </a:p>
          <a:p>
            <a:pPr algn="just">
              <a:lnSpc>
                <a:spcPct val="150000"/>
              </a:lnSpc>
            </a:pPr>
            <a:r>
              <a:rPr lang="ar-IQ" sz="2400" b="1" dirty="0">
                <a:latin typeface="Times New Roman" panose="02020603050405020304" pitchFamily="18" charset="0"/>
                <a:cs typeface="Times New Roman" panose="02020603050405020304" pitchFamily="18" charset="0"/>
              </a:rPr>
              <a:t>1- أن وجود الألتزام في ذمة شخص يقتضي قيامه بوفاء عين ما ألتزم به طوعا ويسمى التنفيذ حينئذ بالتنفيذ </a:t>
            </a:r>
            <a:r>
              <a:rPr lang="ar-IQ" sz="3600" b="1" dirty="0">
                <a:latin typeface="Times New Roman" panose="02020603050405020304" pitchFamily="18" charset="0"/>
                <a:cs typeface="Times New Roman" panose="02020603050405020304" pitchFamily="18" charset="0"/>
              </a:rPr>
              <a:t>العيني الأختياري </a:t>
            </a:r>
            <a:r>
              <a:rPr lang="ar-IQ" sz="2400" b="1" dirty="0">
                <a:latin typeface="Times New Roman" panose="02020603050405020304" pitchFamily="18" charset="0"/>
                <a:cs typeface="Times New Roman" panose="02020603050405020304" pitchFamily="18" charset="0"/>
              </a:rPr>
              <a:t>( الوفاء الأختياري). </a:t>
            </a:r>
          </a:p>
          <a:p>
            <a:pPr algn="just">
              <a:lnSpc>
                <a:spcPct val="150000"/>
              </a:lnSpc>
            </a:pPr>
            <a:r>
              <a:rPr lang="ar-IQ" sz="2400" b="1" dirty="0">
                <a:latin typeface="Times New Roman" panose="02020603050405020304" pitchFamily="18" charset="0"/>
                <a:cs typeface="Times New Roman" panose="02020603050405020304" pitchFamily="18" charset="0"/>
              </a:rPr>
              <a:t>2- أذا لم يقم المدين بتنفيذ التزامه طوعا:  امكن الدائن جبره على الوفاء مستعينا بالسلطة العامة لأكراه المدين على تنفيذ التزامه, ويسمى التنفيذ حينئذ </a:t>
            </a:r>
            <a:r>
              <a:rPr lang="ar-IQ" sz="3600" b="1" dirty="0">
                <a:latin typeface="Times New Roman" panose="02020603050405020304" pitchFamily="18" charset="0"/>
                <a:cs typeface="Times New Roman" panose="02020603050405020304" pitchFamily="18" charset="0"/>
              </a:rPr>
              <a:t>بالتنفيذ الجبري</a:t>
            </a:r>
            <a:r>
              <a:rPr lang="ar-IQ" sz="4000" b="1" dirty="0">
                <a:latin typeface="Times New Roman" panose="02020603050405020304" pitchFamily="18" charset="0"/>
                <a:cs typeface="Times New Roman" panose="02020603050405020304" pitchFamily="18" charset="0"/>
              </a:rPr>
              <a:t>. </a:t>
            </a:r>
          </a:p>
          <a:p>
            <a:pPr algn="just">
              <a:lnSpc>
                <a:spcPct val="150000"/>
              </a:lnSpc>
            </a:pPr>
            <a:r>
              <a:rPr lang="ar-IQ" sz="2400" b="1" dirty="0">
                <a:latin typeface="Times New Roman" panose="02020603050405020304" pitchFamily="18" charset="0"/>
                <a:cs typeface="Times New Roman" panose="02020603050405020304" pitchFamily="18" charset="0"/>
              </a:rPr>
              <a:t>والأصل ان يقع التنفيذ العيني الجبري اي قهر المدين على اداء عين ما التزم لينفذ ذات ما التزم به وذلك عند توافر شروط معينة</a:t>
            </a:r>
            <a:r>
              <a:rPr lang="ar-IQ" dirty="0">
                <a:latin typeface="Corbel" pitchFamily="34" charset="0"/>
                <a:cs typeface="Tahoma" pitchFamily="34" charset="0"/>
              </a:rPr>
              <a:t>. </a:t>
            </a:r>
          </a:p>
          <a:p>
            <a:pPr algn="just">
              <a:lnSpc>
                <a:spcPct val="150000"/>
              </a:lnSpc>
            </a:pPr>
            <a:r>
              <a:rPr lang="ar-IQ" dirty="0">
                <a:latin typeface="Corbel" pitchFamily="34" charset="0"/>
                <a:cs typeface="Tahoma" pitchFamily="34" charset="0"/>
              </a:rPr>
              <a:t>    </a:t>
            </a:r>
          </a:p>
          <a:p>
            <a:pPr algn="just"/>
            <a:r>
              <a:rPr lang="ar-IQ" dirty="0">
                <a:solidFill>
                  <a:srgbClr val="FFFF00"/>
                </a:solidFill>
                <a:latin typeface="Corbel" pitchFamily="34" charset="0"/>
                <a:cs typeface="Tahoma" pitchFamily="34" charset="0"/>
              </a:rPr>
              <a:t> </a:t>
            </a:r>
          </a:p>
          <a:p>
            <a:pPr algn="just">
              <a:lnSpc>
                <a:spcPct val="150000"/>
              </a:lnSpc>
            </a:pPr>
            <a:endParaRPr lang="ar-IQ" dirty="0">
              <a:latin typeface="Corbel"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wheel(1)">
                                      <p:cBhvr>
                                        <p:cTn id="7" dur="2000"/>
                                        <p:tgtEl>
                                          <p:spTgt spid="1536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15362">
                                            <p:txEl>
                                              <p:pRg st="1" end="1"/>
                                            </p:txEl>
                                          </p:spTgt>
                                        </p:tgtEl>
                                        <p:attrNameLst>
                                          <p:attrName>style.visibility</p:attrName>
                                        </p:attrNameLst>
                                      </p:cBhvr>
                                      <p:to>
                                        <p:strVal val="visible"/>
                                      </p:to>
                                    </p:set>
                                    <p:animEffect transition="in" filter="wheel(1)">
                                      <p:cBhvr>
                                        <p:cTn id="10" dur="2000"/>
                                        <p:tgtEl>
                                          <p:spTgt spid="1536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15362">
                                            <p:txEl>
                                              <p:pRg st="2" end="2"/>
                                            </p:txEl>
                                          </p:spTgt>
                                        </p:tgtEl>
                                        <p:attrNameLst>
                                          <p:attrName>style.visibility</p:attrName>
                                        </p:attrNameLst>
                                      </p:cBhvr>
                                      <p:to>
                                        <p:strVal val="visible"/>
                                      </p:to>
                                    </p:set>
                                    <p:animEffect transition="in" filter="circle(in)">
                                      <p:cBhvr>
                                        <p:cTn id="15" dur="2000"/>
                                        <p:tgtEl>
                                          <p:spTgt spid="1536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15362">
                                            <p:txEl>
                                              <p:pRg st="3" end="3"/>
                                            </p:txEl>
                                          </p:spTgt>
                                        </p:tgtEl>
                                        <p:attrNameLst>
                                          <p:attrName>style.visibility</p:attrName>
                                        </p:attrNameLst>
                                      </p:cBhvr>
                                      <p:to>
                                        <p:strVal val="visible"/>
                                      </p:to>
                                    </p:set>
                                    <p:animEffect transition="in" filter="circle(in)">
                                      <p:cBhvr>
                                        <p:cTn id="20" dur="2000"/>
                                        <p:tgtEl>
                                          <p:spTgt spid="15362">
                                            <p:txEl>
                                              <p:pRg st="3" end="3"/>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15362">
                                            <p:txEl>
                                              <p:pRg st="4" end="4"/>
                                            </p:txEl>
                                          </p:spTgt>
                                        </p:tgtEl>
                                        <p:attrNameLst>
                                          <p:attrName>style.visibility</p:attrName>
                                        </p:attrNameLst>
                                      </p:cBhvr>
                                      <p:to>
                                        <p:strVal val="visible"/>
                                      </p:to>
                                    </p:set>
                                    <p:animEffect transition="in" filter="circle(in)">
                                      <p:cBhvr>
                                        <p:cTn id="23" dur="2000"/>
                                        <p:tgtEl>
                                          <p:spTgt spid="153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494338"/>
          </a:xfrm>
          <a:prstGeom prst="rect">
            <a:avLst/>
          </a:prstGeom>
        </p:spPr>
        <p:txBody>
          <a:bodyPr>
            <a:spAutoFit/>
          </a:bodyPr>
          <a:lstStyle/>
          <a:p>
            <a:pPr fontAlgn="auto">
              <a:lnSpc>
                <a:spcPct val="150000"/>
              </a:lnSpc>
              <a:spcBef>
                <a:spcPts val="0"/>
              </a:spcBef>
              <a:spcAft>
                <a:spcPts val="0"/>
              </a:spcAft>
              <a:defRPr/>
            </a:pPr>
            <a:r>
              <a:rPr lang="ar-IQ" b="1" dirty="0">
                <a:solidFill>
                  <a:srgbClr val="00B0F0"/>
                </a:solidFill>
                <a:latin typeface="+mn-lt"/>
                <a:cs typeface="+mn-cs"/>
              </a:rPr>
              <a:t>ثانيا</a:t>
            </a:r>
            <a:r>
              <a:rPr lang="ar-IQ" dirty="0">
                <a:solidFill>
                  <a:srgbClr val="00B0F0"/>
                </a:solidFill>
                <a:latin typeface="+mn-lt"/>
                <a:cs typeface="+mn-cs"/>
              </a:rPr>
              <a:t>: تسبب عدم استعمال الحق من قبل المدين في اعساره او في زيادة اعساره.  </a:t>
            </a:r>
          </a:p>
          <a:p>
            <a:pPr fontAlgn="auto">
              <a:lnSpc>
                <a:spcPct val="150000"/>
              </a:lnSpc>
              <a:spcBef>
                <a:spcPts val="0"/>
              </a:spcBef>
              <a:spcAft>
                <a:spcPts val="0"/>
              </a:spcAft>
              <a:defRPr/>
            </a:pPr>
            <a:r>
              <a:rPr lang="ar-IQ" dirty="0">
                <a:latin typeface="+mn-lt"/>
                <a:cs typeface="+mn-cs"/>
              </a:rPr>
              <a:t>ويقصد بالاعسار  لرفع هذه الدعوى الاعسار الفعلي والتي يزيد فيها ديون المدين على حقوقه مما يحول بين الدائن وبين استيفاءه حقه كاملا عند التنفيذ. ( وليس الاعسار القانوني الذي يتطلب حكما لشهره وفق شروط واجراءات معينة) . </a:t>
            </a:r>
          </a:p>
          <a:p>
            <a:pPr fontAlgn="auto">
              <a:lnSpc>
                <a:spcPct val="150000"/>
              </a:lnSpc>
              <a:spcBef>
                <a:spcPts val="0"/>
              </a:spcBef>
              <a:spcAft>
                <a:spcPts val="0"/>
              </a:spcAft>
              <a:defRPr/>
            </a:pPr>
            <a:r>
              <a:rPr lang="ar-IQ" dirty="0">
                <a:latin typeface="+mn-lt"/>
                <a:cs typeface="+mn-cs"/>
              </a:rPr>
              <a:t>- فلا يجوز للدائن استعمال حق مدينه اذا قصر في استعماله الا اذا انطوى التقصير على اضرار بالدائن, كأن يكون قد تسبب في اعساره او زاد في اعساره. فأذا كان المدين موسرا امتنع على الدائن استعمال حقه وان أدى عدم الاستعمال الى ضياع الحق, ولا يجوز استعمال حق مدينه وان ادى عدم الاستعمال الى اعسار المدين اذا كان للدائن تامين عيني يضمن الوفاء بحقه كاملا. </a:t>
            </a:r>
          </a:p>
          <a:p>
            <a:pPr fontAlgn="auto">
              <a:lnSpc>
                <a:spcPct val="150000"/>
              </a:lnSpc>
              <a:spcBef>
                <a:spcPts val="0"/>
              </a:spcBef>
              <a:spcAft>
                <a:spcPts val="0"/>
              </a:spcAft>
              <a:defRPr/>
            </a:pPr>
            <a:r>
              <a:rPr lang="ar-IQ" dirty="0">
                <a:latin typeface="+mn-lt"/>
                <a:cs typeface="+mn-cs"/>
              </a:rPr>
              <a:t>- كما تنتقي مصلحة الدائنين الشخصيين كافة في اقامة الدعوى غير المباشرة, اذا انصت هذه الدعوى على استرداد عين مثقلة بحقوق رهن تستغرق قيمتها. </a:t>
            </a:r>
          </a:p>
          <a:p>
            <a:pPr fontAlgn="auto">
              <a:lnSpc>
                <a:spcPct val="150000"/>
              </a:lnSpc>
              <a:spcBef>
                <a:spcPts val="0"/>
              </a:spcBef>
              <a:spcAft>
                <a:spcPts val="0"/>
              </a:spcAft>
              <a:defRPr/>
            </a:pPr>
            <a:r>
              <a:rPr lang="ar-IQ" dirty="0">
                <a:latin typeface="+mn-lt"/>
                <a:cs typeface="+mn-cs"/>
              </a:rPr>
              <a:t>- وعلى الدائن واجب أثبات ترتب اعسار المدين او زيادة اعساره على تقصيره في المحافظة على اموله.   </a:t>
            </a:r>
          </a:p>
        </p:txBody>
      </p:sp>
    </p:spTree>
  </p:cSld>
  <p:clrMapOvr>
    <a:masterClrMapping/>
  </p:clrMapOv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493812"/>
          </a:xfrm>
          <a:prstGeom prst="rect">
            <a:avLst/>
          </a:prstGeom>
        </p:spPr>
        <p:txBody>
          <a:bodyPr>
            <a:spAutoFit/>
          </a:bodyPr>
          <a:lstStyle/>
          <a:p>
            <a:pPr fontAlgn="auto">
              <a:lnSpc>
                <a:spcPct val="150000"/>
              </a:lnSpc>
              <a:spcBef>
                <a:spcPts val="0"/>
              </a:spcBef>
              <a:spcAft>
                <a:spcPts val="0"/>
              </a:spcAft>
              <a:defRPr/>
            </a:pPr>
            <a:r>
              <a:rPr lang="ar-IQ" b="1" dirty="0">
                <a:solidFill>
                  <a:srgbClr val="00B0F0"/>
                </a:solidFill>
                <a:latin typeface="+mn-lt"/>
                <a:cs typeface="+mn-cs"/>
              </a:rPr>
              <a:t> </a:t>
            </a:r>
            <a:r>
              <a:rPr lang="ar-IQ" dirty="0">
                <a:solidFill>
                  <a:srgbClr val="FFFF00"/>
                </a:solidFill>
                <a:latin typeface="+mn-lt"/>
                <a:cs typeface="+mn-cs"/>
              </a:rPr>
              <a:t>3. الشروطة الموضوعية المتصلة بالحق الذي يستعمله الدائن</a:t>
            </a:r>
          </a:p>
          <a:p>
            <a:pPr algn="just" fontAlgn="auto">
              <a:lnSpc>
                <a:spcPct val="150000"/>
              </a:lnSpc>
              <a:spcBef>
                <a:spcPts val="0"/>
              </a:spcBef>
              <a:spcAft>
                <a:spcPts val="0"/>
              </a:spcAft>
              <a:defRPr/>
            </a:pPr>
            <a:r>
              <a:rPr lang="ar-IQ" dirty="0">
                <a:latin typeface="+mn-lt"/>
                <a:cs typeface="+mn-cs"/>
              </a:rPr>
              <a:t>الأصل أن كل ما يقع في الضمان العام للدائنين من دعاوى وحقوق يستطيع الدائن أستعمالها بأسم المدين, أذا اثبت تقصير المدين في استعماله وافضى تقصيره الى الاضرار بحقوق الدائنين فللدائن ان يقطع التقادم ضد المدين وان يطالب بحقوق المتعرضة للسقوط بالتقادم. وله ان يسجل عقود الشراء والرهن المترتبة له وله ان يطعن في الاحكام الصادره ضده. </a:t>
            </a:r>
          </a:p>
          <a:p>
            <a:pPr algn="just" fontAlgn="auto">
              <a:lnSpc>
                <a:spcPct val="150000"/>
              </a:lnSpc>
              <a:spcBef>
                <a:spcPts val="0"/>
              </a:spcBef>
              <a:spcAft>
                <a:spcPts val="0"/>
              </a:spcAft>
              <a:defRPr/>
            </a:pPr>
            <a:endParaRPr lang="ar-IQ" dirty="0">
              <a:latin typeface="+mn-lt"/>
              <a:cs typeface="+mn-cs"/>
            </a:endParaRPr>
          </a:p>
          <a:p>
            <a:pPr algn="just" fontAlgn="auto">
              <a:lnSpc>
                <a:spcPct val="150000"/>
              </a:lnSpc>
              <a:spcBef>
                <a:spcPts val="0"/>
              </a:spcBef>
              <a:spcAft>
                <a:spcPts val="0"/>
              </a:spcAft>
              <a:buFontTx/>
              <a:buChar char="-"/>
              <a:defRPr/>
            </a:pPr>
            <a:r>
              <a:rPr lang="ar-IQ" dirty="0">
                <a:latin typeface="+mn-lt"/>
                <a:cs typeface="+mn-cs"/>
              </a:rPr>
              <a:t>ومع ذلك وينبغي أن يكون ما يستعمله الدائن بأسم مدينه حقا ماليا للمدين وليس رخصة . فالرخصة لا تمثل قيمة مالية وانما هي مكنة اكتساب الحق وليست حقا سواء كانت مكنة عامة كمكنة البيع او مكنة خاصة تختص المدين وحده كمكنة اخذ عقار بالشفعة وذلك لان استعمال المكنة يكون مرتبطا بمشيئة صاحبها. </a:t>
            </a:r>
          </a:p>
          <a:p>
            <a:pPr algn="just" fontAlgn="auto">
              <a:lnSpc>
                <a:spcPct val="150000"/>
              </a:lnSpc>
              <a:spcBef>
                <a:spcPts val="0"/>
              </a:spcBef>
              <a:spcAft>
                <a:spcPts val="0"/>
              </a:spcAft>
              <a:buFontTx/>
              <a:buChar char="-"/>
              <a:defRPr/>
            </a:pPr>
            <a:r>
              <a:rPr lang="ar-IQ" dirty="0">
                <a:latin typeface="+mn-lt"/>
                <a:cs typeface="+mn-cs"/>
              </a:rPr>
              <a:t>ان الحقوق التي لا تتحول الى مبلغ من المال يضاف الى ذمة المدين فلا شأن للدائنين بها كحقوق الاسرة وان ترتب على استعماله كسب حقوق مالية فليس للدائن ان يرفع نيابة عن مدينه دعوى طلاق وان كانت تفضي الى تخفيف عبء مالي هو انقطاع التزامه بالنفقة.   </a:t>
            </a:r>
          </a:p>
        </p:txBody>
      </p:sp>
    </p:spTree>
  </p:cSld>
  <p:clrMapOvr>
    <a:masterClrMapping/>
  </p:clrMapOv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4662815"/>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Tahoma" pitchFamily="34" charset="0"/>
                <a:ea typeface="Tahoma" pitchFamily="34" charset="0"/>
                <a:cs typeface="Tahoma" pitchFamily="34" charset="0"/>
              </a:rPr>
              <a:t>علل/ لا يجوز للدائن استعمال الحقوق المالية المتصلة بشخص المدين الخاصة</a:t>
            </a:r>
          </a:p>
          <a:p>
            <a:pPr algn="just" fontAlgn="auto">
              <a:lnSpc>
                <a:spcPct val="150000"/>
              </a:lnSpc>
              <a:spcBef>
                <a:spcPts val="0"/>
              </a:spcBef>
              <a:spcAft>
                <a:spcPts val="0"/>
              </a:spcAft>
              <a:defRPr/>
            </a:pPr>
            <a:r>
              <a:rPr lang="ar-IQ" dirty="0">
                <a:latin typeface="Tahoma" pitchFamily="34" charset="0"/>
                <a:ea typeface="Tahoma" pitchFamily="34" charset="0"/>
                <a:cs typeface="Tahoma" pitchFamily="34" charset="0"/>
              </a:rPr>
              <a:t>ج/ لانها تقوم على اعتبارات يناط تقديرها بالمدين وحدها كحق الواهب في الرجوع في الهبة. </a:t>
            </a:r>
          </a:p>
          <a:p>
            <a:pPr fontAlgn="auto">
              <a:lnSpc>
                <a:spcPct val="150000"/>
              </a:lnSpc>
              <a:spcBef>
                <a:spcPts val="0"/>
              </a:spcBef>
              <a:spcAft>
                <a:spcPts val="0"/>
              </a:spcAft>
              <a:defRPr/>
            </a:pPr>
            <a:endParaRPr lang="ar-IQ" dirty="0">
              <a:solidFill>
                <a:srgbClr val="FFFF00"/>
              </a:solidFill>
              <a:latin typeface="+mn-lt"/>
              <a:cs typeface="+mn-cs"/>
            </a:endParaRPr>
          </a:p>
          <a:p>
            <a:pPr fontAlgn="auto">
              <a:lnSpc>
                <a:spcPct val="150000"/>
              </a:lnSpc>
              <a:spcBef>
                <a:spcPts val="0"/>
              </a:spcBef>
              <a:spcAft>
                <a:spcPts val="0"/>
              </a:spcAft>
              <a:defRPr/>
            </a:pPr>
            <a:r>
              <a:rPr lang="ar-IQ" dirty="0">
                <a:solidFill>
                  <a:srgbClr val="FFFF00"/>
                </a:solidFill>
                <a:latin typeface="+mn-lt"/>
                <a:cs typeface="+mn-cs"/>
              </a:rPr>
              <a:t>علل/ لا يجوز للدائن استعمال حقوق مدينه المالية الغير القابلة للحجز عليها</a:t>
            </a:r>
            <a:r>
              <a:rPr lang="ar-IQ" dirty="0">
                <a:latin typeface="+mn-lt"/>
                <a:cs typeface="+mn-cs"/>
              </a:rPr>
              <a:t>  </a:t>
            </a:r>
          </a:p>
          <a:p>
            <a:pPr algn="just" fontAlgn="auto">
              <a:lnSpc>
                <a:spcPct val="150000"/>
              </a:lnSpc>
              <a:spcBef>
                <a:spcPts val="0"/>
              </a:spcBef>
              <a:spcAft>
                <a:spcPts val="0"/>
              </a:spcAft>
              <a:defRPr/>
            </a:pPr>
            <a:r>
              <a:rPr lang="ar-IQ" dirty="0">
                <a:latin typeface="+mn-lt"/>
                <a:cs typeface="+mn-cs"/>
              </a:rPr>
              <a:t>ج/ لانها لا تدخل في الضمان العام ذلك لان الحجز هو طريق التنفيذ والتنفيذ هو وسيلة الدائن في استيفاء حقه وما لا يجوز حجزه لا يجوز للدائن استعماله لانعدام مصلحته.  </a:t>
            </a:r>
          </a:p>
          <a:p>
            <a:pPr algn="just" fontAlgn="auto">
              <a:lnSpc>
                <a:spcPct val="150000"/>
              </a:lnSpc>
              <a:spcBef>
                <a:spcPts val="0"/>
              </a:spcBef>
              <a:spcAft>
                <a:spcPts val="0"/>
              </a:spcAft>
              <a:defRPr/>
            </a:pPr>
            <a:endParaRPr lang="ar-IQ" dirty="0">
              <a:solidFill>
                <a:srgbClr val="FFFF00"/>
              </a:solidFill>
              <a:latin typeface="+mn-lt"/>
              <a:cs typeface="+mn-cs"/>
            </a:endParaRPr>
          </a:p>
          <a:p>
            <a:pPr algn="just" fontAlgn="auto">
              <a:lnSpc>
                <a:spcPct val="150000"/>
              </a:lnSpc>
              <a:spcBef>
                <a:spcPts val="0"/>
              </a:spcBef>
              <a:spcAft>
                <a:spcPts val="0"/>
              </a:spcAft>
              <a:defRPr/>
            </a:pPr>
            <a:r>
              <a:rPr lang="ar-IQ" dirty="0">
                <a:solidFill>
                  <a:srgbClr val="FFFF00"/>
                </a:solidFill>
                <a:latin typeface="+mn-lt"/>
                <a:cs typeface="+mn-cs"/>
              </a:rPr>
              <a:t>علل / لا يجوز للدائن ان يباشر حقوق للمدين تكون مثقلة بحقوق للغير تستغرق قيمتها, </a:t>
            </a:r>
          </a:p>
          <a:p>
            <a:pPr algn="just" fontAlgn="auto">
              <a:lnSpc>
                <a:spcPct val="150000"/>
              </a:lnSpc>
              <a:spcBef>
                <a:spcPts val="0"/>
              </a:spcBef>
              <a:spcAft>
                <a:spcPts val="0"/>
              </a:spcAft>
              <a:defRPr/>
            </a:pPr>
            <a:r>
              <a:rPr lang="ar-IQ" dirty="0">
                <a:latin typeface="+mn-lt"/>
                <a:cs typeface="+mn-cs"/>
              </a:rPr>
              <a:t>ج/ وذلك لانتفاء مصلحة الدائنين في مباشرتها كاستعمال حق للمدين في استرداد عين يملكها من يد الحائز, اذا كانت العين مرهونة لضمان دين يجاوز مقدار قيمتها. </a:t>
            </a:r>
          </a:p>
        </p:txBody>
      </p:sp>
    </p:spTree>
  </p:cSld>
  <p:clrMapOvr>
    <a:masterClrMapping/>
  </p:clrMapOv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7156450"/>
          </a:xfrm>
          <a:prstGeom prst="rect">
            <a:avLst/>
          </a:prstGeom>
        </p:spPr>
        <p:txBody>
          <a:bodyPr>
            <a:spAutoFit/>
          </a:bodyPr>
          <a:lstStyle/>
          <a:p>
            <a:pPr algn="just" fontAlgn="auto">
              <a:lnSpc>
                <a:spcPct val="150000"/>
              </a:lnSpc>
              <a:spcBef>
                <a:spcPts val="0"/>
              </a:spcBef>
              <a:spcAft>
                <a:spcPts val="0"/>
              </a:spcAft>
              <a:defRPr/>
            </a:pPr>
            <a:r>
              <a:rPr lang="ar-IQ" b="1" dirty="0">
                <a:solidFill>
                  <a:srgbClr val="0070C0"/>
                </a:solidFill>
                <a:latin typeface="+mn-lt"/>
                <a:cs typeface="+mn-cs"/>
              </a:rPr>
              <a:t>الشروط الأجرائية</a:t>
            </a:r>
          </a:p>
          <a:p>
            <a:pPr algn="just" fontAlgn="auto">
              <a:lnSpc>
                <a:spcPct val="150000"/>
              </a:lnSpc>
              <a:spcBef>
                <a:spcPts val="0"/>
              </a:spcBef>
              <a:spcAft>
                <a:spcPts val="0"/>
              </a:spcAft>
              <a:defRPr/>
            </a:pPr>
            <a:r>
              <a:rPr lang="ar-IQ" dirty="0">
                <a:solidFill>
                  <a:srgbClr val="FFFF00"/>
                </a:solidFill>
                <a:latin typeface="+mn-lt"/>
                <a:cs typeface="+mn-cs"/>
              </a:rPr>
              <a:t>ويقصد به الأجراءات الواجب أستيفاؤها لمباشرة الدعوى غير المباشرة وهما شرطان يتعلق أحدهما بالدائن وشرط يتعلق بالمدين:- </a:t>
            </a:r>
            <a:endParaRPr lang="en-US"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0000"/>
                </a:solidFill>
                <a:latin typeface="+mn-lt"/>
                <a:cs typeface="+mn-cs"/>
              </a:rPr>
              <a:t>أن يستعمل الدائن حق مدينه بأسم المدين, </a:t>
            </a:r>
            <a:r>
              <a:rPr lang="ar-IQ" dirty="0">
                <a:latin typeface="+mn-lt"/>
                <a:cs typeface="+mn-cs"/>
              </a:rPr>
              <a:t>شأنه شأن اي نائب يباشر حقوق الأصيل  وأن نيابة المدين في هذه الدعوى تتميز بصفات ثلاث هي:- </a:t>
            </a:r>
          </a:p>
          <a:p>
            <a:pPr marL="342900" indent="-342900" algn="just" fontAlgn="auto">
              <a:lnSpc>
                <a:spcPct val="150000"/>
              </a:lnSpc>
              <a:spcBef>
                <a:spcPts val="0"/>
              </a:spcBef>
              <a:spcAft>
                <a:spcPts val="0"/>
              </a:spcAft>
              <a:defRPr/>
            </a:pPr>
            <a:r>
              <a:rPr lang="ar-IQ" dirty="0">
                <a:latin typeface="+mn-lt"/>
                <a:cs typeface="+mn-cs"/>
              </a:rPr>
              <a:t>-   أن هذه النيابة مستمدة من القانون لهذا فهي نيابة قانونية</a:t>
            </a:r>
          </a:p>
          <a:p>
            <a:pPr marL="342900" indent="-342900" algn="just" fontAlgn="auto">
              <a:lnSpc>
                <a:spcPct val="150000"/>
              </a:lnSpc>
              <a:spcBef>
                <a:spcPts val="0"/>
              </a:spcBef>
              <a:spcAft>
                <a:spcPts val="0"/>
              </a:spcAft>
              <a:buFontTx/>
              <a:buChar char="-"/>
              <a:defRPr/>
            </a:pPr>
            <a:r>
              <a:rPr lang="ar-IQ" dirty="0">
                <a:latin typeface="+mn-lt"/>
                <a:cs typeface="+mn-cs"/>
              </a:rPr>
              <a:t>أنها نيابة مفروضة على الأصيل لمصلحة الدائن</a:t>
            </a:r>
          </a:p>
          <a:p>
            <a:pPr marL="342900" indent="-342900" algn="just" fontAlgn="auto">
              <a:lnSpc>
                <a:spcPct val="150000"/>
              </a:lnSpc>
              <a:spcBef>
                <a:spcPts val="0"/>
              </a:spcBef>
              <a:spcAft>
                <a:spcPts val="0"/>
              </a:spcAft>
              <a:buFontTx/>
              <a:buChar char="-"/>
              <a:defRPr/>
            </a:pPr>
            <a:r>
              <a:rPr lang="ar-IQ" dirty="0">
                <a:latin typeface="+mn-lt"/>
                <a:cs typeface="+mn-cs"/>
              </a:rPr>
              <a:t>أنها نيابة تقتصر على أستعمال حق المدين دون أن تتعداه الى التصرف فيه. </a:t>
            </a:r>
          </a:p>
          <a:p>
            <a:pPr marL="342900" indent="-342900" algn="just" fontAlgn="auto">
              <a:lnSpc>
                <a:spcPct val="150000"/>
              </a:lnSpc>
              <a:spcBef>
                <a:spcPts val="0"/>
              </a:spcBef>
              <a:spcAft>
                <a:spcPts val="0"/>
              </a:spcAft>
              <a:defRPr/>
            </a:pPr>
            <a:r>
              <a:rPr lang="ar-IQ" dirty="0">
                <a:latin typeface="+mn-lt"/>
                <a:cs typeface="+mn-cs"/>
              </a:rPr>
              <a:t> </a:t>
            </a:r>
          </a:p>
          <a:p>
            <a:pPr algn="just" fontAlgn="auto">
              <a:lnSpc>
                <a:spcPct val="150000"/>
              </a:lnSpc>
              <a:spcBef>
                <a:spcPts val="0"/>
              </a:spcBef>
              <a:spcAft>
                <a:spcPts val="0"/>
              </a:spcAft>
              <a:defRPr/>
            </a:pPr>
            <a:r>
              <a:rPr lang="ar-IQ" dirty="0">
                <a:latin typeface="+mn-lt"/>
                <a:cs typeface="+mn-cs"/>
              </a:rPr>
              <a:t>2. </a:t>
            </a:r>
            <a:r>
              <a:rPr lang="ar-IQ" dirty="0">
                <a:solidFill>
                  <a:srgbClr val="FF0000"/>
                </a:solidFill>
                <a:latin typeface="+mn-lt"/>
                <a:cs typeface="+mn-cs"/>
              </a:rPr>
              <a:t>أن يدخل المدين خصما في الدعوى, </a:t>
            </a:r>
            <a:r>
              <a:rPr lang="ar-IQ" dirty="0">
                <a:latin typeface="+mn-lt"/>
                <a:cs typeface="+mn-cs"/>
              </a:rPr>
              <a:t>لأن الحكم الصادر لا يسري في حق المدين ولا يجوز حجية الشيء اليه والى دائنيه ألا اذا كان خصما في الدعوى, فأذا أهمل الدائن ذلك جاز للمدين أن يدخل طرفا في الدعوى من تلقاء نفسه وجاز لمدين المدين طلب أدخاله وجاز للمحكمة ان تدخله من تلقاء نفسه.    </a:t>
            </a:r>
            <a:r>
              <a:rPr lang="ar-IQ" dirty="0">
                <a:solidFill>
                  <a:srgbClr val="FFFF00"/>
                </a:solidFill>
                <a:latin typeface="+mn-lt"/>
                <a:cs typeface="+mn-cs"/>
              </a:rPr>
              <a:t> </a:t>
            </a:r>
            <a:endParaRPr lang="ar-IQ" dirty="0">
              <a:latin typeface="+mn-lt"/>
              <a:cs typeface="+mn-cs"/>
            </a:endParaRPr>
          </a:p>
          <a:p>
            <a:pPr algn="just" fontAlgn="auto">
              <a:lnSpc>
                <a:spcPct val="150000"/>
              </a:lnSpc>
              <a:spcBef>
                <a:spcPts val="0"/>
              </a:spcBef>
              <a:spcAft>
                <a:spcPts val="0"/>
              </a:spcAft>
              <a:defRPr/>
            </a:pPr>
            <a:endParaRPr lang="ar-IQ" dirty="0">
              <a:latin typeface="+mn-lt"/>
              <a:cs typeface="+mn-cs"/>
            </a:endParaRPr>
          </a:p>
          <a:p>
            <a:pPr algn="just" fontAlgn="auto">
              <a:lnSpc>
                <a:spcPct val="150000"/>
              </a:lnSpc>
              <a:spcBef>
                <a:spcPts val="0"/>
              </a:spcBef>
              <a:spcAft>
                <a:spcPts val="0"/>
              </a:spcAft>
              <a:defRPr/>
            </a:pPr>
            <a:r>
              <a:rPr lang="ar-IQ" dirty="0">
                <a:latin typeface="+mn-lt"/>
                <a:cs typeface="+mn-cs"/>
              </a:rPr>
              <a:t> </a:t>
            </a:r>
          </a:p>
          <a:p>
            <a:pPr algn="just" fontAlgn="auto">
              <a:lnSpc>
                <a:spcPct val="150000"/>
              </a:lnSpc>
              <a:spcBef>
                <a:spcPts val="0"/>
              </a:spcBef>
              <a:spcAft>
                <a:spcPts val="0"/>
              </a:spcAft>
              <a:defRPr/>
            </a:pPr>
            <a:r>
              <a:rPr lang="ar-IQ" dirty="0">
                <a:latin typeface="+mn-lt"/>
                <a:cs typeface="+mn-cs"/>
              </a:rPr>
              <a:t>      </a:t>
            </a: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
          <p:cNvSpPr>
            <a:spLocks noChangeArrowheads="1"/>
          </p:cNvSpPr>
          <p:nvPr/>
        </p:nvSpPr>
        <p:spPr bwMode="auto">
          <a:xfrm>
            <a:off x="228600" y="304800"/>
            <a:ext cx="8610600" cy="4386263"/>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أثار الدعوى غير المباشرة.</a:t>
            </a:r>
          </a:p>
          <a:p>
            <a:pPr algn="just">
              <a:lnSpc>
                <a:spcPct val="150000"/>
              </a:lnSpc>
            </a:pPr>
            <a:endParaRPr lang="ar-IQ">
              <a:latin typeface="Corbel" pitchFamily="34" charset="0"/>
              <a:cs typeface="Tahoma" pitchFamily="34" charset="0"/>
            </a:endParaRPr>
          </a:p>
          <a:p>
            <a:pPr algn="just">
              <a:lnSpc>
                <a:spcPct val="150000"/>
              </a:lnSpc>
            </a:pPr>
            <a:r>
              <a:rPr lang="ar-IQ">
                <a:solidFill>
                  <a:srgbClr val="FF0000"/>
                </a:solidFill>
                <a:latin typeface="Corbel" pitchFamily="34" charset="0"/>
                <a:cs typeface="Tahoma" pitchFamily="34" charset="0"/>
              </a:rPr>
              <a:t>رد الأثار الى فكرتي النيابة القانونية والضمان العام</a:t>
            </a:r>
          </a:p>
          <a:p>
            <a:pPr algn="just">
              <a:lnSpc>
                <a:spcPct val="150000"/>
              </a:lnSpc>
            </a:pPr>
            <a:r>
              <a:rPr lang="ar-IQ">
                <a:latin typeface="Corbel" pitchFamily="34" charset="0"/>
                <a:cs typeface="Tahoma" pitchFamily="34" charset="0"/>
              </a:rPr>
              <a:t>أن الدائن ينوب عن مدينه نيابة قانونية لأنها مقررة لمصلحة النائب أي مصلحة الدائن العاجلة المشروعة في استعمال حقوق مدينه وليست لمصلحة المدين. </a:t>
            </a:r>
          </a:p>
          <a:p>
            <a:pPr algn="just">
              <a:lnSpc>
                <a:spcPct val="150000"/>
              </a:lnSpc>
            </a:pPr>
            <a:r>
              <a:rPr lang="ar-IQ">
                <a:latin typeface="Corbel" pitchFamily="34" charset="0"/>
                <a:cs typeface="Tahoma" pitchFamily="34" charset="0"/>
              </a:rPr>
              <a:t>كما أن فكرة الضمان هي التي تجيز للدائن العمل على المحافظة على أموال مدينه الضامنة لحقوقه. </a:t>
            </a:r>
          </a:p>
          <a:p>
            <a:pPr algn="just">
              <a:lnSpc>
                <a:spcPct val="150000"/>
              </a:lnSpc>
            </a:pP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r>
              <a:rPr lang="ar-IQ" sz="2400">
                <a:latin typeface="Corbel" pitchFamily="34" charset="0"/>
                <a:cs typeface="Tahoma" pitchFamily="34" charset="0"/>
              </a:rPr>
              <a:t> </a:t>
            </a: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dirty="0">
                <a:solidFill>
                  <a:srgbClr val="FFFF00"/>
                </a:solidFill>
                <a:latin typeface="Corbel" pitchFamily="34" charset="0"/>
                <a:cs typeface="Tahoma" pitchFamily="34" charset="0"/>
              </a:rPr>
              <a:t>أثار دعوى غير المباشرة بالنسبة الى المدين وهو الأصيل </a:t>
            </a:r>
          </a:p>
          <a:p>
            <a:pPr algn="just">
              <a:lnSpc>
                <a:spcPct val="150000"/>
              </a:lnSpc>
            </a:pPr>
            <a:r>
              <a:rPr lang="ar-IQ" sz="1700" dirty="0">
                <a:latin typeface="Corbel" pitchFamily="34" charset="0"/>
                <a:cs typeface="Tahoma" pitchFamily="34" charset="0"/>
              </a:rPr>
              <a:t>لا يترتب على رفع الدعوى  غير المباشرة من قبل الدائن حرمان المدين من التصرف في  الحق الذي يستعمله الدائن نيابة عنه, فأذا كان الشيء الذي ورد عليه حقه عينا جاز بيعه أو رهنه. </a:t>
            </a:r>
            <a:r>
              <a:rPr lang="ar-IQ" sz="1700" dirty="0">
                <a:solidFill>
                  <a:srgbClr val="FF0000"/>
                </a:solidFill>
                <a:latin typeface="Corbel" pitchFamily="34" charset="0"/>
                <a:cs typeface="Tahoma" pitchFamily="34" charset="0"/>
              </a:rPr>
              <a:t>ويكون تصرف المدين نافذا في حق الدائن ولمدين المدين التمسك به في مواجهة الدائن.   ألا أن للدائن حق الطعن في تصرفات مدينه بدعوى عدم نفاذ تصرف المدين في حق دائنه عند توافر شروطها. </a:t>
            </a:r>
          </a:p>
          <a:p>
            <a:pPr algn="just">
              <a:lnSpc>
                <a:spcPct val="150000"/>
              </a:lnSpc>
            </a:pPr>
            <a:endParaRPr lang="ar-IQ" dirty="0">
              <a:solidFill>
                <a:srgbClr val="FF0000"/>
              </a:solidFill>
              <a:latin typeface="Corbel" pitchFamily="34" charset="0"/>
              <a:cs typeface="Tahoma" pitchFamily="34" charset="0"/>
            </a:endParaRPr>
          </a:p>
          <a:p>
            <a:pPr algn="just">
              <a:lnSpc>
                <a:spcPct val="150000"/>
              </a:lnSpc>
            </a:pPr>
            <a:r>
              <a:rPr lang="ar-IQ" dirty="0">
                <a:solidFill>
                  <a:srgbClr val="FFFF00"/>
                </a:solidFill>
                <a:latin typeface="Corbel" pitchFamily="34" charset="0"/>
                <a:cs typeface="Tahoma" pitchFamily="34" charset="0"/>
              </a:rPr>
              <a:t>أثار دعوى غير المباشرة بالنسبة الى الخصم ( مدين المدين )</a:t>
            </a:r>
          </a:p>
          <a:p>
            <a:pPr algn="just">
              <a:lnSpc>
                <a:spcPct val="150000"/>
              </a:lnSpc>
            </a:pPr>
            <a:r>
              <a:rPr lang="ar-IQ" dirty="0">
                <a:solidFill>
                  <a:srgbClr val="FF0000"/>
                </a:solidFill>
                <a:latin typeface="Corbel" pitchFamily="34" charset="0"/>
                <a:cs typeface="Tahoma" pitchFamily="34" charset="0"/>
              </a:rPr>
              <a:t>أن الخصم يدفع في مواجهة الدائن بجميع الدفوع التي يستطيع أن يدفع بها في مواجهة    </a:t>
            </a:r>
            <a:r>
              <a:rPr lang="ar-IQ" dirty="0">
                <a:latin typeface="Corbel" pitchFamily="34" charset="0"/>
                <a:cs typeface="Tahoma" pitchFamily="34" charset="0"/>
              </a:rPr>
              <a:t>فله التمسك في مواجهته بأي سبب من أسباب انقضاء الألتزام كالوفاء والتجديد والمقاصة والتقادم.  وله أن يدفع ببطلان التصرف المنشيء للحق موضوع الدعوى. وله التمسك بكل أتفاق تم بين المدين وبينه يتعلق بالحق موضوع الدعوى من صلح أو تنازل وللخصم أن يوفي للدائن ما ترتب له في ذمة المدين.  </a:t>
            </a:r>
          </a:p>
          <a:p>
            <a:pPr algn="just">
              <a:lnSpc>
                <a:spcPct val="150000"/>
              </a:lnSpc>
            </a:pPr>
            <a:endParaRPr lang="ar-IQ" dirty="0">
              <a:solidFill>
                <a:srgbClr val="FF0000"/>
              </a:solidFill>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
          <p:cNvSpPr>
            <a:spLocks noChangeArrowheads="1"/>
          </p:cNvSpPr>
          <p:nvPr/>
        </p:nvSpPr>
        <p:spPr bwMode="auto">
          <a:xfrm>
            <a:off x="228600" y="304800"/>
            <a:ext cx="8610600" cy="3832225"/>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أثار الدعوى غير المباشرة بالنسبة للدائن ولغيره من الدائنين </a:t>
            </a:r>
          </a:p>
          <a:p>
            <a:pPr algn="just">
              <a:lnSpc>
                <a:spcPct val="150000"/>
              </a:lnSpc>
            </a:pPr>
            <a:r>
              <a:rPr lang="ar-IQ">
                <a:solidFill>
                  <a:srgbClr val="FF0000"/>
                </a:solidFill>
                <a:latin typeface="Corbel" pitchFamily="34" charset="0"/>
                <a:cs typeface="Tahoma" pitchFamily="34" charset="0"/>
              </a:rPr>
              <a:t>حسب م. 262 مدني, لا يستأثر الدائن رافع الدعوى بنتيجتها وحده, وأنما يتعرض لمزاحمة الدائنين أستنادا الى فكرتي الضمان العام والنيابة القانونية. </a:t>
            </a:r>
          </a:p>
          <a:p>
            <a:pPr algn="just">
              <a:lnSpc>
                <a:spcPct val="150000"/>
              </a:lnSpc>
            </a:pPr>
            <a:r>
              <a:rPr lang="ar-IQ">
                <a:latin typeface="Corbel" pitchFamily="34" charset="0"/>
                <a:cs typeface="Tahoma" pitchFamily="34" charset="0"/>
              </a:rPr>
              <a:t>فأذا صدر الحكم لصالحه كان حكما لصالح المدين, لكن هذا الحكم يفيد الدائن رافع الدعوى كما يفيد منها غيره من الدائنين. أي يتعرض الدائنين الأخرين فيزاحمون الدائن رافع الدعوى في أقتضاء الديون من الحق المحكوم به وللدائنين جميعا حق التنفيذ عليه وأقتسام ثمنه فيما بينهم قسمة غرماء لأن لم يكف للوفاء بحقوقهم كاملة. </a:t>
            </a:r>
          </a:p>
          <a:p>
            <a:pPr algn="just">
              <a:lnSpc>
                <a:spcPct val="150000"/>
              </a:lnSpc>
            </a:pPr>
            <a:r>
              <a:rPr lang="ar-IQ">
                <a:solidFill>
                  <a:srgbClr val="0070C0"/>
                </a:solidFill>
                <a:latin typeface="Corbel" pitchFamily="34" charset="0"/>
                <a:cs typeface="Tahoma" pitchFamily="34" charset="0"/>
              </a:rPr>
              <a:t>وقد يكون لأحدهم حق التقدم على غيره كأن يكون له حق رهن أو أمتياز. .    </a:t>
            </a:r>
            <a:endParaRPr lang="ar-IQ" sz="2400">
              <a:solidFill>
                <a:srgbClr val="0070C0"/>
              </a:solidFill>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
          <p:cNvSpPr>
            <a:spLocks noChangeArrowheads="1"/>
          </p:cNvSpPr>
          <p:nvPr/>
        </p:nvSpPr>
        <p:spPr bwMode="auto">
          <a:xfrm>
            <a:off x="228600" y="304800"/>
            <a:ext cx="8610600" cy="1420813"/>
          </a:xfrm>
          <a:prstGeom prst="rect">
            <a:avLst/>
          </a:prstGeom>
          <a:noFill/>
          <a:ln w="9525">
            <a:noFill/>
            <a:miter lim="800000"/>
            <a:headEnd/>
            <a:tailEnd/>
          </a:ln>
        </p:spPr>
        <p:txBody>
          <a:bodyPr>
            <a:spAutoFit/>
          </a:bodyPr>
          <a:lstStyle/>
          <a:p>
            <a:pPr>
              <a:lnSpc>
                <a:spcPct val="150000"/>
              </a:lnSpc>
            </a:pPr>
            <a:r>
              <a:rPr lang="ar-IQ">
                <a:solidFill>
                  <a:srgbClr val="FFFF00"/>
                </a:solidFill>
                <a:latin typeface="Corbel" pitchFamily="34" charset="0"/>
                <a:cs typeface="Tahoma" pitchFamily="34" charset="0"/>
              </a:rPr>
              <a:t>دعوى عدم نفاذ التصرفات في حق الدائن</a:t>
            </a: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     </a:t>
            </a:r>
            <a:r>
              <a:rPr lang="ar-IQ" sz="2400">
                <a:latin typeface="Corbel" pitchFamily="34" charset="0"/>
                <a:cs typeface="Tahoma" pitchFamily="34" charset="0"/>
              </a:rPr>
              <a:t> </a:t>
            </a:r>
          </a:p>
          <a:p>
            <a:pPr algn="ctr">
              <a:lnSpc>
                <a:spcPct val="150000"/>
              </a:lnSpc>
            </a:pPr>
            <a:r>
              <a:rPr lang="ar-IQ">
                <a:latin typeface="Corbel" pitchFamily="34" charset="0"/>
                <a:cs typeface="Tahoma" pitchFamily="34" charset="0"/>
              </a:rPr>
              <a:t>       </a:t>
            </a:r>
          </a:p>
        </p:txBody>
      </p:sp>
      <p:sp>
        <p:nvSpPr>
          <p:cNvPr id="3" name="Rectangle 2"/>
          <p:cNvSpPr/>
          <p:nvPr/>
        </p:nvSpPr>
        <p:spPr>
          <a:xfrm>
            <a:off x="5715000" y="1143000"/>
            <a:ext cx="914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الدائن</a:t>
            </a:r>
          </a:p>
        </p:txBody>
      </p:sp>
      <p:sp>
        <p:nvSpPr>
          <p:cNvPr id="4" name="Rounded Rectangle 3"/>
          <p:cNvSpPr/>
          <p:nvPr/>
        </p:nvSpPr>
        <p:spPr>
          <a:xfrm>
            <a:off x="1828800" y="1219200"/>
            <a:ext cx="1371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 المدين      ( المتصرف) </a:t>
            </a:r>
          </a:p>
        </p:txBody>
      </p:sp>
      <p:sp>
        <p:nvSpPr>
          <p:cNvPr id="5" name="Rounded Rectangle 4"/>
          <p:cNvSpPr/>
          <p:nvPr/>
        </p:nvSpPr>
        <p:spPr>
          <a:xfrm>
            <a:off x="2743200" y="2819400"/>
            <a:ext cx="1828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خلف المدين       ( المتصرف له)</a:t>
            </a:r>
          </a:p>
        </p:txBody>
      </p:sp>
      <p:cxnSp>
        <p:nvCxnSpPr>
          <p:cNvPr id="7" name="Straight Arrow Connector 6"/>
          <p:cNvCxnSpPr/>
          <p:nvPr/>
        </p:nvCxnSpPr>
        <p:spPr>
          <a:xfrm rot="10800000">
            <a:off x="3276600" y="1447800"/>
            <a:ext cx="2286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4267200" y="1828800"/>
            <a:ext cx="15240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19700211">
            <a:off x="4775200" y="2189163"/>
            <a:ext cx="149701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solidFill>
                  <a:srgbClr val="002060"/>
                </a:solidFill>
              </a:rPr>
              <a:t>دعوى عدم نفاذ التصرفات في حق الدائن</a:t>
            </a:r>
          </a:p>
        </p:txBody>
      </p:sp>
      <p:cxnSp>
        <p:nvCxnSpPr>
          <p:cNvPr id="10" name="Straight Arrow Connector 9"/>
          <p:cNvCxnSpPr/>
          <p:nvPr/>
        </p:nvCxnSpPr>
        <p:spPr>
          <a:xfrm rot="16200000" flipH="1">
            <a:off x="2438400" y="1905000"/>
            <a:ext cx="8382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1"/>
          <p:cNvSpPr>
            <a:spLocks noChangeArrowheads="1"/>
          </p:cNvSpPr>
          <p:nvPr/>
        </p:nvSpPr>
        <p:spPr bwMode="auto">
          <a:xfrm>
            <a:off x="228600" y="304800"/>
            <a:ext cx="8610600" cy="6740525"/>
          </a:xfrm>
          <a:prstGeom prst="rect">
            <a:avLst/>
          </a:prstGeom>
          <a:noFill/>
          <a:ln w="9525">
            <a:noFill/>
            <a:miter lim="800000"/>
            <a:headEnd/>
            <a:tailEnd/>
          </a:ln>
        </p:spPr>
        <p:txBody>
          <a:bodyPr>
            <a:spAutoFit/>
          </a:bodyPr>
          <a:lstStyle/>
          <a:p>
            <a:pPr algn="ctr">
              <a:lnSpc>
                <a:spcPct val="150000"/>
              </a:lnSpc>
            </a:pPr>
            <a:r>
              <a:rPr lang="ar-IQ">
                <a:solidFill>
                  <a:srgbClr val="FFFF00"/>
                </a:solidFill>
                <a:latin typeface="Corbel" pitchFamily="34" charset="0"/>
                <a:cs typeface="Tahoma" pitchFamily="34" charset="0"/>
              </a:rPr>
              <a:t>دعوى عدم نفاذ التصرفات في حق الدائن.  </a:t>
            </a:r>
          </a:p>
          <a:p>
            <a:pPr algn="just">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وهي دعوى يقيمها الدائن للطعن في التصرفات الضارة به والصادرة من مدينه المعسر بقصد حمايته من غشه والمحافظة على الضمان العام لحقوق الدائنين, عن طريق المطالبة بأعتباره من الغير بالنسبة لأثر هذه التصرفات كي لا تكون نافذ في حقه. </a:t>
            </a:r>
          </a:p>
          <a:p>
            <a:pPr algn="just">
              <a:lnSpc>
                <a:spcPct val="150000"/>
              </a:lnSpc>
            </a:pPr>
            <a:endParaRPr lang="ar-IQ">
              <a:latin typeface="Corbel" pitchFamily="34" charset="0"/>
              <a:cs typeface="Tahoma" pitchFamily="34" charset="0"/>
            </a:endParaRPr>
          </a:p>
          <a:p>
            <a:pPr algn="just">
              <a:lnSpc>
                <a:spcPct val="150000"/>
              </a:lnSpc>
            </a:pPr>
            <a:r>
              <a:rPr lang="ar-IQ">
                <a:solidFill>
                  <a:srgbClr val="00B050"/>
                </a:solidFill>
                <a:latin typeface="Corbel" pitchFamily="34" charset="0"/>
                <a:cs typeface="Tahoma" pitchFamily="34" charset="0"/>
              </a:rPr>
              <a:t>أصلها وطبيعتها والحكمة منها</a:t>
            </a:r>
          </a:p>
          <a:p>
            <a:pPr algn="just">
              <a:lnSpc>
                <a:spcPct val="150000"/>
              </a:lnSpc>
            </a:pPr>
            <a:r>
              <a:rPr lang="ar-IQ">
                <a:latin typeface="Corbel" pitchFamily="34" charset="0"/>
                <a:cs typeface="Tahoma" pitchFamily="34" charset="0"/>
              </a:rPr>
              <a:t>أصله, </a:t>
            </a:r>
            <a:r>
              <a:rPr lang="ar-IQ">
                <a:solidFill>
                  <a:srgbClr val="FF0000"/>
                </a:solidFill>
                <a:latin typeface="Corbel" pitchFamily="34" charset="0"/>
                <a:cs typeface="Tahoma" pitchFamily="34" charset="0"/>
              </a:rPr>
              <a:t>ينسب هذه الدعوى الى القاضي الروماني بولص, لذا كانت تسمى في البداية بالدعوى البوليصية, ومنها أنتقلت الى القانون الفرنسي. وبالرغم من القصور في هذه الدعوى ألا أن الفقهاء المصرين قد حاولو تداركه ثم أنتقلت هذه الدعوى الى القانون العراقي تحت مسمى</a:t>
            </a:r>
            <a:r>
              <a:rPr lang="ar-IQ">
                <a:latin typeface="Corbel" pitchFamily="34" charset="0"/>
                <a:cs typeface="Tahoma" pitchFamily="34" charset="0"/>
              </a:rPr>
              <a:t> </a:t>
            </a:r>
            <a:r>
              <a:rPr lang="ar-IQ">
                <a:solidFill>
                  <a:srgbClr val="FFFF00"/>
                </a:solidFill>
                <a:latin typeface="Corbel" pitchFamily="34" charset="0"/>
                <a:cs typeface="Tahoma" pitchFamily="34" charset="0"/>
              </a:rPr>
              <a:t>دعوى عدم نفاذ التصرفات في حق الدائن. (م. 263- 269 مدني ).</a:t>
            </a:r>
            <a:endParaRPr lang="ar-IQ">
              <a:latin typeface="Corbel" pitchFamily="34" charset="0"/>
              <a:cs typeface="Tahoma" pitchFamily="34" charset="0"/>
            </a:endParaRPr>
          </a:p>
          <a:p>
            <a:pPr algn="just">
              <a:lnSpc>
                <a:spcPct val="150000"/>
              </a:lnSpc>
            </a:pPr>
            <a:r>
              <a:rPr lang="ar-IQ">
                <a:solidFill>
                  <a:srgbClr val="00B0F0"/>
                </a:solidFill>
                <a:latin typeface="Corbel" pitchFamily="34" charset="0"/>
                <a:cs typeface="Tahoma" pitchFamily="34" charset="0"/>
              </a:rPr>
              <a:t>طبيعتها,</a:t>
            </a:r>
            <a:r>
              <a:rPr lang="ar-IQ">
                <a:latin typeface="Corbel" pitchFamily="34" charset="0"/>
                <a:cs typeface="Tahoma" pitchFamily="34" charset="0"/>
              </a:rPr>
              <a:t> هذه الدعوى لا تؤدي الى بطلان التصرف الذي يجريه المدين, وأنما تؤدي الى عدم سريان تصرف المدين بحق دائنه ويظل تصرف المدين قائما بينه وبين من صدر اليه التصرف. </a:t>
            </a:r>
          </a:p>
          <a:p>
            <a:pPr algn="just">
              <a:lnSpc>
                <a:spcPct val="150000"/>
              </a:lnSpc>
            </a:pPr>
            <a:r>
              <a:rPr lang="ar-IQ">
                <a:solidFill>
                  <a:srgbClr val="FF0000"/>
                </a:solidFill>
                <a:latin typeface="Corbel" pitchFamily="34" charset="0"/>
                <a:cs typeface="Tahoma" pitchFamily="34" charset="0"/>
              </a:rPr>
              <a:t> </a:t>
            </a:r>
            <a:r>
              <a:rPr lang="ar-IQ">
                <a:solidFill>
                  <a:srgbClr val="FFFF00"/>
                </a:solidFill>
                <a:latin typeface="Corbel" pitchFamily="34" charset="0"/>
                <a:cs typeface="Tahoma" pitchFamily="34" charset="0"/>
              </a:rPr>
              <a:t>الحكمة من الدعوى, </a:t>
            </a:r>
            <a:r>
              <a:rPr lang="ar-IQ">
                <a:latin typeface="Corbel" pitchFamily="34" charset="0"/>
                <a:cs typeface="Tahoma" pitchFamily="34" charset="0"/>
              </a:rPr>
              <a:t>المحافظة على الضمان العام للدائنين, وحماية الدائنين من غش المدين المعسر عن طريق المطالبة بعدم سريان اثر تصرفه في مواجهتهم كي لا يضارو به. </a:t>
            </a: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1"/>
          <p:cNvSpPr>
            <a:spLocks noChangeArrowheads="1"/>
          </p:cNvSpPr>
          <p:nvPr/>
        </p:nvSpPr>
        <p:spPr bwMode="auto">
          <a:xfrm>
            <a:off x="228600" y="304800"/>
            <a:ext cx="8686800" cy="6324600"/>
          </a:xfrm>
          <a:prstGeom prst="rect">
            <a:avLst/>
          </a:prstGeom>
          <a:noFill/>
          <a:ln w="9525">
            <a:noFill/>
            <a:miter lim="800000"/>
            <a:headEnd/>
            <a:tailEnd/>
          </a:ln>
        </p:spPr>
        <p:txBody>
          <a:bodyPr>
            <a:spAutoFit/>
          </a:bodyPr>
          <a:lstStyle/>
          <a:p>
            <a:pPr algn="just">
              <a:lnSpc>
                <a:spcPct val="150000"/>
              </a:lnSpc>
            </a:pPr>
            <a:r>
              <a:rPr lang="ar-IQ">
                <a:solidFill>
                  <a:srgbClr val="0070C0"/>
                </a:solidFill>
                <a:latin typeface="Corbel" pitchFamily="34" charset="0"/>
                <a:cs typeface="Tahoma" pitchFamily="34" charset="0"/>
              </a:rPr>
              <a:t>المقارنة بين دعوى عدم نفاذ التصرف المدين وبين الدعوى غير المباشرة</a:t>
            </a:r>
          </a:p>
          <a:p>
            <a:pPr algn="just">
              <a:lnSpc>
                <a:spcPct val="150000"/>
              </a:lnSpc>
            </a:pPr>
            <a:r>
              <a:rPr lang="ar-IQ">
                <a:latin typeface="Corbel" pitchFamily="34" charset="0"/>
                <a:cs typeface="Tahoma" pitchFamily="34" charset="0"/>
              </a:rPr>
              <a:t>دعوى عدم نفاذ التصرف المدين في حق دائنه</a:t>
            </a:r>
            <a:r>
              <a:rPr lang="ar-IQ">
                <a:solidFill>
                  <a:srgbClr val="FF0000"/>
                </a:solidFill>
                <a:latin typeface="Corbel" pitchFamily="34" charset="0"/>
                <a:cs typeface="Tahoma" pitchFamily="34" charset="0"/>
              </a:rPr>
              <a:t> ترمي الى حماية الدائن من غش المدين وتهريب أمواله من متناول أيدي دائنيه, وأن الدئن يرفع دعوى عدم نفاذ التصرف بأسمه ويخاصم فيها مدينه ومن صدر اليه تصرف المدين, وأن أثر هذه ينصرف الى الدائنين  </a:t>
            </a:r>
          </a:p>
          <a:p>
            <a:pPr algn="just">
              <a:lnSpc>
                <a:spcPct val="150000"/>
              </a:lnSpc>
            </a:pPr>
            <a:r>
              <a:rPr lang="ar-IQ">
                <a:latin typeface="Corbel" pitchFamily="34" charset="0"/>
                <a:cs typeface="Tahoma" pitchFamily="34" charset="0"/>
              </a:rPr>
              <a:t>الدعوى غير المباشرة,</a:t>
            </a:r>
            <a:r>
              <a:rPr lang="ar-IQ">
                <a:solidFill>
                  <a:srgbClr val="FFFF00"/>
                </a:solidFill>
                <a:latin typeface="Corbel" pitchFamily="34" charset="0"/>
                <a:cs typeface="Tahoma" pitchFamily="34" charset="0"/>
              </a:rPr>
              <a:t> ترمي الى رقابة الدائن من أهمال مدينه في المحافظة على حقوقه, وأن الدائن يقيمها بأسم مدينه ويستعمل فيها حقوقه نيابة عنه ليخاصم شخصا غيره, أثر هذه الدعوى ينصرف الى المدين وتتولى نتيجتها اليه مباشرة وأن أفاد منها دائنوه غير مباشرة. </a:t>
            </a:r>
          </a:p>
          <a:p>
            <a:pPr algn="just">
              <a:lnSpc>
                <a:spcPct val="150000"/>
              </a:lnSpc>
            </a:pPr>
            <a:endParaRPr lang="ar-IQ">
              <a:solidFill>
                <a:srgbClr val="FFFF00"/>
              </a:solidFill>
              <a:latin typeface="Corbel" pitchFamily="34" charset="0"/>
              <a:cs typeface="Tahoma" pitchFamily="34" charset="0"/>
            </a:endParaRPr>
          </a:p>
          <a:p>
            <a:pPr algn="just">
              <a:lnSpc>
                <a:spcPct val="150000"/>
              </a:lnSpc>
            </a:pPr>
            <a:r>
              <a:rPr lang="ar-IQ">
                <a:solidFill>
                  <a:srgbClr val="00B0F0"/>
                </a:solidFill>
                <a:latin typeface="Corbel" pitchFamily="34" charset="0"/>
                <a:cs typeface="Tahoma" pitchFamily="34" charset="0"/>
              </a:rPr>
              <a:t>تقادم دعوى عدم نفاذ تصرف المدين في حق دائنه وسقوطها ( م. 269 مدني) </a:t>
            </a:r>
          </a:p>
          <a:p>
            <a:pPr algn="just">
              <a:lnSpc>
                <a:spcPct val="150000"/>
              </a:lnSpc>
            </a:pPr>
            <a:r>
              <a:rPr lang="ar-IQ">
                <a:latin typeface="Corbel" pitchFamily="34" charset="0"/>
                <a:cs typeface="Tahoma" pitchFamily="34" charset="0"/>
              </a:rPr>
              <a:t>لا تسمع دعوى عدم نفاذ التصرف بعد أنقضاء 3 سنوات من اليوم الذي علم فيه الدائن بسبب عدم نفاذ التصرف في حقه كاعسار المدين وغشه وتواطئه مع من تعاقد معه أذا كان التصرف معاوضة. ولا تسمع في جميع الأحوال بعد أنقضاء 15سنة من وقت صدور التصرف., فتسقط الدعوى بمضي هذه المدة بالنسبة الى الدائنين كافة وأن كانو يجهلون سبب عدم نفاذ التصرف أو لا يعلمون بصدوره. وتسقط هذه الدعوى بأقصر المدتين.  </a:t>
            </a:r>
          </a:p>
          <a:p>
            <a:pPr algn="just">
              <a:lnSpc>
                <a:spcPct val="150000"/>
              </a:lnSpc>
            </a:pPr>
            <a:r>
              <a:rPr lang="ar-IQ">
                <a:latin typeface="Corbel" pitchFamily="34" charset="0"/>
                <a:cs typeface="Tahoma" pitchFamily="34" charset="0"/>
              </a:rPr>
              <a:t>وتترتب على هذا الحكم النتائج عديدة.</a:t>
            </a:r>
            <a:endParaRPr lang="ar-IQ" sz="2400">
              <a:latin typeface="Corbel" pitchFamily="34" charset="0"/>
              <a:cs typeface="Tahoma" pitchFamily="34"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42F323-95D2-8CE9-ECE6-B6CB965562B4}"/>
              </a:ext>
            </a:extLst>
          </p:cNvPr>
          <p:cNvSpPr txBox="1"/>
          <p:nvPr/>
        </p:nvSpPr>
        <p:spPr>
          <a:xfrm>
            <a:off x="457200" y="1447800"/>
            <a:ext cx="8534400" cy="3892861"/>
          </a:xfrm>
          <a:prstGeom prst="rect">
            <a:avLst/>
          </a:prstGeom>
          <a:noFill/>
        </p:spPr>
        <p:txBody>
          <a:bodyPr wrap="square">
            <a:spAutoFit/>
          </a:bodyPr>
          <a:lstStyle/>
          <a:p>
            <a:pPr algn="just">
              <a:lnSpc>
                <a:spcPct val="150000"/>
              </a:lnSpc>
            </a:pPr>
            <a:r>
              <a:rPr lang="ar-IQ" sz="2800" b="1" dirty="0">
                <a:latin typeface="Times New Roman" panose="02020603050405020304" pitchFamily="18" charset="0"/>
                <a:cs typeface="Times New Roman" panose="02020603050405020304" pitchFamily="18" charset="0"/>
              </a:rPr>
              <a:t>أما اذا لم تتوافر هذه الشروط فان التنفيذ العيني يتحول الى تنفيذ بمقابل, وعندئذ يقوم المدين بدفع ما يساوي المنفعة التي كان الدائن سينالها فيما لو نفذ المدين التزامه فعليه ان يؤدي الى دائنه تعويضا يشمل ما اصاب الدائن من خسارة و ما فاته من كسب نتجا عن عدم تنفيذ الالتزام تنفيذا عينيا, ويسمى هذا النوع من التنفيذ بالتنفيذ بمقابل او التنفيذ بطريق التعويض     </a:t>
            </a:r>
          </a:p>
        </p:txBody>
      </p:sp>
    </p:spTree>
    <p:extLst>
      <p:ext uri="{BB962C8B-B14F-4D97-AF65-F5344CB8AC3E}">
        <p14:creationId xmlns:p14="http://schemas.microsoft.com/office/powerpoint/2010/main" val="104777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1"/>
          <p:cNvSpPr>
            <a:spLocks noChangeArrowheads="1"/>
          </p:cNvSpPr>
          <p:nvPr/>
        </p:nvSpPr>
        <p:spPr bwMode="auto">
          <a:xfrm>
            <a:off x="228600" y="304800"/>
            <a:ext cx="8686800" cy="5908675"/>
          </a:xfrm>
          <a:prstGeom prst="rect">
            <a:avLst/>
          </a:prstGeom>
          <a:noFill/>
          <a:ln w="9525">
            <a:noFill/>
            <a:miter lim="800000"/>
            <a:headEnd/>
            <a:tailEnd/>
          </a:ln>
        </p:spPr>
        <p:txBody>
          <a:bodyPr>
            <a:spAutoFit/>
          </a:bodyPr>
          <a:lstStyle/>
          <a:p>
            <a:pPr algn="just">
              <a:lnSpc>
                <a:spcPct val="150000"/>
              </a:lnSpc>
              <a:defRPr/>
            </a:pPr>
            <a:r>
              <a:rPr lang="ar-IQ" b="1" dirty="0">
                <a:solidFill>
                  <a:srgbClr val="00B0F0"/>
                </a:solidFill>
                <a:latin typeface="Corbel" pitchFamily="34" charset="0"/>
                <a:cs typeface="Tahoma" pitchFamily="34" charset="0"/>
              </a:rPr>
              <a:t> وتترتب على هذا الحكم نتائج عديدة :  </a:t>
            </a:r>
          </a:p>
          <a:p>
            <a:pPr marL="342900" indent="-342900" algn="just">
              <a:lnSpc>
                <a:spcPct val="150000"/>
              </a:lnSpc>
              <a:buFontTx/>
              <a:buAutoNum type="arabicPeriod"/>
              <a:defRPr/>
            </a:pPr>
            <a:r>
              <a:rPr lang="ar-IQ" dirty="0">
                <a:solidFill>
                  <a:srgbClr val="FF0000"/>
                </a:solidFill>
                <a:latin typeface="Corbel" pitchFamily="34" charset="0"/>
                <a:cs typeface="Tahoma" pitchFamily="34" charset="0"/>
              </a:rPr>
              <a:t>لما كانت المدة القصيرة لسقوط الدعوى ترتبط بعلم الدائن بسبب عدم نفاذ التصرف في حقه, فأن الدائنين اذا تعددوا واختلف تأريخ علمهم بسبب عدم النفاذ, سرت المدة بالنسبة الى كل منهم من تأريخ علمه. وأذا سقطت المدة بالنسبة الى أحدهم لمضي المدة القصيرة تعذر عليه ان بشارك باقي الدائنين في التنفيذ على المال محل التصرف.  </a:t>
            </a:r>
          </a:p>
          <a:p>
            <a:pPr marL="342900" indent="-342900" algn="just">
              <a:lnSpc>
                <a:spcPct val="150000"/>
              </a:lnSpc>
              <a:buFontTx/>
              <a:buAutoNum type="arabicPeriod"/>
              <a:defRPr/>
            </a:pPr>
            <a:r>
              <a:rPr lang="ar-IQ" dirty="0">
                <a:latin typeface="Corbel" pitchFamily="34" charset="0"/>
                <a:cs typeface="Tahoma" pitchFamily="34" charset="0"/>
              </a:rPr>
              <a:t>وأذا انقضت المدة القصيرة بالنسبة الى الدائن, كان لدائني المتصرف ان يتمسكوا بسقوط دعواه في مواجهته أذا أراد الطعن في هذا التصرف . وهم في ذلك يحولون بين الدائن وبين التنفيذ على المال محل التصرف, ويحرمونه من مشاركتهم في التنفيذ عليه. </a:t>
            </a:r>
          </a:p>
          <a:p>
            <a:pPr marL="342900" indent="-342900" algn="just">
              <a:lnSpc>
                <a:spcPct val="150000"/>
              </a:lnSpc>
              <a:buFontTx/>
              <a:buAutoNum type="arabicPeriod"/>
              <a:defRPr/>
            </a:pPr>
            <a:r>
              <a:rPr lang="ar-IQ" dirty="0">
                <a:solidFill>
                  <a:srgbClr val="FFFF00"/>
                </a:solidFill>
                <a:latin typeface="Corbel" pitchFamily="34" charset="0"/>
                <a:cs typeface="Tahoma" pitchFamily="34" charset="0"/>
              </a:rPr>
              <a:t>وأذا مضت 15 سنة من وقت صدور التصرف امتنع على الدائنين كافة رفع هذه الدعوى ولو جهلوا صدور التصرف او سبب عدم نفاذه في حقهم وهذه المدة, خلافا للمدة القصيرة ليست مدة تقادم وانما هي مدة سقوط كي لا تبقى مصير تصرف المدين معلقا الى أمد غير محدود . وذلك فهي لا تقف بالعذر الشرعي ولا تنقطع بأحد أسباب انقطاع مدة التقادم, أما المدة القصيرة فمدة التقادم يمنع مضيها سماع الدعوى ولكنها تقف بالعذر الشرعي تقبل الانقطاع.  </a:t>
            </a:r>
          </a:p>
        </p:txBody>
      </p:sp>
    </p:spTree>
  </p:cSld>
  <p:clrMapOvr>
    <a:masterClrMapping/>
  </p:clrMapOvr>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1"/>
          <p:cNvSpPr>
            <a:spLocks noChangeArrowheads="1"/>
          </p:cNvSpPr>
          <p:nvPr/>
        </p:nvSpPr>
        <p:spPr bwMode="auto">
          <a:xfrm>
            <a:off x="228600" y="304800"/>
            <a:ext cx="8610600" cy="6878638"/>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شروط دعوى عدم نفاذ التصرفات في حق الدائن  </a:t>
            </a:r>
          </a:p>
          <a:p>
            <a:pPr algn="just">
              <a:lnSpc>
                <a:spcPct val="150000"/>
              </a:lnSpc>
            </a:pPr>
            <a:endParaRPr lang="ar-IQ">
              <a:solidFill>
                <a:srgbClr val="FFFF00"/>
              </a:solidFill>
              <a:latin typeface="Corbel" pitchFamily="34" charset="0"/>
              <a:cs typeface="Tahoma" pitchFamily="34" charset="0"/>
            </a:endParaRPr>
          </a:p>
          <a:p>
            <a:pPr algn="just">
              <a:lnSpc>
                <a:spcPct val="150000"/>
              </a:lnSpc>
            </a:pPr>
            <a:r>
              <a:rPr lang="ar-IQ">
                <a:latin typeface="Corbel" pitchFamily="34" charset="0"/>
                <a:cs typeface="Tahoma" pitchFamily="34" charset="0"/>
              </a:rPr>
              <a:t>لقد حدد المشرع العراقي شروط هذه الدعوى في المواد ( 263, 264, 265) والتي ترجع الى فكرة الغش الذي صدر من المدين والضرر الذي أصاب الدائن والشروط هي ثلاثة أنواع:- </a:t>
            </a:r>
          </a:p>
          <a:p>
            <a:pPr algn="just">
              <a:lnSpc>
                <a:spcPct val="150000"/>
              </a:lnSpc>
            </a:pPr>
            <a:endParaRPr lang="ar-IQ">
              <a:solidFill>
                <a:srgbClr val="00B0F0"/>
              </a:solidFill>
              <a:latin typeface="Corbel" pitchFamily="34" charset="0"/>
              <a:cs typeface="Tahoma" pitchFamily="34" charset="0"/>
            </a:endParaRPr>
          </a:p>
          <a:p>
            <a:pPr algn="just">
              <a:lnSpc>
                <a:spcPct val="150000"/>
              </a:lnSpc>
            </a:pPr>
            <a:r>
              <a:rPr lang="ar-IQ">
                <a:solidFill>
                  <a:srgbClr val="00B0F0"/>
                </a:solidFill>
                <a:latin typeface="Corbel" pitchFamily="34" charset="0"/>
                <a:cs typeface="Tahoma" pitchFamily="34" charset="0"/>
              </a:rPr>
              <a:t>1. الشروط التي ترجع الى الدائن وتتصل بحقه,  </a:t>
            </a:r>
          </a:p>
          <a:p>
            <a:pPr algn="just">
              <a:lnSpc>
                <a:spcPct val="150000"/>
              </a:lnSpc>
            </a:pPr>
            <a:r>
              <a:rPr lang="ar-IQ">
                <a:solidFill>
                  <a:srgbClr val="FFFF00"/>
                </a:solidFill>
                <a:latin typeface="Corbel" pitchFamily="34" charset="0"/>
                <a:cs typeface="Tahoma" pitchFamily="34" charset="0"/>
              </a:rPr>
              <a:t>أ. أن يكون حق الدائن مستحق الأداء, أي أن يكون حق الدائن قابلا للتنفيذ به أذا تم ثبوته في سند تنفيذ. لأن الدائن سيحصل على سند تنفيذ عند الحكم في هذه الدعوى, ذلك لان هذه الدعوى اقرب الى اجراءات التنفيذ منها الى الاجراءات التحفظية.  </a:t>
            </a:r>
          </a:p>
          <a:p>
            <a:pPr algn="just">
              <a:lnSpc>
                <a:spcPct val="150000"/>
              </a:lnSpc>
            </a:pPr>
            <a:r>
              <a:rPr lang="ar-IQ">
                <a:solidFill>
                  <a:srgbClr val="FF0000"/>
                </a:solidFill>
                <a:latin typeface="Corbel" pitchFamily="34" charset="0"/>
                <a:cs typeface="Tahoma" pitchFamily="34" charset="0"/>
              </a:rPr>
              <a:t>ب. أن يكون حق الدائن سابقا على التصرف المطعون فيه, وذلك لسببين, أنه ليس للدائن أن يتظلم من تصرف أجراه المدين ألا اذا كان المال محل التصرف موجودا في ذمة المدين وقت نشوء حق الدائن, ومن المتعذر تصور غش المدين الا أذا كان حق الدائن سابقا على تصرفه, </a:t>
            </a:r>
            <a:r>
              <a:rPr lang="ar-IQ">
                <a:latin typeface="Corbel" pitchFamily="34" charset="0"/>
                <a:cs typeface="Tahoma" pitchFamily="34" charset="0"/>
              </a:rPr>
              <a:t>العبرة في أحتساب اسبقية حق الدائن على التصرف المطعون فيه بتأريخ الحق لا بتأريخ أستحقاقه ويقع عبأ اثبات ذلك على عاتق الدائن.  </a:t>
            </a:r>
          </a:p>
          <a:p>
            <a:pPr algn="just">
              <a:lnSpc>
                <a:spcPct val="150000"/>
              </a:lnSpc>
            </a:pP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1"/>
          <p:cNvSpPr>
            <a:spLocks noChangeArrowheads="1"/>
          </p:cNvSpPr>
          <p:nvPr/>
        </p:nvSpPr>
        <p:spPr bwMode="auto">
          <a:xfrm>
            <a:off x="228600" y="76200"/>
            <a:ext cx="8610600" cy="6740525"/>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الشروط المتعلقة بالتصرف المطعون فيه </a:t>
            </a: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يرفع الدائن دعوى عدم نفاذ التصرف للطعن في عمل قام به مدينه, صدر عن غش منه أو ألحق به ضررا, وينبغي في العمل المطعون فيه أن يكون تصرفا قانونيا سواء صدر من جانب واحد كالأبراء والوفاء أو صدر من الجانبين كالعقد. أما عمل المدين المادي فلا يجوز الطعن فيه</a:t>
            </a:r>
          </a:p>
          <a:p>
            <a:pPr algn="just">
              <a:lnSpc>
                <a:spcPct val="150000"/>
              </a:lnSpc>
            </a:pPr>
            <a:endParaRPr lang="ar-IQ">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أ. أن يكون التصرف مفتقرا للمدين, ويكون من حيث تاثيرها على أنواع أربعة</a:t>
            </a:r>
          </a:p>
          <a:p>
            <a:pPr algn="just">
              <a:lnSpc>
                <a:spcPct val="150000"/>
              </a:lnSpc>
            </a:pPr>
            <a:r>
              <a:rPr lang="ar-IQ">
                <a:solidFill>
                  <a:srgbClr val="00B0F0"/>
                </a:solidFill>
                <a:latin typeface="Corbel" pitchFamily="34" charset="0"/>
                <a:cs typeface="Tahoma" pitchFamily="34" charset="0"/>
              </a:rPr>
              <a:t>أن يمتنع المدين في تصرفه عن تقوية ذمته المالية بالأمنتاع عن زيادة حقوقه كرفضه لهبة </a:t>
            </a:r>
          </a:p>
          <a:p>
            <a:pPr algn="just">
              <a:lnSpc>
                <a:spcPct val="150000"/>
              </a:lnSpc>
            </a:pPr>
            <a:r>
              <a:rPr lang="ar-IQ">
                <a:solidFill>
                  <a:srgbClr val="FFFF00"/>
                </a:solidFill>
                <a:latin typeface="Corbel" pitchFamily="34" charset="0"/>
                <a:cs typeface="Tahoma" pitchFamily="34" charset="0"/>
              </a:rPr>
              <a:t>أو يمتنع عن تقوية ذمته المالية بالأمتناع عن أنقاص ألتزامه, كأن يرفض أبراء من دين في ذمته </a:t>
            </a:r>
            <a:r>
              <a:rPr lang="ar-IQ">
                <a:latin typeface="Corbel" pitchFamily="34" charset="0"/>
                <a:cs typeface="Tahoma" pitchFamily="34" charset="0"/>
              </a:rPr>
              <a:t>أو ينقص في تصرفه من حقوقه كأن يتصرف في عين يملكه بالبيع أو الهبة </a:t>
            </a:r>
          </a:p>
          <a:p>
            <a:pPr algn="just">
              <a:lnSpc>
                <a:spcPct val="150000"/>
              </a:lnSpc>
            </a:pPr>
            <a:r>
              <a:rPr lang="ar-IQ">
                <a:solidFill>
                  <a:srgbClr val="FFFF00"/>
                </a:solidFill>
                <a:latin typeface="Corbel" pitchFamily="34" charset="0"/>
                <a:cs typeface="Tahoma" pitchFamily="34" charset="0"/>
              </a:rPr>
              <a:t>أو أن يزيد في تصرفه في ألتزاماته كأن يقترض أو أن يشتري عينا بثمن يزيد على قيمتها</a:t>
            </a:r>
          </a:p>
          <a:p>
            <a:pPr algn="just">
              <a:lnSpc>
                <a:spcPct val="150000"/>
              </a:lnSpc>
            </a:pPr>
            <a:endParaRPr lang="ar-IQ">
              <a:solidFill>
                <a:srgbClr val="FFFF00"/>
              </a:solidFill>
              <a:latin typeface="Corbel" pitchFamily="34" charset="0"/>
              <a:cs typeface="Tahoma" pitchFamily="34" charset="0"/>
            </a:endParaRPr>
          </a:p>
          <a:p>
            <a:pPr algn="just">
              <a:lnSpc>
                <a:spcPct val="150000"/>
              </a:lnSpc>
            </a:pPr>
            <a:r>
              <a:rPr lang="ar-IQ">
                <a:solidFill>
                  <a:srgbClr val="00B0F0"/>
                </a:solidFill>
                <a:latin typeface="Corbel" pitchFamily="34" charset="0"/>
                <a:cs typeface="Tahoma" pitchFamily="34" charset="0"/>
              </a:rPr>
              <a:t>ب. أن يكون التصرف ضارا بالدائن</a:t>
            </a:r>
            <a:r>
              <a:rPr lang="ar-IQ">
                <a:solidFill>
                  <a:srgbClr val="FFFF00"/>
                </a:solidFill>
                <a:latin typeface="Corbel" pitchFamily="34" charset="0"/>
                <a:cs typeface="Tahoma" pitchFamily="34" charset="0"/>
              </a:rPr>
              <a:t> </a:t>
            </a:r>
          </a:p>
          <a:p>
            <a:pPr algn="just">
              <a:lnSpc>
                <a:spcPct val="150000"/>
              </a:lnSpc>
            </a:pPr>
            <a:r>
              <a:rPr lang="ar-IQ">
                <a:latin typeface="Corbel" pitchFamily="34" charset="0"/>
                <a:cs typeface="Tahoma" pitchFamily="34" charset="0"/>
              </a:rPr>
              <a:t>يقصد بالضرر الحيلولة دون أستيفاء الدائن حقه كاملا بسبب ما يترتب على تصرف المدين من أعساره أو الزيادة في اعساره. تصرف المدين يكون ضارا بدائنه أذا توافرت في التصرف ما يلي</a:t>
            </a:r>
          </a:p>
          <a:p>
            <a:pPr algn="just">
              <a:lnSpc>
                <a:spcPct val="150000"/>
              </a:lnSpc>
            </a:pPr>
            <a:r>
              <a:rPr lang="ar-IQ">
                <a:solidFill>
                  <a:srgbClr val="FFFF00"/>
                </a:solidFill>
                <a:latin typeface="Corbel" pitchFamily="34" charset="0"/>
                <a:cs typeface="Tahoma" pitchFamily="34" charset="0"/>
              </a:rPr>
              <a:t>أن يرد التصرف المطعون فيه على حق يفيد الدائن </a:t>
            </a:r>
            <a:r>
              <a:rPr lang="ar-IQ">
                <a:solidFill>
                  <a:srgbClr val="FF0000"/>
                </a:solidFill>
                <a:latin typeface="Corbel" pitchFamily="34" charset="0"/>
                <a:cs typeface="Tahoma" pitchFamily="34" charset="0"/>
              </a:rPr>
              <a:t>وأن يكون التصرف تاليا في صدوره لنشوء حق الدائن </a:t>
            </a:r>
            <a:r>
              <a:rPr lang="ar-IQ">
                <a:latin typeface="Corbel" pitchFamily="34" charset="0"/>
                <a:cs typeface="Tahoma" pitchFamily="34" charset="0"/>
              </a:rPr>
              <a:t>وأن يؤدي التصرف الى أعسار المدين أو زيادة في أعساره . </a:t>
            </a:r>
          </a:p>
        </p:txBody>
      </p:sp>
    </p:spTree>
  </p:cSld>
  <p:clrMapOvr>
    <a:masterClrMapping/>
  </p:clrMapOvr>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839200" cy="6740525"/>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أن الكلام على الضرر الذي ينطوي عليه تصرف المدين يقتضي البحث في أمرين أخرين هما, </a:t>
            </a:r>
          </a:p>
          <a:p>
            <a:pPr marL="342900" indent="-342900" algn="just" fontAlgn="auto">
              <a:lnSpc>
                <a:spcPct val="150000"/>
              </a:lnSpc>
              <a:spcBef>
                <a:spcPts val="0"/>
              </a:spcBef>
              <a:spcAft>
                <a:spcPts val="0"/>
              </a:spcAft>
              <a:buFontTx/>
              <a:buAutoNum type="arabicPeriod"/>
              <a:defRPr/>
            </a:pPr>
            <a:r>
              <a:rPr lang="ar-IQ" dirty="0">
                <a:solidFill>
                  <a:srgbClr val="0070C0"/>
                </a:solidFill>
                <a:latin typeface="+mn-lt"/>
                <a:cs typeface="+mn-cs"/>
              </a:rPr>
              <a:t>ورود التصرف على حق مفيد للدائن,</a:t>
            </a:r>
            <a:r>
              <a:rPr lang="ar-IQ" dirty="0">
                <a:solidFill>
                  <a:srgbClr val="FFFF00"/>
                </a:solidFill>
                <a:latin typeface="+mn-lt"/>
                <a:cs typeface="+mn-cs"/>
              </a:rPr>
              <a:t> </a:t>
            </a:r>
          </a:p>
          <a:p>
            <a:pPr marL="342900" indent="-342900" algn="just" fontAlgn="auto">
              <a:lnSpc>
                <a:spcPct val="150000"/>
              </a:lnSpc>
              <a:spcBef>
                <a:spcPts val="0"/>
              </a:spcBef>
              <a:spcAft>
                <a:spcPts val="0"/>
              </a:spcAft>
              <a:defRPr/>
            </a:pPr>
            <a:r>
              <a:rPr lang="ar-IQ" dirty="0">
                <a:solidFill>
                  <a:srgbClr val="FFFF00"/>
                </a:solidFill>
                <a:latin typeface="+mn-lt"/>
                <a:cs typeface="+mn-cs"/>
              </a:rPr>
              <a:t>الحق المفيد, </a:t>
            </a:r>
            <a:r>
              <a:rPr lang="ar-IQ" dirty="0">
                <a:latin typeface="+mn-lt"/>
                <a:cs typeface="+mn-cs"/>
              </a:rPr>
              <a:t>أي الحق الذي يعتمد عليه الدائن في أستيفاء دينه منه,  </a:t>
            </a:r>
            <a:r>
              <a:rPr lang="ar-IQ" dirty="0">
                <a:solidFill>
                  <a:srgbClr val="00B0F0"/>
                </a:solidFill>
                <a:latin typeface="+mn-lt"/>
                <a:cs typeface="+mn-cs"/>
              </a:rPr>
              <a:t>ويكون الحق مفيدا:-</a:t>
            </a:r>
            <a:r>
              <a:rPr lang="ar-IQ" dirty="0">
                <a:latin typeface="+mn-lt"/>
                <a:cs typeface="+mn-cs"/>
              </a:rPr>
              <a:t> </a:t>
            </a:r>
          </a:p>
          <a:p>
            <a:pPr marL="342900" indent="-342900" algn="just" fontAlgn="auto">
              <a:lnSpc>
                <a:spcPct val="150000"/>
              </a:lnSpc>
              <a:spcBef>
                <a:spcPts val="0"/>
              </a:spcBef>
              <a:spcAft>
                <a:spcPts val="0"/>
              </a:spcAft>
              <a:defRPr/>
            </a:pPr>
            <a:r>
              <a:rPr lang="ar-IQ" dirty="0">
                <a:latin typeface="+mn-lt"/>
                <a:cs typeface="+mn-cs"/>
              </a:rPr>
              <a:t>- أذا كان الحق من الجائز التنفيذ عليه, كأعطاء مبلغ كدين, فلا يجوز حجز النفقة والرواتب </a:t>
            </a:r>
          </a:p>
          <a:p>
            <a:pPr marL="342900" indent="-342900" algn="just" fontAlgn="auto">
              <a:lnSpc>
                <a:spcPct val="150000"/>
              </a:lnSpc>
              <a:spcBef>
                <a:spcPts val="0"/>
              </a:spcBef>
              <a:spcAft>
                <a:spcPts val="0"/>
              </a:spcAft>
              <a:defRPr/>
            </a:pPr>
            <a:r>
              <a:rPr lang="ar-IQ" dirty="0">
                <a:solidFill>
                  <a:srgbClr val="FF0000"/>
                </a:solidFill>
                <a:latin typeface="+mn-lt"/>
                <a:cs typeface="+mn-cs"/>
              </a:rPr>
              <a:t>- أذا لم يؤد الطعن في التصرف الى استعمال الدائن </a:t>
            </a:r>
            <a:r>
              <a:rPr lang="ar-IQ" dirty="0">
                <a:latin typeface="+mn-lt"/>
                <a:cs typeface="+mn-cs"/>
              </a:rPr>
              <a:t>حقا متصلا بشخص المدين</a:t>
            </a:r>
            <a:r>
              <a:rPr lang="ar-IQ" dirty="0">
                <a:solidFill>
                  <a:srgbClr val="FF0000"/>
                </a:solidFill>
                <a:latin typeface="+mn-lt"/>
                <a:cs typeface="+mn-cs"/>
              </a:rPr>
              <a:t> فتنازل المدين </a:t>
            </a:r>
          </a:p>
          <a:p>
            <a:pPr marL="342900" indent="-342900" algn="just" fontAlgn="auto">
              <a:lnSpc>
                <a:spcPct val="150000"/>
              </a:lnSpc>
              <a:spcBef>
                <a:spcPts val="0"/>
              </a:spcBef>
              <a:spcAft>
                <a:spcPts val="0"/>
              </a:spcAft>
              <a:defRPr/>
            </a:pPr>
            <a:r>
              <a:rPr lang="ar-IQ" dirty="0">
                <a:solidFill>
                  <a:srgbClr val="FF0000"/>
                </a:solidFill>
                <a:latin typeface="+mn-lt"/>
                <a:cs typeface="+mn-cs"/>
              </a:rPr>
              <a:t>عن التعويض عن ضرر أدبي ليس بحق مفيد يستطيع الدائن الطعن فيه والأعتراض عليه. </a:t>
            </a:r>
          </a:p>
          <a:p>
            <a:pPr marL="342900" indent="-342900" algn="just" fontAlgn="auto">
              <a:lnSpc>
                <a:spcPct val="150000"/>
              </a:lnSpc>
              <a:spcBef>
                <a:spcPts val="0"/>
              </a:spcBef>
              <a:spcAft>
                <a:spcPts val="0"/>
              </a:spcAft>
              <a:defRPr/>
            </a:pPr>
            <a:r>
              <a:rPr lang="ar-IQ" dirty="0">
                <a:latin typeface="+mn-lt"/>
                <a:cs typeface="+mn-cs"/>
              </a:rPr>
              <a:t>- وأن يوجد مصلحة الدائن في الطعن في التصرف وأن ورد على حق يقبل التنفيذ عليه ولا يتعلق بشخص المدين</a:t>
            </a:r>
          </a:p>
          <a:p>
            <a:pPr marL="342900" indent="-342900" algn="just" fontAlgn="auto">
              <a:lnSpc>
                <a:spcPct val="150000"/>
              </a:lnSpc>
              <a:spcBef>
                <a:spcPts val="0"/>
              </a:spcBef>
              <a:spcAft>
                <a:spcPts val="0"/>
              </a:spcAft>
              <a:defRPr/>
            </a:pPr>
            <a:r>
              <a:rPr lang="ar-IQ" dirty="0">
                <a:latin typeface="+mn-lt"/>
                <a:cs typeface="+mn-cs"/>
              </a:rPr>
              <a:t> </a:t>
            </a:r>
            <a:r>
              <a:rPr lang="ar-IQ" dirty="0">
                <a:solidFill>
                  <a:srgbClr val="0070C0"/>
                </a:solidFill>
                <a:latin typeface="+mn-lt"/>
                <a:cs typeface="+mn-cs"/>
              </a:rPr>
              <a:t>2. تسبب التصرف في أعسار المدين أو في زيادة أعساره, </a:t>
            </a:r>
          </a:p>
          <a:p>
            <a:pPr marL="342900" indent="-342900" algn="just" fontAlgn="auto">
              <a:lnSpc>
                <a:spcPct val="150000"/>
              </a:lnSpc>
              <a:spcBef>
                <a:spcPts val="0"/>
              </a:spcBef>
              <a:spcAft>
                <a:spcPts val="0"/>
              </a:spcAft>
              <a:defRPr/>
            </a:pPr>
            <a:r>
              <a:rPr lang="ar-IQ" dirty="0">
                <a:solidFill>
                  <a:srgbClr val="FFFF00"/>
                </a:solidFill>
                <a:latin typeface="+mn-lt"/>
                <a:cs typeface="+mn-cs"/>
              </a:rPr>
              <a:t>ويقصد هنا الأعسار الفعلي ويعني الا تكون للمدين من الأموال الظاهرة التي تقبل التنفيذ</a:t>
            </a:r>
          </a:p>
          <a:p>
            <a:pPr marL="342900" indent="-342900" algn="just" fontAlgn="auto">
              <a:lnSpc>
                <a:spcPct val="150000"/>
              </a:lnSpc>
              <a:spcBef>
                <a:spcPts val="0"/>
              </a:spcBef>
              <a:spcAft>
                <a:spcPts val="0"/>
              </a:spcAft>
              <a:defRPr/>
            </a:pPr>
            <a:r>
              <a:rPr lang="ar-IQ" dirty="0">
                <a:solidFill>
                  <a:srgbClr val="FFFF00"/>
                </a:solidFill>
                <a:latin typeface="+mn-lt"/>
                <a:cs typeface="+mn-cs"/>
              </a:rPr>
              <a:t>عليها ما يكفي لتسديد ديونه المستحقة الأداء, </a:t>
            </a:r>
          </a:p>
          <a:p>
            <a:pPr marL="342900" indent="-342900" algn="just" fontAlgn="auto">
              <a:lnSpc>
                <a:spcPct val="150000"/>
              </a:lnSpc>
              <a:spcBef>
                <a:spcPts val="0"/>
              </a:spcBef>
              <a:spcAft>
                <a:spcPts val="0"/>
              </a:spcAft>
              <a:defRPr/>
            </a:pPr>
            <a:r>
              <a:rPr lang="ar-IQ" dirty="0">
                <a:latin typeface="+mn-lt"/>
                <a:cs typeface="+mn-cs"/>
              </a:rPr>
              <a:t>والرأي الراجح فقها وقضاءا يتطلب في الاعسار الفعلي ان تكون الديون مستحقة الأداء قياسا</a:t>
            </a:r>
          </a:p>
          <a:p>
            <a:pPr marL="342900" indent="-342900" algn="just" fontAlgn="auto">
              <a:lnSpc>
                <a:spcPct val="150000"/>
              </a:lnSpc>
              <a:spcBef>
                <a:spcPts val="0"/>
              </a:spcBef>
              <a:spcAft>
                <a:spcPts val="0"/>
              </a:spcAft>
              <a:defRPr/>
            </a:pPr>
            <a:r>
              <a:rPr lang="ar-IQ" dirty="0">
                <a:latin typeface="+mn-lt"/>
                <a:cs typeface="+mn-cs"/>
              </a:rPr>
              <a:t>على الأعسار القانوني, فلا يعتبر تصرف المدين ضارا بدائنه أذا لم يجعل المدين معسرا وقت</a:t>
            </a:r>
          </a:p>
          <a:p>
            <a:pPr marL="342900" indent="-342900" algn="just" fontAlgn="auto">
              <a:lnSpc>
                <a:spcPct val="150000"/>
              </a:lnSpc>
              <a:spcBef>
                <a:spcPts val="0"/>
              </a:spcBef>
              <a:spcAft>
                <a:spcPts val="0"/>
              </a:spcAft>
              <a:defRPr/>
            </a:pPr>
            <a:r>
              <a:rPr lang="ar-IQ" dirty="0">
                <a:latin typeface="+mn-lt"/>
                <a:cs typeface="+mn-cs"/>
              </a:rPr>
              <a:t>صدوره, كما يمتنع على الدائن الطعن في تصرف مدينه أذا كان معسرا وتصرف تصرفا بعوض</a:t>
            </a:r>
          </a:p>
          <a:p>
            <a:pPr marL="342900" indent="-342900" algn="just" fontAlgn="auto">
              <a:lnSpc>
                <a:spcPct val="150000"/>
              </a:lnSpc>
              <a:spcBef>
                <a:spcPts val="0"/>
              </a:spcBef>
              <a:spcAft>
                <a:spcPts val="0"/>
              </a:spcAft>
              <a:defRPr/>
            </a:pPr>
            <a:r>
              <a:rPr lang="ar-IQ" dirty="0">
                <a:latin typeface="+mn-lt"/>
                <a:cs typeface="+mn-cs"/>
              </a:rPr>
              <a:t>لم يؤد الى زيادة أعساره, كأن يبيع مالا يودع ثمنه في المحكمة اشترى مال تعادل قيمة المبيع</a:t>
            </a:r>
          </a:p>
          <a:p>
            <a:pPr marL="342900" indent="-342900" algn="just" fontAlgn="auto">
              <a:lnSpc>
                <a:spcPct val="150000"/>
              </a:lnSpc>
              <a:spcBef>
                <a:spcPts val="0"/>
              </a:spcBef>
              <a:spcAft>
                <a:spcPts val="0"/>
              </a:spcAft>
              <a:defRPr/>
            </a:pPr>
            <a:r>
              <a:rPr lang="ar-IQ" dirty="0">
                <a:solidFill>
                  <a:srgbClr val="FFFF00"/>
                </a:solidFill>
                <a:latin typeface="+mn-lt"/>
                <a:cs typeface="+mn-cs"/>
              </a:rPr>
              <a:t> </a:t>
            </a:r>
          </a:p>
        </p:txBody>
      </p:sp>
    </p:spTree>
  </p:cSld>
  <p:clrMapOvr>
    <a:masterClrMapping/>
  </p:clrMapOvr>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839200" cy="4662488"/>
          </a:xfrm>
          <a:prstGeom prst="rect">
            <a:avLst/>
          </a:prstGeom>
        </p:spPr>
        <p:txBody>
          <a:bodyPr>
            <a:spAutoFit/>
          </a:bodyPr>
          <a:lstStyle/>
          <a:p>
            <a:pPr algn="just" fontAlgn="auto">
              <a:lnSpc>
                <a:spcPct val="150000"/>
              </a:lnSpc>
              <a:spcBef>
                <a:spcPts val="0"/>
              </a:spcBef>
              <a:spcAft>
                <a:spcPts val="0"/>
              </a:spcAft>
              <a:defRPr/>
            </a:pPr>
            <a:r>
              <a:rPr lang="ar-IQ" dirty="0">
                <a:latin typeface="+mn-lt"/>
                <a:cs typeface="+mn-cs"/>
              </a:rPr>
              <a:t> ويحق للدائن الطعن في اي تصرف يجريه المدين أذا أدى الى اعساره او الى زيادة اعساره كالوفاء بدين قبل استحقاقه, وكتقديم تأمين لأحد الدائنين تفضيلا له على غيره وكالهبة والبيع بثمن بخس او بثمن جدي اخفاه او بدده وكشراء بثمن باهظ محاباة للبائع واضرارا بالدائن.  </a:t>
            </a:r>
          </a:p>
          <a:p>
            <a:pPr marL="342900" indent="-342900" algn="just" fontAlgn="auto">
              <a:lnSpc>
                <a:spcPct val="150000"/>
              </a:lnSpc>
              <a:spcBef>
                <a:spcPts val="0"/>
              </a:spcBef>
              <a:spcAft>
                <a:spcPts val="0"/>
              </a:spcAft>
              <a:defRPr/>
            </a:pPr>
            <a:endParaRPr lang="ar-IQ" dirty="0">
              <a:latin typeface="+mn-lt"/>
              <a:cs typeface="+mn-cs"/>
            </a:endParaRPr>
          </a:p>
          <a:p>
            <a:pPr marL="342900" indent="-342900" algn="just" fontAlgn="auto">
              <a:lnSpc>
                <a:spcPct val="150000"/>
              </a:lnSpc>
              <a:spcBef>
                <a:spcPts val="0"/>
              </a:spcBef>
              <a:spcAft>
                <a:spcPts val="0"/>
              </a:spcAft>
              <a:defRPr/>
            </a:pPr>
            <a:r>
              <a:rPr lang="ar-IQ" dirty="0">
                <a:latin typeface="+mn-lt"/>
                <a:cs typeface="+mn-cs"/>
              </a:rPr>
              <a:t>- ويشترط للطعن بقاء أعسار المدين الى وقت رفع الدعوى كي تكون للدائن مصلحة في رفعها ولذلك لا يجوز للدائن الطعن في تصرف اجراء المدين وتسبب في اعساره او زيادة في اعساره اذا اصبح المدين موسرا بعد صدوره وقبل رفع الدعوى كأن يكون قد تلقى هبة او ميراثا وزال اعساره </a:t>
            </a:r>
          </a:p>
          <a:p>
            <a:pPr marL="342900" indent="-342900" algn="just" fontAlgn="auto">
              <a:lnSpc>
                <a:spcPct val="150000"/>
              </a:lnSpc>
              <a:spcBef>
                <a:spcPts val="0"/>
              </a:spcBef>
              <a:spcAft>
                <a:spcPts val="0"/>
              </a:spcAft>
              <a:defRPr/>
            </a:pPr>
            <a:r>
              <a:rPr lang="ar-IQ" dirty="0">
                <a:latin typeface="+mn-lt"/>
                <a:cs typeface="+mn-cs"/>
              </a:rPr>
              <a:t>- اما عبء اثبات الاعسار فقد وزعته المادة 265 بين الدائن والمدين حيث نصت المادة المذكورة على( أذا ادعى الدائن اعسار المدين فليس عليه الا ان يثبت مقدار ما في ذمته من ديون, وعلى المدين ان يثبت ان له مالا يساوي قيمة الديون او يزيد عليها ) . </a:t>
            </a:r>
          </a:p>
        </p:txBody>
      </p:sp>
    </p:spTree>
  </p:cSld>
  <p:clrMapOvr>
    <a:masterClrMapping/>
  </p:clrMapOvr>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1"/>
          <p:cNvSpPr>
            <a:spLocks noChangeArrowheads="1"/>
          </p:cNvSpPr>
          <p:nvPr/>
        </p:nvSpPr>
        <p:spPr bwMode="auto">
          <a:xfrm>
            <a:off x="228600" y="152400"/>
            <a:ext cx="8610600" cy="6716713"/>
          </a:xfrm>
          <a:prstGeom prst="rect">
            <a:avLst/>
          </a:prstGeom>
          <a:noFill/>
          <a:ln w="9525">
            <a:noFill/>
            <a:miter lim="800000"/>
            <a:headEnd/>
            <a:tailEnd/>
          </a:ln>
        </p:spPr>
        <p:txBody>
          <a:bodyPr>
            <a:spAutoFit/>
          </a:bodyPr>
          <a:lstStyle/>
          <a:p>
            <a:pPr algn="just">
              <a:lnSpc>
                <a:spcPct val="150000"/>
              </a:lnSpc>
              <a:defRPr/>
            </a:pPr>
            <a:r>
              <a:rPr lang="ar-IQ" sz="2000" b="1" dirty="0">
                <a:solidFill>
                  <a:srgbClr val="FFFF00"/>
                </a:solidFill>
                <a:latin typeface="Corbel" pitchFamily="34" charset="0"/>
                <a:cs typeface="Tahoma" pitchFamily="34" charset="0"/>
              </a:rPr>
              <a:t>الشروط التي ترجع الى المدين وخلفه  </a:t>
            </a:r>
          </a:p>
          <a:p>
            <a:pPr algn="just">
              <a:lnSpc>
                <a:spcPct val="150000"/>
              </a:lnSpc>
              <a:defRPr/>
            </a:pPr>
            <a:r>
              <a:rPr lang="ar-IQ" sz="1700" dirty="0">
                <a:latin typeface="Corbel" pitchFamily="34" charset="0"/>
                <a:cs typeface="Tahoma" pitchFamily="34" charset="0"/>
              </a:rPr>
              <a:t>أشترط المادة 264 مدني, صدور التصرف عن غش وتواطوء أذا كان معاوضة ولم يشترط توافرها في تبرعات المدين. أي اذا تبرع المدين في ماله فلا يجوز أدعاء الغش أو التواطء في تصرفاته</a:t>
            </a:r>
          </a:p>
          <a:p>
            <a:pPr algn="just">
              <a:lnSpc>
                <a:spcPct val="150000"/>
              </a:lnSpc>
              <a:defRPr/>
            </a:pPr>
            <a:r>
              <a:rPr lang="ar-IQ" sz="1700" dirty="0">
                <a:solidFill>
                  <a:srgbClr val="0070C0"/>
                </a:solidFill>
                <a:latin typeface="Corbel" pitchFamily="34" charset="0"/>
                <a:cs typeface="Tahoma" pitchFamily="34" charset="0"/>
              </a:rPr>
              <a:t>الغش,</a:t>
            </a:r>
            <a:r>
              <a:rPr lang="ar-IQ" sz="1700" dirty="0">
                <a:latin typeface="Corbel" pitchFamily="34" charset="0"/>
                <a:cs typeface="Tahoma" pitchFamily="34" charset="0"/>
              </a:rPr>
              <a:t> يقصد به نية الاضرار بالدائن وقت صدور التصرف</a:t>
            </a:r>
          </a:p>
          <a:p>
            <a:pPr algn="just">
              <a:lnSpc>
                <a:spcPct val="150000"/>
              </a:lnSpc>
              <a:defRPr/>
            </a:pPr>
            <a:r>
              <a:rPr lang="ar-IQ" sz="1700" dirty="0">
                <a:solidFill>
                  <a:srgbClr val="0070C0"/>
                </a:solidFill>
                <a:latin typeface="Corbel" pitchFamily="34" charset="0"/>
                <a:cs typeface="Tahoma" pitchFamily="34" charset="0"/>
              </a:rPr>
              <a:t>التواطؤ,</a:t>
            </a:r>
            <a:r>
              <a:rPr lang="ar-IQ" sz="1700" dirty="0">
                <a:latin typeface="Corbel" pitchFamily="34" charset="0"/>
                <a:cs typeface="Tahoma" pitchFamily="34" charset="0"/>
              </a:rPr>
              <a:t> فيعني توافر قصد الغش لدى كل من المدين ومن صدر له التصرف وقت صدوره .</a:t>
            </a:r>
          </a:p>
          <a:p>
            <a:pPr algn="just">
              <a:lnSpc>
                <a:spcPct val="150000"/>
              </a:lnSpc>
              <a:defRPr/>
            </a:pPr>
            <a:r>
              <a:rPr lang="ar-IQ" sz="1700" dirty="0">
                <a:latin typeface="Corbel" pitchFamily="34" charset="0"/>
                <a:cs typeface="Tahoma" pitchFamily="34" charset="0"/>
              </a:rPr>
              <a:t>- أن الغش لن يتحقق ألا أذا صدر من المدين تصرف ضار بدائن كان حقه مستحق الاداء وثابتا له قبل التصرف لأنه تسبب في أعساره أو في زيادة اعساره .</a:t>
            </a:r>
          </a:p>
          <a:p>
            <a:pPr algn="just">
              <a:lnSpc>
                <a:spcPct val="150000"/>
              </a:lnSpc>
              <a:defRPr/>
            </a:pPr>
            <a:r>
              <a:rPr lang="ar-IQ" sz="1700" dirty="0">
                <a:latin typeface="Corbel" pitchFamily="34" charset="0"/>
                <a:cs typeface="Tahoma" pitchFamily="34" charset="0"/>
              </a:rPr>
              <a:t>ولذلك يعتبر الغش وهو الباعث على تصرف المدين العنصر النفسي في هذه الدعوى. </a:t>
            </a:r>
          </a:p>
          <a:p>
            <a:pPr algn="just">
              <a:lnSpc>
                <a:spcPct val="150000"/>
              </a:lnSpc>
              <a:defRPr/>
            </a:pPr>
            <a:r>
              <a:rPr lang="ar-IQ" sz="1700" dirty="0">
                <a:latin typeface="Corbel" pitchFamily="34" charset="0"/>
                <a:cs typeface="Tahoma" pitchFamily="34" charset="0"/>
              </a:rPr>
              <a:t>ان الغش والتدليس هما تطبيقين للنظرية العامة للغش, ولكنهما يختلفان في امور ثلاثة وهي: </a:t>
            </a:r>
          </a:p>
          <a:p>
            <a:pPr marL="342900" indent="-342900" algn="just">
              <a:lnSpc>
                <a:spcPct val="150000"/>
              </a:lnSpc>
              <a:buFontTx/>
              <a:buAutoNum type="arabicPeriod"/>
              <a:defRPr/>
            </a:pPr>
            <a:r>
              <a:rPr lang="ar-IQ" sz="1700" dirty="0">
                <a:latin typeface="Corbel" pitchFamily="34" charset="0"/>
                <a:cs typeface="Tahoma" pitchFamily="34" charset="0"/>
              </a:rPr>
              <a:t>ان التدليس يقترن بطرق احتيالية اما الغش فأنه لا يقترن بها, </a:t>
            </a:r>
          </a:p>
          <a:p>
            <a:pPr marL="342900" indent="-342900" algn="just">
              <a:lnSpc>
                <a:spcPct val="150000"/>
              </a:lnSpc>
              <a:buFontTx/>
              <a:buAutoNum type="arabicPeriod"/>
              <a:defRPr/>
            </a:pPr>
            <a:r>
              <a:rPr lang="ar-IQ" sz="1700" dirty="0">
                <a:latin typeface="Corbel" pitchFamily="34" charset="0"/>
                <a:cs typeface="Tahoma" pitchFamily="34" charset="0"/>
              </a:rPr>
              <a:t>ان التدليس يوجه الى المتعاقد الاخر بقصد الاضرار به اما الغش فيوجه الى الغير وهو الدائن في هذه الدعوى , </a:t>
            </a:r>
          </a:p>
          <a:p>
            <a:pPr marL="342900" indent="-342900" algn="just">
              <a:lnSpc>
                <a:spcPct val="150000"/>
              </a:lnSpc>
              <a:buFontTx/>
              <a:buAutoNum type="arabicPeriod"/>
              <a:defRPr/>
            </a:pPr>
            <a:r>
              <a:rPr lang="ar-IQ" sz="1700" dirty="0">
                <a:latin typeface="Corbel" pitchFamily="34" charset="0"/>
                <a:cs typeface="Tahoma" pitchFamily="34" charset="0"/>
              </a:rPr>
              <a:t>ان جزاء التدليس هو ابطال العقد اذا كان تدليسا عند تكوينه, ويكون تعويضا اذا كان تدليسا عند تنفيذه, اما جزاء الغش في هذه الدعوى فهو عدم نفاذ تصرف المدين بحق دائنه</a:t>
            </a:r>
            <a:endParaRPr lang="ar-IQ" sz="1600" dirty="0">
              <a:latin typeface="Corbel" pitchFamily="34" charset="0"/>
              <a:cs typeface="Tahoma" pitchFamily="34" charset="0"/>
            </a:endParaRPr>
          </a:p>
          <a:p>
            <a:pPr algn="just">
              <a:lnSpc>
                <a:spcPct val="150000"/>
              </a:lnSpc>
              <a:defRPr/>
            </a:pPr>
            <a:r>
              <a:rPr lang="ar-IQ" sz="1600" dirty="0">
                <a:latin typeface="Corbel" pitchFamily="34" charset="0"/>
                <a:cs typeface="Tahoma" pitchFamily="34" charset="0"/>
              </a:rPr>
              <a:t>- وان المشرع العرقي وقف موقفا خاصا حيال الغش في هذه الدعوى ويبدو ذلك في موضعين اولهما, انه اشترط الغش والتواطؤ في عقود المعاوضات وليس في عقود التبرع, وثانيهما انه يسر على الدائن اثباتها في عقود المعاوضات بما اقامه من قرائن . </a:t>
            </a:r>
            <a:r>
              <a:rPr lang="en-US" sz="1600" dirty="0">
                <a:latin typeface="Corbel" pitchFamily="34" charset="0"/>
                <a:cs typeface="Tahoma" pitchFamily="34" charset="0"/>
              </a:rPr>
              <a:t> </a:t>
            </a:r>
            <a:endParaRPr lang="ar-IQ" sz="1600" dirty="0">
              <a:latin typeface="Corbel" pitchFamily="34" charset="0"/>
              <a:cs typeface="Tahoma" pitchFamily="34" charset="0"/>
            </a:endParaRPr>
          </a:p>
        </p:txBody>
      </p:sp>
    </p:spTree>
  </p:cSld>
  <p:clrMapOvr>
    <a:masterClrMapping/>
  </p:clrMapOvr>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1"/>
          <p:cNvSpPr>
            <a:spLocks noChangeArrowheads="1"/>
          </p:cNvSpPr>
          <p:nvPr/>
        </p:nvSpPr>
        <p:spPr bwMode="auto">
          <a:xfrm>
            <a:off x="228600" y="304800"/>
            <a:ext cx="8610600" cy="4801314"/>
          </a:xfrm>
          <a:prstGeom prst="rect">
            <a:avLst/>
          </a:prstGeom>
          <a:noFill/>
          <a:ln w="9525">
            <a:noFill/>
            <a:miter lim="800000"/>
            <a:headEnd/>
            <a:tailEnd/>
          </a:ln>
        </p:spPr>
        <p:txBody>
          <a:bodyPr>
            <a:spAutoFit/>
          </a:bodyPr>
          <a:lstStyle/>
          <a:p>
            <a:pPr algn="just">
              <a:lnSpc>
                <a:spcPct val="150000"/>
              </a:lnSpc>
            </a:pPr>
            <a:r>
              <a:rPr lang="ar-IQ" dirty="0">
                <a:solidFill>
                  <a:srgbClr val="FF0000"/>
                </a:solidFill>
                <a:latin typeface="Corbel" pitchFamily="34" charset="0"/>
                <a:cs typeface="Tahoma" pitchFamily="34" charset="0"/>
              </a:rPr>
              <a:t>أن البحث في شرط الغش والتواطؤ يقتضي التمييز بين حالتين:- </a:t>
            </a:r>
          </a:p>
          <a:p>
            <a:pPr algn="just">
              <a:lnSpc>
                <a:spcPct val="150000"/>
              </a:lnSpc>
            </a:pPr>
            <a:r>
              <a:rPr lang="ar-IQ" dirty="0">
                <a:solidFill>
                  <a:srgbClr val="FFFF00"/>
                </a:solidFill>
                <a:latin typeface="Corbel" pitchFamily="34" charset="0"/>
                <a:cs typeface="Tahoma" pitchFamily="34" charset="0"/>
              </a:rPr>
              <a:t>1. الطعن بهذه الدعوى في التصرف الصادر من المدين الى خلفه,</a:t>
            </a:r>
            <a:r>
              <a:rPr lang="ar-IQ" dirty="0">
                <a:latin typeface="Corbel" pitchFamily="34" charset="0"/>
                <a:cs typeface="Tahoma" pitchFamily="34" charset="0"/>
              </a:rPr>
              <a:t> لقد أشترط صدور التصرف عن غش من المدين وعن تواطؤ بينه وبين المتصرف اليه أذا كانت تصرف معاوضة, أما في تبرعاته فقد أكتفى بالشروط المتصلة بحق الدائن وبالشروط المتعلقة بالتصرف المطعون فيه دون أشتراط الغش والتواطؤ. </a:t>
            </a:r>
            <a:endParaRPr lang="en-US" dirty="0">
              <a:latin typeface="Corbel" pitchFamily="34" charset="0"/>
            </a:endParaRPr>
          </a:p>
          <a:p>
            <a:pPr algn="just">
              <a:lnSpc>
                <a:spcPct val="150000"/>
              </a:lnSpc>
            </a:pPr>
            <a:r>
              <a:rPr lang="ar-IQ" dirty="0">
                <a:latin typeface="Corbel" pitchFamily="34" charset="0"/>
                <a:cs typeface="Tahoma" pitchFamily="34" charset="0"/>
              </a:rPr>
              <a:t>وقد وجد المشرع في غش المدين وتواطئه مع من صدر اليه التصرف العنصر المرجح لمصلحة الدائن. </a:t>
            </a:r>
            <a:endParaRPr lang="en-US" dirty="0">
              <a:latin typeface="Corbel" pitchFamily="34" charset="0"/>
            </a:endParaRPr>
          </a:p>
          <a:p>
            <a:pPr algn="just">
              <a:lnSpc>
                <a:spcPct val="150000"/>
              </a:lnSpc>
            </a:pPr>
            <a:r>
              <a:rPr lang="ar-IQ" dirty="0">
                <a:solidFill>
                  <a:srgbClr val="00B0F0"/>
                </a:solidFill>
                <a:latin typeface="Corbel" pitchFamily="34" charset="0"/>
                <a:cs typeface="Tahoma" pitchFamily="34" charset="0"/>
              </a:rPr>
              <a:t>ولذلك ينبغي ترجيح مصلحة الدائن على مصلحة الخلف مراعاة لقواعد العدالة التي تقضي بأن دفع الضرر أولى من جلب المنفعة ولذلك فأن المشرع العراقي قضي بالحكمين الأتيين بناءا على هذه التفرقة:-</a:t>
            </a:r>
            <a:endParaRPr lang="ar-IQ" sz="2400" dirty="0">
              <a:solidFill>
                <a:srgbClr val="00B0F0"/>
              </a:solidFill>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1"/>
          <p:cNvSpPr>
            <a:spLocks noChangeArrowheads="1"/>
          </p:cNvSpPr>
          <p:nvPr/>
        </p:nvSpPr>
        <p:spPr bwMode="auto">
          <a:xfrm>
            <a:off x="228600" y="304800"/>
            <a:ext cx="8686800" cy="5770563"/>
          </a:xfrm>
          <a:prstGeom prst="rect">
            <a:avLst/>
          </a:prstGeom>
          <a:noFill/>
          <a:ln w="9525">
            <a:noFill/>
            <a:miter lim="800000"/>
            <a:headEnd/>
            <a:tailEnd/>
          </a:ln>
        </p:spPr>
        <p:txBody>
          <a:bodyPr>
            <a:spAutoFit/>
          </a:bodyPr>
          <a:lstStyle/>
          <a:p>
            <a:pPr algn="just"/>
            <a:endParaRPr lang="en-US" dirty="0">
              <a:latin typeface="Corbel" pitchFamily="34" charset="0"/>
            </a:endParaRPr>
          </a:p>
          <a:p>
            <a:pPr algn="just">
              <a:lnSpc>
                <a:spcPct val="150000"/>
              </a:lnSpc>
            </a:pPr>
            <a:r>
              <a:rPr lang="ar-IQ" dirty="0">
                <a:latin typeface="Corbel" pitchFamily="34" charset="0"/>
                <a:cs typeface="Tahoma" pitchFamily="34" charset="0"/>
              </a:rPr>
              <a:t>أ. </a:t>
            </a:r>
            <a:r>
              <a:rPr lang="ar-IQ" dirty="0">
                <a:solidFill>
                  <a:srgbClr val="FFFF00"/>
                </a:solidFill>
                <a:latin typeface="Corbel" pitchFamily="34" charset="0"/>
                <a:cs typeface="Tahoma" pitchFamily="34" charset="0"/>
              </a:rPr>
              <a:t>يشترط لعدم نفاذ تصرف المدين في حق دائنه أذا كان معاوضة غش المدين وعلم من صدر له التصرف بالغش</a:t>
            </a:r>
            <a:r>
              <a:rPr lang="ar-IQ" dirty="0">
                <a:solidFill>
                  <a:srgbClr val="FF0000"/>
                </a:solidFill>
                <a:latin typeface="Corbel" pitchFamily="34" charset="0"/>
                <a:cs typeface="Tahoma" pitchFamily="34" charset="0"/>
              </a:rPr>
              <a:t> </a:t>
            </a:r>
            <a:r>
              <a:rPr lang="ar-IQ" dirty="0">
                <a:solidFill>
                  <a:srgbClr val="FFFF00"/>
                </a:solidFill>
                <a:latin typeface="Corbel" pitchFamily="34" charset="0"/>
                <a:cs typeface="Tahoma" pitchFamily="34" charset="0"/>
              </a:rPr>
              <a:t>( أو كان ينبغي على المتصرف له ان يعلم ذلك ). </a:t>
            </a:r>
          </a:p>
          <a:p>
            <a:pPr algn="just">
              <a:lnSpc>
                <a:spcPct val="150000"/>
              </a:lnSpc>
            </a:pPr>
            <a:r>
              <a:rPr lang="ar-IQ" dirty="0">
                <a:solidFill>
                  <a:srgbClr val="FF0000"/>
                </a:solidFill>
                <a:latin typeface="Corbel" pitchFamily="34" charset="0"/>
                <a:cs typeface="Tahoma" pitchFamily="34" charset="0"/>
              </a:rPr>
              <a:t>فالمشرع العراقي أقام قرينة تيسر للدائن أثباته, هي أقامة الدليل من قبل الدائن على أن </a:t>
            </a:r>
            <a:r>
              <a:rPr lang="ar-IQ" dirty="0">
                <a:solidFill>
                  <a:srgbClr val="0070C0"/>
                </a:solidFill>
                <a:latin typeface="Corbel" pitchFamily="34" charset="0"/>
                <a:cs typeface="Tahoma" pitchFamily="34" charset="0"/>
              </a:rPr>
              <a:t>التصرف صدر من المدين وهو عالم بأنه يسبب أعساره أو يزيد في أعساره</a:t>
            </a:r>
            <a:r>
              <a:rPr lang="ar-IQ" dirty="0">
                <a:solidFill>
                  <a:srgbClr val="FF0000"/>
                </a:solidFill>
                <a:latin typeface="Corbel" pitchFamily="34" charset="0"/>
                <a:cs typeface="Tahoma" pitchFamily="34" charset="0"/>
              </a:rPr>
              <a:t>, ولكن هذه القرينة ليست قاطعة وأنما يمكن نفي دلالاتها وأثبات عكسها. فيستطيع المدين نفيها بأتبات أن تصرفه صدر عن باعث أخر كتوفير حاجاته الضرورية مثلا. </a:t>
            </a:r>
            <a:endParaRPr lang="en-US" dirty="0">
              <a:solidFill>
                <a:srgbClr val="FF0000"/>
              </a:solidFill>
              <a:latin typeface="Corbel" pitchFamily="34" charset="0"/>
            </a:endParaRPr>
          </a:p>
          <a:p>
            <a:pPr rtl="0">
              <a:lnSpc>
                <a:spcPct val="150000"/>
              </a:lnSpc>
            </a:pPr>
            <a:r>
              <a:rPr lang="ar-IQ" dirty="0">
                <a:latin typeface="Corbel" pitchFamily="34" charset="0"/>
                <a:cs typeface="Tahoma" pitchFamily="34" charset="0"/>
              </a:rPr>
              <a:t>وبأثبات علم المتصرف له بغش المدين يتحقق التواطؤ وقد يسر القانون على الدائن أثبات علم المتصرف له بغش المدين بقرينة قانونية أقامها هي أثبات الدائن </a:t>
            </a:r>
            <a:r>
              <a:rPr lang="ar-IQ" dirty="0">
                <a:solidFill>
                  <a:srgbClr val="0070C0"/>
                </a:solidFill>
                <a:latin typeface="Corbel" pitchFamily="34" charset="0"/>
                <a:cs typeface="Tahoma" pitchFamily="34" charset="0"/>
              </a:rPr>
              <a:t>علم من صدر له التصرف وقت صدوره بأنه يسبب اعسار المدين أو يزيد في أعساره</a:t>
            </a:r>
            <a:r>
              <a:rPr lang="ar-IQ" dirty="0">
                <a:latin typeface="Corbel" pitchFamily="34" charset="0"/>
                <a:cs typeface="Tahoma" pitchFamily="34" charset="0"/>
              </a:rPr>
              <a:t>. وقد أضاف المشرع قرينة قانونية أخرى ومفادها ( </a:t>
            </a:r>
            <a:r>
              <a:rPr lang="ar-IQ" dirty="0">
                <a:solidFill>
                  <a:srgbClr val="0070C0"/>
                </a:solidFill>
                <a:latin typeface="Corbel" pitchFamily="34" charset="0"/>
                <a:cs typeface="Tahoma" pitchFamily="34" charset="0"/>
              </a:rPr>
              <a:t>أو كان ينبغي أن يعلم ذلك</a:t>
            </a:r>
            <a:r>
              <a:rPr lang="ar-IQ" dirty="0">
                <a:latin typeface="Corbel" pitchFamily="34" charset="0"/>
                <a:cs typeface="Tahoma" pitchFamily="34" charset="0"/>
              </a:rPr>
              <a:t>) ويستنتج هذه القرينة من ظروف الحال, كأن تكون بين المدين وبين من صدر له التصرف صلة قربى أو صداقة حميمة. وعلى العموم فأن وجود الغش والتواطؤ مسألة تخضع لتقدير القاضي ولا رقابة لمحكمة التمييز عليه على  تقديره.        </a:t>
            </a:r>
          </a:p>
        </p:txBody>
      </p:sp>
    </p:spTree>
  </p:cSld>
  <p:clrMapOvr>
    <a:masterClrMapping/>
  </p:clrMapOvr>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1"/>
          <p:cNvSpPr>
            <a:spLocks noChangeArrowheads="1"/>
          </p:cNvSpPr>
          <p:nvPr/>
        </p:nvSpPr>
        <p:spPr bwMode="auto">
          <a:xfrm>
            <a:off x="228600" y="304800"/>
            <a:ext cx="8610600" cy="6324808"/>
          </a:xfrm>
          <a:prstGeom prst="rect">
            <a:avLst/>
          </a:prstGeom>
          <a:noFill/>
          <a:ln w="9525">
            <a:noFill/>
            <a:miter lim="800000"/>
            <a:headEnd/>
            <a:tailEnd/>
          </a:ln>
        </p:spPr>
        <p:txBody>
          <a:bodyPr>
            <a:spAutoFit/>
          </a:bodyPr>
          <a:lstStyle/>
          <a:p>
            <a:pPr algn="just">
              <a:lnSpc>
                <a:spcPct val="150000"/>
              </a:lnSpc>
            </a:pPr>
            <a:r>
              <a:rPr lang="ar-IQ" dirty="0">
                <a:latin typeface="Corbel" pitchFamily="34" charset="0"/>
                <a:cs typeface="Tahoma" pitchFamily="34" charset="0"/>
              </a:rPr>
              <a:t>ب. </a:t>
            </a:r>
            <a:r>
              <a:rPr lang="ar-IQ" dirty="0">
                <a:solidFill>
                  <a:srgbClr val="FFFF00"/>
                </a:solidFill>
                <a:latin typeface="Corbel" pitchFamily="34" charset="0"/>
                <a:cs typeface="Tahoma" pitchFamily="34" charset="0"/>
              </a:rPr>
              <a:t>لا يشترط غش المدين ولا سوء نية من صدر اليه التصرف لعدم نفاذه في حق الدائن, اذا وقع تصرف المدين تبرعا.</a:t>
            </a:r>
            <a:r>
              <a:rPr lang="ar-IQ" dirty="0">
                <a:latin typeface="Corbel" pitchFamily="34" charset="0"/>
                <a:cs typeface="Tahoma" pitchFamily="34" charset="0"/>
              </a:rPr>
              <a:t> ويكتفي من الدائن للطعن في تصرف مدينه أذا كان تبرعا كأن يهب بعض ماله, </a:t>
            </a:r>
            <a:r>
              <a:rPr lang="ar-IQ" dirty="0">
                <a:solidFill>
                  <a:srgbClr val="00B050"/>
                </a:solidFill>
                <a:latin typeface="Corbel" pitchFamily="34" charset="0"/>
                <a:cs typeface="Tahoma" pitchFamily="34" charset="0"/>
              </a:rPr>
              <a:t>أن يثبت أن تصرف المدين أدى الى أعساره أو الى الزيادة</a:t>
            </a:r>
            <a:r>
              <a:rPr lang="ar-IQ" dirty="0">
                <a:latin typeface="Corbel" pitchFamily="34" charset="0"/>
                <a:cs typeface="Tahoma" pitchFamily="34" charset="0"/>
              </a:rPr>
              <a:t> فيه دون أن يكلف بأثبات علم المدين بأنه معسر وعلم خلفه بأعساره. فمثلا يعتبر القرض بفائدة معاوضة, أما القرض بغير فائدة فيعتبر تبرعا.  </a:t>
            </a:r>
          </a:p>
          <a:p>
            <a:pPr algn="just">
              <a:lnSpc>
                <a:spcPct val="150000"/>
              </a:lnSpc>
            </a:pPr>
            <a:endParaRPr lang="en-US" b="1" dirty="0">
              <a:latin typeface="Corbel" pitchFamily="34" charset="0"/>
            </a:endParaRPr>
          </a:p>
          <a:p>
            <a:pPr algn="just">
              <a:lnSpc>
                <a:spcPct val="150000"/>
              </a:lnSpc>
            </a:pPr>
            <a:r>
              <a:rPr lang="ar-IQ" b="1" dirty="0">
                <a:solidFill>
                  <a:srgbClr val="0070C0"/>
                </a:solidFill>
                <a:latin typeface="Corbel" pitchFamily="34" charset="0"/>
                <a:cs typeface="Tahoma" pitchFamily="34" charset="0"/>
              </a:rPr>
              <a:t>2. الطعن بهذه الدعوى </a:t>
            </a:r>
            <a:r>
              <a:rPr lang="ar-IQ" b="1" dirty="0">
                <a:latin typeface="Corbel" pitchFamily="34" charset="0"/>
                <a:cs typeface="Tahoma" pitchFamily="34" charset="0"/>
              </a:rPr>
              <a:t> </a:t>
            </a:r>
          </a:p>
          <a:p>
            <a:pPr algn="just">
              <a:lnSpc>
                <a:spcPct val="150000"/>
              </a:lnSpc>
            </a:pPr>
            <a:r>
              <a:rPr lang="ar-IQ" dirty="0">
                <a:latin typeface="Corbel" pitchFamily="34" charset="0"/>
                <a:cs typeface="Tahoma" pitchFamily="34" charset="0"/>
              </a:rPr>
              <a:t>- أذا تصرف الخلف في الحق الذي تلقاه من المدين الى خلف ثان. ولم يكن التصرف الصادر الى الخلف الأول قد حكم بنفاذه في حق الدائن هنا يشترط توافر الغش في جانب كل من المدين والخلف الأول والخلف الثاني كي لا ينفذ التصرف في حق الدائن. </a:t>
            </a:r>
          </a:p>
          <a:p>
            <a:pPr algn="just">
              <a:lnSpc>
                <a:spcPct val="150000"/>
              </a:lnSpc>
            </a:pPr>
            <a:r>
              <a:rPr lang="ar-IQ" dirty="0">
                <a:latin typeface="Corbel" pitchFamily="34" charset="0"/>
                <a:cs typeface="Tahoma" pitchFamily="34" charset="0"/>
              </a:rPr>
              <a:t>- وأذا كان تصرف كل من المدين والخلف تبرعا كانا غير نافذين في حق الدائن, دون أشتراط أثبات الغش. </a:t>
            </a:r>
          </a:p>
          <a:p>
            <a:pPr algn="just">
              <a:lnSpc>
                <a:spcPct val="150000"/>
              </a:lnSpc>
            </a:pPr>
            <a:r>
              <a:rPr lang="ar-IQ" dirty="0">
                <a:latin typeface="Corbel" pitchFamily="34" charset="0"/>
                <a:cs typeface="Tahoma" pitchFamily="34" charset="0"/>
              </a:rPr>
              <a:t>- وأذا أختلف التصرفان فكان أحدهما معاوضة والأخر تبرعا, اشترط اثبات الغش حيث يكون التصرف معاوضة, واعتبر التصرف غير نافذ في حق الدائن دون شرط اثبات الغش اذا كان تبرعا.  </a:t>
            </a:r>
            <a:endParaRPr lang="en-US" dirty="0">
              <a:latin typeface="Corbel" pitchFamily="34" charset="0"/>
            </a:endParaRPr>
          </a:p>
        </p:txBody>
      </p:sp>
    </p:spTree>
  </p:cSld>
  <p:clrMapOvr>
    <a:masterClrMapping/>
  </p:clrMapOvr>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1"/>
          <p:cNvSpPr>
            <a:spLocks noChangeArrowheads="1"/>
          </p:cNvSpPr>
          <p:nvPr/>
        </p:nvSpPr>
        <p:spPr bwMode="auto">
          <a:xfrm>
            <a:off x="228600" y="304800"/>
            <a:ext cx="8686800" cy="5216525"/>
          </a:xfrm>
          <a:prstGeom prst="rect">
            <a:avLst/>
          </a:prstGeom>
          <a:noFill/>
          <a:ln w="9525">
            <a:noFill/>
            <a:miter lim="800000"/>
            <a:headEnd/>
            <a:tailEnd/>
          </a:ln>
        </p:spPr>
        <p:txBody>
          <a:bodyPr>
            <a:spAutoFit/>
          </a:bodyPr>
          <a:lstStyle/>
          <a:p>
            <a:pPr algn="just">
              <a:lnSpc>
                <a:spcPct val="150000"/>
              </a:lnSpc>
            </a:pPr>
            <a:r>
              <a:rPr lang="ar-IQ" b="1">
                <a:solidFill>
                  <a:srgbClr val="FF0000"/>
                </a:solidFill>
                <a:latin typeface="Corbel" pitchFamily="34" charset="0"/>
                <a:cs typeface="Tahoma" pitchFamily="34" charset="0"/>
              </a:rPr>
              <a:t>صور لدعوى عدم نفاذ التصرف قررها القانون المدني العراقي</a:t>
            </a:r>
          </a:p>
          <a:p>
            <a:pPr algn="just">
              <a:lnSpc>
                <a:spcPct val="150000"/>
              </a:lnSpc>
            </a:pPr>
            <a:endParaRPr lang="en-US">
              <a:solidFill>
                <a:srgbClr val="FFFF00"/>
              </a:solidFill>
              <a:latin typeface="Corbel" pitchFamily="34" charset="0"/>
            </a:endParaRPr>
          </a:p>
          <a:p>
            <a:pPr algn="just">
              <a:lnSpc>
                <a:spcPct val="150000"/>
              </a:lnSpc>
            </a:pPr>
            <a:r>
              <a:rPr lang="ar-IQ" b="1">
                <a:solidFill>
                  <a:srgbClr val="FFFF00"/>
                </a:solidFill>
                <a:latin typeface="Corbel" pitchFamily="34" charset="0"/>
                <a:cs typeface="Tahoma" pitchFamily="34" charset="0"/>
              </a:rPr>
              <a:t>1. الطعن في تفضيل دائن على أخر دون حق بتقرير ضمان خاص له</a:t>
            </a:r>
            <a:r>
              <a:rPr lang="ar-IQ">
                <a:solidFill>
                  <a:srgbClr val="FFFF00"/>
                </a:solidFill>
                <a:latin typeface="Corbel" pitchFamily="34" charset="0"/>
                <a:cs typeface="Tahoma" pitchFamily="34" charset="0"/>
              </a:rPr>
              <a:t>, </a:t>
            </a:r>
          </a:p>
          <a:p>
            <a:pPr algn="just">
              <a:lnSpc>
                <a:spcPct val="150000"/>
              </a:lnSpc>
            </a:pPr>
            <a:r>
              <a:rPr lang="ar-IQ">
                <a:solidFill>
                  <a:srgbClr val="0070C0"/>
                </a:solidFill>
                <a:latin typeface="Corbel" pitchFamily="34" charset="0"/>
                <a:cs typeface="Tahoma" pitchFamily="34" charset="0"/>
              </a:rPr>
              <a:t>بأن يقدم له سببا من اسباب التقدم على غيره لم يكن متوافرا له عند نشوء حقه كأن يقرر له ضمانا خاصا كرهن حيازة على بعض أمواله. وأذ كان تصرف المدين هذه محل خلاف في الفقه بصدد جواز الطعن في هذه التصرف على أعتباره ضارا بالدائنين أو عدم جواز الطعن فيه , </a:t>
            </a:r>
          </a:p>
          <a:p>
            <a:pPr algn="just">
              <a:lnSpc>
                <a:spcPct val="150000"/>
              </a:lnSpc>
            </a:pPr>
            <a:r>
              <a:rPr lang="ar-IQ">
                <a:latin typeface="Corbel" pitchFamily="34" charset="0"/>
                <a:cs typeface="Tahoma" pitchFamily="34" charset="0"/>
              </a:rPr>
              <a:t> ألا أن المشرع العراقي قطع في الأمر وقضي في م. 268/ 1 مدني ( أذا لم يقصد بالغش الا تفضيل دائن على أخر دون حق, فلا يترتب عليه ألا حرمان الدائن من هذه الميزه). وأن أفضلية الدائن على سواه من طريق ما حصل عليه من ضمان خاص هو كل الميزة المترتبة على تصرف المدين, وحرمانه منها يعني تجريد تصرف المدين من أثره بالنسبة للدائنين ويكون غير نافذ في حقهم شأنه شأن أي تصرف أخر يحكم بعدم نفاذه.</a:t>
            </a: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228600" y="304800"/>
            <a:ext cx="8763000" cy="5068054"/>
          </a:xfrm>
          <a:prstGeom prst="rect">
            <a:avLst/>
          </a:prstGeom>
          <a:noFill/>
          <a:ln w="9525">
            <a:noFill/>
            <a:miter lim="800000"/>
            <a:headEnd/>
            <a:tailEnd/>
          </a:ln>
        </p:spPr>
        <p:txBody>
          <a:bodyPr>
            <a:spAutoFit/>
          </a:bodyPr>
          <a:lstStyle/>
          <a:p>
            <a:pPr algn="just">
              <a:lnSpc>
                <a:spcPct val="150000"/>
              </a:lnSpc>
            </a:pPr>
            <a:r>
              <a:rPr lang="ar-IQ" sz="2400" b="1" dirty="0">
                <a:latin typeface="Times New Roman" panose="02020603050405020304" pitchFamily="18" charset="0"/>
                <a:cs typeface="Times New Roman" panose="02020603050405020304" pitchFamily="18" charset="0"/>
              </a:rPr>
              <a:t>ثالثا: تنفيذ الألتزام المدني</a:t>
            </a:r>
          </a:p>
          <a:p>
            <a:pPr algn="just">
              <a:lnSpc>
                <a:spcPct val="150000"/>
              </a:lnSpc>
            </a:pPr>
            <a:endParaRPr lang="ar-IQ" sz="2400" dirty="0">
              <a:latin typeface="Times New Roman" panose="02020603050405020304" pitchFamily="18" charset="0"/>
              <a:cs typeface="Times New Roman" panose="02020603050405020304" pitchFamily="18" charset="0"/>
            </a:endParaRPr>
          </a:p>
          <a:p>
            <a:pPr algn="just">
              <a:lnSpc>
                <a:spcPct val="150000"/>
              </a:lnSpc>
            </a:pPr>
            <a:r>
              <a:rPr lang="ar-IQ" sz="2400" dirty="0">
                <a:latin typeface="Times New Roman" panose="02020603050405020304" pitchFamily="18" charset="0"/>
                <a:cs typeface="Times New Roman" panose="02020603050405020304" pitchFamily="18" charset="0"/>
              </a:rPr>
              <a:t>3- أن اموال المدين جميعا ضامنة الوفاء بديونه, لان ذمة المدين المالية هي الضمان العام لحقوق دائنيه, لذلك ينبغي حماية الدائن من التصرفات التي يجريها مدينه في الفترة السابقة على التنفيذ والمفضية الى اضعاف هذا الضمان. وتتحقق هذه الحماية باجراءات يسمى ب  حق الضمان العام ووسائل المحافظة عليه</a:t>
            </a:r>
            <a:r>
              <a:rPr lang="ar-IQ" sz="2000" b="1" dirty="0">
                <a:latin typeface="Times New Roman" panose="02020603050405020304" pitchFamily="18" charset="0"/>
                <a:cs typeface="Times New Roman" panose="02020603050405020304" pitchFamily="18" charset="0"/>
              </a:rPr>
              <a:t>. </a:t>
            </a:r>
          </a:p>
          <a:p>
            <a:pPr algn="just">
              <a:lnSpc>
                <a:spcPct val="150000"/>
              </a:lnSpc>
            </a:pPr>
            <a:endParaRPr lang="ar-IQ" sz="2000" b="1" dirty="0">
              <a:latin typeface="Times New Roman" panose="02020603050405020304" pitchFamily="18" charset="0"/>
              <a:cs typeface="Times New Roman" panose="02020603050405020304" pitchFamily="18" charset="0"/>
            </a:endParaRPr>
          </a:p>
          <a:p>
            <a:pPr algn="just">
              <a:lnSpc>
                <a:spcPct val="150000"/>
              </a:lnSpc>
            </a:pPr>
            <a:r>
              <a:rPr lang="ar-IQ" dirty="0">
                <a:latin typeface="Corbel" pitchFamily="34" charset="0"/>
                <a:cs typeface="Tahoma" pitchFamily="34" charset="0"/>
              </a:rPr>
              <a:t>     </a:t>
            </a:r>
          </a:p>
          <a:p>
            <a:pPr algn="just">
              <a:lnSpc>
                <a:spcPct val="150000"/>
              </a:lnSpc>
            </a:pPr>
            <a:r>
              <a:rPr lang="ar-IQ" dirty="0">
                <a:latin typeface="Corbel" pitchFamily="34" charset="0"/>
                <a:cs typeface="Tahoma" pitchFamily="34" charset="0"/>
              </a:rPr>
              <a:t>  </a:t>
            </a:r>
          </a:p>
          <a:p>
            <a:pPr algn="just">
              <a:lnSpc>
                <a:spcPct val="150000"/>
              </a:lnSpc>
            </a:pPr>
            <a:endParaRPr lang="ar-IQ" dirty="0">
              <a:latin typeface="Corbel" pitchFamily="34" charset="0"/>
              <a:cs typeface="Tahoma" pitchFamily="34" charset="0"/>
            </a:endParaRPr>
          </a:p>
        </p:txBody>
      </p:sp>
    </p:spTree>
  </p:cSld>
  <p:clrMapOvr>
    <a:masterClrMapping/>
  </p:clrMapOvr>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1"/>
          <p:cNvSpPr>
            <a:spLocks noChangeArrowheads="1"/>
          </p:cNvSpPr>
          <p:nvPr/>
        </p:nvSpPr>
        <p:spPr bwMode="auto">
          <a:xfrm>
            <a:off x="228600" y="304800"/>
            <a:ext cx="8610600" cy="5160963"/>
          </a:xfrm>
          <a:prstGeom prst="rect">
            <a:avLst/>
          </a:prstGeom>
          <a:noFill/>
          <a:ln w="9525">
            <a:noFill/>
            <a:miter lim="800000"/>
            <a:headEnd/>
            <a:tailEnd/>
          </a:ln>
        </p:spPr>
        <p:txBody>
          <a:bodyPr>
            <a:spAutoFit/>
          </a:bodyPr>
          <a:lstStyle/>
          <a:p>
            <a:pPr algn="just">
              <a:lnSpc>
                <a:spcPct val="150000"/>
              </a:lnSpc>
            </a:pPr>
            <a:r>
              <a:rPr lang="ar-IQ" b="1">
                <a:latin typeface="Corbel" pitchFamily="34" charset="0"/>
                <a:cs typeface="Tahoma" pitchFamily="34" charset="0"/>
              </a:rPr>
              <a:t>2</a:t>
            </a:r>
            <a:r>
              <a:rPr lang="ar-IQ" b="1">
                <a:solidFill>
                  <a:srgbClr val="FFFF00"/>
                </a:solidFill>
                <a:latin typeface="Corbel" pitchFamily="34" charset="0"/>
                <a:cs typeface="Tahoma" pitchFamily="34" charset="0"/>
              </a:rPr>
              <a:t>. الطعن في أيثار المدين المعسر أحد دائنيه بالوفاء دون غيره</a:t>
            </a:r>
            <a:r>
              <a:rPr lang="ar-IQ">
                <a:solidFill>
                  <a:srgbClr val="FFFF00"/>
                </a:solidFill>
                <a:latin typeface="Corbel" pitchFamily="34" charset="0"/>
                <a:cs typeface="Tahoma" pitchFamily="34" charset="0"/>
              </a:rPr>
              <a:t>, </a:t>
            </a:r>
          </a:p>
          <a:p>
            <a:pPr algn="just">
              <a:lnSpc>
                <a:spcPct val="150000"/>
              </a:lnSpc>
            </a:pPr>
            <a:r>
              <a:rPr lang="ar-IQ">
                <a:latin typeface="Corbel" pitchFamily="34" charset="0"/>
                <a:cs typeface="Tahoma" pitchFamily="34" charset="0"/>
              </a:rPr>
              <a:t>حسب المادة 268/ 2 مدني جواز الطعن في الوفاء الحاصل من المدين المعسر لأحد دائنيه. ألا أنه يجب التمييز بين حالتين في الوفاء, </a:t>
            </a:r>
            <a:endParaRPr lang="en-US">
              <a:latin typeface="Corbel" pitchFamily="34" charset="0"/>
            </a:endParaRPr>
          </a:p>
          <a:p>
            <a:pPr algn="just">
              <a:lnSpc>
                <a:spcPct val="150000"/>
              </a:lnSpc>
            </a:pPr>
            <a:r>
              <a:rPr lang="ar-IQ">
                <a:solidFill>
                  <a:srgbClr val="FF0000"/>
                </a:solidFill>
                <a:latin typeface="Corbel" pitchFamily="34" charset="0"/>
                <a:cs typeface="Tahoma" pitchFamily="34" charset="0"/>
              </a:rPr>
              <a:t>اولا, الوفاء بدين مستحق الأداء, وأعتبر المشرع الوفاء بدين حال, اي مستحق الأداء, في مرتبة المعاوضات لأنعدام قصد التبرع فيه, واشترط لعدم نفاذه في حق باقي الدائنين غش المدين ووقوعه نتيجة تواطؤ بينه وبين من وفى له المدين حقه . </a:t>
            </a:r>
            <a:endParaRPr lang="en-US">
              <a:solidFill>
                <a:srgbClr val="FF0000"/>
              </a:solidFill>
              <a:latin typeface="Corbel" pitchFamily="34" charset="0"/>
            </a:endParaRPr>
          </a:p>
          <a:p>
            <a:pPr algn="just">
              <a:lnSpc>
                <a:spcPct val="150000"/>
              </a:lnSpc>
            </a:pPr>
            <a:r>
              <a:rPr lang="ar-IQ">
                <a:latin typeface="Corbel" pitchFamily="34" charset="0"/>
                <a:cs typeface="Tahoma" pitchFamily="34" charset="0"/>
              </a:rPr>
              <a:t>وثانيا الوفاء بدين مؤجل يتم قبل حلول ميعاد أستحقاقه, يكون للوفاء هنا حكم التبرع, أذ لا مقابل فيه للتنازل عن الأجل, ولا ينفذ في حق الدائنين. </a:t>
            </a:r>
          </a:p>
          <a:p>
            <a:pPr algn="just">
              <a:lnSpc>
                <a:spcPct val="150000"/>
              </a:lnSpc>
            </a:pPr>
            <a:r>
              <a:rPr lang="ar-IQ">
                <a:latin typeface="Corbel" pitchFamily="34" charset="0"/>
                <a:cs typeface="Tahoma" pitchFamily="34" charset="0"/>
              </a:rPr>
              <a:t>وأذا طعن الدائن في الوفاء في الحالتين ونجح في دعواه وجب على الدائن الموفى له رد ما أستوفى وشارك غيره من الدائنين في الضمان العام. وبهذا الحكم الذي قضي به المشرع العراقي يكون قد خرج على الأحكام التقليدية لهذه الدعوى. </a:t>
            </a: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1"/>
          <p:cNvSpPr>
            <a:spLocks noChangeArrowheads="1"/>
          </p:cNvSpPr>
          <p:nvPr/>
        </p:nvSpPr>
        <p:spPr bwMode="auto">
          <a:xfrm>
            <a:off x="228600" y="304800"/>
            <a:ext cx="8610600" cy="3082925"/>
          </a:xfrm>
          <a:prstGeom prst="rect">
            <a:avLst/>
          </a:prstGeom>
          <a:noFill/>
          <a:ln w="9525">
            <a:noFill/>
            <a:miter lim="800000"/>
            <a:headEnd/>
            <a:tailEnd/>
          </a:ln>
        </p:spPr>
        <p:txBody>
          <a:bodyPr>
            <a:spAutoFit/>
          </a:bodyPr>
          <a:lstStyle/>
          <a:p>
            <a:pPr algn="just">
              <a:lnSpc>
                <a:spcPct val="150000"/>
              </a:lnSpc>
            </a:pPr>
            <a:r>
              <a:rPr lang="ar-IQ" b="1">
                <a:latin typeface="Corbel" pitchFamily="34" charset="0"/>
                <a:cs typeface="Tahoma" pitchFamily="34" charset="0"/>
              </a:rPr>
              <a:t>3</a:t>
            </a:r>
            <a:r>
              <a:rPr lang="ar-IQ" b="1">
                <a:solidFill>
                  <a:srgbClr val="FFFF00"/>
                </a:solidFill>
                <a:latin typeface="Corbel" pitchFamily="34" charset="0"/>
                <a:cs typeface="Tahoma" pitchFamily="34" charset="0"/>
              </a:rPr>
              <a:t>. الطعن في القسمة التي يجريها الشريك المدين,</a:t>
            </a:r>
            <a:r>
              <a:rPr lang="ar-IQ">
                <a:solidFill>
                  <a:srgbClr val="FFFF00"/>
                </a:solidFill>
                <a:latin typeface="Corbel" pitchFamily="34" charset="0"/>
                <a:cs typeface="Tahoma" pitchFamily="34" charset="0"/>
              </a:rPr>
              <a:t> </a:t>
            </a:r>
          </a:p>
          <a:p>
            <a:pPr algn="just">
              <a:lnSpc>
                <a:spcPct val="150000"/>
              </a:lnSpc>
            </a:pPr>
            <a:r>
              <a:rPr lang="ar-IQ">
                <a:latin typeface="Corbel" pitchFamily="34" charset="0"/>
                <a:cs typeface="Tahoma" pitchFamily="34" charset="0"/>
              </a:rPr>
              <a:t>حسب م. 1071/ 3 مدني ( لدائني كل شريك أن يطعنوا بالقسمة اذا كان فيها غش أضر بمصلحتهم), فأذا ثبت أن القسمة قد تمت أضرارا بحقوقهم فقد يتفق المدين مع شركائه على أن يفرز لنفسه نصيبا أقل من حصته الشائعة أضعافا للضمان العام لحقوق دائنيه. وأذا نجحوا في أثبات التواطؤ بين المدين وبين شركائه من المتقاسمين, عاد المال الذي تقاسمه الشركاء الى الشيوع ثانية. </a:t>
            </a: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1"/>
          <p:cNvSpPr>
            <a:spLocks noChangeArrowheads="1"/>
          </p:cNvSpPr>
          <p:nvPr/>
        </p:nvSpPr>
        <p:spPr bwMode="auto">
          <a:xfrm>
            <a:off x="228600" y="304800"/>
            <a:ext cx="8610600" cy="6407150"/>
          </a:xfrm>
          <a:prstGeom prst="rect">
            <a:avLst/>
          </a:prstGeom>
          <a:noFill/>
          <a:ln w="9525">
            <a:noFill/>
            <a:miter lim="800000"/>
            <a:headEnd/>
            <a:tailEnd/>
          </a:ln>
        </p:spPr>
        <p:txBody>
          <a:bodyPr>
            <a:spAutoFit/>
          </a:bodyPr>
          <a:lstStyle/>
          <a:p>
            <a:pPr algn="just">
              <a:lnSpc>
                <a:spcPct val="150000"/>
              </a:lnSpc>
            </a:pPr>
            <a:r>
              <a:rPr lang="ar-IQ" b="1" dirty="0">
                <a:solidFill>
                  <a:srgbClr val="FF0000"/>
                </a:solidFill>
                <a:latin typeface="Corbel" pitchFamily="34" charset="0"/>
                <a:cs typeface="Tahoma" pitchFamily="34" charset="0"/>
              </a:rPr>
              <a:t>أثار دعوى عدم نفاذ التصرفات في حق الدائن ( م. 266, 267 مدني)</a:t>
            </a:r>
          </a:p>
          <a:p>
            <a:pPr algn="just">
              <a:lnSpc>
                <a:spcPct val="150000"/>
              </a:lnSpc>
            </a:pPr>
            <a:r>
              <a:rPr lang="ar-IQ" b="1" dirty="0">
                <a:latin typeface="Corbel" pitchFamily="34" charset="0"/>
                <a:cs typeface="Tahoma" pitchFamily="34" charset="0"/>
              </a:rPr>
              <a:t> </a:t>
            </a:r>
            <a:endParaRPr lang="en-US" dirty="0">
              <a:latin typeface="Corbel" pitchFamily="34" charset="0"/>
            </a:endParaRPr>
          </a:p>
          <a:p>
            <a:pPr algn="just">
              <a:lnSpc>
                <a:spcPct val="150000"/>
              </a:lnSpc>
            </a:pPr>
            <a:r>
              <a:rPr lang="ar-IQ" b="1" dirty="0">
                <a:solidFill>
                  <a:srgbClr val="00B0F0"/>
                </a:solidFill>
                <a:latin typeface="Corbel" pitchFamily="34" charset="0"/>
                <a:cs typeface="Tahoma" pitchFamily="34" charset="0"/>
              </a:rPr>
              <a:t>حسب هذين المادتين يمكن حصر اثار الدعوى بما يلي:- </a:t>
            </a:r>
            <a:endParaRPr lang="en-US" dirty="0">
              <a:solidFill>
                <a:srgbClr val="00B0F0"/>
              </a:solidFill>
              <a:latin typeface="Corbel" pitchFamily="34" charset="0"/>
            </a:endParaRPr>
          </a:p>
          <a:p>
            <a:pPr algn="just">
              <a:lnSpc>
                <a:spcPct val="150000"/>
              </a:lnSpc>
            </a:pPr>
            <a:endParaRPr lang="ar-IQ" b="1" dirty="0">
              <a:latin typeface="Corbel" pitchFamily="34" charset="0"/>
              <a:cs typeface="Tahoma" pitchFamily="34" charset="0"/>
            </a:endParaRPr>
          </a:p>
          <a:p>
            <a:pPr algn="just">
              <a:lnSpc>
                <a:spcPct val="150000"/>
              </a:lnSpc>
            </a:pPr>
            <a:r>
              <a:rPr lang="ar-IQ" b="1" dirty="0">
                <a:solidFill>
                  <a:srgbClr val="FFFF00"/>
                </a:solidFill>
                <a:latin typeface="Corbel" pitchFamily="34" charset="0"/>
                <a:cs typeface="Tahoma" pitchFamily="34" charset="0"/>
              </a:rPr>
              <a:t>أثارها بالنسبة للدائن الطاعن في التصرف والى غيره من الدائنين</a:t>
            </a:r>
            <a:endParaRPr lang="en-US" dirty="0">
              <a:solidFill>
                <a:srgbClr val="FFFF00"/>
              </a:solidFill>
              <a:latin typeface="Corbel" pitchFamily="34" charset="0"/>
            </a:endParaRPr>
          </a:p>
          <a:p>
            <a:pPr algn="just">
              <a:lnSpc>
                <a:spcPct val="150000"/>
              </a:lnSpc>
            </a:pPr>
            <a:r>
              <a:rPr lang="ar-IQ" dirty="0">
                <a:latin typeface="Corbel" pitchFamily="34" charset="0"/>
                <a:cs typeface="Tahoma" pitchFamily="34" charset="0"/>
              </a:rPr>
              <a:t>أن رفع الدعوى مرتبط بتوافر صفة الدائن في الطاعن في التصرف. واذا فقدها بعد صدور الحكم وقبل التنفيذ بحقه تعذر عليه التنفيذ. وهو يفقد هذه الصفة أذا أستوفى حقه ممن صدر اليه التصرف تفاديا لتنفيذ الحكم على الحق الذي تلقاه. </a:t>
            </a:r>
          </a:p>
          <a:p>
            <a:pPr algn="just">
              <a:lnSpc>
                <a:spcPct val="150000"/>
              </a:lnSpc>
            </a:pPr>
            <a:endParaRPr lang="ar-IQ" dirty="0">
              <a:latin typeface="Corbel" pitchFamily="34" charset="0"/>
              <a:cs typeface="Tahoma" pitchFamily="34" charset="0"/>
            </a:endParaRPr>
          </a:p>
          <a:p>
            <a:pPr algn="just">
              <a:lnSpc>
                <a:spcPct val="150000"/>
              </a:lnSpc>
            </a:pPr>
            <a:r>
              <a:rPr lang="ar-IQ" dirty="0">
                <a:solidFill>
                  <a:srgbClr val="00B050"/>
                </a:solidFill>
                <a:latin typeface="Corbel" pitchFamily="34" charset="0"/>
                <a:cs typeface="Tahoma" pitchFamily="34" charset="0"/>
              </a:rPr>
              <a:t>وقد يتعذر على الدائن الأستمرار في الدعوى وأن لم يفقد صفة الدائن وذلك في حالات ثلاث:</a:t>
            </a:r>
            <a:endParaRPr lang="en-US" dirty="0">
              <a:solidFill>
                <a:srgbClr val="00B050"/>
              </a:solidFill>
              <a:latin typeface="Corbel" pitchFamily="34" charset="0"/>
            </a:endParaRPr>
          </a:p>
          <a:p>
            <a:pPr algn="just">
              <a:lnSpc>
                <a:spcPct val="150000"/>
              </a:lnSpc>
            </a:pPr>
            <a:r>
              <a:rPr lang="ar-IQ" dirty="0">
                <a:latin typeface="Corbel" pitchFamily="34" charset="0"/>
                <a:cs typeface="Tahoma" pitchFamily="34" charset="0"/>
              </a:rPr>
              <a:t>1</a:t>
            </a:r>
            <a:r>
              <a:rPr lang="ar-IQ" dirty="0">
                <a:solidFill>
                  <a:srgbClr val="FF0000"/>
                </a:solidFill>
                <a:latin typeface="Corbel" pitchFamily="34" charset="0"/>
                <a:cs typeface="Tahoma" pitchFamily="34" charset="0"/>
              </a:rPr>
              <a:t>. أذا اصبحت أموال المدين كافيه للوفاء بما عليه. </a:t>
            </a:r>
            <a:endParaRPr lang="en-US" dirty="0">
              <a:solidFill>
                <a:srgbClr val="FF0000"/>
              </a:solidFill>
              <a:latin typeface="Corbel" pitchFamily="34" charset="0"/>
            </a:endParaRPr>
          </a:p>
          <a:p>
            <a:pPr algn="just">
              <a:lnSpc>
                <a:spcPct val="150000"/>
              </a:lnSpc>
            </a:pPr>
            <a:r>
              <a:rPr lang="ar-IQ" dirty="0">
                <a:solidFill>
                  <a:srgbClr val="FFFF00"/>
                </a:solidFill>
                <a:latin typeface="Corbel" pitchFamily="34" charset="0"/>
                <a:cs typeface="Tahoma" pitchFamily="34" charset="0"/>
              </a:rPr>
              <a:t>2. أذا أثبت من صدر له التصرف أن المدين يملك من المال ما يكفي للوفاء بحق الدائن.</a:t>
            </a: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latin typeface="Corbel" pitchFamily="34" charset="0"/>
                <a:cs typeface="Tahoma" pitchFamily="34" charset="0"/>
              </a:rPr>
              <a:t>3. اذا قام من تلقى الحق من المدين ولم يكن قد دفع ثمنه بعد. وكان الثمن قريبا من ثمن المثل بأيداعه في صندوق المحكمة</a:t>
            </a:r>
            <a:r>
              <a:rPr lang="ar-IQ" dirty="0">
                <a:solidFill>
                  <a:srgbClr val="FFFF00"/>
                </a:solidFill>
                <a:latin typeface="Corbel" pitchFamily="34" charset="0"/>
                <a:cs typeface="Tahoma" pitchFamily="34" charset="0"/>
              </a:rPr>
              <a:t> .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1"/>
          <p:cNvSpPr>
            <a:spLocks noChangeArrowheads="1"/>
          </p:cNvSpPr>
          <p:nvPr/>
        </p:nvSpPr>
        <p:spPr bwMode="auto">
          <a:xfrm>
            <a:off x="228600" y="76200"/>
            <a:ext cx="8610600" cy="5909310"/>
          </a:xfrm>
          <a:prstGeom prst="rect">
            <a:avLst/>
          </a:prstGeom>
          <a:noFill/>
          <a:ln w="9525">
            <a:noFill/>
            <a:miter lim="800000"/>
            <a:headEnd/>
            <a:tailEnd/>
          </a:ln>
        </p:spPr>
        <p:txBody>
          <a:bodyPr>
            <a:spAutoFit/>
          </a:bodyPr>
          <a:lstStyle/>
          <a:p>
            <a:pPr algn="just">
              <a:lnSpc>
                <a:spcPct val="150000"/>
              </a:lnSpc>
            </a:pPr>
            <a:r>
              <a:rPr lang="ar-IQ" dirty="0">
                <a:solidFill>
                  <a:srgbClr val="FF0000"/>
                </a:solidFill>
                <a:latin typeface="Corbel" pitchFamily="34" charset="0"/>
                <a:cs typeface="Tahoma" pitchFamily="34" charset="0"/>
              </a:rPr>
              <a:t>فأذا أستمرت للدائن صفته وتوافرت شروط الدعوى الأخرى و حكم القضاء بعدم نفاذ تصرف مدينه في حقه وبأعتباره من الغير فيه. ويجوز ان يحكم له بتعويض أيضا. ألا أن حكم القضاء لا يخوله أي حق على المال الذي طعن في التصرف فيه وأنما عليه أذا أراد استيفاء دينه. أن ينفذ على المال بحقه بأتخاذ الأجراءات التنفيذية المتميزة على أجراءات هذه الدعوى. </a:t>
            </a:r>
            <a:endParaRPr lang="en-US" dirty="0">
              <a:solidFill>
                <a:srgbClr val="FF0000"/>
              </a:solidFill>
              <a:latin typeface="Corbel" pitchFamily="34" charset="0"/>
            </a:endParaRPr>
          </a:p>
          <a:p>
            <a:pPr algn="just">
              <a:lnSpc>
                <a:spcPct val="150000"/>
              </a:lnSpc>
            </a:pPr>
            <a:endParaRPr lang="ar-IQ" dirty="0">
              <a:solidFill>
                <a:srgbClr val="00B0F0"/>
              </a:solidFill>
              <a:latin typeface="Corbel" pitchFamily="34" charset="0"/>
              <a:cs typeface="Tahoma" pitchFamily="34" charset="0"/>
            </a:endParaRPr>
          </a:p>
          <a:p>
            <a:pPr algn="just">
              <a:lnSpc>
                <a:spcPct val="150000"/>
              </a:lnSpc>
            </a:pPr>
            <a:r>
              <a:rPr lang="ar-IQ" dirty="0">
                <a:solidFill>
                  <a:srgbClr val="00B0F0"/>
                </a:solidFill>
                <a:latin typeface="Corbel" pitchFamily="34" charset="0"/>
                <a:cs typeface="Tahoma" pitchFamily="34" charset="0"/>
              </a:rPr>
              <a:t>- ويترتب على الحكم بعدم نفاذ التصرف في حق الدائن, أن التصرف أذا كان ينقص من أموال المدين, فأن المال الذي أنصب عليه التصرف يعتبر أنه لم يخرج من الضمان العام ويستطيع الدائن التنفيذ عليه, </a:t>
            </a:r>
          </a:p>
          <a:p>
            <a:pPr algn="just">
              <a:lnSpc>
                <a:spcPct val="150000"/>
              </a:lnSpc>
            </a:pPr>
            <a:r>
              <a:rPr lang="ar-IQ" dirty="0">
                <a:solidFill>
                  <a:srgbClr val="00B0F0"/>
                </a:solidFill>
                <a:latin typeface="Corbel" pitchFamily="34" charset="0"/>
                <a:cs typeface="Tahoma" pitchFamily="34" charset="0"/>
              </a:rPr>
              <a:t>- فأذا كان تصرف المدين أسقاط حق عيني كالتنازل عن حق أرتفاق أو منفعة رجع الحق بالنسبة الى الدائن, </a:t>
            </a:r>
          </a:p>
          <a:p>
            <a:pPr algn="just">
              <a:lnSpc>
                <a:spcPct val="150000"/>
              </a:lnSpc>
            </a:pPr>
            <a:r>
              <a:rPr lang="ar-IQ" dirty="0">
                <a:solidFill>
                  <a:srgbClr val="00B0F0"/>
                </a:solidFill>
                <a:latin typeface="Corbel" pitchFamily="34" charset="0"/>
                <a:cs typeface="Tahoma" pitchFamily="34" charset="0"/>
              </a:rPr>
              <a:t>- واذا كان أبراءا من دين أعتبر الدين باقيا في ذمة مدين المدين. </a:t>
            </a:r>
          </a:p>
          <a:p>
            <a:pPr algn="just">
              <a:lnSpc>
                <a:spcPct val="150000"/>
              </a:lnSpc>
            </a:pPr>
            <a:r>
              <a:rPr lang="ar-IQ" dirty="0">
                <a:solidFill>
                  <a:srgbClr val="00B0F0"/>
                </a:solidFill>
                <a:latin typeface="Corbel" pitchFamily="34" charset="0"/>
                <a:cs typeface="Tahoma" pitchFamily="34" charset="0"/>
              </a:rPr>
              <a:t>- وأذا كان التصرف أقتراض المال أو يشتري عينا وجب على المتصرف اليه وهو المقترض او البائع أن يرد الى المدين ما قبضه لأن التصرف لا يكون نافذا في حق الدائن. </a:t>
            </a:r>
            <a:endParaRPr lang="en-US" dirty="0">
              <a:solidFill>
                <a:srgbClr val="00B0F0"/>
              </a:solidFill>
              <a:latin typeface="Corbel" pitchFamily="34" charset="0"/>
            </a:endParaRPr>
          </a:p>
          <a:p>
            <a:pPr algn="just">
              <a:lnSpc>
                <a:spcPct val="150000"/>
              </a:lnSpc>
            </a:pPr>
            <a:r>
              <a:rPr lang="ar-IQ" dirty="0">
                <a:latin typeface="Corbel" pitchFamily="34" charset="0"/>
                <a:cs typeface="Tahoma" pitchFamily="34" charset="0"/>
              </a:rPr>
              <a:t>       </a:t>
            </a:r>
          </a:p>
        </p:txBody>
      </p:sp>
    </p:spTree>
  </p:cSld>
  <p:clrMapOvr>
    <a:masterClrMapping/>
  </p:clrMapOvr>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
          <p:cNvSpPr>
            <a:spLocks noChangeArrowheads="1"/>
          </p:cNvSpPr>
          <p:nvPr/>
        </p:nvSpPr>
        <p:spPr bwMode="auto">
          <a:xfrm>
            <a:off x="228600" y="304800"/>
            <a:ext cx="8610600" cy="5216813"/>
          </a:xfrm>
          <a:prstGeom prst="rect">
            <a:avLst/>
          </a:prstGeom>
          <a:noFill/>
          <a:ln w="9525">
            <a:noFill/>
            <a:miter lim="800000"/>
            <a:headEnd/>
            <a:tailEnd/>
          </a:ln>
        </p:spPr>
        <p:txBody>
          <a:bodyPr>
            <a:spAutoFit/>
          </a:bodyPr>
          <a:lstStyle/>
          <a:p>
            <a:pPr algn="just">
              <a:lnSpc>
                <a:spcPct val="150000"/>
              </a:lnSpc>
            </a:pPr>
            <a:r>
              <a:rPr lang="ar-IQ" b="1" dirty="0">
                <a:solidFill>
                  <a:srgbClr val="FF0000"/>
                </a:solidFill>
                <a:latin typeface="Corbel" pitchFamily="34" charset="0"/>
                <a:cs typeface="Tahoma" pitchFamily="34" charset="0"/>
              </a:rPr>
              <a:t>أما أثر الدعوى بالنسبة الى باقي الدائنين,</a:t>
            </a:r>
            <a:r>
              <a:rPr lang="ar-IQ" dirty="0">
                <a:latin typeface="Corbel" pitchFamily="34" charset="0"/>
                <a:cs typeface="Tahoma" pitchFamily="34" charset="0"/>
              </a:rPr>
              <a:t> فاذا رفع احد الدائنين هذه الدعوى جاز لاي من الدائنين الأخرين أذا كان مستوفيا شروطها, أن يتدخل فيها ليستفيد من الحكم الصادر, وأذا صدر الحكم بعدم نفاذ التصرف عاد الحق الذي تصرف فيه المدين الى الضمان العام لحقوق كافة الدائنين, </a:t>
            </a:r>
          </a:p>
          <a:p>
            <a:pPr algn="just">
              <a:lnSpc>
                <a:spcPct val="150000"/>
              </a:lnSpc>
              <a:buFontTx/>
              <a:buChar char="-"/>
            </a:pPr>
            <a:r>
              <a:rPr lang="ar-IQ" dirty="0">
                <a:latin typeface="Corbel" pitchFamily="34" charset="0"/>
                <a:cs typeface="Tahoma" pitchFamily="34" charset="0"/>
              </a:rPr>
              <a:t> واذا عمد من صدر الحكم بعدم نفاذ التصرف في حقه الى التنفيذ على الحق الذي عاد الى الضمان العام, جاز لغيره من الدائنين المستوفين شروط هذه الدعوى وأن لم يتدخلوا فيها, أن يتدخلوا في اجراءات التنفيذ, </a:t>
            </a:r>
          </a:p>
          <a:p>
            <a:pPr algn="just">
              <a:lnSpc>
                <a:spcPct val="150000"/>
              </a:lnSpc>
              <a:buFontTx/>
              <a:buChar char="-"/>
            </a:pPr>
            <a:r>
              <a:rPr lang="ar-IQ" dirty="0">
                <a:latin typeface="Corbel" pitchFamily="34" charset="0"/>
                <a:cs typeface="Tahoma" pitchFamily="34" charset="0"/>
              </a:rPr>
              <a:t> وقد يتقدم احدهم على الدائن الطاعن في أستيفاء حقه أذا كان له تأمين عيني يخوله حق الأفضلية في اقتضاء حقه.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أن فائدة الحكم بعدم نفاذ التصرف تعم جميع الدائنين الذين صدر التصرف المطعون فيه اضرارا بحقوقهم   </a:t>
            </a:r>
            <a:endParaRPr lang="ar-IQ" sz="2400" dirty="0">
              <a:solidFill>
                <a:srgbClr val="FFFF00"/>
              </a:solidFill>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1"/>
          <p:cNvSpPr>
            <a:spLocks noChangeArrowheads="1"/>
          </p:cNvSpPr>
          <p:nvPr/>
        </p:nvSpPr>
        <p:spPr bwMode="auto">
          <a:xfrm>
            <a:off x="228600" y="304800"/>
            <a:ext cx="8610600" cy="6407150"/>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أثارها بالنسبة الى المتعاقدين</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الحكم بعدم نفاذ التصرف لا يبطل التصرف, وأنما يظل التصرف نافذا في العلاقة بين المتعاقدين وينصرف أثره الى من يمثله المتعاقدان من خلف عام أو خاص. كما يكون التصرف نافذا في حق من لم يطعن فيه من الدائنين وفي حق من لم يتخذ أجراءات التنفيذ أهمالا أو لعدم توافر شروط الدعوى. </a:t>
            </a:r>
            <a:endParaRPr lang="en-US">
              <a:latin typeface="Corbel" pitchFamily="34" charset="0"/>
            </a:endParaRPr>
          </a:p>
          <a:p>
            <a:pPr algn="just">
              <a:lnSpc>
                <a:spcPct val="150000"/>
              </a:lnSpc>
            </a:pPr>
            <a:r>
              <a:rPr lang="ar-IQ">
                <a:latin typeface="Corbel" pitchFamily="34" charset="0"/>
                <a:cs typeface="Tahoma" pitchFamily="34" charset="0"/>
              </a:rPr>
              <a:t>وعليه فأن تصرف المدين اذا كان بيعا ترتبت عليه النتائج الأتية. </a:t>
            </a:r>
            <a:endParaRPr lang="en-US">
              <a:latin typeface="Corbel" pitchFamily="34" charset="0"/>
            </a:endParaRPr>
          </a:p>
          <a:p>
            <a:pPr algn="just">
              <a:lnSpc>
                <a:spcPct val="150000"/>
              </a:lnSpc>
            </a:pPr>
            <a:r>
              <a:rPr lang="ar-IQ">
                <a:solidFill>
                  <a:srgbClr val="FF0000"/>
                </a:solidFill>
                <a:latin typeface="Corbel" pitchFamily="34" charset="0"/>
                <a:cs typeface="Tahoma" pitchFamily="34" charset="0"/>
              </a:rPr>
              <a:t>1. يظل التصرف قائما مرتبا جميع اثاره بين المتعاقدين  الا ما تعارض منها مع عدم نفاذه في حق الدائنين. </a:t>
            </a:r>
            <a:endParaRPr lang="en-US">
              <a:solidFill>
                <a:srgbClr val="FF0000"/>
              </a:solidFill>
              <a:latin typeface="Corbel" pitchFamily="34" charset="0"/>
            </a:endParaRPr>
          </a:p>
          <a:p>
            <a:pPr algn="just">
              <a:lnSpc>
                <a:spcPct val="150000"/>
              </a:lnSpc>
            </a:pPr>
            <a:r>
              <a:rPr lang="ar-IQ">
                <a:solidFill>
                  <a:srgbClr val="00B0F0"/>
                </a:solidFill>
                <a:latin typeface="Corbel" pitchFamily="34" charset="0"/>
                <a:cs typeface="Tahoma" pitchFamily="34" charset="0"/>
              </a:rPr>
              <a:t>2. يعتبر الشيء المبيع ملكا للمشتري فاذا نفذ الدائن عليه وأستوفى حقه وبقي شيء من ثمنه, كانت فضلة الثمن ملكا للمشتري </a:t>
            </a:r>
            <a:endParaRPr lang="en-US">
              <a:solidFill>
                <a:srgbClr val="00B0F0"/>
              </a:solidFill>
              <a:latin typeface="Corbel" pitchFamily="34" charset="0"/>
            </a:endParaRPr>
          </a:p>
          <a:p>
            <a:pPr algn="just">
              <a:lnSpc>
                <a:spcPct val="150000"/>
              </a:lnSpc>
            </a:pPr>
            <a:r>
              <a:rPr lang="ar-IQ">
                <a:solidFill>
                  <a:srgbClr val="FFFF00"/>
                </a:solidFill>
                <a:latin typeface="Corbel" pitchFamily="34" charset="0"/>
                <a:cs typeface="Tahoma" pitchFamily="34" charset="0"/>
              </a:rPr>
              <a:t>3. تنصرف أثار التصرف الى الخلف العام كالورثة والخلف الخاص كالمشتري الثاني لكل من الطرفين. فأذا بقيت فضلة من ثمن العين المبيعة بعد تنفيذ الدائن عليها وأستيفاء حقه, ورثها المشتري لا ورثة البائع. </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4. يكون التصرف نافذا قي حق دائني المشتري وتنتقل اليهم حقوقه.</a:t>
            </a: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1"/>
          <p:cNvSpPr>
            <a:spLocks noChangeArrowheads="1"/>
          </p:cNvSpPr>
          <p:nvPr/>
        </p:nvSpPr>
        <p:spPr bwMode="auto">
          <a:xfrm>
            <a:off x="228600" y="76200"/>
            <a:ext cx="8763000" cy="6832600"/>
          </a:xfrm>
          <a:prstGeom prst="rect">
            <a:avLst/>
          </a:prstGeom>
          <a:noFill/>
          <a:ln w="9525">
            <a:noFill/>
            <a:miter lim="800000"/>
            <a:headEnd/>
            <a:tailEnd/>
          </a:ln>
        </p:spPr>
        <p:txBody>
          <a:bodyPr>
            <a:spAutoFit/>
          </a:bodyPr>
          <a:lstStyle/>
          <a:p>
            <a:pPr algn="just">
              <a:lnSpc>
                <a:spcPct val="150000"/>
              </a:lnSpc>
              <a:defRPr/>
            </a:pPr>
            <a:r>
              <a:rPr lang="ar-IQ" b="1" dirty="0">
                <a:solidFill>
                  <a:srgbClr val="FFFF00"/>
                </a:solidFill>
                <a:latin typeface="Corbel" pitchFamily="34" charset="0"/>
                <a:cs typeface="Tahoma" pitchFamily="34" charset="0"/>
              </a:rPr>
              <a:t>التوفيق بين المصالح </a:t>
            </a:r>
            <a:r>
              <a:rPr lang="ar-IQ" b="1" dirty="0" err="1">
                <a:solidFill>
                  <a:srgbClr val="FFFF00"/>
                </a:solidFill>
                <a:latin typeface="Corbel" pitchFamily="34" charset="0"/>
                <a:cs typeface="Tahoma" pitchFamily="34" charset="0"/>
              </a:rPr>
              <a:t>المتعارضة.</a:t>
            </a:r>
            <a:r>
              <a:rPr lang="ar-IQ" b="1" dirty="0">
                <a:solidFill>
                  <a:srgbClr val="FFFF00"/>
                </a:solidFill>
                <a:latin typeface="Corbel" pitchFamily="34" charset="0"/>
                <a:cs typeface="Tahoma" pitchFamily="34" charset="0"/>
              </a:rPr>
              <a:t> ترك</a:t>
            </a:r>
            <a:endParaRPr lang="en-US" dirty="0">
              <a:solidFill>
                <a:srgbClr val="FFFF00"/>
              </a:solidFill>
              <a:latin typeface="Corbel" pitchFamily="34" charset="0"/>
            </a:endParaRPr>
          </a:p>
          <a:p>
            <a:pPr algn="just">
              <a:lnSpc>
                <a:spcPct val="150000"/>
              </a:lnSpc>
              <a:defRPr/>
            </a:pPr>
            <a:r>
              <a:rPr lang="ar-IQ" dirty="0">
                <a:latin typeface="Corbel" pitchFamily="34" charset="0"/>
                <a:cs typeface="Tahoma" pitchFamily="34" charset="0"/>
              </a:rPr>
              <a:t>أن التعارض بين مصالح من يعتبر التصرف غير نافذ في حقه وبين مصالح من يعتبر التصرف نافذا في جانبه امر يمكن حدوثه, ولذلك لا بد من تطبيق القواعد العامة لمعالجة هذا التعارض. </a:t>
            </a:r>
          </a:p>
          <a:p>
            <a:pPr marL="342900" indent="-342900" algn="just">
              <a:lnSpc>
                <a:spcPct val="150000"/>
              </a:lnSpc>
              <a:buFontTx/>
              <a:buAutoNum type="arabicPeriod"/>
              <a:defRPr/>
            </a:pPr>
            <a:r>
              <a:rPr lang="ar-IQ" sz="1700" dirty="0">
                <a:solidFill>
                  <a:srgbClr val="FFC000"/>
                </a:solidFill>
                <a:latin typeface="Corbel" pitchFamily="34" charset="0"/>
                <a:cs typeface="Tahoma" pitchFamily="34" charset="0"/>
              </a:rPr>
              <a:t>اذا طعن الدائن في عقد بيع أبرمه مدينه واعتبر التصرف غير نافذ في حقه واستوفى ثمنه دينه من ثمن المبيع الذي نفذ عليه, فأن للمشتري ان يرجع على المدين اما بدعوى ضمان الاستحقاق وفقا لاحكام عقد البيع او بدعوى الكسب بدون سبب.</a:t>
            </a:r>
          </a:p>
          <a:p>
            <a:pPr marL="342900" indent="-342900" algn="just">
              <a:lnSpc>
                <a:spcPct val="150000"/>
              </a:lnSpc>
              <a:buFontTx/>
              <a:buAutoNum type="arabicPeriod"/>
              <a:defRPr/>
            </a:pPr>
            <a:r>
              <a:rPr lang="ar-IQ" sz="1700" dirty="0">
                <a:solidFill>
                  <a:srgbClr val="92D050"/>
                </a:solidFill>
                <a:latin typeface="Corbel" pitchFamily="34" charset="0"/>
                <a:cs typeface="Tahoma" pitchFamily="34" charset="0"/>
              </a:rPr>
              <a:t>واذا كان البائع غير المدين, كأن يكون من صدر له تصرف المدين قد باع العين الى مشتري ثان, فأن للمشتري الثاني ان يختار اما ان يرفع دعوى ضمان الاستحقاق على البائع او يرفع دعوى الكسب دون سبب ويرجع بها على المدين.   </a:t>
            </a:r>
          </a:p>
          <a:p>
            <a:pPr marL="342900" indent="-342900" algn="just">
              <a:lnSpc>
                <a:spcPct val="150000"/>
              </a:lnSpc>
              <a:buFontTx/>
              <a:buAutoNum type="arabicPeriod"/>
              <a:defRPr/>
            </a:pPr>
            <a:r>
              <a:rPr lang="ar-IQ" sz="1700" dirty="0">
                <a:solidFill>
                  <a:srgbClr val="FF0000"/>
                </a:solidFill>
                <a:latin typeface="Corbel" pitchFamily="34" charset="0"/>
                <a:cs typeface="Tahoma" pitchFamily="34" charset="0"/>
              </a:rPr>
              <a:t>وفي العقود الملزمة للجانبين كعقد البيع, يجوز لمن صدر له تصرف المدين ان يطلب فسخ العقد جزاءا لعدم التنفيذ, اذا نفذ الدائن على المال محل التصرف. </a:t>
            </a:r>
          </a:p>
          <a:p>
            <a:pPr marL="342900" indent="-342900" algn="just">
              <a:lnSpc>
                <a:spcPct val="150000"/>
              </a:lnSpc>
              <a:buFontTx/>
              <a:buAutoNum type="arabicPeriod"/>
              <a:defRPr/>
            </a:pPr>
            <a:r>
              <a:rPr lang="ar-IQ" sz="1700" dirty="0">
                <a:solidFill>
                  <a:srgbClr val="FFFF00"/>
                </a:solidFill>
                <a:latin typeface="Corbel" pitchFamily="34" charset="0"/>
                <a:cs typeface="Tahoma" pitchFamily="34" charset="0"/>
              </a:rPr>
              <a:t>اذا كان تصرف المدين تبرعا, كعقد هبة او هبة غير مباشرة كالتنازل عن حق عيني, فليس للموهوب له بعد صدور الحكم بعدم نفاذ التبرع في حق الدائنين والتنفيذ على المال المتبرع به, حق الرجوع على المدين بضمان الا اذا اشترط ذلك في التصرف. </a:t>
            </a:r>
          </a:p>
          <a:p>
            <a:pPr marL="342900" indent="-342900" algn="just">
              <a:lnSpc>
                <a:spcPct val="150000"/>
              </a:lnSpc>
              <a:buFontTx/>
              <a:buAutoNum type="arabicPeriod"/>
              <a:defRPr/>
            </a:pPr>
            <a:r>
              <a:rPr lang="ar-IQ" sz="1700" dirty="0">
                <a:latin typeface="Corbel" pitchFamily="34" charset="0"/>
                <a:cs typeface="Tahoma" pitchFamily="34" charset="0"/>
              </a:rPr>
              <a:t>اذا كان من شأن التصرف المطعون فيه ان يزيد في التزامات المدين كعقد القرض, فليس للمقرض ان يشارك الدائنين السابقة حقوقهم على هذا التصرف في قسمة غرماء وذلك لعدم نفاذ التصرف في حقهم ولتقدمهم عليه, ولكن يزاحم الدائن اللاحق حقه لعقد القرض.  </a:t>
            </a:r>
            <a:endParaRPr lang="ar-IQ" dirty="0">
              <a:latin typeface="Corbel" pitchFamily="34" charset="0"/>
              <a:cs typeface="Tahoma" pitchFamily="34" charset="0"/>
            </a:endParaRPr>
          </a:p>
        </p:txBody>
      </p:sp>
    </p:spTree>
  </p:cSld>
  <p:clrMapOvr>
    <a:masterClrMapping/>
  </p:clrMapOvr>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1"/>
          <p:cNvSpPr>
            <a:spLocks noChangeArrowheads="1"/>
          </p:cNvSpPr>
          <p:nvPr/>
        </p:nvSpPr>
        <p:spPr bwMode="auto">
          <a:xfrm>
            <a:off x="228600" y="304800"/>
            <a:ext cx="8610600" cy="6406882"/>
          </a:xfrm>
          <a:prstGeom prst="rect">
            <a:avLst/>
          </a:prstGeom>
          <a:noFill/>
          <a:ln w="9525">
            <a:noFill/>
            <a:miter lim="800000"/>
            <a:headEnd/>
            <a:tailEnd/>
          </a:ln>
        </p:spPr>
        <p:txBody>
          <a:bodyPr>
            <a:spAutoFit/>
          </a:bodyPr>
          <a:lstStyle/>
          <a:p>
            <a:pPr algn="just">
              <a:lnSpc>
                <a:spcPct val="150000"/>
              </a:lnSpc>
            </a:pPr>
            <a:r>
              <a:rPr lang="ar-IQ" b="1" dirty="0">
                <a:solidFill>
                  <a:srgbClr val="FFFF00"/>
                </a:solidFill>
                <a:latin typeface="Corbel" pitchFamily="34" charset="0"/>
                <a:cs typeface="Tahoma" pitchFamily="34" charset="0"/>
              </a:rPr>
              <a:t>دعوى الصورية</a:t>
            </a:r>
            <a:endParaRPr lang="en-US" dirty="0">
              <a:solidFill>
                <a:srgbClr val="FFFF00"/>
              </a:solidFill>
              <a:latin typeface="Corbel" pitchFamily="34" charset="0"/>
            </a:endParaRPr>
          </a:p>
          <a:p>
            <a:pPr algn="just">
              <a:lnSpc>
                <a:spcPct val="150000"/>
              </a:lnSpc>
            </a:pPr>
            <a:r>
              <a:rPr lang="ar-IQ" dirty="0">
                <a:solidFill>
                  <a:srgbClr val="FF0000"/>
                </a:solidFill>
                <a:latin typeface="Corbel" pitchFamily="34" charset="0"/>
                <a:cs typeface="Tahoma" pitchFamily="34" charset="0"/>
              </a:rPr>
              <a:t>الصورية,</a:t>
            </a:r>
            <a:r>
              <a:rPr lang="ar-IQ" dirty="0">
                <a:latin typeface="Corbel" pitchFamily="34" charset="0"/>
                <a:cs typeface="Tahoma" pitchFamily="34" charset="0"/>
              </a:rPr>
              <a:t> وضع ظاهر غير حقيقي يستر موقفا خفيا حقيقيا يقوم على أتفاق مستتر قد يمحو كل اثر للوضع الظاهر وقد يعدل أحكامه. </a:t>
            </a:r>
          </a:p>
          <a:p>
            <a:pPr algn="just">
              <a:lnSpc>
                <a:spcPct val="150000"/>
              </a:lnSpc>
            </a:pPr>
            <a:r>
              <a:rPr lang="ar-IQ" dirty="0">
                <a:latin typeface="Corbel" pitchFamily="34" charset="0"/>
                <a:cs typeface="Tahoma" pitchFamily="34" charset="0"/>
              </a:rPr>
              <a:t>فأن كان ذلك الوضع عقدا يخفي حقيقة العلاقة التعاقدية بين طرفيه كان العقد الظاهر هو </a:t>
            </a:r>
            <a:r>
              <a:rPr lang="ar-IQ" dirty="0">
                <a:solidFill>
                  <a:srgbClr val="FF0000"/>
                </a:solidFill>
                <a:latin typeface="Corbel" pitchFamily="34" charset="0"/>
                <a:cs typeface="Tahoma" pitchFamily="34" charset="0"/>
              </a:rPr>
              <a:t>العقد الصوري</a:t>
            </a:r>
            <a:r>
              <a:rPr lang="ar-IQ" dirty="0">
                <a:latin typeface="Corbel" pitchFamily="34" charset="0"/>
                <a:cs typeface="Tahoma" pitchFamily="34" charset="0"/>
              </a:rPr>
              <a:t>, وكان العقد الخفي هو العقد الحقيقي ويسمى ايضا </a:t>
            </a:r>
            <a:r>
              <a:rPr lang="ar-IQ" dirty="0">
                <a:solidFill>
                  <a:srgbClr val="FF0000"/>
                </a:solidFill>
                <a:latin typeface="Corbel" pitchFamily="34" charset="0"/>
                <a:cs typeface="Tahoma" pitchFamily="34" charset="0"/>
              </a:rPr>
              <a:t>بورقة الضد</a:t>
            </a:r>
            <a:r>
              <a:rPr lang="ar-IQ" dirty="0">
                <a:latin typeface="Corbel" pitchFamily="34" charset="0"/>
                <a:cs typeface="Tahoma" pitchFamily="34" charset="0"/>
              </a:rPr>
              <a:t> فاذا وقعت هبة في صورة بيع أو قرض, كان عقد البيع أو القرض هو العقد الصوري أما الهبة فهي العقد الحقيقي. </a:t>
            </a:r>
            <a:endParaRPr lang="en-US" dirty="0">
              <a:latin typeface="Corbel" pitchFamily="34" charset="0"/>
            </a:endParaRPr>
          </a:p>
          <a:p>
            <a:pPr algn="just">
              <a:lnSpc>
                <a:spcPct val="150000"/>
              </a:lnSpc>
            </a:pPr>
            <a:r>
              <a:rPr lang="ar-IQ" dirty="0">
                <a:solidFill>
                  <a:srgbClr val="00B0F0"/>
                </a:solidFill>
                <a:latin typeface="Corbel" pitchFamily="34" charset="0"/>
                <a:cs typeface="Tahoma" pitchFamily="34" charset="0"/>
              </a:rPr>
              <a:t>فقد يلجأ المدين الى العقد الصوري لأبعاد أمواله عن متناول أيدي دائنيه فيتضرر فيه عن طريق بيع صوري لا يتخلى به عن ملكية البيع. وقد لا يقصد الشخص الأضرار بدائنيه بل ينوي أيثار شخص ببعض ماله, كالتهرب من دفع الضرائب المقررة أو التحايل على أحكام القانون.</a:t>
            </a:r>
            <a:endParaRPr lang="en-US" dirty="0">
              <a:solidFill>
                <a:srgbClr val="00B0F0"/>
              </a:solidFill>
              <a:latin typeface="Corbel" pitchFamily="34" charset="0"/>
            </a:endParaRPr>
          </a:p>
          <a:p>
            <a:pPr algn="just">
              <a:lnSpc>
                <a:spcPct val="150000"/>
              </a:lnSpc>
            </a:pPr>
            <a:r>
              <a:rPr lang="ar-IQ" dirty="0">
                <a:solidFill>
                  <a:srgbClr val="00B0F0"/>
                </a:solidFill>
                <a:latin typeface="Corbel" pitchFamily="34" charset="0"/>
                <a:cs typeface="Tahoma" pitchFamily="34" charset="0"/>
              </a:rPr>
              <a:t>أن الدعوى الصورية يهدف الى المحافظة على الضمان العام للدائنين وتشمل حالات وتهدف الى غايات لا صلة لها بها</a:t>
            </a:r>
            <a:endParaRPr lang="en-US" dirty="0">
              <a:solidFill>
                <a:srgbClr val="00B0F0"/>
              </a:solidFill>
              <a:latin typeface="Corbel" pitchFamily="34" charset="0"/>
            </a:endParaRPr>
          </a:p>
          <a:p>
            <a:pPr algn="just">
              <a:lnSpc>
                <a:spcPct val="150000"/>
              </a:lnSpc>
            </a:pPr>
            <a:r>
              <a:rPr lang="ar-IQ" b="1" dirty="0">
                <a:latin typeface="Corbel" pitchFamily="34" charset="0"/>
                <a:cs typeface="Tahoma" pitchFamily="34" charset="0"/>
              </a:rPr>
              <a:t>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
          <p:cNvSpPr>
            <a:spLocks noChangeArrowheads="1"/>
          </p:cNvSpPr>
          <p:nvPr/>
        </p:nvSpPr>
        <p:spPr bwMode="auto">
          <a:xfrm>
            <a:off x="228600" y="304800"/>
            <a:ext cx="8610600" cy="3554819"/>
          </a:xfrm>
          <a:prstGeom prst="rect">
            <a:avLst/>
          </a:prstGeom>
          <a:noFill/>
          <a:ln w="9525">
            <a:noFill/>
            <a:miter lim="800000"/>
            <a:headEnd/>
            <a:tailEnd/>
          </a:ln>
        </p:spPr>
        <p:txBody>
          <a:bodyPr>
            <a:spAutoFit/>
          </a:bodyPr>
          <a:lstStyle/>
          <a:p>
            <a:pPr algn="just">
              <a:lnSpc>
                <a:spcPct val="150000"/>
              </a:lnSpc>
            </a:pPr>
            <a:r>
              <a:rPr lang="ar-IQ" b="1" dirty="0">
                <a:solidFill>
                  <a:srgbClr val="FF0000"/>
                </a:solidFill>
                <a:latin typeface="Corbel" pitchFamily="34" charset="0"/>
                <a:cs typeface="Tahoma" pitchFamily="34" charset="0"/>
              </a:rPr>
              <a:t>نطاق الصورية   </a:t>
            </a:r>
          </a:p>
          <a:p>
            <a:pPr algn="just">
              <a:lnSpc>
                <a:spcPct val="150000"/>
              </a:lnSpc>
            </a:pPr>
            <a:endParaRPr lang="en-US" dirty="0">
              <a:solidFill>
                <a:srgbClr val="FF0000"/>
              </a:solidFill>
              <a:latin typeface="Corbel" pitchFamily="34" charset="0"/>
            </a:endParaRPr>
          </a:p>
          <a:p>
            <a:pPr algn="just">
              <a:lnSpc>
                <a:spcPct val="150000"/>
              </a:lnSpc>
            </a:pPr>
            <a:r>
              <a:rPr lang="ar-IQ" dirty="0">
                <a:latin typeface="Corbel" pitchFamily="34" charset="0"/>
                <a:cs typeface="Tahoma" pitchFamily="34" charset="0"/>
              </a:rPr>
              <a:t>تقع الصورية في دائرة العقد وفي غير العقود. فتتحقق في دائرة التصرف القانوني الصادر من جانب واحد كالتنازل عن حق عيني أو الأبراء من دين بشرط أن يوجه هذا التصرف الى شخص معين. ذلك أن الصورية تقوم على اتفاق ولا وجود للأتفاق الا بين شخصين معينين. وقد تقع في دائرة الأحكام كالاحكام التي تقضي بأيقاع البيع لشخص رسا عليه المزاد ويكون مشتريا لحساب غيره. </a:t>
            </a: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1"/>
          <p:cNvSpPr>
            <a:spLocks noChangeArrowheads="1"/>
          </p:cNvSpPr>
          <p:nvPr/>
        </p:nvSpPr>
        <p:spPr bwMode="auto">
          <a:xfrm>
            <a:off x="228600" y="304800"/>
            <a:ext cx="8610600" cy="6324808"/>
          </a:xfrm>
          <a:prstGeom prst="rect">
            <a:avLst/>
          </a:prstGeom>
          <a:noFill/>
          <a:ln w="9525">
            <a:noFill/>
            <a:miter lim="800000"/>
            <a:headEnd/>
            <a:tailEnd/>
          </a:ln>
        </p:spPr>
        <p:txBody>
          <a:bodyPr>
            <a:spAutoFit/>
          </a:bodyPr>
          <a:lstStyle/>
          <a:p>
            <a:pPr algn="ctr">
              <a:lnSpc>
                <a:spcPct val="150000"/>
              </a:lnSpc>
            </a:pPr>
            <a:r>
              <a:rPr lang="ar-IQ" b="1" dirty="0">
                <a:solidFill>
                  <a:srgbClr val="FFFF00"/>
                </a:solidFill>
                <a:latin typeface="Corbel" pitchFamily="34" charset="0"/>
                <a:cs typeface="Tahoma" pitchFamily="34" charset="0"/>
              </a:rPr>
              <a:t>أنواع الصورية</a:t>
            </a:r>
          </a:p>
          <a:p>
            <a:pPr algn="just">
              <a:lnSpc>
                <a:spcPct val="150000"/>
              </a:lnSpc>
            </a:pPr>
            <a:r>
              <a:rPr lang="ar-IQ" b="1" dirty="0">
                <a:solidFill>
                  <a:srgbClr val="00B0F0"/>
                </a:solidFill>
                <a:latin typeface="Corbel" pitchFamily="34" charset="0"/>
                <a:cs typeface="Tahoma" pitchFamily="34" charset="0"/>
              </a:rPr>
              <a:t>الصورية المطلقة,</a:t>
            </a:r>
            <a:r>
              <a:rPr lang="ar-IQ" dirty="0">
                <a:latin typeface="Corbel" pitchFamily="34" charset="0"/>
                <a:cs typeface="Tahoma" pitchFamily="34" charset="0"/>
              </a:rPr>
              <a:t>  وترد على وجود العقد ذاته فيكون العقد الظاهر لا وجود له او هي الصورة التي تمحو أثر الوضع الظاهر, مثال </a:t>
            </a:r>
            <a:r>
              <a:rPr lang="ar-IQ" dirty="0" err="1">
                <a:latin typeface="Corbel" pitchFamily="34" charset="0"/>
                <a:cs typeface="Tahoma" pitchFamily="34" charset="0"/>
              </a:rPr>
              <a:t>ذلك </a:t>
            </a:r>
            <a:r>
              <a:rPr lang="ar-IQ" dirty="0">
                <a:latin typeface="Corbel" pitchFamily="34" charset="0"/>
                <a:cs typeface="Tahoma" pitchFamily="34" charset="0"/>
              </a:rPr>
              <a:t>, اذا اراد شخص ان يمنع من ان تقع امواله بيد داينيه فيبعها صوريا الى اخر يتفق معه على ذلك ويكتبان في الوقت نفسه سندا مستترا يذكران فيه ان البيع غير </a:t>
            </a:r>
            <a:r>
              <a:rPr lang="ar-IQ" dirty="0" err="1">
                <a:latin typeface="Corbel" pitchFamily="34" charset="0"/>
                <a:cs typeface="Tahoma" pitchFamily="34" charset="0"/>
              </a:rPr>
              <a:t>حقيقي</a:t>
            </a:r>
            <a:r>
              <a:rPr lang="ar-IQ" dirty="0">
                <a:latin typeface="Corbel" pitchFamily="34" charset="0"/>
                <a:cs typeface="Tahoma" pitchFamily="34" charset="0"/>
              </a:rPr>
              <a:t> يسمى ذلك السند بورقة </a:t>
            </a:r>
            <a:r>
              <a:rPr lang="ar-IQ" dirty="0" err="1">
                <a:latin typeface="Corbel" pitchFamily="34" charset="0"/>
                <a:cs typeface="Tahoma" pitchFamily="34" charset="0"/>
              </a:rPr>
              <a:t>الضد </a:t>
            </a:r>
            <a:r>
              <a:rPr lang="ar-IQ" dirty="0">
                <a:latin typeface="Corbel" pitchFamily="34" charset="0"/>
                <a:cs typeface="Tahoma" pitchFamily="34" charset="0"/>
              </a:rPr>
              <a:t>.او مثال اخر  كأبراء دين يتفق الطرفان على عدم وقوعه, فهي تتناول التصرف الظاهر في وجوده, ويقتصر على تقرير أن التصرف الظاهر صوري لا وجود له.  </a:t>
            </a:r>
            <a:endParaRPr lang="en-US" dirty="0">
              <a:latin typeface="Corbel" pitchFamily="34" charset="0"/>
            </a:endParaRPr>
          </a:p>
          <a:p>
            <a:pPr algn="just">
              <a:lnSpc>
                <a:spcPct val="150000"/>
              </a:lnSpc>
            </a:pPr>
            <a:endParaRPr lang="ar-IQ" b="1" dirty="0">
              <a:latin typeface="Corbel" pitchFamily="34" charset="0"/>
              <a:cs typeface="Tahoma" pitchFamily="34" charset="0"/>
            </a:endParaRPr>
          </a:p>
          <a:p>
            <a:pPr algn="just">
              <a:lnSpc>
                <a:spcPct val="150000"/>
              </a:lnSpc>
            </a:pPr>
            <a:r>
              <a:rPr lang="ar-IQ" b="1" dirty="0">
                <a:solidFill>
                  <a:srgbClr val="00B0F0"/>
                </a:solidFill>
                <a:latin typeface="Corbel" pitchFamily="34" charset="0"/>
                <a:cs typeface="Tahoma" pitchFamily="34" charset="0"/>
              </a:rPr>
              <a:t>الصورية النسبية,</a:t>
            </a:r>
            <a:r>
              <a:rPr lang="ar-IQ" dirty="0">
                <a:latin typeface="Corbel" pitchFamily="34" charset="0"/>
                <a:cs typeface="Tahoma" pitchFamily="34" charset="0"/>
              </a:rPr>
              <a:t> فهي الصورية التي تخفي العلاقة القانونية بين الطرفين دون أن تنكر وجوده, فهي تخفي جانبا من جوانب العلاقة الحقيقية القائمة بين الطرفين وتختلف تسميتها بأختلافه وتكون على صور هي:- </a:t>
            </a:r>
            <a:endParaRPr lang="en-US" dirty="0">
              <a:latin typeface="Corbel" pitchFamily="34" charset="0"/>
            </a:endParaRPr>
          </a:p>
          <a:p>
            <a:pPr algn="just">
              <a:lnSpc>
                <a:spcPct val="150000"/>
              </a:lnSpc>
            </a:pPr>
            <a:r>
              <a:rPr lang="ar-IQ" b="1" dirty="0">
                <a:latin typeface="Corbel" pitchFamily="34" charset="0"/>
                <a:cs typeface="Tahoma" pitchFamily="34" charset="0"/>
              </a:rPr>
              <a:t>1. </a:t>
            </a:r>
            <a:r>
              <a:rPr lang="ar-IQ" b="1" dirty="0">
                <a:solidFill>
                  <a:srgbClr val="FFFF00"/>
                </a:solidFill>
                <a:latin typeface="Corbel" pitchFamily="34" charset="0"/>
                <a:cs typeface="Tahoma" pitchFamily="34" charset="0"/>
              </a:rPr>
              <a:t>الصورية بطريق التستتر</a:t>
            </a:r>
            <a:r>
              <a:rPr lang="ar-IQ" dirty="0">
                <a:solidFill>
                  <a:srgbClr val="FFFF00"/>
                </a:solidFill>
                <a:latin typeface="Corbel" pitchFamily="34" charset="0"/>
                <a:cs typeface="Tahoma" pitchFamily="34" charset="0"/>
              </a:rPr>
              <a:t>,</a:t>
            </a:r>
            <a:r>
              <a:rPr lang="ar-IQ" dirty="0">
                <a:latin typeface="Corbel" pitchFamily="34" charset="0"/>
                <a:cs typeface="Tahoma" pitchFamily="34" charset="0"/>
              </a:rPr>
              <a:t> هي الصورية التي تتناول طبيعة العلاقة القانونية بين الطرفين, وتتناول نوع العقد لا وجوده. كوصية ( عقد حقيقي ) في صورة بيع ( عقد ظاهري ) تقع كي لا يعلق نفاذها فيما يجاوز الثلث من التركة على أجازة الورثة</a:t>
            </a:r>
            <a:endParaRPr lang="en-US" dirty="0">
              <a:latin typeface="Corbel" pitchFamily="34" charset="0"/>
            </a:endParaRPr>
          </a:p>
          <a:p>
            <a:pPr algn="just">
              <a:lnSpc>
                <a:spcPct val="150000"/>
              </a:lnSpc>
            </a:pPr>
            <a:r>
              <a:rPr lang="ar-IQ" b="1" dirty="0" err="1">
                <a:latin typeface="Corbel" pitchFamily="34" charset="0"/>
                <a:cs typeface="Tahoma" pitchFamily="34" charset="0"/>
              </a:rPr>
              <a:t>2.</a:t>
            </a:r>
            <a:r>
              <a:rPr lang="ar-IQ" b="1" dirty="0">
                <a:latin typeface="Corbel" pitchFamily="34" charset="0"/>
                <a:cs typeface="Tahoma" pitchFamily="34" charset="0"/>
              </a:rPr>
              <a:t> </a:t>
            </a:r>
            <a:endParaRPr lang="ar-IQ" dirty="0">
              <a:latin typeface="Corbel" pitchFamily="34" charset="0"/>
              <a:cs typeface="Tahoma" pitchFamily="34"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0DB7BB-8255-6704-5F87-36EB3C7CD3F5}"/>
              </a:ext>
            </a:extLst>
          </p:cNvPr>
          <p:cNvSpPr txBox="1"/>
          <p:nvPr/>
        </p:nvSpPr>
        <p:spPr>
          <a:xfrm>
            <a:off x="76200" y="152400"/>
            <a:ext cx="8305800" cy="3246530"/>
          </a:xfrm>
          <a:prstGeom prst="rect">
            <a:avLst/>
          </a:prstGeom>
          <a:noFill/>
        </p:spPr>
        <p:txBody>
          <a:bodyPr wrap="square">
            <a:spAutoFit/>
          </a:bodyPr>
          <a:lstStyle/>
          <a:p>
            <a:pPr algn="just">
              <a:lnSpc>
                <a:spcPct val="150000"/>
              </a:lnSpc>
            </a:pPr>
            <a:r>
              <a:rPr lang="ar-IQ" sz="2800" b="1" dirty="0">
                <a:latin typeface="Times New Roman" panose="02020603050405020304" pitchFamily="18" charset="0"/>
                <a:cs typeface="Times New Roman" panose="02020603050405020304" pitchFamily="18" charset="0"/>
              </a:rPr>
              <a:t>منهج البحث أو منهج الدراسة: </a:t>
            </a:r>
          </a:p>
          <a:p>
            <a:pPr algn="just">
              <a:lnSpc>
                <a:spcPct val="150000"/>
              </a:lnSpc>
            </a:pPr>
            <a:r>
              <a:rPr lang="ar-IQ" sz="2800" b="1" dirty="0">
                <a:latin typeface="Times New Roman" panose="02020603050405020304" pitchFamily="18" charset="0"/>
                <a:cs typeface="Times New Roman" panose="02020603050405020304" pitchFamily="18" charset="0"/>
              </a:rPr>
              <a:t>في ضوء ما تقدم سنقسم هذا الباب الى ثلاث فصول: </a:t>
            </a:r>
          </a:p>
          <a:p>
            <a:pPr algn="just">
              <a:lnSpc>
                <a:spcPct val="150000"/>
              </a:lnSpc>
            </a:pPr>
            <a:r>
              <a:rPr lang="ar-IQ" sz="2800" b="1" dirty="0">
                <a:latin typeface="Times New Roman" panose="02020603050405020304" pitchFamily="18" charset="0"/>
                <a:cs typeface="Times New Roman" panose="02020603050405020304" pitchFamily="18" charset="0"/>
              </a:rPr>
              <a:t>اولا: للتنفيذ العيني الجبري </a:t>
            </a:r>
          </a:p>
          <a:p>
            <a:pPr algn="just">
              <a:lnSpc>
                <a:spcPct val="150000"/>
              </a:lnSpc>
            </a:pPr>
            <a:r>
              <a:rPr lang="ar-IQ" sz="2800" b="1" dirty="0">
                <a:latin typeface="Times New Roman" panose="02020603050405020304" pitchFamily="18" charset="0"/>
                <a:cs typeface="Times New Roman" panose="02020603050405020304" pitchFamily="18" charset="0"/>
              </a:rPr>
              <a:t>ثانيا: للتنفيذ بمقابل أو التنفيذ بطريق التعويض</a:t>
            </a:r>
          </a:p>
          <a:p>
            <a:pPr algn="just">
              <a:lnSpc>
                <a:spcPct val="150000"/>
              </a:lnSpc>
            </a:pPr>
            <a:r>
              <a:rPr lang="ar-IQ" sz="2800" b="1" dirty="0">
                <a:latin typeface="Times New Roman" panose="02020603050405020304" pitchFamily="18" charset="0"/>
                <a:cs typeface="Times New Roman" panose="02020603050405020304" pitchFamily="18" charset="0"/>
              </a:rPr>
              <a:t>ثالثا: لحق الضمان العام ووسائل المحافظة عليه</a:t>
            </a:r>
          </a:p>
        </p:txBody>
      </p:sp>
    </p:spTree>
    <p:extLst>
      <p:ext uri="{BB962C8B-B14F-4D97-AF65-F5344CB8AC3E}">
        <p14:creationId xmlns:p14="http://schemas.microsoft.com/office/powerpoint/2010/main" val="168734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1" presetID="2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
          <p:cNvSpPr>
            <a:spLocks noChangeArrowheads="1"/>
          </p:cNvSpPr>
          <p:nvPr/>
        </p:nvSpPr>
        <p:spPr bwMode="auto">
          <a:xfrm>
            <a:off x="228600" y="304800"/>
            <a:ext cx="8610600" cy="7709803"/>
          </a:xfrm>
          <a:prstGeom prst="rect">
            <a:avLst/>
          </a:prstGeom>
          <a:noFill/>
          <a:ln w="9525">
            <a:noFill/>
            <a:miter lim="800000"/>
            <a:headEnd/>
            <a:tailEnd/>
          </a:ln>
        </p:spPr>
        <p:txBody>
          <a:bodyPr>
            <a:spAutoFit/>
          </a:bodyPr>
          <a:lstStyle/>
          <a:p>
            <a:pPr algn="just">
              <a:lnSpc>
                <a:spcPct val="150000"/>
              </a:lnSpc>
            </a:pPr>
            <a:r>
              <a:rPr lang="ar-IQ" b="1" dirty="0" err="1">
                <a:solidFill>
                  <a:srgbClr val="FFFF00"/>
                </a:solidFill>
                <a:latin typeface="Corbel" pitchFamily="34" charset="0"/>
                <a:cs typeface="Tahoma" pitchFamily="34" charset="0"/>
              </a:rPr>
              <a:t>2.</a:t>
            </a:r>
            <a:r>
              <a:rPr lang="ar-IQ" b="1" dirty="0">
                <a:solidFill>
                  <a:srgbClr val="FFFF00"/>
                </a:solidFill>
                <a:latin typeface="Corbel" pitchFamily="34" charset="0"/>
                <a:cs typeface="Tahoma" pitchFamily="34" charset="0"/>
              </a:rPr>
              <a:t> الصورية بطريق الضد,</a:t>
            </a:r>
            <a:r>
              <a:rPr lang="ar-IQ" b="1" dirty="0">
                <a:latin typeface="Corbel" pitchFamily="34" charset="0"/>
                <a:cs typeface="Tahoma" pitchFamily="34" charset="0"/>
              </a:rPr>
              <a:t> </a:t>
            </a:r>
            <a:r>
              <a:rPr lang="ar-IQ" dirty="0">
                <a:latin typeface="Corbel" pitchFamily="34" charset="0"/>
                <a:cs typeface="Tahoma" pitchFamily="34" charset="0"/>
              </a:rPr>
              <a:t>هي الصورية التي تتناول ركنا في العقد أو شرطا </a:t>
            </a:r>
            <a:r>
              <a:rPr lang="ar-IQ" dirty="0" err="1">
                <a:latin typeface="Corbel" pitchFamily="34" charset="0"/>
                <a:cs typeface="Tahoma" pitchFamily="34" charset="0"/>
              </a:rPr>
              <a:t>فيه.</a:t>
            </a:r>
            <a:r>
              <a:rPr lang="ar-IQ" dirty="0">
                <a:latin typeface="Corbel" pitchFamily="34" charset="0"/>
                <a:cs typeface="Tahoma" pitchFamily="34" charset="0"/>
              </a:rPr>
              <a:t> كأن يذكر في عقد البيع ثمن أقل من الثمن </a:t>
            </a:r>
            <a:r>
              <a:rPr lang="ar-IQ" dirty="0" err="1">
                <a:latin typeface="Corbel" pitchFamily="34" charset="0"/>
                <a:cs typeface="Tahoma" pitchFamily="34" charset="0"/>
              </a:rPr>
              <a:t>الحقيقي</a:t>
            </a:r>
            <a:r>
              <a:rPr lang="ar-IQ" dirty="0">
                <a:latin typeface="Corbel" pitchFamily="34" charset="0"/>
                <a:cs typeface="Tahoma" pitchFamily="34" charset="0"/>
              </a:rPr>
              <a:t> أو أكثر منه, تخفيفا من رسوم التسجيل هنا يتناول الصورية ركن </a:t>
            </a:r>
            <a:r>
              <a:rPr lang="ar-IQ" dirty="0" err="1">
                <a:latin typeface="Corbel" pitchFamily="34" charset="0"/>
                <a:cs typeface="Tahoma" pitchFamily="34" charset="0"/>
              </a:rPr>
              <a:t>الثمن.</a:t>
            </a: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p>
          <a:p>
            <a:pPr algn="just">
              <a:lnSpc>
                <a:spcPct val="150000"/>
              </a:lnSpc>
            </a:pPr>
            <a:endParaRPr lang="ar-IQ" b="1" dirty="0">
              <a:solidFill>
                <a:srgbClr val="FFFF00"/>
              </a:solidFill>
              <a:latin typeface="Corbel" pitchFamily="34" charset="0"/>
              <a:cs typeface="Tahoma" pitchFamily="34" charset="0"/>
            </a:endParaRPr>
          </a:p>
          <a:p>
            <a:pPr algn="just">
              <a:lnSpc>
                <a:spcPct val="150000"/>
              </a:lnSpc>
            </a:pPr>
            <a:r>
              <a:rPr lang="ar-IQ" b="1" dirty="0" err="1">
                <a:solidFill>
                  <a:srgbClr val="FFFF00"/>
                </a:solidFill>
                <a:latin typeface="Corbel" pitchFamily="34" charset="0"/>
                <a:cs typeface="Tahoma" pitchFamily="34" charset="0"/>
              </a:rPr>
              <a:t>3.</a:t>
            </a:r>
            <a:r>
              <a:rPr lang="ar-IQ" b="1" dirty="0">
                <a:solidFill>
                  <a:srgbClr val="FFFF00"/>
                </a:solidFill>
                <a:latin typeface="Corbel" pitchFamily="34" charset="0"/>
                <a:cs typeface="Tahoma" pitchFamily="34" charset="0"/>
              </a:rPr>
              <a:t> الصورية بطريق التسخير أو التوسط,</a:t>
            </a:r>
            <a:r>
              <a:rPr lang="ar-IQ" b="1" dirty="0">
                <a:latin typeface="Corbel" pitchFamily="34" charset="0"/>
                <a:cs typeface="Tahoma" pitchFamily="34" charset="0"/>
              </a:rPr>
              <a:t> </a:t>
            </a:r>
            <a:r>
              <a:rPr lang="ar-IQ" b="1" dirty="0" err="1">
                <a:latin typeface="Corbel" pitchFamily="34" charset="0"/>
                <a:cs typeface="Tahoma" pitchFamily="34" charset="0"/>
              </a:rPr>
              <a:t>ويلجاء</a:t>
            </a:r>
            <a:r>
              <a:rPr lang="ar-IQ" b="1" dirty="0">
                <a:latin typeface="Corbel" pitchFamily="34" charset="0"/>
                <a:cs typeface="Tahoma" pitchFamily="34" charset="0"/>
              </a:rPr>
              <a:t> الى هذه الصورية عندما يكون هناك مانع قانوني من ابرام العقد بين شخصين فيتوسط شخص ثالث بينهما ويبرم العقد مع احدهما ثم يقوم </a:t>
            </a:r>
            <a:r>
              <a:rPr lang="ar-IQ" b="1" dirty="0" err="1">
                <a:latin typeface="Corbel" pitchFamily="34" charset="0"/>
                <a:cs typeface="Tahoma" pitchFamily="34" charset="0"/>
              </a:rPr>
              <a:t>بابرام</a:t>
            </a:r>
            <a:r>
              <a:rPr lang="ar-IQ" b="1" dirty="0">
                <a:latin typeface="Corbel" pitchFamily="34" charset="0"/>
                <a:cs typeface="Tahoma" pitchFamily="34" charset="0"/>
              </a:rPr>
              <a:t> عقد اخر مع الشخص الاخر الممنوع من التعاقد من </a:t>
            </a:r>
            <a:r>
              <a:rPr lang="ar-IQ" b="1" dirty="0" err="1">
                <a:latin typeface="Corbel" pitchFamily="34" charset="0"/>
                <a:cs typeface="Tahoma" pitchFamily="34" charset="0"/>
              </a:rPr>
              <a:t>الاول.</a:t>
            </a:r>
            <a:r>
              <a:rPr lang="ar-IQ" b="1" dirty="0">
                <a:latin typeface="Corbel" pitchFamily="34" charset="0"/>
                <a:cs typeface="Tahoma" pitchFamily="34" charset="0"/>
              </a:rPr>
              <a:t> مثال </a:t>
            </a:r>
            <a:r>
              <a:rPr lang="ar-IQ" b="1" dirty="0" err="1">
                <a:latin typeface="Corbel" pitchFamily="34" charset="0"/>
                <a:cs typeface="Tahoma" pitchFamily="34" charset="0"/>
              </a:rPr>
              <a:t>ذلك </a:t>
            </a:r>
            <a:r>
              <a:rPr lang="ar-IQ" b="1" dirty="0">
                <a:latin typeface="Corbel" pitchFamily="34" charset="0"/>
                <a:cs typeface="Tahoma" pitchFamily="34" charset="0"/>
              </a:rPr>
              <a:t>, بعض القوانين تمنع التبرع لبعض الاشخاص فيتحايل المتبرع او المتبرع له على ذلك بتوسيط شخص ثالث بينهما للتبرع له ثم يقوم هذه الشخص بعد ذلك بنقل ملكية الشيء الى المتبرع له </a:t>
            </a:r>
            <a:r>
              <a:rPr lang="ar-IQ" b="1" dirty="0" err="1">
                <a:latin typeface="Corbel" pitchFamily="34" charset="0"/>
                <a:cs typeface="Tahoma" pitchFamily="34" charset="0"/>
              </a:rPr>
              <a:t>الحقيقي</a:t>
            </a:r>
            <a:r>
              <a:rPr lang="ar-IQ" b="1" dirty="0">
                <a:latin typeface="Corbel" pitchFamily="34" charset="0"/>
                <a:cs typeface="Tahoma" pitchFamily="34" charset="0"/>
              </a:rPr>
              <a:t> </a:t>
            </a:r>
            <a:r>
              <a:rPr lang="ar-IQ" b="1" dirty="0" err="1">
                <a:latin typeface="Corbel" pitchFamily="34" charset="0"/>
                <a:cs typeface="Tahoma" pitchFamily="34" charset="0"/>
              </a:rPr>
              <a:t>.</a:t>
            </a:r>
            <a:endParaRPr lang="ar-IQ" b="1" dirty="0">
              <a:latin typeface="Corbel" pitchFamily="34" charset="0"/>
              <a:cs typeface="Tahoma" pitchFamily="34" charset="0"/>
            </a:endParaRPr>
          </a:p>
          <a:p>
            <a:pPr algn="just">
              <a:lnSpc>
                <a:spcPct val="150000"/>
              </a:lnSpc>
            </a:pPr>
            <a:r>
              <a:rPr lang="ar-IQ" b="1" dirty="0">
                <a:latin typeface="Corbel" pitchFamily="34" charset="0"/>
                <a:cs typeface="Tahoma" pitchFamily="34" charset="0"/>
              </a:rPr>
              <a:t> </a:t>
            </a:r>
            <a:r>
              <a:rPr lang="ar-IQ" dirty="0">
                <a:latin typeface="Corbel" pitchFamily="34" charset="0"/>
                <a:cs typeface="Tahoma" pitchFamily="34" charset="0"/>
              </a:rPr>
              <a:t>هي الصورية التي تتناول شخص أحد المتعاقدين ويتم التصرف </a:t>
            </a:r>
            <a:r>
              <a:rPr lang="ar-IQ" dirty="0" err="1">
                <a:latin typeface="Corbel" pitchFamily="34" charset="0"/>
                <a:cs typeface="Tahoma" pitchFamily="34" charset="0"/>
              </a:rPr>
              <a:t>بها</a:t>
            </a:r>
            <a:r>
              <a:rPr lang="ar-IQ" dirty="0">
                <a:latin typeface="Corbel" pitchFamily="34" charset="0"/>
                <a:cs typeface="Tahoma" pitchFamily="34" charset="0"/>
              </a:rPr>
              <a:t> لحساب شخص اخر غير من ذكر في </a:t>
            </a:r>
            <a:r>
              <a:rPr lang="ar-IQ" dirty="0" err="1">
                <a:latin typeface="Corbel" pitchFamily="34" charset="0"/>
                <a:cs typeface="Tahoma" pitchFamily="34" charset="0"/>
              </a:rPr>
              <a:t>العقد.</a:t>
            </a:r>
            <a:r>
              <a:rPr lang="ar-IQ" dirty="0">
                <a:latin typeface="Corbel" pitchFamily="34" charset="0"/>
                <a:cs typeface="Tahoma" pitchFamily="34" charset="0"/>
              </a:rPr>
              <a:t> عند وجود مانع قانوني يحول دون أتمام الصفقة لشخص </a:t>
            </a:r>
            <a:r>
              <a:rPr lang="ar-IQ" dirty="0" err="1">
                <a:latin typeface="Corbel" pitchFamily="34" charset="0"/>
                <a:cs typeface="Tahoma" pitchFamily="34" charset="0"/>
              </a:rPr>
              <a:t>معين </a:t>
            </a:r>
            <a:r>
              <a:rPr lang="ar-IQ" dirty="0">
                <a:latin typeface="Corbel" pitchFamily="34" charset="0"/>
                <a:cs typeface="Tahoma" pitchFamily="34" charset="0"/>
              </a:rPr>
              <a:t>, وحسب </a:t>
            </a:r>
            <a:r>
              <a:rPr lang="ar-IQ" dirty="0" err="1">
                <a:latin typeface="Corbel" pitchFamily="34" charset="0"/>
                <a:cs typeface="Tahoma" pitchFamily="34" charset="0"/>
              </a:rPr>
              <a:t>م.</a:t>
            </a:r>
            <a:r>
              <a:rPr lang="ar-IQ" dirty="0">
                <a:latin typeface="Corbel" pitchFamily="34" charset="0"/>
                <a:cs typeface="Tahoma" pitchFamily="34" charset="0"/>
              </a:rPr>
              <a:t> 589 مدني, </a:t>
            </a:r>
            <a:r>
              <a:rPr lang="ar-IQ" dirty="0" err="1">
                <a:latin typeface="Corbel" pitchFamily="34" charset="0"/>
                <a:cs typeface="Tahoma" pitchFamily="34" charset="0"/>
              </a:rPr>
              <a:t>أذا</a:t>
            </a:r>
            <a:r>
              <a:rPr lang="ar-IQ" dirty="0">
                <a:latin typeface="Corbel" pitchFamily="34" charset="0"/>
                <a:cs typeface="Tahoma" pitchFamily="34" charset="0"/>
              </a:rPr>
              <a:t> وجد مانع يحول دون أبرام عقد بين شخصين توسط بينهما شخص ثالث ليبرم العقد مع أحدهما ولينقل ملكية ما تلقاه الى الشخص الذي قام المانع في جانبه بعقد </a:t>
            </a:r>
            <a:r>
              <a:rPr lang="ar-IQ" dirty="0" err="1">
                <a:latin typeface="Corbel" pitchFamily="34" charset="0"/>
                <a:cs typeface="Tahoma" pitchFamily="34" charset="0"/>
              </a:rPr>
              <a:t>اخر.</a:t>
            </a: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1"/>
          <p:cNvSpPr>
            <a:spLocks noChangeArrowheads="1"/>
          </p:cNvSpPr>
          <p:nvPr/>
        </p:nvSpPr>
        <p:spPr bwMode="auto">
          <a:xfrm>
            <a:off x="228600" y="304800"/>
            <a:ext cx="8610600" cy="5216813"/>
          </a:xfrm>
          <a:prstGeom prst="rect">
            <a:avLst/>
          </a:prstGeom>
          <a:noFill/>
          <a:ln w="9525">
            <a:noFill/>
            <a:miter lim="800000"/>
            <a:headEnd/>
            <a:tailEnd/>
          </a:ln>
        </p:spPr>
        <p:txBody>
          <a:bodyPr>
            <a:spAutoFit/>
          </a:bodyPr>
          <a:lstStyle/>
          <a:p>
            <a:pPr algn="just">
              <a:lnSpc>
                <a:spcPct val="150000"/>
              </a:lnSpc>
            </a:pPr>
            <a:r>
              <a:rPr lang="ar-IQ" b="1" dirty="0">
                <a:solidFill>
                  <a:srgbClr val="FF0000"/>
                </a:solidFill>
                <a:latin typeface="Corbel" pitchFamily="34" charset="0"/>
                <a:cs typeface="Tahoma" pitchFamily="34" charset="0"/>
              </a:rPr>
              <a:t>شروط تحقق </a:t>
            </a:r>
            <a:r>
              <a:rPr lang="ar-IQ" b="1" dirty="0" err="1">
                <a:solidFill>
                  <a:srgbClr val="FF0000"/>
                </a:solidFill>
                <a:latin typeface="Corbel" pitchFamily="34" charset="0"/>
                <a:cs typeface="Tahoma" pitchFamily="34" charset="0"/>
              </a:rPr>
              <a:t>الصورية.</a:t>
            </a:r>
            <a:r>
              <a:rPr lang="ar-IQ" b="1" dirty="0">
                <a:solidFill>
                  <a:srgbClr val="FF0000"/>
                </a:solidFill>
                <a:latin typeface="Corbel" pitchFamily="34" charset="0"/>
                <a:cs typeface="Tahoma" pitchFamily="34" charset="0"/>
              </a:rPr>
              <a:t> </a:t>
            </a:r>
            <a:endParaRPr lang="en-US" dirty="0">
              <a:solidFill>
                <a:srgbClr val="00B0F0"/>
              </a:solidFill>
              <a:latin typeface="Corbel" pitchFamily="34" charset="0"/>
            </a:endParaRPr>
          </a:p>
          <a:p>
            <a:pPr algn="just">
              <a:lnSpc>
                <a:spcPct val="150000"/>
              </a:lnSpc>
            </a:pPr>
            <a:r>
              <a:rPr lang="ar-IQ" dirty="0" err="1">
                <a:solidFill>
                  <a:srgbClr val="00B0F0"/>
                </a:solidFill>
                <a:latin typeface="Corbel" pitchFamily="34" charset="0"/>
                <a:cs typeface="Tahoma" pitchFamily="34" charset="0"/>
              </a:rPr>
              <a:t>1.</a:t>
            </a:r>
            <a:r>
              <a:rPr lang="ar-IQ" dirty="0">
                <a:solidFill>
                  <a:srgbClr val="00B0F0"/>
                </a:solidFill>
                <a:latin typeface="Corbel" pitchFamily="34" charset="0"/>
                <a:cs typeface="Tahoma" pitchFamily="34" charset="0"/>
              </a:rPr>
              <a:t> ان يكون هناك عقدان اتحد فيهما المحل </a:t>
            </a:r>
            <a:r>
              <a:rPr lang="ar-IQ" dirty="0" err="1">
                <a:solidFill>
                  <a:srgbClr val="00B0F0"/>
                </a:solidFill>
                <a:latin typeface="Corbel" pitchFamily="34" charset="0"/>
                <a:cs typeface="Tahoma" pitchFamily="34" charset="0"/>
              </a:rPr>
              <a:t>والطرفان.</a:t>
            </a:r>
            <a:r>
              <a:rPr lang="ar-IQ" dirty="0">
                <a:solidFill>
                  <a:srgbClr val="00B0F0"/>
                </a:solidFill>
                <a:latin typeface="Corbel" pitchFamily="34" charset="0"/>
                <a:cs typeface="Tahoma" pitchFamily="34" charset="0"/>
              </a:rPr>
              <a:t>  كوجود وضع قانوني </a:t>
            </a:r>
            <a:r>
              <a:rPr lang="ar-IQ" dirty="0" err="1">
                <a:solidFill>
                  <a:srgbClr val="00B0F0"/>
                </a:solidFill>
                <a:latin typeface="Corbel" pitchFamily="34" charset="0"/>
                <a:cs typeface="Tahoma" pitchFamily="34" charset="0"/>
              </a:rPr>
              <a:t>ظاهر.</a:t>
            </a:r>
            <a:r>
              <a:rPr lang="ar-IQ" dirty="0">
                <a:solidFill>
                  <a:srgbClr val="00B0F0"/>
                </a:solidFill>
                <a:latin typeface="Corbel" pitchFamily="34" charset="0"/>
                <a:cs typeface="Tahoma" pitchFamily="34" charset="0"/>
              </a:rPr>
              <a:t> قد يكون عقدا أو حكما أو تصرفا قانونيا صادرا من جانب واحد</a:t>
            </a:r>
            <a:endParaRPr lang="en-US" dirty="0">
              <a:solidFill>
                <a:srgbClr val="00B0F0"/>
              </a:solidFill>
              <a:latin typeface="Corbel" pitchFamily="34" charset="0"/>
            </a:endParaRPr>
          </a:p>
          <a:p>
            <a:pPr algn="just">
              <a:lnSpc>
                <a:spcPct val="150000"/>
              </a:lnSpc>
            </a:pPr>
            <a:r>
              <a:rPr lang="ar-IQ" dirty="0" err="1">
                <a:solidFill>
                  <a:srgbClr val="FFFF00"/>
                </a:solidFill>
                <a:latin typeface="Corbel" pitchFamily="34" charset="0"/>
                <a:cs typeface="Tahoma" pitchFamily="34" charset="0"/>
              </a:rPr>
              <a:t>2.</a:t>
            </a:r>
            <a:r>
              <a:rPr lang="ar-IQ" dirty="0">
                <a:solidFill>
                  <a:srgbClr val="FFFF00"/>
                </a:solidFill>
                <a:latin typeface="Corbel" pitchFamily="34" charset="0"/>
                <a:cs typeface="Tahoma" pitchFamily="34" charset="0"/>
              </a:rPr>
              <a:t> ان يختلف احد العقدين عن الاخر في وجوده </a:t>
            </a:r>
            <a:r>
              <a:rPr lang="ar-IQ" dirty="0" err="1">
                <a:solidFill>
                  <a:srgbClr val="FFFF00"/>
                </a:solidFill>
                <a:latin typeface="Corbel" pitchFamily="34" charset="0"/>
                <a:cs typeface="Tahoma" pitchFamily="34" charset="0"/>
              </a:rPr>
              <a:t>وماهيته .</a:t>
            </a:r>
            <a:r>
              <a:rPr lang="ar-IQ" dirty="0">
                <a:solidFill>
                  <a:srgbClr val="FFFF00"/>
                </a:solidFill>
                <a:latin typeface="Corbel" pitchFamily="34" charset="0"/>
                <a:cs typeface="Tahoma" pitchFamily="34" charset="0"/>
              </a:rPr>
              <a:t> وجود أتفاق مستتر تتجه فيه أرادتان الى </a:t>
            </a:r>
            <a:r>
              <a:rPr lang="ar-IQ" dirty="0" err="1">
                <a:solidFill>
                  <a:srgbClr val="FFFF00"/>
                </a:solidFill>
                <a:latin typeface="Corbel" pitchFamily="34" charset="0"/>
                <a:cs typeface="Tahoma" pitchFamily="34" charset="0"/>
              </a:rPr>
              <a:t>أتخاذ</a:t>
            </a:r>
            <a:r>
              <a:rPr lang="ar-IQ" dirty="0">
                <a:solidFill>
                  <a:srgbClr val="FFFF00"/>
                </a:solidFill>
                <a:latin typeface="Corbel" pitchFamily="34" charset="0"/>
                <a:cs typeface="Tahoma" pitchFamily="34" charset="0"/>
              </a:rPr>
              <a:t> موقف </a:t>
            </a:r>
            <a:r>
              <a:rPr lang="ar-IQ" dirty="0" err="1">
                <a:solidFill>
                  <a:srgbClr val="FFFF00"/>
                </a:solidFill>
                <a:latin typeface="Corbel" pitchFamily="34" charset="0"/>
                <a:cs typeface="Tahoma" pitchFamily="34" charset="0"/>
              </a:rPr>
              <a:t>حقيقي</a:t>
            </a:r>
            <a:r>
              <a:rPr lang="ar-IQ" dirty="0">
                <a:solidFill>
                  <a:srgbClr val="FFFF00"/>
                </a:solidFill>
                <a:latin typeface="Corbel" pitchFamily="34" charset="0"/>
                <a:cs typeface="Tahoma" pitchFamily="34" charset="0"/>
              </a:rPr>
              <a:t> يخفيه الوضع الظاهر.</a:t>
            </a:r>
            <a:endParaRPr lang="en-US" dirty="0">
              <a:latin typeface="Corbel" pitchFamily="34" charset="0"/>
            </a:endParaRPr>
          </a:p>
          <a:p>
            <a:pPr algn="just">
              <a:lnSpc>
                <a:spcPct val="150000"/>
              </a:lnSpc>
            </a:pPr>
            <a:r>
              <a:rPr lang="ar-IQ" dirty="0" err="1">
                <a:solidFill>
                  <a:srgbClr val="FF0000"/>
                </a:solidFill>
                <a:latin typeface="Corbel" pitchFamily="34" charset="0"/>
                <a:cs typeface="Tahoma" pitchFamily="34" charset="0"/>
              </a:rPr>
              <a:t>3.</a:t>
            </a:r>
            <a:r>
              <a:rPr lang="ar-IQ" dirty="0">
                <a:solidFill>
                  <a:srgbClr val="FF0000"/>
                </a:solidFill>
                <a:latin typeface="Corbel" pitchFamily="34" charset="0"/>
                <a:cs typeface="Tahoma" pitchFamily="34" charset="0"/>
              </a:rPr>
              <a:t> أن يكون الموقف </a:t>
            </a:r>
            <a:r>
              <a:rPr lang="ar-IQ" dirty="0" err="1">
                <a:solidFill>
                  <a:srgbClr val="FF0000"/>
                </a:solidFill>
                <a:latin typeface="Corbel" pitchFamily="34" charset="0"/>
                <a:cs typeface="Tahoma" pitchFamily="34" charset="0"/>
              </a:rPr>
              <a:t>الحقيقي</a:t>
            </a:r>
            <a:r>
              <a:rPr lang="ar-IQ" dirty="0">
                <a:solidFill>
                  <a:srgbClr val="FF0000"/>
                </a:solidFill>
                <a:latin typeface="Corbel" pitchFamily="34" charset="0"/>
                <a:cs typeface="Tahoma" pitchFamily="34" charset="0"/>
              </a:rPr>
              <a:t> مغايرا للوضع الظاهر في جميع نواحيه أو في بعضها فقد يمحو كل أثر له</a:t>
            </a:r>
            <a:endParaRPr lang="en-US" dirty="0">
              <a:solidFill>
                <a:srgbClr val="FF0000"/>
              </a:solidFill>
              <a:latin typeface="Corbel" pitchFamily="34" charset="0"/>
            </a:endParaRPr>
          </a:p>
          <a:p>
            <a:pPr algn="just">
              <a:lnSpc>
                <a:spcPct val="150000"/>
              </a:lnSpc>
            </a:pPr>
            <a:r>
              <a:rPr lang="ar-IQ" dirty="0" err="1">
                <a:latin typeface="Corbel" pitchFamily="34" charset="0"/>
                <a:cs typeface="Tahoma" pitchFamily="34" charset="0"/>
              </a:rPr>
              <a:t>4.</a:t>
            </a:r>
            <a:r>
              <a:rPr lang="ar-IQ" dirty="0">
                <a:latin typeface="Corbel" pitchFamily="34" charset="0"/>
                <a:cs typeface="Tahoma" pitchFamily="34" charset="0"/>
              </a:rPr>
              <a:t> أن تتحقق المعاصرة الذهنية بين الوضع الظاهر وبين </a:t>
            </a:r>
            <a:r>
              <a:rPr lang="ar-IQ" dirty="0" err="1">
                <a:latin typeface="Corbel" pitchFamily="34" charset="0"/>
                <a:cs typeface="Tahoma" pitchFamily="34" charset="0"/>
              </a:rPr>
              <a:t>الأتفاق</a:t>
            </a:r>
            <a:r>
              <a:rPr lang="ar-IQ" dirty="0">
                <a:latin typeface="Corbel" pitchFamily="34" charset="0"/>
                <a:cs typeface="Tahoma" pitchFamily="34" charset="0"/>
              </a:rPr>
              <a:t> المستتر وأن أختلف تأريخهما, ويقصد </a:t>
            </a:r>
            <a:r>
              <a:rPr lang="ar-IQ" b="1" dirty="0">
                <a:latin typeface="Corbel" pitchFamily="34" charset="0"/>
                <a:cs typeface="Tahoma" pitchFamily="34" charset="0"/>
              </a:rPr>
              <a:t>بالوضع الذهني</a:t>
            </a:r>
            <a:r>
              <a:rPr lang="ar-IQ" dirty="0">
                <a:latin typeface="Corbel" pitchFamily="34" charset="0"/>
                <a:cs typeface="Tahoma" pitchFamily="34" charset="0"/>
              </a:rPr>
              <a:t>, </a:t>
            </a:r>
            <a:r>
              <a:rPr lang="ar-IQ" dirty="0" err="1">
                <a:latin typeface="Corbel" pitchFamily="34" charset="0"/>
                <a:cs typeface="Tahoma" pitchFamily="34" charset="0"/>
              </a:rPr>
              <a:t>أتجاه</a:t>
            </a:r>
            <a:r>
              <a:rPr lang="ar-IQ" dirty="0">
                <a:latin typeface="Corbel" pitchFamily="34" charset="0"/>
                <a:cs typeface="Tahoma" pitchFamily="34" charset="0"/>
              </a:rPr>
              <a:t> </a:t>
            </a:r>
            <a:r>
              <a:rPr lang="ar-IQ" dirty="0" err="1">
                <a:latin typeface="Corbel" pitchFamily="34" charset="0"/>
                <a:cs typeface="Tahoma" pitchFamily="34" charset="0"/>
              </a:rPr>
              <a:t>الأرادة</a:t>
            </a:r>
            <a:r>
              <a:rPr lang="ar-IQ" dirty="0">
                <a:latin typeface="Corbel" pitchFamily="34" charset="0"/>
                <a:cs typeface="Tahoma" pitchFamily="34" charset="0"/>
              </a:rPr>
              <a:t> الى </a:t>
            </a:r>
            <a:r>
              <a:rPr lang="ar-IQ" dirty="0" err="1">
                <a:latin typeface="Corbel" pitchFamily="34" charset="0"/>
                <a:cs typeface="Tahoma" pitchFamily="34" charset="0"/>
              </a:rPr>
              <a:t>أتخاذ</a:t>
            </a:r>
            <a:r>
              <a:rPr lang="ar-IQ" dirty="0">
                <a:latin typeface="Corbel" pitchFamily="34" charset="0"/>
                <a:cs typeface="Tahoma" pitchFamily="34" charset="0"/>
              </a:rPr>
              <a:t> الموقف </a:t>
            </a:r>
            <a:r>
              <a:rPr lang="ar-IQ" dirty="0" err="1">
                <a:latin typeface="Corbel" pitchFamily="34" charset="0"/>
                <a:cs typeface="Tahoma" pitchFamily="34" charset="0"/>
              </a:rPr>
              <a:t>الحقيقي</a:t>
            </a:r>
            <a:r>
              <a:rPr lang="ar-IQ" dirty="0">
                <a:latin typeface="Corbel" pitchFamily="34" charset="0"/>
                <a:cs typeface="Tahoma" pitchFamily="34" charset="0"/>
              </a:rPr>
              <a:t> الخفي والى ستره بوضع ظاهر في وقت واحد, وأن جاء تأريخ صدور </a:t>
            </a:r>
            <a:r>
              <a:rPr lang="ar-IQ" dirty="0" err="1">
                <a:latin typeface="Corbel" pitchFamily="34" charset="0"/>
                <a:cs typeface="Tahoma" pitchFamily="34" charset="0"/>
              </a:rPr>
              <a:t>الأتفاق</a:t>
            </a:r>
            <a:r>
              <a:rPr lang="ar-IQ" dirty="0">
                <a:latin typeface="Corbel" pitchFamily="34" charset="0"/>
                <a:cs typeface="Tahoma" pitchFamily="34" charset="0"/>
              </a:rPr>
              <a:t> المستتر تاليا لتأريخ نشوء الوضع </a:t>
            </a:r>
            <a:r>
              <a:rPr lang="ar-IQ" dirty="0" err="1">
                <a:latin typeface="Corbel" pitchFamily="34" charset="0"/>
                <a:cs typeface="Tahoma" pitchFamily="34" charset="0"/>
              </a:rPr>
              <a:t>الظاهر.</a:t>
            </a: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1"/>
          <p:cNvSpPr>
            <a:spLocks noChangeArrowheads="1"/>
          </p:cNvSpPr>
          <p:nvPr/>
        </p:nvSpPr>
        <p:spPr bwMode="auto">
          <a:xfrm>
            <a:off x="228600" y="228600"/>
            <a:ext cx="8686800" cy="7155805"/>
          </a:xfrm>
          <a:prstGeom prst="rect">
            <a:avLst/>
          </a:prstGeom>
          <a:noFill/>
          <a:ln w="9525">
            <a:noFill/>
            <a:miter lim="800000"/>
            <a:headEnd/>
            <a:tailEnd/>
          </a:ln>
        </p:spPr>
        <p:txBody>
          <a:bodyPr>
            <a:spAutoFit/>
          </a:bodyPr>
          <a:lstStyle/>
          <a:p>
            <a:pPr>
              <a:lnSpc>
                <a:spcPct val="150000"/>
              </a:lnSpc>
              <a:defRPr/>
            </a:pPr>
            <a:r>
              <a:rPr lang="ar-IQ" b="1" dirty="0">
                <a:solidFill>
                  <a:srgbClr val="FF0000"/>
                </a:solidFill>
                <a:cs typeface="+mj-cs"/>
              </a:rPr>
              <a:t>أحكام الصورية</a:t>
            </a:r>
          </a:p>
          <a:p>
            <a:pPr>
              <a:lnSpc>
                <a:spcPct val="150000"/>
              </a:lnSpc>
              <a:defRPr/>
            </a:pPr>
            <a:r>
              <a:rPr lang="ar-IQ" b="1" dirty="0">
                <a:solidFill>
                  <a:srgbClr val="FF0000"/>
                </a:solidFill>
                <a:cs typeface="+mj-cs"/>
              </a:rPr>
              <a:t>دعوى الصورية في ذاتها:</a:t>
            </a:r>
            <a:r>
              <a:rPr lang="ar-IQ" dirty="0">
                <a:cs typeface="+mj-cs"/>
              </a:rPr>
              <a:t> ترفع دعوى الصورية من قبل أحد المتعاقدين على المتعاقد الآخر للطعن في العقد الظاهر بالصورية، ويجوز أن ترفع من قبل أي شخص ذي مصلحة في التمسك بالعقد المستتر لتقرير صورية العقد الظاهر، ولكن لا يجوز الطعن بالصورية في التصرفات الواقعة على العقار بعد تسجيلها في دائرة التسجيل العقاري </a:t>
            </a:r>
            <a:endParaRPr lang="en-US" dirty="0">
              <a:cs typeface="+mj-cs"/>
            </a:endParaRPr>
          </a:p>
          <a:p>
            <a:pPr>
              <a:lnSpc>
                <a:spcPct val="150000"/>
              </a:lnSpc>
              <a:defRPr/>
            </a:pPr>
            <a:r>
              <a:rPr lang="ar-IQ" dirty="0">
                <a:cs typeface="+mj-cs"/>
              </a:rPr>
              <a:t>كما نصت المادة (149/ق.م.ع) أنه: ((لا يجوز الطعن بالصورية في التصرفات الواقعة على العقار بعد تسجيلها في دائرة التسجيل العقاري))، كما لا تنقضي هذه الدعوى بالتقادم.</a:t>
            </a:r>
          </a:p>
          <a:p>
            <a:pPr>
              <a:lnSpc>
                <a:spcPct val="150000"/>
              </a:lnSpc>
              <a:defRPr/>
            </a:pPr>
            <a:endParaRPr lang="en-US" dirty="0">
              <a:cs typeface="+mj-cs"/>
            </a:endParaRPr>
          </a:p>
          <a:p>
            <a:pPr>
              <a:lnSpc>
                <a:spcPct val="150000"/>
              </a:lnSpc>
              <a:defRPr/>
            </a:pPr>
            <a:r>
              <a:rPr lang="ar-IQ" b="1" dirty="0">
                <a:solidFill>
                  <a:srgbClr val="FF0000"/>
                </a:solidFill>
                <a:cs typeface="+mj-cs"/>
              </a:rPr>
              <a:t>آثار الصورية:</a:t>
            </a:r>
            <a:r>
              <a:rPr lang="ar-IQ" dirty="0">
                <a:solidFill>
                  <a:srgbClr val="FF0000"/>
                </a:solidFill>
                <a:cs typeface="+mj-cs"/>
              </a:rPr>
              <a:t> </a:t>
            </a:r>
            <a:r>
              <a:rPr lang="ar-IQ" dirty="0">
                <a:cs typeface="+mj-cs"/>
              </a:rPr>
              <a:t>نصت المادة (147/) على ما يلي :</a:t>
            </a:r>
          </a:p>
          <a:p>
            <a:pPr>
              <a:lnSpc>
                <a:spcPct val="150000"/>
              </a:lnSpc>
              <a:defRPr/>
            </a:pPr>
            <a:r>
              <a:rPr lang="ar-IQ" dirty="0">
                <a:cs typeface="+mj-cs"/>
              </a:rPr>
              <a:t>1. إذا أبرم عقد صوري فلدائني المتعاقدين وللخلف الخاص إذا كانوا حسني النية أن يتمسكوا بالعقد الصوري، كما أن لهم أن يثبتوا صورية العقد الذي أضر بهم وأن يتمسكوا بالعقد المستتر</a:t>
            </a:r>
            <a:endParaRPr lang="en-US" dirty="0">
              <a:cs typeface="+mj-cs"/>
            </a:endParaRPr>
          </a:p>
          <a:p>
            <a:pPr>
              <a:lnSpc>
                <a:spcPct val="150000"/>
              </a:lnSpc>
              <a:defRPr/>
            </a:pPr>
            <a:r>
              <a:rPr lang="ar-IQ" dirty="0">
                <a:cs typeface="+mj-cs"/>
              </a:rPr>
              <a:t>2. إذا تعارضت مصالح ذوي الشأن فتمسك البعض بالعقد الظاهر وتمسك الآخرون بالعقد المستتر كانت الأفضلية للأولين ( المتمسك بالعقد الظاهر الشخص الثالث</a:t>
            </a:r>
            <a:r>
              <a:rPr lang="ar-IQ" dirty="0" err="1">
                <a:cs typeface="+mj-cs"/>
              </a:rPr>
              <a:t>)</a:t>
            </a:r>
            <a:r>
              <a:rPr lang="ar-IQ" dirty="0">
                <a:cs typeface="+mj-cs"/>
              </a:rPr>
              <a:t>  </a:t>
            </a:r>
            <a:endParaRPr lang="en-US" dirty="0">
              <a:cs typeface="+mj-cs"/>
            </a:endParaRPr>
          </a:p>
          <a:p>
            <a:pPr>
              <a:lnSpc>
                <a:spcPct val="150000"/>
              </a:lnSpc>
              <a:defRPr/>
            </a:pPr>
            <a:r>
              <a:rPr lang="ar-IQ" dirty="0">
                <a:cs typeface="+mj-cs"/>
              </a:rPr>
              <a:t>وقررت المادة 148/ق.م.ع ما يلي: 1. يكون العقد المستتر هو النافذ فيما بين المتعاقدين والخلف العام ولا أثر للعقد الظاهر فيما بينهم:</a:t>
            </a:r>
            <a:endParaRPr lang="en-US" dirty="0">
              <a:cs typeface="+mj-cs"/>
            </a:endParaRPr>
          </a:p>
          <a:p>
            <a:pPr>
              <a:lnSpc>
                <a:spcPct val="150000"/>
              </a:lnSpc>
              <a:defRPr/>
            </a:pPr>
            <a:r>
              <a:rPr lang="ar-IQ" dirty="0">
                <a:cs typeface="+mj-cs"/>
              </a:rPr>
              <a:t> 2. وإذا ستر المتعاقدان عقداً حقيقاً بعقد ظاهر، فالعقد الحقيقي هو الصحيح ما دام قد استوفى شرائط صحته. </a:t>
            </a:r>
            <a:endParaRPr lang="ar-IQ" dirty="0">
              <a:latin typeface="Corbel" pitchFamily="34" charset="0"/>
              <a:cs typeface="Tahoma" pitchFamily="34" charset="0"/>
            </a:endParaRPr>
          </a:p>
        </p:txBody>
      </p:sp>
    </p:spTree>
  </p:cSld>
  <p:clrMapOvr>
    <a:masterClrMapping/>
  </p:clrMapOvr>
  <p:transition/>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1"/>
          <p:cNvSpPr>
            <a:spLocks noChangeArrowheads="1"/>
          </p:cNvSpPr>
          <p:nvPr/>
        </p:nvSpPr>
        <p:spPr bwMode="auto">
          <a:xfrm>
            <a:off x="228600" y="304800"/>
            <a:ext cx="8610600" cy="6047809"/>
          </a:xfrm>
          <a:prstGeom prst="rect">
            <a:avLst/>
          </a:prstGeom>
          <a:noFill/>
          <a:ln w="9525">
            <a:noFill/>
            <a:miter lim="800000"/>
            <a:headEnd/>
            <a:tailEnd/>
          </a:ln>
        </p:spPr>
        <p:txBody>
          <a:bodyPr>
            <a:spAutoFit/>
          </a:bodyPr>
          <a:lstStyle/>
          <a:p>
            <a:pPr algn="ctr">
              <a:lnSpc>
                <a:spcPct val="150000"/>
              </a:lnSpc>
            </a:pPr>
            <a:r>
              <a:rPr lang="ar-IQ" b="1" dirty="0">
                <a:solidFill>
                  <a:srgbClr val="FF0000"/>
                </a:solidFill>
                <a:latin typeface="Corbel" pitchFamily="34" charset="0"/>
                <a:cs typeface="Tahoma" pitchFamily="34" charset="0"/>
              </a:rPr>
              <a:t>أحكام الصورية</a:t>
            </a:r>
          </a:p>
          <a:p>
            <a:pPr algn="ctr">
              <a:lnSpc>
                <a:spcPct val="150000"/>
              </a:lnSpc>
            </a:pPr>
            <a:endParaRPr lang="en-US" dirty="0">
              <a:latin typeface="Corbel" pitchFamily="34" charset="0"/>
            </a:endParaRPr>
          </a:p>
          <a:p>
            <a:pPr algn="just">
              <a:lnSpc>
                <a:spcPct val="150000"/>
              </a:lnSpc>
            </a:pPr>
            <a:r>
              <a:rPr lang="ar-IQ" b="1" i="1" dirty="0">
                <a:solidFill>
                  <a:srgbClr val="00B0F0"/>
                </a:solidFill>
                <a:latin typeface="Corbel" pitchFamily="34" charset="0"/>
                <a:cs typeface="Tahoma" pitchFamily="34" charset="0"/>
              </a:rPr>
              <a:t>دعوى الصورية في ذاتها</a:t>
            </a:r>
          </a:p>
          <a:p>
            <a:pPr algn="just">
              <a:lnSpc>
                <a:spcPct val="150000"/>
              </a:lnSpc>
            </a:pPr>
            <a:endParaRPr lang="en-US" dirty="0">
              <a:solidFill>
                <a:srgbClr val="00B0F0"/>
              </a:solidFill>
              <a:latin typeface="Corbel" pitchFamily="34" charset="0"/>
            </a:endParaRPr>
          </a:p>
          <a:p>
            <a:pPr algn="just">
              <a:lnSpc>
                <a:spcPct val="150000"/>
              </a:lnSpc>
            </a:pPr>
            <a:r>
              <a:rPr lang="ar-IQ" b="1" dirty="0">
                <a:solidFill>
                  <a:srgbClr val="FFFF00"/>
                </a:solidFill>
                <a:latin typeface="Corbel" pitchFamily="34" charset="0"/>
                <a:cs typeface="Tahoma" pitchFamily="34" charset="0"/>
              </a:rPr>
              <a:t>رافع الدعوى والخصوم فيه</a:t>
            </a:r>
            <a:endParaRPr lang="en-US" dirty="0">
              <a:solidFill>
                <a:srgbClr val="FFFF00"/>
              </a:solidFill>
              <a:latin typeface="Corbel" pitchFamily="34" charset="0"/>
            </a:endParaRPr>
          </a:p>
          <a:p>
            <a:pPr algn="just">
              <a:lnSpc>
                <a:spcPct val="150000"/>
              </a:lnSpc>
            </a:pPr>
            <a:r>
              <a:rPr lang="ar-IQ" dirty="0">
                <a:latin typeface="Corbel" pitchFamily="34" charset="0"/>
                <a:cs typeface="Tahoma" pitchFamily="34" charset="0"/>
              </a:rPr>
              <a:t>ترفع دعوى الصورية من قبل أحد المتعاقدين على المتعاقد الأخر للطعن في العقد الظاهر بالصورية. ويجوز أن ترفع من قبل أي شخص ذي مصلحة بالعقد </a:t>
            </a:r>
            <a:r>
              <a:rPr lang="ar-IQ" dirty="0" err="1">
                <a:latin typeface="Corbel" pitchFamily="34" charset="0"/>
                <a:cs typeface="Tahoma" pitchFamily="34" charset="0"/>
              </a:rPr>
              <a:t>المستتر </a:t>
            </a:r>
            <a:r>
              <a:rPr lang="ar-IQ" dirty="0">
                <a:latin typeface="Corbel" pitchFamily="34" charset="0"/>
                <a:cs typeface="Tahoma" pitchFamily="34" charset="0"/>
              </a:rPr>
              <a:t>, مثل الخلف العام للمتعاقدين والخلف الخاص والدائنون الشخصيون للمتصرف بالعقد الصوري.</a:t>
            </a:r>
          </a:p>
          <a:p>
            <a:pPr algn="just">
              <a:lnSpc>
                <a:spcPct val="150000"/>
              </a:lnSpc>
            </a:pPr>
            <a:endParaRPr lang="ar-IQ" dirty="0">
              <a:latin typeface="Corbel" pitchFamily="34" charset="0"/>
              <a:cs typeface="Tahoma" pitchFamily="34" charset="0"/>
            </a:endParaRPr>
          </a:p>
          <a:p>
            <a:pPr algn="just">
              <a:lnSpc>
                <a:spcPct val="150000"/>
              </a:lnSpc>
            </a:pPr>
            <a:r>
              <a:rPr lang="ar-IQ" dirty="0">
                <a:latin typeface="Corbel" pitchFamily="34" charset="0"/>
                <a:cs typeface="Tahoma" pitchFamily="34" charset="0"/>
              </a:rPr>
              <a:t> والطعن بالصورية يكون في صورة دعوى, ألا أنه يجوز أن يتم في صورة دفع, فأذا نشب نزاع بين طرفي العقد الصوري ورفع أحدهما دعوى ضد الأخر بموجب العقد الظاهر جاز للخصم ان يدفع بصورية العقد.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عدم جواز الطعن بالصورية في التصرفات الواقعة على العقار بعد تسجيلها.</a:t>
            </a:r>
            <a:endParaRPr lang="en-US" b="1">
              <a:solidFill>
                <a:srgbClr val="FFFF00"/>
              </a:solidFill>
              <a:latin typeface="Corbel" pitchFamily="34" charset="0"/>
            </a:endParaRPr>
          </a:p>
          <a:p>
            <a:pPr algn="just">
              <a:lnSpc>
                <a:spcPct val="150000"/>
              </a:lnSpc>
            </a:pPr>
            <a:r>
              <a:rPr lang="ar-IQ">
                <a:latin typeface="Corbel" pitchFamily="34" charset="0"/>
                <a:cs typeface="Tahoma" pitchFamily="34" charset="0"/>
              </a:rPr>
              <a:t>نصت م. 149 مدني ( لا يجوز الطعن في التصرفات الواقعة على العقار بعد تسجيلها في دائرة الطابو). أن التصرف أذا ورد على عقار وسجل في دائرة التسجيل العقاري فلا يجوز بعدئذ الطعن بالصورية أطلاقا لسببين</a:t>
            </a:r>
            <a:endParaRPr lang="en-US">
              <a:latin typeface="Corbel" pitchFamily="34" charset="0"/>
            </a:endParaRPr>
          </a:p>
          <a:p>
            <a:pPr algn="just">
              <a:lnSpc>
                <a:spcPct val="150000"/>
              </a:lnSpc>
            </a:pPr>
            <a:r>
              <a:rPr lang="ar-IQ">
                <a:latin typeface="Corbel" pitchFamily="34" charset="0"/>
                <a:cs typeface="Tahoma" pitchFamily="34" charset="0"/>
              </a:rPr>
              <a:t>1. أن التصرف العقاري اذا تم تسجيله أنتقل الحق العيني بقوة القانون بناءا على التسجيل وأستحال الطعن فيه.</a:t>
            </a:r>
            <a:endParaRPr lang="en-US">
              <a:latin typeface="Corbel" pitchFamily="34" charset="0"/>
            </a:endParaRPr>
          </a:p>
          <a:p>
            <a:pPr algn="just">
              <a:lnSpc>
                <a:spcPct val="150000"/>
              </a:lnSpc>
            </a:pPr>
            <a:r>
              <a:rPr lang="ar-IQ">
                <a:latin typeface="Corbel" pitchFamily="34" charset="0"/>
                <a:cs typeface="Tahoma" pitchFamily="34" charset="0"/>
              </a:rPr>
              <a:t>2. أن نظام التسجيل في العراق ينطوي على أجراءات اشهار وقوة أثبات تتأسس على أقرار وكتابة وأشهاد بحيث تتضاءل أمامها أية ورقة تفيد صورية التصرف. </a:t>
            </a:r>
            <a:endParaRPr lang="en-US">
              <a:latin typeface="Corbel" pitchFamily="34" charset="0"/>
            </a:endParaRPr>
          </a:p>
          <a:p>
            <a:pPr algn="just">
              <a:lnSpc>
                <a:spcPct val="150000"/>
              </a:lnSpc>
            </a:pPr>
            <a:r>
              <a:rPr lang="ar-IQ">
                <a:latin typeface="Corbel" pitchFamily="34" charset="0"/>
                <a:cs typeface="Tahoma" pitchFamily="34" charset="0"/>
              </a:rPr>
              <a:t>أي التصرف المسجل على أعتباره العقد الحقيقي الذي لا يستر تصرفا أخر.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b="1">
                <a:solidFill>
                  <a:srgbClr val="FFFF00"/>
                </a:solidFill>
                <a:latin typeface="Corbel" pitchFamily="34" charset="0"/>
                <a:cs typeface="Tahoma" pitchFamily="34" charset="0"/>
              </a:rPr>
              <a:t>عدم تقادم أو سقوط دعوى الصورية   </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لا تنقضي هذه الدعوى بالتقادم ولا تسقط بأية مدة أنقضاء سواء بالنسبة الى طرفي التصرف أو بالنسبة للغير. ومع ذلك يمكن للمدعى عليه الدفع بالتقادم بالنسبة الى حق كسبه أو بالنسبة الى دعوى تضمنتها دعوى الصورية وتسقط به.</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
          <p:cNvSpPr>
            <a:spLocks noChangeArrowheads="1"/>
          </p:cNvSpPr>
          <p:nvPr/>
        </p:nvSpPr>
        <p:spPr bwMode="auto">
          <a:xfrm>
            <a:off x="228600" y="304800"/>
            <a:ext cx="8610600" cy="3416300"/>
          </a:xfrm>
          <a:prstGeom prst="rect">
            <a:avLst/>
          </a:prstGeom>
          <a:noFill/>
          <a:ln w="9525">
            <a:noFill/>
            <a:miter lim="800000"/>
            <a:headEnd/>
            <a:tailEnd/>
          </a:ln>
        </p:spPr>
        <p:txBody>
          <a:bodyPr>
            <a:spAutoFit/>
          </a:bodyPr>
          <a:lstStyle/>
          <a:p>
            <a:pPr algn="just">
              <a:lnSpc>
                <a:spcPct val="150000"/>
              </a:lnSpc>
            </a:pPr>
            <a:r>
              <a:rPr lang="ar-IQ" b="1">
                <a:solidFill>
                  <a:srgbClr val="FF0000"/>
                </a:solidFill>
                <a:latin typeface="Corbel" pitchFamily="34" charset="0"/>
                <a:cs typeface="Tahoma" pitchFamily="34" charset="0"/>
              </a:rPr>
              <a:t>أثار الصورية</a:t>
            </a:r>
            <a:r>
              <a:rPr lang="ar-IQ">
                <a:latin typeface="Corbel" pitchFamily="34" charset="0"/>
                <a:cs typeface="Tahoma" pitchFamily="34" charset="0"/>
              </a:rPr>
              <a:t> ( م. 147, 148 مدني)  </a:t>
            </a: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b="1">
                <a:solidFill>
                  <a:srgbClr val="FFFF00"/>
                </a:solidFill>
                <a:latin typeface="Corbel" pitchFamily="34" charset="0"/>
                <a:cs typeface="Tahoma" pitchFamily="34" charset="0"/>
              </a:rPr>
              <a:t>المباديء التي تقوم عليها هذه الأثار</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لا يترتب على الصورية بطلان التصرف, وأنما وجوب الأعتداد بالأرادة الجدية الحقيقية المشروعة للطرفين أيا كان نوع الصورية, وذلك أعمالا لمبدأ سلطان الأرادة. وأن هذا الأثر يقتصر على المتعاقدين وخلفهما العام دون أن يتعداهم الى الغير.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1"/>
          <p:cNvSpPr>
            <a:spLocks noChangeArrowheads="1"/>
          </p:cNvSpPr>
          <p:nvPr/>
        </p:nvSpPr>
        <p:spPr bwMode="auto">
          <a:xfrm>
            <a:off x="228600" y="304800"/>
            <a:ext cx="8610600" cy="6462713"/>
          </a:xfrm>
          <a:prstGeom prst="rect">
            <a:avLst/>
          </a:prstGeom>
          <a:noFill/>
          <a:ln w="9525">
            <a:noFill/>
            <a:miter lim="800000"/>
            <a:headEnd/>
            <a:tailEnd/>
          </a:ln>
        </p:spPr>
        <p:txBody>
          <a:bodyPr>
            <a:spAutoFit/>
          </a:bodyPr>
          <a:lstStyle/>
          <a:p>
            <a:pPr algn="just">
              <a:lnSpc>
                <a:spcPct val="150000"/>
              </a:lnSpc>
            </a:pPr>
            <a:r>
              <a:rPr lang="ar-IQ" b="1" dirty="0">
                <a:solidFill>
                  <a:srgbClr val="FFFF00"/>
                </a:solidFill>
                <a:latin typeface="Corbel" pitchFamily="34" charset="0"/>
                <a:cs typeface="Tahoma" pitchFamily="34" charset="0"/>
              </a:rPr>
              <a:t>أثار الصورية بالنسبة الى المتعاقدين والخلف العام</a:t>
            </a:r>
            <a:endParaRPr lang="en-US" dirty="0">
              <a:solidFill>
                <a:srgbClr val="FFFF00"/>
              </a:solidFill>
              <a:latin typeface="Corbel" pitchFamily="34" charset="0"/>
            </a:endParaRPr>
          </a:p>
          <a:p>
            <a:pPr algn="just">
              <a:lnSpc>
                <a:spcPct val="150000"/>
              </a:lnSpc>
            </a:pPr>
            <a:r>
              <a:rPr lang="ar-IQ" dirty="0">
                <a:latin typeface="Corbel" pitchFamily="34" charset="0"/>
                <a:cs typeface="Tahoma" pitchFamily="34" charset="0"/>
              </a:rPr>
              <a:t>يكون التصرف النافذ بين المتعاقدين هو التصرف </a:t>
            </a:r>
            <a:r>
              <a:rPr lang="ar-IQ" dirty="0" err="1">
                <a:latin typeface="Corbel" pitchFamily="34" charset="0"/>
                <a:cs typeface="Tahoma" pitchFamily="34" charset="0"/>
              </a:rPr>
              <a:t>الحقيقي</a:t>
            </a:r>
            <a:r>
              <a:rPr lang="ar-IQ" dirty="0">
                <a:latin typeface="Corbel" pitchFamily="34" charset="0"/>
                <a:cs typeface="Tahoma" pitchFamily="34" charset="0"/>
              </a:rPr>
              <a:t> أي العقد المستتر, اما التصرف الظاهر فلا وجود له بالنسبة اليهما</a:t>
            </a:r>
            <a:endParaRPr lang="en-US" dirty="0">
              <a:latin typeface="Corbel" pitchFamily="34" charset="0"/>
            </a:endParaRPr>
          </a:p>
          <a:p>
            <a:pPr algn="just">
              <a:lnSpc>
                <a:spcPct val="150000"/>
              </a:lnSpc>
            </a:pPr>
            <a:r>
              <a:rPr lang="ar-IQ" dirty="0">
                <a:latin typeface="Corbel" pitchFamily="34" charset="0"/>
                <a:cs typeface="Tahoma" pitchFamily="34" charset="0"/>
              </a:rPr>
              <a:t>ويترتب على ذلك  كأن يذكر في عقد البيع ثمن أقل من الثمن </a:t>
            </a:r>
            <a:r>
              <a:rPr lang="ar-IQ" dirty="0" err="1">
                <a:latin typeface="Corbel" pitchFamily="34" charset="0"/>
                <a:cs typeface="Tahoma" pitchFamily="34" charset="0"/>
              </a:rPr>
              <a:t>الحقيقي</a:t>
            </a:r>
            <a:r>
              <a:rPr lang="ar-IQ" dirty="0">
                <a:latin typeface="Corbel" pitchFamily="34" charset="0"/>
                <a:cs typeface="Tahoma" pitchFamily="34" charset="0"/>
              </a:rPr>
              <a:t> أو أكثر </a:t>
            </a:r>
            <a:r>
              <a:rPr lang="ar-IQ" dirty="0" err="1">
                <a:latin typeface="Corbel" pitchFamily="34" charset="0"/>
                <a:cs typeface="Tahoma" pitchFamily="34" charset="0"/>
              </a:rPr>
              <a:t>منه.</a:t>
            </a:r>
            <a:r>
              <a:rPr lang="ar-IQ" dirty="0">
                <a:latin typeface="Corbel" pitchFamily="34" charset="0"/>
                <a:cs typeface="Tahoma" pitchFamily="34" charset="0"/>
              </a:rPr>
              <a:t> كان العقد النافذ هو البيع بالثمن </a:t>
            </a:r>
            <a:r>
              <a:rPr lang="ar-IQ" dirty="0" err="1">
                <a:latin typeface="Corbel" pitchFamily="34" charset="0"/>
                <a:cs typeface="Tahoma" pitchFamily="34" charset="0"/>
              </a:rPr>
              <a:t>الحقيقي.</a:t>
            </a:r>
            <a:r>
              <a:rPr lang="ar-IQ" dirty="0">
                <a:latin typeface="Corbel" pitchFamily="34" charset="0"/>
                <a:cs typeface="Tahoma" pitchFamily="34" charset="0"/>
              </a:rPr>
              <a:t>  وهذا هو التصرف الصوري النسبي</a:t>
            </a:r>
            <a:endParaRPr lang="en-US" dirty="0">
              <a:latin typeface="Corbel" pitchFamily="34" charset="0"/>
            </a:endParaRPr>
          </a:p>
          <a:p>
            <a:pPr algn="just">
              <a:lnSpc>
                <a:spcPct val="150000"/>
              </a:lnSpc>
            </a:pPr>
            <a:r>
              <a:rPr lang="ar-IQ" dirty="0">
                <a:latin typeface="Corbel" pitchFamily="34" charset="0"/>
                <a:cs typeface="Tahoma" pitchFamily="34" charset="0"/>
              </a:rPr>
              <a:t>أما </a:t>
            </a:r>
            <a:r>
              <a:rPr lang="ar-IQ" dirty="0" err="1">
                <a:latin typeface="Corbel" pitchFamily="34" charset="0"/>
                <a:cs typeface="Tahoma" pitchFamily="34" charset="0"/>
              </a:rPr>
              <a:t>أذا</a:t>
            </a:r>
            <a:r>
              <a:rPr lang="ar-IQ" dirty="0">
                <a:latin typeface="Corbel" pitchFamily="34" charset="0"/>
                <a:cs typeface="Tahoma" pitchFamily="34" charset="0"/>
              </a:rPr>
              <a:t> كان العقد الظاهر بيعا صوريا صورية </a:t>
            </a:r>
            <a:r>
              <a:rPr lang="ar-IQ" dirty="0" err="1">
                <a:latin typeface="Corbel" pitchFamily="34" charset="0"/>
                <a:cs typeface="Tahoma" pitchFamily="34" charset="0"/>
              </a:rPr>
              <a:t>مطلقة </a:t>
            </a:r>
            <a:r>
              <a:rPr lang="ar-IQ" dirty="0">
                <a:latin typeface="Corbel" pitchFamily="34" charset="0"/>
                <a:cs typeface="Tahoma" pitchFamily="34" charset="0"/>
              </a:rPr>
              <a:t>( أي لم يتم البيع أصلا), فأن عقد البيع لا ينتج اثره فيظل البائع مالكا ولا يولد البيع في ذمته </a:t>
            </a:r>
            <a:r>
              <a:rPr lang="ar-IQ" dirty="0" err="1">
                <a:latin typeface="Corbel" pitchFamily="34" charset="0"/>
                <a:cs typeface="Tahoma" pitchFamily="34" charset="0"/>
              </a:rPr>
              <a:t>ألتزاما.</a:t>
            </a:r>
            <a:r>
              <a:rPr lang="ar-IQ" dirty="0">
                <a:latin typeface="Corbel" pitchFamily="34" charset="0"/>
                <a:cs typeface="Tahoma" pitchFamily="34" charset="0"/>
              </a:rPr>
              <a:t> كما أن العقد النافذ بالنسبة الى ورثة كل منهما هو العقد </a:t>
            </a:r>
            <a:r>
              <a:rPr lang="ar-IQ" dirty="0" err="1">
                <a:latin typeface="Corbel" pitchFamily="34" charset="0"/>
                <a:cs typeface="Tahoma" pitchFamily="34" charset="0"/>
              </a:rPr>
              <a:t>الحقيقي</a:t>
            </a:r>
            <a:r>
              <a:rPr lang="ar-IQ" dirty="0">
                <a:latin typeface="Corbel" pitchFamily="34" charset="0"/>
                <a:cs typeface="Tahoma" pitchFamily="34" charset="0"/>
              </a:rPr>
              <a:t> لأن العبرة </a:t>
            </a:r>
            <a:r>
              <a:rPr lang="ar-IQ" dirty="0" err="1">
                <a:latin typeface="Corbel" pitchFamily="34" charset="0"/>
                <a:cs typeface="Tahoma" pitchFamily="34" charset="0"/>
              </a:rPr>
              <a:t>به</a:t>
            </a:r>
            <a:r>
              <a:rPr lang="ar-IQ" dirty="0">
                <a:latin typeface="Corbel" pitchFamily="34" charset="0"/>
                <a:cs typeface="Tahoma" pitchFamily="34" charset="0"/>
              </a:rPr>
              <a:t> بالنسبة الى الخلف </a:t>
            </a:r>
            <a:r>
              <a:rPr lang="ar-IQ" dirty="0" err="1">
                <a:latin typeface="Corbel" pitchFamily="34" charset="0"/>
                <a:cs typeface="Tahoma" pitchFamily="34" charset="0"/>
              </a:rPr>
              <a:t>العام.</a:t>
            </a:r>
            <a:r>
              <a:rPr lang="ar-IQ" dirty="0">
                <a:latin typeface="Corbel" pitchFamily="34" charset="0"/>
                <a:cs typeface="Tahoma" pitchFamily="34" charset="0"/>
              </a:rPr>
              <a:t> </a:t>
            </a:r>
          </a:p>
          <a:p>
            <a:pPr marL="342900" indent="-342900" algn="just">
              <a:lnSpc>
                <a:spcPct val="150000"/>
              </a:lnSpc>
              <a:buFont typeface="+mj-lt"/>
              <a:buAutoNum type="arabicPeriod"/>
            </a:pPr>
            <a:endParaRPr lang="en-US" dirty="0">
              <a:latin typeface="Corbel" pitchFamily="34" charset="0"/>
            </a:endParaRPr>
          </a:p>
          <a:p>
            <a:pPr algn="just">
              <a:lnSpc>
                <a:spcPct val="150000"/>
              </a:lnSpc>
            </a:pPr>
            <a:r>
              <a:rPr lang="ar-IQ" dirty="0" err="1">
                <a:solidFill>
                  <a:srgbClr val="FF0000"/>
                </a:solidFill>
                <a:latin typeface="Corbel" pitchFamily="34" charset="0"/>
                <a:cs typeface="Tahoma" pitchFamily="34" charset="0"/>
              </a:rPr>
              <a:t>وأذا</a:t>
            </a:r>
            <a:r>
              <a:rPr lang="ar-IQ" dirty="0">
                <a:solidFill>
                  <a:srgbClr val="FF0000"/>
                </a:solidFill>
                <a:latin typeface="Corbel" pitchFamily="34" charset="0"/>
                <a:cs typeface="Tahoma" pitchFamily="34" charset="0"/>
              </a:rPr>
              <a:t> طعن المدعي بالصورية كان نجاحه في طعنه مرتبطا بتحقق </a:t>
            </a:r>
            <a:r>
              <a:rPr lang="ar-IQ" dirty="0" err="1">
                <a:solidFill>
                  <a:srgbClr val="FF0000"/>
                </a:solidFill>
                <a:latin typeface="Corbel" pitchFamily="34" charset="0"/>
                <a:cs typeface="Tahoma" pitchFamily="34" charset="0"/>
              </a:rPr>
              <a:t>شرطين:-</a:t>
            </a:r>
            <a:endParaRPr lang="en-US" dirty="0">
              <a:solidFill>
                <a:srgbClr val="FFFF00"/>
              </a:solidFill>
              <a:latin typeface="Corbel" pitchFamily="34" charset="0"/>
            </a:endParaRPr>
          </a:p>
          <a:p>
            <a:pPr algn="just">
              <a:lnSpc>
                <a:spcPct val="150000"/>
              </a:lnSpc>
            </a:pPr>
            <a:r>
              <a:rPr lang="ar-IQ" dirty="0" err="1">
                <a:solidFill>
                  <a:srgbClr val="FFFF00"/>
                </a:solidFill>
                <a:latin typeface="Corbel" pitchFamily="34" charset="0"/>
                <a:cs typeface="Tahoma" pitchFamily="34" charset="0"/>
              </a:rPr>
              <a:t>1.</a:t>
            </a:r>
            <a:r>
              <a:rPr lang="ar-IQ" dirty="0">
                <a:solidFill>
                  <a:srgbClr val="FFFF00"/>
                </a:solidFill>
                <a:latin typeface="Corbel" pitchFamily="34" charset="0"/>
                <a:cs typeface="Tahoma" pitchFamily="34" charset="0"/>
              </a:rPr>
              <a:t> أن تتوافر في التصرف الظاهر جميع الشروط الشكلية والموضوعية التي يتطلبها </a:t>
            </a:r>
            <a:r>
              <a:rPr lang="ar-IQ" dirty="0" err="1">
                <a:solidFill>
                  <a:srgbClr val="FFFF00"/>
                </a:solidFill>
                <a:latin typeface="Corbel" pitchFamily="34" charset="0"/>
                <a:cs typeface="Tahoma" pitchFamily="34" charset="0"/>
              </a:rPr>
              <a:t>القانون.</a:t>
            </a:r>
            <a:r>
              <a:rPr lang="ar-IQ" dirty="0">
                <a:solidFill>
                  <a:srgbClr val="FFFF00"/>
                </a:solidFill>
                <a:latin typeface="Corbel" pitchFamily="34" charset="0"/>
                <a:cs typeface="Tahoma" pitchFamily="34" charset="0"/>
              </a:rPr>
              <a:t> </a:t>
            </a:r>
            <a:endParaRPr lang="en-US" dirty="0">
              <a:solidFill>
                <a:srgbClr val="FFFF00"/>
              </a:solidFill>
              <a:latin typeface="Corbel" pitchFamily="34" charset="0"/>
            </a:endParaRPr>
          </a:p>
          <a:p>
            <a:pPr algn="just">
              <a:lnSpc>
                <a:spcPct val="150000"/>
              </a:lnSpc>
            </a:pPr>
            <a:r>
              <a:rPr lang="ar-IQ" dirty="0" err="1">
                <a:latin typeface="Corbel" pitchFamily="34" charset="0"/>
                <a:cs typeface="Tahoma" pitchFamily="34" charset="0"/>
              </a:rPr>
              <a:t>2.</a:t>
            </a:r>
            <a:r>
              <a:rPr lang="ar-IQ" dirty="0">
                <a:latin typeface="Corbel" pitchFamily="34" charset="0"/>
                <a:cs typeface="Tahoma" pitchFamily="34" charset="0"/>
              </a:rPr>
              <a:t> أن يثبت الطاعن وجود </a:t>
            </a:r>
            <a:r>
              <a:rPr lang="ar-IQ" dirty="0" err="1">
                <a:latin typeface="Corbel" pitchFamily="34" charset="0"/>
                <a:cs typeface="Tahoma" pitchFamily="34" charset="0"/>
              </a:rPr>
              <a:t>الأتفاق</a:t>
            </a:r>
            <a:r>
              <a:rPr lang="ar-IQ" dirty="0">
                <a:latin typeface="Corbel" pitchFamily="34" charset="0"/>
                <a:cs typeface="Tahoma" pitchFamily="34" charset="0"/>
              </a:rPr>
              <a:t> المستتر فأن لم يفلح في ذلك أعتبر التصرف الظاهر متى توافرت شروطه اتفاقا جديا تنفذ كل </a:t>
            </a:r>
            <a:r>
              <a:rPr lang="ar-IQ" dirty="0" err="1">
                <a:latin typeface="Corbel" pitchFamily="34" charset="0"/>
                <a:cs typeface="Tahoma" pitchFamily="34" charset="0"/>
              </a:rPr>
              <a:t>أثاره.</a:t>
            </a: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
          <p:cNvSpPr>
            <a:spLocks noChangeArrowheads="1"/>
          </p:cNvSpPr>
          <p:nvPr/>
        </p:nvSpPr>
        <p:spPr bwMode="auto">
          <a:xfrm>
            <a:off x="228600" y="76200"/>
            <a:ext cx="8763000" cy="5493812"/>
          </a:xfrm>
          <a:prstGeom prst="rect">
            <a:avLst/>
          </a:prstGeom>
          <a:noFill/>
          <a:ln w="9525">
            <a:noFill/>
            <a:miter lim="800000"/>
            <a:headEnd/>
            <a:tailEnd/>
          </a:ln>
        </p:spPr>
        <p:txBody>
          <a:bodyPr>
            <a:spAutoFit/>
          </a:bodyPr>
          <a:lstStyle/>
          <a:p>
            <a:pPr algn="just">
              <a:lnSpc>
                <a:spcPct val="150000"/>
              </a:lnSpc>
            </a:pPr>
            <a:r>
              <a:rPr lang="ar-IQ" b="1" dirty="0">
                <a:solidFill>
                  <a:srgbClr val="FF0000"/>
                </a:solidFill>
                <a:latin typeface="Corbel" pitchFamily="34" charset="0"/>
                <a:cs typeface="Tahoma" pitchFamily="34" charset="0"/>
              </a:rPr>
              <a:t>أثار الصورية بالنسبة للغير. </a:t>
            </a:r>
            <a:endParaRPr lang="en-US" dirty="0">
              <a:solidFill>
                <a:srgbClr val="FF0000"/>
              </a:solidFill>
              <a:latin typeface="Corbel" pitchFamily="34" charset="0"/>
            </a:endParaRPr>
          </a:p>
          <a:p>
            <a:pPr algn="just">
              <a:lnSpc>
                <a:spcPct val="150000"/>
              </a:lnSpc>
            </a:pPr>
            <a:r>
              <a:rPr lang="ar-IQ" dirty="0" err="1">
                <a:solidFill>
                  <a:srgbClr val="FFFF00"/>
                </a:solidFill>
                <a:latin typeface="Corbel" pitchFamily="34" charset="0"/>
                <a:cs typeface="Tahoma" pitchFamily="34" charset="0"/>
              </a:rPr>
              <a:t>1.</a:t>
            </a:r>
            <a:r>
              <a:rPr lang="ar-IQ" dirty="0">
                <a:solidFill>
                  <a:srgbClr val="FFFF00"/>
                </a:solidFill>
                <a:latin typeface="Corbel" pitchFamily="34" charset="0"/>
                <a:cs typeface="Tahoma" pitchFamily="34" charset="0"/>
              </a:rPr>
              <a:t> يقصد بالغير في الصورية, كل شخص أعتقد بحسن نية وقت تعامله أن العقد الصوري عقد حقيقي فأطمأن اليه وأقام تعامله على هذا </a:t>
            </a:r>
            <a:r>
              <a:rPr lang="ar-IQ" dirty="0" err="1">
                <a:solidFill>
                  <a:srgbClr val="FFFF00"/>
                </a:solidFill>
                <a:latin typeface="Corbel" pitchFamily="34" charset="0"/>
                <a:cs typeface="Tahoma" pitchFamily="34" charset="0"/>
              </a:rPr>
              <a:t>الاساس.</a:t>
            </a:r>
            <a:r>
              <a:rPr lang="ar-IQ" dirty="0">
                <a:solidFill>
                  <a:srgbClr val="FFFF00"/>
                </a:solidFill>
                <a:latin typeface="Corbel" pitchFamily="34" charset="0"/>
                <a:cs typeface="Tahoma" pitchFamily="34" charset="0"/>
              </a:rPr>
              <a:t> وكذلك تتأثر مصلحته سلبا او ايجابا بالتصرف الصوري.</a:t>
            </a:r>
            <a:endParaRPr lang="en-US" dirty="0">
              <a:solidFill>
                <a:srgbClr val="FFFF00"/>
              </a:solidFill>
              <a:latin typeface="Corbel" pitchFamily="34" charset="0"/>
            </a:endParaRPr>
          </a:p>
          <a:p>
            <a:pPr algn="just">
              <a:lnSpc>
                <a:spcPct val="150000"/>
              </a:lnSpc>
            </a:pPr>
            <a:r>
              <a:rPr lang="ar-IQ" dirty="0" err="1">
                <a:solidFill>
                  <a:srgbClr val="00B0F0"/>
                </a:solidFill>
                <a:latin typeface="Corbel" pitchFamily="34" charset="0"/>
                <a:cs typeface="Tahoma" pitchFamily="34" charset="0"/>
              </a:rPr>
              <a:t>2.</a:t>
            </a:r>
            <a:r>
              <a:rPr lang="ar-IQ" dirty="0">
                <a:solidFill>
                  <a:srgbClr val="00B0F0"/>
                </a:solidFill>
                <a:latin typeface="Corbel" pitchFamily="34" charset="0"/>
                <a:cs typeface="Tahoma" pitchFamily="34" charset="0"/>
              </a:rPr>
              <a:t>  قواعد العدالة ومبدأ أستقرار المعاملات تقتضي حمايته من الضرر الذي يجوز أن يلحق به. ويتحقق هذه الحماية بأعتبار العقد الصوري بالنسبة اليه عقدا قائما ينتج أثاره القانونية أذا أقتضت مصلحته التمسك به. </a:t>
            </a:r>
            <a:endParaRPr lang="en-US" dirty="0">
              <a:solidFill>
                <a:srgbClr val="00B0F0"/>
              </a:solidFill>
              <a:latin typeface="Corbel" pitchFamily="34" charset="0"/>
            </a:endParaRPr>
          </a:p>
          <a:p>
            <a:pPr algn="just">
              <a:lnSpc>
                <a:spcPct val="150000"/>
              </a:lnSpc>
            </a:pPr>
            <a:r>
              <a:rPr lang="ar-IQ" dirty="0" err="1">
                <a:solidFill>
                  <a:srgbClr val="00B050"/>
                </a:solidFill>
                <a:latin typeface="Corbel" pitchFamily="34" charset="0"/>
                <a:cs typeface="Tahoma" pitchFamily="34" charset="0"/>
              </a:rPr>
              <a:t>3.</a:t>
            </a:r>
            <a:r>
              <a:rPr lang="ar-IQ" dirty="0">
                <a:solidFill>
                  <a:srgbClr val="00B050"/>
                </a:solidFill>
                <a:latin typeface="Corbel" pitchFamily="34" charset="0"/>
                <a:cs typeface="Tahoma" pitchFamily="34" charset="0"/>
              </a:rPr>
              <a:t> ويقتصر طائفة الغير على الدائنين الشخصين والخلف الخاص للمتعاقدين. فأذا توافرت الشروط اللازمة لثبوت صفة الغير لهم كان في وسعهم التمسك بالعقد الصوري أو أثبات صورية العقد ليتمسكوا بالعقد المستتر, وذلك وفق ما تقتضيه مصلحتهم. </a:t>
            </a:r>
            <a:endParaRPr lang="en-US" dirty="0">
              <a:solidFill>
                <a:srgbClr val="00B050"/>
              </a:solidFill>
              <a:latin typeface="Corbel" pitchFamily="34" charset="0"/>
            </a:endParaRPr>
          </a:p>
          <a:p>
            <a:pPr algn="just">
              <a:lnSpc>
                <a:spcPct val="150000"/>
              </a:lnSpc>
            </a:pPr>
            <a:r>
              <a:rPr lang="ar-IQ" dirty="0" err="1">
                <a:latin typeface="Corbel" pitchFamily="34" charset="0"/>
                <a:cs typeface="Tahoma" pitchFamily="34" charset="0"/>
              </a:rPr>
              <a:t>4.</a:t>
            </a:r>
            <a:r>
              <a:rPr lang="ar-IQ" dirty="0">
                <a:latin typeface="Corbel" pitchFamily="34" charset="0"/>
                <a:cs typeface="Tahoma" pitchFamily="34" charset="0"/>
              </a:rPr>
              <a:t> ويشترط في الدائن الشخصي أن يكون حقه خاليا من النزاع فحسب. ويشبه مركزه مركز الدائن في الدعوى غير المباشرة. وله أن يتمسك بالعقد الذي يحقق التمسك به مصلحته الصوري او الحقيقي</a:t>
            </a:r>
            <a:r>
              <a:rPr lang="ar-IQ" dirty="0" err="1">
                <a:latin typeface="Corbel" pitchFamily="34" charset="0"/>
                <a:cs typeface="Tahoma" pitchFamily="34" charset="0"/>
              </a:rPr>
              <a:t>.</a:t>
            </a:r>
            <a:r>
              <a:rPr lang="ar-IQ" dirty="0">
                <a:latin typeface="Corbel" pitchFamily="34" charset="0"/>
                <a:cs typeface="Tahoma" pitchFamily="34" charset="0"/>
              </a:rPr>
              <a:t> </a:t>
            </a:r>
            <a:endParaRPr lang="en-US" dirty="0">
              <a:latin typeface="Corbel" pitchFamily="34" charset="0"/>
            </a:endParaRPr>
          </a:p>
        </p:txBody>
      </p:sp>
    </p:spTree>
  </p:cSld>
  <p:clrMapOvr>
    <a:masterClrMapping/>
  </p:clrMapOvr>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
          <p:cNvSpPr>
            <a:spLocks noChangeArrowheads="1"/>
          </p:cNvSpPr>
          <p:nvPr/>
        </p:nvSpPr>
        <p:spPr bwMode="auto">
          <a:xfrm>
            <a:off x="228600" y="304800"/>
            <a:ext cx="8610600" cy="7709803"/>
          </a:xfrm>
          <a:prstGeom prst="rect">
            <a:avLst/>
          </a:prstGeom>
          <a:noFill/>
          <a:ln w="9525">
            <a:noFill/>
            <a:miter lim="800000"/>
            <a:headEnd/>
            <a:tailEnd/>
          </a:ln>
        </p:spPr>
        <p:txBody>
          <a:bodyPr>
            <a:spAutoFit/>
          </a:bodyPr>
          <a:lstStyle/>
          <a:p>
            <a:pPr algn="just">
              <a:lnSpc>
                <a:spcPct val="150000"/>
              </a:lnSpc>
            </a:pPr>
            <a:r>
              <a:rPr lang="ar-IQ" dirty="0">
                <a:solidFill>
                  <a:srgbClr val="FFFF00"/>
                </a:solidFill>
                <a:latin typeface="Corbel" pitchFamily="34" charset="0"/>
                <a:cs typeface="Tahoma" pitchFamily="34" charset="0"/>
              </a:rPr>
              <a:t>أما الخلف الخاص الذي تلقى من أحد المتعاقدين حقا عينيا على الشيء فيحق له التمسك بأي من العقدين وفقا </a:t>
            </a:r>
            <a:r>
              <a:rPr lang="ar-IQ" dirty="0" err="1">
                <a:solidFill>
                  <a:srgbClr val="FFFF00"/>
                </a:solidFill>
                <a:latin typeface="Corbel" pitchFamily="34" charset="0"/>
                <a:cs typeface="Tahoma" pitchFamily="34" charset="0"/>
              </a:rPr>
              <a:t>لمصلحته.</a:t>
            </a:r>
            <a:r>
              <a:rPr lang="ar-IQ" dirty="0">
                <a:solidFill>
                  <a:srgbClr val="FFFF00"/>
                </a:solidFill>
                <a:latin typeface="Corbel" pitchFamily="34" charset="0"/>
                <a:cs typeface="Tahoma" pitchFamily="34" charset="0"/>
              </a:rPr>
              <a:t> ومصلحته التمسك بالعقد </a:t>
            </a:r>
            <a:r>
              <a:rPr lang="ar-IQ" dirty="0" err="1">
                <a:solidFill>
                  <a:srgbClr val="FFFF00"/>
                </a:solidFill>
                <a:latin typeface="Corbel" pitchFamily="34" charset="0"/>
                <a:cs typeface="Tahoma" pitchFamily="34" charset="0"/>
              </a:rPr>
              <a:t>المستتر.</a:t>
            </a: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أما مصلحة الخلف الخاص للمتصرف اليه بعقد صوري فتدفعه الى التمسك بالعقد الظاهر من المشتري الصوري أن يتمسك بالبيع الصوري وهو العقد الظاهر لسلفه ليعتبر الحق أنتقل اليه من </a:t>
            </a:r>
            <a:r>
              <a:rPr lang="ar-IQ" dirty="0" err="1">
                <a:latin typeface="Corbel" pitchFamily="34" charset="0"/>
                <a:cs typeface="Tahoma" pitchFamily="34" charset="0"/>
              </a:rPr>
              <a:t>مالك.</a:t>
            </a:r>
            <a:r>
              <a:rPr lang="ar-IQ" dirty="0">
                <a:latin typeface="Corbel" pitchFamily="34" charset="0"/>
                <a:cs typeface="Tahoma" pitchFamily="34" charset="0"/>
              </a:rPr>
              <a:t> </a:t>
            </a:r>
            <a:r>
              <a:rPr lang="fr-FR" dirty="0">
                <a:latin typeface="Corbel" pitchFamily="34" charset="0"/>
                <a:cs typeface="Tahoma" pitchFamily="34" charset="0"/>
              </a:rPr>
              <a:t> </a:t>
            </a:r>
            <a:r>
              <a:rPr lang="ar-IQ" dirty="0">
                <a:latin typeface="Corbel" pitchFamily="34" charset="0"/>
                <a:cs typeface="Tahoma" pitchFamily="34" charset="0"/>
              </a:rPr>
              <a:t> </a:t>
            </a:r>
            <a:r>
              <a:rPr lang="ar-IQ" dirty="0" err="1">
                <a:latin typeface="Corbel" pitchFamily="34" charset="0"/>
                <a:cs typeface="Tahoma" pitchFamily="34" charset="0"/>
              </a:rPr>
              <a:t>فأذا</a:t>
            </a:r>
            <a:r>
              <a:rPr lang="ar-IQ" dirty="0">
                <a:latin typeface="Corbel" pitchFamily="34" charset="0"/>
                <a:cs typeface="Tahoma" pitchFamily="34" charset="0"/>
              </a:rPr>
              <a:t> باع شخص منقولا معينا بيعا صوريا ثم باعه بيعا جديا فأن مصلحة المشتري تتحقق بالطعن في صورية التصرف من سلفه الى المشتري الصوري’,كي لا يسري هذا التصرف الصوري في مواجهته وليصح انتقال </a:t>
            </a:r>
            <a:r>
              <a:rPr lang="ar-IQ" dirty="0" err="1">
                <a:latin typeface="Corbel" pitchFamily="34" charset="0"/>
                <a:cs typeface="Tahoma" pitchFamily="34" charset="0"/>
              </a:rPr>
              <a:t>المبيع</a:t>
            </a:r>
            <a:r>
              <a:rPr lang="ar-IQ" dirty="0">
                <a:latin typeface="Corbel" pitchFamily="34" charset="0"/>
                <a:cs typeface="Tahoma" pitchFamily="34" charset="0"/>
              </a:rPr>
              <a:t> </a:t>
            </a:r>
            <a:r>
              <a:rPr lang="ar-IQ" dirty="0" err="1">
                <a:latin typeface="Corbel" pitchFamily="34" charset="0"/>
                <a:cs typeface="Tahoma" pitchFamily="34" charset="0"/>
              </a:rPr>
              <a:t>له.</a:t>
            </a:r>
            <a:r>
              <a:rPr lang="ar-IQ" dirty="0">
                <a:latin typeface="Corbel" pitchFamily="34" charset="0"/>
                <a:cs typeface="Tahoma" pitchFamily="34" charset="0"/>
              </a:rPr>
              <a:t> اما مصلحة المشتري ال صوري فتتحقق بالتمسك بالتصرف الظاهر.</a:t>
            </a:r>
            <a:endParaRPr lang="en-US" dirty="0">
              <a:latin typeface="Corbel" pitchFamily="34" charset="0"/>
            </a:endParaRPr>
          </a:p>
          <a:p>
            <a:pPr algn="just">
              <a:lnSpc>
                <a:spcPct val="150000"/>
              </a:lnSpc>
            </a:pPr>
            <a:endParaRPr lang="fr-FR" b="1" dirty="0">
              <a:solidFill>
                <a:srgbClr val="FFFF00"/>
              </a:solidFill>
              <a:latin typeface="Corbel" pitchFamily="34" charset="0"/>
              <a:cs typeface="Tahoma" pitchFamily="34" charset="0"/>
            </a:endParaRPr>
          </a:p>
          <a:p>
            <a:pPr algn="just">
              <a:lnSpc>
                <a:spcPct val="150000"/>
              </a:lnSpc>
            </a:pPr>
            <a:r>
              <a:rPr lang="ar-IQ" b="1" dirty="0">
                <a:solidFill>
                  <a:srgbClr val="FFFF00"/>
                </a:solidFill>
                <a:latin typeface="Corbel" pitchFamily="34" charset="0"/>
                <a:cs typeface="Tahoma" pitchFamily="34" charset="0"/>
              </a:rPr>
              <a:t>تعارض مصالح ذوي الشأن في التمسك بالعقد الصوري أو العقد المستتر</a:t>
            </a:r>
            <a:endParaRPr lang="en-US" dirty="0">
              <a:solidFill>
                <a:srgbClr val="FFFF00"/>
              </a:solidFill>
              <a:latin typeface="Corbel" pitchFamily="34" charset="0"/>
            </a:endParaRPr>
          </a:p>
          <a:p>
            <a:pPr algn="just">
              <a:lnSpc>
                <a:spcPct val="150000"/>
              </a:lnSpc>
            </a:pPr>
            <a:r>
              <a:rPr lang="ar-IQ" dirty="0">
                <a:latin typeface="Corbel" pitchFamily="34" charset="0"/>
                <a:cs typeface="Tahoma" pitchFamily="34" charset="0"/>
              </a:rPr>
              <a:t>أن التعارض المقصود هو ما يقع بين مصالح الغير, وهو المتمسك في الغالب بالعقد الظاهر, وبين مصالح من يتمسك بالعقد المستتر, سواء كان متعاقدا أو دائنا شخصيا أو دائنا خلفا خالصا للمتصرف بالعقد </a:t>
            </a:r>
            <a:r>
              <a:rPr lang="ar-IQ" dirty="0" err="1">
                <a:latin typeface="Corbel" pitchFamily="34" charset="0"/>
                <a:cs typeface="Tahoma" pitchFamily="34" charset="0"/>
              </a:rPr>
              <a:t>الصوري.</a:t>
            </a: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err="1">
                <a:latin typeface="Corbel" pitchFamily="34" charset="0"/>
                <a:cs typeface="Tahoma" pitchFamily="34" charset="0"/>
              </a:rPr>
              <a:t>واذا</a:t>
            </a:r>
            <a:r>
              <a:rPr lang="ar-IQ" dirty="0">
                <a:latin typeface="Corbel" pitchFamily="34" charset="0"/>
                <a:cs typeface="Tahoma" pitchFamily="34" charset="0"/>
              </a:rPr>
              <a:t> تعارضت مصالح ذوي الشأن, فتمسك البعض بالعقد الظاهر, وتمسك </a:t>
            </a:r>
            <a:r>
              <a:rPr lang="ar-IQ" dirty="0" err="1">
                <a:latin typeface="Corbel" pitchFamily="34" charset="0"/>
                <a:cs typeface="Tahoma" pitchFamily="34" charset="0"/>
              </a:rPr>
              <a:t>الأخرون</a:t>
            </a:r>
            <a:r>
              <a:rPr lang="ar-IQ" dirty="0">
                <a:latin typeface="Corbel" pitchFamily="34" charset="0"/>
                <a:cs typeface="Tahoma" pitchFamily="34" charset="0"/>
              </a:rPr>
              <a:t> بالعقد المستتر, كانت الأفضلية للأولين) عليه فالبائع الصوري اذا تمسك بالعقد المستتر, وتتمسك دائن المشتري الصوري بالعقد الظاهر, فضل دائن </a:t>
            </a:r>
            <a:r>
              <a:rPr lang="ar-IQ" dirty="0" err="1">
                <a:latin typeface="Corbel" pitchFamily="34" charset="0"/>
                <a:cs typeface="Tahoma" pitchFamily="34" charset="0"/>
              </a:rPr>
              <a:t>المشتري.</a:t>
            </a: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
          <p:cNvSpPr>
            <a:spLocks noChangeArrowheads="1"/>
          </p:cNvSpPr>
          <p:nvPr/>
        </p:nvSpPr>
        <p:spPr bwMode="auto">
          <a:xfrm>
            <a:off x="228600" y="304800"/>
            <a:ext cx="8610600" cy="4662488"/>
          </a:xfrm>
          <a:prstGeom prst="rect">
            <a:avLst/>
          </a:prstGeom>
          <a:noFill/>
          <a:ln w="9525">
            <a:noFill/>
            <a:miter lim="800000"/>
            <a:headEnd/>
            <a:tailEnd/>
          </a:ln>
        </p:spPr>
        <p:txBody>
          <a:bodyPr>
            <a:spAutoFit/>
          </a:bodyPr>
          <a:lstStyle/>
          <a:p>
            <a:pPr algn="ctr">
              <a:lnSpc>
                <a:spcPct val="150000"/>
              </a:lnSpc>
            </a:pPr>
            <a:r>
              <a:rPr lang="ar-IQ" b="1">
                <a:solidFill>
                  <a:srgbClr val="FF0000"/>
                </a:solidFill>
                <a:latin typeface="Corbel" pitchFamily="34" charset="0"/>
                <a:cs typeface="Tahoma" pitchFamily="34" charset="0"/>
              </a:rPr>
              <a:t>الحجر على المدين المفلس</a:t>
            </a:r>
          </a:p>
          <a:p>
            <a:pPr algn="ctr">
              <a:lnSpc>
                <a:spcPct val="150000"/>
              </a:lnSpc>
            </a:pPr>
            <a:endParaRPr lang="en-US">
              <a:solidFill>
                <a:srgbClr val="FF0000"/>
              </a:solidFill>
              <a:latin typeface="Corbel" pitchFamily="34" charset="0"/>
            </a:endParaRPr>
          </a:p>
          <a:p>
            <a:pPr algn="just">
              <a:lnSpc>
                <a:spcPct val="150000"/>
              </a:lnSpc>
            </a:pPr>
            <a:r>
              <a:rPr lang="ar-IQ">
                <a:latin typeface="Corbel" pitchFamily="34" charset="0"/>
                <a:cs typeface="Tahoma" pitchFamily="34" charset="0"/>
              </a:rPr>
              <a:t>لقد تم تنظيم أحكام الأعسار المدني أو الحجر على المدين المفلس في المواد 270 – 279 مدني وأن المشرع لم يكن موفقا في وصف المدين بالمفلس وأنما كان يحسن به أن يصفه بالمعسر.</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b="1">
                <a:solidFill>
                  <a:srgbClr val="FFFF00"/>
                </a:solidFill>
                <a:latin typeface="Corbel" pitchFamily="34" charset="0"/>
                <a:cs typeface="Tahoma" pitchFamily="34" charset="0"/>
              </a:rPr>
              <a:t>دعوى الحجر والحكم به ( م. 270, 271 مدني) </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يتضح من المادتين أن يمكن تعريف المدين المفلس المحجور عليه بأنه: المدين الذي تزيد ديونه المستحقة على أمواله, ويصدر حكم من المحكمة بحجره وبناء على طلب أحد الدائنين متى كان طلب الحجر مبنيا على أسباب معقولة ومقنعة. </a:t>
            </a:r>
            <a:endParaRPr lang="en-US">
              <a:latin typeface="Corbel" pitchFamily="34" charset="0"/>
            </a:endParaRPr>
          </a:p>
          <a:p>
            <a:pPr algn="just">
              <a:lnSpc>
                <a:spcPct val="150000"/>
              </a:lnSpc>
            </a:pPr>
            <a:r>
              <a:rPr lang="ar-IQ">
                <a:latin typeface="Corbel" pitchFamily="34" charset="0"/>
                <a:cs typeface="Tahoma" pitchFamily="34" charset="0"/>
              </a:rPr>
              <a:t>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sz="2000">
              <a:solidFill>
                <a:srgbClr val="FFFF00"/>
              </a:solidFill>
              <a:latin typeface="Corbel"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4" name="Rounded Rectangle 3"/>
          <p:cNvSpPr/>
          <p:nvPr/>
        </p:nvSpPr>
        <p:spPr>
          <a:xfrm>
            <a:off x="6172200" y="28194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0070C0"/>
                </a:solidFill>
              </a:rPr>
              <a:t>شروط التنفيذ العيني الجبري</a:t>
            </a:r>
          </a:p>
        </p:txBody>
      </p:sp>
      <p:sp>
        <p:nvSpPr>
          <p:cNvPr id="5" name="Rounded Rectangle 4"/>
          <p:cNvSpPr/>
          <p:nvPr/>
        </p:nvSpPr>
        <p:spPr>
          <a:xfrm>
            <a:off x="2209800" y="2819400"/>
            <a:ext cx="2971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0070C0"/>
                </a:solidFill>
              </a:rPr>
              <a:t>وسائل الحصول على التنفيذ العيني الجبري</a:t>
            </a:r>
          </a:p>
        </p:txBody>
      </p:sp>
      <p:cxnSp>
        <p:nvCxnSpPr>
          <p:cNvPr id="9" name="Straight Arrow Connector 8"/>
          <p:cNvCxnSpPr/>
          <p:nvPr/>
        </p:nvCxnSpPr>
        <p:spPr>
          <a:xfrm>
            <a:off x="6096000" y="1752600"/>
            <a:ext cx="13716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3352800" y="1828800"/>
            <a:ext cx="990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810000" y="762000"/>
            <a:ext cx="2590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0000"/>
                </a:solidFill>
              </a:rPr>
              <a:t>التنفيذ العيني الجبري</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circle(in)">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 calcmode="lin" valueType="num">
                                      <p:cBhvr additive="base">
                                        <p:cTn id="1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شروط الحجر على المدين  </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يقع الحجر على المدين بناءا على دعوى وعند توفر الشروط الأتية:-</a:t>
            </a:r>
            <a:endParaRPr lang="en-US">
              <a:latin typeface="Corbel" pitchFamily="34" charset="0"/>
            </a:endParaRPr>
          </a:p>
          <a:p>
            <a:pPr algn="just">
              <a:lnSpc>
                <a:spcPct val="150000"/>
              </a:lnSpc>
            </a:pPr>
            <a:r>
              <a:rPr lang="ar-IQ">
                <a:latin typeface="Corbel" pitchFamily="34" charset="0"/>
                <a:cs typeface="Tahoma" pitchFamily="34" charset="0"/>
              </a:rPr>
              <a:t>1. رفع الدعوى أمام محكمة مختصة ( محكمة البداءة). </a:t>
            </a:r>
            <a:endParaRPr lang="en-US">
              <a:latin typeface="Corbel" pitchFamily="34" charset="0"/>
            </a:endParaRPr>
          </a:p>
          <a:p>
            <a:pPr algn="just">
              <a:lnSpc>
                <a:spcPct val="150000"/>
              </a:lnSpc>
            </a:pPr>
            <a:r>
              <a:rPr lang="ar-IQ">
                <a:latin typeface="Corbel" pitchFamily="34" charset="0"/>
                <a:cs typeface="Tahoma" pitchFamily="34" charset="0"/>
              </a:rPr>
              <a:t>2. أقامة الدعوى بطلب من قبل أحد الدائنين. </a:t>
            </a:r>
            <a:endParaRPr lang="en-US">
              <a:latin typeface="Corbel" pitchFamily="34" charset="0"/>
            </a:endParaRPr>
          </a:p>
          <a:p>
            <a:pPr algn="just">
              <a:lnSpc>
                <a:spcPct val="150000"/>
              </a:lnSpc>
            </a:pPr>
            <a:r>
              <a:rPr lang="ar-IQ">
                <a:latin typeface="Corbel" pitchFamily="34" charset="0"/>
                <a:cs typeface="Tahoma" pitchFamily="34" charset="0"/>
              </a:rPr>
              <a:t>3. أن يكون المدعي عليه مفلسا أي أزدادت ديونه المستحقة الأداء على أمواله. </a:t>
            </a:r>
            <a:endParaRPr lang="en-US">
              <a:latin typeface="Corbel" pitchFamily="34" charset="0"/>
            </a:endParaRPr>
          </a:p>
          <a:p>
            <a:pPr algn="just">
              <a:lnSpc>
                <a:spcPct val="150000"/>
              </a:lnSpc>
            </a:pPr>
            <a:r>
              <a:rPr lang="ar-IQ">
                <a:latin typeface="Corbel" pitchFamily="34" charset="0"/>
                <a:cs typeface="Tahoma" pitchFamily="34" charset="0"/>
              </a:rPr>
              <a:t>4. أن يستند طلب الحجز الى أسباب معقولة دفعت الدائنين الى الخوف من ضياع أموال المدين بتصرفاته وأعماله. كأن تكون أموال المدين نقودا أو منقولات يخشى الدائنون أخفاءها أو تهريبها. </a:t>
            </a:r>
            <a:endParaRPr lang="en-US">
              <a:latin typeface="Corbel" pitchFamily="34" charset="0"/>
            </a:endParaRPr>
          </a:p>
          <a:p>
            <a:pPr algn="just">
              <a:lnSpc>
                <a:spcPct val="150000"/>
              </a:lnSpc>
            </a:pPr>
            <a:r>
              <a:rPr lang="ar-IQ">
                <a:latin typeface="Corbel" pitchFamily="34" charset="0"/>
                <a:cs typeface="Tahoma" pitchFamily="34" charset="0"/>
              </a:rPr>
              <a:t>5. أن يصدر حكم من المحكمة بتوقيعه. </a:t>
            </a:r>
          </a:p>
          <a:p>
            <a:pPr algn="just">
              <a:lnSpc>
                <a:spcPct val="150000"/>
              </a:lnSpc>
            </a:pPr>
            <a:endParaRPr lang="ar-IQ">
              <a:latin typeface="Corbel" pitchFamily="34" charset="0"/>
              <a:cs typeface="Tahoma" pitchFamily="34" charset="0"/>
            </a:endParaRPr>
          </a:p>
          <a:p>
            <a:pPr algn="just">
              <a:lnSpc>
                <a:spcPct val="150000"/>
              </a:lnSpc>
            </a:pPr>
            <a:r>
              <a:rPr lang="ar-IQ" b="1">
                <a:solidFill>
                  <a:srgbClr val="FFFF00"/>
                </a:solidFill>
                <a:latin typeface="Corbel" pitchFamily="34" charset="0"/>
                <a:cs typeface="Tahoma" pitchFamily="34" charset="0"/>
              </a:rPr>
              <a:t>سلطة القاضي في الحكم وشهر الحكم والطعن فيه. </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يتمتع القاضي بسلطة تقديرية في الحكم بالحجر. واذا صدر حكم بالحجر وجب شهره. وذلك بقيام كاتب المحكمة بتسجيل الحكم بطريق القيد في السجل العام المعد في المحكمة لقيد أحكام أشهار الأفلاس. وكان الحكم الصادر قابلا للطعن فيه بالطرق القانونية العادية من أعتراض وأسئناف وتمييز. </a:t>
            </a:r>
            <a:endParaRPr lang="en-US">
              <a:latin typeface="Corbel" pitchFamily="34" charset="0"/>
            </a:endParaRPr>
          </a:p>
        </p:txBody>
      </p:sp>
    </p:spTree>
  </p:cSld>
  <p:clrMapOvr>
    <a:masterClrMapping/>
  </p:clrMapOvr>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الأثار المترتبة على الحكم بالحجر</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تترتب على الحكم أثار في أتجاهات ثلاثة هي:- أثاره بالنسبة الى المدين المحجور, وأثاره بالنسبة الى الدائنين وأثاره بالنسبة الى الغير:-  </a:t>
            </a:r>
            <a:endParaRPr lang="en-US">
              <a:solidFill>
                <a:srgbClr val="00B0F0"/>
              </a:solidFill>
              <a:latin typeface="Corbel" pitchFamily="34" charset="0"/>
            </a:endParaRPr>
          </a:p>
          <a:p>
            <a:pPr algn="just">
              <a:lnSpc>
                <a:spcPct val="150000"/>
              </a:lnSpc>
            </a:pPr>
            <a:r>
              <a:rPr lang="ar-IQ">
                <a:solidFill>
                  <a:srgbClr val="00B0F0"/>
                </a:solidFill>
                <a:latin typeface="Corbel" pitchFamily="34" charset="0"/>
                <a:cs typeface="Tahoma" pitchFamily="34" charset="0"/>
              </a:rPr>
              <a:t>1. حجز جميع أموال المدين, عدا ما لايجوز حجزه, وفقا لما نص عليه قانون المرافعات لمصلحة جميع الدئنين وبقاء الحجز قائما حتى أنتهاء الحجر. </a:t>
            </a:r>
            <a:endParaRPr lang="en-US">
              <a:solidFill>
                <a:srgbClr val="00B0F0"/>
              </a:solidFill>
              <a:latin typeface="Corbel" pitchFamily="34" charset="0"/>
            </a:endParaRPr>
          </a:p>
          <a:p>
            <a:pPr algn="just">
              <a:lnSpc>
                <a:spcPct val="150000"/>
              </a:lnSpc>
            </a:pPr>
            <a:r>
              <a:rPr lang="ar-IQ">
                <a:solidFill>
                  <a:srgbClr val="FF0000"/>
                </a:solidFill>
                <a:latin typeface="Corbel" pitchFamily="34" charset="0"/>
                <a:cs typeface="Tahoma" pitchFamily="34" charset="0"/>
              </a:rPr>
              <a:t>2. أذا صدر القرار بحجز أموال المدين المحجور. وجب تعيين من يشرف على أدارتها وأستغلالها حتى تتم تصفيتها لحساب الدائنين. وهو يسمى بالحارس القضائي والاصل أن يكون المدين هو الحارس ويجوز أن يعين غير المدين حارسا أذا لم يأمنه الدائنون.</a:t>
            </a:r>
            <a:r>
              <a:rPr lang="ar-IQ">
                <a:latin typeface="Corbel" pitchFamily="34" charset="0"/>
                <a:cs typeface="Tahoma" pitchFamily="34" charset="0"/>
              </a:rPr>
              <a:t>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3. غل يد المدين عن التصرف في أمواله تصرفا ضارا بدائنيه ( م. 271/ 2 مدني) قضت بحجز جميع اموال المدين من قبل دائرة التنفيذ. ويبقى الحجز على أموال المدين قائما لمصلحة جميع الدائنين حتى ينتهي الحجز. ويترتب عليه أن المدين لا يستطيع بعد صدور الحكم بحجزه بيع أمواله أو هبتها مثلا.</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4. لا يستطيع المحجور, منذ تأريخ صدور الحكم بالحجز, أن يقر بدين جديد في ذمته. فلا يستطيع أن يحابي أحد دائنيه فيوفيه دون غيره من الغرماء. وألا كان لسائر الدائنين حق أسترداد ما دفع وأقتسامه مع الموفى له بالمحاصة ( م. 274 مدني). </a:t>
            </a:r>
            <a:r>
              <a:rPr lang="ar-IQ">
                <a:latin typeface="Corbel" pitchFamily="34" charset="0"/>
              </a:rPr>
              <a:t> </a:t>
            </a:r>
            <a:endParaRPr lang="ar-IQ">
              <a:latin typeface="Corbel" pitchFamily="34" charset="0"/>
              <a:cs typeface="Tahoma" pitchFamily="34" charset="0"/>
            </a:endParaRPr>
          </a:p>
        </p:txBody>
      </p:sp>
    </p:spTree>
  </p:cSld>
  <p:clrMapOvr>
    <a:masterClrMapping/>
  </p:clrMapOvr>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
          <p:cNvSpPr>
            <a:spLocks noChangeArrowheads="1"/>
          </p:cNvSpPr>
          <p:nvPr/>
        </p:nvSpPr>
        <p:spPr bwMode="auto">
          <a:xfrm>
            <a:off x="228600" y="304800"/>
            <a:ext cx="8610600" cy="6406882"/>
          </a:xfrm>
          <a:prstGeom prst="rect">
            <a:avLst/>
          </a:prstGeom>
          <a:noFill/>
          <a:ln w="9525">
            <a:noFill/>
            <a:miter lim="800000"/>
            <a:headEnd/>
            <a:tailEnd/>
          </a:ln>
        </p:spPr>
        <p:txBody>
          <a:bodyPr>
            <a:spAutoFit/>
          </a:bodyPr>
          <a:lstStyle/>
          <a:p>
            <a:pPr algn="just">
              <a:lnSpc>
                <a:spcPct val="150000"/>
              </a:lnSpc>
            </a:pPr>
            <a:r>
              <a:rPr lang="ar-IQ" dirty="0">
                <a:solidFill>
                  <a:srgbClr val="00B0F0"/>
                </a:solidFill>
                <a:latin typeface="Corbel" pitchFamily="34" charset="0"/>
                <a:cs typeface="Tahoma" pitchFamily="34" charset="0"/>
              </a:rPr>
              <a:t>5. تعيين نفقة للمدين المحجور ومن تلزمه نفقته في مدة الحجر نتيجة عريضة مقدمة لرئيس المحكمة. </a:t>
            </a:r>
            <a:endParaRPr lang="en-US" dirty="0">
              <a:solidFill>
                <a:srgbClr val="00B0F0"/>
              </a:solidFill>
              <a:latin typeface="Corbel" pitchFamily="34" charset="0"/>
            </a:endParaRPr>
          </a:p>
          <a:p>
            <a:pPr algn="just">
              <a:lnSpc>
                <a:spcPct val="150000"/>
              </a:lnSpc>
            </a:pPr>
            <a:r>
              <a:rPr lang="ar-IQ" dirty="0">
                <a:solidFill>
                  <a:srgbClr val="FF0000"/>
                </a:solidFill>
                <a:latin typeface="Corbel" pitchFamily="34" charset="0"/>
                <a:cs typeface="Tahoma" pitchFamily="34" charset="0"/>
              </a:rPr>
              <a:t>6. تعرض المدين للعقوبة الجنائية التي نص عليها قانون العقوبات أذا أرتكب أعمالا تؤدي الى تبديد الأموال التي وضعت تحت حراسته, كأن يقوم بأتلاف المال أو أخفائها كي يحول دون تصفيتها. </a:t>
            </a:r>
            <a:endParaRPr lang="en-US" dirty="0">
              <a:solidFill>
                <a:srgbClr val="FF0000"/>
              </a:solidFill>
              <a:latin typeface="Corbel" pitchFamily="34" charset="0"/>
            </a:endParaRPr>
          </a:p>
          <a:p>
            <a:pPr algn="just">
              <a:lnSpc>
                <a:spcPct val="150000"/>
              </a:lnSpc>
            </a:pPr>
            <a:r>
              <a:rPr lang="ar-IQ" dirty="0">
                <a:solidFill>
                  <a:srgbClr val="FFFF00"/>
                </a:solidFill>
                <a:latin typeface="Corbel" pitchFamily="34" charset="0"/>
                <a:cs typeface="Tahoma" pitchFamily="34" charset="0"/>
              </a:rPr>
              <a:t>7. حلول كل ما في ذمة المدين من ديون مؤجلة على أن تخصم من هذه الديون مقدار الفائدة القانونية أو الأتفاقية عن المدة التي سقطت بسقوط الأجل ( م. 273 مدني). ومع ذلك يحق للقاضي وأن كان الأصل سقوط الأجل بقوة القانون بمجرد صدور الحكم بالحجر, أن يبقى على الأجل أو أن يمده بالنسبة الى الدين المؤجل أو أن يمنح أجلا بالنسبة الى المدين الحال. </a:t>
            </a:r>
            <a:endParaRPr lang="en-US" dirty="0">
              <a:solidFill>
                <a:srgbClr val="FFFF00"/>
              </a:solidFill>
              <a:latin typeface="Corbel" pitchFamily="34" charset="0"/>
            </a:endParaRPr>
          </a:p>
          <a:p>
            <a:pPr algn="just">
              <a:lnSpc>
                <a:spcPct val="150000"/>
              </a:lnSpc>
            </a:pPr>
            <a:r>
              <a:rPr lang="ar-IQ" dirty="0">
                <a:latin typeface="Corbel" pitchFamily="34" charset="0"/>
                <a:cs typeface="Tahoma" pitchFamily="34" charset="0"/>
              </a:rPr>
              <a:t>8. يجوز لكل دائن بعد الحكم بالحجر أن يتخذ باسمه خاصة ما يلزم من الأجراءات لأستخلاص حقه مع عدم الأخلال بما لسائر الدائنين من مصلحة متعلقة بالحجز الموقع على أموال المدين ( م. 275 مني). </a:t>
            </a:r>
            <a:endParaRPr lang="en-US" dirty="0">
              <a:latin typeface="Corbel" pitchFamily="34" charset="0"/>
            </a:endParaRPr>
          </a:p>
          <a:p>
            <a:pPr algn="just">
              <a:lnSpc>
                <a:spcPct val="150000"/>
              </a:lnSpc>
            </a:pP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1"/>
          <p:cNvSpPr>
            <a:spLocks noChangeArrowheads="1"/>
          </p:cNvSpPr>
          <p:nvPr/>
        </p:nvSpPr>
        <p:spPr bwMode="auto">
          <a:xfrm>
            <a:off x="228600" y="304800"/>
            <a:ext cx="8610600" cy="5632311"/>
          </a:xfrm>
          <a:prstGeom prst="rect">
            <a:avLst/>
          </a:prstGeom>
          <a:noFill/>
          <a:ln w="9525">
            <a:noFill/>
            <a:miter lim="800000"/>
            <a:headEnd/>
            <a:tailEnd/>
          </a:ln>
        </p:spPr>
        <p:txBody>
          <a:bodyPr>
            <a:spAutoFit/>
          </a:bodyPr>
          <a:lstStyle/>
          <a:p>
            <a:pPr algn="just">
              <a:lnSpc>
                <a:spcPct val="150000"/>
              </a:lnSpc>
            </a:pPr>
            <a:r>
              <a:rPr lang="ar-IQ" b="1" dirty="0">
                <a:solidFill>
                  <a:srgbClr val="FFFF00"/>
                </a:solidFill>
                <a:latin typeface="Corbel" pitchFamily="34" charset="0"/>
                <a:cs typeface="Tahoma" pitchFamily="34" charset="0"/>
              </a:rPr>
              <a:t>التخفيف من هذه الأثار</a:t>
            </a:r>
            <a:endParaRPr lang="en-US" dirty="0">
              <a:solidFill>
                <a:srgbClr val="FFFF00"/>
              </a:solidFill>
              <a:latin typeface="Corbel" pitchFamily="34" charset="0"/>
            </a:endParaRPr>
          </a:p>
          <a:p>
            <a:pPr algn="just">
              <a:lnSpc>
                <a:spcPct val="150000"/>
              </a:lnSpc>
            </a:pPr>
            <a:r>
              <a:rPr lang="ar-IQ" dirty="0">
                <a:latin typeface="Corbel" pitchFamily="34" charset="0"/>
                <a:cs typeface="Tahoma" pitchFamily="34" charset="0"/>
              </a:rPr>
              <a:t>أن الحكمة من الحجز على أموال المدين المفلس هي الخوف من تصرفاته الضارة بالدائنين وتهدف الى ضمان حقوق الغرماء. </a:t>
            </a:r>
            <a:endParaRPr lang="en-US" dirty="0">
              <a:latin typeface="Corbel" pitchFamily="34" charset="0"/>
            </a:endParaRPr>
          </a:p>
          <a:p>
            <a:pPr algn="just">
              <a:lnSpc>
                <a:spcPct val="150000"/>
              </a:lnSpc>
            </a:pPr>
            <a:r>
              <a:rPr lang="ar-IQ" dirty="0">
                <a:latin typeface="Corbel" pitchFamily="34" charset="0"/>
                <a:cs typeface="Tahoma" pitchFamily="34" charset="0"/>
              </a:rPr>
              <a:t>وقد نص المشرع على أستثنائين يحق فيهما للمدين المحجور التصرف في ماله لأنتفاء شبهة الأضرار بدائنيه عن طريق أخفاء ماله أو تهريبه منهم في المادتين 276, و 277 من القانون المدني العراقي. </a:t>
            </a:r>
            <a:endParaRPr lang="ar-IQ" dirty="0">
              <a:solidFill>
                <a:srgbClr val="FFFF00"/>
              </a:solidFill>
              <a:latin typeface="Corbel" pitchFamily="34" charset="0"/>
              <a:cs typeface="Tahoma" pitchFamily="34" charset="0"/>
            </a:endParaRPr>
          </a:p>
          <a:p>
            <a:pPr algn="just">
              <a:lnSpc>
                <a:spcPct val="150000"/>
              </a:lnSpc>
            </a:pPr>
            <a:r>
              <a:rPr lang="ar-IQ" dirty="0">
                <a:solidFill>
                  <a:srgbClr val="FFFF00"/>
                </a:solidFill>
                <a:latin typeface="Corbel" pitchFamily="34" charset="0"/>
                <a:cs typeface="Tahoma" pitchFamily="34" charset="0"/>
              </a:rPr>
              <a:t>1. يجوز للمدين بموافقة أغلبية الدائنين تمثل ثلاثة أرباع الديون أن يبيع كل ماله أو بعضه على أن يخصص الثمن لوفاء ديونه. فأذا لم يتفق الجميع على طريقة توزيع هذا الثمن تعين أيداعة في صندوق المحكمة حتى يوزع وفقا للاجراءات المقررة قانونا ( م. 276 مدني). </a:t>
            </a:r>
            <a:endParaRPr lang="en-US" dirty="0">
              <a:solidFill>
                <a:srgbClr val="FFFF00"/>
              </a:solidFill>
              <a:latin typeface="Corbel" pitchFamily="34" charset="0"/>
            </a:endParaRPr>
          </a:p>
          <a:p>
            <a:pPr algn="just">
              <a:lnSpc>
                <a:spcPct val="150000"/>
              </a:lnSpc>
            </a:pPr>
            <a:r>
              <a:rPr lang="ar-IQ" dirty="0">
                <a:latin typeface="Corbel" pitchFamily="34" charset="0"/>
                <a:cs typeface="Tahoma" pitchFamily="34" charset="0"/>
              </a:rPr>
              <a:t>2. يجوز للمدين بأذن من المحكمة, أن يتصرف في ماله ولو بغير رضاء الدائنين, على أن يكون ذلك بثمن المثل, وأن يقوم المشتري بايداع الثمن صندوق المحكمة ليستوفي الدائنون منه حقوقهم ( م. 277 مدني). </a:t>
            </a: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
          <p:cNvSpPr>
            <a:spLocks noChangeArrowheads="1"/>
          </p:cNvSpPr>
          <p:nvPr/>
        </p:nvSpPr>
        <p:spPr bwMode="auto">
          <a:xfrm>
            <a:off x="228600" y="304800"/>
            <a:ext cx="8610600" cy="5632450"/>
          </a:xfrm>
          <a:prstGeom prst="rect">
            <a:avLst/>
          </a:prstGeom>
          <a:noFill/>
          <a:ln w="9525">
            <a:noFill/>
            <a:miter lim="800000"/>
            <a:headEnd/>
            <a:tailEnd/>
          </a:ln>
        </p:spPr>
        <p:txBody>
          <a:bodyPr>
            <a:spAutoFit/>
          </a:bodyPr>
          <a:lstStyle/>
          <a:p>
            <a:pPr algn="just">
              <a:lnSpc>
                <a:spcPct val="150000"/>
              </a:lnSpc>
            </a:pPr>
            <a:r>
              <a:rPr lang="ar-IQ" b="1" dirty="0">
                <a:solidFill>
                  <a:srgbClr val="FFFF00"/>
                </a:solidFill>
                <a:latin typeface="Corbel" pitchFamily="34" charset="0"/>
                <a:cs typeface="Tahoma" pitchFamily="34" charset="0"/>
              </a:rPr>
              <a:t>أنتهاء الحجر </a:t>
            </a:r>
          </a:p>
          <a:p>
            <a:pPr algn="just">
              <a:lnSpc>
                <a:spcPct val="150000"/>
              </a:lnSpc>
            </a:pPr>
            <a:endParaRPr lang="en-US" dirty="0">
              <a:solidFill>
                <a:srgbClr val="FFFF00"/>
              </a:solidFill>
              <a:latin typeface="Corbel" pitchFamily="34" charset="0"/>
            </a:endParaRPr>
          </a:p>
          <a:p>
            <a:pPr algn="just">
              <a:lnSpc>
                <a:spcPct val="150000"/>
              </a:lnSpc>
            </a:pPr>
            <a:r>
              <a:rPr lang="ar-IQ" b="1" dirty="0">
                <a:solidFill>
                  <a:srgbClr val="00B050"/>
                </a:solidFill>
                <a:latin typeface="Corbel" pitchFamily="34" charset="0"/>
                <a:cs typeface="Tahoma" pitchFamily="34" charset="0"/>
              </a:rPr>
              <a:t>الحالات التي ينتهي فيها الحجر ( م. 278 مدني) </a:t>
            </a:r>
          </a:p>
          <a:p>
            <a:pPr algn="just">
              <a:lnSpc>
                <a:spcPct val="150000"/>
              </a:lnSpc>
            </a:pPr>
            <a:endParaRPr lang="en-US" dirty="0">
              <a:solidFill>
                <a:srgbClr val="00B050"/>
              </a:solidFill>
              <a:latin typeface="Corbel" pitchFamily="34" charset="0"/>
            </a:endParaRPr>
          </a:p>
          <a:p>
            <a:pPr algn="just">
              <a:lnSpc>
                <a:spcPct val="150000"/>
              </a:lnSpc>
            </a:pPr>
            <a:r>
              <a:rPr lang="ar-IQ" dirty="0">
                <a:latin typeface="Corbel" pitchFamily="34" charset="0"/>
                <a:cs typeface="Tahoma" pitchFamily="34" charset="0"/>
              </a:rPr>
              <a:t>حالات أربعة ينتهي فيها الحجر بحكم محكمة البداءة بناءأ على طلب كل ذي شأن:- </a:t>
            </a:r>
            <a:endParaRPr lang="en-US" dirty="0">
              <a:latin typeface="Corbel" pitchFamily="34" charset="0"/>
            </a:endParaRPr>
          </a:p>
          <a:p>
            <a:pPr algn="just">
              <a:lnSpc>
                <a:spcPct val="150000"/>
              </a:lnSpc>
            </a:pPr>
            <a:r>
              <a:rPr lang="ar-IQ" dirty="0">
                <a:solidFill>
                  <a:srgbClr val="FF0000"/>
                </a:solidFill>
                <a:latin typeface="Corbel" pitchFamily="34" charset="0"/>
                <a:cs typeface="Tahoma" pitchFamily="34" charset="0"/>
              </a:rPr>
              <a:t>1. أذا ثبت أن ديون المدين أصبحت تقل او لا تزيد عن أمواله.</a:t>
            </a:r>
            <a:endParaRPr lang="en-US" dirty="0">
              <a:solidFill>
                <a:srgbClr val="FF0000"/>
              </a:solidFill>
              <a:latin typeface="Corbel" pitchFamily="34" charset="0"/>
            </a:endParaRPr>
          </a:p>
          <a:p>
            <a:pPr algn="just">
              <a:lnSpc>
                <a:spcPct val="150000"/>
              </a:lnSpc>
            </a:pPr>
            <a:r>
              <a:rPr lang="ar-IQ" dirty="0">
                <a:solidFill>
                  <a:srgbClr val="00B0F0"/>
                </a:solidFill>
                <a:latin typeface="Corbel" pitchFamily="34" charset="0"/>
                <a:cs typeface="Tahoma" pitchFamily="34" charset="0"/>
              </a:rPr>
              <a:t>2. أذا قبل الدائنون أو بعضهم أبراء المدين من بعض ديونه بحيث يصبح الباقي في ذمة المدين من ديون لا يزيد على ما عنده من مال. </a:t>
            </a:r>
            <a:endParaRPr lang="en-US" dirty="0">
              <a:solidFill>
                <a:srgbClr val="00B0F0"/>
              </a:solidFill>
              <a:latin typeface="Corbel" pitchFamily="34" charset="0"/>
            </a:endParaRPr>
          </a:p>
          <a:p>
            <a:pPr algn="just">
              <a:lnSpc>
                <a:spcPct val="150000"/>
              </a:lnSpc>
            </a:pPr>
            <a:r>
              <a:rPr lang="ar-IQ" dirty="0">
                <a:solidFill>
                  <a:srgbClr val="FFFF00"/>
                </a:solidFill>
                <a:latin typeface="Corbel" pitchFamily="34" charset="0"/>
                <a:cs typeface="Tahoma" pitchFamily="34" charset="0"/>
              </a:rPr>
              <a:t>3. أذا قام المدين بوفاء ديونه التي حلت, دون أن يكون الحجر أثر في حلولها. وفي هذه الحالة تعود أجال الديون التي حلت بالحجر الى ما كانت عليه من قبل. </a:t>
            </a:r>
            <a:endParaRPr lang="en-US" dirty="0">
              <a:solidFill>
                <a:srgbClr val="FFFF00"/>
              </a:solidFill>
              <a:latin typeface="Corbel" pitchFamily="34" charset="0"/>
            </a:endParaRPr>
          </a:p>
          <a:p>
            <a:pPr algn="just">
              <a:lnSpc>
                <a:spcPct val="150000"/>
              </a:lnSpc>
            </a:pPr>
            <a:r>
              <a:rPr lang="ar-IQ" dirty="0">
                <a:latin typeface="Corbel" pitchFamily="34" charset="0"/>
                <a:cs typeface="Tahoma" pitchFamily="34" charset="0"/>
              </a:rPr>
              <a:t>4. أذا أنقضت 3 سنوات من تأريخ صدور الحكم بالحجر وهذه المدة الموضحة هي كافية لتصفية أموال المدين وأستيفاء حقوق الدائنين منها بطريق أجراءات التنفيذ الفردية.</a:t>
            </a: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 </a:t>
            </a:r>
            <a:endParaRPr lang="ar-IQ" sz="2400" dirty="0">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ما يترتب على أنتهاء الحجر من أثار ( م. 279/ 3, 278  مدني). </a:t>
            </a:r>
          </a:p>
          <a:p>
            <a:pPr algn="just">
              <a:lnSpc>
                <a:spcPct val="150000"/>
              </a:lnSpc>
            </a:pPr>
            <a:endParaRPr lang="en-US">
              <a:solidFill>
                <a:srgbClr val="00B050"/>
              </a:solidFill>
              <a:latin typeface="Corbel" pitchFamily="34" charset="0"/>
            </a:endParaRPr>
          </a:p>
          <a:p>
            <a:pPr algn="just">
              <a:lnSpc>
                <a:spcPct val="150000"/>
              </a:lnSpc>
            </a:pPr>
            <a:r>
              <a:rPr lang="ar-IQ">
                <a:solidFill>
                  <a:srgbClr val="00B050"/>
                </a:solidFill>
                <a:latin typeface="Corbel" pitchFamily="34" charset="0"/>
                <a:cs typeface="Tahoma" pitchFamily="34" charset="0"/>
              </a:rPr>
              <a:t>1. يسترد المدين حقه في الأشراف على ماله وأدارته وأستغلاله </a:t>
            </a:r>
            <a:endParaRPr lang="en-US">
              <a:solidFill>
                <a:srgbClr val="00B050"/>
              </a:solidFill>
              <a:latin typeface="Corbel" pitchFamily="34" charset="0"/>
            </a:endParaRPr>
          </a:p>
          <a:p>
            <a:pPr algn="just">
              <a:lnSpc>
                <a:spcPct val="150000"/>
              </a:lnSpc>
            </a:pPr>
            <a:r>
              <a:rPr lang="ar-IQ">
                <a:latin typeface="Corbel" pitchFamily="34" charset="0"/>
                <a:cs typeface="Tahoma" pitchFamily="34" charset="0"/>
              </a:rPr>
              <a:t>2. أطلاق يد المدين في التصرف في ماله.</a:t>
            </a:r>
            <a:endParaRPr lang="en-US">
              <a:solidFill>
                <a:srgbClr val="00B0F0"/>
              </a:solidFill>
              <a:latin typeface="Corbel" pitchFamily="34" charset="0"/>
            </a:endParaRPr>
          </a:p>
          <a:p>
            <a:pPr algn="just">
              <a:lnSpc>
                <a:spcPct val="150000"/>
              </a:lnSpc>
            </a:pPr>
            <a:r>
              <a:rPr lang="ar-IQ">
                <a:solidFill>
                  <a:srgbClr val="00B0F0"/>
                </a:solidFill>
                <a:latin typeface="Corbel" pitchFamily="34" charset="0"/>
                <a:cs typeface="Tahoma" pitchFamily="34" charset="0"/>
              </a:rPr>
              <a:t>3. بقاء حق الدائنين فيما اتخذوا من أجراءات تنفيذ فردية على مال المدين قائما, ويظل كل أجراء أتخذه الدائن بأسمه ولمصلحته قبل قرار رفع الحجر صحيحا ونافذا, وله أن يستمر فيه حتى يستوفي حقه. </a:t>
            </a:r>
            <a:endParaRPr lang="en-US">
              <a:solidFill>
                <a:srgbClr val="00B0F0"/>
              </a:solidFill>
              <a:latin typeface="Corbel" pitchFamily="34" charset="0"/>
            </a:endParaRPr>
          </a:p>
          <a:p>
            <a:pPr algn="just">
              <a:lnSpc>
                <a:spcPct val="150000"/>
              </a:lnSpc>
            </a:pPr>
            <a:r>
              <a:rPr lang="ar-IQ">
                <a:solidFill>
                  <a:srgbClr val="FF0000"/>
                </a:solidFill>
                <a:latin typeface="Corbel" pitchFamily="34" charset="0"/>
                <a:cs typeface="Tahoma" pitchFamily="34" charset="0"/>
              </a:rPr>
              <a:t>4. رجوع أجال الديون التي حلت بالحكم بالحجر الى ماكانت عليه قبل سقوطها. </a:t>
            </a:r>
            <a:endParaRPr lang="en-US">
              <a:solidFill>
                <a:srgbClr val="FF0000"/>
              </a:solidFill>
              <a:latin typeface="Corbel" pitchFamily="34" charset="0"/>
            </a:endParaRPr>
          </a:p>
          <a:p>
            <a:pPr algn="just">
              <a:lnSpc>
                <a:spcPct val="150000"/>
              </a:lnSpc>
            </a:pPr>
            <a:r>
              <a:rPr lang="ar-IQ">
                <a:solidFill>
                  <a:srgbClr val="FFFF00"/>
                </a:solidFill>
                <a:latin typeface="Corbel" pitchFamily="34" charset="0"/>
                <a:cs typeface="Tahoma" pitchFamily="34" charset="0"/>
              </a:rPr>
              <a:t>5. أنقطاع النفقة التي قررت للمدين ولمن لزمته نفقته ضمانا لمورد يكفل عيشهم, لأنعدام مبرر بقاءها. </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6. أن أنتهاء الحجز يزيل حالة قانونية تكفل المشرع بتنظيمها, دون أن يعني زوال أعسار المدين أعسارا فعليا. فقد يظل المدين معسرا فعلا بعد زوال الحجر. لذلك فأنه أنتهاءه لا يمنع الدائنين من الطعن في تصرفات المدين ولا من التمسك بأستعمال حقوقه للنظام المعتاد الذي يخضع له المدينين.</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endParaRPr lang="ar-IQ">
              <a:latin typeface="Corbel" pitchFamily="34" charset="0"/>
              <a:cs typeface="Tahoma" pitchFamily="34" charset="0"/>
            </a:endParaRPr>
          </a:p>
        </p:txBody>
      </p:sp>
    </p:spTree>
  </p:cSld>
  <p:clrMapOvr>
    <a:masterClrMapping/>
  </p:clrMapOvr>
  <p:transition/>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
          <p:cNvSpPr>
            <a:spLocks noChangeArrowheads="1"/>
          </p:cNvSpPr>
          <p:nvPr/>
        </p:nvSpPr>
        <p:spPr bwMode="auto">
          <a:xfrm>
            <a:off x="228600" y="304800"/>
            <a:ext cx="8610600" cy="4940300"/>
          </a:xfrm>
          <a:prstGeom prst="rect">
            <a:avLst/>
          </a:prstGeom>
          <a:noFill/>
          <a:ln w="9525">
            <a:noFill/>
            <a:miter lim="800000"/>
            <a:headEnd/>
            <a:tailEnd/>
          </a:ln>
        </p:spPr>
        <p:txBody>
          <a:bodyPr>
            <a:spAutoFit/>
          </a:bodyPr>
          <a:lstStyle/>
          <a:p>
            <a:pPr algn="ctr">
              <a:lnSpc>
                <a:spcPct val="150000"/>
              </a:lnSpc>
            </a:pPr>
            <a:r>
              <a:rPr lang="ar-IQ" b="1">
                <a:solidFill>
                  <a:srgbClr val="FFFF00"/>
                </a:solidFill>
                <a:latin typeface="Corbel" pitchFamily="34" charset="0"/>
                <a:cs typeface="Tahoma" pitchFamily="34" charset="0"/>
              </a:rPr>
              <a:t>الحق في الحبس للضمان ( م. 280- 282 مدني)</a:t>
            </a:r>
          </a:p>
          <a:p>
            <a:pPr algn="ctr">
              <a:lnSpc>
                <a:spcPct val="150000"/>
              </a:lnSpc>
            </a:pPr>
            <a:endParaRPr lang="en-US">
              <a:solidFill>
                <a:srgbClr val="FFFF00"/>
              </a:solidFill>
              <a:latin typeface="Corbel" pitchFamily="34" charset="0"/>
            </a:endParaRPr>
          </a:p>
          <a:p>
            <a:pPr algn="just">
              <a:lnSpc>
                <a:spcPct val="150000"/>
              </a:lnSpc>
            </a:pPr>
            <a:r>
              <a:rPr lang="ar-IQ">
                <a:solidFill>
                  <a:srgbClr val="FF0000"/>
                </a:solidFill>
                <a:latin typeface="Corbel" pitchFamily="34" charset="0"/>
                <a:cs typeface="Tahoma" pitchFamily="34" charset="0"/>
              </a:rPr>
              <a:t>الحق في الحبس للضمان,</a:t>
            </a:r>
            <a:r>
              <a:rPr lang="ar-IQ">
                <a:latin typeface="Corbel" pitchFamily="34" charset="0"/>
                <a:cs typeface="Tahoma" pitchFamily="34" charset="0"/>
              </a:rPr>
              <a:t> هي حق الدائن الذي يكون مدينا لمدينه في الوقت نفسه, بالأمتناع عن الوفاء بألتزامه حتى ينفذ المدين ألتزاما ترتب في ذمته بمناسبة ألتزام الدائن وأرتبط به. </a:t>
            </a:r>
            <a:endParaRPr lang="en-US">
              <a:latin typeface="Corbel" pitchFamily="34" charset="0"/>
            </a:endParaRPr>
          </a:p>
          <a:p>
            <a:pPr algn="just">
              <a:lnSpc>
                <a:spcPct val="150000"/>
              </a:lnSpc>
            </a:pPr>
            <a:r>
              <a:rPr lang="ar-IQ">
                <a:latin typeface="Corbel" pitchFamily="34" charset="0"/>
                <a:cs typeface="Tahoma" pitchFamily="34" charset="0"/>
              </a:rPr>
              <a:t>فالمتعاقد في العقود التبادلية كالبائع أو المشتري, أن يحبس ماهو ملتزم بأداءه, أي ان لا ينفذ التزامه, حتى ينفذ المتعاقد الأخر ما في ذمته من ألتزام. وفي العقود الملزمة لجانب واحد يحق للوديع أذا أنفق على الوديعة نفقات لحفظها وصيانتها أن يحبسها حتى يستوفي منه ما أنفقه عليه. </a:t>
            </a:r>
            <a:endParaRPr lang="en-US">
              <a:latin typeface="Corbel" pitchFamily="34" charset="0"/>
            </a:endParaRPr>
          </a:p>
          <a:p>
            <a:pPr algn="l"/>
            <a:r>
              <a:rPr lang="ar-IQ">
                <a:latin typeface="Corbel" pitchFamily="34" charset="0"/>
                <a:cs typeface="Tahoma" pitchFamily="34" charset="0"/>
              </a:rPr>
              <a:t>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1"/>
          <p:cNvSpPr>
            <a:spLocks noChangeArrowheads="1"/>
          </p:cNvSpPr>
          <p:nvPr/>
        </p:nvSpPr>
        <p:spPr bwMode="auto">
          <a:xfrm>
            <a:off x="228600" y="304800"/>
            <a:ext cx="8610600" cy="4745038"/>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أساسه وطبيعته</a:t>
            </a:r>
          </a:p>
          <a:p>
            <a:pPr algn="just">
              <a:lnSpc>
                <a:spcPct val="150000"/>
              </a:lnSpc>
            </a:pPr>
            <a:endParaRPr lang="en-US">
              <a:solidFill>
                <a:srgbClr val="FFFF00"/>
              </a:solidFill>
              <a:latin typeface="Corbel" pitchFamily="34" charset="0"/>
            </a:endParaRPr>
          </a:p>
          <a:p>
            <a:pPr algn="just">
              <a:lnSpc>
                <a:spcPct val="150000"/>
              </a:lnSpc>
            </a:pPr>
            <a:r>
              <a:rPr lang="ar-IQ" b="1">
                <a:solidFill>
                  <a:srgbClr val="FF0000"/>
                </a:solidFill>
                <a:latin typeface="Corbel" pitchFamily="34" charset="0"/>
                <a:cs typeface="Tahoma" pitchFamily="34" charset="0"/>
              </a:rPr>
              <a:t>أساسه</a:t>
            </a:r>
            <a:r>
              <a:rPr lang="ar-IQ">
                <a:solidFill>
                  <a:srgbClr val="FF0000"/>
                </a:solidFill>
                <a:latin typeface="Corbel" pitchFamily="34" charset="0"/>
                <a:cs typeface="Tahoma" pitchFamily="34" charset="0"/>
              </a:rPr>
              <a:t>¸</a:t>
            </a:r>
            <a:r>
              <a:rPr lang="ar-IQ">
                <a:latin typeface="Corbel" pitchFamily="34" charset="0"/>
                <a:cs typeface="Tahoma" pitchFamily="34" charset="0"/>
              </a:rPr>
              <a:t> يقوم الحق في الحبس على أعتبارات من العدالة وحسن النية والمنطق القانوني. </a:t>
            </a:r>
            <a:endParaRPr lang="en-US">
              <a:latin typeface="Corbel" pitchFamily="34" charset="0"/>
            </a:endParaRPr>
          </a:p>
          <a:p>
            <a:pPr algn="just">
              <a:lnSpc>
                <a:spcPct val="150000"/>
              </a:lnSpc>
            </a:pPr>
            <a:r>
              <a:rPr lang="ar-IQ" b="1">
                <a:solidFill>
                  <a:srgbClr val="FF0000"/>
                </a:solidFill>
                <a:latin typeface="Corbel" pitchFamily="34" charset="0"/>
                <a:cs typeface="Tahoma" pitchFamily="34" charset="0"/>
              </a:rPr>
              <a:t>طبيعته</a:t>
            </a:r>
            <a:r>
              <a:rPr lang="ar-IQ">
                <a:solidFill>
                  <a:srgbClr val="FF0000"/>
                </a:solidFill>
                <a:latin typeface="Corbel" pitchFamily="34" charset="0"/>
                <a:cs typeface="Tahoma" pitchFamily="34" charset="0"/>
              </a:rPr>
              <a:t>,</a:t>
            </a:r>
            <a:r>
              <a:rPr lang="ar-IQ">
                <a:latin typeface="Corbel" pitchFamily="34" charset="0"/>
                <a:cs typeface="Tahoma" pitchFamily="34" charset="0"/>
              </a:rPr>
              <a:t> فهو ليس بحق عيني ولا ينطوي على حق التقدم وحق التتبع, لأنه لا يخول الدائن حق أمتياز على ما حبس. كما أنه لا يخضع لأجراءات الشهر. وهو ليس بحق شخصي يترتب في ذمتة المدين متعلقا بالشيء المحبوس. وهو دفع بعدم التنفيذ يخول الدائن حق الأمتناع عن الوفاء بما عليه من دين حتى يستوفي دينا له ترتب في ذمة مدينه, متى توافرت صفتا الدائن والمدين في كل من الطرفين وتحقق الترابط بين المدينين.  </a:t>
            </a:r>
          </a:p>
          <a:p>
            <a:pPr algn="just">
              <a:lnSpc>
                <a:spcPct val="150000"/>
              </a:lnSpc>
            </a:pP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1"/>
          <p:cNvSpPr>
            <a:spLocks noChangeArrowheads="1"/>
          </p:cNvSpPr>
          <p:nvPr/>
        </p:nvSpPr>
        <p:spPr bwMode="auto">
          <a:xfrm>
            <a:off x="228600" y="304800"/>
            <a:ext cx="8610600" cy="4662488"/>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خصائصه</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يتميز الحق في الحبس للضمان بالخصائص الأتية:-</a:t>
            </a:r>
            <a:endParaRPr lang="en-US">
              <a:latin typeface="Corbel" pitchFamily="34" charset="0"/>
            </a:endParaRPr>
          </a:p>
          <a:p>
            <a:pPr algn="just">
              <a:lnSpc>
                <a:spcPct val="150000"/>
              </a:lnSpc>
            </a:pPr>
            <a:r>
              <a:rPr lang="ar-IQ">
                <a:latin typeface="Corbel" pitchFamily="34" charset="0"/>
                <a:cs typeface="Tahoma" pitchFamily="34" charset="0"/>
              </a:rPr>
              <a:t>1</a:t>
            </a:r>
            <a:r>
              <a:rPr lang="ar-IQ">
                <a:solidFill>
                  <a:srgbClr val="FF0000"/>
                </a:solidFill>
                <a:latin typeface="Corbel" pitchFamily="34" charset="0"/>
                <a:cs typeface="Tahoma" pitchFamily="34" charset="0"/>
              </a:rPr>
              <a:t>. أنه دفع, يثبت للمدين عند توافر شروط معينة. فيدفع به مطالبة الدائن له بتنفيذ ألتزامه أو بأسترداد حيازة</a:t>
            </a:r>
            <a:endParaRPr lang="en-US">
              <a:solidFill>
                <a:srgbClr val="FF0000"/>
              </a:solidFill>
              <a:latin typeface="Corbel" pitchFamily="34" charset="0"/>
            </a:endParaRPr>
          </a:p>
          <a:p>
            <a:pPr algn="just">
              <a:lnSpc>
                <a:spcPct val="150000"/>
              </a:lnSpc>
            </a:pPr>
            <a:r>
              <a:rPr lang="ar-IQ">
                <a:solidFill>
                  <a:srgbClr val="00B0F0"/>
                </a:solidFill>
                <a:latin typeface="Corbel" pitchFamily="34" charset="0"/>
                <a:cs typeface="Tahoma" pitchFamily="34" charset="0"/>
              </a:rPr>
              <a:t>2. أنه حق لا يقبل التجزئة, فللحابس أن يحبس كل الشيء في يده حتى يستوفي حقه كاملا من أصل وفوائد ومصروفات. ولا يلزم بتسليم جزء من الشيء المحبوس كمقابل للجزء الذي استوفاه. </a:t>
            </a:r>
            <a:endParaRPr lang="en-US">
              <a:solidFill>
                <a:srgbClr val="00B0F0"/>
              </a:solidFill>
              <a:latin typeface="Corbel" pitchFamily="34" charset="0"/>
            </a:endParaRPr>
          </a:p>
          <a:p>
            <a:pPr algn="just">
              <a:lnSpc>
                <a:spcPct val="150000"/>
              </a:lnSpc>
            </a:pPr>
            <a:r>
              <a:rPr lang="ar-IQ">
                <a:latin typeface="Corbel" pitchFamily="34" charset="0"/>
                <a:cs typeface="Tahoma" pitchFamily="34" charset="0"/>
              </a:rPr>
              <a:t>3. أنه حق ينبغي أن يتحاشى صاحبه التعسف في أستعمال الحق. لذا فأنه يجبر المالك على تسليم ما يزيد على القدر الذي يضمن حقه. أذا كان الشيء يقبل التجزئة دون تلف يصيبه ودون ضرر يلحق بالحابس.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endParaRPr lang="ar-IQ">
              <a:latin typeface="Corbel" pitchFamily="34" charset="0"/>
              <a:cs typeface="Tahoma" pitchFamily="34" charset="0"/>
            </a:endParaRPr>
          </a:p>
        </p:txBody>
      </p:sp>
    </p:spTree>
  </p:cSld>
  <p:clrMapOvr>
    <a:masterClrMapping/>
  </p:clrMapOvr>
  <p:transition/>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1"/>
          <p:cNvSpPr>
            <a:spLocks noChangeArrowheads="1"/>
          </p:cNvSpPr>
          <p:nvPr/>
        </p:nvSpPr>
        <p:spPr bwMode="auto">
          <a:xfrm>
            <a:off x="228600" y="304800"/>
            <a:ext cx="8610600" cy="7156450"/>
          </a:xfrm>
          <a:prstGeom prst="rect">
            <a:avLst/>
          </a:prstGeom>
          <a:noFill/>
          <a:ln w="9525">
            <a:noFill/>
            <a:miter lim="800000"/>
            <a:headEnd/>
            <a:tailEnd/>
          </a:ln>
        </p:spPr>
        <p:txBody>
          <a:bodyPr>
            <a:spAutoFit/>
          </a:bodyPr>
          <a:lstStyle/>
          <a:p>
            <a:pPr algn="just">
              <a:lnSpc>
                <a:spcPct val="150000"/>
              </a:lnSpc>
            </a:pPr>
            <a:r>
              <a:rPr lang="ar-IQ" b="1">
                <a:solidFill>
                  <a:srgbClr val="00B0F0"/>
                </a:solidFill>
                <a:latin typeface="Corbel" pitchFamily="34" charset="0"/>
                <a:cs typeface="Tahoma" pitchFamily="34" charset="0"/>
              </a:rPr>
              <a:t>تقسيم البحث, </a:t>
            </a:r>
            <a:endParaRPr lang="en-US">
              <a:solidFill>
                <a:srgbClr val="00B0F0"/>
              </a:solidFill>
              <a:latin typeface="Corbel" pitchFamily="34" charset="0"/>
            </a:endParaRPr>
          </a:p>
          <a:p>
            <a:pPr algn="just">
              <a:lnSpc>
                <a:spcPct val="150000"/>
              </a:lnSpc>
            </a:pPr>
            <a:r>
              <a:rPr lang="ar-IQ">
                <a:latin typeface="Corbel" pitchFamily="34" charset="0"/>
                <a:cs typeface="Tahoma" pitchFamily="34" charset="0"/>
              </a:rPr>
              <a:t>أن دراسة موضوع الحق في الحبس يقتضي دراسة شوط نشوئه, وبيان أثاره, والأشارة الى طرق أنقضاءه.</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b="1">
                <a:solidFill>
                  <a:srgbClr val="FFFF00"/>
                </a:solidFill>
                <a:latin typeface="Corbel" pitchFamily="34" charset="0"/>
                <a:cs typeface="Tahoma" pitchFamily="34" charset="0"/>
              </a:rPr>
              <a:t>شروط نشوء الحق في الحبس</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حسب المواد 280- 282 مدني فأن الحق في الحبس ينشأ عند توافر شروط وهي:-</a:t>
            </a:r>
            <a:endParaRPr lang="en-US">
              <a:solidFill>
                <a:srgbClr val="FF0000"/>
              </a:solidFill>
              <a:latin typeface="Corbel" pitchFamily="34" charset="0"/>
            </a:endParaRPr>
          </a:p>
          <a:p>
            <a:pPr algn="just">
              <a:lnSpc>
                <a:spcPct val="150000"/>
              </a:lnSpc>
            </a:pPr>
            <a:r>
              <a:rPr lang="ar-IQ" b="1">
                <a:solidFill>
                  <a:srgbClr val="FF0000"/>
                </a:solidFill>
                <a:latin typeface="Corbel" pitchFamily="34" charset="0"/>
                <a:cs typeface="Tahoma" pitchFamily="34" charset="0"/>
              </a:rPr>
              <a:t>1. ثبوت حق الحابس في ذمة مدينه تتوافر فيه أوصاف معينة.</a:t>
            </a:r>
            <a:r>
              <a:rPr lang="ar-IQ">
                <a:latin typeface="Corbel" pitchFamily="34" charset="0"/>
                <a:cs typeface="Tahoma" pitchFamily="34" charset="0"/>
              </a:rPr>
              <a:t> يشترط في الدين الذي يثبت للحابس, أن يكون دينا مدنيا محققا مستحق الأداء تاليا أو معاصرا لحيازة الشيء, ولم يتم تنفيذه.</a:t>
            </a:r>
            <a:endParaRPr lang="en-US">
              <a:solidFill>
                <a:srgbClr val="FF0000"/>
              </a:solidFill>
              <a:latin typeface="Corbel" pitchFamily="34" charset="0"/>
            </a:endParaRPr>
          </a:p>
          <a:p>
            <a:pPr algn="just">
              <a:lnSpc>
                <a:spcPct val="150000"/>
              </a:lnSpc>
            </a:pPr>
            <a:r>
              <a:rPr lang="ar-IQ" b="1">
                <a:solidFill>
                  <a:srgbClr val="FF0000"/>
                </a:solidFill>
                <a:latin typeface="Corbel" pitchFamily="34" charset="0"/>
                <a:cs typeface="Tahoma" pitchFamily="34" charset="0"/>
              </a:rPr>
              <a:t>2. وجود ألتزام على الحابس بأداء شيء مما يعني التقابل بين دينين,</a:t>
            </a:r>
            <a:r>
              <a:rPr lang="ar-IQ" b="1">
                <a:latin typeface="Corbel" pitchFamily="34" charset="0"/>
                <a:cs typeface="Tahoma" pitchFamily="34" charset="0"/>
              </a:rPr>
              <a:t> </a:t>
            </a:r>
            <a:r>
              <a:rPr lang="ar-IQ">
                <a:latin typeface="Corbel" pitchFamily="34" charset="0"/>
                <a:cs typeface="Tahoma" pitchFamily="34" charset="0"/>
              </a:rPr>
              <a:t>لا بد لقيام الحق في الحبس من وجود محل يرد عليه الحق. أن محل الحق في الحبس وهو الدين الذي يلتزم الدائن بأداءه قد يتعلق بعين معينة بالذات سواء كان عقارا أو منقول. كعين يبيعها مالكها ويلتزم بتسليمها, ألا أن له أن يقف تنفيذ ألتزامه بالتسليم حتى يستوفي ثمنها, وقد يتعلق بشيء معين بالنقود كأن يحبس المشتري الثمن في يده حتى يتسلم المال المبيع, وقد يكون محل الدين عملا, كأن يحبس مصلح الحاسوب المال في يده بعد تصليحها حتى يستوفي أجرته, يكون المحل أمتناعا عن عمل. </a:t>
            </a:r>
            <a:endParaRPr lang="en-US">
              <a:latin typeface="Corbel"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228600" y="304800"/>
            <a:ext cx="8763000" cy="6730048"/>
          </a:xfrm>
          <a:prstGeom prst="rect">
            <a:avLst/>
          </a:prstGeom>
          <a:noFill/>
          <a:ln w="9525">
            <a:noFill/>
            <a:miter lim="800000"/>
            <a:headEnd/>
            <a:tailEnd/>
          </a:ln>
        </p:spPr>
        <p:txBody>
          <a:bodyPr>
            <a:spAutoFit/>
          </a:bodyPr>
          <a:lstStyle/>
          <a:p>
            <a:pPr algn="ctr">
              <a:lnSpc>
                <a:spcPct val="150000"/>
              </a:lnSpc>
            </a:pPr>
            <a:r>
              <a:rPr lang="ar-IQ" sz="2800" b="1" dirty="0">
                <a:latin typeface="Times New Roman" panose="02020603050405020304" pitchFamily="18" charset="0"/>
                <a:cs typeface="Times New Roman" panose="02020603050405020304" pitchFamily="18" charset="0"/>
              </a:rPr>
              <a:t>التنفيذ العيني الجبري</a:t>
            </a:r>
          </a:p>
          <a:p>
            <a:pPr algn="just">
              <a:lnSpc>
                <a:spcPct val="150000"/>
              </a:lnSpc>
            </a:pPr>
            <a:endParaRPr lang="ar-IQ" sz="2800" b="1" dirty="0">
              <a:latin typeface="Times New Roman" panose="02020603050405020304" pitchFamily="18" charset="0"/>
              <a:cs typeface="Times New Roman" panose="02020603050405020304" pitchFamily="18" charset="0"/>
            </a:endParaRPr>
          </a:p>
          <a:p>
            <a:pPr algn="just">
              <a:lnSpc>
                <a:spcPct val="150000"/>
              </a:lnSpc>
            </a:pPr>
            <a:r>
              <a:rPr lang="ar-IQ" sz="2800" b="1" dirty="0">
                <a:latin typeface="Times New Roman" panose="02020603050405020304" pitchFamily="18" charset="0"/>
                <a:cs typeface="Times New Roman" panose="02020603050405020304" pitchFamily="18" charset="0"/>
              </a:rPr>
              <a:t>أذا ترتب الألتزام في ذمة شخص وجبت عليه الوفاء </a:t>
            </a:r>
            <a:r>
              <a:rPr lang="ar-IQ" sz="4000" b="1" dirty="0">
                <a:latin typeface="Times New Roman" panose="02020603050405020304" pitchFamily="18" charset="0"/>
                <a:cs typeface="Times New Roman" panose="02020603050405020304" pitchFamily="18" charset="0"/>
              </a:rPr>
              <a:t>(بذات الالتزام) </a:t>
            </a:r>
            <a:r>
              <a:rPr lang="ar-IQ" sz="2800" b="1" dirty="0">
                <a:latin typeface="Times New Roman" panose="02020603050405020304" pitchFamily="18" charset="0"/>
                <a:cs typeface="Times New Roman" panose="02020603050405020304" pitchFamily="18" charset="0"/>
              </a:rPr>
              <a:t>الذي تعهد به أيا كان محله. وبتمام الوفاء ينقضي الألتزام, ويسمى التنفيذ عندئذ تنفيذا أختياريا. وأذا كان المشرع العراقي لم يشر الى التنفيذ العيني الأختياري في صدر كلامه في اثار الألتزام وأكتفى بترتيب نتائجه في باب انقضاء الالتزام واعتبر وفاء الملتزم بذات التزامه الطريق الطبيعي لأنقضاءه. </a:t>
            </a:r>
          </a:p>
          <a:p>
            <a:pPr algn="just">
              <a:lnSpc>
                <a:spcPct val="150000"/>
              </a:lnSpc>
            </a:pPr>
            <a:r>
              <a:rPr lang="ar-IQ" dirty="0">
                <a:latin typeface="Corbel" pitchFamily="34" charset="0"/>
                <a:cs typeface="Tahoma" pitchFamily="34" charset="0"/>
              </a:rPr>
              <a:t>     </a:t>
            </a:r>
          </a:p>
          <a:p>
            <a:pPr algn="just">
              <a:lnSpc>
                <a:spcPct val="150000"/>
              </a:lnSpc>
            </a:pPr>
            <a:r>
              <a:rPr lang="ar-IQ" dirty="0">
                <a:latin typeface="Corbel" pitchFamily="34" charset="0"/>
                <a:cs typeface="Tahoma" pitchFamily="34" charset="0"/>
              </a:rPr>
              <a:t>  </a:t>
            </a:r>
          </a:p>
          <a:p>
            <a:pPr algn="just">
              <a:lnSpc>
                <a:spcPct val="150000"/>
              </a:lnSpc>
            </a:pPr>
            <a:endParaRPr lang="ar-IQ" dirty="0">
              <a:latin typeface="Corbel"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barn(inVertical)">
                                      <p:cBhvr>
                                        <p:cTn id="7" dur="500"/>
                                        <p:tgtEl>
                                          <p:spTgt spid="18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8434">
                                            <p:txEl>
                                              <p:pRg st="2" end="2"/>
                                            </p:txEl>
                                          </p:spTgt>
                                        </p:tgtEl>
                                        <p:attrNameLst>
                                          <p:attrName>style.visibility</p:attrName>
                                        </p:attrNameLst>
                                      </p:cBhvr>
                                      <p:to>
                                        <p:strVal val="visible"/>
                                      </p:to>
                                    </p:set>
                                    <p:animEffect transition="in" filter="barn(inVertical)">
                                      <p:cBhvr>
                                        <p:cTn id="12" dur="500"/>
                                        <p:tgtEl>
                                          <p:spTgt spid="184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1"/>
          <p:cNvSpPr>
            <a:spLocks noChangeArrowheads="1"/>
          </p:cNvSpPr>
          <p:nvPr/>
        </p:nvSpPr>
        <p:spPr bwMode="auto">
          <a:xfrm>
            <a:off x="228600" y="304800"/>
            <a:ext cx="8610600" cy="3970338"/>
          </a:xfrm>
          <a:prstGeom prst="rect">
            <a:avLst/>
          </a:prstGeom>
          <a:noFill/>
          <a:ln w="9525">
            <a:noFill/>
            <a:miter lim="800000"/>
            <a:headEnd/>
            <a:tailEnd/>
          </a:ln>
        </p:spPr>
        <p:txBody>
          <a:bodyPr>
            <a:spAutoFit/>
          </a:bodyPr>
          <a:lstStyle/>
          <a:p>
            <a:pPr algn="just">
              <a:lnSpc>
                <a:spcPct val="150000"/>
              </a:lnSpc>
            </a:pPr>
            <a:r>
              <a:rPr lang="ar-IQ">
                <a:latin typeface="Corbel" pitchFamily="34" charset="0"/>
                <a:cs typeface="Tahoma" pitchFamily="34" charset="0"/>
              </a:rPr>
              <a:t>ولا يمكن تصور أن يرد الحبس على الأشخاص فلا يجوز لمستشفى أن تحبس المريض أو المولود عن ذويه حتى يستوفي أجوره.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r>
              <a:rPr lang="ar-IQ">
                <a:latin typeface="Corbel" pitchFamily="34" charset="0"/>
                <a:cs typeface="Tahoma" pitchFamily="34" charset="0"/>
              </a:rPr>
              <a:t>وأذا وقع الحبس على شيء مادي فينبغي الا يكون هذا الشيء من الأموال العامة أو من الأموال التي لا تقبل الحجز عليها </a:t>
            </a:r>
            <a:endParaRPr lang="en-US">
              <a:latin typeface="Corbel" pitchFamily="34" charset="0"/>
            </a:endParaRPr>
          </a:p>
          <a:p>
            <a:pPr algn="just">
              <a:lnSpc>
                <a:spcPct val="150000"/>
              </a:lnSpc>
            </a:pPr>
            <a:r>
              <a:rPr lang="ar-IQ">
                <a:latin typeface="Corbel" pitchFamily="34" charset="0"/>
                <a:cs typeface="Tahoma" pitchFamily="34" charset="0"/>
              </a:rPr>
              <a:t>وغالبا ما يكون شيئا ماديا في يد الحابس مملوكا للمدين ومع ذلك يجوز أن يكون مملوكا للغير أو مملوكا للدائن الحابس نفسه ويجوز الا يحوز الحابس الشيء نفسه وأنما يحوزه عدل يتفق عليه الحابس والمالك. </a:t>
            </a:r>
            <a:endParaRPr lang="en-US">
              <a:latin typeface="Corbel" pitchFamily="34" charset="0"/>
            </a:endParaRPr>
          </a:p>
          <a:p>
            <a:pPr algn="just">
              <a:lnSpc>
                <a:spcPct val="150000"/>
              </a:lnSpc>
            </a:pP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1"/>
          <p:cNvSpPr>
            <a:spLocks noChangeArrowheads="1"/>
          </p:cNvSpPr>
          <p:nvPr/>
        </p:nvSpPr>
        <p:spPr bwMode="auto">
          <a:xfrm>
            <a:off x="228600" y="76200"/>
            <a:ext cx="8610600" cy="6683375"/>
          </a:xfrm>
          <a:prstGeom prst="rect">
            <a:avLst/>
          </a:prstGeom>
          <a:noFill/>
          <a:ln w="9525">
            <a:noFill/>
            <a:miter lim="800000"/>
            <a:headEnd/>
            <a:tailEnd/>
          </a:ln>
        </p:spPr>
        <p:txBody>
          <a:bodyPr>
            <a:spAutoFit/>
          </a:bodyPr>
          <a:lstStyle/>
          <a:p>
            <a:pPr algn="just">
              <a:lnSpc>
                <a:spcPct val="150000"/>
              </a:lnSpc>
            </a:pPr>
            <a:r>
              <a:rPr lang="ar-IQ" b="1">
                <a:latin typeface="Corbel" pitchFamily="34" charset="0"/>
                <a:cs typeface="Tahoma" pitchFamily="34" charset="0"/>
              </a:rPr>
              <a:t>3. </a:t>
            </a:r>
            <a:r>
              <a:rPr lang="ar-IQ" b="1">
                <a:solidFill>
                  <a:srgbClr val="FF0000"/>
                </a:solidFill>
                <a:latin typeface="Corbel" pitchFamily="34" charset="0"/>
                <a:cs typeface="Tahoma" pitchFamily="34" charset="0"/>
              </a:rPr>
              <a:t>قيام الأرتباط بين حق الحابس وبين ألتزامه بالأداء,</a:t>
            </a:r>
            <a:r>
              <a:rPr lang="ar-IQ">
                <a:latin typeface="Corbel" pitchFamily="34" charset="0"/>
                <a:cs typeface="Tahoma" pitchFamily="34" charset="0"/>
              </a:rPr>
              <a:t> أي أن يتحقق الأرتباط بين الدينين ( م. 282/1 مدني), وأن الحق في الحبس  ويبدو الأرتباط على نوعين:-    </a:t>
            </a:r>
            <a:endParaRPr lang="en-US">
              <a:latin typeface="Corbel" pitchFamily="34" charset="0"/>
            </a:endParaRPr>
          </a:p>
          <a:p>
            <a:pPr algn="just">
              <a:lnSpc>
                <a:spcPct val="150000"/>
              </a:lnSpc>
            </a:pPr>
            <a:r>
              <a:rPr lang="ar-IQ" b="1">
                <a:solidFill>
                  <a:srgbClr val="FFFF00"/>
                </a:solidFill>
                <a:latin typeface="Corbel" pitchFamily="34" charset="0"/>
                <a:cs typeface="Tahoma" pitchFamily="34" charset="0"/>
              </a:rPr>
              <a:t>الأرتباط القانوني  (الأرتباط التبادلي)</a:t>
            </a:r>
            <a:r>
              <a:rPr lang="ar-IQ">
                <a:solidFill>
                  <a:srgbClr val="FFFF00"/>
                </a:solidFill>
                <a:latin typeface="Corbel" pitchFamily="34" charset="0"/>
                <a:cs typeface="Tahoma" pitchFamily="34" charset="0"/>
              </a:rPr>
              <a:t>,</a:t>
            </a:r>
            <a:r>
              <a:rPr lang="ar-IQ">
                <a:latin typeface="Corbel" pitchFamily="34" charset="0"/>
                <a:cs typeface="Tahoma" pitchFamily="34" charset="0"/>
              </a:rPr>
              <a:t> فهو ما ينشأ عن علاقة قانونية بين ألتزامين أيا كان مصدرها هذه العلاقة عقدا كان أو سواه, </a:t>
            </a:r>
            <a:r>
              <a:rPr lang="ar-IQ">
                <a:solidFill>
                  <a:srgbClr val="FF0000"/>
                </a:solidFill>
                <a:latin typeface="Corbel" pitchFamily="34" charset="0"/>
                <a:cs typeface="Tahoma" pitchFamily="34" charset="0"/>
              </a:rPr>
              <a:t>والأرتباط التبادلي قد ينشأ عن عقد ملزم للجانبين وفية يكون عدم تنفيذ أحد طرفي العقد لألتزامه سببا لأمتناع الطرف الثاني عن تنفيذ ما ترتب في ذمته من ألتزام حتى ينفذ الطرف الأخر ألتزامه ويسمى أمتناعه عن التنفيذ </a:t>
            </a:r>
            <a:r>
              <a:rPr lang="ar-IQ" b="1">
                <a:solidFill>
                  <a:srgbClr val="FF0000"/>
                </a:solidFill>
                <a:latin typeface="Corbel" pitchFamily="34" charset="0"/>
                <a:cs typeface="Tahoma" pitchFamily="34" charset="0"/>
              </a:rPr>
              <a:t>بالدفع بعدم التنفيذ.</a:t>
            </a:r>
            <a:r>
              <a:rPr lang="ar-IQ">
                <a:latin typeface="Corbel" pitchFamily="34" charset="0"/>
                <a:cs typeface="Tahoma" pitchFamily="34" charset="0"/>
              </a:rPr>
              <a:t> </a:t>
            </a:r>
            <a:r>
              <a:rPr lang="ar-IQ">
                <a:solidFill>
                  <a:srgbClr val="00B0F0"/>
                </a:solidFill>
                <a:latin typeface="Corbel" pitchFamily="34" charset="0"/>
                <a:cs typeface="Tahoma" pitchFamily="34" charset="0"/>
              </a:rPr>
              <a:t>وقد ينشأ العلاقة التبادلية في العقد الملزم لجانب واحد, فللوديع أن يحبس الوديعة في يده أذا أنفق مصاريف لحفظها أو لحقه ضرر بسببها حتى يسترد ما أنفق أو يتقاضى ما أستحق من تعويض. </a:t>
            </a:r>
            <a:r>
              <a:rPr lang="ar-IQ">
                <a:solidFill>
                  <a:srgbClr val="7030A0"/>
                </a:solidFill>
                <a:latin typeface="Corbel" pitchFamily="34" charset="0"/>
                <a:cs typeface="Tahoma" pitchFamily="34" charset="0"/>
              </a:rPr>
              <a:t>وقد تقوم العلاقة التبادلية على أساس غير عقدي, فأذا رفع الحجر عن المحجور كان للولي أو الوصي مثلا الحق في حبس المال أذا كان قد أنفق في تنفيذ الولاية ما يحق له أسترداده حتى يستوفي ما أنفق. </a:t>
            </a:r>
            <a:endParaRPr lang="en-US">
              <a:solidFill>
                <a:srgbClr val="7030A0"/>
              </a:solidFill>
              <a:latin typeface="Corbel" pitchFamily="34" charset="0"/>
            </a:endParaRPr>
          </a:p>
          <a:p>
            <a:pPr algn="just">
              <a:lnSpc>
                <a:spcPct val="150000"/>
              </a:lnSpc>
            </a:pPr>
            <a:r>
              <a:rPr lang="ar-IQ" b="1">
                <a:solidFill>
                  <a:srgbClr val="FFFF00"/>
                </a:solidFill>
                <a:latin typeface="Corbel" pitchFamily="34" charset="0"/>
                <a:cs typeface="Tahoma" pitchFamily="34" charset="0"/>
              </a:rPr>
              <a:t>أما الأرتباط المادي أو الموضوعي,</a:t>
            </a:r>
            <a:r>
              <a:rPr lang="ar-IQ">
                <a:latin typeface="Corbel" pitchFamily="34" charset="0"/>
                <a:cs typeface="Tahoma" pitchFamily="34" charset="0"/>
              </a:rPr>
              <a:t> فهو الأرتباط الذي لا ينشأ عن علاقة تبادلية بين دينين, وأنما يقوم على واقعة مادية هي حيازة الشيء وما تؤدي اليه من وجوب أستيفاء الحائز حقا له نشأ عن الشيء الموجود تحت يده والذي يلتزم برده الى صاحبه. وتطبيقات هذا النوع كثيرة في القانون, فحسب المادة 281 مدني يجوز لمن أنفق على ملك غيره وهو في حيازته مصروفات ضرورية أو نافعة أن يحبس الشيء في يده. </a:t>
            </a:r>
          </a:p>
        </p:txBody>
      </p:sp>
    </p:spTree>
  </p:cSld>
  <p:clrMapOvr>
    <a:masterClrMapping/>
  </p:clrMapOvr>
  <p:transition/>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1"/>
          <p:cNvSpPr>
            <a:spLocks noChangeArrowheads="1"/>
          </p:cNvSpPr>
          <p:nvPr/>
        </p:nvSpPr>
        <p:spPr bwMode="auto">
          <a:xfrm>
            <a:off x="228600" y="304800"/>
            <a:ext cx="8610600" cy="4191000"/>
          </a:xfrm>
          <a:prstGeom prst="rect">
            <a:avLst/>
          </a:prstGeom>
          <a:noFill/>
          <a:ln w="9525">
            <a:noFill/>
            <a:miter lim="800000"/>
            <a:headEnd/>
            <a:tailEnd/>
          </a:ln>
        </p:spPr>
        <p:txBody>
          <a:bodyPr>
            <a:spAutoFit/>
          </a:bodyPr>
          <a:lstStyle/>
          <a:p>
            <a:pPr algn="just">
              <a:lnSpc>
                <a:spcPct val="150000"/>
              </a:lnSpc>
            </a:pPr>
            <a:r>
              <a:rPr lang="ar-IQ" b="1">
                <a:solidFill>
                  <a:srgbClr val="FFFF00"/>
                </a:solidFill>
                <a:latin typeface="Corbel" pitchFamily="34" charset="0"/>
                <a:cs typeface="Tahoma" pitchFamily="34" charset="0"/>
              </a:rPr>
              <a:t>أثار حق الحبس</a:t>
            </a:r>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لقد أشارت المادة 283 مدني الى الأثار المترتبة على حق الحبس.  </a:t>
            </a:r>
            <a:endParaRPr lang="en-US">
              <a:latin typeface="Corbel" pitchFamily="34" charset="0"/>
            </a:endParaRPr>
          </a:p>
          <a:p>
            <a:pPr algn="just">
              <a:lnSpc>
                <a:spcPct val="150000"/>
              </a:lnSpc>
            </a:pPr>
            <a:r>
              <a:rPr lang="ar-IQ">
                <a:latin typeface="Corbel" pitchFamily="34" charset="0"/>
                <a:cs typeface="Tahoma" pitchFamily="34" charset="0"/>
              </a:rPr>
              <a:t>الا انه يجب التمييز بين صورتين لمحل الحق في الحبس هما العين والدين. أي ان المحل الذي يرد عليه الحق في الحبس يكون:-</a:t>
            </a:r>
            <a:endParaRPr lang="en-US">
              <a:latin typeface="Corbel" pitchFamily="34" charset="0"/>
            </a:endParaRPr>
          </a:p>
          <a:p>
            <a:pPr algn="just">
              <a:lnSpc>
                <a:spcPct val="150000"/>
              </a:lnSpc>
            </a:pPr>
            <a:r>
              <a:rPr lang="ar-IQ" b="1">
                <a:solidFill>
                  <a:srgbClr val="00B0F0"/>
                </a:solidFill>
                <a:latin typeface="Corbel" pitchFamily="34" charset="0"/>
                <a:cs typeface="Tahoma" pitchFamily="34" charset="0"/>
              </a:rPr>
              <a:t>عين</a:t>
            </a:r>
            <a:r>
              <a:rPr lang="ar-IQ">
                <a:latin typeface="Corbel" pitchFamily="34" charset="0"/>
                <a:cs typeface="Tahoma" pitchFamily="34" charset="0"/>
              </a:rPr>
              <a:t> يحبس في يد الحابس والعين هي الشيء المعين بالذات. ويقع الحبس في العقود الملزمة لجانبين أو لجانب واحد. </a:t>
            </a:r>
            <a:endParaRPr lang="en-US">
              <a:latin typeface="Corbel" pitchFamily="34" charset="0"/>
            </a:endParaRPr>
          </a:p>
          <a:p>
            <a:pPr algn="just">
              <a:lnSpc>
                <a:spcPct val="150000"/>
              </a:lnSpc>
            </a:pPr>
            <a:r>
              <a:rPr lang="ar-IQ" b="1">
                <a:solidFill>
                  <a:srgbClr val="00B0F0"/>
                </a:solidFill>
                <a:latin typeface="Corbel" pitchFamily="34" charset="0"/>
                <a:cs typeface="Tahoma" pitchFamily="34" charset="0"/>
              </a:rPr>
              <a:t>دينا</a:t>
            </a:r>
            <a:r>
              <a:rPr lang="ar-IQ">
                <a:latin typeface="Corbel" pitchFamily="34" charset="0"/>
                <a:cs typeface="Tahoma" pitchFamily="34" charset="0"/>
              </a:rPr>
              <a:t> يكون ذمة في ذمة المدين, والدين هو كل ما لم يتعين بذاته كأن يكون من النقود أو أي شيء أخر تعين جنسه فقط. ولا يقع حبس الدين الا في العقود الملزمة للجانبين.  </a:t>
            </a:r>
            <a:endParaRPr lang="en-US">
              <a:latin typeface="Corbel" pitchFamily="34" charset="0"/>
            </a:endParaRPr>
          </a:p>
          <a:p>
            <a:pPr algn="just">
              <a:lnSpc>
                <a:spcPct val="150000"/>
              </a:lnSpc>
            </a:pPr>
            <a:r>
              <a:rPr lang="ar-IQ">
                <a:solidFill>
                  <a:srgbClr val="FFFF00"/>
                </a:solidFill>
                <a:latin typeface="Corbel" pitchFamily="34" charset="0"/>
                <a:cs typeface="Tahoma" pitchFamily="34" charset="0"/>
              </a:rPr>
              <a:t> </a:t>
            </a:r>
            <a:endParaRPr lang="ar-IQ" sz="2400">
              <a:latin typeface="Corbel" pitchFamily="34" charset="0"/>
              <a:cs typeface="Tahoma" pitchFamily="34" charset="0"/>
            </a:endParaRPr>
          </a:p>
          <a:p>
            <a:pPr algn="just">
              <a:lnSpc>
                <a:spcPct val="150000"/>
              </a:lnSpc>
            </a:pPr>
            <a:r>
              <a:rPr lang="ar-IQ">
                <a:latin typeface="Corbel" pitchFamily="34" charset="0"/>
                <a:cs typeface="Tahoma" pitchFamily="34" charset="0"/>
              </a:rPr>
              <a:t>       </a:t>
            </a:r>
          </a:p>
        </p:txBody>
      </p:sp>
    </p:spTree>
  </p:cSld>
  <p:clrMapOvr>
    <a:masterClrMapping/>
  </p:clrMapOvr>
  <p:transition/>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1"/>
          <p:cNvSpPr>
            <a:spLocks noChangeArrowheads="1"/>
          </p:cNvSpPr>
          <p:nvPr/>
        </p:nvSpPr>
        <p:spPr bwMode="auto">
          <a:xfrm>
            <a:off x="228600" y="304800"/>
            <a:ext cx="8610600" cy="3832225"/>
          </a:xfrm>
          <a:prstGeom prst="rect">
            <a:avLst/>
          </a:prstGeom>
          <a:noFill/>
          <a:ln w="9525">
            <a:noFill/>
            <a:miter lim="800000"/>
            <a:headEnd/>
            <a:tailEnd/>
          </a:ln>
        </p:spPr>
        <p:txBody>
          <a:bodyPr>
            <a:spAutoFit/>
          </a:bodyPr>
          <a:lstStyle/>
          <a:p>
            <a:pPr algn="just">
              <a:lnSpc>
                <a:spcPct val="150000"/>
              </a:lnSpc>
            </a:pPr>
            <a:r>
              <a:rPr lang="ar-IQ" b="1">
                <a:solidFill>
                  <a:srgbClr val="FF0000"/>
                </a:solidFill>
                <a:latin typeface="Corbel" pitchFamily="34" charset="0"/>
                <a:cs typeface="Tahoma" pitchFamily="34" charset="0"/>
              </a:rPr>
              <a:t>أ. الأثار المترتبة على حبس الدين وخضوعها لقواعد الدفع بعدم التنفيذ</a:t>
            </a:r>
            <a:endParaRPr lang="en-US">
              <a:solidFill>
                <a:srgbClr val="FF0000"/>
              </a:solidFill>
              <a:latin typeface="Corbel" pitchFamily="34" charset="0"/>
            </a:endParaRPr>
          </a:p>
          <a:p>
            <a:pPr algn="just">
              <a:lnSpc>
                <a:spcPct val="150000"/>
              </a:lnSpc>
            </a:pPr>
            <a:r>
              <a:rPr lang="ar-IQ">
                <a:latin typeface="Corbel" pitchFamily="34" charset="0"/>
                <a:cs typeface="Tahoma" pitchFamily="34" charset="0"/>
              </a:rPr>
              <a:t>ويترتب على هذه القواعد حكمان:-</a:t>
            </a:r>
            <a:endParaRPr lang="en-US">
              <a:solidFill>
                <a:srgbClr val="FFFF00"/>
              </a:solidFill>
              <a:latin typeface="Corbel" pitchFamily="34" charset="0"/>
            </a:endParaRPr>
          </a:p>
          <a:p>
            <a:pPr algn="just">
              <a:lnSpc>
                <a:spcPct val="150000"/>
              </a:lnSpc>
            </a:pPr>
            <a:r>
              <a:rPr lang="ar-IQ">
                <a:solidFill>
                  <a:srgbClr val="FFFF00"/>
                </a:solidFill>
                <a:latin typeface="Corbel" pitchFamily="34" charset="0"/>
                <a:cs typeface="Tahoma" pitchFamily="34" charset="0"/>
              </a:rPr>
              <a:t>1. حق التمسك بهذا الدفع في الأمتناع عن تنفيذ ألتزامه حتى يستوفي دينه,</a:t>
            </a:r>
            <a:r>
              <a:rPr lang="ar-IQ">
                <a:latin typeface="Corbel" pitchFamily="34" charset="0"/>
                <a:cs typeface="Tahoma" pitchFamily="34" charset="0"/>
              </a:rPr>
              <a:t> فيجوز لأي من المتعاقدين الأمتناع عن تنفيذ ألتزامه أذا كان حقه المترتب في ذمة المتعاقد الأخر مستحق الأداء في الحال وكان المتعاقد الأخر ممتنعا عن تنفيذ ألتزام نشأ بسبب ألتزام الطرف الأول وأرتبط به.فمثلا أذا كان ألتزاما بدفع مبلغ من النقود, كألتزام المشتري بدفع الثمن وأمتناعه عن الدفع. وكألتزام المقاول ببناء دار و توقف المقاول عن أعمال البناء. </a:t>
            </a:r>
          </a:p>
          <a:p>
            <a:pPr algn="just">
              <a:lnSpc>
                <a:spcPct val="150000"/>
              </a:lnSpc>
            </a:pPr>
            <a:endParaRPr lang="en-US">
              <a:solidFill>
                <a:srgbClr val="FFFF00"/>
              </a:solidFill>
              <a:latin typeface="Corbel" pitchFamily="34" charset="0"/>
            </a:endParaRPr>
          </a:p>
          <a:p>
            <a:pPr algn="just">
              <a:lnSpc>
                <a:spcPct val="150000"/>
              </a:lnSpc>
            </a:pPr>
            <a:endParaRPr lang="ar-IQ">
              <a:latin typeface="Corbel" pitchFamily="34" charset="0"/>
              <a:cs typeface="Tahoma" pitchFamily="34" charset="0"/>
            </a:endParaRPr>
          </a:p>
        </p:txBody>
      </p:sp>
    </p:spTree>
  </p:cSld>
  <p:clrMapOvr>
    <a:masterClrMapping/>
  </p:clrMapOvr>
  <p:transition/>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1"/>
          <p:cNvSpPr>
            <a:spLocks noChangeArrowheads="1"/>
          </p:cNvSpPr>
          <p:nvPr/>
        </p:nvSpPr>
        <p:spPr bwMode="auto">
          <a:xfrm>
            <a:off x="228600" y="304800"/>
            <a:ext cx="8686800" cy="6856413"/>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2. سريان الدفع بعدم تنفيذ العقد في حق الغير,</a:t>
            </a:r>
            <a:r>
              <a:rPr lang="ar-IQ">
                <a:latin typeface="Corbel" pitchFamily="34" charset="0"/>
                <a:cs typeface="Tahoma" pitchFamily="34" charset="0"/>
              </a:rPr>
              <a:t> أي مفاده أن الدفع بعدم تنفيذ العقد يسري في حق الغير متى كسب الغير حقه بعد قيام حق المتعاقد في التمسك به. لأن</a:t>
            </a:r>
            <a:r>
              <a:rPr lang="ar-IQ">
                <a:solidFill>
                  <a:srgbClr val="FFFF00"/>
                </a:solidFill>
                <a:latin typeface="Corbel" pitchFamily="34" charset="0"/>
                <a:cs typeface="Tahoma" pitchFamily="34" charset="0"/>
              </a:rPr>
              <a:t> ا</a:t>
            </a:r>
            <a:r>
              <a:rPr lang="ar-IQ">
                <a:latin typeface="Corbel" pitchFamily="34" charset="0"/>
                <a:cs typeface="Tahoma" pitchFamily="34" charset="0"/>
              </a:rPr>
              <a:t>لدفع يسري في حقهم جميعا, وعليه فأن للمشتري أن يتمسك بهذا الدفع في مواجهة المحال له وأن يمتنع عن دفع الثمن.</a:t>
            </a: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solidFill>
                  <a:srgbClr val="00B050"/>
                </a:solidFill>
                <a:latin typeface="Corbel" pitchFamily="34" charset="0"/>
                <a:cs typeface="Tahoma" pitchFamily="34" charset="0"/>
              </a:rPr>
              <a:t>وترد على التمسك بالدفع بعدم تنفيذ العقد ثلاث ملاحظات:- </a:t>
            </a:r>
            <a:endParaRPr lang="en-US">
              <a:solidFill>
                <a:srgbClr val="00B050"/>
              </a:solidFill>
              <a:latin typeface="Corbel" pitchFamily="34" charset="0"/>
            </a:endParaRPr>
          </a:p>
          <a:p>
            <a:pPr algn="just">
              <a:lnSpc>
                <a:spcPct val="150000"/>
              </a:lnSpc>
            </a:pPr>
            <a:r>
              <a:rPr lang="ar-IQ">
                <a:solidFill>
                  <a:srgbClr val="FF0000"/>
                </a:solidFill>
                <a:latin typeface="Corbel" pitchFamily="34" charset="0"/>
                <a:cs typeface="Tahoma" pitchFamily="34" charset="0"/>
              </a:rPr>
              <a:t>أ. أن التمسك بهذا الدفع أذا وقع في عقود المدة أو العقود الزمنية أفضى الى أنقاص مقدار محل الألتزام, فأذا لم يمكن المؤجر المستأجر من الأنتفاع بالمأجور يجوز للمستأجر أن يدفع بعدم التنفيذ فيمتنع عن دفع الأجرة عن المدة التي حرم خلالها من الأنتفاع بالمأجور. </a:t>
            </a:r>
            <a:endParaRPr lang="en-US">
              <a:solidFill>
                <a:srgbClr val="00B0F0"/>
              </a:solidFill>
              <a:latin typeface="Corbel" pitchFamily="34" charset="0"/>
            </a:endParaRPr>
          </a:p>
          <a:p>
            <a:pPr algn="just">
              <a:lnSpc>
                <a:spcPct val="150000"/>
              </a:lnSpc>
            </a:pPr>
            <a:r>
              <a:rPr lang="ar-IQ">
                <a:solidFill>
                  <a:srgbClr val="00B0F0"/>
                </a:solidFill>
                <a:latin typeface="Corbel" pitchFamily="34" charset="0"/>
                <a:cs typeface="Tahoma" pitchFamily="34" charset="0"/>
              </a:rPr>
              <a:t>ب. أن طبيعة الألتزام قد لا تسمح بوقف تنفيذه, ويقع ذلك أذا كان ألتزام الدائن ألتزاما بعمل أو ألتزاما بأمتناع عن عمل فأذا تعهد مغن بالأمتناع عن أحياء حفلة معينة لقاء مبلغ من المال وأمتنع المدين عن دفع المبلغ الى المغني لم يكن في وسع المغني الا فسخ العقد لأن طبيعة الألتزام لا تسمح بوقف تنفيذه.</a:t>
            </a:r>
            <a:r>
              <a:rPr lang="ar-IQ">
                <a:solidFill>
                  <a:srgbClr val="FFFF00"/>
                </a:solidFill>
                <a:latin typeface="Corbel" pitchFamily="34" charset="0"/>
                <a:cs typeface="Tahoma" pitchFamily="34" charset="0"/>
              </a:rPr>
              <a:t> </a:t>
            </a:r>
            <a:endParaRPr lang="en-US">
              <a:solidFill>
                <a:srgbClr val="FFFF00"/>
              </a:solidFill>
              <a:latin typeface="Corbel" pitchFamily="34" charset="0"/>
            </a:endParaRPr>
          </a:p>
          <a:p>
            <a:pPr algn="just">
              <a:lnSpc>
                <a:spcPct val="150000"/>
              </a:lnSpc>
            </a:pPr>
            <a:r>
              <a:rPr lang="ar-IQ" sz="1700">
                <a:latin typeface="Corbel" pitchFamily="34" charset="0"/>
                <a:cs typeface="Tahoma" pitchFamily="34" charset="0"/>
              </a:rPr>
              <a:t>ج. التمسك بالدفع بعدم التنفيذ متروك أمره الى تقدير المتمسك به دون أن يوكل اللجوء الى تقدير القضاء لأن أثره يقتصر على وقف تنفيذ الالتزام دون ان يتعداه الى حل الرابطة العقدية وزواله .</a:t>
            </a:r>
            <a:r>
              <a:rPr lang="ar-IQ">
                <a:latin typeface="Corbel" pitchFamily="34" charset="0"/>
                <a:cs typeface="Tahoma" pitchFamily="34" charset="0"/>
              </a:rPr>
              <a:t>      </a:t>
            </a:r>
            <a:r>
              <a:rPr lang="ar-IQ" b="1">
                <a:latin typeface="Corbel" pitchFamily="34" charset="0"/>
                <a:cs typeface="Tahoma" pitchFamily="34" charset="0"/>
              </a:rPr>
              <a:t> </a:t>
            </a:r>
            <a:r>
              <a:rPr lang="ar-IQ">
                <a:solidFill>
                  <a:srgbClr val="FFFF00"/>
                </a:solidFill>
                <a:latin typeface="Corbel" pitchFamily="34" charset="0"/>
                <a:cs typeface="Tahoma" pitchFamily="34" charset="0"/>
              </a:rPr>
              <a:t> </a:t>
            </a:r>
            <a:r>
              <a:rPr lang="ar-IQ">
                <a:latin typeface="Corbel" pitchFamily="34" charset="0"/>
                <a:cs typeface="Tahoma" pitchFamily="34" charset="0"/>
              </a:rPr>
              <a:t>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4662488"/>
          </a:xfrm>
          <a:prstGeom prst="rect">
            <a:avLst/>
          </a:prstGeom>
        </p:spPr>
        <p:txBody>
          <a:bodyPr>
            <a:spAutoFit/>
          </a:bodyPr>
          <a:lstStyle/>
          <a:p>
            <a:pPr algn="just" fontAlgn="auto">
              <a:lnSpc>
                <a:spcPct val="150000"/>
              </a:lnSpc>
              <a:spcBef>
                <a:spcPts val="0"/>
              </a:spcBef>
              <a:spcAft>
                <a:spcPts val="0"/>
              </a:spcAft>
              <a:defRPr/>
            </a:pPr>
            <a:r>
              <a:rPr lang="ar-IQ" dirty="0">
                <a:solidFill>
                  <a:srgbClr val="00B0F0"/>
                </a:solidFill>
                <a:latin typeface="+mn-lt"/>
                <a:cs typeface="+mn-cs"/>
              </a:rPr>
              <a:t>الأثار المترتبة على حبس العين </a:t>
            </a:r>
          </a:p>
          <a:p>
            <a:pPr algn="just" fontAlgn="auto">
              <a:lnSpc>
                <a:spcPct val="150000"/>
              </a:lnSpc>
              <a:spcBef>
                <a:spcPts val="0"/>
              </a:spcBef>
              <a:spcAft>
                <a:spcPts val="0"/>
              </a:spcAft>
              <a:defRPr/>
            </a:pPr>
            <a:r>
              <a:rPr lang="ar-IQ" dirty="0">
                <a:latin typeface="+mn-lt"/>
                <a:cs typeface="+mn-cs"/>
              </a:rPr>
              <a:t>أن المادة 283 مدني قد بينت أثار الحق في حبس عين معينة بالذات فأشارت الى حقوق الحابس وذكرت واجباته. </a:t>
            </a:r>
          </a:p>
          <a:p>
            <a:pPr algn="just" fontAlgn="auto">
              <a:lnSpc>
                <a:spcPct val="150000"/>
              </a:lnSpc>
              <a:spcBef>
                <a:spcPts val="0"/>
              </a:spcBef>
              <a:spcAft>
                <a:spcPts val="0"/>
              </a:spcAft>
              <a:defRPr/>
            </a:pPr>
            <a:endParaRPr lang="ar-IQ" dirty="0">
              <a:latin typeface="+mn-lt"/>
              <a:cs typeface="+mn-cs"/>
            </a:endParaRPr>
          </a:p>
          <a:p>
            <a:pPr algn="just" fontAlgn="auto">
              <a:lnSpc>
                <a:spcPct val="150000"/>
              </a:lnSpc>
              <a:spcBef>
                <a:spcPts val="0"/>
              </a:spcBef>
              <a:spcAft>
                <a:spcPts val="0"/>
              </a:spcAft>
              <a:defRPr/>
            </a:pPr>
            <a:r>
              <a:rPr lang="ar-IQ" dirty="0">
                <a:solidFill>
                  <a:srgbClr val="FF0000"/>
                </a:solidFill>
                <a:latin typeface="+mn-lt"/>
                <a:cs typeface="+mn-cs"/>
              </a:rPr>
              <a:t>حقوق الحابس للعين</a:t>
            </a:r>
            <a:endParaRPr lang="ar-IQ"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الأمتناع عن تسليم العين, </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الأمتناع عن تسليم ما تنتجه العين من غلة أو ثمرات</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الأحتجاج بالحق في الحبس على ورثة المدين ودائنيه العاديين</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الأحتجاج بالحق في الحبس على الغير</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لا يخول الحق في الحبس أمتيازا للحابس    </a:t>
            </a:r>
            <a:endParaRPr lang="ar-IQ" sz="2400" dirty="0">
              <a:solidFill>
                <a:srgbClr val="FFFF00"/>
              </a:solidFill>
              <a:latin typeface="+mn-lt"/>
              <a:cs typeface="+mn-cs"/>
            </a:endParaRP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Content Placeholder 2"/>
          <p:cNvSpPr>
            <a:spLocks noGrp="1"/>
          </p:cNvSpPr>
          <p:nvPr>
            <p:ph idx="1"/>
          </p:nvPr>
        </p:nvSpPr>
        <p:spPr>
          <a:xfrm>
            <a:off x="635000" y="1219200"/>
            <a:ext cx="7899400" cy="3886200"/>
          </a:xfrm>
        </p:spPr>
        <p:txBody>
          <a:bodyPr/>
          <a:lstStyle/>
          <a:p>
            <a:pPr algn="just" eaLnBrk="1" hangingPunct="1">
              <a:lnSpc>
                <a:spcPct val="150000"/>
              </a:lnSpc>
            </a:pPr>
            <a:r>
              <a:rPr lang="ar-IQ" sz="1800">
                <a:solidFill>
                  <a:srgbClr val="FFFF00"/>
                </a:solidFill>
              </a:rPr>
              <a:t>حقوق الحابس للعين:</a:t>
            </a:r>
          </a:p>
          <a:p>
            <a:pPr algn="just" eaLnBrk="1" hangingPunct="1">
              <a:lnSpc>
                <a:spcPct val="150000"/>
              </a:lnSpc>
            </a:pPr>
            <a:r>
              <a:rPr lang="ar-IQ" sz="1800"/>
              <a:t>للحابس الحق في أن يمتنع عن تسليم العين التي هي تحت حيازته ما لم يسترد حقه، فغن تخلى عن الحيازة بإرادته فإنه يعتبر قد تخلى عن حق الحبس، أما إذا أخذها الطرف الثاني خلسة، فيجوز للحابس المطالبة باستردادها خلال (30) يوماً من تأريخ العلم بذلك.</a:t>
            </a:r>
          </a:p>
          <a:p>
            <a:pPr algn="just" eaLnBrk="1" hangingPunct="1">
              <a:lnSpc>
                <a:spcPct val="150000"/>
              </a:lnSpc>
            </a:pPr>
            <a:r>
              <a:rPr lang="ar-IQ" sz="1800">
                <a:latin typeface="Tahoma" pitchFamily="34" charset="0"/>
              </a:rPr>
              <a:t>كما أنه يحق للحابس الامتناع عن تسليم ما تنتجه العين من غلة أو ثمرات، وكذلك الاحتجاج بالحق في الحبس على ورثة المدين ودائنيه العاديين وعلى الغير. مع ملاحظة أن حق الحابس على الشيء  لا يخوله أي امتياز.</a:t>
            </a:r>
            <a:endParaRPr lang="en-US" sz="1800">
              <a:latin typeface="Tahoma" pitchFamily="34" charset="0"/>
              <a:cs typeface="Tahoma" pitchFamily="34" charset="0"/>
            </a:endParaRPr>
          </a:p>
          <a:p>
            <a:pPr algn="just" eaLnBrk="1" hangingPunct="1">
              <a:lnSpc>
                <a:spcPct val="150000"/>
              </a:lnSpc>
            </a:pPr>
            <a:endParaRPr lang="en-US" sz="1800">
              <a:ea typeface="Majalla UI"/>
              <a:cs typeface="Majalla UI"/>
            </a:endParaRPr>
          </a:p>
        </p:txBody>
      </p:sp>
      <p:sp>
        <p:nvSpPr>
          <p:cNvPr id="405507" name="Slide Number Placeholder 3"/>
          <p:cNvSpPr>
            <a:spLocks noGrp="1"/>
          </p:cNvSpPr>
          <p:nvPr>
            <p:ph type="sldNum" sz="quarter" idx="12"/>
          </p:nvPr>
        </p:nvSpPr>
        <p:spPr bwMode="auto">
          <a:ln>
            <a:miter lim="800000"/>
            <a:headEnd/>
            <a:tailEnd/>
          </a:ln>
        </p:spPr>
        <p:txBody>
          <a:bodyPr/>
          <a:lstStyle/>
          <a:p>
            <a:pPr>
              <a:defRPr/>
            </a:pPr>
            <a:fld id="{2135CE0A-DCE1-4529-ADCB-FABCB0F321D0}" type="slidenum">
              <a:rPr lang="ar-SA" smtClean="0"/>
              <a:pPr>
                <a:defRPr/>
              </a:pPr>
              <a:t>176</a:t>
            </a:fld>
            <a:endParaRPr lang="en-US"/>
          </a:p>
        </p:txBody>
      </p:sp>
      <p:sp>
        <p:nvSpPr>
          <p:cNvPr id="40550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a:p>
        </p:txBody>
      </p:sp>
      <p:sp>
        <p:nvSpPr>
          <p:cNvPr id="40550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ام</a:t>
            </a:r>
            <a:endParaRPr lang="ar-IQ">
              <a:cs typeface="Arial" pitchFamily="34" charset="0"/>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3554413"/>
          </a:xfrm>
          <a:prstGeom prst="rect">
            <a:avLst/>
          </a:prstGeom>
        </p:spPr>
        <p:txBody>
          <a:bodyPr>
            <a:spAutoFit/>
          </a:bodyPr>
          <a:lstStyle/>
          <a:p>
            <a:pPr algn="just" fontAlgn="auto">
              <a:lnSpc>
                <a:spcPct val="150000"/>
              </a:lnSpc>
              <a:spcBef>
                <a:spcPts val="0"/>
              </a:spcBef>
              <a:spcAft>
                <a:spcPts val="0"/>
              </a:spcAft>
              <a:defRPr/>
            </a:pPr>
            <a:r>
              <a:rPr lang="ar-IQ" dirty="0">
                <a:solidFill>
                  <a:srgbClr val="00B0F0"/>
                </a:solidFill>
                <a:latin typeface="+mn-lt"/>
                <a:cs typeface="+mn-cs"/>
              </a:rPr>
              <a:t>واجبات الحابس للعين</a:t>
            </a:r>
            <a:endParaRPr lang="ar-IQ"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المحافظة على العين المحبوسة</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بيع العين المحبوسة أذا كان يخشى عليها الهلاك أو التلف</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تقديم حساب عن غلة العين المحبوسة, </a:t>
            </a:r>
            <a:r>
              <a:rPr lang="ar-IQ" dirty="0">
                <a:solidFill>
                  <a:srgbClr val="FFFF00"/>
                </a:solidFill>
                <a:latin typeface="Tahoma" pitchFamily="34" charset="0"/>
                <a:ea typeface="Tahoma" pitchFamily="34" charset="0"/>
                <a:cs typeface="Tahoma" pitchFamily="34" charset="0"/>
              </a:rPr>
              <a:t>(مع ملاحظة أنه لا يجوز للحابس أن يستولي على الغلة ليخصمها من دينه قياساً على حق الدائن المرتهن رهناً حيازياً).</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المسؤلية عن الضرر الذي يلحقه الشيء المحبوس بالغير</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رد العين المحبوسة متى استوفى حقه   </a:t>
            </a:r>
            <a:endParaRPr lang="ar-IQ" sz="2400" dirty="0">
              <a:solidFill>
                <a:srgbClr val="FFFF00"/>
              </a:solidFill>
              <a:latin typeface="+mn-lt"/>
              <a:cs typeface="+mn-cs"/>
            </a:endParaRP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defRPr/>
            </a:pPr>
            <a:r>
              <a:rPr lang="ar-IQ" sz="2400" b="1" dirty="0">
                <a:solidFill>
                  <a:srgbClr val="00B050"/>
                </a:solidFill>
                <a:latin typeface="Corbel" pitchFamily="34" charset="0"/>
                <a:cs typeface="Tahoma" pitchFamily="34" charset="0"/>
              </a:rPr>
              <a:t>أنقضاء الحق في الحبس</a:t>
            </a:r>
          </a:p>
          <a:p>
            <a:pPr>
              <a:defRPr/>
            </a:pPr>
            <a:endParaRPr lang="en-US" dirty="0">
              <a:solidFill>
                <a:srgbClr val="FFFF00"/>
              </a:solidFill>
            </a:endParaRPr>
          </a:p>
          <a:p>
            <a:pPr>
              <a:lnSpc>
                <a:spcPct val="150000"/>
              </a:lnSpc>
              <a:defRPr/>
            </a:pPr>
            <a:r>
              <a:rPr lang="ar-IQ" b="1" dirty="0">
                <a:solidFill>
                  <a:srgbClr val="FFFF00"/>
                </a:solidFill>
                <a:cs typeface="+mj-cs"/>
              </a:rPr>
              <a:t>1. أنقضاء الحق في الحبس بطريق تبعي,</a:t>
            </a:r>
            <a:r>
              <a:rPr lang="ar-IQ" dirty="0">
                <a:cs typeface="+mj-cs"/>
              </a:rPr>
              <a:t> أي تبعاً لانقضاء الدين المضمون به, وينقضي حق الحايس في الحبس بطريق تبعي أي تبعاً لانقضاء الدين المضمون بهالوفاء, أو بما يعادل الوفاء كالوفاء بمقابل والتجديد والانابة في الوفاء والمقاصة واتحاد الذمة, وقد ينقضي دون وفاء كانقضاءه بالأبراء أو بأستحالة التنفيذ.  </a:t>
            </a:r>
          </a:p>
          <a:p>
            <a:pPr>
              <a:lnSpc>
                <a:spcPct val="150000"/>
              </a:lnSpc>
              <a:defRPr/>
            </a:pPr>
            <a:endParaRPr lang="en-US" dirty="0">
              <a:solidFill>
                <a:srgbClr val="FFFF00"/>
              </a:solidFill>
              <a:cs typeface="+mj-cs"/>
            </a:endParaRPr>
          </a:p>
          <a:p>
            <a:pPr>
              <a:lnSpc>
                <a:spcPct val="150000"/>
              </a:lnSpc>
              <a:defRPr/>
            </a:pPr>
            <a:r>
              <a:rPr lang="ar-IQ" b="1" dirty="0">
                <a:solidFill>
                  <a:srgbClr val="FFFF00"/>
                </a:solidFill>
                <a:cs typeface="+mj-cs"/>
              </a:rPr>
              <a:t>2. أنقضاء الحق في الحبس بطريق أصلي,</a:t>
            </a:r>
            <a:r>
              <a:rPr lang="ar-IQ" dirty="0">
                <a:solidFill>
                  <a:srgbClr val="FFFF00"/>
                </a:solidFill>
                <a:cs typeface="+mj-cs"/>
              </a:rPr>
              <a:t> </a:t>
            </a:r>
            <a:r>
              <a:rPr lang="ar-IQ" dirty="0">
                <a:cs typeface="+mj-cs"/>
              </a:rPr>
              <a:t>أي انقضاء الحق في الحبس بطرق خاصة بة مستقلة عن الدين المضمون, أنقضاء الحق في الحبس بطريق أصلية يتحقق بالطرق الأتية: </a:t>
            </a:r>
            <a:endParaRPr lang="en-US" dirty="0">
              <a:cs typeface="+mj-cs"/>
            </a:endParaRPr>
          </a:p>
          <a:p>
            <a:pPr>
              <a:lnSpc>
                <a:spcPct val="150000"/>
              </a:lnSpc>
              <a:defRPr/>
            </a:pPr>
            <a:r>
              <a:rPr lang="ar-IQ" dirty="0">
                <a:cs typeface="+mj-cs"/>
              </a:rPr>
              <a:t>أ. تقديم تأمين كاف للوفاء بالدين المضمون بالحبس</a:t>
            </a:r>
            <a:endParaRPr lang="en-US" dirty="0">
              <a:cs typeface="+mj-cs"/>
            </a:endParaRPr>
          </a:p>
          <a:p>
            <a:pPr>
              <a:lnSpc>
                <a:spcPct val="150000"/>
              </a:lnSpc>
              <a:defRPr/>
            </a:pPr>
            <a:r>
              <a:rPr lang="ar-IQ" dirty="0">
                <a:cs typeface="+mj-cs"/>
              </a:rPr>
              <a:t>ب. نزول الحابس عن حقه في الحبس</a:t>
            </a:r>
            <a:endParaRPr lang="en-US" dirty="0">
              <a:cs typeface="+mj-cs"/>
            </a:endParaRPr>
          </a:p>
          <a:p>
            <a:pPr>
              <a:lnSpc>
                <a:spcPct val="150000"/>
              </a:lnSpc>
              <a:defRPr/>
            </a:pPr>
            <a:r>
              <a:rPr lang="ar-IQ" dirty="0">
                <a:cs typeface="+mj-cs"/>
              </a:rPr>
              <a:t>ج. أخلال الحابس بالتزامه بالمحافظة على الشيء أو بتقديم حساب عن غلته</a:t>
            </a:r>
            <a:endParaRPr lang="en-US" dirty="0">
              <a:cs typeface="+mj-cs"/>
            </a:endParaRPr>
          </a:p>
          <a:p>
            <a:pPr>
              <a:lnSpc>
                <a:spcPct val="150000"/>
              </a:lnSpc>
              <a:defRPr/>
            </a:pPr>
            <a:r>
              <a:rPr lang="ar-IQ" dirty="0">
                <a:cs typeface="+mj-cs"/>
              </a:rPr>
              <a:t>د. هلاك العين المحبوسة</a:t>
            </a:r>
            <a:r>
              <a:rPr lang="ar-IQ" b="1" dirty="0">
                <a:cs typeface="+mj-cs"/>
              </a:rPr>
              <a:t> </a:t>
            </a:r>
            <a:r>
              <a:rPr lang="ar-IQ" dirty="0">
                <a:latin typeface="Corbel" pitchFamily="34" charset="0"/>
                <a:cs typeface="+mj-cs"/>
              </a:rPr>
              <a:t>    </a:t>
            </a:r>
          </a:p>
          <a:p>
            <a:pPr algn="ctr">
              <a:lnSpc>
                <a:spcPct val="150000"/>
              </a:lnSpc>
              <a:defRPr/>
            </a:pPr>
            <a:r>
              <a:rPr lang="ar-IQ" dirty="0">
                <a:latin typeface="Corbel" pitchFamily="34" charset="0"/>
                <a:cs typeface="Tahoma" pitchFamily="34" charset="0"/>
              </a:rPr>
              <a:t>       </a:t>
            </a:r>
          </a:p>
        </p:txBody>
      </p:sp>
    </p:spTree>
  </p:cSld>
  <p:clrMapOvr>
    <a:masterClrMapping/>
  </p:clrMapOvr>
  <p:transition/>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49" name="Title 1"/>
          <p:cNvSpPr>
            <a:spLocks noGrp="1"/>
          </p:cNvSpPr>
          <p:nvPr>
            <p:ph type="title"/>
          </p:nvPr>
        </p:nvSpPr>
        <p:spPr>
          <a:xfrm>
            <a:off x="381000" y="1938338"/>
            <a:ext cx="8229600" cy="2938462"/>
          </a:xfrm>
        </p:spPr>
        <p:txBody>
          <a:bodyPr/>
          <a:lstStyle/>
          <a:p>
            <a:pPr algn="ctr" eaLnBrk="1" hangingPunct="1">
              <a:defRPr/>
            </a:pPr>
            <a:r>
              <a:rPr lang="ar-IQ" sz="11500" dirty="0">
                <a:solidFill>
                  <a:srgbClr val="00B0F0"/>
                </a:solidFill>
                <a:cs typeface="Ali-A-Samik" pitchFamily="2" charset="-78"/>
              </a:rPr>
              <a:t>أوصاف الالتزام</a:t>
            </a:r>
            <a:endParaRPr lang="en-US" sz="11500" dirty="0">
              <a:solidFill>
                <a:srgbClr val="00B0F0"/>
              </a:solidFill>
              <a:cs typeface="Ali-A-Samik" pitchFamily="2" charset="-78"/>
            </a:endParaRPr>
          </a:p>
        </p:txBody>
      </p:sp>
      <p:sp>
        <p:nvSpPr>
          <p:cNvPr id="411650" name="Slide Number Placeholder 3"/>
          <p:cNvSpPr>
            <a:spLocks noGrp="1"/>
          </p:cNvSpPr>
          <p:nvPr>
            <p:ph type="sldNum" sz="quarter" idx="12"/>
          </p:nvPr>
        </p:nvSpPr>
        <p:spPr bwMode="auto">
          <a:ln>
            <a:miter lim="800000"/>
            <a:headEnd/>
            <a:tailEnd/>
          </a:ln>
        </p:spPr>
        <p:txBody>
          <a:bodyPr/>
          <a:lstStyle/>
          <a:p>
            <a:pPr>
              <a:defRPr/>
            </a:pPr>
            <a:fld id="{24738F94-9AF7-4722-89C6-A9BBB785D3FC}" type="slidenum">
              <a:rPr lang="ar-SA" smtClean="0"/>
              <a:pPr>
                <a:defRPr/>
              </a:pPr>
              <a:t>179</a:t>
            </a:fld>
            <a:endParaRPr lang="en-US"/>
          </a:p>
        </p:txBody>
      </p:sp>
      <p:sp>
        <p:nvSpPr>
          <p:cNvPr id="411651" name="Footer Placeholder 2"/>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 </a:t>
            </a:r>
          </a:p>
        </p:txBody>
      </p:sp>
      <p:sp>
        <p:nvSpPr>
          <p:cNvPr id="411652" name="Date Placeholder 4"/>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A6A39B-F890-2BFD-9FB8-8291140E74EA}"/>
              </a:ext>
            </a:extLst>
          </p:cNvPr>
          <p:cNvSpPr txBox="1"/>
          <p:nvPr/>
        </p:nvSpPr>
        <p:spPr>
          <a:xfrm>
            <a:off x="533400" y="-17206"/>
            <a:ext cx="8077200" cy="6478184"/>
          </a:xfrm>
          <a:prstGeom prst="rect">
            <a:avLst/>
          </a:prstGeom>
          <a:noFill/>
        </p:spPr>
        <p:txBody>
          <a:bodyPr wrap="square">
            <a:spAutoFit/>
          </a:bodyPr>
          <a:lstStyle/>
          <a:p>
            <a:pPr algn="just">
              <a:lnSpc>
                <a:spcPct val="150000"/>
              </a:lnSpc>
            </a:pPr>
            <a:r>
              <a:rPr lang="ar-IQ" sz="2800" b="1" dirty="0">
                <a:latin typeface="Times New Roman" panose="02020603050405020304" pitchFamily="18" charset="0"/>
                <a:cs typeface="Times New Roman" panose="02020603050405020304" pitchFamily="18" charset="0"/>
              </a:rPr>
              <a:t>أن تنفيذ الالتزام يجب ان يتم بحسن نية. ,ان حسن النية يعني ان ينفذ المدين التزامه على نحو يطابق نية الطرفين عند التعاقد وبطرق لا تفوت ما قصده الدائن من مصلحة عند ابرام العقد أو تجعلها أكثر كلفة دون مبرر. وقد أقر الشرع العراقي مبدأ حسن النية كاصل يحكم تنفيذ العقود وذلك في المادة 150\1 من ق م ع :</a:t>
            </a:r>
          </a:p>
          <a:p>
            <a:pPr algn="just">
              <a:lnSpc>
                <a:spcPct val="150000"/>
              </a:lnSpc>
            </a:pPr>
            <a:r>
              <a:rPr lang="ar-IQ" sz="2800" b="1" dirty="0">
                <a:latin typeface="Times New Roman" panose="02020603050405020304" pitchFamily="18" charset="0"/>
                <a:cs typeface="Times New Roman" panose="02020603050405020304" pitchFamily="18" charset="0"/>
              </a:rPr>
              <a:t>وأن معيار حسن النية معيار ذاتي ومادي معا. ولذلك يستعين القاضي عادة للوصول اليها بمعايير مادية كالعرف وقواعد المهنة ونزاهة التعامل. وأن مبدأ حسن النية يعم تنفيذ الألتزامات كافة ايا كان مصدرها (العقد أو غيره) فعند وعده بجائزة مثلا تحتم عليه تنفيذ التزامه دون مماطلة.  </a:t>
            </a:r>
          </a:p>
        </p:txBody>
      </p:sp>
    </p:spTree>
    <p:extLst>
      <p:ext uri="{BB962C8B-B14F-4D97-AF65-F5344CB8AC3E}">
        <p14:creationId xmlns:p14="http://schemas.microsoft.com/office/powerpoint/2010/main" val="141614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Content Placeholder 2"/>
          <p:cNvSpPr>
            <a:spLocks noGrp="1"/>
          </p:cNvSpPr>
          <p:nvPr>
            <p:ph idx="1"/>
          </p:nvPr>
        </p:nvSpPr>
        <p:spPr>
          <a:xfrm>
            <a:off x="609600" y="2362200"/>
            <a:ext cx="7899400" cy="3886200"/>
          </a:xfrm>
        </p:spPr>
        <p:txBody>
          <a:bodyPr/>
          <a:lstStyle/>
          <a:p>
            <a:pPr marL="768350" indent="-685800" eaLnBrk="1" hangingPunct="1">
              <a:spcBef>
                <a:spcPts val="600"/>
              </a:spcBef>
              <a:buSzPct val="80000"/>
              <a:buFont typeface="Wingdings" pitchFamily="2" charset="2"/>
              <a:buChar char="ü"/>
            </a:pPr>
            <a:r>
              <a:rPr lang="ar-IQ" sz="5400">
                <a:ea typeface="Majalla UI"/>
              </a:rPr>
              <a:t>الشرط</a:t>
            </a:r>
          </a:p>
          <a:p>
            <a:pPr marL="768350" indent="-685800" eaLnBrk="1" hangingPunct="1">
              <a:spcBef>
                <a:spcPts val="600"/>
              </a:spcBef>
              <a:buSzPct val="80000"/>
              <a:buFont typeface="Wingdings" pitchFamily="2" charset="2"/>
              <a:buChar char="ü"/>
            </a:pPr>
            <a:r>
              <a:rPr lang="ar-IQ" sz="5400">
                <a:ea typeface="Majalla UI"/>
              </a:rPr>
              <a:t>الأجــــــــــــل</a:t>
            </a:r>
          </a:p>
          <a:p>
            <a:pPr marL="768350" indent="-685800" eaLnBrk="1" hangingPunct="1">
              <a:spcBef>
                <a:spcPts val="600"/>
              </a:spcBef>
              <a:buSzPct val="80000"/>
              <a:buFont typeface="Wingdings" pitchFamily="2" charset="2"/>
              <a:buChar char="ü"/>
            </a:pPr>
            <a:r>
              <a:rPr lang="ar-IQ" sz="5400">
                <a:ea typeface="Majalla UI"/>
              </a:rPr>
              <a:t>تعدد محل الالتزام</a:t>
            </a:r>
          </a:p>
          <a:p>
            <a:pPr marL="768350" indent="-685800" eaLnBrk="1" hangingPunct="1">
              <a:spcBef>
                <a:spcPts val="600"/>
              </a:spcBef>
              <a:buSzPct val="80000"/>
              <a:buFont typeface="Wingdings" pitchFamily="2" charset="2"/>
              <a:buChar char="ü"/>
            </a:pPr>
            <a:r>
              <a:rPr lang="ar-IQ" sz="5400">
                <a:ea typeface="Majalla UI"/>
              </a:rPr>
              <a:t>تعدد طرفي الالتزام</a:t>
            </a:r>
            <a:endParaRPr lang="en-US" sz="5400">
              <a:ea typeface="Majalla UI"/>
              <a:cs typeface="Tahoma" pitchFamily="34" charset="0"/>
            </a:endParaRPr>
          </a:p>
        </p:txBody>
      </p:sp>
      <p:sp>
        <p:nvSpPr>
          <p:cNvPr id="412674" name="Title 1"/>
          <p:cNvSpPr>
            <a:spLocks noGrp="1"/>
          </p:cNvSpPr>
          <p:nvPr>
            <p:ph type="title"/>
          </p:nvPr>
        </p:nvSpPr>
        <p:spPr>
          <a:xfrm>
            <a:off x="381000" y="566738"/>
            <a:ext cx="8229600" cy="804862"/>
          </a:xfrm>
        </p:spPr>
        <p:txBody>
          <a:bodyPr/>
          <a:lstStyle/>
          <a:p>
            <a:pPr algn="ctr" eaLnBrk="1" hangingPunct="1">
              <a:defRPr/>
            </a:pPr>
            <a:r>
              <a:rPr lang="ar-IQ" dirty="0">
                <a:solidFill>
                  <a:srgbClr val="00B0F0"/>
                </a:solidFill>
                <a:cs typeface="Ali-A-Samik" pitchFamily="2" charset="-78"/>
              </a:rPr>
              <a:t>أوصاف الالتزام</a:t>
            </a:r>
            <a:endParaRPr lang="en-US" dirty="0">
              <a:solidFill>
                <a:srgbClr val="00B0F0"/>
              </a:solidFill>
              <a:cs typeface="Ali-A-Samik" pitchFamily="2" charset="-78"/>
            </a:endParaRPr>
          </a:p>
        </p:txBody>
      </p:sp>
      <p:sp>
        <p:nvSpPr>
          <p:cNvPr id="412675" name="Slide Number Placeholder 3"/>
          <p:cNvSpPr>
            <a:spLocks noGrp="1"/>
          </p:cNvSpPr>
          <p:nvPr>
            <p:ph type="sldNum" sz="quarter" idx="12"/>
          </p:nvPr>
        </p:nvSpPr>
        <p:spPr bwMode="auto">
          <a:ln>
            <a:miter lim="800000"/>
            <a:headEnd/>
            <a:tailEnd/>
          </a:ln>
        </p:spPr>
        <p:txBody>
          <a:bodyPr/>
          <a:lstStyle/>
          <a:p>
            <a:pPr>
              <a:defRPr/>
            </a:pPr>
            <a:fld id="{BE5A9FEF-DD8C-492E-9A9B-B54D85844CAD}" type="slidenum">
              <a:rPr lang="ar-SA" smtClean="0"/>
              <a:pPr>
                <a:defRPr/>
              </a:pPr>
              <a:t>180</a:t>
            </a:fld>
            <a:endParaRPr lang="en-US"/>
          </a:p>
        </p:txBody>
      </p:sp>
      <p:sp>
        <p:nvSpPr>
          <p:cNvPr id="41267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41267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Content Placeholder 2"/>
          <p:cNvSpPr>
            <a:spLocks noGrp="1"/>
          </p:cNvSpPr>
          <p:nvPr>
            <p:ph idx="4294967295"/>
          </p:nvPr>
        </p:nvSpPr>
        <p:spPr>
          <a:xfrm>
            <a:off x="533400" y="2133600"/>
            <a:ext cx="8229600" cy="3124200"/>
          </a:xfrm>
        </p:spPr>
        <p:txBody>
          <a:bodyPr/>
          <a:lstStyle/>
          <a:p>
            <a:pPr marL="0" indent="0" eaLnBrk="1" hangingPunct="1">
              <a:buFont typeface="Symbol" pitchFamily="18" charset="2"/>
              <a:buNone/>
            </a:pPr>
            <a:r>
              <a:rPr lang="ar-IQ" sz="4000">
                <a:latin typeface="Sakkal Majalla" pitchFamily="2" charset="-78"/>
                <a:cs typeface="Sakkal Majalla" pitchFamily="2" charset="-78"/>
              </a:rPr>
              <a:t>الشرط القانوني: هو أمر مستقبل غير محقق الوقوع يعلق على تحققه نشوء الالتزام أو زواله.</a:t>
            </a:r>
          </a:p>
          <a:p>
            <a:pPr marL="0" indent="0" eaLnBrk="1" hangingPunct="1">
              <a:buFont typeface="Symbol" pitchFamily="18" charset="2"/>
              <a:buNone/>
            </a:pPr>
            <a:r>
              <a:rPr lang="ar-IQ" sz="4000">
                <a:latin typeface="Sakkal Majalla" pitchFamily="2" charset="-78"/>
                <a:cs typeface="Sakkal Majalla" pitchFamily="2" charset="-78"/>
              </a:rPr>
              <a:t>مقومات الشرط: أمر مستقبل + أمر غير محقق الوقوع (إذا كان مستحيلاً أو محقق الوقوع لا يعتبر شرطاً)</a:t>
            </a:r>
            <a:endParaRPr lang="en-US" sz="4000">
              <a:latin typeface="Sakkal Majalla" pitchFamily="2" charset="-78"/>
              <a:ea typeface="Majalla UI"/>
              <a:cs typeface="Sakkal Majalla" pitchFamily="2" charset="-78"/>
            </a:endParaRPr>
          </a:p>
        </p:txBody>
      </p:sp>
      <p:sp>
        <p:nvSpPr>
          <p:cNvPr id="413698" name="Title 1"/>
          <p:cNvSpPr>
            <a:spLocks noGrp="1"/>
          </p:cNvSpPr>
          <p:nvPr>
            <p:ph type="title" idx="4294967295"/>
          </p:nvPr>
        </p:nvSpPr>
        <p:spPr>
          <a:xfrm>
            <a:off x="381000" y="228600"/>
            <a:ext cx="8229600" cy="804863"/>
          </a:xfrm>
        </p:spPr>
        <p:txBody>
          <a:bodyPr/>
          <a:lstStyle/>
          <a:p>
            <a:pPr algn="ctr" eaLnBrk="1" hangingPunct="1">
              <a:defRPr/>
            </a:pPr>
            <a:r>
              <a:rPr lang="ar-IQ" dirty="0">
                <a:solidFill>
                  <a:srgbClr val="FFFF00"/>
                </a:solidFill>
                <a:cs typeface="Ali-A-Samik" pitchFamily="2" charset="-78"/>
              </a:rPr>
              <a:t>الشرط</a:t>
            </a:r>
            <a:endParaRPr lang="en-US" dirty="0">
              <a:solidFill>
                <a:srgbClr val="FFFF00"/>
              </a:solidFill>
              <a:cs typeface="Ali-A-Samik" pitchFamily="2" charset="-78"/>
            </a:endParaRPr>
          </a:p>
        </p:txBody>
      </p:sp>
      <p:sp>
        <p:nvSpPr>
          <p:cNvPr id="17510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290C222-46A7-4E13-8E3B-CE8F4B4D0DC8}" type="slidenum">
              <a:rPr lang="ar-SA" sz="2000" b="1">
                <a:latin typeface="Candara" pitchFamily="34" charset="0"/>
              </a:rPr>
              <a:pPr algn="ctr" rtl="0"/>
              <a:t>181</a:t>
            </a:fld>
            <a:endParaRPr lang="en-US" sz="2000" b="1">
              <a:latin typeface="Candara" pitchFamily="34" charset="0"/>
            </a:endParaRPr>
          </a:p>
        </p:txBody>
      </p:sp>
      <p:sp>
        <p:nvSpPr>
          <p:cNvPr id="17510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7511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Content Placeholder 2"/>
          <p:cNvSpPr>
            <a:spLocks noGrp="1"/>
          </p:cNvSpPr>
          <p:nvPr>
            <p:ph idx="1"/>
          </p:nvPr>
        </p:nvSpPr>
        <p:spPr>
          <a:xfrm>
            <a:off x="609600" y="1447800"/>
            <a:ext cx="7899400" cy="4038600"/>
          </a:xfrm>
        </p:spPr>
        <p:txBody>
          <a:bodyPr/>
          <a:lstStyle/>
          <a:p>
            <a:pPr algn="just" eaLnBrk="1" hangingPunct="1"/>
            <a:r>
              <a:rPr lang="ar-IQ" sz="2800"/>
              <a:t>هو ما يتوقف وجود الشيء على وجوده وكان خارجاً عن ماهيته، ولا يلزم من وجوده وجود الشيء ولكن يلزم من عدمه عدم ذلك الشيء، مثال ذلك يشترط للقبول في الجامعة الحصول على شهادة الإعدادية، ولكن ليس من يحمل هذه الشهادة يقبل في الجامعة أو في كل الكليات, ولكن الذي لا يحمل الشهادة لا يقبل في الجامعة . </a:t>
            </a:r>
            <a:r>
              <a:rPr lang="ar-IQ" sz="3200"/>
              <a:t>  </a:t>
            </a:r>
            <a:endParaRPr lang="en-US" sz="3200">
              <a:ea typeface="Majalla UI"/>
              <a:cs typeface="Majalla UI"/>
            </a:endParaRPr>
          </a:p>
        </p:txBody>
      </p:sp>
      <p:sp>
        <p:nvSpPr>
          <p:cNvPr id="414722" name="Title 1"/>
          <p:cNvSpPr>
            <a:spLocks noGrp="1"/>
          </p:cNvSpPr>
          <p:nvPr>
            <p:ph type="title"/>
          </p:nvPr>
        </p:nvSpPr>
        <p:spPr>
          <a:xfrm>
            <a:off x="381000" y="228600"/>
            <a:ext cx="8229600" cy="804863"/>
          </a:xfrm>
        </p:spPr>
        <p:txBody>
          <a:bodyPr/>
          <a:lstStyle/>
          <a:p>
            <a:pPr algn="ctr" eaLnBrk="1" hangingPunct="1">
              <a:defRPr/>
            </a:pPr>
            <a:r>
              <a:rPr lang="ar-IQ" dirty="0">
                <a:solidFill>
                  <a:srgbClr val="FFFF00"/>
                </a:solidFill>
                <a:cs typeface="Ali-A-Samik" pitchFamily="2" charset="-78"/>
              </a:rPr>
              <a:t>الشرط</a:t>
            </a:r>
            <a:endParaRPr lang="en-US" dirty="0">
              <a:solidFill>
                <a:srgbClr val="FFFF00"/>
              </a:solidFill>
              <a:cs typeface="Ali-A-Samik" pitchFamily="2" charset="-78"/>
            </a:endParaRPr>
          </a:p>
        </p:txBody>
      </p:sp>
      <p:sp>
        <p:nvSpPr>
          <p:cNvPr id="414723" name="Slide Number Placeholder 3"/>
          <p:cNvSpPr>
            <a:spLocks noGrp="1"/>
          </p:cNvSpPr>
          <p:nvPr>
            <p:ph type="sldNum" sz="quarter" idx="12"/>
          </p:nvPr>
        </p:nvSpPr>
        <p:spPr bwMode="auto">
          <a:ln>
            <a:miter lim="800000"/>
            <a:headEnd/>
            <a:tailEnd/>
          </a:ln>
        </p:spPr>
        <p:txBody>
          <a:bodyPr/>
          <a:lstStyle/>
          <a:p>
            <a:pPr>
              <a:defRPr/>
            </a:pPr>
            <a:fld id="{B619D40B-47DA-4F5D-9D3D-58F325B794D1}" type="slidenum">
              <a:rPr lang="ar-SA" smtClean="0"/>
              <a:pPr>
                <a:defRPr/>
              </a:pPr>
              <a:t>182</a:t>
            </a:fld>
            <a:endParaRPr lang="en-US"/>
          </a:p>
        </p:txBody>
      </p:sp>
      <p:sp>
        <p:nvSpPr>
          <p:cNvPr id="41472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a:p>
        </p:txBody>
      </p:sp>
      <p:sp>
        <p:nvSpPr>
          <p:cNvPr id="41472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Content Placeholder 2"/>
          <p:cNvSpPr>
            <a:spLocks noGrp="1"/>
          </p:cNvSpPr>
          <p:nvPr>
            <p:ph idx="4294967295"/>
          </p:nvPr>
        </p:nvSpPr>
        <p:spPr>
          <a:xfrm>
            <a:off x="457200" y="2133600"/>
            <a:ext cx="8382000" cy="3276600"/>
          </a:xfrm>
        </p:spPr>
        <p:txBody>
          <a:bodyPr/>
          <a:lstStyle/>
          <a:p>
            <a:pPr marL="0" indent="0" algn="just" eaLnBrk="1" hangingPunct="1">
              <a:buFont typeface="Symbol" pitchFamily="18" charset="2"/>
              <a:buNone/>
            </a:pPr>
            <a:r>
              <a:rPr lang="ar-IQ" sz="4000">
                <a:solidFill>
                  <a:srgbClr val="FF0000"/>
                </a:solidFill>
                <a:latin typeface="Sakkal Majalla" pitchFamily="2" charset="-78"/>
                <a:cs typeface="Sakkal Majalla" pitchFamily="2" charset="-78"/>
              </a:rPr>
              <a:t>1- الشرط الواقف</a:t>
            </a:r>
            <a:r>
              <a:rPr lang="ar-IQ" sz="4000">
                <a:latin typeface="Sakkal Majalla" pitchFamily="2" charset="-78"/>
                <a:cs typeface="Sakkal Majalla" pitchFamily="2" charset="-78"/>
              </a:rPr>
              <a:t>: أمر مستقبل غير محقق الوقوع يتوقف على تحققه نشوء الالتزام، فإذا تحقق الشرط نشأ الالتزام وإذا تخلف الشرط لم ينشأ الالتزام.</a:t>
            </a:r>
          </a:p>
          <a:p>
            <a:pPr marL="0" indent="0" algn="just" eaLnBrk="1" hangingPunct="1">
              <a:buFont typeface="Symbol" pitchFamily="18" charset="2"/>
              <a:buNone/>
            </a:pPr>
            <a:r>
              <a:rPr lang="ar-IQ" sz="4000">
                <a:latin typeface="Sakkal Majalla" pitchFamily="2" charset="-78"/>
                <a:cs typeface="Sakkal Majalla" pitchFamily="2" charset="-78"/>
              </a:rPr>
              <a:t>م/288 مدني: (العقد المعلق على شرط واقف لا ينفذ إلا إذا تحقق ذلك) أي أن الحق موجود ولكنه غير نافذ.</a:t>
            </a:r>
          </a:p>
        </p:txBody>
      </p:sp>
      <p:sp>
        <p:nvSpPr>
          <p:cNvPr id="415746" name="Title 1"/>
          <p:cNvSpPr>
            <a:spLocks noGrp="1"/>
          </p:cNvSpPr>
          <p:nvPr>
            <p:ph type="title" idx="4294967295"/>
          </p:nvPr>
        </p:nvSpPr>
        <p:spPr>
          <a:xfrm>
            <a:off x="381000" y="228600"/>
            <a:ext cx="8229600" cy="804863"/>
          </a:xfrm>
        </p:spPr>
        <p:txBody>
          <a:bodyPr/>
          <a:lstStyle/>
          <a:p>
            <a:pPr algn="ctr" eaLnBrk="1" hangingPunct="1">
              <a:defRPr/>
            </a:pPr>
            <a:r>
              <a:rPr lang="ar-IQ" dirty="0">
                <a:solidFill>
                  <a:srgbClr val="FFFF00"/>
                </a:solidFill>
                <a:cs typeface="Ali-A-Samik" pitchFamily="2" charset="-78"/>
              </a:rPr>
              <a:t>أنواع الشرط من حيث أثره</a:t>
            </a:r>
            <a:endParaRPr lang="en-US" dirty="0">
              <a:solidFill>
                <a:srgbClr val="FFFF00"/>
              </a:solidFill>
              <a:cs typeface="Ali-A-Samik" pitchFamily="2" charset="-78"/>
            </a:endParaRPr>
          </a:p>
        </p:txBody>
      </p:sp>
      <p:sp>
        <p:nvSpPr>
          <p:cNvPr id="17715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3221783-D808-46FA-A26E-726057138BB4}" type="slidenum">
              <a:rPr lang="ar-SA" sz="2000" b="1">
                <a:latin typeface="Candara" pitchFamily="34" charset="0"/>
              </a:rPr>
              <a:pPr algn="ctr" rtl="0"/>
              <a:t>183</a:t>
            </a:fld>
            <a:endParaRPr lang="en-US" sz="2000" b="1">
              <a:latin typeface="Candara" pitchFamily="34" charset="0"/>
            </a:endParaRPr>
          </a:p>
        </p:txBody>
      </p:sp>
      <p:sp>
        <p:nvSpPr>
          <p:cNvPr id="17715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en-US" sz="1600" b="1">
                <a:latin typeface="Sakkal Majalla" pitchFamily="2" charset="-78"/>
                <a:cs typeface="Sakkal Majalla" pitchFamily="2" charset="-78"/>
              </a:rPr>
              <a:t> </a:t>
            </a:r>
          </a:p>
        </p:txBody>
      </p:sp>
      <p:sp>
        <p:nvSpPr>
          <p:cNvPr id="17715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Content Placeholder 2"/>
          <p:cNvSpPr>
            <a:spLocks noGrp="1"/>
          </p:cNvSpPr>
          <p:nvPr>
            <p:ph idx="4294967295"/>
          </p:nvPr>
        </p:nvSpPr>
        <p:spPr>
          <a:xfrm>
            <a:off x="533400" y="2057400"/>
            <a:ext cx="8305800" cy="3352800"/>
          </a:xfrm>
        </p:spPr>
        <p:txBody>
          <a:bodyPr/>
          <a:lstStyle/>
          <a:p>
            <a:pPr marL="0" indent="0" algn="just" eaLnBrk="1" hangingPunct="1">
              <a:buFont typeface="Symbol" pitchFamily="18" charset="2"/>
              <a:buNone/>
            </a:pPr>
            <a:r>
              <a:rPr lang="ar-IQ" sz="4000">
                <a:solidFill>
                  <a:srgbClr val="FF0000"/>
                </a:solidFill>
                <a:latin typeface="Sakkal Majalla" pitchFamily="2" charset="-78"/>
                <a:cs typeface="Sakkal Majalla" pitchFamily="2" charset="-78"/>
              </a:rPr>
              <a:t>2- الشرط الفاسخ:</a:t>
            </a:r>
            <a:r>
              <a:rPr lang="ar-IQ" sz="4000">
                <a:latin typeface="Sakkal Majalla" pitchFamily="2" charset="-78"/>
                <a:cs typeface="Sakkal Majalla" pitchFamily="2" charset="-78"/>
              </a:rPr>
              <a:t> أمر مستقبل غير محقق الوقوع يتوقف على تحققه فسخ العقد وزوال الالتزام، كبيع الوفاء.</a:t>
            </a:r>
          </a:p>
          <a:p>
            <a:pPr marL="0" indent="0" algn="just" eaLnBrk="1" hangingPunct="1">
              <a:buFont typeface="Symbol" pitchFamily="18" charset="2"/>
              <a:buNone/>
            </a:pPr>
            <a:r>
              <a:rPr lang="ar-IQ" sz="4000">
                <a:latin typeface="Sakkal Majalla" pitchFamily="2" charset="-78"/>
                <a:cs typeface="Sakkal Majalla" pitchFamily="2" charset="-78"/>
              </a:rPr>
              <a:t>م/289 مدني: (العقد المعلق على شرط فاسخ يكون نافذاً غير لازم). </a:t>
            </a:r>
          </a:p>
        </p:txBody>
      </p:sp>
      <p:sp>
        <p:nvSpPr>
          <p:cNvPr id="416770" name="Title 1"/>
          <p:cNvSpPr>
            <a:spLocks noGrp="1"/>
          </p:cNvSpPr>
          <p:nvPr>
            <p:ph type="title" idx="4294967295"/>
          </p:nvPr>
        </p:nvSpPr>
        <p:spPr>
          <a:xfrm>
            <a:off x="381000" y="228600"/>
            <a:ext cx="8229600" cy="804863"/>
          </a:xfrm>
        </p:spPr>
        <p:txBody>
          <a:bodyPr/>
          <a:lstStyle/>
          <a:p>
            <a:pPr algn="ctr" eaLnBrk="1" hangingPunct="1">
              <a:defRPr/>
            </a:pPr>
            <a:r>
              <a:rPr lang="ar-IQ" dirty="0">
                <a:solidFill>
                  <a:srgbClr val="FF0000"/>
                </a:solidFill>
                <a:cs typeface="Ali-A-Samik" pitchFamily="2" charset="-78"/>
              </a:rPr>
              <a:t> </a:t>
            </a:r>
            <a:endParaRPr lang="en-US" dirty="0">
              <a:solidFill>
                <a:srgbClr val="FF0000"/>
              </a:solidFill>
              <a:cs typeface="Ali-A-Samik" pitchFamily="2" charset="-78"/>
            </a:endParaRPr>
          </a:p>
        </p:txBody>
      </p:sp>
      <p:sp>
        <p:nvSpPr>
          <p:cNvPr id="1781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E8C600F-6493-4C8C-A790-8FBC4BDA7610}" type="slidenum">
              <a:rPr lang="ar-SA" sz="2000" b="1">
                <a:latin typeface="Candara" pitchFamily="34" charset="0"/>
              </a:rPr>
              <a:pPr algn="ctr" rtl="0"/>
              <a:t>184</a:t>
            </a:fld>
            <a:endParaRPr lang="en-US" sz="2000" b="1">
              <a:latin typeface="Candara" pitchFamily="34" charset="0"/>
            </a:endParaRPr>
          </a:p>
        </p:txBody>
      </p:sp>
      <p:sp>
        <p:nvSpPr>
          <p:cNvPr id="17818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en-US" sz="1600" b="1">
                <a:latin typeface="Sakkal Majalla" pitchFamily="2" charset="-78"/>
                <a:cs typeface="Sakkal Majalla" pitchFamily="2" charset="-78"/>
              </a:rPr>
              <a:t> </a:t>
            </a:r>
          </a:p>
        </p:txBody>
      </p:sp>
      <p:sp>
        <p:nvSpPr>
          <p:cNvPr id="17818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Content Placeholder 2"/>
          <p:cNvSpPr>
            <a:spLocks noGrp="1"/>
          </p:cNvSpPr>
          <p:nvPr>
            <p:ph idx="1"/>
          </p:nvPr>
        </p:nvSpPr>
        <p:spPr>
          <a:xfrm>
            <a:off x="685800" y="1219200"/>
            <a:ext cx="8128000" cy="3962400"/>
          </a:xfrm>
        </p:spPr>
        <p:txBody>
          <a:bodyPr/>
          <a:lstStyle/>
          <a:p>
            <a:pPr algn="just" eaLnBrk="1" hangingPunct="1"/>
            <a:r>
              <a:rPr lang="ar-IQ" sz="4400">
                <a:solidFill>
                  <a:srgbClr val="FF0000"/>
                </a:solidFill>
              </a:rPr>
              <a:t>1</a:t>
            </a:r>
            <a:r>
              <a:rPr lang="ar-IQ" sz="4000">
                <a:solidFill>
                  <a:srgbClr val="FF0000"/>
                </a:solidFill>
              </a:rPr>
              <a:t>- الشرط الاحتمالي</a:t>
            </a:r>
            <a:r>
              <a:rPr lang="ar-IQ" sz="4000"/>
              <a:t>: وهو الذي يترك تحققه وتخلفه لأمر لا دخل لإرادة المتعاقدين فيه بل لمجرد الصدفة. ومثاله: التعليق على وفرة الإنتاج الزراعي، وحكمه شرط صحيح واقفاً كان أو فاسخاً.</a:t>
            </a:r>
            <a:endParaRPr lang="en-US" sz="4000">
              <a:ea typeface="Majalla UI"/>
              <a:cs typeface="Majalla UI"/>
            </a:endParaRPr>
          </a:p>
        </p:txBody>
      </p:sp>
      <p:sp>
        <p:nvSpPr>
          <p:cNvPr id="417794" name="Title 1"/>
          <p:cNvSpPr>
            <a:spLocks noGrp="1"/>
          </p:cNvSpPr>
          <p:nvPr>
            <p:ph type="title"/>
          </p:nvPr>
        </p:nvSpPr>
        <p:spPr>
          <a:xfrm>
            <a:off x="381000" y="228600"/>
            <a:ext cx="8229600" cy="804863"/>
          </a:xfrm>
        </p:spPr>
        <p:txBody>
          <a:bodyPr/>
          <a:lstStyle/>
          <a:p>
            <a:pPr algn="ctr" eaLnBrk="1" hangingPunct="1">
              <a:defRPr/>
            </a:pPr>
            <a:r>
              <a:rPr lang="ar-IQ" dirty="0">
                <a:solidFill>
                  <a:srgbClr val="FFFF00"/>
                </a:solidFill>
                <a:cs typeface="Ali-A-Samik" pitchFamily="2" charset="-78"/>
              </a:rPr>
              <a:t>أنواع الشرط من حيث تحققه أو عدم تحققه</a:t>
            </a:r>
            <a:endParaRPr lang="en-US" dirty="0">
              <a:solidFill>
                <a:srgbClr val="FFFF00"/>
              </a:solidFill>
              <a:cs typeface="Ali-A-Samik" pitchFamily="2" charset="-78"/>
            </a:endParaRPr>
          </a:p>
        </p:txBody>
      </p:sp>
      <p:sp>
        <p:nvSpPr>
          <p:cNvPr id="417795" name="Slide Number Placeholder 3"/>
          <p:cNvSpPr>
            <a:spLocks noGrp="1"/>
          </p:cNvSpPr>
          <p:nvPr>
            <p:ph type="sldNum" sz="quarter" idx="12"/>
          </p:nvPr>
        </p:nvSpPr>
        <p:spPr bwMode="auto">
          <a:ln>
            <a:miter lim="800000"/>
            <a:headEnd/>
            <a:tailEnd/>
          </a:ln>
        </p:spPr>
        <p:txBody>
          <a:bodyPr/>
          <a:lstStyle/>
          <a:p>
            <a:pPr>
              <a:defRPr/>
            </a:pPr>
            <a:fld id="{5A39FF4C-0A52-4C35-BA59-0615E1A5B48C}" type="slidenum">
              <a:rPr lang="ar-SA" smtClean="0"/>
              <a:pPr>
                <a:defRPr/>
              </a:pPr>
              <a:t>185</a:t>
            </a:fld>
            <a:endParaRPr lang="en-US"/>
          </a:p>
        </p:txBody>
      </p:sp>
      <p:sp>
        <p:nvSpPr>
          <p:cNvPr id="41779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 </a:t>
            </a:r>
          </a:p>
        </p:txBody>
      </p:sp>
      <p:sp>
        <p:nvSpPr>
          <p:cNvPr id="41779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Content Placeholder 2"/>
          <p:cNvSpPr>
            <a:spLocks noGrp="1"/>
          </p:cNvSpPr>
          <p:nvPr>
            <p:ph idx="1"/>
          </p:nvPr>
        </p:nvSpPr>
        <p:spPr>
          <a:xfrm>
            <a:off x="635000" y="2133600"/>
            <a:ext cx="7899400" cy="3733800"/>
          </a:xfrm>
        </p:spPr>
        <p:txBody>
          <a:bodyPr>
            <a:normAutofit fontScale="62500" lnSpcReduction="20000"/>
          </a:bodyPr>
          <a:lstStyle/>
          <a:p>
            <a:pPr algn="just" eaLnBrk="1" hangingPunct="1">
              <a:lnSpc>
                <a:spcPct val="160000"/>
              </a:lnSpc>
              <a:defRPr/>
            </a:pPr>
            <a:r>
              <a:rPr lang="ar-IQ" sz="4000" dirty="0">
                <a:solidFill>
                  <a:srgbClr val="FF0000"/>
                </a:solidFill>
              </a:rPr>
              <a:t>2- الشرط الإرادي:</a:t>
            </a:r>
            <a:r>
              <a:rPr lang="ar-IQ" sz="4000" dirty="0"/>
              <a:t> وهو الذي يترك تحققه أو عدم تحققه لإرادة أحد المتعاقدين.</a:t>
            </a:r>
          </a:p>
          <a:p>
            <a:pPr algn="just" eaLnBrk="1" hangingPunct="1">
              <a:lnSpc>
                <a:spcPct val="160000"/>
              </a:lnSpc>
              <a:defRPr/>
            </a:pPr>
            <a:r>
              <a:rPr lang="ar-IQ" sz="4000" dirty="0"/>
              <a:t>فإن كان تحققه رهناً بإرادة الدائن فإنه يسمى (الشرط الإرادي البسيط)، ومثاله: أن يقول شخص لآخر إذا تزوجت أجرتك داري بكذا، وحكمه شرط صحيح لازم واقفاً كان أم فاسخاً.</a:t>
            </a:r>
            <a:endParaRPr lang="en-US" sz="4000" dirty="0"/>
          </a:p>
        </p:txBody>
      </p:sp>
      <p:sp>
        <p:nvSpPr>
          <p:cNvPr id="418818" name="Title 1"/>
          <p:cNvSpPr>
            <a:spLocks noGrp="1"/>
          </p:cNvSpPr>
          <p:nvPr>
            <p:ph type="title"/>
          </p:nvPr>
        </p:nvSpPr>
        <p:spPr>
          <a:xfrm>
            <a:off x="381000" y="228600"/>
            <a:ext cx="8229600" cy="804863"/>
          </a:xfrm>
        </p:spPr>
        <p:txBody>
          <a:bodyPr/>
          <a:lstStyle/>
          <a:p>
            <a:pPr algn="ctr" eaLnBrk="1" hangingPunct="1">
              <a:defRPr/>
            </a:pPr>
            <a:endParaRPr lang="en-US" dirty="0">
              <a:solidFill>
                <a:schemeClr val="tx1"/>
              </a:solidFill>
              <a:cs typeface="Ali-A-Samik" pitchFamily="2" charset="-78"/>
            </a:endParaRPr>
          </a:p>
        </p:txBody>
      </p:sp>
      <p:sp>
        <p:nvSpPr>
          <p:cNvPr id="418819" name="Slide Number Placeholder 3"/>
          <p:cNvSpPr>
            <a:spLocks noGrp="1"/>
          </p:cNvSpPr>
          <p:nvPr>
            <p:ph type="sldNum" sz="quarter" idx="12"/>
          </p:nvPr>
        </p:nvSpPr>
        <p:spPr bwMode="auto">
          <a:ln>
            <a:miter lim="800000"/>
            <a:headEnd/>
            <a:tailEnd/>
          </a:ln>
        </p:spPr>
        <p:txBody>
          <a:bodyPr/>
          <a:lstStyle/>
          <a:p>
            <a:pPr>
              <a:defRPr/>
            </a:pPr>
            <a:fld id="{8B128170-A7C0-4B1E-BEA2-FEC344E5B72D}" type="slidenum">
              <a:rPr lang="ar-SA" smtClean="0"/>
              <a:pPr>
                <a:defRPr/>
              </a:pPr>
              <a:t>186</a:t>
            </a:fld>
            <a:endParaRPr lang="en-US"/>
          </a:p>
        </p:txBody>
      </p:sp>
      <p:sp>
        <p:nvSpPr>
          <p:cNvPr id="418820"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 </a:t>
            </a:r>
          </a:p>
        </p:txBody>
      </p:sp>
      <p:sp>
        <p:nvSpPr>
          <p:cNvPr id="41882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Content Placeholder 2"/>
          <p:cNvSpPr>
            <a:spLocks noGrp="1"/>
          </p:cNvSpPr>
          <p:nvPr>
            <p:ph idx="4294967295"/>
          </p:nvPr>
        </p:nvSpPr>
        <p:spPr>
          <a:xfrm>
            <a:off x="482600" y="2133600"/>
            <a:ext cx="8128000" cy="39624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وإن توقف تحققه او تخلفه على إرادة المدين فإنه يسمى (الشرط الإرادي المحض) وإذا توقف على إرادة المدين فإن كان واقفاً بطل الشرط والتصرف مثل: أن يقول له أبيعك داري بكذا إذا رأيت ذلك في مصلحتي، وإذا كان الشرط فاسخاً كان صحيحاً هو والعقد المعلق عليه مثل: خيار الشرط. </a:t>
            </a:r>
            <a:endParaRPr lang="en-US" sz="4000">
              <a:latin typeface="Sakkal Majalla" pitchFamily="2" charset="-78"/>
              <a:cs typeface="Sakkal Majalla" pitchFamily="2" charset="-78"/>
            </a:endParaRPr>
          </a:p>
        </p:txBody>
      </p:sp>
      <p:sp>
        <p:nvSpPr>
          <p:cNvPr id="419842" name="Title 1"/>
          <p:cNvSpPr>
            <a:spLocks noGrp="1"/>
          </p:cNvSpPr>
          <p:nvPr>
            <p:ph type="title" idx="4294967295"/>
          </p:nvPr>
        </p:nvSpPr>
        <p:spPr>
          <a:xfrm>
            <a:off x="381000" y="228600"/>
            <a:ext cx="8229600" cy="804863"/>
          </a:xfrm>
        </p:spPr>
        <p:txBody>
          <a:bodyPr/>
          <a:lstStyle/>
          <a:p>
            <a:pPr algn="ctr" eaLnBrk="1" hangingPunct="1">
              <a:defRPr/>
            </a:pPr>
            <a:r>
              <a:rPr lang="ar-IQ" dirty="0">
                <a:solidFill>
                  <a:srgbClr val="FFFF00"/>
                </a:solidFill>
                <a:cs typeface="Ali-A-Samik" pitchFamily="2" charset="-78"/>
              </a:rPr>
              <a:t> </a:t>
            </a:r>
            <a:endParaRPr lang="en-US" dirty="0">
              <a:solidFill>
                <a:srgbClr val="FFFF00"/>
              </a:solidFill>
              <a:cs typeface="Ali-A-Samik" pitchFamily="2" charset="-78"/>
            </a:endParaRPr>
          </a:p>
        </p:txBody>
      </p:sp>
      <p:sp>
        <p:nvSpPr>
          <p:cNvPr id="18125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089D08A-316C-43FA-B755-FE3006417D85}" type="slidenum">
              <a:rPr lang="ar-SA" sz="2000" b="1">
                <a:latin typeface="Candara" pitchFamily="34" charset="0"/>
              </a:rPr>
              <a:pPr algn="ctr" rtl="0"/>
              <a:t>187</a:t>
            </a:fld>
            <a:endParaRPr lang="en-US" sz="2000" b="1">
              <a:latin typeface="Candara" pitchFamily="34" charset="0"/>
            </a:endParaRPr>
          </a:p>
        </p:txBody>
      </p:sp>
      <p:sp>
        <p:nvSpPr>
          <p:cNvPr id="18125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8125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5" name="Content Placeholder 2"/>
          <p:cNvSpPr>
            <a:spLocks noGrp="1"/>
          </p:cNvSpPr>
          <p:nvPr>
            <p:ph idx="1"/>
          </p:nvPr>
        </p:nvSpPr>
        <p:spPr>
          <a:xfrm>
            <a:off x="609600" y="1600200"/>
            <a:ext cx="7899400" cy="3733800"/>
          </a:xfrm>
        </p:spPr>
        <p:txBody>
          <a:bodyPr>
            <a:normAutofit fontScale="77500" lnSpcReduction="20000"/>
          </a:bodyPr>
          <a:lstStyle/>
          <a:p>
            <a:pPr algn="just" eaLnBrk="1" hangingPunct="1">
              <a:lnSpc>
                <a:spcPct val="120000"/>
              </a:lnSpc>
              <a:defRPr/>
            </a:pPr>
            <a:r>
              <a:rPr lang="ar-IQ" sz="4800" dirty="0">
                <a:solidFill>
                  <a:srgbClr val="FF0000"/>
                </a:solidFill>
              </a:rPr>
              <a:t>3</a:t>
            </a:r>
            <a:r>
              <a:rPr lang="ar-IQ" sz="4700" dirty="0">
                <a:solidFill>
                  <a:srgbClr val="FF0000"/>
                </a:solidFill>
              </a:rPr>
              <a:t>- الشرط المختلط:</a:t>
            </a:r>
            <a:r>
              <a:rPr lang="ar-IQ" sz="4700" dirty="0"/>
              <a:t> وهو الذي يترك تحققه وتخلفه لإرادة أحد المتعاقدين وأمر خارجي، أي أنه يشمل الإرادي والاحتمالي، ومثاله: أن يهب شخص داراً لآخر إذا تزوج من فتاة معينة، وحكمه أنه شرط صحيح لازم.</a:t>
            </a:r>
            <a:endParaRPr lang="en-US" sz="4700" dirty="0">
              <a:ea typeface="Majalla UI"/>
            </a:endParaRPr>
          </a:p>
        </p:txBody>
      </p:sp>
      <p:sp>
        <p:nvSpPr>
          <p:cNvPr id="420866" name="Title 1"/>
          <p:cNvSpPr>
            <a:spLocks noGrp="1"/>
          </p:cNvSpPr>
          <p:nvPr>
            <p:ph type="title"/>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420867" name="Slide Number Placeholder 3"/>
          <p:cNvSpPr>
            <a:spLocks noGrp="1"/>
          </p:cNvSpPr>
          <p:nvPr>
            <p:ph type="sldNum" sz="quarter" idx="12"/>
          </p:nvPr>
        </p:nvSpPr>
        <p:spPr bwMode="auto">
          <a:ln>
            <a:miter lim="800000"/>
            <a:headEnd/>
            <a:tailEnd/>
          </a:ln>
        </p:spPr>
        <p:txBody>
          <a:bodyPr/>
          <a:lstStyle/>
          <a:p>
            <a:pPr>
              <a:defRPr/>
            </a:pPr>
            <a:fld id="{9F091628-4D06-4995-8932-D70C08BCC0C1}" type="slidenum">
              <a:rPr lang="ar-SA" smtClean="0"/>
              <a:pPr>
                <a:defRPr/>
              </a:pPr>
              <a:t>188</a:t>
            </a:fld>
            <a:endParaRPr lang="en-US"/>
          </a:p>
        </p:txBody>
      </p:sp>
      <p:sp>
        <p:nvSpPr>
          <p:cNvPr id="42086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 </a:t>
            </a:r>
          </a:p>
        </p:txBody>
      </p:sp>
      <p:sp>
        <p:nvSpPr>
          <p:cNvPr id="42086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Content Placeholder 2"/>
          <p:cNvSpPr>
            <a:spLocks noGrp="1"/>
          </p:cNvSpPr>
          <p:nvPr>
            <p:ph idx="1"/>
          </p:nvPr>
        </p:nvSpPr>
        <p:spPr>
          <a:xfrm>
            <a:off x="457200" y="1828800"/>
            <a:ext cx="8382000" cy="4800600"/>
          </a:xfrm>
        </p:spPr>
        <p:txBody>
          <a:bodyPr/>
          <a:lstStyle/>
          <a:p>
            <a:pPr algn="just" eaLnBrk="1" hangingPunct="1"/>
            <a:r>
              <a:rPr lang="ar-IQ" sz="2800" b="1">
                <a:solidFill>
                  <a:srgbClr val="FF0000"/>
                </a:solidFill>
                <a:latin typeface="Tahoma" pitchFamily="34" charset="0"/>
              </a:rPr>
              <a:t>الشرط الواقف</a:t>
            </a:r>
            <a:r>
              <a:rPr lang="ar-IQ" sz="2800">
                <a:solidFill>
                  <a:srgbClr val="FF0000"/>
                </a:solidFill>
                <a:latin typeface="Tahoma" pitchFamily="34" charset="0"/>
              </a:rPr>
              <a:t>:</a:t>
            </a:r>
            <a:r>
              <a:rPr lang="ar-IQ" sz="2800">
                <a:latin typeface="Tahoma" pitchFamily="34" charset="0"/>
              </a:rPr>
              <a:t> إن الحق المعلق على شرط واقف في مرحلة التعليق هو حق موجود ولكن غير كامل ويترتب عليه:</a:t>
            </a:r>
          </a:p>
          <a:p>
            <a:pPr algn="just" eaLnBrk="1" hangingPunct="1"/>
            <a:r>
              <a:rPr lang="ar-IQ" sz="2800">
                <a:solidFill>
                  <a:srgbClr val="00B0F0"/>
                </a:solidFill>
                <a:latin typeface="Tahoma" pitchFamily="34" charset="0"/>
              </a:rPr>
              <a:t>أ- إن كان حقاً موجوداً: </a:t>
            </a:r>
          </a:p>
          <a:p>
            <a:pPr algn="just" eaLnBrk="1" hangingPunct="1"/>
            <a:r>
              <a:rPr lang="ar-IQ" sz="2800">
                <a:latin typeface="Tahoma" pitchFamily="34" charset="0"/>
              </a:rPr>
              <a:t>1- طالما أنه حق فإنه ينتقل إلى الخلف الخاص أو العام.</a:t>
            </a:r>
          </a:p>
          <a:p>
            <a:pPr algn="just" eaLnBrk="1" hangingPunct="1"/>
            <a:r>
              <a:rPr lang="ar-IQ" sz="2800">
                <a:latin typeface="Tahoma" pitchFamily="34" charset="0"/>
              </a:rPr>
              <a:t>2- يمكن للدائن اتخاذ الوسائل التحفظية للمحافظة عليه.</a:t>
            </a:r>
            <a:endParaRPr lang="en-US" sz="2800">
              <a:latin typeface="Tahoma" pitchFamily="34" charset="0"/>
              <a:cs typeface="Tahoma" pitchFamily="34" charset="0"/>
            </a:endParaRPr>
          </a:p>
        </p:txBody>
      </p:sp>
      <p:sp>
        <p:nvSpPr>
          <p:cNvPr id="421890" name="Title 1"/>
          <p:cNvSpPr>
            <a:spLocks noGrp="1"/>
          </p:cNvSpPr>
          <p:nvPr>
            <p:ph type="title"/>
          </p:nvPr>
        </p:nvSpPr>
        <p:spPr>
          <a:xfrm>
            <a:off x="381000" y="228600"/>
            <a:ext cx="8229600" cy="804863"/>
          </a:xfrm>
        </p:spPr>
        <p:txBody>
          <a:bodyPr/>
          <a:lstStyle/>
          <a:p>
            <a:pPr algn="ctr" eaLnBrk="1" hangingPunct="1">
              <a:defRPr/>
            </a:pPr>
            <a:r>
              <a:rPr lang="ar-IQ" dirty="0">
                <a:solidFill>
                  <a:srgbClr val="FFFF00"/>
                </a:solidFill>
                <a:cs typeface="Ali-A-Samik" pitchFamily="2" charset="-78"/>
              </a:rPr>
              <a:t>أثر الشرط في مرحلة التعليق</a:t>
            </a:r>
            <a:endParaRPr lang="en-US" dirty="0">
              <a:solidFill>
                <a:srgbClr val="FFFF00"/>
              </a:solidFill>
              <a:cs typeface="Ali-A-Samik" pitchFamily="2" charset="-78"/>
            </a:endParaRPr>
          </a:p>
        </p:txBody>
      </p:sp>
      <p:sp>
        <p:nvSpPr>
          <p:cNvPr id="421891" name="Slide Number Placeholder 3"/>
          <p:cNvSpPr>
            <a:spLocks noGrp="1"/>
          </p:cNvSpPr>
          <p:nvPr>
            <p:ph type="sldNum" sz="quarter" idx="12"/>
          </p:nvPr>
        </p:nvSpPr>
        <p:spPr bwMode="auto">
          <a:ln>
            <a:miter lim="800000"/>
            <a:headEnd/>
            <a:tailEnd/>
          </a:ln>
        </p:spPr>
        <p:txBody>
          <a:bodyPr/>
          <a:lstStyle/>
          <a:p>
            <a:pPr>
              <a:defRPr/>
            </a:pPr>
            <a:fld id="{2306C58D-A7A9-4F3A-B749-D53D9D5AD44D}" type="slidenum">
              <a:rPr lang="ar-SA" smtClean="0"/>
              <a:pPr>
                <a:defRPr/>
              </a:pPr>
              <a:t>189</a:t>
            </a:fld>
            <a:endParaRPr lang="en-US"/>
          </a:p>
        </p:txBody>
      </p:sp>
      <p:sp>
        <p:nvSpPr>
          <p:cNvPr id="42189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a:p>
        </p:txBody>
      </p:sp>
      <p:sp>
        <p:nvSpPr>
          <p:cNvPr id="42189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7AA428-1707-DADD-BCE1-572DAC100C69}"/>
              </a:ext>
            </a:extLst>
          </p:cNvPr>
          <p:cNvSpPr txBox="1"/>
          <p:nvPr/>
        </p:nvSpPr>
        <p:spPr>
          <a:xfrm>
            <a:off x="609600" y="914401"/>
            <a:ext cx="7315200" cy="2800767"/>
          </a:xfrm>
          <a:prstGeom prst="rect">
            <a:avLst/>
          </a:prstGeom>
          <a:noFill/>
        </p:spPr>
        <p:txBody>
          <a:bodyPr wrap="square">
            <a:spAutoFit/>
          </a:bodyPr>
          <a:lstStyle/>
          <a:p>
            <a:pPr algn="r" rtl="1"/>
            <a:r>
              <a:rPr lang="ar-IQ" sz="4400" b="1" dirty="0">
                <a:latin typeface="Times New Roman" panose="02020603050405020304" pitchFamily="18" charset="0"/>
                <a:cs typeface="Times New Roman" panose="02020603050405020304" pitchFamily="18" charset="0"/>
              </a:rPr>
              <a:t>مادة 150</a:t>
            </a:r>
            <a:endParaRPr lang="en-US" sz="4400" b="1" dirty="0">
              <a:latin typeface="Times New Roman" panose="02020603050405020304" pitchFamily="18" charset="0"/>
              <a:cs typeface="Times New Roman" panose="02020603050405020304" pitchFamily="18" charset="0"/>
            </a:endParaRPr>
          </a:p>
          <a:p>
            <a:pPr algn="r" rtl="1"/>
            <a:r>
              <a:rPr lang="ar-IQ" sz="4400" b="1" dirty="0">
                <a:latin typeface="Times New Roman" panose="02020603050405020304" pitchFamily="18" charset="0"/>
                <a:cs typeface="Times New Roman" panose="02020603050405020304" pitchFamily="18" charset="0"/>
              </a:rPr>
              <a:t>1 – يجب تنفيذ العقد طبقاً لما اشتمل عليه وبطريقة تتفق مع ما يوجبه حسن النية</a:t>
            </a:r>
            <a:r>
              <a:rPr lang="ar-IQ" sz="1800" dirty="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9756060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Content Placeholder 2"/>
          <p:cNvSpPr>
            <a:spLocks noGrp="1"/>
          </p:cNvSpPr>
          <p:nvPr>
            <p:ph idx="4294967295"/>
          </p:nvPr>
        </p:nvSpPr>
        <p:spPr>
          <a:xfrm>
            <a:off x="685800" y="76200"/>
            <a:ext cx="7899400" cy="4114800"/>
          </a:xfrm>
        </p:spPr>
        <p:txBody>
          <a:bodyPr/>
          <a:lstStyle/>
          <a:p>
            <a:pPr marL="0" indent="0" algn="just" eaLnBrk="1" hangingPunct="1">
              <a:buFont typeface="Symbol" pitchFamily="18" charset="2"/>
              <a:buNone/>
            </a:pPr>
            <a:r>
              <a:rPr lang="ar-IQ" sz="4000">
                <a:solidFill>
                  <a:srgbClr val="00B0F0"/>
                </a:solidFill>
                <a:latin typeface="Sakkal Majalla" pitchFamily="2" charset="-78"/>
                <a:cs typeface="Sakkal Majalla" pitchFamily="2" charset="-78"/>
              </a:rPr>
              <a:t>ب- إن كان غير مكتمل الوجود:</a:t>
            </a:r>
          </a:p>
          <a:p>
            <a:pPr marL="0" indent="0" algn="just" eaLnBrk="1" hangingPunct="1">
              <a:buFont typeface="Symbol" pitchFamily="18" charset="2"/>
              <a:buNone/>
            </a:pPr>
            <a:r>
              <a:rPr lang="ar-IQ" sz="4000">
                <a:latin typeface="Sakkal Majalla" pitchFamily="2" charset="-78"/>
                <a:cs typeface="Sakkal Majalla" pitchFamily="2" charset="-78"/>
              </a:rPr>
              <a:t>1- لا يتمكن الدائن من اتخاذ الوسائل التنفيذية للحصول على الحق.</a:t>
            </a:r>
          </a:p>
          <a:p>
            <a:pPr marL="0" indent="0" algn="just" eaLnBrk="1" hangingPunct="1">
              <a:buFont typeface="Symbol" pitchFamily="18" charset="2"/>
              <a:buNone/>
            </a:pPr>
            <a:r>
              <a:rPr lang="ar-IQ" sz="4000">
                <a:latin typeface="Sakkal Majalla" pitchFamily="2" charset="-78"/>
                <a:cs typeface="Sakkal Majalla" pitchFamily="2" charset="-78"/>
              </a:rPr>
              <a:t>2- صاحب الحق المعلق على شرط واقف لا يتحمل تبعة الهلاك ولا يستطيع التصرف بالشيء.</a:t>
            </a:r>
          </a:p>
          <a:p>
            <a:pPr marL="0" indent="0" algn="just" eaLnBrk="1" hangingPunct="1">
              <a:buFont typeface="Symbol" pitchFamily="18" charset="2"/>
              <a:buNone/>
            </a:pPr>
            <a:r>
              <a:rPr lang="ar-IQ" sz="4000">
                <a:latin typeface="Sakkal Majalla" pitchFamily="2" charset="-78"/>
                <a:cs typeface="Sakkal Majalla" pitchFamily="2" charset="-78"/>
              </a:rPr>
              <a:t>3- لا يسري عليه التقادم إلا من وقت تحقق الشرط.</a:t>
            </a:r>
            <a:endParaRPr lang="en-US" sz="4000">
              <a:latin typeface="Sakkal Majalla" pitchFamily="2" charset="-78"/>
              <a:ea typeface="Majalla UI"/>
              <a:cs typeface="Sakkal Majalla" pitchFamily="2" charset="-78"/>
            </a:endParaRPr>
          </a:p>
        </p:txBody>
      </p:sp>
      <p:sp>
        <p:nvSpPr>
          <p:cNvPr id="422914"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18432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F8F9D6A-49CA-4B1C-ABA6-6054DA805444}" type="slidenum">
              <a:rPr lang="ar-SA" sz="2000" b="1">
                <a:latin typeface="Candara" pitchFamily="34" charset="0"/>
              </a:rPr>
              <a:pPr algn="ctr" rtl="0"/>
              <a:t>190</a:t>
            </a:fld>
            <a:endParaRPr lang="en-US" sz="2000" b="1">
              <a:latin typeface="Candara" pitchFamily="34" charset="0"/>
            </a:endParaRPr>
          </a:p>
        </p:txBody>
      </p:sp>
      <p:sp>
        <p:nvSpPr>
          <p:cNvPr id="18432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8432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Content Placeholder 2"/>
          <p:cNvSpPr>
            <a:spLocks noGrp="1"/>
          </p:cNvSpPr>
          <p:nvPr>
            <p:ph idx="4294967295"/>
          </p:nvPr>
        </p:nvSpPr>
        <p:spPr>
          <a:xfrm>
            <a:off x="533400" y="1524000"/>
            <a:ext cx="8458200" cy="3200400"/>
          </a:xfrm>
        </p:spPr>
        <p:txBody>
          <a:bodyPr/>
          <a:lstStyle/>
          <a:p>
            <a:pPr marL="0" indent="0" algn="just" eaLnBrk="1" hangingPunct="1">
              <a:buFont typeface="Symbol" pitchFamily="18" charset="2"/>
              <a:buNone/>
            </a:pPr>
            <a:r>
              <a:rPr lang="ar-IQ" sz="4000" b="1">
                <a:solidFill>
                  <a:srgbClr val="FF0000"/>
                </a:solidFill>
                <a:latin typeface="Sakkal Majalla" pitchFamily="2" charset="-78"/>
                <a:cs typeface="Sakkal Majalla" pitchFamily="2" charset="-78"/>
              </a:rPr>
              <a:t>الشرط الفاسخ</a:t>
            </a:r>
            <a:r>
              <a:rPr lang="ar-IQ" sz="4000">
                <a:solidFill>
                  <a:srgbClr val="FF0000"/>
                </a:solidFill>
                <a:latin typeface="Sakkal Majalla" pitchFamily="2" charset="-78"/>
                <a:cs typeface="Sakkal Majalla" pitchFamily="2" charset="-78"/>
              </a:rPr>
              <a:t>:</a:t>
            </a:r>
            <a:r>
              <a:rPr lang="ar-IQ" sz="4000">
                <a:latin typeface="Sakkal Majalla" pitchFamily="2" charset="-78"/>
                <a:cs typeface="Sakkal Majalla" pitchFamily="2" charset="-78"/>
              </a:rPr>
              <a:t> إن الحق المعلق على شرط فاسخ في مرحلة التعليق هو حق موجود وكامل ولكنه مهدد بالزوال إذا ما تحقق هذا الشرط الفاسخ (كمن يؤجر داره لشخص ما ويشترط عليه فسخ الايجار اذا رجع ابنه من الخارج مثلا)، ويترتب عليه:</a:t>
            </a:r>
          </a:p>
        </p:txBody>
      </p:sp>
      <p:sp>
        <p:nvSpPr>
          <p:cNvPr id="423938"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18534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705EA4D-9ED1-45FE-B413-129DDDC8030E}" type="slidenum">
              <a:rPr lang="ar-SA" sz="2000" b="1">
                <a:latin typeface="Candara" pitchFamily="34" charset="0"/>
              </a:rPr>
              <a:pPr algn="ctr" rtl="0"/>
              <a:t>191</a:t>
            </a:fld>
            <a:endParaRPr lang="en-US" sz="2000" b="1">
              <a:latin typeface="Candara" pitchFamily="34" charset="0"/>
            </a:endParaRPr>
          </a:p>
        </p:txBody>
      </p:sp>
      <p:sp>
        <p:nvSpPr>
          <p:cNvPr id="18534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endParaRPr lang="ar-IQ" sz="1600" b="1">
              <a:latin typeface="Sakkal Majalla" pitchFamily="2" charset="-78"/>
              <a:cs typeface="Sakkal Majalla" pitchFamily="2" charset="-78"/>
            </a:endParaRPr>
          </a:p>
        </p:txBody>
      </p:sp>
      <p:sp>
        <p:nvSpPr>
          <p:cNvPr id="18535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Content Placeholder 2"/>
          <p:cNvSpPr>
            <a:spLocks noGrp="1"/>
          </p:cNvSpPr>
          <p:nvPr>
            <p:ph idx="4294967295"/>
          </p:nvPr>
        </p:nvSpPr>
        <p:spPr>
          <a:xfrm>
            <a:off x="381000" y="1219200"/>
            <a:ext cx="8382000" cy="4648200"/>
          </a:xfrm>
        </p:spPr>
        <p:txBody>
          <a:bodyPr/>
          <a:lstStyle/>
          <a:p>
            <a:pPr marL="0" indent="0" algn="just" eaLnBrk="1" hangingPunct="1">
              <a:buFont typeface="Wingdings" pitchFamily="2" charset="2"/>
              <a:buNone/>
            </a:pPr>
            <a:r>
              <a:rPr lang="ar-IQ" sz="4000">
                <a:solidFill>
                  <a:srgbClr val="00B0F0"/>
                </a:solidFill>
                <a:latin typeface="Sakkal Majalla" pitchFamily="2" charset="-78"/>
                <a:cs typeface="Sakkal Majalla" pitchFamily="2" charset="-78"/>
              </a:rPr>
              <a:t>أ- إذا كان حقاً موجوداً نافذاً: </a:t>
            </a:r>
          </a:p>
          <a:p>
            <a:pPr marL="0" indent="0" algn="just" eaLnBrk="1" hangingPunct="1">
              <a:buFont typeface="Symbol" pitchFamily="18" charset="2"/>
              <a:buNone/>
            </a:pPr>
            <a:r>
              <a:rPr lang="ar-IQ" sz="4000">
                <a:latin typeface="Sakkal Majalla" pitchFamily="2" charset="-78"/>
                <a:cs typeface="Sakkal Majalla" pitchFamily="2" charset="-78"/>
              </a:rPr>
              <a:t>1- يتمكن الدائن من اتخاذ الوسائل التحفظية والتنفيذية للحصول على حقه.</a:t>
            </a:r>
          </a:p>
          <a:p>
            <a:pPr marL="0" indent="0" algn="just" eaLnBrk="1" hangingPunct="1">
              <a:buFont typeface="Symbol" pitchFamily="18" charset="2"/>
              <a:buNone/>
            </a:pPr>
            <a:r>
              <a:rPr lang="ar-IQ" sz="4000">
                <a:latin typeface="Sakkal Majalla" pitchFamily="2" charset="-78"/>
                <a:cs typeface="Sakkal Majalla" pitchFamily="2" charset="-78"/>
              </a:rPr>
              <a:t>2- صاحب الحق يستطيع التصرف بالشيء ويتحمل تبعة هلاكه.</a:t>
            </a:r>
          </a:p>
          <a:p>
            <a:pPr marL="0" indent="0" algn="just" eaLnBrk="1" hangingPunct="1">
              <a:buFont typeface="Symbol" pitchFamily="18" charset="2"/>
              <a:buNone/>
            </a:pPr>
            <a:r>
              <a:rPr lang="ar-IQ" sz="4000">
                <a:latin typeface="Sakkal Majalla" pitchFamily="2" charset="-78"/>
                <a:cs typeface="Sakkal Majalla" pitchFamily="2" charset="-78"/>
              </a:rPr>
              <a:t>3- يسري التقادم على الحق.</a:t>
            </a:r>
          </a:p>
          <a:p>
            <a:pPr marL="0" indent="0" algn="just" eaLnBrk="1" hangingPunct="1">
              <a:buFont typeface="Wingdings" pitchFamily="2" charset="2"/>
              <a:buNone/>
            </a:pPr>
            <a:r>
              <a:rPr lang="ar-IQ" sz="4000">
                <a:latin typeface="Sakkal Majalla" pitchFamily="2" charset="-78"/>
                <a:cs typeface="Sakkal Majalla" pitchFamily="2" charset="-78"/>
              </a:rPr>
              <a:t>4- إذا نفذ المدين التزامه يكون قد دفع ديناً مستحقاً.</a:t>
            </a:r>
            <a:endParaRPr lang="en-US" sz="4000">
              <a:latin typeface="Sakkal Majalla" pitchFamily="2" charset="-78"/>
              <a:ea typeface="Majalla UI"/>
              <a:cs typeface="Sakkal Majalla" pitchFamily="2" charset="-78"/>
            </a:endParaRPr>
          </a:p>
          <a:p>
            <a:pPr marL="0" indent="0" algn="just" eaLnBrk="1" hangingPunct="1">
              <a:buFont typeface="Symbol" pitchFamily="18" charset="2"/>
              <a:buNone/>
            </a:pPr>
            <a:endParaRPr lang="ar-IQ" sz="4000">
              <a:latin typeface="Sakkal Majalla" pitchFamily="2" charset="-78"/>
              <a:cs typeface="Sakkal Majalla" pitchFamily="2" charset="-78"/>
            </a:endParaRPr>
          </a:p>
        </p:txBody>
      </p:sp>
      <p:sp>
        <p:nvSpPr>
          <p:cNvPr id="424962"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18637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C38CE74-78CE-47FA-9FEF-D446FF534CBF}" type="slidenum">
              <a:rPr lang="ar-SA" sz="2000" b="1">
                <a:latin typeface="Candara" pitchFamily="34" charset="0"/>
              </a:rPr>
              <a:pPr algn="ctr" rtl="0"/>
              <a:t>192</a:t>
            </a:fld>
            <a:endParaRPr lang="en-US" sz="2000" b="1">
              <a:latin typeface="Candara" pitchFamily="34" charset="0"/>
            </a:endParaRPr>
          </a:p>
        </p:txBody>
      </p:sp>
      <p:sp>
        <p:nvSpPr>
          <p:cNvPr id="18637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8637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Content Placeholder 2"/>
          <p:cNvSpPr>
            <a:spLocks noGrp="1"/>
          </p:cNvSpPr>
          <p:nvPr>
            <p:ph idx="4294967295"/>
          </p:nvPr>
        </p:nvSpPr>
        <p:spPr>
          <a:xfrm>
            <a:off x="381000" y="1371600"/>
            <a:ext cx="8610600" cy="4724400"/>
          </a:xfrm>
        </p:spPr>
        <p:txBody>
          <a:bodyPr/>
          <a:lstStyle/>
          <a:p>
            <a:pPr marL="0" indent="0" algn="just" eaLnBrk="1" hangingPunct="1">
              <a:buFont typeface="Wingdings" pitchFamily="2" charset="2"/>
              <a:buNone/>
            </a:pPr>
            <a:r>
              <a:rPr lang="ar-IQ" sz="4400">
                <a:solidFill>
                  <a:srgbClr val="00B0F0"/>
                </a:solidFill>
                <a:latin typeface="Sakkal Majalla" pitchFamily="2" charset="-78"/>
                <a:cs typeface="Sakkal Majalla" pitchFamily="2" charset="-78"/>
              </a:rPr>
              <a:t>ب- كون الحق مهدد بالزوال:</a:t>
            </a:r>
            <a:r>
              <a:rPr lang="ar-IQ" sz="4400">
                <a:latin typeface="Sakkal Majalla" pitchFamily="2" charset="-78"/>
                <a:cs typeface="Sakkal Majalla" pitchFamily="2" charset="-78"/>
              </a:rPr>
              <a:t> إذا استوفى الدائن حقه وتحقق الشرط بعد ذلك فعليه أن يرد ما تسلمه إلى مدينه</a:t>
            </a:r>
          </a:p>
          <a:p>
            <a:pPr marL="0" indent="0" algn="just" eaLnBrk="1" hangingPunct="1">
              <a:buFont typeface="Symbol" pitchFamily="18" charset="2"/>
              <a:buNone/>
            </a:pPr>
            <a:r>
              <a:rPr lang="ar-IQ" sz="4400">
                <a:latin typeface="Sakkal Majalla" pitchFamily="2" charset="-78"/>
                <a:cs typeface="Sakkal Majalla" pitchFamily="2" charset="-78"/>
              </a:rPr>
              <a:t>غالباً ما يكون الشرط لمدة وقد لا تحدد المدة، فإن حدد للشرط مدة فيجب أن يتحقق خلالها ولا عبرة لتحققه بعد انقضائها، أما إذا لم تحدد مدة فالقاضي يستطيع أن يفهم نية الطرفين.</a:t>
            </a:r>
          </a:p>
        </p:txBody>
      </p:sp>
      <p:sp>
        <p:nvSpPr>
          <p:cNvPr id="427010"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18739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B35DAC8-BBF5-421C-B379-B497CE8AF86B}" type="slidenum">
              <a:rPr lang="ar-SA" sz="2000" b="1">
                <a:latin typeface="Candara" pitchFamily="34" charset="0"/>
              </a:rPr>
              <a:pPr algn="ctr" rtl="0"/>
              <a:t>193</a:t>
            </a:fld>
            <a:endParaRPr lang="en-US" sz="2000" b="1">
              <a:latin typeface="Candara" pitchFamily="34" charset="0"/>
            </a:endParaRPr>
          </a:p>
        </p:txBody>
      </p:sp>
      <p:sp>
        <p:nvSpPr>
          <p:cNvPr id="18739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endParaRPr lang="ar-IQ" sz="1600" b="1">
              <a:latin typeface="Sakkal Majalla" pitchFamily="2" charset="-78"/>
              <a:cs typeface="Sakkal Majalla" pitchFamily="2" charset="-78"/>
            </a:endParaRPr>
          </a:p>
        </p:txBody>
      </p:sp>
      <p:sp>
        <p:nvSpPr>
          <p:cNvPr id="18739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Content Placeholder 2"/>
          <p:cNvSpPr>
            <a:spLocks noGrp="1"/>
          </p:cNvSpPr>
          <p:nvPr>
            <p:ph idx="4294967295"/>
          </p:nvPr>
        </p:nvSpPr>
        <p:spPr>
          <a:xfrm>
            <a:off x="533400" y="1143000"/>
            <a:ext cx="8610600" cy="45720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أ- إذا تحقق الشرط الواقف يصبح الحق منجزاً والدائن يستطيع المطالبة به واتخاذ الوسائل التنفيذية للحصول عليه، كما أن ينتج أثره من وقت الانعقاد والحق يعتبر موجوداً من وقت تعليقه وهذا ما يسمى بالأثر الرجعي.</a:t>
            </a:r>
          </a:p>
          <a:p>
            <a:pPr marL="0" indent="0" algn="just" eaLnBrk="1" hangingPunct="1">
              <a:buFont typeface="Wingdings" pitchFamily="2" charset="2"/>
              <a:buNone/>
            </a:pPr>
            <a:r>
              <a:rPr lang="ar-IQ" sz="4000">
                <a:latin typeface="Sakkal Majalla" pitchFamily="2" charset="-78"/>
                <a:cs typeface="Sakkal Majalla" pitchFamily="2" charset="-78"/>
              </a:rPr>
              <a:t>ب- إذا تخلف الشرط الواقف يصبح الحق كأنه لم يكن منذ البداية بفعل الأثر الرجعي ولا يلزم المدين بالوفاء وإذا كان قد وفى فيستطيع استرداد ما وفاه.</a:t>
            </a:r>
          </a:p>
          <a:p>
            <a:pPr marL="0" indent="0" algn="just" eaLnBrk="1" hangingPunct="1">
              <a:buFont typeface="Symbol" pitchFamily="18" charset="2"/>
              <a:buNone/>
            </a:pPr>
            <a:endParaRPr lang="ar-IQ" sz="4000">
              <a:latin typeface="Sakkal Majalla" pitchFamily="2" charset="-78"/>
              <a:cs typeface="Sakkal Majalla" pitchFamily="2" charset="-78"/>
            </a:endParaRPr>
          </a:p>
        </p:txBody>
      </p:sp>
      <p:sp>
        <p:nvSpPr>
          <p:cNvPr id="428034"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FF00"/>
                </a:solidFill>
                <a:cs typeface="Ali-A-Samik" pitchFamily="2" charset="-78"/>
              </a:rPr>
              <a:t>الشرط الواقف</a:t>
            </a:r>
            <a:endParaRPr lang="en-US" dirty="0">
              <a:solidFill>
                <a:srgbClr val="FFFF00"/>
              </a:solidFill>
              <a:cs typeface="Ali-A-Samik" pitchFamily="2" charset="-78"/>
            </a:endParaRPr>
          </a:p>
        </p:txBody>
      </p:sp>
      <p:sp>
        <p:nvSpPr>
          <p:cNvPr id="18842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90E87C5-459A-4B5C-BBBB-4D278D06A0C3}" type="slidenum">
              <a:rPr lang="ar-SA" sz="2000" b="1">
                <a:latin typeface="Candara" pitchFamily="34" charset="0"/>
              </a:rPr>
              <a:pPr algn="ctr" rtl="0"/>
              <a:t>194</a:t>
            </a:fld>
            <a:endParaRPr lang="en-US" sz="2000" b="1">
              <a:latin typeface="Candara" pitchFamily="34" charset="0"/>
            </a:endParaRPr>
          </a:p>
        </p:txBody>
      </p:sp>
      <p:sp>
        <p:nvSpPr>
          <p:cNvPr id="18842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8842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Content Placeholder 2"/>
          <p:cNvSpPr>
            <a:spLocks noGrp="1"/>
          </p:cNvSpPr>
          <p:nvPr>
            <p:ph idx="4294967295"/>
          </p:nvPr>
        </p:nvSpPr>
        <p:spPr>
          <a:xfrm>
            <a:off x="533400" y="990600"/>
            <a:ext cx="8610600" cy="56388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أ- إذا تحقق الشرط الفاسخ يزول الحق وتزول التصرفات تبعاً له وزوال الحق يمتد إلى الماضي بأثر رجعي وتكون تصرفات الدائن باطلة.</a:t>
            </a:r>
          </a:p>
          <a:p>
            <a:pPr marL="0" indent="0" algn="just" eaLnBrk="1" hangingPunct="1">
              <a:buFont typeface="Wingdings" pitchFamily="2" charset="2"/>
              <a:buNone/>
            </a:pPr>
            <a:r>
              <a:rPr lang="ar-IQ" sz="4400">
                <a:latin typeface="Sakkal Majalla" pitchFamily="2" charset="-78"/>
                <a:cs typeface="Sakkal Majalla" pitchFamily="2" charset="-78"/>
              </a:rPr>
              <a:t>ب- إذا تخلف الشرط الفاسخ أصبح الحق ثابتاً وتكون تصرفات الدائن صحيحة (لزم العقد). إلا أن المشرع العراقي قد استثنى أعمال الإدارة الصادرة من الدائن فهي تبقى ولا تزول رغم تحقق الشرط الفاسخ.</a:t>
            </a:r>
          </a:p>
          <a:p>
            <a:pPr marL="0" indent="0" algn="just" eaLnBrk="1" hangingPunct="1">
              <a:buFont typeface="Symbol" pitchFamily="18" charset="2"/>
              <a:buNone/>
            </a:pPr>
            <a:endParaRPr lang="ar-IQ" sz="4400">
              <a:latin typeface="Sakkal Majalla" pitchFamily="2" charset="-78"/>
              <a:cs typeface="Sakkal Majalla" pitchFamily="2" charset="-78"/>
            </a:endParaRPr>
          </a:p>
        </p:txBody>
      </p:sp>
      <p:sp>
        <p:nvSpPr>
          <p:cNvPr id="430082"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FF00"/>
                </a:solidFill>
                <a:cs typeface="Ali-A-Samik" pitchFamily="2" charset="-78"/>
              </a:rPr>
              <a:t>الشرط الفاسخ</a:t>
            </a:r>
            <a:endParaRPr lang="en-US" dirty="0">
              <a:solidFill>
                <a:srgbClr val="FFFF00"/>
              </a:solidFill>
              <a:cs typeface="Ali-A-Samik" pitchFamily="2" charset="-78"/>
            </a:endParaRPr>
          </a:p>
        </p:txBody>
      </p:sp>
      <p:sp>
        <p:nvSpPr>
          <p:cNvPr id="1894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3F79D24-5155-467B-A09F-3E0206DF4435}" type="slidenum">
              <a:rPr lang="ar-SA" sz="2000" b="1">
                <a:latin typeface="Candara" pitchFamily="34" charset="0"/>
              </a:rPr>
              <a:pPr algn="ctr" rtl="0"/>
              <a:t>195</a:t>
            </a:fld>
            <a:endParaRPr lang="en-US" sz="2000" b="1">
              <a:latin typeface="Candara" pitchFamily="34" charset="0"/>
            </a:endParaRPr>
          </a:p>
        </p:txBody>
      </p:sp>
      <p:sp>
        <p:nvSpPr>
          <p:cNvPr id="1894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894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Content Placeholder 2"/>
          <p:cNvSpPr>
            <a:spLocks noGrp="1"/>
          </p:cNvSpPr>
          <p:nvPr>
            <p:ph idx="4294967295"/>
          </p:nvPr>
        </p:nvSpPr>
        <p:spPr>
          <a:xfrm>
            <a:off x="457200" y="1905000"/>
            <a:ext cx="8382000" cy="32766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1- التصرفات الصادرة من صاحب الحق المعلق على شرط واقف تصبح نافذة منذ البداية عند تحقق الشرط.</a:t>
            </a:r>
          </a:p>
          <a:p>
            <a:pPr marL="0" indent="0" algn="just" eaLnBrk="1" hangingPunct="1">
              <a:buFont typeface="Symbol" pitchFamily="18" charset="2"/>
              <a:buNone/>
            </a:pPr>
            <a:r>
              <a:rPr lang="ar-IQ" sz="4000">
                <a:latin typeface="Sakkal Majalla" pitchFamily="2" charset="-78"/>
                <a:cs typeface="Sakkal Majalla" pitchFamily="2" charset="-78"/>
              </a:rPr>
              <a:t>2- التصرفات الصادرة من صاحب الحق المعلق على شرط فاسخ تصبح كأنها لم تكن منذ البداية عند تحقق الشرط.</a:t>
            </a:r>
          </a:p>
        </p:txBody>
      </p:sp>
      <p:sp>
        <p:nvSpPr>
          <p:cNvPr id="433154" name="Title 1"/>
          <p:cNvSpPr>
            <a:spLocks noGrp="1"/>
          </p:cNvSpPr>
          <p:nvPr>
            <p:ph type="title" idx="4294967295"/>
          </p:nvPr>
        </p:nvSpPr>
        <p:spPr>
          <a:xfrm>
            <a:off x="381000" y="228600"/>
            <a:ext cx="8229600" cy="804863"/>
          </a:xfrm>
        </p:spPr>
        <p:txBody>
          <a:bodyPr/>
          <a:lstStyle/>
          <a:p>
            <a:pPr algn="ctr" eaLnBrk="1" hangingPunct="1">
              <a:defRPr/>
            </a:pPr>
            <a:r>
              <a:rPr lang="ar-IQ" dirty="0">
                <a:solidFill>
                  <a:srgbClr val="FF0000"/>
                </a:solidFill>
                <a:cs typeface="Ali-A-Samik" pitchFamily="2" charset="-78"/>
              </a:rPr>
              <a:t>النتائج المترتبة على الأثر الرجعي لتحقق الشرط</a:t>
            </a:r>
            <a:endParaRPr lang="en-US" dirty="0">
              <a:solidFill>
                <a:srgbClr val="FF0000"/>
              </a:solidFill>
              <a:cs typeface="Ali-A-Samik" pitchFamily="2" charset="-78"/>
            </a:endParaRPr>
          </a:p>
        </p:txBody>
      </p:sp>
      <p:sp>
        <p:nvSpPr>
          <p:cNvPr id="1904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D9AE0F1-A256-49E5-856F-4DD2C339874A}" type="slidenum">
              <a:rPr lang="ar-SA" sz="2000" b="1">
                <a:latin typeface="Candara" pitchFamily="34" charset="0"/>
              </a:rPr>
              <a:pPr algn="ctr" rtl="0"/>
              <a:t>196</a:t>
            </a:fld>
            <a:endParaRPr lang="en-US" sz="2000" b="1">
              <a:latin typeface="Candara" pitchFamily="34" charset="0"/>
            </a:endParaRPr>
          </a:p>
        </p:txBody>
      </p:sp>
      <p:sp>
        <p:nvSpPr>
          <p:cNvPr id="19046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9047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Content Placeholder 2"/>
          <p:cNvSpPr>
            <a:spLocks noGrp="1"/>
          </p:cNvSpPr>
          <p:nvPr>
            <p:ph idx="4294967295"/>
          </p:nvPr>
        </p:nvSpPr>
        <p:spPr>
          <a:xfrm>
            <a:off x="685800" y="1676400"/>
            <a:ext cx="8153400" cy="38100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3- للدائن تحت شرط واقف أن يطعن في تصرفات مدينه بالدعوى البولصية إذا تحقق الشرط.</a:t>
            </a:r>
          </a:p>
          <a:p>
            <a:pPr marL="0" indent="0" algn="just" eaLnBrk="1" hangingPunct="1">
              <a:buFont typeface="Symbol" pitchFamily="18" charset="2"/>
              <a:buNone/>
            </a:pPr>
            <a:r>
              <a:rPr lang="ar-IQ" sz="4000">
                <a:latin typeface="Sakkal Majalla" pitchFamily="2" charset="-78"/>
                <a:cs typeface="Sakkal Majalla" pitchFamily="2" charset="-78"/>
              </a:rPr>
              <a:t>4- الاستثناءات تشمل أعمال الإدارة التي تتم بحسن نية وكذلك إذا اتفق المتعاقدان على أثر الشرط وإن استحال تنفيذ الالتزام بسبب أجنبي قبل تحقق الشرط وفي طبيعة بعض العقود أيضاً.</a:t>
            </a:r>
          </a:p>
        </p:txBody>
      </p:sp>
      <p:sp>
        <p:nvSpPr>
          <p:cNvPr id="434178"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1914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F7A54DE-2505-4A08-9E2E-DE0D704DC975}" type="slidenum">
              <a:rPr lang="ar-SA" sz="2000" b="1">
                <a:latin typeface="Candara" pitchFamily="34" charset="0"/>
              </a:rPr>
              <a:pPr algn="ctr" rtl="0"/>
              <a:t>197</a:t>
            </a:fld>
            <a:endParaRPr lang="en-US" sz="2000" b="1">
              <a:latin typeface="Candara" pitchFamily="34" charset="0"/>
            </a:endParaRPr>
          </a:p>
        </p:txBody>
      </p:sp>
      <p:sp>
        <p:nvSpPr>
          <p:cNvPr id="19149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9149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1"/>
          <p:cNvSpPr>
            <a:spLocks noChangeArrowheads="1"/>
          </p:cNvSpPr>
          <p:nvPr/>
        </p:nvSpPr>
        <p:spPr bwMode="auto">
          <a:xfrm>
            <a:off x="228600" y="304800"/>
            <a:ext cx="8610600" cy="6556375"/>
          </a:xfrm>
          <a:prstGeom prst="rect">
            <a:avLst/>
          </a:prstGeom>
          <a:noFill/>
          <a:ln w="9525">
            <a:noFill/>
            <a:miter lim="800000"/>
            <a:headEnd/>
            <a:tailEnd/>
          </a:ln>
        </p:spPr>
        <p:txBody>
          <a:bodyPr>
            <a:spAutoFit/>
          </a:bodyPr>
          <a:lstStyle/>
          <a:p>
            <a:pPr algn="just">
              <a:lnSpc>
                <a:spcPct val="150000"/>
              </a:lnSpc>
            </a:pPr>
            <a:r>
              <a:rPr lang="ar-IQ" sz="2800">
                <a:solidFill>
                  <a:srgbClr val="FF0000"/>
                </a:solidFill>
                <a:latin typeface="Sakkal Majalla" pitchFamily="2" charset="-78"/>
                <a:cs typeface="Sakkal Majalla" pitchFamily="2" charset="-78"/>
              </a:rPr>
              <a:t> </a:t>
            </a:r>
            <a:r>
              <a:rPr lang="ar-IQ" sz="2800" b="1">
                <a:solidFill>
                  <a:srgbClr val="FFFF00"/>
                </a:solidFill>
                <a:latin typeface="Sakkal Majalla" pitchFamily="2" charset="-78"/>
                <a:cs typeface="Sakkal Majalla" pitchFamily="2" charset="-78"/>
              </a:rPr>
              <a:t>هناك بعض الاستثناءات ترد على الاثر الرجعي لتحقق الشرط وفيما يلي أهم هذه الاستثناءات : </a:t>
            </a:r>
          </a:p>
          <a:p>
            <a:pPr>
              <a:lnSpc>
                <a:spcPct val="150000"/>
              </a:lnSpc>
            </a:pPr>
            <a:r>
              <a:rPr lang="ar-IQ" sz="2800" b="1">
                <a:solidFill>
                  <a:srgbClr val="FFFF00"/>
                </a:solidFill>
                <a:latin typeface="Sakkal Majalla" pitchFamily="2" charset="-78"/>
                <a:cs typeface="Sakkal Majalla" pitchFamily="2" charset="-78"/>
              </a:rPr>
              <a:t> </a:t>
            </a:r>
            <a:r>
              <a:rPr lang="ar-IQ" sz="2800">
                <a:latin typeface="Sakkal Majalla" pitchFamily="2" charset="-78"/>
                <a:cs typeface="Sakkal Majalla" pitchFamily="2" charset="-78"/>
              </a:rPr>
              <a:t>1. بقاء أعمال الادارة التي تتم بحسن نية وفي الحدود المعقولة قبل تحقق الشرط الفاسخ </a:t>
            </a:r>
            <a:endParaRPr lang="en-US" sz="2800">
              <a:latin typeface="Sakkal Majalla" pitchFamily="2" charset="-78"/>
              <a:cs typeface="Sakkal Majalla" pitchFamily="2" charset="-78"/>
            </a:endParaRPr>
          </a:p>
          <a:p>
            <a:pPr>
              <a:lnSpc>
                <a:spcPct val="150000"/>
              </a:lnSpc>
            </a:pPr>
            <a:r>
              <a:rPr lang="ar-IQ" sz="2800">
                <a:latin typeface="Sakkal Majalla" pitchFamily="2" charset="-78"/>
                <a:cs typeface="Sakkal Majalla" pitchFamily="2" charset="-78"/>
              </a:rPr>
              <a:t>2. أذا استبعد المتعاقدان صراحة او ضمنا الاثر الرجعي واتفقا على ان الشرط ينتج أثره من حين تحققه لا من حيث العقد</a:t>
            </a:r>
            <a:endParaRPr lang="en-US" sz="2800">
              <a:latin typeface="Sakkal Majalla" pitchFamily="2" charset="-78"/>
              <a:cs typeface="Sakkal Majalla" pitchFamily="2" charset="-78"/>
            </a:endParaRPr>
          </a:p>
          <a:p>
            <a:pPr>
              <a:lnSpc>
                <a:spcPct val="150000"/>
              </a:lnSpc>
            </a:pPr>
            <a:r>
              <a:rPr lang="ar-IQ" sz="2800">
                <a:latin typeface="Sakkal Majalla" pitchFamily="2" charset="-78"/>
                <a:cs typeface="Sakkal Majalla" pitchFamily="2" charset="-78"/>
              </a:rPr>
              <a:t>3.  اذا استعصت طبيعة العقد على الأثر الرجعي وهذا يحصل في العقود المستمرة التنفيذ </a:t>
            </a:r>
            <a:endParaRPr lang="en-US" sz="2800">
              <a:latin typeface="Sakkal Majalla" pitchFamily="2" charset="-78"/>
              <a:cs typeface="Sakkal Majalla" pitchFamily="2" charset="-78"/>
            </a:endParaRPr>
          </a:p>
          <a:p>
            <a:pPr>
              <a:lnSpc>
                <a:spcPct val="150000"/>
              </a:lnSpc>
            </a:pPr>
            <a:r>
              <a:rPr lang="ar-IQ" sz="2800">
                <a:latin typeface="Sakkal Majalla" pitchFamily="2" charset="-78"/>
                <a:cs typeface="Sakkal Majalla" pitchFamily="2" charset="-78"/>
              </a:rPr>
              <a:t>4. أذا اصبح تنفيذ الألتزام مستحيلا بسبب أجنبي قبل تحقق الشرط . </a:t>
            </a:r>
            <a:endParaRPr lang="en-US" sz="2800">
              <a:latin typeface="Sakkal Majalla" pitchFamily="2" charset="-78"/>
              <a:cs typeface="Sakkal Majalla" pitchFamily="2" charset="-78"/>
            </a:endParaRPr>
          </a:p>
          <a:p>
            <a:pPr>
              <a:lnSpc>
                <a:spcPct val="150000"/>
              </a:lnSpc>
            </a:pPr>
            <a:r>
              <a:rPr lang="ar-IQ" sz="2800">
                <a:solidFill>
                  <a:srgbClr val="FF0000"/>
                </a:solidFill>
                <a:latin typeface="Sakkal Majalla" pitchFamily="2" charset="-78"/>
                <a:cs typeface="Sakkal Majalla" pitchFamily="2" charset="-78"/>
              </a:rPr>
              <a:t> </a:t>
            </a:r>
            <a:endParaRPr lang="ar-IQ" sz="2800">
              <a:latin typeface="Sakkal Majalla" pitchFamily="2" charset="-78"/>
              <a:cs typeface="Sakkal Majalla" pitchFamily="2" charset="-78"/>
            </a:endParaRPr>
          </a:p>
        </p:txBody>
      </p:sp>
    </p:spTree>
  </p:cSld>
  <p:clrMapOvr>
    <a:masterClrMapping/>
  </p:clrMapOvr>
  <p:transition/>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878638"/>
          </a:xfrm>
          <a:prstGeom prst="rect">
            <a:avLst/>
          </a:prstGeom>
        </p:spPr>
        <p:txBody>
          <a:bodyPr>
            <a:spAutoFit/>
          </a:bodyPr>
          <a:lstStyle/>
          <a:p>
            <a:pPr algn="ctr" fontAlgn="auto">
              <a:lnSpc>
                <a:spcPct val="150000"/>
              </a:lnSpc>
              <a:spcBef>
                <a:spcPts val="0"/>
              </a:spcBef>
              <a:spcAft>
                <a:spcPts val="0"/>
              </a:spcAft>
              <a:defRPr/>
            </a:pPr>
            <a:r>
              <a:rPr lang="ar-IQ" dirty="0">
                <a:solidFill>
                  <a:srgbClr val="FF0000"/>
                </a:solidFill>
                <a:latin typeface="+mn-lt"/>
                <a:cs typeface="+mn-cs"/>
              </a:rPr>
              <a:t>الأجل </a:t>
            </a:r>
          </a:p>
          <a:p>
            <a:pPr algn="just" fontAlgn="auto">
              <a:lnSpc>
                <a:spcPct val="150000"/>
              </a:lnSpc>
              <a:spcBef>
                <a:spcPts val="0"/>
              </a:spcBef>
              <a:spcAft>
                <a:spcPts val="0"/>
              </a:spcAft>
              <a:defRPr/>
            </a:pPr>
            <a:r>
              <a:rPr lang="ar-IQ" dirty="0">
                <a:latin typeface="+mn-lt"/>
                <a:cs typeface="+mn-cs"/>
              </a:rPr>
              <a:t>أمر مستقبل محقق الوقوع يضاف اليه نفاذ العقد أو أنقضاؤه. </a:t>
            </a:r>
          </a:p>
          <a:p>
            <a:pPr algn="just" fontAlgn="auto">
              <a:lnSpc>
                <a:spcPct val="150000"/>
              </a:lnSpc>
              <a:spcBef>
                <a:spcPts val="0"/>
              </a:spcBef>
              <a:spcAft>
                <a:spcPts val="0"/>
              </a:spcAft>
              <a:defRPr/>
            </a:pPr>
            <a:r>
              <a:rPr lang="ar-IQ" dirty="0">
                <a:latin typeface="+mn-lt"/>
                <a:cs typeface="+mn-cs"/>
              </a:rPr>
              <a:t>أذا كان نفاذ العقد أو تنجيزه هو الذي أضيف الى الأجل كان </a:t>
            </a:r>
            <a:r>
              <a:rPr lang="ar-IQ" dirty="0">
                <a:solidFill>
                  <a:srgbClr val="FFFF00"/>
                </a:solidFill>
                <a:latin typeface="+mn-lt"/>
                <a:cs typeface="+mn-cs"/>
              </a:rPr>
              <a:t>الأجل واقفا</a:t>
            </a:r>
            <a:r>
              <a:rPr lang="ar-IQ" dirty="0">
                <a:latin typeface="+mn-lt"/>
                <a:cs typeface="+mn-cs"/>
              </a:rPr>
              <a:t> </a:t>
            </a:r>
          </a:p>
          <a:p>
            <a:pPr algn="just" fontAlgn="auto">
              <a:lnSpc>
                <a:spcPct val="150000"/>
              </a:lnSpc>
              <a:spcBef>
                <a:spcPts val="0"/>
              </a:spcBef>
              <a:spcAft>
                <a:spcPts val="0"/>
              </a:spcAft>
              <a:defRPr/>
            </a:pPr>
            <a:r>
              <a:rPr lang="ar-IQ" dirty="0">
                <a:latin typeface="+mn-lt"/>
                <a:cs typeface="+mn-cs"/>
              </a:rPr>
              <a:t>وأذا كان أنقضاء العقد وزواله هو الذي أضيف الى الأجل كان </a:t>
            </a:r>
            <a:r>
              <a:rPr lang="ar-IQ" dirty="0">
                <a:solidFill>
                  <a:srgbClr val="FFFF00"/>
                </a:solidFill>
                <a:latin typeface="+mn-lt"/>
                <a:cs typeface="+mn-cs"/>
              </a:rPr>
              <a:t>الأجل فاسخا أو منهيا</a:t>
            </a:r>
            <a:r>
              <a:rPr lang="ar-IQ" dirty="0">
                <a:latin typeface="+mn-lt"/>
                <a:cs typeface="+mn-cs"/>
              </a:rPr>
              <a:t>. </a:t>
            </a:r>
          </a:p>
          <a:p>
            <a:pPr algn="just" fontAlgn="auto">
              <a:lnSpc>
                <a:spcPct val="150000"/>
              </a:lnSpc>
              <a:spcBef>
                <a:spcPts val="0"/>
              </a:spcBef>
              <a:spcAft>
                <a:spcPts val="0"/>
              </a:spcAft>
              <a:defRPr/>
            </a:pPr>
            <a:endParaRPr lang="ar-IQ" dirty="0">
              <a:latin typeface="+mn-lt"/>
              <a:cs typeface="+mn-cs"/>
            </a:endParaRPr>
          </a:p>
          <a:p>
            <a:pPr algn="just" fontAlgn="auto">
              <a:lnSpc>
                <a:spcPct val="150000"/>
              </a:lnSpc>
              <a:spcBef>
                <a:spcPts val="0"/>
              </a:spcBef>
              <a:spcAft>
                <a:spcPts val="0"/>
              </a:spcAft>
              <a:defRPr/>
            </a:pPr>
            <a:r>
              <a:rPr lang="ar-IQ" dirty="0">
                <a:solidFill>
                  <a:srgbClr val="00B0F0"/>
                </a:solidFill>
                <a:latin typeface="+mn-lt"/>
                <a:cs typeface="+mn-cs"/>
              </a:rPr>
              <a:t>مقومات الأجل</a:t>
            </a:r>
          </a:p>
          <a:p>
            <a:pPr algn="just" fontAlgn="auto">
              <a:lnSpc>
                <a:spcPct val="150000"/>
              </a:lnSpc>
              <a:spcBef>
                <a:spcPts val="0"/>
              </a:spcBef>
              <a:spcAft>
                <a:spcPts val="0"/>
              </a:spcAft>
              <a:defRPr/>
            </a:pPr>
            <a:r>
              <a:rPr lang="ar-IQ" dirty="0">
                <a:latin typeface="+mn-lt"/>
                <a:cs typeface="+mn-cs"/>
              </a:rPr>
              <a:t>هناط شرطان يجب أن يتوفر في الأجل هما:-</a:t>
            </a:r>
            <a:endParaRPr lang="ar-IQ"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أمر مستقبل, أي يجب في الأمر ليكون أجلا أن يكون مستقبلا.</a:t>
            </a:r>
            <a:r>
              <a:rPr lang="ar-IQ" dirty="0">
                <a:latin typeface="+mn-lt"/>
                <a:cs typeface="+mn-cs"/>
              </a:rPr>
              <a:t> فاذا عين الملتزم موت شخص أجلا لتنفيذ ألتزامه وكان الشخص قد مات قبل ذلك دون أن يعلم الملتزم فالألتزام ينشأ في هذه الحالة منجزا حال الأداء ويكون الأجل عادة تأريخا معينا في يوم معين من شهر معين من سنة معينة. </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أمر محقق الوقوع,</a:t>
            </a:r>
            <a:r>
              <a:rPr lang="ar-IQ" dirty="0">
                <a:latin typeface="+mn-lt"/>
                <a:cs typeface="+mn-cs"/>
              </a:rPr>
              <a:t> أي يكوت الأمر ليعتبر أجلا محقق الوقوع. والعقد المقترن يه يكون تاما ولكنه غير نافذ أذا كان الأجل واقفا أي أن حكمه مؤجل, وأذا كان الأجل فاسخا فالعقد المقترن به يكون تاما ولكنه مؤكد الأنفضاء عند حلول الأجل ولا يكون لحلول الأجل أثر رجعي, مثلا عقد الأيجار فأنه مؤكد الأنقضاء عند أنتهاء مدته.           </a:t>
            </a:r>
            <a:endParaRPr lang="ar-IQ" sz="2400" dirty="0">
              <a:latin typeface="+mn-lt"/>
              <a:cs typeface="+mn-cs"/>
            </a:endParaRP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228600" y="304800"/>
            <a:ext cx="8610600" cy="2170113"/>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sz="2000">
              <a:solidFill>
                <a:srgbClr val="FFFF00"/>
              </a:solidFill>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ounded Rectangle 2"/>
          <p:cNvSpPr/>
          <p:nvPr/>
        </p:nvSpPr>
        <p:spPr>
          <a:xfrm>
            <a:off x="4267200" y="9906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نظرية الألتزامات</a:t>
            </a:r>
          </a:p>
        </p:txBody>
      </p:sp>
      <p:sp>
        <p:nvSpPr>
          <p:cNvPr id="4" name="Rectangle 3"/>
          <p:cNvSpPr/>
          <p:nvPr/>
        </p:nvSpPr>
        <p:spPr>
          <a:xfrm>
            <a:off x="6324600" y="30480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مصادر الألتزام</a:t>
            </a:r>
          </a:p>
        </p:txBody>
      </p:sp>
      <p:sp>
        <p:nvSpPr>
          <p:cNvPr id="5" name="Rectangle 4"/>
          <p:cNvSpPr/>
          <p:nvPr/>
        </p:nvSpPr>
        <p:spPr>
          <a:xfrm>
            <a:off x="2590800" y="29718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أحكام الألتزامات</a:t>
            </a:r>
          </a:p>
        </p:txBody>
      </p:sp>
      <p:cxnSp>
        <p:nvCxnSpPr>
          <p:cNvPr id="7" name="Straight Arrow Connector 6"/>
          <p:cNvCxnSpPr/>
          <p:nvPr/>
        </p:nvCxnSpPr>
        <p:spPr>
          <a:xfrm>
            <a:off x="5715000" y="2057400"/>
            <a:ext cx="1295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3276600" y="2057400"/>
            <a:ext cx="12954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228600" y="304800"/>
            <a:ext cx="8763000" cy="3246530"/>
          </a:xfrm>
          <a:prstGeom prst="rect">
            <a:avLst/>
          </a:prstGeom>
          <a:noFill/>
          <a:ln w="9525">
            <a:noFill/>
            <a:miter lim="800000"/>
            <a:headEnd/>
            <a:tailEnd/>
          </a:ln>
        </p:spPr>
        <p:txBody>
          <a:bodyPr>
            <a:spAutoFit/>
          </a:bodyPr>
          <a:lstStyle/>
          <a:p>
            <a:pPr algn="just">
              <a:lnSpc>
                <a:spcPct val="150000"/>
              </a:lnSpc>
            </a:pPr>
            <a:r>
              <a:rPr lang="ar-IQ" sz="2800" b="1">
                <a:latin typeface="Times New Roman" panose="02020603050405020304" pitchFamily="18" charset="0"/>
                <a:cs typeface="Times New Roman" panose="02020603050405020304" pitchFamily="18" charset="0"/>
              </a:rPr>
              <a:t>يتضح </a:t>
            </a:r>
            <a:r>
              <a:rPr lang="ar-IQ" sz="2800" b="1" dirty="0">
                <a:latin typeface="Times New Roman" panose="02020603050405020304" pitchFamily="18" charset="0"/>
                <a:cs typeface="Times New Roman" panose="02020603050405020304" pitchFamily="18" charset="0"/>
              </a:rPr>
              <a:t>من كل ما تقدم سابقا:</a:t>
            </a:r>
          </a:p>
          <a:p>
            <a:pPr algn="just">
              <a:lnSpc>
                <a:spcPct val="150000"/>
              </a:lnSpc>
            </a:pPr>
            <a:r>
              <a:rPr lang="ar-IQ" sz="2800" b="1" dirty="0">
                <a:latin typeface="Times New Roman" panose="02020603050405020304" pitchFamily="18" charset="0"/>
                <a:cs typeface="Times New Roman" panose="02020603050405020304" pitchFamily="18" charset="0"/>
              </a:rPr>
              <a:t>1-  أن الألتزام يتضمن (عنصري المسؤلية والمديونية) وهما يجتمعان في الألتزام المدني.</a:t>
            </a:r>
          </a:p>
          <a:p>
            <a:pPr algn="just">
              <a:lnSpc>
                <a:spcPct val="150000"/>
              </a:lnSpc>
            </a:pPr>
            <a:r>
              <a:rPr lang="ar-IQ" sz="2800" b="1" dirty="0">
                <a:latin typeface="Times New Roman" panose="02020603050405020304" pitchFamily="18" charset="0"/>
                <a:cs typeface="Times New Roman" panose="02020603050405020304" pitchFamily="18" charset="0"/>
              </a:rPr>
              <a:t> 2- وأن الألتزام اذا ترتب في ذمة شخص وجب علية الوفاء بذات التزامه بحسن نية, وهذا هو التنفيذ العيني الاختياري, والذي يقابل عنصر المديونية. </a:t>
            </a:r>
          </a:p>
        </p:txBody>
      </p:sp>
    </p:spTree>
  </p:cSld>
  <p:clrMapOvr>
    <a:masterClrMapping/>
  </p:clrMapOvr>
  <p:transition/>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216525"/>
          </a:xfrm>
          <a:prstGeom prst="rect">
            <a:avLst/>
          </a:prstGeom>
        </p:spPr>
        <p:txBody>
          <a:bodyPr>
            <a:spAutoFit/>
          </a:bodyPr>
          <a:lstStyle/>
          <a:p>
            <a:pPr algn="just" fontAlgn="auto">
              <a:lnSpc>
                <a:spcPct val="150000"/>
              </a:lnSpc>
              <a:spcBef>
                <a:spcPts val="0"/>
              </a:spcBef>
              <a:spcAft>
                <a:spcPts val="0"/>
              </a:spcAft>
              <a:defRPr/>
            </a:pPr>
            <a:r>
              <a:rPr lang="ar-IQ" dirty="0">
                <a:latin typeface="+mn-lt"/>
                <a:cs typeface="+mn-cs"/>
              </a:rPr>
              <a:t>والأجل نوعان:-</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الأجل المعين</a:t>
            </a:r>
            <a:r>
              <a:rPr lang="ar-IQ" dirty="0">
                <a:latin typeface="+mn-lt"/>
                <a:cs typeface="+mn-cs"/>
              </a:rPr>
              <a:t>, هو ما كان تأريخ وقوعه معروفا كيوم معين في شهر معين. </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الأجل الغير المعين,</a:t>
            </a:r>
            <a:r>
              <a:rPr lang="ar-IQ" dirty="0">
                <a:latin typeface="+mn-lt"/>
                <a:cs typeface="+mn-cs"/>
              </a:rPr>
              <a:t> هو الذي لا يعرف تأريخ وقوعه, كالموت فهو أمر لا يعرف تأريخ وقوعه. </a:t>
            </a:r>
          </a:p>
          <a:p>
            <a:pPr marL="342900" indent="-342900" algn="just" fontAlgn="auto">
              <a:lnSpc>
                <a:spcPct val="150000"/>
              </a:lnSpc>
              <a:spcBef>
                <a:spcPts val="0"/>
              </a:spcBef>
              <a:spcAft>
                <a:spcPts val="0"/>
              </a:spcAft>
              <a:defRPr/>
            </a:pPr>
            <a:endParaRPr lang="ar-IQ" dirty="0">
              <a:latin typeface="+mn-lt"/>
              <a:cs typeface="+mn-cs"/>
            </a:endParaRPr>
          </a:p>
          <a:p>
            <a:pPr marL="342900" indent="-342900" algn="just" fontAlgn="auto">
              <a:lnSpc>
                <a:spcPct val="150000"/>
              </a:lnSpc>
              <a:spcBef>
                <a:spcPts val="0"/>
              </a:spcBef>
              <a:spcAft>
                <a:spcPts val="0"/>
              </a:spcAft>
              <a:defRPr/>
            </a:pPr>
            <a:r>
              <a:rPr lang="ar-IQ" dirty="0">
                <a:solidFill>
                  <a:srgbClr val="FF0000"/>
                </a:solidFill>
                <a:latin typeface="+mn-lt"/>
                <a:cs typeface="+mn-cs"/>
              </a:rPr>
              <a:t>التمييز بين الأجل غير المعين والشرط</a:t>
            </a:r>
          </a:p>
          <a:p>
            <a:pPr marL="342900" indent="-342900" algn="just" fontAlgn="auto">
              <a:lnSpc>
                <a:spcPct val="150000"/>
              </a:lnSpc>
              <a:spcBef>
                <a:spcPts val="0"/>
              </a:spcBef>
              <a:spcAft>
                <a:spcPts val="0"/>
              </a:spcAft>
              <a:defRPr/>
            </a:pPr>
            <a:r>
              <a:rPr lang="ar-IQ" dirty="0">
                <a:latin typeface="+mn-lt"/>
                <a:cs typeface="+mn-cs"/>
              </a:rPr>
              <a:t>    ويحصل الألتباس عندما يستعمل الطرفان أدوات التعليق على شرط اضافة الى أجل كلا مكان الأخر, مثلا قال أحد لأخر ( عندما تتزوج أؤجرك داري بكذا), أو ( أذا أمطرت السماء أشتريت محصولك الزراعي )  </a:t>
            </a:r>
          </a:p>
          <a:p>
            <a:pPr marL="342900" indent="-342900" algn="just" fontAlgn="auto">
              <a:lnSpc>
                <a:spcPct val="150000"/>
              </a:lnSpc>
              <a:spcBef>
                <a:spcPts val="0"/>
              </a:spcBef>
              <a:spcAft>
                <a:spcPts val="0"/>
              </a:spcAft>
              <a:defRPr/>
            </a:pPr>
            <a:r>
              <a:rPr lang="ar-IQ" dirty="0">
                <a:latin typeface="+mn-lt"/>
                <a:cs typeface="+mn-cs"/>
              </a:rPr>
              <a:t>     </a:t>
            </a:r>
            <a:r>
              <a:rPr lang="ar-IQ" dirty="0">
                <a:solidFill>
                  <a:srgbClr val="00B0F0"/>
                </a:solidFill>
                <a:latin typeface="+mn-lt"/>
                <a:cs typeface="+mn-cs"/>
              </a:rPr>
              <a:t>هنا ننظر الى ما أذا كان الأمر محقق الوقوع فهو أجل فالمطر أمر محقق الوقوع لكن تأريخه غير معروف وهنا الاجل هو اجل واقف, أما الزواج فأنه أمر غير محقق الوقوع فهو شرط أذا. </a:t>
            </a:r>
            <a:endParaRPr lang="ar-IQ" sz="2400" dirty="0">
              <a:solidFill>
                <a:srgbClr val="00B0F0"/>
              </a:solidFill>
              <a:latin typeface="+mn-lt"/>
              <a:cs typeface="+mn-cs"/>
            </a:endParaRP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1"/>
          <p:cNvSpPr>
            <a:spLocks noChangeArrowheads="1"/>
          </p:cNvSpPr>
          <p:nvPr/>
        </p:nvSpPr>
        <p:spPr bwMode="auto">
          <a:xfrm>
            <a:off x="228600" y="304800"/>
            <a:ext cx="8610600" cy="5908675"/>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ألتزام المدين بالوفاء عند الميسرة أو لدى القدرة والأستطاعة. </a:t>
            </a:r>
          </a:p>
          <a:p>
            <a:pPr algn="just">
              <a:lnSpc>
                <a:spcPct val="150000"/>
              </a:lnSpc>
            </a:pPr>
            <a:endParaRPr lang="ar-IQ">
              <a:solidFill>
                <a:srgbClr val="FF0000"/>
              </a:solidFill>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س/ فأذا أتفق الطرفان على أن يكون الوفاء لدى القدرة والأستطاعة أو عند الميسرة فهل يعتبر ذلك شرطا أو أجلا ؟</a:t>
            </a:r>
          </a:p>
          <a:p>
            <a:pPr algn="just">
              <a:lnSpc>
                <a:spcPct val="150000"/>
              </a:lnSpc>
            </a:pPr>
            <a:r>
              <a:rPr lang="ar-IQ">
                <a:latin typeface="Corbel" pitchFamily="34" charset="0"/>
                <a:cs typeface="Tahoma" pitchFamily="34" charset="0"/>
              </a:rPr>
              <a:t>ج/ يكون الأجل هنا غير معين وهو أحد الأمرين اليسار أو الموت, وحسب المادة (297 مدني) يعين المحكمة في هذه الحالة ميعادا مناسبا لحلول الأجل مراعية موارد المدين الحالية والمستقبلية.</a:t>
            </a:r>
          </a:p>
          <a:p>
            <a:pPr algn="just">
              <a:lnSpc>
                <a:spcPct val="150000"/>
              </a:lnSpc>
            </a:pPr>
            <a:endParaRPr lang="ar-IQ">
              <a:solidFill>
                <a:srgbClr val="FFFF00"/>
              </a:solidFill>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الأجل في العقود المستمرة التنفيذ</a:t>
            </a:r>
          </a:p>
          <a:p>
            <a:pPr algn="just">
              <a:lnSpc>
                <a:spcPct val="150000"/>
              </a:lnSpc>
            </a:pPr>
            <a:r>
              <a:rPr lang="ar-IQ">
                <a:latin typeface="Corbel" pitchFamily="34" charset="0"/>
                <a:cs typeface="Tahoma" pitchFamily="34" charset="0"/>
              </a:rPr>
              <a:t>الزمن في العقود المستمرة التنفيذ عنصر جوهري كالأيجار, فأذا أنعدم الأجل كان العقد باطلا وكذلك في عقد الأيراد المرتب مدى الحياة, أن كان صاحب الأيراد قد مات قبل العقد فالعقد يكون باطلا.</a:t>
            </a:r>
            <a:r>
              <a:rPr lang="ar-IQ">
                <a:solidFill>
                  <a:srgbClr val="FFFF00"/>
                </a:solidFill>
                <a:latin typeface="Corbel" pitchFamily="34" charset="0"/>
                <a:cs typeface="Tahoma" pitchFamily="34" charset="0"/>
              </a:rPr>
              <a:t>  </a:t>
            </a:r>
          </a:p>
          <a:p>
            <a:pPr algn="just">
              <a:lnSpc>
                <a:spcPct val="150000"/>
              </a:lnSpc>
            </a:pPr>
            <a:r>
              <a:rPr lang="ar-IQ">
                <a:solidFill>
                  <a:srgbClr val="FFFF00"/>
                </a:solidFill>
                <a:latin typeface="Corbel" pitchFamily="34" charset="0"/>
                <a:cs typeface="Tahoma" pitchFamily="34" charset="0"/>
              </a:rPr>
              <a:t>       </a:t>
            </a:r>
            <a:endParaRPr lang="ar-IQ" sz="2400">
              <a:solidFill>
                <a:srgbClr val="FFFF00"/>
              </a:solidFill>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4800600"/>
          </a:xfrm>
          <a:prstGeom prst="rect">
            <a:avLst/>
          </a:prstGeom>
        </p:spPr>
        <p:txBody>
          <a:bodyPr>
            <a:spAutoFit/>
          </a:bodyPr>
          <a:lstStyle/>
          <a:p>
            <a:pPr fontAlgn="auto">
              <a:lnSpc>
                <a:spcPct val="150000"/>
              </a:lnSpc>
              <a:spcBef>
                <a:spcPts val="0"/>
              </a:spcBef>
              <a:spcAft>
                <a:spcPts val="0"/>
              </a:spcAft>
              <a:defRPr/>
            </a:pPr>
            <a:r>
              <a:rPr lang="ar-IQ" b="1" dirty="0">
                <a:solidFill>
                  <a:srgbClr val="00B050"/>
                </a:solidFill>
                <a:cs typeface="+mn-cs"/>
              </a:rPr>
              <a:t>أنواع الأجل :</a:t>
            </a:r>
            <a:r>
              <a:rPr lang="ar-IQ" dirty="0">
                <a:solidFill>
                  <a:srgbClr val="FF0000"/>
                </a:solidFill>
                <a:cs typeface="+mn-cs"/>
              </a:rPr>
              <a:t> </a:t>
            </a:r>
            <a:r>
              <a:rPr lang="ar-IQ" dirty="0">
                <a:latin typeface="+mn-lt"/>
                <a:cs typeface="+mn-cs"/>
              </a:rPr>
              <a:t>ينقسم الأجل من حيث أثره الى واقف وفاسخ ومن حيث مصدره الى أتفاقي وقضائي وقانوني. </a:t>
            </a:r>
          </a:p>
          <a:p>
            <a:pPr algn="just" fontAlgn="auto">
              <a:lnSpc>
                <a:spcPct val="150000"/>
              </a:lnSpc>
              <a:spcBef>
                <a:spcPts val="0"/>
              </a:spcBef>
              <a:spcAft>
                <a:spcPts val="0"/>
              </a:spcAft>
              <a:defRPr/>
            </a:pPr>
            <a:endParaRPr lang="ar-IQ" dirty="0">
              <a:latin typeface="+mn-lt"/>
              <a:cs typeface="+mn-cs"/>
            </a:endParaRPr>
          </a:p>
          <a:p>
            <a:pPr algn="just" fontAlgn="auto">
              <a:lnSpc>
                <a:spcPct val="150000"/>
              </a:lnSpc>
              <a:spcBef>
                <a:spcPts val="0"/>
              </a:spcBef>
              <a:spcAft>
                <a:spcPts val="0"/>
              </a:spcAft>
              <a:defRPr/>
            </a:pPr>
            <a:r>
              <a:rPr lang="ar-IQ" dirty="0">
                <a:solidFill>
                  <a:srgbClr val="00B0F0"/>
                </a:solidFill>
                <a:latin typeface="+mn-lt"/>
                <a:cs typeface="+mn-cs"/>
              </a:rPr>
              <a:t>أنواع الأجل من حيث الأثر</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الأجل الواقف,</a:t>
            </a:r>
            <a:r>
              <a:rPr lang="ar-IQ" dirty="0">
                <a:latin typeface="+mn-lt"/>
                <a:cs typeface="+mn-cs"/>
              </a:rPr>
              <a:t> يكون أذا أضيف الأجل الى حلوله نفاذ العقد. فالعقد موجود ومستكمل لعناصره وأركانه بدون الأجل ولكن نفاذه أضيف الى الأجل فأذا حل الأجل أمكن مطالبة المدين بتنفيذ لألتزامه, كعقد القرض فالمقترض يلتزم برد ما أقترض بعد مدة من تسلمه له فأذا حل الأجل المعين وجب عليه الوفاء. </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الأجل الفاسخ أو المنهي</a:t>
            </a:r>
            <a:r>
              <a:rPr lang="ar-IQ" dirty="0">
                <a:latin typeface="+mn-lt"/>
                <a:cs typeface="+mn-cs"/>
              </a:rPr>
              <a:t>, ويكون الأجل فاسخا أذا أضيف اليه أنقضاء العقد, فعقد الأيجار ينفضي عند أنتهاء مدته ويزول حق المستأجر في الأنتفاع بالعين المؤجرة.          </a:t>
            </a:r>
            <a:endParaRPr lang="ar-IQ" sz="2400" dirty="0">
              <a:latin typeface="+mn-lt"/>
              <a:cs typeface="+mn-cs"/>
            </a:endParaRP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878638"/>
          </a:xfrm>
          <a:prstGeom prst="rect">
            <a:avLst/>
          </a:prstGeom>
        </p:spPr>
        <p:txBody>
          <a:bodyPr>
            <a:spAutoFit/>
          </a:bodyPr>
          <a:lstStyle/>
          <a:p>
            <a:pPr algn="just" fontAlgn="auto">
              <a:lnSpc>
                <a:spcPct val="150000"/>
              </a:lnSpc>
              <a:spcBef>
                <a:spcPts val="0"/>
              </a:spcBef>
              <a:spcAft>
                <a:spcPts val="0"/>
              </a:spcAft>
              <a:defRPr/>
            </a:pPr>
            <a:r>
              <a:rPr lang="ar-IQ" dirty="0">
                <a:solidFill>
                  <a:srgbClr val="00B0F0"/>
                </a:solidFill>
                <a:latin typeface="+mn-lt"/>
                <a:cs typeface="+mn-cs"/>
              </a:rPr>
              <a:t>أنواع الأجل من حيث مصدره</a:t>
            </a:r>
          </a:p>
          <a:p>
            <a:pPr marL="342900" indent="-342900" algn="just" fontAlgn="auto">
              <a:lnSpc>
                <a:spcPct val="150000"/>
              </a:lnSpc>
              <a:spcBef>
                <a:spcPts val="0"/>
              </a:spcBef>
              <a:spcAft>
                <a:spcPts val="0"/>
              </a:spcAft>
              <a:defRPr/>
            </a:pPr>
            <a:r>
              <a:rPr lang="ar-IQ" dirty="0">
                <a:solidFill>
                  <a:srgbClr val="FFFF00"/>
                </a:solidFill>
                <a:latin typeface="+mn-lt"/>
                <a:cs typeface="+mn-cs"/>
              </a:rPr>
              <a:t>1. الأجل الأتفاقي,</a:t>
            </a:r>
            <a:r>
              <a:rPr lang="ar-IQ" dirty="0">
                <a:latin typeface="+mn-lt"/>
                <a:cs typeface="+mn-cs"/>
              </a:rPr>
              <a:t> الأصل أن يتفق المتعاقدان على الأجل, فيتفق البائع مثلا على تأجيل دفع الثمن الى ميعاد معين, او اتفاق البائع مع المشتري على دفع ثمن المبيع بعد ثلاثة اشهر, وقد يكون الأتفاق على الأجل ضمنيا, كالأتفاق في الاشتاء على عمل لا فائدة منه الا في الصيف كالأتفاف على تبريد محل. </a:t>
            </a:r>
          </a:p>
          <a:p>
            <a:pPr marL="342900" indent="-342900" algn="just" fontAlgn="auto">
              <a:lnSpc>
                <a:spcPct val="150000"/>
              </a:lnSpc>
              <a:spcBef>
                <a:spcPts val="0"/>
              </a:spcBef>
              <a:spcAft>
                <a:spcPts val="0"/>
              </a:spcAft>
              <a:defRPr/>
            </a:pPr>
            <a:r>
              <a:rPr lang="ar-IQ" dirty="0">
                <a:solidFill>
                  <a:srgbClr val="FFFF00"/>
                </a:solidFill>
                <a:latin typeface="+mn-lt"/>
                <a:cs typeface="+mn-cs"/>
              </a:rPr>
              <a:t>2. الأجل القانوني,</a:t>
            </a:r>
            <a:r>
              <a:rPr lang="ar-IQ" dirty="0">
                <a:latin typeface="+mn-lt"/>
                <a:cs typeface="+mn-cs"/>
              </a:rPr>
              <a:t> حسب (المادة 1070 مدني), لكل شريط أن يطالب بقسمة المال الشائع مالم يكن مجبرا على البقاء في الشيوع بمقتضى نص أو شرط ولا يجوز بمقتضى ااشرط أن تمنع القسمة الى أجل يتجاوز خمس سنين).   </a:t>
            </a:r>
          </a:p>
          <a:p>
            <a:pPr algn="just">
              <a:lnSpc>
                <a:spcPct val="150000"/>
              </a:lnSpc>
              <a:defRPr/>
            </a:pPr>
            <a:r>
              <a:rPr lang="ar-IQ" dirty="0">
                <a:solidFill>
                  <a:srgbClr val="FFFF00"/>
                </a:solidFill>
                <a:latin typeface="+mn-lt"/>
                <a:cs typeface="+mn-cs"/>
              </a:rPr>
              <a:t>3. الأجل القضائي أو نظرة الميسرة,</a:t>
            </a:r>
            <a:r>
              <a:rPr lang="ar-IQ" dirty="0">
                <a:latin typeface="+mn-lt"/>
                <a:cs typeface="+mn-cs"/>
              </a:rPr>
              <a:t> </a:t>
            </a:r>
            <a:r>
              <a:rPr lang="ar-IQ" dirty="0">
                <a:cs typeface="+mn-cs"/>
              </a:rPr>
              <a:t>وقد يمنح القاضي المدين المعسر أجلاً للوفاء بدينه إذا استدعت حالته الرأفة، ولم يلحق الدائن من ذلك ضرر جسيم، ولم يوجد نص في القانون يمنع ذلك، وفي الفقه الإسلامي يقال له "نَّظِرَةُ المَيْسَرَةُ" والتسمية مأخوذة من الآية الكريمة: ﴿وَإنْ كَانَ ذُو عُسْرَةٍ فَنَظِرَةٌ إلى مَيْسَرَةٍ﴾. </a:t>
            </a:r>
            <a:r>
              <a:rPr lang="ar-SA" dirty="0">
                <a:cs typeface="+mn-cs"/>
              </a:rPr>
              <a:t>( سورة البقرة: آية 280</a:t>
            </a:r>
            <a:r>
              <a:rPr lang="ar-IQ" dirty="0">
                <a:cs typeface="+mn-cs"/>
              </a:rPr>
              <a:t>). </a:t>
            </a:r>
          </a:p>
          <a:p>
            <a:pPr algn="just">
              <a:lnSpc>
                <a:spcPct val="150000"/>
              </a:lnSpc>
              <a:defRPr/>
            </a:pPr>
            <a:endParaRPr lang="ar-IQ" b="1" dirty="0">
              <a:solidFill>
                <a:srgbClr val="00B0F0"/>
              </a:solidFill>
              <a:latin typeface="+mn-lt"/>
              <a:cs typeface="+mn-cs"/>
            </a:endParaRPr>
          </a:p>
          <a:p>
            <a:pPr marL="342900" indent="-342900" algn="just" fontAlgn="auto">
              <a:lnSpc>
                <a:spcPct val="150000"/>
              </a:lnSpc>
              <a:spcBef>
                <a:spcPts val="0"/>
              </a:spcBef>
              <a:spcAft>
                <a:spcPts val="0"/>
              </a:spcAft>
              <a:defRPr/>
            </a:pPr>
            <a:r>
              <a:rPr lang="ar-IQ" b="1" dirty="0">
                <a:solidFill>
                  <a:srgbClr val="00B0F0"/>
                </a:solidFill>
                <a:latin typeface="+mn-lt"/>
                <a:cs typeface="+mn-cs"/>
              </a:rPr>
              <a:t>أثر المهلة القضائية,</a:t>
            </a:r>
            <a:r>
              <a:rPr lang="ar-IQ" dirty="0">
                <a:latin typeface="+mn-lt"/>
                <a:cs typeface="+mn-cs"/>
              </a:rPr>
              <a:t> أنها تمنع الأستمرار في الدعوى فأذا يسر المدين قبل أنتهائها جاز للدائن أن يطالب من المحكمة أن تأمره بالوفاء في الحال.         </a:t>
            </a:r>
            <a:endParaRPr lang="ar-IQ" sz="2400" dirty="0">
              <a:latin typeface="+mn-lt"/>
              <a:cs typeface="+mn-cs"/>
            </a:endParaRP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Content Placeholder 2"/>
          <p:cNvSpPr>
            <a:spLocks noGrp="1"/>
          </p:cNvSpPr>
          <p:nvPr>
            <p:ph idx="4294967295"/>
          </p:nvPr>
        </p:nvSpPr>
        <p:spPr>
          <a:xfrm>
            <a:off x="609600" y="1524000"/>
            <a:ext cx="8178800" cy="42672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س/ ماذا يترتب على اعتبار نظرة الميسرة شرطاً أو أجلاً؟ ج/ إذا اعتبرت شرطاً فهو غير ملزم بالوفاء إلا إذا تحقق الشرط، فإذا لم يتحقق الشرط وإن بقي معسراً طوال حياته إذن لا يوجد هناك التزام، ولكن إذا اعتبرت أجلاً فهو ملزم بالوفاء إذا ما تحقق اليسار وملزم بالوفاء أيضاً بعد وفاته عن طريق التركة حيث لا تركة إلا بعد سداد الديون.</a:t>
            </a:r>
            <a:endParaRPr lang="en-US" sz="2800">
              <a:latin typeface="Sakkal Majalla" pitchFamily="2" charset="-78"/>
              <a:ea typeface="Majalla UI"/>
              <a:cs typeface="Sakkal Majalla" pitchFamily="2" charset="-78"/>
            </a:endParaRPr>
          </a:p>
        </p:txBody>
      </p:sp>
      <p:sp>
        <p:nvSpPr>
          <p:cNvPr id="44646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نظرة الميسرة</a:t>
            </a:r>
            <a:endParaRPr lang="en-US" dirty="0">
              <a:solidFill>
                <a:srgbClr val="FF0000"/>
              </a:solidFill>
              <a:cs typeface="Ali-A-Samik" pitchFamily="2" charset="-78"/>
            </a:endParaRPr>
          </a:p>
        </p:txBody>
      </p:sp>
      <p:sp>
        <p:nvSpPr>
          <p:cNvPr id="19866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78FDE86-ED77-4E87-BCF9-46AAFF35523A}" type="slidenum">
              <a:rPr lang="ar-SA" sz="2000" b="1">
                <a:latin typeface="Candara" pitchFamily="34" charset="0"/>
              </a:rPr>
              <a:pPr algn="ctr" rtl="0"/>
              <a:t>204</a:t>
            </a:fld>
            <a:endParaRPr lang="en-US" sz="2000" b="1">
              <a:latin typeface="Candara" pitchFamily="34" charset="0"/>
            </a:endParaRPr>
          </a:p>
        </p:txBody>
      </p:sp>
      <p:sp>
        <p:nvSpPr>
          <p:cNvPr id="19866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19866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1"/>
          <p:cNvSpPr>
            <a:spLocks noChangeArrowheads="1"/>
          </p:cNvSpPr>
          <p:nvPr/>
        </p:nvSpPr>
        <p:spPr bwMode="auto">
          <a:xfrm>
            <a:off x="228600" y="304800"/>
            <a:ext cx="8610600" cy="3832225"/>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الحقوق التي يلحقها الأجل</a:t>
            </a:r>
          </a:p>
          <a:p>
            <a:pPr algn="just">
              <a:lnSpc>
                <a:spcPct val="150000"/>
              </a:lnSpc>
            </a:pPr>
            <a:r>
              <a:rPr lang="ar-IQ">
                <a:latin typeface="Corbel" pitchFamily="34" charset="0"/>
                <a:cs typeface="Tahoma" pitchFamily="34" charset="0"/>
              </a:rPr>
              <a:t>جميع الحقوق العينية والشخصية ما عدا حق الملكية, لأن حق الملكية حق تأبى طبيعته أن يققترن بأجل واقف أو فاسخ فهو يجب أن يكون مؤبدا. فلا يجوز مثلا أن نقول أبيعك داري لمدة سنة أو أبتداءا من السنة القادمة. </a:t>
            </a:r>
          </a:p>
          <a:p>
            <a:pPr algn="just">
              <a:lnSpc>
                <a:spcPct val="150000"/>
              </a:lnSpc>
            </a:pPr>
            <a:endParaRPr lang="ar-IQ">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لمصلحة من تقرر الأجل</a:t>
            </a:r>
          </a:p>
          <a:p>
            <a:pPr algn="just">
              <a:lnSpc>
                <a:spcPct val="150000"/>
              </a:lnSpc>
            </a:pPr>
            <a:r>
              <a:rPr lang="ar-IQ">
                <a:latin typeface="Corbel" pitchFamily="34" charset="0"/>
                <a:cs typeface="Tahoma" pitchFamily="34" charset="0"/>
              </a:rPr>
              <a:t>تقرر الأجل لمصلحة الدائن ( أذا أشترط المشتري تسليم المبيع في تأريخ معين مثلا) أو المدين أو لمصلحة الطرفين ( الأيجار).        </a:t>
            </a:r>
            <a:endParaRPr lang="ar-IQ" sz="2400">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632450"/>
          </a:xfrm>
          <a:prstGeom prst="rect">
            <a:avLst/>
          </a:prstGeom>
        </p:spPr>
        <p:txBody>
          <a:bodyPr>
            <a:spAutoFit/>
          </a:bodyPr>
          <a:lstStyle/>
          <a:p>
            <a:pPr algn="ctr" fontAlgn="auto">
              <a:lnSpc>
                <a:spcPct val="150000"/>
              </a:lnSpc>
              <a:spcBef>
                <a:spcPts val="0"/>
              </a:spcBef>
              <a:spcAft>
                <a:spcPts val="0"/>
              </a:spcAft>
              <a:defRPr/>
            </a:pPr>
            <a:r>
              <a:rPr lang="ar-IQ" dirty="0">
                <a:solidFill>
                  <a:srgbClr val="FF0000"/>
                </a:solidFill>
                <a:latin typeface="+mn-lt"/>
                <a:cs typeface="+mn-cs"/>
              </a:rPr>
              <a:t>أثار الأجل</a:t>
            </a:r>
          </a:p>
          <a:p>
            <a:pPr algn="just" fontAlgn="auto">
              <a:lnSpc>
                <a:spcPct val="150000"/>
              </a:lnSpc>
              <a:spcBef>
                <a:spcPts val="0"/>
              </a:spcBef>
              <a:spcAft>
                <a:spcPts val="0"/>
              </a:spcAft>
              <a:defRPr/>
            </a:pPr>
            <a:r>
              <a:rPr lang="ar-IQ" dirty="0">
                <a:solidFill>
                  <a:srgbClr val="00B0F0"/>
                </a:solidFill>
                <a:latin typeface="+mn-lt"/>
                <a:cs typeface="+mn-cs"/>
              </a:rPr>
              <a:t>أثار الأجل قبل وقوعه</a:t>
            </a:r>
          </a:p>
          <a:p>
            <a:pPr algn="just" fontAlgn="auto">
              <a:lnSpc>
                <a:spcPct val="150000"/>
              </a:lnSpc>
              <a:spcBef>
                <a:spcPts val="0"/>
              </a:spcBef>
              <a:spcAft>
                <a:spcPts val="0"/>
              </a:spcAft>
              <a:defRPr/>
            </a:pPr>
            <a:r>
              <a:rPr lang="ar-IQ" dirty="0">
                <a:solidFill>
                  <a:srgbClr val="FFFF00"/>
                </a:solidFill>
                <a:latin typeface="+mn-lt"/>
                <a:cs typeface="+mn-cs"/>
              </a:rPr>
              <a:t>الأجل الواقف,</a:t>
            </a:r>
            <a:r>
              <a:rPr lang="ar-IQ" dirty="0">
                <a:latin typeface="+mn-lt"/>
                <a:cs typeface="+mn-cs"/>
              </a:rPr>
              <a:t> مثلا أشتراط المشتري تأجيل دفع الثمن. فالمشتري في هذه الحالة يكون ملزما بالأداء عند حلول الأجل, فألتزامه يكون مقترنا بأجل واقف. وحسب المادة 293 مدني, العقد المضاف الى أجل واقف ينعقد سببا في الحال ولكن يتأخر وقوع حكمه الى حلول الوقت المضاف اليه. </a:t>
            </a:r>
          </a:p>
          <a:p>
            <a:pPr algn="just" fontAlgn="auto">
              <a:lnSpc>
                <a:spcPct val="150000"/>
              </a:lnSpc>
              <a:spcBef>
                <a:spcPts val="0"/>
              </a:spcBef>
              <a:spcAft>
                <a:spcPts val="0"/>
              </a:spcAft>
              <a:defRPr/>
            </a:pPr>
            <a:r>
              <a:rPr lang="ar-IQ" dirty="0">
                <a:solidFill>
                  <a:srgbClr val="FFFF00"/>
                </a:solidFill>
                <a:latin typeface="+mn-lt"/>
                <a:cs typeface="+mn-cs"/>
              </a:rPr>
              <a:t>ينقسم العقود من حيث جواز أضافتها الى المستقبل الى نوعين:-</a:t>
            </a:r>
            <a:endParaRPr lang="ar-IQ" dirty="0">
              <a:latin typeface="+mn-lt"/>
              <a:cs typeface="+mn-cs"/>
            </a:endParaRPr>
          </a:p>
          <a:p>
            <a:pPr marL="342900" indent="-342900" algn="just" fontAlgn="auto">
              <a:lnSpc>
                <a:spcPct val="150000"/>
              </a:lnSpc>
              <a:spcBef>
                <a:spcPts val="0"/>
              </a:spcBef>
              <a:spcAft>
                <a:spcPts val="0"/>
              </a:spcAft>
              <a:buFontTx/>
              <a:buAutoNum type="arabicPeriod"/>
              <a:defRPr/>
            </a:pPr>
            <a:r>
              <a:rPr lang="ar-IQ" dirty="0">
                <a:latin typeface="+mn-lt"/>
                <a:cs typeface="+mn-cs"/>
              </a:rPr>
              <a:t>العقود التي لا تتضمن التمليك في الحال, وهذه يصح أضافتها الى المستقبل مثلا, أن أوجرك داري لمدة سنة أبتداءا من أول الشهر القادم. </a:t>
            </a:r>
          </a:p>
          <a:p>
            <a:pPr marL="342900" indent="-342900" algn="just" fontAlgn="auto">
              <a:lnSpc>
                <a:spcPct val="150000"/>
              </a:lnSpc>
              <a:spcBef>
                <a:spcPts val="0"/>
              </a:spcBef>
              <a:spcAft>
                <a:spcPts val="0"/>
              </a:spcAft>
              <a:buFontTx/>
              <a:buAutoNum type="arabicPeriod"/>
              <a:defRPr/>
            </a:pPr>
            <a:r>
              <a:rPr lang="ar-IQ" dirty="0">
                <a:latin typeface="+mn-lt"/>
                <a:cs typeface="+mn-cs"/>
              </a:rPr>
              <a:t>العقود التي تتضمن التمليك في الحال وهي البيع والهبة, وهذه لا تصح أضافتها الى المستقبل, مثلا لا يصح في العقد أقتران الملكية بأجل. </a:t>
            </a:r>
          </a:p>
          <a:p>
            <a:pPr algn="just" fontAlgn="auto">
              <a:lnSpc>
                <a:spcPct val="150000"/>
              </a:lnSpc>
              <a:spcBef>
                <a:spcPts val="0"/>
              </a:spcBef>
              <a:spcAft>
                <a:spcPts val="0"/>
              </a:spcAft>
              <a:defRPr/>
            </a:pPr>
            <a:r>
              <a:rPr lang="ar-IQ" dirty="0">
                <a:latin typeface="+mn-lt"/>
                <a:cs typeface="+mn-cs"/>
              </a:rPr>
              <a:t> </a:t>
            </a:r>
            <a:endParaRPr lang="ar-IQ" sz="2400" dirty="0">
              <a:latin typeface="+mn-lt"/>
              <a:cs typeface="+mn-cs"/>
            </a:endParaRP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1"/>
          <p:cNvSpPr>
            <a:spLocks noChangeArrowheads="1"/>
          </p:cNvSpPr>
          <p:nvPr/>
        </p:nvSpPr>
        <p:spPr bwMode="auto">
          <a:xfrm>
            <a:off x="228600" y="304800"/>
            <a:ext cx="8610600" cy="5078413"/>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الحق المقترن بأجل واقف مؤكد الوجود ولكنه غير نافذ</a:t>
            </a:r>
          </a:p>
          <a:p>
            <a:pPr algn="just">
              <a:lnSpc>
                <a:spcPct val="150000"/>
              </a:lnSpc>
            </a:pPr>
            <a:r>
              <a:rPr lang="ar-IQ">
                <a:latin typeface="Corbel" pitchFamily="34" charset="0"/>
                <a:cs typeface="Tahoma" pitchFamily="34" charset="0"/>
              </a:rPr>
              <a:t>أذا أضيف العقد الذي يصح أقترانه بأجل الى أجل واقف أنعقد في الحال وأنتج أثره, وهو أنشاء الألتزامات على عاتق كل من طرفيه, ولكن حكمه وهو وجوب تنفيذ هذه الألتزامات, يتأخر الى حلول الأجل المضاف اليه. </a:t>
            </a:r>
          </a:p>
          <a:p>
            <a:pPr algn="just">
              <a:lnSpc>
                <a:spcPct val="150000"/>
              </a:lnSpc>
            </a:pPr>
            <a:r>
              <a:rPr lang="ar-IQ">
                <a:latin typeface="Corbel" pitchFamily="34" charset="0"/>
                <a:cs typeface="Tahoma" pitchFamily="34" charset="0"/>
              </a:rPr>
              <a:t> </a:t>
            </a:r>
            <a:endParaRPr lang="ar-IQ" sz="2400">
              <a:solidFill>
                <a:srgbClr val="00B0F0"/>
              </a:solidFill>
              <a:latin typeface="Corbel" pitchFamily="34" charset="0"/>
              <a:cs typeface="Tahoma" pitchFamily="34" charset="0"/>
            </a:endParaRPr>
          </a:p>
          <a:p>
            <a:pPr algn="just">
              <a:lnSpc>
                <a:spcPct val="150000"/>
              </a:lnSpc>
            </a:pPr>
            <a:r>
              <a:rPr lang="ar-IQ" sz="2400">
                <a:solidFill>
                  <a:srgbClr val="00B0F0"/>
                </a:solidFill>
                <a:latin typeface="Corbel" pitchFamily="34" charset="0"/>
                <a:cs typeface="Tahoma" pitchFamily="34" charset="0"/>
              </a:rPr>
              <a:t>ال</a:t>
            </a:r>
            <a:r>
              <a:rPr lang="ar-IQ" sz="2400">
                <a:solidFill>
                  <a:srgbClr val="00B0F0"/>
                </a:solidFill>
                <a:latin typeface="Tahoma" pitchFamily="34" charset="0"/>
                <a:cs typeface="Tahoma" pitchFamily="34" charset="0"/>
              </a:rPr>
              <a:t>نتائج التي تترتب على كون الدائن يملك حقا مؤكدا ما يلي:-</a:t>
            </a:r>
          </a:p>
          <a:p>
            <a:pPr algn="just">
              <a:lnSpc>
                <a:spcPct val="150000"/>
              </a:lnSpc>
            </a:pPr>
            <a:r>
              <a:rPr lang="ar-IQ" sz="2400">
                <a:latin typeface="Tahoma" pitchFamily="34" charset="0"/>
                <a:cs typeface="Tahoma" pitchFamily="34" charset="0"/>
              </a:rPr>
              <a:t>1- صاحب الحق يستطيع أن يتصرف فيه وكذلك ينتقل الحق إلى الخلف.</a:t>
            </a:r>
          </a:p>
          <a:p>
            <a:pPr algn="just">
              <a:lnSpc>
                <a:spcPct val="150000"/>
              </a:lnSpc>
            </a:pPr>
            <a:r>
              <a:rPr lang="ar-IQ" sz="2400">
                <a:latin typeface="Tahoma" pitchFamily="34" charset="0"/>
                <a:cs typeface="Tahoma" pitchFamily="34" charset="0"/>
              </a:rPr>
              <a:t>2- لصاحب الحق اتخاذ الوسائل التحفظية للمحافظة على حقه.</a:t>
            </a:r>
          </a:p>
          <a:p>
            <a:pPr algn="just">
              <a:lnSpc>
                <a:spcPct val="150000"/>
              </a:lnSpc>
            </a:pPr>
            <a:r>
              <a:rPr lang="ar-IQ" sz="2400">
                <a:latin typeface="Tahoma" pitchFamily="34" charset="0"/>
                <a:cs typeface="Tahoma" pitchFamily="34" charset="0"/>
              </a:rPr>
              <a:t>3- إذا وفى المدين باختياره فليس له استرداد ما دفع. </a:t>
            </a:r>
          </a:p>
        </p:txBody>
      </p:sp>
    </p:spTree>
  </p:cSld>
  <p:clrMapOvr>
    <a:masterClrMapping/>
  </p:clrMapOvr>
  <p:transition/>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1"/>
          <p:cNvSpPr>
            <a:spLocks noChangeArrowheads="1"/>
          </p:cNvSpPr>
          <p:nvPr/>
        </p:nvSpPr>
        <p:spPr bwMode="auto">
          <a:xfrm>
            <a:off x="228600" y="304800"/>
            <a:ext cx="8610600" cy="3786188"/>
          </a:xfrm>
          <a:prstGeom prst="rect">
            <a:avLst/>
          </a:prstGeom>
          <a:noFill/>
          <a:ln w="9525">
            <a:noFill/>
            <a:miter lim="800000"/>
            <a:headEnd/>
            <a:tailEnd/>
          </a:ln>
        </p:spPr>
        <p:txBody>
          <a:bodyPr>
            <a:spAutoFit/>
          </a:bodyPr>
          <a:lstStyle/>
          <a:p>
            <a:pPr algn="just">
              <a:lnSpc>
                <a:spcPct val="150000"/>
              </a:lnSpc>
            </a:pPr>
            <a:r>
              <a:rPr lang="ar-IQ" sz="2000">
                <a:solidFill>
                  <a:srgbClr val="00B0F0"/>
                </a:solidFill>
                <a:latin typeface="Tahoma" pitchFamily="34" charset="0"/>
                <a:cs typeface="Tahoma" pitchFamily="34" charset="0"/>
              </a:rPr>
              <a:t>والنتائج التي تترتب على كون حق الدائن غير نافذ </a:t>
            </a:r>
          </a:p>
          <a:p>
            <a:pPr algn="just">
              <a:lnSpc>
                <a:spcPct val="150000"/>
              </a:lnSpc>
            </a:pPr>
            <a:r>
              <a:rPr lang="ar-IQ" sz="2000">
                <a:latin typeface="Tahoma" pitchFamily="34" charset="0"/>
                <a:cs typeface="Tahoma" pitchFamily="34" charset="0"/>
              </a:rPr>
              <a:t>1- لا يتمكن الدائن من المطالبة بحقه قبل حلول الأجل.</a:t>
            </a:r>
          </a:p>
          <a:p>
            <a:pPr algn="just">
              <a:lnSpc>
                <a:spcPct val="150000"/>
              </a:lnSpc>
            </a:pPr>
            <a:r>
              <a:rPr lang="ar-IQ" sz="2000">
                <a:latin typeface="Tahoma" pitchFamily="34" charset="0"/>
                <a:cs typeface="Tahoma" pitchFamily="34" charset="0"/>
              </a:rPr>
              <a:t>2- لا يستطيع صاحب الحق التنفيذ بحقه في الحالة ولا يستطيع إقامة الدعوى البولصية.</a:t>
            </a:r>
          </a:p>
          <a:p>
            <a:pPr algn="just">
              <a:lnSpc>
                <a:spcPct val="150000"/>
              </a:lnSpc>
            </a:pPr>
            <a:r>
              <a:rPr lang="ar-IQ" sz="2000">
                <a:latin typeface="Tahoma" pitchFamily="34" charset="0"/>
                <a:cs typeface="Tahoma" pitchFamily="34" charset="0"/>
              </a:rPr>
              <a:t>- لا تقع المقاصة بين دين مؤجل ودين حال.</a:t>
            </a:r>
          </a:p>
          <a:p>
            <a:pPr algn="just">
              <a:lnSpc>
                <a:spcPct val="150000"/>
              </a:lnSpc>
            </a:pPr>
            <a:r>
              <a:rPr lang="ar-IQ" sz="2000">
                <a:latin typeface="Tahoma" pitchFamily="34" charset="0"/>
                <a:cs typeface="Tahoma" pitchFamily="34" charset="0"/>
              </a:rPr>
              <a:t>4- لا يسري التقادم إلا من وقت حلول الأجل.</a:t>
            </a:r>
          </a:p>
          <a:p>
            <a:pPr algn="just">
              <a:lnSpc>
                <a:spcPct val="150000"/>
              </a:lnSpc>
            </a:pPr>
            <a:r>
              <a:rPr lang="ar-IQ" sz="2000">
                <a:latin typeface="Tahoma" pitchFamily="34" charset="0"/>
                <a:cs typeface="Tahoma" pitchFamily="34" charset="0"/>
              </a:rPr>
              <a:t>5- لا يتمكن الدائن أن يحبس حقاً لمدينه عنده.</a:t>
            </a:r>
            <a:endParaRPr lang="en-US" sz="2000">
              <a:latin typeface="Tahoma" pitchFamily="34" charset="0"/>
              <a:cs typeface="Tahoma" pitchFamily="34" charset="0"/>
            </a:endParaRPr>
          </a:p>
          <a:p>
            <a:pPr algn="just">
              <a:lnSpc>
                <a:spcPct val="150000"/>
              </a:lnSpc>
            </a:pPr>
            <a:r>
              <a:rPr lang="ar-IQ" sz="2000">
                <a:solidFill>
                  <a:srgbClr val="00B0F0"/>
                </a:solidFill>
                <a:latin typeface="Tahoma" pitchFamily="34" charset="0"/>
                <a:cs typeface="Tahoma" pitchFamily="34" charset="0"/>
              </a:rPr>
              <a:t> </a:t>
            </a:r>
            <a:endParaRPr lang="ar-IQ" sz="2000">
              <a:latin typeface="Tahoma" pitchFamily="34" charset="0"/>
              <a:cs typeface="Tahoma" pitchFamily="34" charset="0"/>
            </a:endParaRPr>
          </a:p>
        </p:txBody>
      </p:sp>
    </p:spTree>
  </p:cSld>
  <p:clrMapOvr>
    <a:masterClrMapping/>
  </p:clrMapOvr>
  <p:transition/>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1"/>
          <p:cNvSpPr>
            <a:spLocks noChangeArrowheads="1"/>
          </p:cNvSpPr>
          <p:nvPr/>
        </p:nvSpPr>
        <p:spPr bwMode="auto">
          <a:xfrm>
            <a:off x="228600" y="304800"/>
            <a:ext cx="8763000" cy="4246563"/>
          </a:xfrm>
          <a:prstGeom prst="rect">
            <a:avLst/>
          </a:prstGeom>
          <a:noFill/>
          <a:ln w="9525">
            <a:noFill/>
            <a:miter lim="800000"/>
            <a:headEnd/>
            <a:tailEnd/>
          </a:ln>
        </p:spPr>
        <p:txBody>
          <a:bodyPr>
            <a:spAutoFit/>
          </a:bodyPr>
          <a:lstStyle/>
          <a:p>
            <a:pPr algn="just">
              <a:lnSpc>
                <a:spcPct val="150000"/>
              </a:lnSpc>
            </a:pPr>
            <a:r>
              <a:rPr lang="ar-IQ" sz="2000">
                <a:solidFill>
                  <a:srgbClr val="00B0F0"/>
                </a:solidFill>
                <a:latin typeface="Tahoma" pitchFamily="34" charset="0"/>
                <a:cs typeface="Tahoma" pitchFamily="34" charset="0"/>
              </a:rPr>
              <a:t>الحق المقترن بأجل فاسخ موجود ونافذ ولكنه مؤكد الزوال : </a:t>
            </a:r>
          </a:p>
          <a:p>
            <a:pPr algn="just">
              <a:lnSpc>
                <a:spcPct val="150000"/>
              </a:lnSpc>
              <a:buFontTx/>
              <a:buChar char="-"/>
            </a:pPr>
            <a:r>
              <a:rPr lang="ar-IQ" sz="2000">
                <a:latin typeface="Tahoma" pitchFamily="34" charset="0"/>
                <a:cs typeface="Tahoma" pitchFamily="34" charset="0"/>
              </a:rPr>
              <a:t>الحق المقترن بأجل فاسخ موجود ونافذ ولكنه مؤكد الزوال عند حلول الاجل, مثال ذلك حق المستأجر في الانتفاع بالعين المؤجرة في خلال مدة الايجار, فالمستأجر يتمتع بحق ثابت في الانتفاع بالعين المؤجرة في الحال ولكن حتى نهاية مدة الايجار, فاذا انتهت المدة زال حقه في ذلك ويتعين أعادة العين المؤجرة الى المؤجر. </a:t>
            </a:r>
          </a:p>
          <a:p>
            <a:pPr algn="just">
              <a:lnSpc>
                <a:spcPct val="150000"/>
              </a:lnSpc>
            </a:pPr>
            <a:r>
              <a:rPr lang="ar-IQ" sz="2000">
                <a:latin typeface="Tahoma" pitchFamily="34" charset="0"/>
                <a:cs typeface="Tahoma" pitchFamily="34" charset="0"/>
              </a:rPr>
              <a:t> </a:t>
            </a:r>
          </a:p>
          <a:p>
            <a:pPr algn="just">
              <a:lnSpc>
                <a:spcPct val="150000"/>
              </a:lnSpc>
            </a:pPr>
            <a:r>
              <a:rPr lang="ar-IQ" sz="2000">
                <a:latin typeface="Tahoma" pitchFamily="34" charset="0"/>
                <a:cs typeface="Tahoma" pitchFamily="34" charset="0"/>
              </a:rPr>
              <a:t>- ويترتب على ان الحق المقترن بأجل فاسخ حق موجود ان الدائن يستطيع المطالبة به واتخاذ الوسائل التنفيذية للحصول عليه واجبار مدينه على التنفيذ, كما كما ان الدائن يستطيع التصرف بحقه ولكن في حدود هذا الحق, فهو حق محدد باجله. </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D7F637-7F94-9DE4-57E4-A58245092514}"/>
              </a:ext>
            </a:extLst>
          </p:cNvPr>
          <p:cNvSpPr txBox="1"/>
          <p:nvPr/>
        </p:nvSpPr>
        <p:spPr>
          <a:xfrm>
            <a:off x="76200" y="152400"/>
            <a:ext cx="8839200" cy="3349956"/>
          </a:xfrm>
          <a:prstGeom prst="rect">
            <a:avLst/>
          </a:prstGeom>
          <a:noFill/>
        </p:spPr>
        <p:txBody>
          <a:bodyPr wrap="square">
            <a:spAutoFit/>
          </a:bodyPr>
          <a:lstStyle/>
          <a:p>
            <a:pPr algn="just">
              <a:lnSpc>
                <a:spcPct val="150000"/>
              </a:lnSpc>
            </a:pPr>
            <a:r>
              <a:rPr lang="ar-IQ" sz="2400" b="1" dirty="0">
                <a:latin typeface="Times New Roman" panose="02020603050405020304" pitchFamily="18" charset="0"/>
                <a:cs typeface="Times New Roman" panose="02020603050405020304" pitchFamily="18" charset="0"/>
              </a:rPr>
              <a:t>اما اذا أمتنع عن التنفيذ العيني الأختياري, ولم يكن الالتزام التزاما طبيعيا:</a:t>
            </a:r>
          </a:p>
          <a:p>
            <a:pPr algn="just">
              <a:lnSpc>
                <a:spcPct val="150000"/>
              </a:lnSpc>
            </a:pPr>
            <a:r>
              <a:rPr lang="ar-IQ" sz="2400" b="1" dirty="0">
                <a:latin typeface="Times New Roman" panose="02020603050405020304" pitchFamily="18" charset="0"/>
                <a:cs typeface="Times New Roman" panose="02020603050405020304" pitchFamily="18" charset="0"/>
              </a:rPr>
              <a:t>1-  فأنه يجبر على التنفيذ, ويحق للدائن عندئذ الاستعانة بالسلطة العامة وللجوء الى الطرق المقررة قانونا لتنفيذ الالتزام جبرا على المدين ويسمى هذا النوع بالتنفيذ الجبري الذي يقابل المسؤلية. </a:t>
            </a:r>
          </a:p>
          <a:p>
            <a:pPr algn="just">
              <a:lnSpc>
                <a:spcPct val="150000"/>
              </a:lnSpc>
            </a:pPr>
            <a:r>
              <a:rPr lang="ar-IQ" sz="2400" b="1" dirty="0">
                <a:latin typeface="Times New Roman" panose="02020603050405020304" pitchFamily="18" charset="0"/>
                <a:cs typeface="Times New Roman" panose="02020603050405020304" pitchFamily="18" charset="0"/>
              </a:rPr>
              <a:t>والأصل في التنفيذ جبر المدين على تنفيذ ما التزم به ويسمى عندئذ بالتنفيذ العيني الجبري. الأ ان ذلك مرهون بتوافر شروط معينة. </a:t>
            </a:r>
          </a:p>
        </p:txBody>
      </p:sp>
    </p:spTree>
    <p:extLst>
      <p:ext uri="{BB962C8B-B14F-4D97-AF65-F5344CB8AC3E}">
        <p14:creationId xmlns:p14="http://schemas.microsoft.com/office/powerpoint/2010/main" val="2251140453"/>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Content Placeholder 2"/>
          <p:cNvSpPr>
            <a:spLocks noGrp="1"/>
          </p:cNvSpPr>
          <p:nvPr>
            <p:ph idx="4294967295"/>
          </p:nvPr>
        </p:nvSpPr>
        <p:spPr>
          <a:xfrm>
            <a:off x="685800" y="838200"/>
            <a:ext cx="8305800" cy="3505200"/>
          </a:xfrm>
        </p:spPr>
        <p:txBody>
          <a:bodyPr/>
          <a:lstStyle/>
          <a:p>
            <a:pPr marL="0" indent="0" algn="just" eaLnBrk="1" hangingPunct="1">
              <a:buFont typeface="Symbol" pitchFamily="18" charset="2"/>
              <a:buNone/>
            </a:pPr>
            <a:r>
              <a:rPr lang="ar-IQ" sz="2400" b="1">
                <a:solidFill>
                  <a:srgbClr val="FFFF00"/>
                </a:solidFill>
                <a:latin typeface="Sakkal Majalla" pitchFamily="2" charset="-78"/>
                <a:cs typeface="Sakkal Majalla" pitchFamily="2" charset="-78"/>
              </a:rPr>
              <a:t>الأجل الفاسخ: </a:t>
            </a:r>
          </a:p>
          <a:p>
            <a:pPr marL="0" indent="0" algn="just" eaLnBrk="1" hangingPunct="1">
              <a:buFont typeface="Symbol" pitchFamily="18" charset="2"/>
              <a:buNone/>
            </a:pPr>
            <a:r>
              <a:rPr lang="ar-IQ" sz="2400">
                <a:latin typeface="Sakkal Majalla" pitchFamily="2" charset="-78"/>
                <a:cs typeface="Sakkal Majalla" pitchFamily="2" charset="-78"/>
              </a:rPr>
              <a:t>الحق المقترن بأجل فاسخ هو حق موجود ونافذ ولكنه سيزول حتماً عند حلول الأجل الفاسخ، ويترتب عليه أن صاحب الحق يستطيع المطالبة بحقه وإجبار مدينه على التنفيذ عن طريق الوسائل التنفيذية.</a:t>
            </a:r>
            <a:endParaRPr lang="en-US" sz="2400">
              <a:latin typeface="Sakkal Majalla" pitchFamily="2" charset="-78"/>
              <a:ea typeface="Majalla UI"/>
              <a:cs typeface="Sakkal Majalla" pitchFamily="2" charset="-78"/>
            </a:endParaRPr>
          </a:p>
        </p:txBody>
      </p:sp>
      <p:sp>
        <p:nvSpPr>
          <p:cNvPr id="452610" name="Title 1"/>
          <p:cNvSpPr>
            <a:spLocks noGrp="1"/>
          </p:cNvSpPr>
          <p:nvPr>
            <p:ph type="title" idx="4294967295"/>
          </p:nvPr>
        </p:nvSpPr>
        <p:spPr>
          <a:xfrm>
            <a:off x="381000" y="228600"/>
            <a:ext cx="8229600" cy="804863"/>
          </a:xfrm>
        </p:spPr>
        <p:txBody>
          <a:bodyPr/>
          <a:lstStyle/>
          <a:p>
            <a:pPr algn="r" eaLnBrk="1" hangingPunct="1">
              <a:defRPr/>
            </a:pPr>
            <a:r>
              <a:rPr lang="ar-IQ" sz="2400" dirty="0">
                <a:solidFill>
                  <a:srgbClr val="00B0F0"/>
                </a:solidFill>
                <a:cs typeface="Ali-A-Samik" pitchFamily="2" charset="-78"/>
              </a:rPr>
              <a:t>آثار الأجل قبل حلوله</a:t>
            </a:r>
            <a:endParaRPr lang="en-US" sz="2400" dirty="0">
              <a:solidFill>
                <a:srgbClr val="00B0F0"/>
              </a:solidFill>
              <a:cs typeface="Ali-A-Samik" pitchFamily="2" charset="-78"/>
            </a:endParaRPr>
          </a:p>
        </p:txBody>
      </p:sp>
      <p:sp>
        <p:nvSpPr>
          <p:cNvPr id="2048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F549EF7-ED0C-4223-A882-62D832B5FE0B}" type="slidenum">
              <a:rPr lang="ar-SA" sz="2000" b="1">
                <a:latin typeface="Candara" pitchFamily="34" charset="0"/>
              </a:rPr>
              <a:pPr algn="ctr" rtl="0"/>
              <a:t>210</a:t>
            </a:fld>
            <a:endParaRPr lang="en-US" sz="2000" b="1">
              <a:latin typeface="Candara" pitchFamily="34" charset="0"/>
            </a:endParaRPr>
          </a:p>
        </p:txBody>
      </p:sp>
      <p:sp>
        <p:nvSpPr>
          <p:cNvPr id="20480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0480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Content Placeholder 2"/>
          <p:cNvSpPr>
            <a:spLocks noGrp="1"/>
          </p:cNvSpPr>
          <p:nvPr>
            <p:ph idx="4294967295"/>
          </p:nvPr>
        </p:nvSpPr>
        <p:spPr>
          <a:xfrm>
            <a:off x="457200" y="1219200"/>
            <a:ext cx="8534400" cy="4648200"/>
          </a:xfrm>
        </p:spPr>
        <p:txBody>
          <a:bodyPr/>
          <a:lstStyle/>
          <a:p>
            <a:pPr marL="0" indent="0" algn="just" eaLnBrk="1" hangingPunct="1">
              <a:buFont typeface="Symbol" pitchFamily="18" charset="2"/>
              <a:buNone/>
            </a:pPr>
            <a:r>
              <a:rPr lang="ar-IQ" sz="4000">
                <a:solidFill>
                  <a:srgbClr val="FF0000"/>
                </a:solidFill>
                <a:latin typeface="Sakkal Majalla" pitchFamily="2" charset="-78"/>
                <a:cs typeface="Sakkal Majalla" pitchFamily="2" charset="-78"/>
              </a:rPr>
              <a:t>الأجل الواقف: </a:t>
            </a:r>
          </a:p>
          <a:p>
            <a:pPr marL="0" indent="0" algn="just" eaLnBrk="1" hangingPunct="1">
              <a:buFont typeface="Symbol" pitchFamily="18" charset="2"/>
              <a:buNone/>
            </a:pPr>
            <a:r>
              <a:rPr lang="ar-IQ" sz="4000">
                <a:latin typeface="Sakkal Majalla" pitchFamily="2" charset="-78"/>
                <a:cs typeface="Sakkal Majalla" pitchFamily="2" charset="-78"/>
              </a:rPr>
              <a:t>يصبح حق الدائن نافذاً عند حلول الأجل الواقف ويستطيع المطالبة به وإجبار مدينه على التنفيذ.</a:t>
            </a:r>
          </a:p>
          <a:p>
            <a:pPr marL="0" indent="0" algn="just" eaLnBrk="1" hangingPunct="1">
              <a:buFont typeface="Wingdings" pitchFamily="2" charset="2"/>
              <a:buNone/>
            </a:pPr>
            <a:r>
              <a:rPr lang="ar-IQ" sz="4000">
                <a:solidFill>
                  <a:srgbClr val="FF0000"/>
                </a:solidFill>
                <a:latin typeface="Sakkal Majalla" pitchFamily="2" charset="-78"/>
                <a:cs typeface="Sakkal Majalla" pitchFamily="2" charset="-78"/>
              </a:rPr>
              <a:t>الأجل الفاسخ: </a:t>
            </a:r>
          </a:p>
          <a:p>
            <a:pPr marL="0" indent="0" algn="just" eaLnBrk="1" hangingPunct="1">
              <a:buFont typeface="Wingdings" pitchFamily="2" charset="2"/>
              <a:buNone/>
            </a:pPr>
            <a:r>
              <a:rPr lang="ar-IQ" sz="4000">
                <a:latin typeface="Sakkal Majalla" pitchFamily="2" charset="-78"/>
                <a:cs typeface="Sakkal Majalla" pitchFamily="2" charset="-78"/>
              </a:rPr>
              <a:t>ينقضي حق الدائن بحلول الأجل الفاسخ كانتهاء المدة المحددة في عقد الإيجار.</a:t>
            </a:r>
            <a:endParaRPr lang="en-US" sz="4000">
              <a:latin typeface="Sakkal Majalla" pitchFamily="2" charset="-78"/>
              <a:ea typeface="Majalla UI"/>
              <a:cs typeface="Sakkal Majalla" pitchFamily="2" charset="-78"/>
            </a:endParaRPr>
          </a:p>
          <a:p>
            <a:pPr marL="0" indent="0" algn="just" eaLnBrk="1" hangingPunct="1">
              <a:buFont typeface="Symbol" pitchFamily="18" charset="2"/>
              <a:buNone/>
            </a:pPr>
            <a:endParaRPr lang="en-US" sz="4800">
              <a:latin typeface="Sakkal Majalla" pitchFamily="2" charset="-78"/>
              <a:ea typeface="Majalla UI"/>
              <a:cs typeface="Sakkal Majalla" pitchFamily="2" charset="-78"/>
            </a:endParaRPr>
          </a:p>
        </p:txBody>
      </p:sp>
      <p:sp>
        <p:nvSpPr>
          <p:cNvPr id="453634"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آثار الأجل بعد حلوله</a:t>
            </a:r>
            <a:endParaRPr lang="en-US" dirty="0">
              <a:solidFill>
                <a:schemeClr val="tx1"/>
              </a:solidFill>
              <a:cs typeface="Ali-A-Samik" pitchFamily="2" charset="-78"/>
            </a:endParaRPr>
          </a:p>
        </p:txBody>
      </p:sp>
      <p:sp>
        <p:nvSpPr>
          <p:cNvPr id="20582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0E4FED7-BD1E-471B-8EEB-E27A3DEC49A7}" type="slidenum">
              <a:rPr lang="ar-SA" sz="2000" b="1">
                <a:latin typeface="Candara" pitchFamily="34" charset="0"/>
              </a:rPr>
              <a:pPr algn="ctr" rtl="0"/>
              <a:t>211</a:t>
            </a:fld>
            <a:endParaRPr lang="en-US" sz="2000" b="1">
              <a:latin typeface="Candara" pitchFamily="34" charset="0"/>
            </a:endParaRPr>
          </a:p>
        </p:txBody>
      </p:sp>
      <p:sp>
        <p:nvSpPr>
          <p:cNvPr id="20582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0583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Content Placeholder 2"/>
          <p:cNvSpPr>
            <a:spLocks noGrp="1"/>
          </p:cNvSpPr>
          <p:nvPr>
            <p:ph idx="4294967295"/>
          </p:nvPr>
        </p:nvSpPr>
        <p:spPr>
          <a:xfrm>
            <a:off x="533400" y="1066800"/>
            <a:ext cx="8458200" cy="4953000"/>
          </a:xfrm>
        </p:spPr>
        <p:txBody>
          <a:bodyPr/>
          <a:lstStyle/>
          <a:p>
            <a:pPr marL="0" indent="0" algn="just" eaLnBrk="1" hangingPunct="1">
              <a:buFont typeface="Wingdings" pitchFamily="2" charset="2"/>
              <a:buNone/>
            </a:pPr>
            <a:r>
              <a:rPr lang="ar-IQ" sz="4800">
                <a:latin typeface="Sakkal Majalla" pitchFamily="2" charset="-78"/>
                <a:cs typeface="Sakkal Majalla" pitchFamily="2" charset="-78"/>
              </a:rPr>
              <a:t>ينتهي الأجل بطريق طبيعي وهو حلول الأجل، إلا أن هناك حالتان استثنائيتان لإنهاء الأجل:</a:t>
            </a:r>
            <a:endParaRPr lang="en-US" sz="4800">
              <a:latin typeface="Sakkal Majalla" pitchFamily="2" charset="-78"/>
              <a:ea typeface="Majalla UI"/>
              <a:cs typeface="Sakkal Majalla" pitchFamily="2" charset="-78"/>
            </a:endParaRPr>
          </a:p>
          <a:p>
            <a:pPr marL="0" indent="0" algn="just" eaLnBrk="1" hangingPunct="1">
              <a:buFont typeface="Symbol" pitchFamily="18" charset="2"/>
              <a:buNone/>
            </a:pPr>
            <a:r>
              <a:rPr lang="ar-IQ" sz="4800">
                <a:solidFill>
                  <a:srgbClr val="FF0000"/>
                </a:solidFill>
                <a:latin typeface="Sakkal Majalla" pitchFamily="2" charset="-78"/>
                <a:cs typeface="Sakkal Majalla" pitchFamily="2" charset="-78"/>
              </a:rPr>
              <a:t>1- انتهاء الأجل بالنزول عنه ممن قرر لمصلحته:</a:t>
            </a:r>
          </a:p>
          <a:p>
            <a:pPr marL="0" indent="0" algn="just" eaLnBrk="1" hangingPunct="1">
              <a:buFont typeface="Symbol" pitchFamily="18" charset="2"/>
              <a:buNone/>
            </a:pPr>
            <a:r>
              <a:rPr lang="ar-IQ" sz="4800">
                <a:latin typeface="Sakkal Majalla" pitchFamily="2" charset="-78"/>
                <a:cs typeface="Sakkal Majalla" pitchFamily="2" charset="-78"/>
              </a:rPr>
              <a:t>ومثاله: عقد العارية إذا قام المستعير برد الشيء المعار قبل انتهاء المدة المحددة له.</a:t>
            </a:r>
            <a:endParaRPr lang="en-US" sz="4800">
              <a:latin typeface="Sakkal Majalla" pitchFamily="2" charset="-78"/>
              <a:cs typeface="Sakkal Majalla" pitchFamily="2" charset="-78"/>
            </a:endParaRPr>
          </a:p>
        </p:txBody>
      </p:sp>
      <p:sp>
        <p:nvSpPr>
          <p:cNvPr id="45670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FF00"/>
                </a:solidFill>
                <a:cs typeface="Ali-A-Samik" pitchFamily="2" charset="-78"/>
              </a:rPr>
              <a:t>س/ كيف ينتهي الأجل؟</a:t>
            </a:r>
            <a:endParaRPr lang="en-US" dirty="0">
              <a:solidFill>
                <a:srgbClr val="FFFF00"/>
              </a:solidFill>
              <a:cs typeface="Ali-A-Samik" pitchFamily="2" charset="-78"/>
            </a:endParaRPr>
          </a:p>
        </p:txBody>
      </p:sp>
      <p:sp>
        <p:nvSpPr>
          <p:cNvPr id="20685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388B32F-1E69-43B6-AC82-5A998145A83F}" type="slidenum">
              <a:rPr lang="ar-SA" sz="2000" b="1">
                <a:latin typeface="Candara" pitchFamily="34" charset="0"/>
              </a:rPr>
              <a:pPr algn="ctr" rtl="0"/>
              <a:t>212</a:t>
            </a:fld>
            <a:endParaRPr lang="en-US" sz="2000" b="1">
              <a:latin typeface="Candara" pitchFamily="34" charset="0"/>
            </a:endParaRPr>
          </a:p>
        </p:txBody>
      </p:sp>
      <p:sp>
        <p:nvSpPr>
          <p:cNvPr id="20685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0685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Content Placeholder 2"/>
          <p:cNvSpPr>
            <a:spLocks noGrp="1"/>
          </p:cNvSpPr>
          <p:nvPr>
            <p:ph idx="4294967295"/>
          </p:nvPr>
        </p:nvSpPr>
        <p:spPr>
          <a:xfrm>
            <a:off x="457200" y="1219200"/>
            <a:ext cx="8686800" cy="3505200"/>
          </a:xfrm>
        </p:spPr>
        <p:txBody>
          <a:bodyPr/>
          <a:lstStyle/>
          <a:p>
            <a:pPr marL="0" indent="0" algn="just" eaLnBrk="1" hangingPunct="1">
              <a:buFont typeface="Symbol" pitchFamily="18" charset="2"/>
              <a:buNone/>
            </a:pPr>
            <a:r>
              <a:rPr lang="ar-IQ" sz="5400">
                <a:solidFill>
                  <a:srgbClr val="FF0000"/>
                </a:solidFill>
                <a:latin typeface="Sakkal Majalla" pitchFamily="2" charset="-78"/>
                <a:cs typeface="Sakkal Majalla" pitchFamily="2" charset="-78"/>
              </a:rPr>
              <a:t>2- انتهاء الأجل بسقوطه:</a:t>
            </a:r>
          </a:p>
          <a:p>
            <a:pPr marL="0" indent="0" algn="just" eaLnBrk="1" hangingPunct="1">
              <a:buFont typeface="Symbol" pitchFamily="18" charset="2"/>
              <a:buNone/>
            </a:pPr>
            <a:r>
              <a:rPr lang="ar-IQ" sz="5400">
                <a:latin typeface="Sakkal Majalla" pitchFamily="2" charset="-78"/>
                <a:cs typeface="Sakkal Majalla" pitchFamily="2" charset="-78"/>
              </a:rPr>
              <a:t>هنا يسقط الأجل بحرمان المدين منه، والأجل هنا هو الذي ضرب لمصلحة المدين، ويسقط في ثلاث حالات:</a:t>
            </a:r>
          </a:p>
        </p:txBody>
      </p:sp>
      <p:sp>
        <p:nvSpPr>
          <p:cNvPr id="457730"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20787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761D2C5-DFB4-436F-A841-48E3E7E76C34}" type="slidenum">
              <a:rPr lang="ar-SA" sz="2000" b="1">
                <a:latin typeface="Candara" pitchFamily="34" charset="0"/>
              </a:rPr>
              <a:pPr algn="ctr" rtl="0"/>
              <a:t>213</a:t>
            </a:fld>
            <a:endParaRPr lang="en-US" sz="2000" b="1">
              <a:latin typeface="Candara" pitchFamily="34" charset="0"/>
            </a:endParaRPr>
          </a:p>
        </p:txBody>
      </p:sp>
      <p:sp>
        <p:nvSpPr>
          <p:cNvPr id="20787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0787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Content Placeholder 2"/>
          <p:cNvSpPr>
            <a:spLocks noGrp="1"/>
          </p:cNvSpPr>
          <p:nvPr>
            <p:ph idx="4294967295"/>
          </p:nvPr>
        </p:nvSpPr>
        <p:spPr>
          <a:xfrm>
            <a:off x="685800" y="1295400"/>
            <a:ext cx="8305800" cy="3124200"/>
          </a:xfrm>
        </p:spPr>
        <p:txBody>
          <a:bodyPr/>
          <a:lstStyle/>
          <a:p>
            <a:pPr marL="0" indent="0" algn="just" eaLnBrk="1" hangingPunct="1">
              <a:buFont typeface="Symbol" pitchFamily="18" charset="2"/>
              <a:buNone/>
            </a:pPr>
            <a:r>
              <a:rPr lang="ar-IQ" sz="4600">
                <a:latin typeface="Sakkal Majalla" pitchFamily="2" charset="-78"/>
                <a:cs typeface="Sakkal Majalla" pitchFamily="2" charset="-78"/>
              </a:rPr>
              <a:t>الحكم بإفلاس المدين يؤدي إلى حلول جميع الديون المؤجلة التي بذمته حتى لا يقوم الدائنون الذين حلت ديونهم بالاستيلاء على كل أموال المدين ويحرم الآخرين من الحصول على حقوقهم.</a:t>
            </a:r>
            <a:endParaRPr lang="en-US" sz="4600">
              <a:latin typeface="Sakkal Majalla" pitchFamily="2" charset="-78"/>
              <a:ea typeface="Majalla UI"/>
              <a:cs typeface="Sakkal Majalla" pitchFamily="2" charset="-78"/>
            </a:endParaRPr>
          </a:p>
        </p:txBody>
      </p:sp>
      <p:sp>
        <p:nvSpPr>
          <p:cNvPr id="458754"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أ- سقوط الأجل للحكم بإفلاس المدين:</a:t>
            </a:r>
            <a:endParaRPr lang="en-US" dirty="0">
              <a:solidFill>
                <a:srgbClr val="FF0000"/>
              </a:solidFill>
              <a:cs typeface="Ali-A-Samik" pitchFamily="2" charset="-78"/>
            </a:endParaRPr>
          </a:p>
        </p:txBody>
      </p:sp>
      <p:sp>
        <p:nvSpPr>
          <p:cNvPr id="20890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721F96F-8B1E-4F4C-9F4A-785A6CC01AE9}" type="slidenum">
              <a:rPr lang="ar-SA" sz="2000" b="1">
                <a:latin typeface="Candara" pitchFamily="34" charset="0"/>
              </a:rPr>
              <a:pPr algn="ctr" rtl="0"/>
              <a:t>214</a:t>
            </a:fld>
            <a:endParaRPr lang="en-US" sz="2000" b="1">
              <a:latin typeface="Candara" pitchFamily="34" charset="0"/>
            </a:endParaRPr>
          </a:p>
        </p:txBody>
      </p:sp>
      <p:sp>
        <p:nvSpPr>
          <p:cNvPr id="20890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0890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Content Placeholder 2"/>
          <p:cNvSpPr>
            <a:spLocks noGrp="1"/>
          </p:cNvSpPr>
          <p:nvPr>
            <p:ph idx="4294967295"/>
          </p:nvPr>
        </p:nvSpPr>
        <p:spPr>
          <a:xfrm>
            <a:off x="457200" y="990600"/>
            <a:ext cx="8305800" cy="4343400"/>
          </a:xfrm>
        </p:spPr>
        <p:txBody>
          <a:bodyPr/>
          <a:lstStyle/>
          <a:p>
            <a:pPr marL="0" indent="0" algn="just" eaLnBrk="1" hangingPunct="1">
              <a:buFont typeface="Wingdings" pitchFamily="2" charset="2"/>
              <a:buNone/>
            </a:pPr>
            <a:r>
              <a:rPr lang="ar-IQ" sz="3600">
                <a:latin typeface="Sakkal Majalla" pitchFamily="2" charset="-78"/>
                <a:ea typeface="Majalla UI"/>
                <a:cs typeface="Sakkal Majalla" pitchFamily="2" charset="-78"/>
              </a:rPr>
              <a:t>يسقط الأجل إذا قام المدين بإضعاف التأمينات التي أعطائها للدائن، ومعنى ذلك أن تقل التأمينات فلا تعود تكفي للوفاء بالدين كما في حالة الرهن، عندها يكون للدائن الخيار بين مطالبة المدين بالوفاء في الحال أو أن يطلب منه إعادة قيمة التأمينات إلى ما كانت عليه وتكملتها. أما إذا كان ضعف التأمينات بسبب أجنبي وليس بفعل المدين فإن الأجل يسقط وللمدين الخيار بين الدفع فوراً أو أن يقدم تأمين آخر عوضاً عن الأول.</a:t>
            </a:r>
            <a:endParaRPr lang="en-US" sz="3600">
              <a:latin typeface="Sakkal Majalla" pitchFamily="2" charset="-78"/>
              <a:ea typeface="Majalla UI"/>
              <a:cs typeface="Sakkal Majalla" pitchFamily="2" charset="-78"/>
            </a:endParaRPr>
          </a:p>
          <a:p>
            <a:pPr marL="0" indent="0" algn="just" eaLnBrk="1" hangingPunct="1">
              <a:buFont typeface="Symbol" pitchFamily="18" charset="2"/>
              <a:buNone/>
            </a:pPr>
            <a:endParaRPr lang="en-US" sz="4200">
              <a:latin typeface="Sakkal Majalla" pitchFamily="2" charset="-78"/>
              <a:ea typeface="Majalla UI"/>
              <a:cs typeface="Sakkal Majalla" pitchFamily="2" charset="-78"/>
            </a:endParaRPr>
          </a:p>
        </p:txBody>
      </p:sp>
      <p:sp>
        <p:nvSpPr>
          <p:cNvPr id="45977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ب- سقوط الأجل لإضعاف التأمينات:</a:t>
            </a:r>
            <a:endParaRPr lang="en-US" dirty="0">
              <a:solidFill>
                <a:srgbClr val="FF0000"/>
              </a:solidFill>
              <a:cs typeface="Ali-A-Samik" pitchFamily="2" charset="-78"/>
            </a:endParaRPr>
          </a:p>
        </p:txBody>
      </p:sp>
      <p:sp>
        <p:nvSpPr>
          <p:cNvPr id="20992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B7284C4-A3BE-418D-B778-E5D1EA52AB27}" type="slidenum">
              <a:rPr lang="ar-SA" sz="2000" b="1">
                <a:latin typeface="Candara" pitchFamily="34" charset="0"/>
              </a:rPr>
              <a:pPr algn="ctr" rtl="0"/>
              <a:t>215</a:t>
            </a:fld>
            <a:endParaRPr lang="en-US" sz="2000" b="1">
              <a:latin typeface="Candara" pitchFamily="34" charset="0"/>
            </a:endParaRPr>
          </a:p>
        </p:txBody>
      </p:sp>
      <p:sp>
        <p:nvSpPr>
          <p:cNvPr id="20992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0992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Content Placeholder 2"/>
          <p:cNvSpPr>
            <a:spLocks noGrp="1"/>
          </p:cNvSpPr>
          <p:nvPr>
            <p:ph idx="4294967295"/>
          </p:nvPr>
        </p:nvSpPr>
        <p:spPr>
          <a:xfrm>
            <a:off x="609600" y="1066800"/>
            <a:ext cx="8458200" cy="4648200"/>
          </a:xfrm>
        </p:spPr>
        <p:txBody>
          <a:bodyPr/>
          <a:lstStyle/>
          <a:p>
            <a:pPr marL="0" indent="0" algn="just" eaLnBrk="1" hangingPunct="1">
              <a:buFont typeface="Symbol" pitchFamily="18" charset="2"/>
              <a:buNone/>
            </a:pPr>
            <a:r>
              <a:rPr lang="ar-IQ" sz="3600">
                <a:latin typeface="Sakkal Majalla" pitchFamily="2" charset="-78"/>
                <a:ea typeface="Majalla UI"/>
                <a:cs typeface="Sakkal Majalla" pitchFamily="2" charset="-78"/>
              </a:rPr>
              <a:t>إذا وعد المدين الدائن بتقديم تأمين ولم يقدم ذلك التأمين فإن الأجل يسقط بسبب خطأ المدين.</a:t>
            </a:r>
          </a:p>
          <a:p>
            <a:pPr marL="0" indent="0" algn="just" eaLnBrk="1" hangingPunct="1">
              <a:buFont typeface="Wingdings" pitchFamily="2" charset="2"/>
              <a:buNone/>
            </a:pPr>
            <a:r>
              <a:rPr lang="ar-IQ" sz="3600">
                <a:latin typeface="Sakkal Majalla" pitchFamily="2" charset="-78"/>
                <a:ea typeface="Majalla UI"/>
                <a:cs typeface="Sakkal Majalla" pitchFamily="2" charset="-78"/>
              </a:rPr>
              <a:t>ملاحظة: في حالة موت المدين فإن ديونه كلها تكون واجبة الوفاء قبل تصفية التركة وتطبيقاً لقاعدة (لا تركة إلا بعد سداد الديون) فإنه يجب الوفاء بالديون قبل توزيع التركة. </a:t>
            </a:r>
          </a:p>
          <a:p>
            <a:pPr marL="0" indent="0" algn="just" eaLnBrk="1" hangingPunct="1">
              <a:buFont typeface="Wingdings" pitchFamily="2" charset="2"/>
              <a:buNone/>
            </a:pPr>
            <a:r>
              <a:rPr lang="ar-IQ" sz="3600">
                <a:latin typeface="Sakkal Majalla" pitchFamily="2" charset="-78"/>
                <a:ea typeface="Majalla UI"/>
                <a:cs typeface="Sakkal Majalla" pitchFamily="2" charset="-78"/>
              </a:rPr>
              <a:t>وفي حالة كون الدين مضموناً بتأمين عيني فلا يحل أجله ولا يدخل الضمان العيني في توزيع التركة إلا بعد أداء الدين بأجله</a:t>
            </a:r>
            <a:endParaRPr lang="en-US" sz="3600">
              <a:latin typeface="Sakkal Majalla" pitchFamily="2" charset="-78"/>
              <a:ea typeface="Majalla UI"/>
              <a:cs typeface="Sakkal Majalla" pitchFamily="2" charset="-78"/>
            </a:endParaRPr>
          </a:p>
          <a:p>
            <a:pPr marL="0" indent="0" algn="just" eaLnBrk="1" hangingPunct="1">
              <a:buFont typeface="Symbol" pitchFamily="18" charset="2"/>
              <a:buNone/>
            </a:pPr>
            <a:endParaRPr lang="en-US" sz="5600">
              <a:latin typeface="Sakkal Majalla" pitchFamily="2" charset="-78"/>
              <a:ea typeface="Majalla UI"/>
              <a:cs typeface="Sakkal Majalla" pitchFamily="2" charset="-78"/>
            </a:endParaRPr>
          </a:p>
        </p:txBody>
      </p:sp>
      <p:sp>
        <p:nvSpPr>
          <p:cNvPr id="46182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ج- سقوط الأجل لعدم تقديم المدين لما وعد به من تأمين</a:t>
            </a:r>
            <a:endParaRPr lang="en-US" dirty="0">
              <a:solidFill>
                <a:srgbClr val="FF0000"/>
              </a:solidFill>
              <a:cs typeface="Ali-A-Samik" pitchFamily="2" charset="-78"/>
            </a:endParaRPr>
          </a:p>
        </p:txBody>
      </p:sp>
      <p:sp>
        <p:nvSpPr>
          <p:cNvPr id="21094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ED02916-8BDE-4B5F-AF20-28B43D35AEEB}" type="slidenum">
              <a:rPr lang="ar-SA" sz="2000" b="1">
                <a:latin typeface="Candara" pitchFamily="34" charset="0"/>
              </a:rPr>
              <a:pPr algn="ctr" rtl="0"/>
              <a:t>216</a:t>
            </a:fld>
            <a:endParaRPr lang="en-US" sz="2000" b="1">
              <a:latin typeface="Candara" pitchFamily="34" charset="0"/>
            </a:endParaRPr>
          </a:p>
        </p:txBody>
      </p:sp>
      <p:sp>
        <p:nvSpPr>
          <p:cNvPr id="21094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1095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Content Placeholder 2"/>
          <p:cNvSpPr>
            <a:spLocks noGrp="1"/>
          </p:cNvSpPr>
          <p:nvPr>
            <p:ph idx="1"/>
          </p:nvPr>
        </p:nvSpPr>
        <p:spPr>
          <a:xfrm>
            <a:off x="635000" y="1600200"/>
            <a:ext cx="7899400" cy="4191000"/>
          </a:xfrm>
        </p:spPr>
        <p:txBody>
          <a:bodyPr/>
          <a:lstStyle/>
          <a:p>
            <a:pPr eaLnBrk="1" hangingPunct="1"/>
            <a:r>
              <a:rPr lang="ar-IQ" sz="2800"/>
              <a:t>- قد يتعدد محل الالتزام لأشياء متعددة ولكن جميعها تعتبر في حكم الشيء الواحد وكلها واجبة على المدين.</a:t>
            </a:r>
          </a:p>
          <a:p>
            <a:pPr eaLnBrk="1" hangingPunct="1"/>
            <a:r>
              <a:rPr lang="ar-IQ" sz="2800"/>
              <a:t>- وقد يتعدد محل الالتزام لأشياء متعددة ولكن الوفاء بأحد هذه الأشياء يكون كافياً لإبراء ذمة المدين ويسمى بـ (الالتزام التخييري) أو ( خيار التعيين).</a:t>
            </a:r>
          </a:p>
          <a:p>
            <a:pPr eaLnBrk="1" hangingPunct="1"/>
            <a:r>
              <a:rPr lang="ar-IQ" sz="2800"/>
              <a:t>- وقد يكون محل الالتزام شيء واحد ولكن المدين يستطيع الوفاء بشيء آخر بدلاً عنه، ويسمى بـ (الالتزام البدلي).</a:t>
            </a:r>
            <a:endParaRPr lang="en-US" sz="2800">
              <a:ea typeface="Majalla UI"/>
              <a:cs typeface="Majalla UI"/>
            </a:endParaRPr>
          </a:p>
        </p:txBody>
      </p:sp>
      <p:sp>
        <p:nvSpPr>
          <p:cNvPr id="463874" name="Title 1"/>
          <p:cNvSpPr>
            <a:spLocks noGrp="1"/>
          </p:cNvSpPr>
          <p:nvPr>
            <p:ph type="title"/>
          </p:nvPr>
        </p:nvSpPr>
        <p:spPr>
          <a:xfrm>
            <a:off x="381000" y="228600"/>
            <a:ext cx="8229600" cy="804863"/>
          </a:xfrm>
        </p:spPr>
        <p:txBody>
          <a:bodyPr/>
          <a:lstStyle/>
          <a:p>
            <a:pPr algn="r" eaLnBrk="1" hangingPunct="1">
              <a:defRPr/>
            </a:pPr>
            <a:r>
              <a:rPr lang="ar-IQ" dirty="0">
                <a:solidFill>
                  <a:srgbClr val="FFFF00"/>
                </a:solidFill>
                <a:cs typeface="Ali-A-Samik" pitchFamily="2" charset="-78"/>
              </a:rPr>
              <a:t>تعدد محل الالتزام</a:t>
            </a:r>
            <a:endParaRPr lang="en-US" dirty="0">
              <a:solidFill>
                <a:srgbClr val="FFFF00"/>
              </a:solidFill>
              <a:cs typeface="Ali-A-Samik" pitchFamily="2" charset="-78"/>
            </a:endParaRPr>
          </a:p>
        </p:txBody>
      </p:sp>
      <p:sp>
        <p:nvSpPr>
          <p:cNvPr id="463875" name="Slide Number Placeholder 3"/>
          <p:cNvSpPr>
            <a:spLocks noGrp="1"/>
          </p:cNvSpPr>
          <p:nvPr>
            <p:ph type="sldNum" sz="quarter" idx="12"/>
          </p:nvPr>
        </p:nvSpPr>
        <p:spPr bwMode="auto">
          <a:ln>
            <a:miter lim="800000"/>
            <a:headEnd/>
            <a:tailEnd/>
          </a:ln>
        </p:spPr>
        <p:txBody>
          <a:bodyPr/>
          <a:lstStyle/>
          <a:p>
            <a:pPr>
              <a:defRPr/>
            </a:pPr>
            <a:fld id="{EF1745D9-5725-4FF8-94FA-A99CB5F2D498}" type="slidenum">
              <a:rPr lang="ar-SA" smtClean="0"/>
              <a:pPr>
                <a:defRPr/>
              </a:pPr>
              <a:t>217</a:t>
            </a:fld>
            <a:endParaRPr lang="en-US"/>
          </a:p>
        </p:txBody>
      </p:sp>
      <p:sp>
        <p:nvSpPr>
          <p:cNvPr id="46387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46387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Content Placeholder 2"/>
          <p:cNvSpPr>
            <a:spLocks noGrp="1"/>
          </p:cNvSpPr>
          <p:nvPr>
            <p:ph idx="1"/>
          </p:nvPr>
        </p:nvSpPr>
        <p:spPr>
          <a:xfrm>
            <a:off x="838200" y="1219200"/>
            <a:ext cx="7899400" cy="3505200"/>
          </a:xfrm>
        </p:spPr>
        <p:txBody>
          <a:bodyPr/>
          <a:lstStyle/>
          <a:p>
            <a:pPr eaLnBrk="1" hangingPunct="1"/>
            <a:r>
              <a:rPr lang="ar-IQ" sz="3200"/>
              <a:t>يكون الالزام تخييرياً عندما يكون محل الالتزام أكثر من شيء واحد ويستطيع المدين الوفاء بواحد من هذه الأشياء، وله فائدة في ضمان حق الدائن وفي المعاملات التجارية. والخيار في تعيين الشئ قد يكون للدائن وقد يكون للمدين.  </a:t>
            </a:r>
            <a:endParaRPr lang="en-US" sz="3200">
              <a:ea typeface="Majalla UI"/>
              <a:cs typeface="Majalla UI"/>
            </a:endParaRPr>
          </a:p>
        </p:txBody>
      </p:sp>
      <p:sp>
        <p:nvSpPr>
          <p:cNvPr id="464898" name="Title 1"/>
          <p:cNvSpPr>
            <a:spLocks noGrp="1"/>
          </p:cNvSpPr>
          <p:nvPr>
            <p:ph type="title"/>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الالتزام التخييري/ خيار التعيين</a:t>
            </a:r>
            <a:endParaRPr lang="en-US" dirty="0">
              <a:solidFill>
                <a:srgbClr val="FF0000"/>
              </a:solidFill>
              <a:cs typeface="Ali-A-Samik" pitchFamily="2" charset="-78"/>
            </a:endParaRPr>
          </a:p>
        </p:txBody>
      </p:sp>
      <p:sp>
        <p:nvSpPr>
          <p:cNvPr id="464899" name="Slide Number Placeholder 3"/>
          <p:cNvSpPr>
            <a:spLocks noGrp="1"/>
          </p:cNvSpPr>
          <p:nvPr>
            <p:ph type="sldNum" sz="quarter" idx="12"/>
          </p:nvPr>
        </p:nvSpPr>
        <p:spPr bwMode="auto">
          <a:ln>
            <a:miter lim="800000"/>
            <a:headEnd/>
            <a:tailEnd/>
          </a:ln>
        </p:spPr>
        <p:txBody>
          <a:bodyPr/>
          <a:lstStyle/>
          <a:p>
            <a:pPr>
              <a:defRPr/>
            </a:pPr>
            <a:fld id="{BA7EF717-B53C-444A-AAC9-00712E0D347E}" type="slidenum">
              <a:rPr lang="ar-SA" smtClean="0"/>
              <a:pPr>
                <a:defRPr/>
              </a:pPr>
              <a:t>218</a:t>
            </a:fld>
            <a:endParaRPr lang="en-US"/>
          </a:p>
        </p:txBody>
      </p:sp>
      <p:sp>
        <p:nvSpPr>
          <p:cNvPr id="464900"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46490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Content Placeholder 2"/>
          <p:cNvSpPr>
            <a:spLocks noGrp="1"/>
          </p:cNvSpPr>
          <p:nvPr>
            <p:ph idx="4294967295"/>
          </p:nvPr>
        </p:nvSpPr>
        <p:spPr>
          <a:xfrm>
            <a:off x="762000" y="1524000"/>
            <a:ext cx="7899400" cy="35052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1- أن يتعدد محل الالتزام تعدداً حقيقياً إما باختلاف الجنس أو باختلاف الشروط.</a:t>
            </a:r>
          </a:p>
          <a:p>
            <a:pPr marL="0" indent="0" algn="just" eaLnBrk="1" hangingPunct="1">
              <a:buFont typeface="Symbol" pitchFamily="18" charset="2"/>
              <a:buNone/>
            </a:pPr>
            <a:r>
              <a:rPr lang="ar-IQ" sz="4400">
                <a:latin typeface="Sakkal Majalla" pitchFamily="2" charset="-78"/>
                <a:cs typeface="Sakkal Majalla" pitchFamily="2" charset="-78"/>
              </a:rPr>
              <a:t>2- توافر نفس شروط محل العقد في كل الأشياء.</a:t>
            </a:r>
          </a:p>
          <a:p>
            <a:pPr marL="0" indent="0" algn="just" eaLnBrk="1" hangingPunct="1">
              <a:buFont typeface="Symbol" pitchFamily="18" charset="2"/>
              <a:buNone/>
            </a:pPr>
            <a:r>
              <a:rPr lang="ar-IQ" sz="4400">
                <a:latin typeface="Sakkal Majalla" pitchFamily="2" charset="-78"/>
                <a:cs typeface="Sakkal Majalla" pitchFamily="2" charset="-78"/>
              </a:rPr>
              <a:t>3- أن يكون واحد من هذه الأشياء كافياً للوفاء.</a:t>
            </a:r>
            <a:endParaRPr lang="en-US" sz="4400">
              <a:latin typeface="Sakkal Majalla" pitchFamily="2" charset="-78"/>
              <a:ea typeface="Majalla UI"/>
              <a:cs typeface="Sakkal Majalla" pitchFamily="2" charset="-78"/>
            </a:endParaRPr>
          </a:p>
        </p:txBody>
      </p:sp>
      <p:sp>
        <p:nvSpPr>
          <p:cNvPr id="465922"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شروط الالتزام التخييري</a:t>
            </a:r>
            <a:endParaRPr lang="en-US" dirty="0">
              <a:solidFill>
                <a:srgbClr val="FF0000"/>
              </a:solidFill>
              <a:cs typeface="Ali-A-Samik" pitchFamily="2" charset="-78"/>
            </a:endParaRPr>
          </a:p>
        </p:txBody>
      </p:sp>
      <p:sp>
        <p:nvSpPr>
          <p:cNvPr id="21402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3A1538F-C467-444C-9147-17B91F3D90DB}" type="slidenum">
              <a:rPr lang="ar-SA" sz="2000" b="1">
                <a:latin typeface="Candara" pitchFamily="34" charset="0"/>
              </a:rPr>
              <a:pPr algn="ctr" rtl="0"/>
              <a:t>219</a:t>
            </a:fld>
            <a:endParaRPr lang="en-US" sz="2000" b="1">
              <a:latin typeface="Candara" pitchFamily="34" charset="0"/>
            </a:endParaRPr>
          </a:p>
        </p:txBody>
      </p:sp>
      <p:sp>
        <p:nvSpPr>
          <p:cNvPr id="21402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1402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8AB7A1-4DF5-A286-102E-D6FF8B093406}"/>
              </a:ext>
            </a:extLst>
          </p:cNvPr>
          <p:cNvSpPr txBox="1"/>
          <p:nvPr/>
        </p:nvSpPr>
        <p:spPr>
          <a:xfrm>
            <a:off x="76200" y="304800"/>
            <a:ext cx="8839200" cy="3349956"/>
          </a:xfrm>
          <a:prstGeom prst="rect">
            <a:avLst/>
          </a:prstGeom>
          <a:noFill/>
        </p:spPr>
        <p:txBody>
          <a:bodyPr wrap="square">
            <a:spAutoFit/>
          </a:bodyPr>
          <a:lstStyle/>
          <a:p>
            <a:pPr algn="just">
              <a:lnSpc>
                <a:spcPct val="150000"/>
              </a:lnSpc>
            </a:pPr>
            <a:r>
              <a:rPr lang="ar-IQ" sz="2400" b="1" dirty="0">
                <a:latin typeface="Times New Roman" panose="02020603050405020304" pitchFamily="18" charset="0"/>
                <a:cs typeface="Times New Roman" panose="02020603050405020304" pitchFamily="18" charset="0"/>
              </a:rPr>
              <a:t>2- أما اذا لم تتوافر هذه الشروط فللدائن ان يطلب التنفيذ بمقابل (التعويض), اي مطالبة مدينه بدفع تعويض عن الضرر الذي لحقه بسبب الامتناع عن التنفيذ او الاخلال به او التاخر فيه. ويكون المدين بمنحى من جبره على التنفيذ بطريق التعويض أذا اصبح تنفيذ الالتزام الذي ترتب في ذمته مستحيلا استحالة تنسب الى سبب احنبي عنه. </a:t>
            </a:r>
          </a:p>
          <a:p>
            <a:pPr algn="just">
              <a:lnSpc>
                <a:spcPct val="150000"/>
              </a:lnSpc>
            </a:pPr>
            <a:r>
              <a:rPr lang="ar-IQ" sz="2400" b="1" dirty="0">
                <a:latin typeface="Times New Roman" panose="02020603050405020304" pitchFamily="18" charset="0"/>
                <a:cs typeface="Times New Roman" panose="02020603050405020304" pitchFamily="18" charset="0"/>
              </a:rPr>
              <a:t>وبناءا على ما تقدم يحسن بنا توزيع هذا الفصل على مبحثين. نتكلم في اولهما على شروط التنفيذ العيني الجبري ونعقد ثانيهما لبيان وسائل الحصول عليه. </a:t>
            </a:r>
          </a:p>
        </p:txBody>
      </p:sp>
    </p:spTree>
    <p:extLst>
      <p:ext uri="{BB962C8B-B14F-4D97-AF65-F5344CB8AC3E}">
        <p14:creationId xmlns:p14="http://schemas.microsoft.com/office/powerpoint/2010/main" val="119406842"/>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Content Placeholder 2"/>
          <p:cNvSpPr>
            <a:spLocks noGrp="1"/>
          </p:cNvSpPr>
          <p:nvPr>
            <p:ph idx="4294967295"/>
          </p:nvPr>
        </p:nvSpPr>
        <p:spPr>
          <a:xfrm>
            <a:off x="838200" y="1219200"/>
            <a:ext cx="7899400" cy="35052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إذا هلكت كل الأشياء بسبب أجنبي فإن العقد ينفسخ. أما إذا كان الهلاك بخطأ المدين:</a:t>
            </a:r>
          </a:p>
          <a:p>
            <a:pPr marL="0" indent="0" algn="just" eaLnBrk="1" hangingPunct="1">
              <a:buFont typeface="Symbol" pitchFamily="18" charset="2"/>
              <a:buNone/>
            </a:pPr>
            <a:r>
              <a:rPr lang="ar-IQ" sz="4400">
                <a:latin typeface="Sakkal Majalla" pitchFamily="2" charset="-78"/>
                <a:cs typeface="Sakkal Majalla" pitchFamily="2" charset="-78"/>
              </a:rPr>
              <a:t>إذا كان خيار التعيين للدائن، فإنه يختار إحداهما ويلزم المدين بالتعويض. أما إذا كان الخيار للمدين فعليه أن يعوض الدائن عن آخر شيء هلك.</a:t>
            </a:r>
            <a:endParaRPr lang="en-US" sz="4400">
              <a:latin typeface="Sakkal Majalla" pitchFamily="2" charset="-78"/>
              <a:ea typeface="Majalla UI"/>
              <a:cs typeface="Sakkal Majalla" pitchFamily="2" charset="-78"/>
            </a:endParaRPr>
          </a:p>
        </p:txBody>
      </p:sp>
      <p:sp>
        <p:nvSpPr>
          <p:cNvPr id="466946" name="Title 1"/>
          <p:cNvSpPr>
            <a:spLocks noGrp="1"/>
          </p:cNvSpPr>
          <p:nvPr>
            <p:ph type="title" idx="4294967295"/>
          </p:nvPr>
        </p:nvSpPr>
        <p:spPr>
          <a:xfrm>
            <a:off x="381000" y="228600"/>
            <a:ext cx="8229600" cy="804863"/>
          </a:xfrm>
        </p:spPr>
        <p:txBody>
          <a:bodyPr/>
          <a:lstStyle/>
          <a:p>
            <a:pPr algn="r" eaLnBrk="1" hangingPunct="1">
              <a:defRPr/>
            </a:pPr>
            <a:r>
              <a:rPr lang="ar-IQ" sz="3200" dirty="0">
                <a:solidFill>
                  <a:srgbClr val="FF0000"/>
                </a:solidFill>
                <a:cs typeface="Ali-A-Samik" pitchFamily="2" charset="-78"/>
              </a:rPr>
              <a:t>س/ من يتحمل تبعة هلاك محل الالتزام إن كان الالتزام تخييرياً</a:t>
            </a:r>
            <a:r>
              <a:rPr lang="ar-IQ" sz="3200" dirty="0">
                <a:solidFill>
                  <a:schemeClr val="tx1"/>
                </a:solidFill>
                <a:cs typeface="Ali-A-Samik" pitchFamily="2" charset="-78"/>
              </a:rPr>
              <a:t>؟</a:t>
            </a:r>
            <a:endParaRPr lang="en-US" sz="3200" dirty="0">
              <a:solidFill>
                <a:schemeClr val="tx1"/>
              </a:solidFill>
              <a:cs typeface="Ali-A-Samik" pitchFamily="2" charset="-78"/>
            </a:endParaRPr>
          </a:p>
        </p:txBody>
      </p:sp>
      <p:sp>
        <p:nvSpPr>
          <p:cNvPr id="2150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DB857E8-7144-4F31-ADED-3DC3E64271A9}" type="slidenum">
              <a:rPr lang="ar-SA" sz="2000" b="1">
                <a:latin typeface="Candara" pitchFamily="34" charset="0"/>
              </a:rPr>
              <a:pPr algn="ctr" rtl="0"/>
              <a:t>220</a:t>
            </a:fld>
            <a:endParaRPr lang="en-US" sz="2000" b="1">
              <a:latin typeface="Candara" pitchFamily="34" charset="0"/>
            </a:endParaRPr>
          </a:p>
        </p:txBody>
      </p:sp>
      <p:sp>
        <p:nvSpPr>
          <p:cNvPr id="2150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150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Content Placeholder 2"/>
          <p:cNvSpPr>
            <a:spLocks noGrp="1"/>
          </p:cNvSpPr>
          <p:nvPr>
            <p:ph idx="4294967295"/>
          </p:nvPr>
        </p:nvSpPr>
        <p:spPr>
          <a:xfrm>
            <a:off x="304800" y="2286000"/>
            <a:ext cx="8534400" cy="38862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1-هناك خيار في الالتزام التخييري سواء للدائن أو للمدين، أما في الشرط الجزائي فليس هناك خيار فهو تعويض لعدم التنفيذ.</a:t>
            </a:r>
          </a:p>
          <a:p>
            <a:pPr marL="0" indent="0" algn="just" eaLnBrk="1" hangingPunct="1">
              <a:buFont typeface="Symbol" pitchFamily="18" charset="2"/>
              <a:buNone/>
            </a:pPr>
            <a:r>
              <a:rPr lang="ar-IQ" sz="4000">
                <a:latin typeface="Sakkal Majalla" pitchFamily="2" charset="-78"/>
                <a:cs typeface="Sakkal Majalla" pitchFamily="2" charset="-78"/>
              </a:rPr>
              <a:t>2- في استحالة تنفيذ الالتزام التخييري يتحول الالتزام إلى الأشياء الباقية الأخرى، أما في حالة استحالة التنفيذ في الشرط الجزائي فإن الالتزام ينقضي إذا كانت بسبب أجنبي.</a:t>
            </a:r>
            <a:endParaRPr lang="en-US" sz="4000">
              <a:latin typeface="Sakkal Majalla" pitchFamily="2" charset="-78"/>
              <a:ea typeface="Majalla UI"/>
              <a:cs typeface="Sakkal Majalla" pitchFamily="2" charset="-78"/>
            </a:endParaRPr>
          </a:p>
        </p:txBody>
      </p:sp>
      <p:sp>
        <p:nvSpPr>
          <p:cNvPr id="467970" name="Title 1"/>
          <p:cNvSpPr>
            <a:spLocks noGrp="1"/>
          </p:cNvSpPr>
          <p:nvPr>
            <p:ph type="title" idx="4294967295"/>
          </p:nvPr>
        </p:nvSpPr>
        <p:spPr>
          <a:xfrm>
            <a:off x="381000" y="228600"/>
            <a:ext cx="8229600" cy="804863"/>
          </a:xfrm>
        </p:spPr>
        <p:txBody>
          <a:bodyPr/>
          <a:lstStyle/>
          <a:p>
            <a:pPr algn="r" eaLnBrk="1" hangingPunct="1">
              <a:defRPr/>
            </a:pPr>
            <a:r>
              <a:rPr lang="ar-IQ" sz="3600" dirty="0">
                <a:solidFill>
                  <a:schemeClr val="tx1"/>
                </a:solidFill>
                <a:cs typeface="Ali-A-Samik" pitchFamily="2" charset="-78"/>
              </a:rPr>
              <a:t>الالتزام التخييري والشرط الجزائي</a:t>
            </a:r>
            <a:endParaRPr lang="en-US" sz="3600" dirty="0">
              <a:solidFill>
                <a:schemeClr val="tx1"/>
              </a:solidFill>
              <a:cs typeface="Ali-A-Samik" pitchFamily="2" charset="-78"/>
            </a:endParaRPr>
          </a:p>
        </p:txBody>
      </p:sp>
      <p:sp>
        <p:nvSpPr>
          <p:cNvPr id="2160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6E6605A7-00FA-4C06-B059-6BAFC826179A}" type="slidenum">
              <a:rPr lang="ar-SA" sz="2000" b="1">
                <a:latin typeface="Candara" pitchFamily="34" charset="0"/>
              </a:rPr>
              <a:pPr algn="ctr" rtl="0"/>
              <a:t>221</a:t>
            </a:fld>
            <a:endParaRPr lang="en-US" sz="2000" b="1">
              <a:latin typeface="Candara" pitchFamily="34" charset="0"/>
            </a:endParaRPr>
          </a:p>
        </p:txBody>
      </p:sp>
      <p:sp>
        <p:nvSpPr>
          <p:cNvPr id="21606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Content Placeholder 2"/>
          <p:cNvSpPr>
            <a:spLocks noGrp="1"/>
          </p:cNvSpPr>
          <p:nvPr>
            <p:ph idx="4294967295"/>
          </p:nvPr>
        </p:nvSpPr>
        <p:spPr>
          <a:xfrm>
            <a:off x="838200" y="1371600"/>
            <a:ext cx="7899400" cy="2438400"/>
          </a:xfrm>
        </p:spPr>
        <p:txBody>
          <a:bodyPr/>
          <a:lstStyle/>
          <a:p>
            <a:pPr marL="0" indent="0" algn="just" eaLnBrk="1" hangingPunct="1">
              <a:buFont typeface="Symbol" pitchFamily="18" charset="2"/>
              <a:buNone/>
            </a:pPr>
            <a:r>
              <a:rPr lang="ar-IQ" sz="5400">
                <a:latin typeface="Sakkal Majalla" pitchFamily="2" charset="-78"/>
                <a:cs typeface="Sakkal Majalla" pitchFamily="2" charset="-78"/>
              </a:rPr>
              <a:t>إن وجود الالتزام التخييري مؤكد أما الالتزام المعلق على شرط واقف فإن وجوده غير مؤكد.</a:t>
            </a:r>
            <a:endParaRPr lang="en-US" sz="5400">
              <a:latin typeface="Sakkal Majalla" pitchFamily="2" charset="-78"/>
              <a:ea typeface="Majalla UI"/>
              <a:cs typeface="Sakkal Majalla" pitchFamily="2" charset="-78"/>
            </a:endParaRPr>
          </a:p>
        </p:txBody>
      </p:sp>
      <p:sp>
        <p:nvSpPr>
          <p:cNvPr id="468994" name="Title 1"/>
          <p:cNvSpPr>
            <a:spLocks noGrp="1"/>
          </p:cNvSpPr>
          <p:nvPr>
            <p:ph type="title" idx="4294967295"/>
          </p:nvPr>
        </p:nvSpPr>
        <p:spPr>
          <a:xfrm>
            <a:off x="381000" y="228600"/>
            <a:ext cx="8229600" cy="804863"/>
          </a:xfrm>
        </p:spPr>
        <p:txBody>
          <a:bodyPr/>
          <a:lstStyle/>
          <a:p>
            <a:pPr algn="r" eaLnBrk="1" hangingPunct="1">
              <a:defRPr/>
            </a:pPr>
            <a:r>
              <a:rPr lang="ar-IQ" sz="3600" dirty="0">
                <a:solidFill>
                  <a:schemeClr val="tx1"/>
                </a:solidFill>
                <a:cs typeface="Ali-A-Samik" pitchFamily="2" charset="-78"/>
              </a:rPr>
              <a:t>الالتزام التخييري والالتزام المعلق على شرط واقف</a:t>
            </a:r>
            <a:endParaRPr lang="en-US" sz="3600" dirty="0">
              <a:solidFill>
                <a:schemeClr val="tx1"/>
              </a:solidFill>
              <a:cs typeface="Ali-A-Samik" pitchFamily="2" charset="-78"/>
            </a:endParaRPr>
          </a:p>
        </p:txBody>
      </p:sp>
      <p:sp>
        <p:nvSpPr>
          <p:cNvPr id="2170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81EA8BC-D6E6-43D1-A838-9A4836B911A0}" type="slidenum">
              <a:rPr lang="ar-SA" sz="2000" b="1">
                <a:latin typeface="Candara" pitchFamily="34" charset="0"/>
              </a:rPr>
              <a:pPr algn="ctr" rtl="0"/>
              <a:t>222</a:t>
            </a:fld>
            <a:endParaRPr lang="en-US" sz="2000" b="1">
              <a:latin typeface="Candara" pitchFamily="34" charset="0"/>
            </a:endParaRPr>
          </a:p>
        </p:txBody>
      </p:sp>
      <p:sp>
        <p:nvSpPr>
          <p:cNvPr id="21709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Content Placeholder 2"/>
          <p:cNvSpPr>
            <a:spLocks noGrp="1"/>
          </p:cNvSpPr>
          <p:nvPr>
            <p:ph idx="1"/>
          </p:nvPr>
        </p:nvSpPr>
        <p:spPr>
          <a:xfrm>
            <a:off x="381000" y="1219200"/>
            <a:ext cx="8458200" cy="4495800"/>
          </a:xfrm>
        </p:spPr>
        <p:txBody>
          <a:bodyPr/>
          <a:lstStyle/>
          <a:p>
            <a:pPr eaLnBrk="1" hangingPunct="1"/>
            <a:r>
              <a:rPr lang="ar-IQ" sz="4000"/>
              <a:t>يكون الالتزام بدلياً إذا كان محله شيئاً واحداً ولكن المدين يستطيع أن يفي بشيء آخر بدلاً منه وأن يجبر الدائن على قبول هذا الشيء.</a:t>
            </a:r>
          </a:p>
          <a:p>
            <a:pPr eaLnBrk="1" hangingPunct="1"/>
            <a:r>
              <a:rPr lang="ar-IQ" sz="4000"/>
              <a:t>والعبرة بالالتزام الأصلي لا بالالتزام البدلي من حيث الشروط والهلاك. وهو التزام نادر الوقوع في الحياة العملية.</a:t>
            </a:r>
            <a:endParaRPr lang="en-US" sz="4000"/>
          </a:p>
        </p:txBody>
      </p:sp>
      <p:sp>
        <p:nvSpPr>
          <p:cNvPr id="470018" name="Title 1"/>
          <p:cNvSpPr>
            <a:spLocks noGrp="1"/>
          </p:cNvSpPr>
          <p:nvPr>
            <p:ph type="title"/>
          </p:nvPr>
        </p:nvSpPr>
        <p:spPr>
          <a:xfrm>
            <a:off x="381000" y="228600"/>
            <a:ext cx="8229600" cy="804863"/>
          </a:xfrm>
        </p:spPr>
        <p:txBody>
          <a:bodyPr/>
          <a:lstStyle/>
          <a:p>
            <a:pPr algn="r" eaLnBrk="1" hangingPunct="1">
              <a:defRPr/>
            </a:pPr>
            <a:r>
              <a:rPr lang="ar-IQ" dirty="0">
                <a:solidFill>
                  <a:schemeClr val="tx1"/>
                </a:solidFill>
                <a:cs typeface="Ali-A-Samik" pitchFamily="2" charset="-78"/>
              </a:rPr>
              <a:t>الالتزام البدلي</a:t>
            </a:r>
            <a:endParaRPr lang="en-US" dirty="0">
              <a:solidFill>
                <a:schemeClr val="tx1"/>
              </a:solidFill>
              <a:cs typeface="Ali-A-Samik" pitchFamily="2" charset="-78"/>
            </a:endParaRPr>
          </a:p>
        </p:txBody>
      </p:sp>
      <p:sp>
        <p:nvSpPr>
          <p:cNvPr id="470019" name="Slide Number Placeholder 3"/>
          <p:cNvSpPr>
            <a:spLocks noGrp="1"/>
          </p:cNvSpPr>
          <p:nvPr>
            <p:ph type="sldNum" sz="quarter" idx="12"/>
          </p:nvPr>
        </p:nvSpPr>
        <p:spPr bwMode="auto">
          <a:ln>
            <a:miter lim="800000"/>
            <a:headEnd/>
            <a:tailEnd/>
          </a:ln>
        </p:spPr>
        <p:txBody>
          <a:bodyPr/>
          <a:lstStyle/>
          <a:p>
            <a:pPr>
              <a:defRPr/>
            </a:pPr>
            <a:fld id="{3CEB7367-BB54-4EA7-9793-9E55B0AD471E}" type="slidenum">
              <a:rPr lang="ar-SA" smtClean="0"/>
              <a:pPr>
                <a:defRPr/>
              </a:pPr>
              <a:t>223</a:t>
            </a:fld>
            <a:endParaRPr lang="en-US"/>
          </a:p>
        </p:txBody>
      </p:sp>
      <p:sp>
        <p:nvSpPr>
          <p:cNvPr id="47002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1" name="Content Placeholder 2"/>
          <p:cNvSpPr>
            <a:spLocks noGrp="1"/>
          </p:cNvSpPr>
          <p:nvPr>
            <p:ph idx="1"/>
          </p:nvPr>
        </p:nvSpPr>
        <p:spPr>
          <a:xfrm>
            <a:off x="609600" y="1219200"/>
            <a:ext cx="8458200" cy="3124200"/>
          </a:xfrm>
        </p:spPr>
        <p:txBody>
          <a:bodyPr>
            <a:normAutofit fontScale="85000" lnSpcReduction="10000"/>
          </a:bodyPr>
          <a:lstStyle/>
          <a:p>
            <a:pPr eaLnBrk="1" hangingPunct="1">
              <a:defRPr/>
            </a:pPr>
            <a:r>
              <a:rPr lang="ar-IQ" sz="4000" dirty="0"/>
              <a:t>قد يتعدد الدائنون والمدينون ولكن لا تربطهم علاقة معينة، فإذا تعدد الدائنون والمدين واحد، ولا يستطيع أحد الدائنين أن يطالب إلا بحصته من الدين، أو إذا تعدد المدينون والدائن واحد، ولا يستطيع الدائن أن يطالب أحد المدينين بكل الدين، فهذا هو التعدد الصوري.</a:t>
            </a:r>
          </a:p>
        </p:txBody>
      </p:sp>
      <p:sp>
        <p:nvSpPr>
          <p:cNvPr id="471042" name="Title 1"/>
          <p:cNvSpPr>
            <a:spLocks noGrp="1"/>
          </p:cNvSpPr>
          <p:nvPr>
            <p:ph type="title"/>
          </p:nvPr>
        </p:nvSpPr>
        <p:spPr>
          <a:xfrm>
            <a:off x="381000" y="228600"/>
            <a:ext cx="8229600" cy="804863"/>
          </a:xfrm>
        </p:spPr>
        <p:txBody>
          <a:bodyPr/>
          <a:lstStyle/>
          <a:p>
            <a:pPr algn="r" eaLnBrk="1" hangingPunct="1">
              <a:defRPr/>
            </a:pPr>
            <a:r>
              <a:rPr lang="ar-IQ" dirty="0">
                <a:solidFill>
                  <a:schemeClr val="tx1"/>
                </a:solidFill>
                <a:cs typeface="Ali-A-Samik" pitchFamily="2" charset="-78"/>
              </a:rPr>
              <a:t>تعدد طرفي الالتزام</a:t>
            </a:r>
            <a:endParaRPr lang="en-US" dirty="0">
              <a:solidFill>
                <a:schemeClr val="tx1"/>
              </a:solidFill>
              <a:cs typeface="Ali-A-Samik" pitchFamily="2" charset="-78"/>
            </a:endParaRPr>
          </a:p>
        </p:txBody>
      </p:sp>
      <p:sp>
        <p:nvSpPr>
          <p:cNvPr id="471043" name="Slide Number Placeholder 3"/>
          <p:cNvSpPr>
            <a:spLocks noGrp="1"/>
          </p:cNvSpPr>
          <p:nvPr>
            <p:ph type="sldNum" sz="quarter" idx="12"/>
          </p:nvPr>
        </p:nvSpPr>
        <p:spPr bwMode="auto">
          <a:ln>
            <a:miter lim="800000"/>
            <a:headEnd/>
            <a:tailEnd/>
          </a:ln>
        </p:spPr>
        <p:txBody>
          <a:bodyPr/>
          <a:lstStyle/>
          <a:p>
            <a:pPr>
              <a:defRPr/>
            </a:pPr>
            <a:fld id="{ACFA1CA1-4CAB-4A5B-94F5-AB133EE869C3}" type="slidenum">
              <a:rPr lang="ar-SA" smtClean="0"/>
              <a:pPr>
                <a:defRPr/>
              </a:pPr>
              <a:t>224</a:t>
            </a:fld>
            <a:endParaRPr lang="en-US"/>
          </a:p>
        </p:txBody>
      </p:sp>
      <p:sp>
        <p:nvSpPr>
          <p:cNvPr id="47104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47104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Content Placeholder 2"/>
          <p:cNvSpPr>
            <a:spLocks noGrp="1"/>
          </p:cNvSpPr>
          <p:nvPr>
            <p:ph idx="4294967295"/>
          </p:nvPr>
        </p:nvSpPr>
        <p:spPr>
          <a:xfrm>
            <a:off x="533400" y="1295400"/>
            <a:ext cx="8458200" cy="32766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أما إذا وجدت رابطة تجمع بين الدائنين والمدينين فإننا نكون أمام تعدد حقيقي.</a:t>
            </a:r>
          </a:p>
          <a:p>
            <a:pPr marL="0" indent="0" algn="just" eaLnBrk="1" hangingPunct="1">
              <a:buFont typeface="Symbol" pitchFamily="18" charset="2"/>
              <a:buNone/>
            </a:pPr>
            <a:r>
              <a:rPr lang="ar-IQ" sz="4000">
                <a:latin typeface="Sakkal Majalla" pitchFamily="2" charset="-78"/>
                <a:cs typeface="Sakkal Majalla" pitchFamily="2" charset="-78"/>
              </a:rPr>
              <a:t>فإذا تعدد الدائنون وكان المدين واحداً بحيث أن كل دائن يستطيع أن يطالب المدين بكل الدين فهذا هو (التضامن الإيجابي).</a:t>
            </a:r>
          </a:p>
        </p:txBody>
      </p:sp>
      <p:sp>
        <p:nvSpPr>
          <p:cNvPr id="472066"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تعدد طرفي الالتزام</a:t>
            </a:r>
            <a:endParaRPr lang="en-US" dirty="0">
              <a:solidFill>
                <a:schemeClr val="tx1"/>
              </a:solidFill>
              <a:cs typeface="Ali-A-Samik" pitchFamily="2" charset="-78"/>
            </a:endParaRPr>
          </a:p>
        </p:txBody>
      </p:sp>
      <p:sp>
        <p:nvSpPr>
          <p:cNvPr id="22016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F3B5809-D95A-40B3-82BC-A920919DDD30}" type="slidenum">
              <a:rPr lang="ar-SA" sz="2000" b="1">
                <a:latin typeface="Candara" pitchFamily="34" charset="0"/>
              </a:rPr>
              <a:pPr algn="ctr" rtl="0"/>
              <a:t>225</a:t>
            </a:fld>
            <a:endParaRPr lang="en-US" sz="2000" b="1">
              <a:latin typeface="Candara" pitchFamily="34" charset="0"/>
            </a:endParaRPr>
          </a:p>
        </p:txBody>
      </p:sp>
      <p:sp>
        <p:nvSpPr>
          <p:cNvPr id="22016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2016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Content Placeholder 2"/>
          <p:cNvSpPr>
            <a:spLocks noGrp="1"/>
          </p:cNvSpPr>
          <p:nvPr>
            <p:ph idx="4294967295"/>
          </p:nvPr>
        </p:nvSpPr>
        <p:spPr>
          <a:xfrm>
            <a:off x="609600" y="1219200"/>
            <a:ext cx="8458200" cy="38100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أما إذا تعدد المدينون وكان الدائن واحداً ويستطيع أن يطالب أي مدين منهم بكل الدين فهذا هو (التضامن السلبي).</a:t>
            </a:r>
          </a:p>
          <a:p>
            <a:pPr marL="0" indent="0" algn="just" eaLnBrk="1" hangingPunct="1">
              <a:buFont typeface="Symbol" pitchFamily="18" charset="2"/>
              <a:buNone/>
            </a:pPr>
            <a:r>
              <a:rPr lang="ar-IQ" sz="4000">
                <a:latin typeface="Sakkal Majalla" pitchFamily="2" charset="-78"/>
                <a:cs typeface="Sakkal Majalla" pitchFamily="2" charset="-78"/>
              </a:rPr>
              <a:t>وقد يتعدد الدائنون أو المدينون أو كلاهما ولكن محل الالتزام لا يمكن أن ينقسم على الدائنين أو المدينين فهذا هو (الالتزام غير القابل للانقسام).</a:t>
            </a:r>
          </a:p>
        </p:txBody>
      </p:sp>
      <p:sp>
        <p:nvSpPr>
          <p:cNvPr id="473090"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تعدد طرفي الالتزام</a:t>
            </a:r>
            <a:endParaRPr lang="en-US" dirty="0">
              <a:solidFill>
                <a:schemeClr val="tx1"/>
              </a:solidFill>
              <a:cs typeface="Ali-A-Samik" pitchFamily="2" charset="-78"/>
            </a:endParaRPr>
          </a:p>
        </p:txBody>
      </p:sp>
      <p:sp>
        <p:nvSpPr>
          <p:cNvPr id="22118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E0CD5E4-137B-4E27-8B82-0BE14FCC5C53}" type="slidenum">
              <a:rPr lang="ar-SA" sz="2000" b="1">
                <a:latin typeface="Candara" pitchFamily="34" charset="0"/>
              </a:rPr>
              <a:pPr algn="ctr" rtl="0"/>
              <a:t>226</a:t>
            </a:fld>
            <a:endParaRPr lang="en-US" sz="2000" b="1">
              <a:latin typeface="Candara" pitchFamily="34" charset="0"/>
            </a:endParaRPr>
          </a:p>
        </p:txBody>
      </p:sp>
      <p:sp>
        <p:nvSpPr>
          <p:cNvPr id="22118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2119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Content Placeholder 2"/>
          <p:cNvSpPr>
            <a:spLocks noGrp="1"/>
          </p:cNvSpPr>
          <p:nvPr>
            <p:ph idx="4294967295"/>
          </p:nvPr>
        </p:nvSpPr>
        <p:spPr>
          <a:xfrm>
            <a:off x="304800" y="2743200"/>
            <a:ext cx="8534400" cy="3276600"/>
          </a:xfrm>
        </p:spPr>
        <p:txBody>
          <a:bodyPr/>
          <a:lstStyle/>
          <a:p>
            <a:pPr marL="0" indent="0" algn="just" eaLnBrk="1" hangingPunct="1"/>
            <a:r>
              <a:rPr lang="ar-IQ" sz="4400">
                <a:latin typeface="Sakkal Majalla" pitchFamily="2" charset="-78"/>
                <a:cs typeface="Sakkal Majalla" pitchFamily="2" charset="-78"/>
              </a:rPr>
              <a:t> الدين المشــــــــــــــــــــــــتـرك</a:t>
            </a:r>
          </a:p>
          <a:p>
            <a:pPr marL="0" indent="0" algn="just" eaLnBrk="1" hangingPunct="1"/>
            <a:r>
              <a:rPr lang="ar-IQ" sz="4400">
                <a:latin typeface="Sakkal Majalla" pitchFamily="2" charset="-78"/>
                <a:cs typeface="Sakkal Majalla" pitchFamily="2" charset="-78"/>
              </a:rPr>
              <a:t> التضامن الإيجابي</a:t>
            </a:r>
          </a:p>
          <a:p>
            <a:pPr marL="0" indent="0" algn="just" eaLnBrk="1" hangingPunct="1"/>
            <a:r>
              <a:rPr lang="ar-IQ" sz="4400">
                <a:latin typeface="Sakkal Majalla" pitchFamily="2" charset="-78"/>
                <a:cs typeface="Sakkal Majalla" pitchFamily="2" charset="-78"/>
              </a:rPr>
              <a:t> التضامن السلبــــــي</a:t>
            </a:r>
          </a:p>
          <a:p>
            <a:pPr marL="0" indent="0" algn="just" eaLnBrk="1" hangingPunct="1"/>
            <a:r>
              <a:rPr lang="ar-IQ" sz="4400">
                <a:latin typeface="Sakkal Majalla" pitchFamily="2" charset="-78"/>
                <a:cs typeface="Sakkal Majalla" pitchFamily="2" charset="-78"/>
              </a:rPr>
              <a:t> الالتزام غير القابل للانقسام</a:t>
            </a:r>
          </a:p>
        </p:txBody>
      </p:sp>
      <p:sp>
        <p:nvSpPr>
          <p:cNvPr id="474114"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تعدد طرفي الالتزام</a:t>
            </a:r>
            <a:endParaRPr lang="en-US" dirty="0">
              <a:solidFill>
                <a:schemeClr val="tx1"/>
              </a:solidFill>
              <a:cs typeface="Ali-A-Samik" pitchFamily="2" charset="-78"/>
            </a:endParaRPr>
          </a:p>
        </p:txBody>
      </p:sp>
      <p:sp>
        <p:nvSpPr>
          <p:cNvPr id="22221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036906C-D6E8-41EF-8C90-E149B1CDC0B1}" type="slidenum">
              <a:rPr lang="ar-SA" sz="2000" b="1">
                <a:latin typeface="Candara" pitchFamily="34" charset="0"/>
              </a:rPr>
              <a:pPr algn="ctr" rtl="0"/>
              <a:t>227</a:t>
            </a:fld>
            <a:endParaRPr lang="en-US" sz="2000" b="1">
              <a:latin typeface="Candara" pitchFamily="34" charset="0"/>
            </a:endParaRPr>
          </a:p>
        </p:txBody>
      </p:sp>
      <p:sp>
        <p:nvSpPr>
          <p:cNvPr id="22221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2221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Content Placeholder 2"/>
          <p:cNvSpPr>
            <a:spLocks noGrp="1"/>
          </p:cNvSpPr>
          <p:nvPr>
            <p:ph idx="4294967295"/>
          </p:nvPr>
        </p:nvSpPr>
        <p:spPr>
          <a:xfrm>
            <a:off x="533400" y="1371600"/>
            <a:ext cx="8458200" cy="28956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مأخوذ من الفقه الإسلامي وله منزلة وسطى بين التعدد الصوري والتضامن الإيجابي، وهو الدين الذي ينشأ عن سبب واحد غير متجزئ وينقسم عند المطالبة أو التنفيذ.</a:t>
            </a:r>
          </a:p>
        </p:txBody>
      </p:sp>
      <p:sp>
        <p:nvSpPr>
          <p:cNvPr id="475138"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الدين المشترك</a:t>
            </a:r>
            <a:endParaRPr lang="en-US" dirty="0">
              <a:solidFill>
                <a:schemeClr val="tx1"/>
              </a:solidFill>
              <a:cs typeface="Ali-A-Samik" pitchFamily="2" charset="-78"/>
            </a:endParaRPr>
          </a:p>
        </p:txBody>
      </p:sp>
      <p:sp>
        <p:nvSpPr>
          <p:cNvPr id="22323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C56D0B0-7DB0-4E84-974F-8D58BE0B16E1}" type="slidenum">
              <a:rPr lang="ar-SA" sz="2000" b="1">
                <a:latin typeface="Candara" pitchFamily="34" charset="0"/>
              </a:rPr>
              <a:pPr algn="ctr" rtl="0"/>
              <a:t>228</a:t>
            </a:fld>
            <a:endParaRPr lang="en-US" sz="2000" b="1">
              <a:latin typeface="Candara" pitchFamily="34" charset="0"/>
            </a:endParaRPr>
          </a:p>
        </p:txBody>
      </p:sp>
      <p:sp>
        <p:nvSpPr>
          <p:cNvPr id="22323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2323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Content Placeholder 2"/>
          <p:cNvSpPr>
            <a:spLocks noGrp="1"/>
          </p:cNvSpPr>
          <p:nvPr>
            <p:ph idx="4294967295"/>
          </p:nvPr>
        </p:nvSpPr>
        <p:spPr>
          <a:xfrm>
            <a:off x="457200" y="1600200"/>
            <a:ext cx="8458200" cy="28956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في الدين المشترك الدائن يطالب بحصته من الدين فقط، أما في التضامن الإيجابي فإنه كل دائن يستطيع المطالبة بكل الدين أو حصته.</a:t>
            </a:r>
          </a:p>
        </p:txBody>
      </p:sp>
      <p:sp>
        <p:nvSpPr>
          <p:cNvPr id="476162"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الدين المشترك والتضامن الإيجابي</a:t>
            </a:r>
            <a:endParaRPr lang="en-US" dirty="0">
              <a:solidFill>
                <a:schemeClr val="tx1"/>
              </a:solidFill>
              <a:cs typeface="Ali-A-Samik" pitchFamily="2" charset="-78"/>
            </a:endParaRPr>
          </a:p>
        </p:txBody>
      </p:sp>
      <p:sp>
        <p:nvSpPr>
          <p:cNvPr id="22426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00030F8-ECE1-47B7-8F5B-06EFD3B5DF96}" type="slidenum">
              <a:rPr lang="ar-SA" sz="2000" b="1">
                <a:latin typeface="Candara" pitchFamily="34" charset="0"/>
              </a:rPr>
              <a:pPr algn="ctr" rtl="0"/>
              <a:t>229</a:t>
            </a:fld>
            <a:endParaRPr lang="en-US" sz="2000" b="1">
              <a:latin typeface="Candara" pitchFamily="34" charset="0"/>
            </a:endParaRPr>
          </a:p>
        </p:txBody>
      </p:sp>
      <p:sp>
        <p:nvSpPr>
          <p:cNvPr id="22426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2426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ctr">
              <a:lnSpc>
                <a:spcPct val="150000"/>
              </a:lnSpc>
            </a:pPr>
            <a:r>
              <a:rPr lang="ar-IQ" dirty="0">
                <a:latin typeface="Corbel" pitchFamily="34" charset="0"/>
                <a:cs typeface="Tahoma" pitchFamily="34" charset="0"/>
              </a:rPr>
              <a:t> </a:t>
            </a:r>
            <a:endParaRPr lang="en-US" sz="2000" dirty="0">
              <a:solidFill>
                <a:srgbClr val="FFFF00"/>
              </a:solidFill>
              <a:latin typeface="Corbel"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latin typeface="Corbel" pitchFamily="34" charset="0"/>
                <a:cs typeface="Tahoma" pitchFamily="34" charset="0"/>
              </a:rPr>
              <a:t>      </a:t>
            </a:r>
          </a:p>
        </p:txBody>
      </p:sp>
      <p:sp>
        <p:nvSpPr>
          <p:cNvPr id="4" name="Rounded Rectangle 3"/>
          <p:cNvSpPr/>
          <p:nvPr/>
        </p:nvSpPr>
        <p:spPr>
          <a:xfrm>
            <a:off x="2971800" y="1524000"/>
            <a:ext cx="3200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أن يكون التنفيذ العيني ممكنا</a:t>
            </a:r>
          </a:p>
        </p:txBody>
      </p:sp>
      <p:sp>
        <p:nvSpPr>
          <p:cNvPr id="5" name="Rounded Rectangle 4"/>
          <p:cNvSpPr/>
          <p:nvPr/>
        </p:nvSpPr>
        <p:spPr>
          <a:xfrm>
            <a:off x="1752600" y="2667000"/>
            <a:ext cx="6096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أن لا يكون في التنفيذ العيني أرهاق للمدين</a:t>
            </a:r>
          </a:p>
          <a:p>
            <a:pPr algn="ctr" rtl="0" fontAlgn="auto">
              <a:spcBef>
                <a:spcPts val="0"/>
              </a:spcBef>
              <a:spcAft>
                <a:spcPts val="0"/>
              </a:spcAft>
              <a:defRPr/>
            </a:pPr>
            <a:r>
              <a:rPr lang="ar-IQ" dirty="0">
                <a:solidFill>
                  <a:srgbClr val="0070C0"/>
                </a:solidFill>
              </a:rPr>
              <a:t>أو يكون فيه أرهاق ولكن العدول عنه يلحق بالدائن ضررا جسيما </a:t>
            </a:r>
          </a:p>
        </p:txBody>
      </p:sp>
      <p:sp>
        <p:nvSpPr>
          <p:cNvPr id="12" name="Rectangle 11"/>
          <p:cNvSpPr/>
          <p:nvPr/>
        </p:nvSpPr>
        <p:spPr>
          <a:xfrm>
            <a:off x="3124200" y="304800"/>
            <a:ext cx="2971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0000"/>
                </a:solidFill>
              </a:rPr>
              <a:t>شروط تحقق التنفيذ العيني الجبري</a:t>
            </a:r>
          </a:p>
        </p:txBody>
      </p:sp>
      <p:sp>
        <p:nvSpPr>
          <p:cNvPr id="8" name="Rounded Rectangle 7"/>
          <p:cNvSpPr/>
          <p:nvPr/>
        </p:nvSpPr>
        <p:spPr>
          <a:xfrm>
            <a:off x="3200400" y="3657600"/>
            <a:ext cx="3200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أن يطلب الدائن التنفيذ العيني</a:t>
            </a:r>
          </a:p>
        </p:txBody>
      </p:sp>
      <p:sp>
        <p:nvSpPr>
          <p:cNvPr id="10" name="Rounded Rectangle 9"/>
          <p:cNvSpPr/>
          <p:nvPr/>
        </p:nvSpPr>
        <p:spPr>
          <a:xfrm>
            <a:off x="3048000" y="5715000"/>
            <a:ext cx="3429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أن يكون أمتناع المدين عن التنفيذ أو تأخره فيه غير مشروع</a:t>
            </a:r>
          </a:p>
        </p:txBody>
      </p:sp>
      <p:sp>
        <p:nvSpPr>
          <p:cNvPr id="13" name="Rounded Rectangle 12"/>
          <p:cNvSpPr/>
          <p:nvPr/>
        </p:nvSpPr>
        <p:spPr>
          <a:xfrm>
            <a:off x="3124200" y="4724400"/>
            <a:ext cx="3200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أن يكون بيد الدائن سند تنفيذ واجب النفاذ</a:t>
            </a:r>
          </a:p>
        </p:txBody>
      </p:sp>
    </p:spTree>
  </p:cSld>
  <p:clrMapOvr>
    <a:masterClrMapping/>
  </p:clrMapOvr>
  <p:transition/>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Content Placeholder 2"/>
          <p:cNvSpPr>
            <a:spLocks noGrp="1"/>
          </p:cNvSpPr>
          <p:nvPr>
            <p:ph idx="4294967295"/>
          </p:nvPr>
        </p:nvSpPr>
        <p:spPr>
          <a:xfrm>
            <a:off x="685800" y="1371600"/>
            <a:ext cx="7899400" cy="38100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هناك مصدران لنشوء الدين المشترك:</a:t>
            </a:r>
          </a:p>
          <a:p>
            <a:pPr marL="0" indent="0" algn="just" eaLnBrk="1" hangingPunct="1">
              <a:buFont typeface="Symbol" pitchFamily="18" charset="2"/>
              <a:buNone/>
            </a:pPr>
            <a:r>
              <a:rPr lang="ar-IQ" sz="4000">
                <a:latin typeface="Sakkal Majalla" pitchFamily="2" charset="-78"/>
                <a:ea typeface="Majalla UI"/>
                <a:cs typeface="Sakkal Majalla" pitchFamily="2" charset="-78"/>
              </a:rPr>
              <a:t>1- وحدة الصفقة (الاتفاق): لو باعد عدة أشخاص يملكون شيئاً واحداً على الشيوع إلى شخص آخر  فهم في هذا الوضع دائنين وهذا دين مشترك نشأة عن صفقة واحدة هي مصدر الدين حيث أن هؤلاء الأشخاص باعوا الشيء صفقة واحدة وبعقد واحد.</a:t>
            </a:r>
            <a:endParaRPr lang="en-US" sz="4000">
              <a:latin typeface="Sakkal Majalla" pitchFamily="2" charset="-78"/>
              <a:ea typeface="Majalla UI"/>
              <a:cs typeface="Sakkal Majalla" pitchFamily="2" charset="-78"/>
            </a:endParaRPr>
          </a:p>
        </p:txBody>
      </p:sp>
      <p:sp>
        <p:nvSpPr>
          <p:cNvPr id="477186"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مصادر الدين المشترك (كيف ينشأ الدين المشترك؟)</a:t>
            </a:r>
            <a:endParaRPr lang="en-US" dirty="0">
              <a:solidFill>
                <a:schemeClr val="tx1"/>
              </a:solidFill>
              <a:cs typeface="Ali-A-Samik" pitchFamily="2" charset="-78"/>
            </a:endParaRPr>
          </a:p>
        </p:txBody>
      </p:sp>
      <p:sp>
        <p:nvSpPr>
          <p:cNvPr id="22528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BE9930D-6118-4A4A-BFED-8C8496DC65A4}" type="slidenum">
              <a:rPr lang="ar-SA" sz="2000" b="1">
                <a:latin typeface="Candara" pitchFamily="34" charset="0"/>
              </a:rPr>
              <a:pPr algn="ctr" rtl="0"/>
              <a:t>230</a:t>
            </a:fld>
            <a:endParaRPr lang="en-US" sz="2000" b="1">
              <a:latin typeface="Candara" pitchFamily="34" charset="0"/>
            </a:endParaRPr>
          </a:p>
        </p:txBody>
      </p:sp>
      <p:sp>
        <p:nvSpPr>
          <p:cNvPr id="22528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2528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09" name="Content Placeholder 2"/>
          <p:cNvSpPr>
            <a:spLocks noGrp="1"/>
          </p:cNvSpPr>
          <p:nvPr>
            <p:ph idx="1"/>
          </p:nvPr>
        </p:nvSpPr>
        <p:spPr>
          <a:xfrm>
            <a:off x="685800" y="1524000"/>
            <a:ext cx="7899400" cy="3352800"/>
          </a:xfrm>
        </p:spPr>
        <p:txBody>
          <a:bodyPr>
            <a:normAutofit fontScale="85000" lnSpcReduction="20000"/>
          </a:bodyPr>
          <a:lstStyle/>
          <a:p>
            <a:pPr eaLnBrk="1" hangingPunct="1">
              <a:defRPr/>
            </a:pPr>
            <a:r>
              <a:rPr lang="ar-IQ" sz="4400" dirty="0"/>
              <a:t>2- طبيعة الأشياء: ينشأ الدين المشترك هنا بسبب المال، فلو كان هناك شيء مملوك لعدد من الأشخاص وقام آخر بإتلافه فإنه يكون مديناً بالتعويض وهذا الدين هو دين مشترك بين الأشخاص الذين يملكون الشيء.</a:t>
            </a:r>
            <a:endParaRPr lang="en-US" sz="4400" dirty="0">
              <a:ea typeface="Majalla UI"/>
            </a:endParaRPr>
          </a:p>
        </p:txBody>
      </p:sp>
      <p:sp>
        <p:nvSpPr>
          <p:cNvPr id="478210" name="Title 1"/>
          <p:cNvSpPr>
            <a:spLocks noGrp="1"/>
          </p:cNvSpPr>
          <p:nvPr>
            <p:ph type="title"/>
          </p:nvPr>
        </p:nvSpPr>
        <p:spPr>
          <a:xfrm>
            <a:off x="381000" y="228600"/>
            <a:ext cx="8229600" cy="804863"/>
          </a:xfrm>
        </p:spPr>
        <p:txBody>
          <a:bodyPr/>
          <a:lstStyle/>
          <a:p>
            <a:pPr algn="r" eaLnBrk="1" hangingPunct="1">
              <a:defRPr/>
            </a:pPr>
            <a:r>
              <a:rPr lang="ar-IQ" dirty="0">
                <a:solidFill>
                  <a:schemeClr val="tx1"/>
                </a:solidFill>
                <a:cs typeface="Ali-A-Samik" pitchFamily="2" charset="-78"/>
              </a:rPr>
              <a:t>مصادر الدين المشترك (كيف ينشأ الدين المشترك؟)</a:t>
            </a:r>
            <a:endParaRPr lang="en-US" dirty="0">
              <a:solidFill>
                <a:schemeClr val="tx1"/>
              </a:solidFill>
              <a:cs typeface="Ali-A-Samik" pitchFamily="2" charset="-78"/>
            </a:endParaRPr>
          </a:p>
        </p:txBody>
      </p:sp>
      <p:sp>
        <p:nvSpPr>
          <p:cNvPr id="478211" name="Slide Number Placeholder 3"/>
          <p:cNvSpPr>
            <a:spLocks noGrp="1"/>
          </p:cNvSpPr>
          <p:nvPr>
            <p:ph type="sldNum" sz="quarter" idx="12"/>
          </p:nvPr>
        </p:nvSpPr>
        <p:spPr bwMode="auto">
          <a:ln>
            <a:miter lim="800000"/>
            <a:headEnd/>
            <a:tailEnd/>
          </a:ln>
        </p:spPr>
        <p:txBody>
          <a:bodyPr/>
          <a:lstStyle/>
          <a:p>
            <a:pPr>
              <a:defRPr/>
            </a:pPr>
            <a:fld id="{8498C922-928B-4FB9-8A4A-BB4A430FC8D2}" type="slidenum">
              <a:rPr lang="ar-SA" smtClean="0"/>
              <a:pPr>
                <a:defRPr/>
              </a:pPr>
              <a:t>231</a:t>
            </a:fld>
            <a:endParaRPr lang="en-US"/>
          </a:p>
        </p:txBody>
      </p:sp>
      <p:sp>
        <p:nvSpPr>
          <p:cNvPr id="47821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47821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Content Placeholder 2"/>
          <p:cNvSpPr>
            <a:spLocks noGrp="1"/>
          </p:cNvSpPr>
          <p:nvPr>
            <p:ph idx="4294967295"/>
          </p:nvPr>
        </p:nvSpPr>
        <p:spPr>
          <a:xfrm>
            <a:off x="457200" y="2743200"/>
            <a:ext cx="8229600" cy="32004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وقد ينشأ الدين المشترك عن اتحاد السبب كما في الميراث، فإذا توفي الدائن ينتقل الدين إلى الورثة فهو دين مشترك للورثة في مواجهة مدين مورثهم، وكذلك الحال في الوصية والهبة. وفي هذه الحالة فإن الدين المشترك ينشأ ابتداءً لا بسبب وحدة الصفقة أو طبيعة الأشياء.</a:t>
            </a:r>
            <a:endParaRPr lang="en-US" sz="4000">
              <a:latin typeface="Sakkal Majalla" pitchFamily="2" charset="-78"/>
              <a:ea typeface="Majalla UI"/>
              <a:cs typeface="Sakkal Majalla" pitchFamily="2" charset="-78"/>
            </a:endParaRPr>
          </a:p>
        </p:txBody>
      </p:sp>
      <p:sp>
        <p:nvSpPr>
          <p:cNvPr id="479234"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مصادر الدين المشترك (كيف ينشأ الدين المشترك؟)</a:t>
            </a:r>
            <a:endParaRPr lang="en-US">
              <a:solidFill>
                <a:schemeClr val="tx1"/>
              </a:solidFill>
              <a:cs typeface="Ali-A-Samik" pitchFamily="2" charset="-78"/>
            </a:endParaRPr>
          </a:p>
        </p:txBody>
      </p:sp>
      <p:sp>
        <p:nvSpPr>
          <p:cNvPr id="22733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7360EF7-0BBD-4763-BFF3-3816D49AEC22}" type="slidenum">
              <a:rPr lang="ar-SA" sz="2000" b="1">
                <a:latin typeface="Candara" pitchFamily="34" charset="0"/>
              </a:rPr>
              <a:pPr algn="ctr" rtl="0"/>
              <a:t>232</a:t>
            </a:fld>
            <a:endParaRPr lang="en-US" sz="2000" b="1">
              <a:latin typeface="Candara" pitchFamily="34" charset="0"/>
            </a:endParaRPr>
          </a:p>
        </p:txBody>
      </p:sp>
      <p:sp>
        <p:nvSpPr>
          <p:cNvPr id="22733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2733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Content Placeholder 2"/>
          <p:cNvSpPr>
            <a:spLocks noGrp="1"/>
          </p:cNvSpPr>
          <p:nvPr>
            <p:ph idx="1"/>
          </p:nvPr>
        </p:nvSpPr>
        <p:spPr>
          <a:xfrm>
            <a:off x="1016000" y="1143000"/>
            <a:ext cx="7899400" cy="4343400"/>
          </a:xfrm>
        </p:spPr>
        <p:txBody>
          <a:bodyPr/>
          <a:lstStyle/>
          <a:p>
            <a:pPr eaLnBrk="1" hangingPunct="1"/>
            <a:r>
              <a:rPr lang="ar-IQ" sz="4000"/>
              <a:t>أ- علاقة الدائنين بالمدين: </a:t>
            </a:r>
          </a:p>
          <a:p>
            <a:pPr eaLnBrk="1" hangingPunct="1"/>
            <a:r>
              <a:rPr lang="ar-IQ" sz="4000"/>
              <a:t>تخضع هذه العلاقة لمبدأ جوهري هو (أن الدين واحد عند النشوء وينقسم عند المطالبة به)، ويترتب على ذلك نتيجتان:</a:t>
            </a:r>
            <a:endParaRPr lang="en-US" sz="4000">
              <a:ea typeface="Majalla UI"/>
              <a:cs typeface="Majalla UI"/>
            </a:endParaRPr>
          </a:p>
        </p:txBody>
      </p:sp>
      <p:sp>
        <p:nvSpPr>
          <p:cNvPr id="480258" name="Title 1"/>
          <p:cNvSpPr>
            <a:spLocks noGrp="1"/>
          </p:cNvSpPr>
          <p:nvPr>
            <p:ph type="title"/>
          </p:nvPr>
        </p:nvSpPr>
        <p:spPr>
          <a:xfrm>
            <a:off x="381000" y="228600"/>
            <a:ext cx="8229600" cy="804863"/>
          </a:xfrm>
        </p:spPr>
        <p:txBody>
          <a:bodyPr/>
          <a:lstStyle/>
          <a:p>
            <a:pPr eaLnBrk="1" hangingPunct="1">
              <a:defRPr/>
            </a:pPr>
            <a:r>
              <a:rPr lang="ar-IQ">
                <a:solidFill>
                  <a:schemeClr val="tx1"/>
                </a:solidFill>
                <a:cs typeface="Ali-A-Samik" pitchFamily="2" charset="-78"/>
              </a:rPr>
              <a:t>الآثار التي تترتب على الاشتراك في الدين</a:t>
            </a:r>
            <a:endParaRPr lang="en-US">
              <a:solidFill>
                <a:schemeClr val="tx1"/>
              </a:solidFill>
              <a:cs typeface="Ali-A-Samik" pitchFamily="2" charset="-78"/>
            </a:endParaRPr>
          </a:p>
        </p:txBody>
      </p:sp>
      <p:sp>
        <p:nvSpPr>
          <p:cNvPr id="480259" name="Slide Number Placeholder 3"/>
          <p:cNvSpPr>
            <a:spLocks noGrp="1"/>
          </p:cNvSpPr>
          <p:nvPr>
            <p:ph type="sldNum" sz="quarter" idx="12"/>
          </p:nvPr>
        </p:nvSpPr>
        <p:spPr bwMode="auto">
          <a:ln>
            <a:miter lim="800000"/>
            <a:headEnd/>
            <a:tailEnd/>
          </a:ln>
        </p:spPr>
        <p:txBody>
          <a:bodyPr/>
          <a:lstStyle/>
          <a:p>
            <a:pPr>
              <a:defRPr/>
            </a:pPr>
            <a:fld id="{6FEA8EE5-9473-4EBB-8412-5A4EB398A40A}" type="slidenum">
              <a:rPr lang="ar-SA" smtClean="0"/>
              <a:pPr>
                <a:defRPr/>
              </a:pPr>
              <a:t>233</a:t>
            </a:fld>
            <a:endParaRPr lang="en-US"/>
          </a:p>
        </p:txBody>
      </p:sp>
      <p:sp>
        <p:nvSpPr>
          <p:cNvPr id="480260"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48026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Content Placeholder 2"/>
          <p:cNvSpPr>
            <a:spLocks noGrp="1"/>
          </p:cNvSpPr>
          <p:nvPr>
            <p:ph idx="4294967295"/>
          </p:nvPr>
        </p:nvSpPr>
        <p:spPr>
          <a:xfrm>
            <a:off x="609600" y="2133600"/>
            <a:ext cx="7899400" cy="41148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1- لا يستطيع الدائن مطالبة المدين إلا بحصته من الدين فقط.  وهذا هو الفرق بينه وبين التضامن الإيجابي، فإن استوفى هذا الدائن حصته من الدين فبقية الدائنين يمكنهم مشاركته إن اختاروا ذلك أي لهم الخيار في مشاركته بنصيبه أو أن يختاروا الرجوع على المدين مباشرة.</a:t>
            </a:r>
            <a:endParaRPr lang="en-US" sz="4400">
              <a:latin typeface="Sakkal Majalla" pitchFamily="2" charset="-78"/>
              <a:ea typeface="Majalla UI"/>
              <a:cs typeface="Sakkal Majalla" pitchFamily="2" charset="-78"/>
            </a:endParaRPr>
          </a:p>
        </p:txBody>
      </p:sp>
      <p:sp>
        <p:nvSpPr>
          <p:cNvPr id="481282"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الآثار التي تترتب على الاشتراك في الدين</a:t>
            </a:r>
            <a:endParaRPr lang="en-US">
              <a:solidFill>
                <a:schemeClr val="tx1"/>
              </a:solidFill>
              <a:cs typeface="Ali-A-Samik" pitchFamily="2" charset="-78"/>
            </a:endParaRPr>
          </a:p>
        </p:txBody>
      </p:sp>
      <p:sp>
        <p:nvSpPr>
          <p:cNvPr id="2293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E0F1644-F4D8-4878-A230-CF6B54CF626A}" type="slidenum">
              <a:rPr lang="ar-SA" sz="2000" b="1">
                <a:latin typeface="Candara" pitchFamily="34" charset="0"/>
              </a:rPr>
              <a:pPr algn="ctr" rtl="0"/>
              <a:t>234</a:t>
            </a:fld>
            <a:endParaRPr lang="en-US" sz="2000" b="1">
              <a:latin typeface="Candara" pitchFamily="34" charset="0"/>
            </a:endParaRPr>
          </a:p>
        </p:txBody>
      </p:sp>
      <p:sp>
        <p:nvSpPr>
          <p:cNvPr id="22938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2938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Content Placeholder 2"/>
          <p:cNvSpPr>
            <a:spLocks noGrp="1"/>
          </p:cNvSpPr>
          <p:nvPr>
            <p:ph idx="4294967295"/>
          </p:nvPr>
        </p:nvSpPr>
        <p:spPr>
          <a:xfrm>
            <a:off x="482600" y="2667000"/>
            <a:ext cx="8204200" cy="34290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فإن اختاروا الرجوع على المدين فإنهم لا يستطيعون الرجوع على الدائن إلا في حالة إعسار المدين. وتحدد حصة كل دائن إما بالاتفاق أو بنص القانون، فإن لم يوجد اتفاق أو نص قانوني فإن حصصهم تعتبر متساوية.</a:t>
            </a:r>
            <a:endParaRPr lang="en-US" sz="4400">
              <a:latin typeface="Sakkal Majalla" pitchFamily="2" charset="-78"/>
              <a:cs typeface="Sakkal Majalla" pitchFamily="2" charset="-78"/>
            </a:endParaRPr>
          </a:p>
        </p:txBody>
      </p:sp>
      <p:sp>
        <p:nvSpPr>
          <p:cNvPr id="482306"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الآثار التي تترتب على الاشتراك في الدين</a:t>
            </a:r>
            <a:endParaRPr lang="en-US">
              <a:solidFill>
                <a:schemeClr val="tx1"/>
              </a:solidFill>
              <a:cs typeface="Ali-A-Samik" pitchFamily="2" charset="-78"/>
            </a:endParaRPr>
          </a:p>
        </p:txBody>
      </p:sp>
      <p:sp>
        <p:nvSpPr>
          <p:cNvPr id="2304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B722E18-E0D8-4A59-989F-5B8CF1361A67}" type="slidenum">
              <a:rPr lang="ar-SA" sz="2000" b="1">
                <a:latin typeface="Candara" pitchFamily="34" charset="0"/>
              </a:rPr>
              <a:pPr algn="ctr" rtl="0"/>
              <a:t>235</a:t>
            </a:fld>
            <a:endParaRPr lang="en-US" sz="2000" b="1">
              <a:latin typeface="Candara" pitchFamily="34" charset="0"/>
            </a:endParaRPr>
          </a:p>
        </p:txBody>
      </p:sp>
      <p:sp>
        <p:nvSpPr>
          <p:cNvPr id="23040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040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Content Placeholder 2"/>
          <p:cNvSpPr>
            <a:spLocks noGrp="1"/>
          </p:cNvSpPr>
          <p:nvPr>
            <p:ph idx="4294967295"/>
          </p:nvPr>
        </p:nvSpPr>
        <p:spPr>
          <a:xfrm>
            <a:off x="457200" y="2590800"/>
            <a:ext cx="8051800" cy="3352800"/>
          </a:xfrm>
        </p:spPr>
        <p:txBody>
          <a:bodyPr/>
          <a:lstStyle/>
          <a:p>
            <a:pPr marL="0" indent="0" algn="just" eaLnBrk="1" hangingPunct="1">
              <a:buFont typeface="Symbol" pitchFamily="18" charset="2"/>
              <a:buNone/>
            </a:pPr>
            <a:r>
              <a:rPr lang="ar-IQ" sz="3600">
                <a:latin typeface="Sakkal Majalla" pitchFamily="2" charset="-78"/>
                <a:cs typeface="Sakkal Majalla" pitchFamily="2" charset="-78"/>
              </a:rPr>
              <a:t>2- لا توجد نيابة متبادلة بين الدائنين: فالتصرفات التي يقوم بها أحد الدائنين بالنسبة لحصته لا ينصرف أثرها إلى حصص شركائه نافعة كانت هذه الأعمال أو ضارة، كقطع التقادم أو الإبراء، فيما عدا حصول الدائن على حكم ضد المدين فإنه يسري على البقية لأن الدين مشترك وناشيء عن سبب قانوني ويجب أن يستفيد بقية الدائنين من هذا الحكم.</a:t>
            </a:r>
            <a:endParaRPr lang="en-US" sz="3600">
              <a:latin typeface="Sakkal Majalla" pitchFamily="2" charset="-78"/>
              <a:ea typeface="Majalla UI"/>
              <a:cs typeface="Sakkal Majalla" pitchFamily="2" charset="-78"/>
            </a:endParaRPr>
          </a:p>
        </p:txBody>
      </p:sp>
      <p:sp>
        <p:nvSpPr>
          <p:cNvPr id="483330"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الآثار التي تترتب على الاشتراك في الدين</a:t>
            </a:r>
            <a:endParaRPr lang="en-US">
              <a:solidFill>
                <a:schemeClr val="tx1"/>
              </a:solidFill>
              <a:cs typeface="Ali-A-Samik" pitchFamily="2" charset="-78"/>
            </a:endParaRPr>
          </a:p>
        </p:txBody>
      </p:sp>
      <p:sp>
        <p:nvSpPr>
          <p:cNvPr id="23142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6615E8B0-64AA-49FA-9AA6-FC6378DBC4F9}" type="slidenum">
              <a:rPr lang="ar-SA" sz="2000" b="1">
                <a:latin typeface="Candara" pitchFamily="34" charset="0"/>
              </a:rPr>
              <a:pPr algn="ctr" rtl="0"/>
              <a:t>236</a:t>
            </a:fld>
            <a:endParaRPr lang="en-US" sz="2000" b="1">
              <a:latin typeface="Candara" pitchFamily="34" charset="0"/>
            </a:endParaRPr>
          </a:p>
        </p:txBody>
      </p:sp>
      <p:sp>
        <p:nvSpPr>
          <p:cNvPr id="23142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143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Content Placeholder 2"/>
          <p:cNvSpPr>
            <a:spLocks noGrp="1"/>
          </p:cNvSpPr>
          <p:nvPr>
            <p:ph idx="1"/>
          </p:nvPr>
        </p:nvSpPr>
        <p:spPr>
          <a:xfrm>
            <a:off x="609600" y="1219200"/>
            <a:ext cx="7899400" cy="4953000"/>
          </a:xfrm>
        </p:spPr>
        <p:txBody>
          <a:bodyPr/>
          <a:lstStyle/>
          <a:p>
            <a:pPr eaLnBrk="1" hangingPunct="1"/>
            <a:r>
              <a:rPr lang="ar-IQ" sz="3600"/>
              <a:t>ب- علاقة الدائنين بعضهم ببعض: </a:t>
            </a:r>
          </a:p>
          <a:p>
            <a:pPr eaLnBrk="1" hangingPunct="1"/>
            <a:r>
              <a:rPr lang="ar-IQ" sz="3600"/>
              <a:t>تخضع هذه العلاقة لقاعدة جوهرية هي أنه ((ليس للدائن الذي قبض شيئاً من الدين المشترك أن يستبد به لنفسه حتى لو كان ما قبضه أقل من حصته) فلبقية الدائنين مشاركته فيما قبض ثم يرجعون جميعاً على المدين كل بقدر ما بقي له من حصته.</a:t>
            </a:r>
            <a:endParaRPr lang="en-US" sz="3600">
              <a:ea typeface="Majalla UI"/>
              <a:cs typeface="Majalla UI"/>
            </a:endParaRPr>
          </a:p>
        </p:txBody>
      </p:sp>
      <p:sp>
        <p:nvSpPr>
          <p:cNvPr id="484354" name="Title 1"/>
          <p:cNvSpPr>
            <a:spLocks noGrp="1"/>
          </p:cNvSpPr>
          <p:nvPr>
            <p:ph type="title"/>
          </p:nvPr>
        </p:nvSpPr>
        <p:spPr>
          <a:xfrm>
            <a:off x="381000" y="228600"/>
            <a:ext cx="8229600" cy="804863"/>
          </a:xfrm>
        </p:spPr>
        <p:txBody>
          <a:bodyPr/>
          <a:lstStyle/>
          <a:p>
            <a:pPr eaLnBrk="1" hangingPunct="1">
              <a:defRPr/>
            </a:pPr>
            <a:r>
              <a:rPr lang="ar-IQ">
                <a:solidFill>
                  <a:schemeClr val="tx1"/>
                </a:solidFill>
                <a:cs typeface="Ali-A-Samik" pitchFamily="2" charset="-78"/>
              </a:rPr>
              <a:t>الآثار التي تترتب على الاشتراك في الدين</a:t>
            </a:r>
            <a:endParaRPr lang="en-US">
              <a:solidFill>
                <a:schemeClr val="tx1"/>
              </a:solidFill>
              <a:cs typeface="Ali-A-Samik" pitchFamily="2" charset="-78"/>
            </a:endParaRPr>
          </a:p>
        </p:txBody>
      </p:sp>
      <p:sp>
        <p:nvSpPr>
          <p:cNvPr id="484355" name="Slide Number Placeholder 3"/>
          <p:cNvSpPr>
            <a:spLocks noGrp="1"/>
          </p:cNvSpPr>
          <p:nvPr>
            <p:ph type="sldNum" sz="quarter" idx="12"/>
          </p:nvPr>
        </p:nvSpPr>
        <p:spPr bwMode="auto">
          <a:ln>
            <a:miter lim="800000"/>
            <a:headEnd/>
            <a:tailEnd/>
          </a:ln>
        </p:spPr>
        <p:txBody>
          <a:bodyPr/>
          <a:lstStyle/>
          <a:p>
            <a:pPr>
              <a:defRPr/>
            </a:pPr>
            <a:fld id="{6A1740A8-CB39-4832-910F-D8BEB699ACAA}" type="slidenum">
              <a:rPr lang="ar-SA" smtClean="0"/>
              <a:pPr>
                <a:defRPr/>
              </a:pPr>
              <a:t>237</a:t>
            </a:fld>
            <a:endParaRPr lang="en-US"/>
          </a:p>
        </p:txBody>
      </p:sp>
      <p:sp>
        <p:nvSpPr>
          <p:cNvPr id="48435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48435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Content Placeholder 2"/>
          <p:cNvSpPr>
            <a:spLocks noGrp="1"/>
          </p:cNvSpPr>
          <p:nvPr>
            <p:ph idx="4294967295"/>
          </p:nvPr>
        </p:nvSpPr>
        <p:spPr>
          <a:xfrm>
            <a:off x="609600" y="2743200"/>
            <a:ext cx="7899400" cy="33528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وإذا تصرف الدائن الذي أخذ حصته بهذه الحصة أو هلكت بخطأه فلبقية الدائنين الرجوع عليه بضمان حصتهم بهذا الدين. أما إذا كان الهلاك بسبب أجنبي فيعتبر قد هلكت حصته فقط ويرجع البقية على المدين.</a:t>
            </a:r>
            <a:endParaRPr lang="en-US" sz="4400">
              <a:latin typeface="Sakkal Majalla" pitchFamily="2" charset="-78"/>
              <a:ea typeface="Majalla UI"/>
              <a:cs typeface="Sakkal Majalla" pitchFamily="2" charset="-78"/>
            </a:endParaRPr>
          </a:p>
        </p:txBody>
      </p:sp>
      <p:sp>
        <p:nvSpPr>
          <p:cNvPr id="485378"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الآثار التي تترتب على الاشتراك في الدين</a:t>
            </a:r>
            <a:endParaRPr lang="en-US">
              <a:solidFill>
                <a:schemeClr val="tx1"/>
              </a:solidFill>
              <a:cs typeface="Ali-A-Samik" pitchFamily="2" charset="-78"/>
            </a:endParaRPr>
          </a:p>
        </p:txBody>
      </p:sp>
      <p:sp>
        <p:nvSpPr>
          <p:cNvPr id="23347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58C5710-C017-4A44-B5DC-CDB6B34A5213}" type="slidenum">
              <a:rPr lang="ar-SA" sz="2000" b="1">
                <a:latin typeface="Candara" pitchFamily="34" charset="0"/>
              </a:rPr>
              <a:pPr algn="ctr" rtl="0"/>
              <a:t>238</a:t>
            </a:fld>
            <a:endParaRPr lang="en-US" sz="2000" b="1">
              <a:latin typeface="Candara" pitchFamily="34" charset="0"/>
            </a:endParaRPr>
          </a:p>
        </p:txBody>
      </p:sp>
      <p:sp>
        <p:nvSpPr>
          <p:cNvPr id="23347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347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Content Placeholder 2"/>
          <p:cNvSpPr>
            <a:spLocks noGrp="1"/>
          </p:cNvSpPr>
          <p:nvPr>
            <p:ph idx="4294967295"/>
          </p:nvPr>
        </p:nvSpPr>
        <p:spPr>
          <a:xfrm>
            <a:off x="609600" y="2819400"/>
            <a:ext cx="7899400" cy="29718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وإذا استوفى أحد الدائنين شيئاً ليس من جنس الدين فإن بقية الدائنين لا يشاركوه في ذلك إلا في حالة الاتفاق أو التراضي ولهم أن يرجعوا عليه بضمان حصتهم في هذا الدين.</a:t>
            </a:r>
            <a:endParaRPr lang="en-US" sz="4800">
              <a:latin typeface="Sakkal Majalla" pitchFamily="2" charset="-78"/>
              <a:ea typeface="Majalla UI"/>
              <a:cs typeface="Sakkal Majalla" pitchFamily="2" charset="-78"/>
            </a:endParaRPr>
          </a:p>
        </p:txBody>
      </p:sp>
      <p:sp>
        <p:nvSpPr>
          <p:cNvPr id="486402"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الآثار التي تترتب على الاشتراك في الدين</a:t>
            </a:r>
            <a:endParaRPr lang="en-US">
              <a:solidFill>
                <a:schemeClr val="tx1"/>
              </a:solidFill>
              <a:cs typeface="Ali-A-Samik" pitchFamily="2" charset="-78"/>
            </a:endParaRPr>
          </a:p>
        </p:txBody>
      </p:sp>
      <p:sp>
        <p:nvSpPr>
          <p:cNvPr id="23450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66E380FD-8436-4668-99A9-A8194A4B9153}" type="slidenum">
              <a:rPr lang="ar-SA" sz="2000" b="1">
                <a:latin typeface="Candara" pitchFamily="34" charset="0"/>
              </a:rPr>
              <a:pPr algn="ctr" rtl="0"/>
              <a:t>239</a:t>
            </a:fld>
            <a:endParaRPr lang="en-US" sz="2000" b="1">
              <a:latin typeface="Candara" pitchFamily="34" charset="0"/>
            </a:endParaRPr>
          </a:p>
        </p:txBody>
      </p:sp>
      <p:sp>
        <p:nvSpPr>
          <p:cNvPr id="23450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450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228600" y="304800"/>
            <a:ext cx="8763000" cy="5011949"/>
          </a:xfrm>
          <a:prstGeom prst="rect">
            <a:avLst/>
          </a:prstGeom>
          <a:noFill/>
          <a:ln w="9525">
            <a:noFill/>
            <a:miter lim="800000"/>
            <a:headEnd/>
            <a:tailEnd/>
          </a:ln>
        </p:spPr>
        <p:txBody>
          <a:bodyPr>
            <a:spAutoFit/>
          </a:bodyPr>
          <a:lstStyle/>
          <a:p>
            <a:pPr algn="just">
              <a:lnSpc>
                <a:spcPct val="150000"/>
              </a:lnSpc>
            </a:pPr>
            <a:r>
              <a:rPr lang="ar-IQ" sz="2400" b="1" dirty="0">
                <a:latin typeface="Times New Roman" panose="02020603050405020304" pitchFamily="18" charset="0"/>
                <a:cs typeface="Times New Roman" panose="02020603050405020304" pitchFamily="18" charset="0"/>
              </a:rPr>
              <a:t>شروط التنفيذ العيني الجبري</a:t>
            </a:r>
          </a:p>
          <a:p>
            <a:pPr algn="just">
              <a:lnSpc>
                <a:spcPct val="150000"/>
              </a:lnSpc>
            </a:pPr>
            <a:endParaRPr lang="ar-IQ" sz="2400" b="1" dirty="0">
              <a:latin typeface="Times New Roman" panose="02020603050405020304" pitchFamily="18" charset="0"/>
              <a:cs typeface="Times New Roman" panose="02020603050405020304" pitchFamily="18" charset="0"/>
            </a:endParaRPr>
          </a:p>
          <a:p>
            <a:pPr algn="just">
              <a:lnSpc>
                <a:spcPct val="150000"/>
              </a:lnSpc>
            </a:pPr>
            <a:r>
              <a:rPr lang="ar-IQ" sz="2400" b="1" dirty="0">
                <a:latin typeface="Times New Roman" panose="02020603050405020304" pitchFamily="18" charset="0"/>
                <a:cs typeface="Times New Roman" panose="02020603050405020304" pitchFamily="18" charset="0"/>
              </a:rPr>
              <a:t>حسب المادة 246 من ق م ع, أن المشرع العراقي تطلب شرطين لوقوع التنفيذ العيني الجبري وهما ان يكون التنفيذ العيني ممكنا والا يكون في التنفيذ العيني ارهاقا للمدين او يكون فيه ثمة ارهاق ولكن العدول عنه يلحق بالدائن ضررا جسيما. وفي وسعنا أن نضيف لهذين الشرطين ثلاثة شروط أخرى نستخلص احدهما من طبيعة عمل القضاء أي ان يطلب الدائن التنفيذ العيني, ونستنتج الاخر من طبيعة التنفيذ الجبري أي ان يكون بيد الدائن سند تنفيذ واجب النفاذ, ونستنبط الاخير من نصوص اخرى يتضمنه ق م ع اي ان يكون امتناع المدين عن التنفيذ او تاخره فيه غير مشروع</a:t>
            </a:r>
            <a:r>
              <a:rPr lang="ar-IQ" dirty="0">
                <a:latin typeface="Times New Roman" panose="02020603050405020304" pitchFamily="18" charset="0"/>
                <a:cs typeface="Times New Roman" panose="02020603050405020304" pitchFamily="18" charset="0"/>
              </a:rPr>
              <a:t>. </a:t>
            </a:r>
          </a:p>
        </p:txBody>
      </p:sp>
    </p:spTree>
  </p:cSld>
  <p:clrMapOvr>
    <a:masterClrMapping/>
  </p:clrMapOvr>
  <p:transition/>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Content Placeholder 2"/>
          <p:cNvSpPr>
            <a:spLocks noGrp="1"/>
          </p:cNvSpPr>
          <p:nvPr>
            <p:ph idx="4294967295"/>
          </p:nvPr>
        </p:nvSpPr>
        <p:spPr>
          <a:xfrm>
            <a:off x="609600" y="2133600"/>
            <a:ext cx="7899400" cy="40386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وإذا تصالح أحد الدائنين مع المدين على شيء من جنس الدين فلبقية الدائنين الحق أيضاً في مشاركته أو الرجوع على المدين ولكن في حالة مشاركتهم للدائن فإن له حق الخيار إما أن يمنحهم نصيبهم من هذا الشيء أو ضمان حصصهم في الدين.</a:t>
            </a:r>
            <a:endParaRPr lang="en-US" sz="4400">
              <a:latin typeface="Sakkal Majalla" pitchFamily="2" charset="-78"/>
              <a:ea typeface="Majalla UI"/>
              <a:cs typeface="Sakkal Majalla" pitchFamily="2" charset="-78"/>
            </a:endParaRPr>
          </a:p>
        </p:txBody>
      </p:sp>
      <p:sp>
        <p:nvSpPr>
          <p:cNvPr id="487426"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الآثار التي تترتب على الاشتراك في الدين</a:t>
            </a:r>
            <a:endParaRPr lang="en-US">
              <a:solidFill>
                <a:schemeClr val="tx1"/>
              </a:solidFill>
              <a:cs typeface="Ali-A-Samik" pitchFamily="2" charset="-78"/>
            </a:endParaRPr>
          </a:p>
        </p:txBody>
      </p:sp>
      <p:sp>
        <p:nvSpPr>
          <p:cNvPr id="23552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6F3C83F-6EBF-4E54-9E82-EE2866F1F65E}" type="slidenum">
              <a:rPr lang="ar-SA" sz="2000" b="1">
                <a:latin typeface="Candara" pitchFamily="34" charset="0"/>
              </a:rPr>
              <a:pPr algn="ctr" rtl="0"/>
              <a:t>240</a:t>
            </a:fld>
            <a:endParaRPr lang="en-US" sz="2000" b="1">
              <a:latin typeface="Candara" pitchFamily="34" charset="0"/>
            </a:endParaRPr>
          </a:p>
        </p:txBody>
      </p:sp>
      <p:sp>
        <p:nvSpPr>
          <p:cNvPr id="23552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552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Content Placeholder 2"/>
          <p:cNvSpPr>
            <a:spLocks noGrp="1"/>
          </p:cNvSpPr>
          <p:nvPr>
            <p:ph idx="4294967295"/>
          </p:nvPr>
        </p:nvSpPr>
        <p:spPr>
          <a:xfrm>
            <a:off x="254000" y="3200400"/>
            <a:ext cx="8356600" cy="2667000"/>
          </a:xfrm>
        </p:spPr>
        <p:txBody>
          <a:bodyPr/>
          <a:lstStyle/>
          <a:p>
            <a:pPr marL="0" indent="0" algn="just" eaLnBrk="1" hangingPunct="1">
              <a:buFont typeface="Symbol" pitchFamily="18" charset="2"/>
              <a:buNone/>
            </a:pPr>
            <a:r>
              <a:rPr lang="ar-IQ" sz="5400">
                <a:latin typeface="Sakkal Majalla" pitchFamily="2" charset="-78"/>
                <a:cs typeface="Sakkal Majalla" pitchFamily="2" charset="-78"/>
              </a:rPr>
              <a:t>وإذا مات المدين معسراً وكان أحد الدائنين وارثاً له فيتقاسم الدائنون التركة كل حسب حصته في الدين بما فيهم الوارث.</a:t>
            </a:r>
            <a:endParaRPr lang="en-US" sz="5400">
              <a:latin typeface="Sakkal Majalla" pitchFamily="2" charset="-78"/>
              <a:ea typeface="Majalla UI"/>
              <a:cs typeface="Sakkal Majalla" pitchFamily="2" charset="-78"/>
            </a:endParaRPr>
          </a:p>
        </p:txBody>
      </p:sp>
      <p:sp>
        <p:nvSpPr>
          <p:cNvPr id="488450"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الآثار التي تترتب على الاشتراك في الدين</a:t>
            </a:r>
            <a:endParaRPr lang="en-US">
              <a:solidFill>
                <a:schemeClr val="tx1"/>
              </a:solidFill>
              <a:cs typeface="Ali-A-Samik" pitchFamily="2" charset="-78"/>
            </a:endParaRPr>
          </a:p>
        </p:txBody>
      </p:sp>
      <p:sp>
        <p:nvSpPr>
          <p:cNvPr id="23654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B3608D6-52A2-4B57-8800-3549BE541785}" type="slidenum">
              <a:rPr lang="ar-SA" sz="2000" b="1">
                <a:latin typeface="Candara" pitchFamily="34" charset="0"/>
              </a:rPr>
              <a:pPr algn="ctr" rtl="0"/>
              <a:t>241</a:t>
            </a:fld>
            <a:endParaRPr lang="en-US" sz="2000" b="1">
              <a:latin typeface="Candara" pitchFamily="34" charset="0"/>
            </a:endParaRPr>
          </a:p>
        </p:txBody>
      </p:sp>
      <p:sp>
        <p:nvSpPr>
          <p:cNvPr id="23654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655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Content Placeholder 2"/>
          <p:cNvSpPr>
            <a:spLocks noGrp="1"/>
          </p:cNvSpPr>
          <p:nvPr>
            <p:ph idx="4294967295"/>
          </p:nvPr>
        </p:nvSpPr>
        <p:spPr>
          <a:xfrm>
            <a:off x="228600" y="2438400"/>
            <a:ext cx="8509000" cy="37338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ولو أن أحد الدائنين أجرى مقاصة مع المدين بمقدار حصته من الدين المشترك فهنا نميز بين تأريخ نشوء الدين الثاني، فإذا كان الدين الثاني أسبق في الوجود من الدين المشترك، فلا رجوع لبقية الدائنين على الدائن لأنه لا يعتبر سداداً لدين، أما إذا كان الدين الثاني لا حق لهذا الدين المشترك فلهم أن يشاركوه أو الرجوع على المدين.</a:t>
            </a:r>
            <a:endParaRPr lang="en-US" sz="4000">
              <a:latin typeface="Sakkal Majalla" pitchFamily="2" charset="-78"/>
              <a:ea typeface="Majalla UI"/>
              <a:cs typeface="Sakkal Majalla" pitchFamily="2" charset="-78"/>
            </a:endParaRPr>
          </a:p>
        </p:txBody>
      </p:sp>
      <p:sp>
        <p:nvSpPr>
          <p:cNvPr id="489474"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الآثار التي تترتب على الاشتراك في الدين</a:t>
            </a:r>
            <a:endParaRPr lang="en-US">
              <a:solidFill>
                <a:schemeClr val="tx1"/>
              </a:solidFill>
              <a:cs typeface="Ali-A-Samik" pitchFamily="2" charset="-78"/>
            </a:endParaRPr>
          </a:p>
        </p:txBody>
      </p:sp>
      <p:sp>
        <p:nvSpPr>
          <p:cNvPr id="23757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04D207E-095C-4E35-BFE7-7358DD24A279}" type="slidenum">
              <a:rPr lang="ar-SA" sz="2000" b="1">
                <a:latin typeface="Candara" pitchFamily="34" charset="0"/>
              </a:rPr>
              <a:pPr algn="ctr" rtl="0"/>
              <a:t>242</a:t>
            </a:fld>
            <a:endParaRPr lang="en-US" sz="2000" b="1">
              <a:latin typeface="Candara" pitchFamily="34" charset="0"/>
            </a:endParaRPr>
          </a:p>
        </p:txBody>
      </p:sp>
      <p:sp>
        <p:nvSpPr>
          <p:cNvPr id="23757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757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Content Placeholder 2"/>
          <p:cNvSpPr>
            <a:spLocks noGrp="1"/>
          </p:cNvSpPr>
          <p:nvPr>
            <p:ph idx="4294967295"/>
          </p:nvPr>
        </p:nvSpPr>
        <p:spPr>
          <a:xfrm>
            <a:off x="381000" y="2438400"/>
            <a:ext cx="8128000" cy="37338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وهناك حالات لا يستوفي فيها الدائن شيئاً ومع ذلك يعتبر مستوفياً لحصته: مثل حالة كفالة الدائن لمدين مدينه وأعسر مدين المدين فإن الدائن يطالب باعتباره كفيلاً وهناك يسقط حق الأول وتسقط حصته من الدين المشترك بموجب هذه الرابطة الثانية ولا يستطيع بقية الدائنين الرجوع عليه.</a:t>
            </a:r>
            <a:endParaRPr lang="en-US" sz="4000">
              <a:latin typeface="Sakkal Majalla" pitchFamily="2" charset="-78"/>
              <a:ea typeface="Majalla UI"/>
              <a:cs typeface="Sakkal Majalla" pitchFamily="2" charset="-78"/>
            </a:endParaRPr>
          </a:p>
        </p:txBody>
      </p:sp>
      <p:sp>
        <p:nvSpPr>
          <p:cNvPr id="490498"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الآثار التي تترتب على الاشتراك في الدين</a:t>
            </a:r>
            <a:endParaRPr lang="en-US">
              <a:solidFill>
                <a:schemeClr val="tx1"/>
              </a:solidFill>
              <a:cs typeface="Ali-A-Samik" pitchFamily="2" charset="-78"/>
            </a:endParaRPr>
          </a:p>
        </p:txBody>
      </p:sp>
      <p:sp>
        <p:nvSpPr>
          <p:cNvPr id="23859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7A9598C-7A51-4E06-AB0C-B87A022E2581}" type="slidenum">
              <a:rPr lang="ar-SA" sz="2000" b="1">
                <a:latin typeface="Candara" pitchFamily="34" charset="0"/>
              </a:rPr>
              <a:pPr algn="ctr" rtl="0"/>
              <a:t>243</a:t>
            </a:fld>
            <a:endParaRPr lang="en-US" sz="2000" b="1">
              <a:latin typeface="Candara" pitchFamily="34" charset="0"/>
            </a:endParaRPr>
          </a:p>
        </p:txBody>
      </p:sp>
      <p:sp>
        <p:nvSpPr>
          <p:cNvPr id="23859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859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Content Placeholder 2"/>
          <p:cNvSpPr>
            <a:spLocks noGrp="1"/>
          </p:cNvSpPr>
          <p:nvPr>
            <p:ph idx="4294967295"/>
          </p:nvPr>
        </p:nvSpPr>
        <p:spPr>
          <a:xfrm>
            <a:off x="152400" y="2895600"/>
            <a:ext cx="8839200" cy="32004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هو تعدد الدائنين بحيث أن كل دائن يستطيع أن يطالب لا بحصته فقط بل بكل الدين، وتبرأ ذمة المدين إذا وفى بالدين كله لأي واحد من الدائنين، فلو باع أكثر من شخص شيئاً يملكونه على الشيوع إلى شخص آخر واشترطوا عليه أن يكونوا متضامنين بالوفاء فهو تضامن إيجابي.</a:t>
            </a:r>
          </a:p>
        </p:txBody>
      </p:sp>
      <p:sp>
        <p:nvSpPr>
          <p:cNvPr id="491522"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التضامن الإيجابي</a:t>
            </a:r>
            <a:endParaRPr lang="en-US">
              <a:solidFill>
                <a:schemeClr val="tx1"/>
              </a:solidFill>
              <a:cs typeface="Ali-A-Samik" pitchFamily="2" charset="-78"/>
            </a:endParaRPr>
          </a:p>
        </p:txBody>
      </p:sp>
      <p:sp>
        <p:nvSpPr>
          <p:cNvPr id="23962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C7ED2B5-5C49-4308-89B8-CB06CA3A9EB4}" type="slidenum">
              <a:rPr lang="ar-SA" sz="2000" b="1">
                <a:latin typeface="Candara" pitchFamily="34" charset="0"/>
              </a:rPr>
              <a:pPr algn="ctr" rtl="0"/>
              <a:t>244</a:t>
            </a:fld>
            <a:endParaRPr lang="en-US" sz="2000" b="1">
              <a:latin typeface="Candara" pitchFamily="34" charset="0"/>
            </a:endParaRPr>
          </a:p>
        </p:txBody>
      </p:sp>
      <p:sp>
        <p:nvSpPr>
          <p:cNvPr id="23962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3962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Content Placeholder 2"/>
          <p:cNvSpPr>
            <a:spLocks noGrp="1"/>
          </p:cNvSpPr>
          <p:nvPr>
            <p:ph idx="4294967295"/>
          </p:nvPr>
        </p:nvSpPr>
        <p:spPr>
          <a:xfrm>
            <a:off x="381000" y="2667000"/>
            <a:ext cx="8458200" cy="32766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م/350 مدني: ((لا يكون الدائنون متضامنين إلا إذا كان هناك اتفاق على ذلك أو كان القانون ينص على تضامنهم)). أي أن التضامن (إيجابي أو سلبي) لا يفترض ولابُدّ  من النص عليه صراحة وإذا وجد شك فإن الشك يفسر لنفي التضامن لا لإثباته.</a:t>
            </a:r>
          </a:p>
        </p:txBody>
      </p:sp>
      <p:sp>
        <p:nvSpPr>
          <p:cNvPr id="492546"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التضامن الإيجابي</a:t>
            </a:r>
            <a:endParaRPr lang="en-US">
              <a:solidFill>
                <a:schemeClr val="tx1"/>
              </a:solidFill>
              <a:cs typeface="Ali-A-Samik" pitchFamily="2" charset="-78"/>
            </a:endParaRPr>
          </a:p>
        </p:txBody>
      </p:sp>
      <p:sp>
        <p:nvSpPr>
          <p:cNvPr id="2406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371051B-9514-4E4F-95B1-013F5BF15A34}" type="slidenum">
              <a:rPr lang="ar-SA" sz="2000" b="1">
                <a:latin typeface="Candara" pitchFamily="34" charset="0"/>
              </a:rPr>
              <a:pPr algn="ctr" rtl="0"/>
              <a:t>245</a:t>
            </a:fld>
            <a:endParaRPr lang="en-US" sz="2000" b="1">
              <a:latin typeface="Candara" pitchFamily="34" charset="0"/>
            </a:endParaRPr>
          </a:p>
        </p:txBody>
      </p:sp>
      <p:sp>
        <p:nvSpPr>
          <p:cNvPr id="2406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06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Content Placeholder 2"/>
          <p:cNvSpPr>
            <a:spLocks noGrp="1"/>
          </p:cNvSpPr>
          <p:nvPr>
            <p:ph idx="4294967295"/>
          </p:nvPr>
        </p:nvSpPr>
        <p:spPr>
          <a:xfrm>
            <a:off x="228600" y="2667000"/>
            <a:ext cx="8610600" cy="32766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أ- علاقة الدائنين بالمدين: تحكم هذه العلاقة ثلاثة مباديء:</a:t>
            </a:r>
          </a:p>
          <a:p>
            <a:pPr marL="0" indent="0" algn="just" eaLnBrk="1" hangingPunct="1">
              <a:buFont typeface="Symbol" pitchFamily="18" charset="2"/>
              <a:buNone/>
            </a:pPr>
            <a:r>
              <a:rPr lang="ar-IQ" sz="4000">
                <a:latin typeface="Sakkal Majalla" pitchFamily="2" charset="-78"/>
                <a:cs typeface="Sakkal Majalla" pitchFamily="2" charset="-78"/>
              </a:rPr>
              <a:t>1- وحدة المحل: المحل هنا هو الدين، لذلك يستطيع كل دائن أن يطالب بكل الدين لأن المحل واحد كما يستطيع المدين أن يفي بكل الدين لأي دائن يختاره بشرط عدم ممانعة بقية الدائنين.</a:t>
            </a:r>
          </a:p>
        </p:txBody>
      </p:sp>
      <p:sp>
        <p:nvSpPr>
          <p:cNvPr id="493570"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آثار التضامن بين الدائنين (الإيجابي)</a:t>
            </a:r>
            <a:endParaRPr lang="en-US">
              <a:solidFill>
                <a:schemeClr val="tx1"/>
              </a:solidFill>
              <a:cs typeface="Ali-A-Samik" pitchFamily="2" charset="-78"/>
            </a:endParaRPr>
          </a:p>
        </p:txBody>
      </p:sp>
      <p:sp>
        <p:nvSpPr>
          <p:cNvPr id="2416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5B34411-7449-4AC4-89F1-0C4A9115FD19}" type="slidenum">
              <a:rPr lang="ar-SA" sz="2000" b="1">
                <a:latin typeface="Candara" pitchFamily="34" charset="0"/>
              </a:rPr>
              <a:pPr algn="ctr" rtl="0"/>
              <a:t>246</a:t>
            </a:fld>
            <a:endParaRPr lang="en-US" sz="2000" b="1">
              <a:latin typeface="Candara" pitchFamily="34" charset="0"/>
            </a:endParaRPr>
          </a:p>
        </p:txBody>
      </p:sp>
      <p:sp>
        <p:nvSpPr>
          <p:cNvPr id="24166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167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Content Placeholder 2"/>
          <p:cNvSpPr>
            <a:spLocks noGrp="1"/>
          </p:cNvSpPr>
          <p:nvPr>
            <p:ph idx="4294967295"/>
          </p:nvPr>
        </p:nvSpPr>
        <p:spPr>
          <a:xfrm>
            <a:off x="228600" y="2667000"/>
            <a:ext cx="8610600" cy="32766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2- الاحتجاج بالدفوع: يستطيع المدين أن يتمسك بالدفوع المتوفرة لديه تجاه الدائنين، في حالة الدفوع الخاصة إن وجد دفع خاص بأحد الدائنين سواءً يتعلق بالأهلية أو إبراء أو غير ذلك فالمدين لا يستطيع أن يتمسك بهذا الدفع إلا بمواجهة هذا الدائن فقط.</a:t>
            </a:r>
          </a:p>
        </p:txBody>
      </p:sp>
      <p:sp>
        <p:nvSpPr>
          <p:cNvPr id="494594"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آثار التضامن بين الدائنين (الإيجابي)</a:t>
            </a:r>
            <a:endParaRPr lang="en-US">
              <a:solidFill>
                <a:schemeClr val="tx1"/>
              </a:solidFill>
              <a:cs typeface="Ali-A-Samik" pitchFamily="2" charset="-78"/>
            </a:endParaRPr>
          </a:p>
        </p:txBody>
      </p:sp>
      <p:sp>
        <p:nvSpPr>
          <p:cNvPr id="2426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634F744F-C3F8-4C52-9821-D5D042133E7F}" type="slidenum">
              <a:rPr lang="ar-SA" sz="2000" b="1">
                <a:latin typeface="Candara" pitchFamily="34" charset="0"/>
              </a:rPr>
              <a:pPr algn="ctr" rtl="0"/>
              <a:t>247</a:t>
            </a:fld>
            <a:endParaRPr lang="en-US" sz="2000" b="1">
              <a:latin typeface="Candara" pitchFamily="34" charset="0"/>
            </a:endParaRPr>
          </a:p>
        </p:txBody>
      </p:sp>
      <p:sp>
        <p:nvSpPr>
          <p:cNvPr id="24269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269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Content Placeholder 2"/>
          <p:cNvSpPr>
            <a:spLocks noGrp="1"/>
          </p:cNvSpPr>
          <p:nvPr>
            <p:ph idx="4294967295"/>
          </p:nvPr>
        </p:nvSpPr>
        <p:spPr>
          <a:xfrm>
            <a:off x="228600" y="3048000"/>
            <a:ext cx="8610600" cy="27432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3- النيابة المتبادلة بين الدائنين وهي تقتصر على الأعمال النافعة دون الأعمال الضارة ولو استطاع المدين أن يحصل على حكم ضد أحد الدائنين فإن هذا الحكم لا يسري على البقية.</a:t>
            </a:r>
          </a:p>
        </p:txBody>
      </p:sp>
      <p:sp>
        <p:nvSpPr>
          <p:cNvPr id="495618"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آثار التضامن بين الدائنين (الإيجابي)</a:t>
            </a:r>
            <a:endParaRPr lang="en-US">
              <a:solidFill>
                <a:schemeClr val="tx1"/>
              </a:solidFill>
              <a:cs typeface="Ali-A-Samik" pitchFamily="2" charset="-78"/>
            </a:endParaRPr>
          </a:p>
        </p:txBody>
      </p:sp>
      <p:sp>
        <p:nvSpPr>
          <p:cNvPr id="24371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3064BBB-034A-49DD-A497-FCBCF3683CC4}" type="slidenum">
              <a:rPr lang="ar-SA" sz="2000" b="1">
                <a:latin typeface="Candara" pitchFamily="34" charset="0"/>
              </a:rPr>
              <a:pPr algn="ctr" rtl="0"/>
              <a:t>248</a:t>
            </a:fld>
            <a:endParaRPr lang="en-US" sz="2000" b="1">
              <a:latin typeface="Candara" pitchFamily="34" charset="0"/>
            </a:endParaRPr>
          </a:p>
        </p:txBody>
      </p:sp>
      <p:sp>
        <p:nvSpPr>
          <p:cNvPr id="24371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371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Content Placeholder 2"/>
          <p:cNvSpPr>
            <a:spLocks noGrp="1"/>
          </p:cNvSpPr>
          <p:nvPr>
            <p:ph idx="4294967295"/>
          </p:nvPr>
        </p:nvSpPr>
        <p:spPr>
          <a:xfrm>
            <a:off x="228600" y="2667000"/>
            <a:ext cx="8610600" cy="32766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وفي حالة الدفوع المشتركة المتعلقة بأصل الدين فيستطيع المدين أن يتمسك بالدفع المشترك إن وجد في مواجهة كافة الدائنين، أما الدفوع الخاصة بدائن آخر غير الدائن المطالب فلا يستطيع المدين أن يتمسك بهذه الدفوع إلا بقدر حصة الدائن الذي تسري عليه.</a:t>
            </a:r>
          </a:p>
        </p:txBody>
      </p:sp>
      <p:sp>
        <p:nvSpPr>
          <p:cNvPr id="496642"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آثار التضامن بين الدائنين (الإيجابي)</a:t>
            </a:r>
            <a:endParaRPr lang="en-US">
              <a:solidFill>
                <a:schemeClr val="tx1"/>
              </a:solidFill>
              <a:cs typeface="Ali-A-Samik" pitchFamily="2" charset="-78"/>
            </a:endParaRPr>
          </a:p>
        </p:txBody>
      </p:sp>
      <p:sp>
        <p:nvSpPr>
          <p:cNvPr id="24474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4ED70ED-514C-4CEA-8C4B-7CB71B433005}" type="slidenum">
              <a:rPr lang="ar-SA" sz="2000" b="1">
                <a:latin typeface="Candara" pitchFamily="34" charset="0"/>
              </a:rPr>
              <a:pPr algn="ctr" rtl="0"/>
              <a:t>249</a:t>
            </a:fld>
            <a:endParaRPr lang="en-US" sz="2000" b="1">
              <a:latin typeface="Candara" pitchFamily="34" charset="0"/>
            </a:endParaRPr>
          </a:p>
        </p:txBody>
      </p:sp>
      <p:sp>
        <p:nvSpPr>
          <p:cNvPr id="24474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474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A1E5CA-2F08-F7FC-7233-5834BAEC74F0}"/>
              </a:ext>
            </a:extLst>
          </p:cNvPr>
          <p:cNvSpPr txBox="1"/>
          <p:nvPr/>
        </p:nvSpPr>
        <p:spPr>
          <a:xfrm>
            <a:off x="304800" y="76200"/>
            <a:ext cx="8534400" cy="4031873"/>
          </a:xfrm>
          <a:prstGeom prst="rect">
            <a:avLst/>
          </a:prstGeom>
          <a:noFill/>
        </p:spPr>
        <p:txBody>
          <a:bodyPr wrap="square">
            <a:spAutoFit/>
          </a:bodyPr>
          <a:lstStyle/>
          <a:p>
            <a:pPr algn="r" rtl="1"/>
            <a:r>
              <a:rPr lang="ar-IQ" sz="4800" b="1" dirty="0">
                <a:latin typeface="Times New Roman" panose="02020603050405020304" pitchFamily="18" charset="0"/>
                <a:cs typeface="Times New Roman" panose="02020603050405020304" pitchFamily="18" charset="0"/>
              </a:rPr>
              <a:t>مادة 246</a:t>
            </a:r>
          </a:p>
          <a:p>
            <a:pPr algn="r" rtl="1"/>
            <a:endParaRPr lang="en-US" sz="4800" b="1" dirty="0">
              <a:latin typeface="Times New Roman" panose="02020603050405020304" pitchFamily="18" charset="0"/>
              <a:cs typeface="Times New Roman" panose="02020603050405020304" pitchFamily="18" charset="0"/>
            </a:endParaRPr>
          </a:p>
          <a:p>
            <a:pPr algn="r" rtl="1"/>
            <a:r>
              <a:rPr lang="ar-IQ" sz="2400" b="1" dirty="0">
                <a:latin typeface="Times New Roman" panose="02020603050405020304" pitchFamily="18" charset="0"/>
                <a:cs typeface="Times New Roman" panose="02020603050405020304" pitchFamily="18" charset="0"/>
              </a:rPr>
              <a:t>1 – </a:t>
            </a:r>
            <a:r>
              <a:rPr lang="ar-IQ" sz="3200" b="1" dirty="0">
                <a:latin typeface="Times New Roman" panose="02020603050405020304" pitchFamily="18" charset="0"/>
                <a:cs typeface="Times New Roman" panose="02020603050405020304" pitchFamily="18" charset="0"/>
              </a:rPr>
              <a:t>يجبر المدين على تنفيذ التزامه تنفيذاً عينياً متى كان ذلك ممكناً.</a:t>
            </a:r>
            <a:endParaRPr lang="en-US" sz="3200" b="1" dirty="0">
              <a:latin typeface="Times New Roman" panose="02020603050405020304" pitchFamily="18" charset="0"/>
              <a:cs typeface="Times New Roman" panose="02020603050405020304" pitchFamily="18" charset="0"/>
            </a:endParaRPr>
          </a:p>
          <a:p>
            <a:pPr algn="r" rtl="1"/>
            <a:r>
              <a:rPr lang="ar-IQ" sz="3200" b="1" dirty="0">
                <a:latin typeface="Times New Roman" panose="02020603050405020304" pitchFamily="18" charset="0"/>
                <a:cs typeface="Times New Roman" panose="02020603050405020304" pitchFamily="18" charset="0"/>
              </a:rPr>
              <a:t>2 – على انه اذا كان في التنفيذ العيني ارهاق للمدين جاز له ان يقتصر على دفع تعويض نقدي اذا كان ذلك لا يلحق بالدائن ضرراً جسيماً.</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9289133"/>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Content Placeholder 2"/>
          <p:cNvSpPr>
            <a:spLocks noGrp="1"/>
          </p:cNvSpPr>
          <p:nvPr>
            <p:ph idx="4294967295"/>
          </p:nvPr>
        </p:nvSpPr>
        <p:spPr>
          <a:xfrm>
            <a:off x="228600" y="2667000"/>
            <a:ext cx="8610600" cy="32766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ب- علاقة الدائنين بعضهم ببعض: ينقسم الدين فيما بينهم ولكل منهم مقدار حصته وما يقبضه أحدهم يشترك فيه الجميع.</a:t>
            </a:r>
          </a:p>
        </p:txBody>
      </p:sp>
      <p:sp>
        <p:nvSpPr>
          <p:cNvPr id="497666"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آثار التضامن بين الدائنين (الإيجابي)</a:t>
            </a:r>
            <a:endParaRPr lang="en-US">
              <a:solidFill>
                <a:schemeClr val="tx1"/>
              </a:solidFill>
              <a:cs typeface="Ali-A-Samik" pitchFamily="2" charset="-78"/>
            </a:endParaRPr>
          </a:p>
        </p:txBody>
      </p:sp>
      <p:sp>
        <p:nvSpPr>
          <p:cNvPr id="24576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E67B109-A21D-4720-8747-0AC474595114}" type="slidenum">
              <a:rPr lang="ar-SA" sz="2000" b="1">
                <a:latin typeface="Candara" pitchFamily="34" charset="0"/>
              </a:rPr>
              <a:pPr algn="ctr" rtl="0"/>
              <a:t>250</a:t>
            </a:fld>
            <a:endParaRPr lang="en-US" sz="2000" b="1">
              <a:latin typeface="Candara" pitchFamily="34" charset="0"/>
            </a:endParaRPr>
          </a:p>
        </p:txBody>
      </p:sp>
      <p:sp>
        <p:nvSpPr>
          <p:cNvPr id="24576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en-US" sz="1600" b="1">
                <a:latin typeface="Sakkal Majalla" pitchFamily="2" charset="-78"/>
                <a:cs typeface="Sakkal Majalla" pitchFamily="2" charset="-78"/>
              </a:rPr>
              <a:t> </a:t>
            </a:r>
          </a:p>
        </p:txBody>
      </p:sp>
      <p:sp>
        <p:nvSpPr>
          <p:cNvPr id="24576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Content Placeholder 2"/>
          <p:cNvSpPr>
            <a:spLocks noGrp="1"/>
          </p:cNvSpPr>
          <p:nvPr>
            <p:ph idx="4294967295"/>
          </p:nvPr>
        </p:nvSpPr>
        <p:spPr>
          <a:xfrm>
            <a:off x="381000" y="3124200"/>
            <a:ext cx="8458200" cy="2514600"/>
          </a:xfrm>
        </p:spPr>
        <p:txBody>
          <a:bodyPr/>
          <a:lstStyle/>
          <a:p>
            <a:pPr marL="0" indent="0" algn="just" eaLnBrk="1" hangingPunct="1">
              <a:buFont typeface="Symbol" pitchFamily="18" charset="2"/>
              <a:buNone/>
            </a:pPr>
            <a:r>
              <a:rPr lang="ar-IQ" sz="5400">
                <a:latin typeface="Sakkal Majalla" pitchFamily="2" charset="-78"/>
                <a:cs typeface="Sakkal Majalla" pitchFamily="2" charset="-78"/>
              </a:rPr>
              <a:t>إذا تعدد المدينون وكانوا متضامنين بأن كل واحد منهم معرض أن يطالبه الدائن لا بحصته فقط بل بكل الدين.</a:t>
            </a:r>
          </a:p>
        </p:txBody>
      </p:sp>
      <p:sp>
        <p:nvSpPr>
          <p:cNvPr id="498690"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التضامن السلبي</a:t>
            </a:r>
            <a:endParaRPr lang="en-US">
              <a:solidFill>
                <a:schemeClr val="tx1"/>
              </a:solidFill>
              <a:cs typeface="Ali-A-Samik" pitchFamily="2" charset="-78"/>
            </a:endParaRPr>
          </a:p>
        </p:txBody>
      </p:sp>
      <p:sp>
        <p:nvSpPr>
          <p:cNvPr id="24678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930D571-70FB-48F4-A146-D3913F9E9C64}" type="slidenum">
              <a:rPr lang="ar-SA" sz="2000" b="1">
                <a:latin typeface="Candara" pitchFamily="34" charset="0"/>
              </a:rPr>
              <a:pPr algn="ctr" rtl="0"/>
              <a:t>251</a:t>
            </a:fld>
            <a:endParaRPr lang="en-US" sz="2000" b="1">
              <a:latin typeface="Candara" pitchFamily="34" charset="0"/>
            </a:endParaRPr>
          </a:p>
        </p:txBody>
      </p:sp>
      <p:sp>
        <p:nvSpPr>
          <p:cNvPr id="24678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679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Content Placeholder 2"/>
          <p:cNvSpPr>
            <a:spLocks noGrp="1"/>
          </p:cNvSpPr>
          <p:nvPr>
            <p:ph idx="4294967295"/>
          </p:nvPr>
        </p:nvSpPr>
        <p:spPr>
          <a:xfrm>
            <a:off x="381000" y="2667000"/>
            <a:ext cx="8458200" cy="30480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كما لو باع شخص شيء يملكه إلى أكثر من شخص واحد واشترط عليهم أن يكونوا متضامنين بالثمن فأي مدين يطالبه الدائن يكون ملزماً بالوفاء بكل الثمن.</a:t>
            </a:r>
          </a:p>
        </p:txBody>
      </p:sp>
      <p:sp>
        <p:nvSpPr>
          <p:cNvPr id="499714"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التضامن السلبي</a:t>
            </a:r>
            <a:endParaRPr lang="en-US">
              <a:solidFill>
                <a:schemeClr val="tx1"/>
              </a:solidFill>
              <a:cs typeface="Ali-A-Samik" pitchFamily="2" charset="-78"/>
            </a:endParaRPr>
          </a:p>
        </p:txBody>
      </p:sp>
      <p:sp>
        <p:nvSpPr>
          <p:cNvPr id="24781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1A1424F-BB78-4BCF-8F1C-4941301521B6}" type="slidenum">
              <a:rPr lang="ar-SA" sz="2000" b="1">
                <a:latin typeface="Candara" pitchFamily="34" charset="0"/>
              </a:rPr>
              <a:pPr algn="ctr" rtl="0"/>
              <a:t>252</a:t>
            </a:fld>
            <a:endParaRPr lang="en-US" sz="2000" b="1">
              <a:latin typeface="Candara" pitchFamily="34" charset="0"/>
            </a:endParaRPr>
          </a:p>
        </p:txBody>
      </p:sp>
      <p:sp>
        <p:nvSpPr>
          <p:cNvPr id="24781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781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Content Placeholder 2"/>
          <p:cNvSpPr>
            <a:spLocks noGrp="1"/>
          </p:cNvSpPr>
          <p:nvPr>
            <p:ph idx="4294967295"/>
          </p:nvPr>
        </p:nvSpPr>
        <p:spPr>
          <a:xfrm>
            <a:off x="228600" y="2667000"/>
            <a:ext cx="8763000" cy="34290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ينشأ التضامن السلبي بالاتفاق ويجب أن يكون الاتفاق صريحاً ولا يجوز افتراضه، وقد ينشأ بنص القانون، ومثاله: نص المادة (871 مدني) والتي قضت بأنه ((إذا كان كل من المهندس المعماري والمقاول مسؤولاً عما وقع في المعمل من عيب كانا متضامنين في المسؤولية)).</a:t>
            </a:r>
          </a:p>
        </p:txBody>
      </p:sp>
      <p:sp>
        <p:nvSpPr>
          <p:cNvPr id="500738"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التضامن السلبي</a:t>
            </a:r>
            <a:endParaRPr lang="en-US">
              <a:solidFill>
                <a:schemeClr val="tx1"/>
              </a:solidFill>
              <a:cs typeface="Ali-A-Samik" pitchFamily="2" charset="-78"/>
            </a:endParaRPr>
          </a:p>
        </p:txBody>
      </p:sp>
      <p:sp>
        <p:nvSpPr>
          <p:cNvPr id="24883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810495C-A84E-4911-B185-535C24F6D7A3}" type="slidenum">
              <a:rPr lang="ar-SA" sz="2000" b="1">
                <a:latin typeface="Candara" pitchFamily="34" charset="0"/>
              </a:rPr>
              <a:pPr algn="ctr" rtl="0"/>
              <a:t>253</a:t>
            </a:fld>
            <a:endParaRPr lang="en-US" sz="2000" b="1">
              <a:latin typeface="Candara" pitchFamily="34" charset="0"/>
            </a:endParaRPr>
          </a:p>
        </p:txBody>
      </p:sp>
      <p:sp>
        <p:nvSpPr>
          <p:cNvPr id="24883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883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Content Placeholder 2"/>
          <p:cNvSpPr>
            <a:spLocks noGrp="1"/>
          </p:cNvSpPr>
          <p:nvPr>
            <p:ph idx="4294967295"/>
          </p:nvPr>
        </p:nvSpPr>
        <p:spPr>
          <a:xfrm>
            <a:off x="228600" y="2895600"/>
            <a:ext cx="8763000" cy="28956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أ- علاقة الدائن بالمدينين المتضامنين: تحكمها ثلاثة مباديء:</a:t>
            </a:r>
          </a:p>
          <a:p>
            <a:pPr marL="0" indent="0" algn="just" eaLnBrk="1" hangingPunct="1">
              <a:buFont typeface="Symbol" pitchFamily="18" charset="2"/>
              <a:buNone/>
            </a:pPr>
            <a:r>
              <a:rPr lang="ar-IQ" sz="4400">
                <a:latin typeface="Sakkal Majalla" pitchFamily="2" charset="-78"/>
                <a:cs typeface="Sakkal Majalla" pitchFamily="2" charset="-78"/>
              </a:rPr>
              <a:t>1- وحدة المحل: الدائن يستطيع أن يطالب أي مدين بكل الدين لأن المحل واحد وهو الدين وإذا انقضى الدين بالنسبة لأحد المتضامنين تخصم حصته. </a:t>
            </a:r>
          </a:p>
        </p:txBody>
      </p:sp>
      <p:sp>
        <p:nvSpPr>
          <p:cNvPr id="501762"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آثار التضامن بين المدينين (السلبي)</a:t>
            </a:r>
            <a:endParaRPr lang="en-US">
              <a:solidFill>
                <a:schemeClr val="tx1"/>
              </a:solidFill>
              <a:cs typeface="Ali-A-Samik" pitchFamily="2" charset="-78"/>
            </a:endParaRPr>
          </a:p>
        </p:txBody>
      </p:sp>
      <p:sp>
        <p:nvSpPr>
          <p:cNvPr id="24986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B473C64-968E-4749-8A23-2DD5E43D0059}" type="slidenum">
              <a:rPr lang="ar-SA" sz="2000" b="1">
                <a:latin typeface="Candara" pitchFamily="34" charset="0"/>
              </a:rPr>
              <a:pPr algn="ctr" rtl="0"/>
              <a:t>254</a:t>
            </a:fld>
            <a:endParaRPr lang="en-US" sz="2000" b="1">
              <a:latin typeface="Candara" pitchFamily="34" charset="0"/>
            </a:endParaRPr>
          </a:p>
        </p:txBody>
      </p:sp>
      <p:sp>
        <p:nvSpPr>
          <p:cNvPr id="24986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4986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Content Placeholder 2"/>
          <p:cNvSpPr>
            <a:spLocks noGrp="1"/>
          </p:cNvSpPr>
          <p:nvPr>
            <p:ph idx="4294967295"/>
          </p:nvPr>
        </p:nvSpPr>
        <p:spPr>
          <a:xfrm>
            <a:off x="0" y="2819400"/>
            <a:ext cx="9144000" cy="31242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2- تعدد الروابط: هناك رابطة بين المدينين وهي رابطة رئيسية مشتركة وهناك رابطة أخرى تربط الدائن بكل مدين على حدة، وقد تختلف هذه الرابطة من مدني إلى آخر، فإذا كان الدين معلقاً على شرط واقف أو كان مقترناً بأجل واقف فالدائن لا يستطيع المطالبة به قبل تحقق الشرط أو حلول الأجل.</a:t>
            </a:r>
          </a:p>
        </p:txBody>
      </p:sp>
      <p:sp>
        <p:nvSpPr>
          <p:cNvPr id="502786"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آثار التضامن بين المدينين (السلبي)</a:t>
            </a:r>
            <a:endParaRPr lang="en-US">
              <a:solidFill>
                <a:schemeClr val="tx1"/>
              </a:solidFill>
              <a:cs typeface="Ali-A-Samik" pitchFamily="2" charset="-78"/>
            </a:endParaRPr>
          </a:p>
        </p:txBody>
      </p:sp>
      <p:sp>
        <p:nvSpPr>
          <p:cNvPr id="25088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C48169F-6417-4599-B3E0-2213D9B18F5C}" type="slidenum">
              <a:rPr lang="ar-SA" sz="2000" b="1">
                <a:latin typeface="Candara" pitchFamily="34" charset="0"/>
              </a:rPr>
              <a:pPr algn="ctr" rtl="0"/>
              <a:t>255</a:t>
            </a:fld>
            <a:endParaRPr lang="en-US" sz="2000" b="1">
              <a:latin typeface="Candara" pitchFamily="34" charset="0"/>
            </a:endParaRPr>
          </a:p>
        </p:txBody>
      </p:sp>
      <p:sp>
        <p:nvSpPr>
          <p:cNvPr id="25088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088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Content Placeholder 2"/>
          <p:cNvSpPr>
            <a:spLocks noGrp="1"/>
          </p:cNvSpPr>
          <p:nvPr>
            <p:ph idx="4294967295"/>
          </p:nvPr>
        </p:nvSpPr>
        <p:spPr>
          <a:xfrm>
            <a:off x="228600" y="2895600"/>
            <a:ext cx="8763000" cy="28956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وهناك ثلاثة أنواع من الدفوع:</a:t>
            </a:r>
          </a:p>
          <a:p>
            <a:pPr marL="0" indent="0" algn="just" eaLnBrk="1" hangingPunct="1">
              <a:buFont typeface="Symbol" pitchFamily="18" charset="2"/>
              <a:buNone/>
            </a:pPr>
            <a:r>
              <a:rPr lang="ar-IQ" sz="4400">
                <a:latin typeface="Sakkal Majalla" pitchFamily="2" charset="-78"/>
                <a:cs typeface="Sakkal Majalla" pitchFamily="2" charset="-78"/>
              </a:rPr>
              <a:t>- دفوع عينية مشتركة: تتعلق بأصل الدين وكل المدينين يستطيعون التمسك بها مثل البطلان، لأنه يتعلق بأصل الدين فيحق لجميع المدينين المتضامنين التمسك بها.</a:t>
            </a:r>
          </a:p>
        </p:txBody>
      </p:sp>
      <p:sp>
        <p:nvSpPr>
          <p:cNvPr id="503810"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آثار التضامن بين المدينين (السلبي)</a:t>
            </a:r>
            <a:endParaRPr lang="en-US">
              <a:solidFill>
                <a:schemeClr val="tx1"/>
              </a:solidFill>
              <a:cs typeface="Ali-A-Samik" pitchFamily="2" charset="-78"/>
            </a:endParaRPr>
          </a:p>
        </p:txBody>
      </p:sp>
      <p:sp>
        <p:nvSpPr>
          <p:cNvPr id="25190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08D576F-F0E7-4DC7-994F-08E4AA06F74A}" type="slidenum">
              <a:rPr lang="ar-SA" sz="2000" b="1">
                <a:latin typeface="Candara" pitchFamily="34" charset="0"/>
              </a:rPr>
              <a:pPr algn="ctr" rtl="0"/>
              <a:t>256</a:t>
            </a:fld>
            <a:endParaRPr lang="en-US" sz="2000" b="1">
              <a:latin typeface="Candara" pitchFamily="34" charset="0"/>
            </a:endParaRPr>
          </a:p>
        </p:txBody>
      </p:sp>
      <p:sp>
        <p:nvSpPr>
          <p:cNvPr id="25190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191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Content Placeholder 2"/>
          <p:cNvSpPr>
            <a:spLocks noGrp="1"/>
          </p:cNvSpPr>
          <p:nvPr>
            <p:ph idx="4294967295"/>
          </p:nvPr>
        </p:nvSpPr>
        <p:spPr>
          <a:xfrm>
            <a:off x="228600" y="3124200"/>
            <a:ext cx="8763000" cy="22860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 دفوع شخصية: تتعلق بشخص واحد من المدينين فلا يمكن التمسك بها إلا من قبل هذا المدين ولا يستفيد منها غيره من المدينين، كنقص الأهلية.</a:t>
            </a:r>
          </a:p>
        </p:txBody>
      </p:sp>
      <p:sp>
        <p:nvSpPr>
          <p:cNvPr id="504834"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آثار التضامن بين المدينين (السلبي)</a:t>
            </a:r>
            <a:endParaRPr lang="en-US">
              <a:solidFill>
                <a:schemeClr val="tx1"/>
              </a:solidFill>
              <a:cs typeface="Ali-A-Samik" pitchFamily="2" charset="-78"/>
            </a:endParaRPr>
          </a:p>
        </p:txBody>
      </p:sp>
      <p:sp>
        <p:nvSpPr>
          <p:cNvPr id="25293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EF091A2-28DB-4D3D-B836-5EB98E110A47}" type="slidenum">
              <a:rPr lang="ar-SA" sz="2000" b="1">
                <a:latin typeface="Candara" pitchFamily="34" charset="0"/>
              </a:rPr>
              <a:pPr algn="ctr" rtl="0"/>
              <a:t>257</a:t>
            </a:fld>
            <a:endParaRPr lang="en-US" sz="2000" b="1">
              <a:latin typeface="Candara" pitchFamily="34" charset="0"/>
            </a:endParaRPr>
          </a:p>
        </p:txBody>
      </p:sp>
      <p:sp>
        <p:nvSpPr>
          <p:cNvPr id="25293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293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Content Placeholder 2"/>
          <p:cNvSpPr>
            <a:spLocks noGrp="1"/>
          </p:cNvSpPr>
          <p:nvPr>
            <p:ph idx="4294967295"/>
          </p:nvPr>
        </p:nvSpPr>
        <p:spPr>
          <a:xfrm>
            <a:off x="228600" y="2895600"/>
            <a:ext cx="8763000" cy="28956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 دفوع مختلطة: تتعلق ببعض المدينين ويستفيد منها بقية المدينين، مثالها انقضاء دين أحد المدينين، فهنا يمكن لجميع المدينين التمسك بها ولكن بقدر حصة المدين الذي انقضى دينه.</a:t>
            </a:r>
          </a:p>
        </p:txBody>
      </p:sp>
      <p:sp>
        <p:nvSpPr>
          <p:cNvPr id="505858"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آثار التضامن بين المدينين (السلبي)</a:t>
            </a:r>
            <a:endParaRPr lang="en-US">
              <a:solidFill>
                <a:schemeClr val="tx1"/>
              </a:solidFill>
              <a:cs typeface="Ali-A-Samik" pitchFamily="2" charset="-78"/>
            </a:endParaRPr>
          </a:p>
        </p:txBody>
      </p:sp>
      <p:sp>
        <p:nvSpPr>
          <p:cNvPr id="25395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E275C1D-9725-4525-8822-D7103C47C519}" type="slidenum">
              <a:rPr lang="ar-SA" sz="2000" b="1">
                <a:latin typeface="Candara" pitchFamily="34" charset="0"/>
              </a:rPr>
              <a:pPr algn="ctr" rtl="0"/>
              <a:t>258</a:t>
            </a:fld>
            <a:endParaRPr lang="en-US" sz="2000" b="1">
              <a:latin typeface="Candara" pitchFamily="34" charset="0"/>
            </a:endParaRPr>
          </a:p>
        </p:txBody>
      </p:sp>
      <p:sp>
        <p:nvSpPr>
          <p:cNvPr id="25395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395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Content Placeholder 2"/>
          <p:cNvSpPr>
            <a:spLocks noGrp="1"/>
          </p:cNvSpPr>
          <p:nvPr>
            <p:ph idx="4294967295"/>
          </p:nvPr>
        </p:nvSpPr>
        <p:spPr>
          <a:xfrm>
            <a:off x="304800" y="2667000"/>
            <a:ext cx="8610600" cy="34290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3- النيابة المتبادلة بين المدينين فيما ينفع: كل مدين يمثل المدينين الآخرين في الأعمال النافعة فقط دون الأعمال الضارة، فإذا قام أحدهم بعمل نافع استفاد منه البقية، وإذا قام بعمل ضار فلا ينصرف أثره إلى عليه وليس على البقية.</a:t>
            </a:r>
          </a:p>
        </p:txBody>
      </p:sp>
      <p:sp>
        <p:nvSpPr>
          <p:cNvPr id="506882" name="Title 1"/>
          <p:cNvSpPr>
            <a:spLocks noGrp="1"/>
          </p:cNvSpPr>
          <p:nvPr>
            <p:ph type="title" idx="4294967295"/>
          </p:nvPr>
        </p:nvSpPr>
        <p:spPr>
          <a:xfrm>
            <a:off x="381000" y="228600"/>
            <a:ext cx="8229600" cy="914400"/>
          </a:xfrm>
        </p:spPr>
        <p:txBody>
          <a:bodyPr/>
          <a:lstStyle/>
          <a:p>
            <a:pPr eaLnBrk="1" hangingPunct="1">
              <a:defRPr/>
            </a:pPr>
            <a:r>
              <a:rPr lang="ar-IQ">
                <a:solidFill>
                  <a:schemeClr val="tx1"/>
                </a:solidFill>
                <a:cs typeface="Ali-A-Samik" pitchFamily="2" charset="-78"/>
              </a:rPr>
              <a:t>آثار التضامن بين المدينين (السلبي)</a:t>
            </a:r>
            <a:endParaRPr lang="en-US">
              <a:solidFill>
                <a:schemeClr val="tx1"/>
              </a:solidFill>
              <a:cs typeface="Ali-A-Samik" pitchFamily="2" charset="-78"/>
            </a:endParaRPr>
          </a:p>
        </p:txBody>
      </p:sp>
      <p:sp>
        <p:nvSpPr>
          <p:cNvPr id="2549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841EA10-97ED-4DD9-A046-A76CD553F30E}" type="slidenum">
              <a:rPr lang="ar-SA" sz="2000" b="1">
                <a:latin typeface="Candara" pitchFamily="34" charset="0"/>
              </a:rPr>
              <a:pPr algn="ctr" rtl="0"/>
              <a:t>259</a:t>
            </a:fld>
            <a:endParaRPr lang="en-US" sz="2000" b="1">
              <a:latin typeface="Candara" pitchFamily="34" charset="0"/>
            </a:endParaRPr>
          </a:p>
        </p:txBody>
      </p:sp>
      <p:sp>
        <p:nvSpPr>
          <p:cNvPr id="25498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498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040120-A326-CF13-A23F-01BBD620EF2C}"/>
              </a:ext>
            </a:extLst>
          </p:cNvPr>
          <p:cNvSpPr txBox="1"/>
          <p:nvPr/>
        </p:nvSpPr>
        <p:spPr>
          <a:xfrm>
            <a:off x="304800" y="609600"/>
            <a:ext cx="8153400" cy="2241960"/>
          </a:xfrm>
          <a:prstGeom prst="rect">
            <a:avLst/>
          </a:prstGeom>
          <a:noFill/>
        </p:spPr>
        <p:txBody>
          <a:bodyPr wrap="square">
            <a:spAutoFit/>
          </a:bodyPr>
          <a:lstStyle/>
          <a:p>
            <a:pPr algn="just">
              <a:lnSpc>
                <a:spcPct val="150000"/>
              </a:lnSpc>
            </a:pPr>
            <a:r>
              <a:rPr lang="ar-IQ" sz="2400" b="1" dirty="0">
                <a:latin typeface="Times New Roman" panose="02020603050405020304" pitchFamily="18" charset="0"/>
                <a:cs typeface="Times New Roman" panose="02020603050405020304" pitchFamily="18" charset="0"/>
              </a:rPr>
              <a:t>ومن أجل الاحاطة علما باستحقاق التنفيذ العيني الجبري يتطلب الكلام في موضوعين, </a:t>
            </a:r>
          </a:p>
          <a:p>
            <a:pPr algn="just">
              <a:lnSpc>
                <a:spcPct val="150000"/>
              </a:lnSpc>
            </a:pPr>
            <a:r>
              <a:rPr lang="ar-IQ" sz="2400" b="1" dirty="0">
                <a:latin typeface="Times New Roman" panose="02020603050405020304" pitchFamily="18" charset="0"/>
                <a:cs typeface="Times New Roman" panose="02020603050405020304" pitchFamily="18" charset="0"/>
              </a:rPr>
              <a:t>اولهما:  بيان الشروط التي يجب توافرها لتحققه, </a:t>
            </a:r>
          </a:p>
          <a:p>
            <a:pPr algn="just">
              <a:lnSpc>
                <a:spcPct val="150000"/>
              </a:lnSpc>
            </a:pPr>
            <a:r>
              <a:rPr lang="ar-IQ" sz="2400" b="1" dirty="0">
                <a:latin typeface="Times New Roman" panose="02020603050405020304" pitchFamily="18" charset="0"/>
                <a:cs typeface="Times New Roman" panose="02020603050405020304" pitchFamily="18" charset="0"/>
              </a:rPr>
              <a:t>وثانيهما:  معرفة كيفية تحققه عند توافر شروطه.  </a:t>
            </a:r>
          </a:p>
        </p:txBody>
      </p:sp>
    </p:spTree>
    <p:extLst>
      <p:ext uri="{BB962C8B-B14F-4D97-AF65-F5344CB8AC3E}">
        <p14:creationId xmlns:p14="http://schemas.microsoft.com/office/powerpoint/2010/main" val="2074510240"/>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Content Placeholder 2"/>
          <p:cNvSpPr>
            <a:spLocks noGrp="1"/>
          </p:cNvSpPr>
          <p:nvPr>
            <p:ph idx="4294967295"/>
          </p:nvPr>
        </p:nvSpPr>
        <p:spPr>
          <a:xfrm>
            <a:off x="228600" y="2895600"/>
            <a:ext cx="8763000" cy="28956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ب- علاقة المدينين المتضامنين فيما بينهم:</a:t>
            </a:r>
          </a:p>
          <a:p>
            <a:pPr marL="0" indent="0" algn="just" eaLnBrk="1" hangingPunct="1">
              <a:buFont typeface="Symbol" pitchFamily="18" charset="2"/>
              <a:buNone/>
            </a:pPr>
            <a:r>
              <a:rPr lang="ar-IQ" sz="4400">
                <a:latin typeface="Sakkal Majalla" pitchFamily="2" charset="-78"/>
                <a:cs typeface="Sakkal Majalla" pitchFamily="2" charset="-78"/>
              </a:rPr>
              <a:t>تخضع هذه العلاقة لمبدأ انقسام الدين، وهنا يثار التساؤل حول مدى وجود تناقض بين وحدة المحل وانقسام الدين؟</a:t>
            </a:r>
          </a:p>
        </p:txBody>
      </p:sp>
      <p:sp>
        <p:nvSpPr>
          <p:cNvPr id="507906"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آثار التضامن بين المدينين (السلبي)</a:t>
            </a:r>
            <a:endParaRPr lang="en-US">
              <a:solidFill>
                <a:schemeClr val="tx1"/>
              </a:solidFill>
              <a:cs typeface="Ali-A-Samik" pitchFamily="2" charset="-78"/>
            </a:endParaRPr>
          </a:p>
        </p:txBody>
      </p:sp>
      <p:sp>
        <p:nvSpPr>
          <p:cNvPr id="2560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E8160A1-4C12-4274-9414-AFB65B1DD9FE}" type="slidenum">
              <a:rPr lang="ar-SA" sz="2000" b="1">
                <a:latin typeface="Candara" pitchFamily="34" charset="0"/>
              </a:rPr>
              <a:pPr algn="ctr" rtl="0"/>
              <a:t>260</a:t>
            </a:fld>
            <a:endParaRPr lang="en-US" sz="2000" b="1">
              <a:latin typeface="Candara" pitchFamily="34" charset="0"/>
            </a:endParaRPr>
          </a:p>
        </p:txBody>
      </p:sp>
      <p:sp>
        <p:nvSpPr>
          <p:cNvPr id="25600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600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Content Placeholder 2"/>
          <p:cNvSpPr>
            <a:spLocks noGrp="1"/>
          </p:cNvSpPr>
          <p:nvPr>
            <p:ph idx="4294967295"/>
          </p:nvPr>
        </p:nvSpPr>
        <p:spPr>
          <a:xfrm>
            <a:off x="152400" y="2590800"/>
            <a:ext cx="8763000" cy="34290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إن وحدة المحل هي عند نشوء الدين أما انقسام الدين فهو عند الاستحقاق والوفاء، فلو أن أحد المدينين قام بالوفاء فإنه يرجع على البقية بما أدى وفي هذه الحالة إذا كان أحد المدينين معسراً فإن حصته توزع على المدينين الآخرين.</a:t>
            </a:r>
          </a:p>
        </p:txBody>
      </p:sp>
      <p:sp>
        <p:nvSpPr>
          <p:cNvPr id="508930"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آثار التضامن بين المدينين (السلبي)</a:t>
            </a:r>
            <a:endParaRPr lang="en-US">
              <a:solidFill>
                <a:schemeClr val="tx1"/>
              </a:solidFill>
              <a:cs typeface="Ali-A-Samik" pitchFamily="2" charset="-78"/>
            </a:endParaRPr>
          </a:p>
        </p:txBody>
      </p:sp>
      <p:sp>
        <p:nvSpPr>
          <p:cNvPr id="25702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FDC38DB-4745-4202-AC38-3903CE78F96D}" type="slidenum">
              <a:rPr lang="ar-SA" sz="2000" b="1">
                <a:latin typeface="Candara" pitchFamily="34" charset="0"/>
              </a:rPr>
              <a:pPr algn="ctr" rtl="0"/>
              <a:t>261</a:t>
            </a:fld>
            <a:endParaRPr lang="en-US" sz="2000" b="1">
              <a:latin typeface="Candara" pitchFamily="34" charset="0"/>
            </a:endParaRPr>
          </a:p>
        </p:txBody>
      </p:sp>
      <p:sp>
        <p:nvSpPr>
          <p:cNvPr id="25702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703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Content Placeholder 2"/>
          <p:cNvSpPr>
            <a:spLocks noGrp="1"/>
          </p:cNvSpPr>
          <p:nvPr>
            <p:ph idx="4294967295"/>
          </p:nvPr>
        </p:nvSpPr>
        <p:spPr>
          <a:xfrm>
            <a:off x="304800" y="2895600"/>
            <a:ext cx="8534400" cy="28956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وإذا قام أحد المدينين بقضاء الدين بطريقة غير الوفاء، كالوفاء بمقابل أو الحوالة، فإنه يرجع على المدينين الآخرين بما ضمن لا بما أدى حتى لو كان ما أداه أقل مما ضمن.</a:t>
            </a:r>
          </a:p>
        </p:txBody>
      </p:sp>
      <p:sp>
        <p:nvSpPr>
          <p:cNvPr id="509954"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آثار التضامن بين المدينين (السلبي)</a:t>
            </a:r>
            <a:endParaRPr lang="en-US">
              <a:solidFill>
                <a:schemeClr val="tx1"/>
              </a:solidFill>
              <a:cs typeface="Ali-A-Samik" pitchFamily="2" charset="-78"/>
            </a:endParaRPr>
          </a:p>
        </p:txBody>
      </p:sp>
      <p:sp>
        <p:nvSpPr>
          <p:cNvPr id="25805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C24E75B-4787-4B4F-8B1F-65186E480E54}" type="slidenum">
              <a:rPr lang="ar-SA" sz="2000" b="1">
                <a:latin typeface="Candara" pitchFamily="34" charset="0"/>
              </a:rPr>
              <a:pPr algn="ctr" rtl="0"/>
              <a:t>262</a:t>
            </a:fld>
            <a:endParaRPr lang="en-US" sz="2000" b="1">
              <a:latin typeface="Candara" pitchFamily="34" charset="0"/>
            </a:endParaRPr>
          </a:p>
        </p:txBody>
      </p:sp>
      <p:sp>
        <p:nvSpPr>
          <p:cNvPr id="25805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805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Content Placeholder 2"/>
          <p:cNvSpPr>
            <a:spLocks noGrp="1"/>
          </p:cNvSpPr>
          <p:nvPr>
            <p:ph idx="4294967295"/>
          </p:nvPr>
        </p:nvSpPr>
        <p:spPr>
          <a:xfrm>
            <a:off x="457200" y="1143000"/>
            <a:ext cx="8610600" cy="28956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وإذا كان أحد المدينين هو صاحب المصلحة في المدين والبقية هم كفلاء فإن وفى صاحب المصلحة فإنه لا يرجع على أحد منهم، أما إذا وفى أحدهم فإنه يرجع على المدين صاحب المصلحة وبكل الدين.</a:t>
            </a:r>
          </a:p>
        </p:txBody>
      </p:sp>
      <p:sp>
        <p:nvSpPr>
          <p:cNvPr id="510978"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آثار التضامن بين المدينين (السلبي)</a:t>
            </a:r>
            <a:endParaRPr lang="en-US">
              <a:solidFill>
                <a:schemeClr val="tx1"/>
              </a:solidFill>
              <a:cs typeface="Ali-A-Samik" pitchFamily="2" charset="-78"/>
            </a:endParaRPr>
          </a:p>
        </p:txBody>
      </p:sp>
      <p:sp>
        <p:nvSpPr>
          <p:cNvPr id="25907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4286D9D-AE83-4449-86FB-AFA3C249B67F}" type="slidenum">
              <a:rPr lang="ar-SA" sz="2000" b="1">
                <a:latin typeface="Candara" pitchFamily="34" charset="0"/>
              </a:rPr>
              <a:pPr algn="ctr" rtl="0"/>
              <a:t>263</a:t>
            </a:fld>
            <a:endParaRPr lang="en-US" sz="2000" b="1">
              <a:latin typeface="Candara" pitchFamily="34" charset="0"/>
            </a:endParaRPr>
          </a:p>
        </p:txBody>
      </p:sp>
      <p:sp>
        <p:nvSpPr>
          <p:cNvPr id="25907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5907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Content Placeholder 2"/>
          <p:cNvSpPr>
            <a:spLocks noGrp="1"/>
          </p:cNvSpPr>
          <p:nvPr>
            <p:ph idx="4294967295"/>
          </p:nvPr>
        </p:nvSpPr>
        <p:spPr>
          <a:xfrm>
            <a:off x="457200" y="1600200"/>
            <a:ext cx="8534400" cy="28956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إن رجوع المدين الذي يقوم بوفاء الدين على المدينين الآخرين يكون إما بدعوى شخصية أساسها وكالة أو فضول، وإما بدعوى الحلول أساسها أن من يدفع للدائن حقه يحل محله في هذا الحق.</a:t>
            </a:r>
          </a:p>
        </p:txBody>
      </p:sp>
      <p:sp>
        <p:nvSpPr>
          <p:cNvPr id="512002"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آثار التضامن بين المدينين (السلبي)</a:t>
            </a:r>
            <a:endParaRPr lang="en-US" dirty="0">
              <a:solidFill>
                <a:srgbClr val="FF0000"/>
              </a:solidFill>
              <a:cs typeface="Ali-A-Samik" pitchFamily="2" charset="-78"/>
            </a:endParaRPr>
          </a:p>
        </p:txBody>
      </p:sp>
      <p:sp>
        <p:nvSpPr>
          <p:cNvPr id="26010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9D1E623-CF18-4F2A-9B2B-27E1763DDBEE}" type="slidenum">
              <a:rPr lang="ar-SA" sz="2000" b="1">
                <a:latin typeface="Candara" pitchFamily="34" charset="0"/>
              </a:rPr>
              <a:pPr algn="ctr" rtl="0"/>
              <a:t>264</a:t>
            </a:fld>
            <a:endParaRPr lang="en-US" sz="2000" b="1">
              <a:latin typeface="Candara" pitchFamily="34" charset="0"/>
            </a:endParaRPr>
          </a:p>
        </p:txBody>
      </p:sp>
      <p:sp>
        <p:nvSpPr>
          <p:cNvPr id="26010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6010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Content Placeholder 2"/>
          <p:cNvSpPr>
            <a:spLocks noGrp="1"/>
          </p:cNvSpPr>
          <p:nvPr>
            <p:ph idx="4294967295"/>
          </p:nvPr>
        </p:nvSpPr>
        <p:spPr>
          <a:xfrm>
            <a:off x="609600" y="1219200"/>
            <a:ext cx="8229600" cy="38100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ينتقد تطرق المشرع العراقي إليه لأنه ضمن حالة التضامن، حيث أن عدم قابلية الالتزام للانقسام لا تتم إلا إذا كان تنفيذه لا يمكن إلا بشكل كامل وهذا يكون بسبب الاتفاق او بسبب طبيعة المحل. ومثاله: إذا كان المحل هو سيارة يملكها اثنان وتم بيعها إلى آخر، فهنا تباع وتسلم دون تجزئتها. </a:t>
            </a:r>
          </a:p>
        </p:txBody>
      </p:sp>
      <p:sp>
        <p:nvSpPr>
          <p:cNvPr id="51302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00B0F0"/>
                </a:solidFill>
                <a:cs typeface="Ali-A-Samik" pitchFamily="2" charset="-78"/>
              </a:rPr>
              <a:t>الالتزام غير القابل للانقسام</a:t>
            </a:r>
            <a:endParaRPr lang="en-US" dirty="0">
              <a:solidFill>
                <a:srgbClr val="00B0F0"/>
              </a:solidFill>
              <a:cs typeface="Ali-A-Samik" pitchFamily="2" charset="-78"/>
            </a:endParaRPr>
          </a:p>
        </p:txBody>
      </p:sp>
      <p:sp>
        <p:nvSpPr>
          <p:cNvPr id="26112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6B2517E-3225-4341-8C06-4510E042C168}" type="slidenum">
              <a:rPr lang="ar-SA" sz="2000" b="1">
                <a:latin typeface="Candara" pitchFamily="34" charset="0"/>
              </a:rPr>
              <a:pPr algn="ctr" rtl="0"/>
              <a:t>265</a:t>
            </a:fld>
            <a:endParaRPr lang="en-US" sz="2000" b="1">
              <a:latin typeface="Candara" pitchFamily="34" charset="0"/>
            </a:endParaRPr>
          </a:p>
        </p:txBody>
      </p:sp>
      <p:sp>
        <p:nvSpPr>
          <p:cNvPr id="26112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endParaRPr lang="ar-IQ" sz="1600" b="1">
              <a:latin typeface="Sakkal Majalla" pitchFamily="2" charset="-78"/>
              <a:cs typeface="Sakkal Majalla" pitchFamily="2" charset="-78"/>
            </a:endParaRPr>
          </a:p>
        </p:txBody>
      </p:sp>
      <p:sp>
        <p:nvSpPr>
          <p:cNvPr id="26112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49" name="Title 1"/>
          <p:cNvSpPr>
            <a:spLocks noGrp="1"/>
          </p:cNvSpPr>
          <p:nvPr>
            <p:ph type="title"/>
          </p:nvPr>
        </p:nvSpPr>
        <p:spPr>
          <a:xfrm>
            <a:off x="381000" y="1938338"/>
            <a:ext cx="8229600" cy="2938462"/>
          </a:xfrm>
        </p:spPr>
        <p:txBody>
          <a:bodyPr/>
          <a:lstStyle/>
          <a:p>
            <a:pPr algn="ctr" eaLnBrk="1" hangingPunct="1">
              <a:defRPr/>
            </a:pPr>
            <a:r>
              <a:rPr lang="ar-IQ" sz="11500" dirty="0">
                <a:solidFill>
                  <a:srgbClr val="FF0000"/>
                </a:solidFill>
                <a:cs typeface="Ali-A-Samik" pitchFamily="2" charset="-78"/>
              </a:rPr>
              <a:t>انتقال الالتزام</a:t>
            </a:r>
            <a:endParaRPr lang="en-US" sz="11500" dirty="0">
              <a:solidFill>
                <a:srgbClr val="FF0000"/>
              </a:solidFill>
              <a:cs typeface="Ali-A-Samik" pitchFamily="2" charset="-78"/>
            </a:endParaRPr>
          </a:p>
        </p:txBody>
      </p:sp>
      <p:sp>
        <p:nvSpPr>
          <p:cNvPr id="514050" name="Slide Number Placeholder 3"/>
          <p:cNvSpPr>
            <a:spLocks noGrp="1"/>
          </p:cNvSpPr>
          <p:nvPr>
            <p:ph type="sldNum" sz="quarter" idx="12"/>
          </p:nvPr>
        </p:nvSpPr>
        <p:spPr bwMode="auto">
          <a:ln>
            <a:miter lim="800000"/>
            <a:headEnd/>
            <a:tailEnd/>
          </a:ln>
        </p:spPr>
        <p:txBody>
          <a:bodyPr/>
          <a:lstStyle/>
          <a:p>
            <a:pPr>
              <a:defRPr/>
            </a:pPr>
            <a:fld id="{16F80D33-2092-4F6B-A236-01832C7462BB}" type="slidenum">
              <a:rPr lang="ar-SA" smtClean="0"/>
              <a:pPr>
                <a:defRPr/>
              </a:pPr>
              <a:t>266</a:t>
            </a:fld>
            <a:endParaRPr lang="en-US"/>
          </a:p>
        </p:txBody>
      </p:sp>
      <p:sp>
        <p:nvSpPr>
          <p:cNvPr id="514052" name="Date Placeholder 4"/>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Content Placeholder 2"/>
          <p:cNvSpPr>
            <a:spLocks noGrp="1"/>
          </p:cNvSpPr>
          <p:nvPr>
            <p:ph idx="1"/>
          </p:nvPr>
        </p:nvSpPr>
        <p:spPr>
          <a:xfrm>
            <a:off x="711200" y="1371600"/>
            <a:ext cx="8204200" cy="4343400"/>
          </a:xfrm>
        </p:spPr>
        <p:txBody>
          <a:bodyPr/>
          <a:lstStyle/>
          <a:p>
            <a:pPr eaLnBrk="1" hangingPunct="1"/>
            <a:r>
              <a:rPr lang="ar-IQ" sz="3600"/>
              <a:t>ينتقل الالتزام استناداً إلى المذهب المادي:</a:t>
            </a:r>
          </a:p>
          <a:p>
            <a:pPr eaLnBrk="1" hangingPunct="1">
              <a:buFont typeface="Symbol" pitchFamily="18" charset="2"/>
              <a:buChar char=""/>
            </a:pPr>
            <a:r>
              <a:rPr lang="ar-IQ" sz="3600"/>
              <a:t> حوالة الدين: </a:t>
            </a:r>
          </a:p>
          <a:p>
            <a:pPr eaLnBrk="1" hangingPunct="1"/>
            <a:r>
              <a:rPr lang="ar-IQ" sz="3600"/>
              <a:t>انتقال الالتزام (الدين) من مدين إلى آخر.</a:t>
            </a:r>
          </a:p>
          <a:p>
            <a:pPr eaLnBrk="1" hangingPunct="1">
              <a:buFont typeface="Symbol" pitchFamily="18" charset="2"/>
              <a:buChar char=""/>
            </a:pPr>
            <a:r>
              <a:rPr lang="ar-IQ" sz="3600"/>
              <a:t> حوالة الحق: </a:t>
            </a:r>
          </a:p>
          <a:p>
            <a:pPr eaLnBrk="1" hangingPunct="1"/>
            <a:r>
              <a:rPr lang="ar-IQ" sz="3600"/>
              <a:t>انتقال الحق الشخصي من دائن إلى دائن آخر.</a:t>
            </a:r>
          </a:p>
        </p:txBody>
      </p:sp>
      <p:sp>
        <p:nvSpPr>
          <p:cNvPr id="515074" name="Title 1"/>
          <p:cNvSpPr>
            <a:spLocks noGrp="1"/>
          </p:cNvSpPr>
          <p:nvPr>
            <p:ph type="title"/>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انتقال الالتزام</a:t>
            </a:r>
            <a:endParaRPr lang="en-US" dirty="0">
              <a:solidFill>
                <a:srgbClr val="FF0000"/>
              </a:solidFill>
              <a:cs typeface="Ali-A-Samik" pitchFamily="2" charset="-78"/>
            </a:endParaRPr>
          </a:p>
        </p:txBody>
      </p:sp>
      <p:sp>
        <p:nvSpPr>
          <p:cNvPr id="515075" name="Slide Number Placeholder 3"/>
          <p:cNvSpPr>
            <a:spLocks noGrp="1"/>
          </p:cNvSpPr>
          <p:nvPr>
            <p:ph type="sldNum" sz="quarter" idx="12"/>
          </p:nvPr>
        </p:nvSpPr>
        <p:spPr bwMode="auto">
          <a:ln>
            <a:miter lim="800000"/>
            <a:headEnd/>
            <a:tailEnd/>
          </a:ln>
        </p:spPr>
        <p:txBody>
          <a:bodyPr/>
          <a:lstStyle/>
          <a:p>
            <a:pPr>
              <a:defRPr/>
            </a:pPr>
            <a:fld id="{70AB1FAD-6705-422B-BBC2-905DF3A042AE}" type="slidenum">
              <a:rPr lang="ar-SA" smtClean="0"/>
              <a:pPr>
                <a:defRPr/>
              </a:pPr>
              <a:t>267</a:t>
            </a:fld>
            <a:endParaRPr lang="en-US"/>
          </a:p>
        </p:txBody>
      </p:sp>
      <p:sp>
        <p:nvSpPr>
          <p:cNvPr id="51507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Content Placeholder 2"/>
          <p:cNvSpPr>
            <a:spLocks noGrp="1"/>
          </p:cNvSpPr>
          <p:nvPr>
            <p:ph idx="4294967295"/>
          </p:nvPr>
        </p:nvSpPr>
        <p:spPr>
          <a:xfrm>
            <a:off x="609600" y="2514600"/>
            <a:ext cx="7899400" cy="3581400"/>
          </a:xfrm>
        </p:spPr>
        <p:txBody>
          <a:bodyPr/>
          <a:lstStyle/>
          <a:p>
            <a:pPr marL="0" indent="0" algn="ctr" eaLnBrk="1" hangingPunct="1">
              <a:buFont typeface="Symbol" pitchFamily="18" charset="2"/>
              <a:buNone/>
            </a:pPr>
            <a:r>
              <a:rPr lang="ar-IQ" sz="4800">
                <a:latin typeface="Sakkal Majalla" pitchFamily="2" charset="-78"/>
                <a:cs typeface="Sakkal Majalla" pitchFamily="2" charset="-78"/>
              </a:rPr>
              <a:t>أطراف حوالة الدين</a:t>
            </a:r>
          </a:p>
          <a:p>
            <a:pPr marL="0" indent="0" algn="just" eaLnBrk="1" hangingPunct="1">
              <a:buFont typeface="Symbol" pitchFamily="18" charset="2"/>
              <a:buNone/>
            </a:pPr>
            <a:r>
              <a:rPr lang="ar-IQ" sz="4800">
                <a:latin typeface="Sakkal Majalla" pitchFamily="2" charset="-78"/>
                <a:cs typeface="Sakkal Majalla" pitchFamily="2" charset="-78"/>
              </a:rPr>
              <a:t>المحيل: المدين الأصلي</a:t>
            </a:r>
          </a:p>
          <a:p>
            <a:pPr marL="0" indent="0" algn="just" eaLnBrk="1" hangingPunct="1">
              <a:buFont typeface="Symbol" pitchFamily="18" charset="2"/>
              <a:buNone/>
            </a:pPr>
            <a:r>
              <a:rPr lang="ar-IQ" sz="4800">
                <a:latin typeface="Sakkal Majalla" pitchFamily="2" charset="-78"/>
                <a:cs typeface="Sakkal Majalla" pitchFamily="2" charset="-78"/>
              </a:rPr>
              <a:t>المحال عليه: المدين الجديد</a:t>
            </a:r>
          </a:p>
          <a:p>
            <a:pPr marL="0" indent="0" algn="just" eaLnBrk="1" hangingPunct="1">
              <a:buFont typeface="Symbol" pitchFamily="18" charset="2"/>
              <a:buNone/>
            </a:pPr>
            <a:r>
              <a:rPr lang="ar-IQ" sz="4800">
                <a:latin typeface="Sakkal Majalla" pitchFamily="2" charset="-78"/>
                <a:cs typeface="Sakkal Majalla" pitchFamily="2" charset="-78"/>
              </a:rPr>
              <a:t>المحال له: الدائن</a:t>
            </a:r>
          </a:p>
        </p:txBody>
      </p:sp>
      <p:sp>
        <p:nvSpPr>
          <p:cNvPr id="516098" name="Title 1"/>
          <p:cNvSpPr>
            <a:spLocks noGrp="1"/>
          </p:cNvSpPr>
          <p:nvPr>
            <p:ph type="title" idx="4294967295"/>
          </p:nvPr>
        </p:nvSpPr>
        <p:spPr>
          <a:xfrm>
            <a:off x="457200" y="304800"/>
            <a:ext cx="8229600" cy="762000"/>
          </a:xfrm>
        </p:spPr>
        <p:txBody>
          <a:bodyPr/>
          <a:lstStyle/>
          <a:p>
            <a:pPr eaLnBrk="1" hangingPunct="1">
              <a:defRPr/>
            </a:pPr>
            <a:r>
              <a:rPr lang="ar-IQ">
                <a:solidFill>
                  <a:schemeClr val="tx1"/>
                </a:solidFill>
                <a:cs typeface="Ali-A-Samik" pitchFamily="2" charset="-78"/>
              </a:rPr>
              <a:t>حوالة الدين (م/339-361 مدني)</a:t>
            </a:r>
            <a:endParaRPr lang="en-US">
              <a:solidFill>
                <a:schemeClr val="tx1"/>
              </a:solidFill>
              <a:cs typeface="Ali-A-Samik" pitchFamily="2" charset="-78"/>
            </a:endParaRPr>
          </a:p>
        </p:txBody>
      </p:sp>
      <p:sp>
        <p:nvSpPr>
          <p:cNvPr id="26419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41F187F-4514-4DED-BA3F-E1CC0FF2C269}" type="slidenum">
              <a:rPr lang="ar-SA" sz="2000" b="1">
                <a:latin typeface="Candara" pitchFamily="34" charset="0"/>
              </a:rPr>
              <a:pPr algn="ctr" rtl="0"/>
              <a:t>268</a:t>
            </a:fld>
            <a:endParaRPr lang="en-US" sz="2000" b="1">
              <a:latin typeface="Candara" pitchFamily="34" charset="0"/>
            </a:endParaRPr>
          </a:p>
        </p:txBody>
      </p:sp>
      <p:sp>
        <p:nvSpPr>
          <p:cNvPr id="264197" name="Date Placeholder 5"/>
          <p:cNvSpPr txBox="1">
            <a:spLocks noGrp="1"/>
          </p:cNvSpPr>
          <p:nvPr/>
        </p:nvSpPr>
        <p:spPr bwMode="auto">
          <a:xfrm>
            <a:off x="5181600" y="6248400"/>
            <a:ext cx="3786188"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1" name="Content Placeholder 2"/>
          <p:cNvSpPr>
            <a:spLocks noGrp="1"/>
          </p:cNvSpPr>
          <p:nvPr>
            <p:ph idx="1"/>
          </p:nvPr>
        </p:nvSpPr>
        <p:spPr>
          <a:xfrm>
            <a:off x="609600" y="2514600"/>
            <a:ext cx="7899400" cy="3581400"/>
          </a:xfrm>
        </p:spPr>
        <p:txBody>
          <a:bodyPr>
            <a:normAutofit fontScale="77500" lnSpcReduction="20000"/>
          </a:bodyPr>
          <a:lstStyle/>
          <a:p>
            <a:pPr eaLnBrk="1" hangingPunct="1">
              <a:defRPr/>
            </a:pPr>
            <a:r>
              <a:rPr lang="ar-IQ" sz="4400" dirty="0"/>
              <a:t>لم تجز القانون الفرنسي والمصري القديم حوالة الدين. اما القوانين ذات النزعة المادية كالقانون الالماني والسويسري والشريعة الاسلامية والقانون المدني العراقي ( م. 339- 361) فانها اجازت حوالة الدين. وقد اجيزت حوالة الدين تسامحا وارفاقا بحالة الناس.   </a:t>
            </a:r>
          </a:p>
        </p:txBody>
      </p:sp>
      <p:sp>
        <p:nvSpPr>
          <p:cNvPr id="517122" name="Title 1"/>
          <p:cNvSpPr>
            <a:spLocks noGrp="1"/>
          </p:cNvSpPr>
          <p:nvPr>
            <p:ph type="title"/>
          </p:nvPr>
        </p:nvSpPr>
        <p:spPr>
          <a:xfrm>
            <a:off x="457200" y="304800"/>
            <a:ext cx="8229600" cy="762000"/>
          </a:xfrm>
        </p:spPr>
        <p:txBody>
          <a:bodyPr/>
          <a:lstStyle/>
          <a:p>
            <a:pPr eaLnBrk="1" hangingPunct="1">
              <a:defRPr/>
            </a:pPr>
            <a:r>
              <a:rPr lang="ar-IQ" dirty="0">
                <a:solidFill>
                  <a:schemeClr val="tx1"/>
                </a:solidFill>
                <a:cs typeface="Ali-A-Samik" pitchFamily="2" charset="-78"/>
              </a:rPr>
              <a:t>حوالة الدين</a:t>
            </a:r>
            <a:endParaRPr lang="en-US" dirty="0">
              <a:solidFill>
                <a:schemeClr val="tx1"/>
              </a:solidFill>
              <a:cs typeface="Ali-A-Samik" pitchFamily="2" charset="-78"/>
            </a:endParaRPr>
          </a:p>
        </p:txBody>
      </p:sp>
      <p:sp>
        <p:nvSpPr>
          <p:cNvPr id="517123" name="Slide Number Placeholder 3"/>
          <p:cNvSpPr>
            <a:spLocks noGrp="1"/>
          </p:cNvSpPr>
          <p:nvPr>
            <p:ph type="sldNum" sz="quarter" idx="12"/>
          </p:nvPr>
        </p:nvSpPr>
        <p:spPr bwMode="auto">
          <a:ln>
            <a:miter lim="800000"/>
            <a:headEnd/>
            <a:tailEnd/>
          </a:ln>
        </p:spPr>
        <p:txBody>
          <a:bodyPr/>
          <a:lstStyle/>
          <a:p>
            <a:pPr>
              <a:defRPr/>
            </a:pPr>
            <a:fld id="{8D223135-A5DB-4B35-881D-4AD6D63A0FFF}" type="slidenum">
              <a:rPr lang="ar-SA" smtClean="0"/>
              <a:pPr>
                <a:defRPr/>
              </a:pPr>
              <a:t>269</a:t>
            </a:fld>
            <a:endParaRPr lang="en-US"/>
          </a:p>
        </p:txBody>
      </p:sp>
      <p:sp>
        <p:nvSpPr>
          <p:cNvPr id="517125" name="Date Placeholder 5"/>
          <p:cNvSpPr>
            <a:spLocks noGrp="1"/>
          </p:cNvSpPr>
          <p:nvPr>
            <p:ph type="dt" sz="quarter" idx="10"/>
          </p:nvPr>
        </p:nvSpPr>
        <p:spPr bwMode="auto">
          <a:xfrm>
            <a:off x="5181600" y="6248400"/>
            <a:ext cx="3786188"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228600" y="304800"/>
            <a:ext cx="8763000" cy="3996287"/>
          </a:xfrm>
          <a:prstGeom prst="rect">
            <a:avLst/>
          </a:prstGeom>
          <a:noFill/>
          <a:ln w="9525">
            <a:noFill/>
            <a:miter lim="800000"/>
            <a:headEnd/>
            <a:tailEnd/>
          </a:ln>
        </p:spPr>
        <p:txBody>
          <a:bodyPr>
            <a:spAutoFit/>
          </a:bodyPr>
          <a:lstStyle/>
          <a:p>
            <a:pPr algn="just">
              <a:lnSpc>
                <a:spcPct val="150000"/>
              </a:lnSpc>
            </a:pPr>
            <a:r>
              <a:rPr lang="ar-IQ" sz="2800" b="1" dirty="0">
                <a:latin typeface="Times New Roman" panose="02020603050405020304" pitchFamily="18" charset="0"/>
                <a:cs typeface="Times New Roman" panose="02020603050405020304" pitchFamily="18" charset="0"/>
              </a:rPr>
              <a:t>الشرط الأول: أن يكون التنفيذ ممكنا</a:t>
            </a:r>
          </a:p>
          <a:p>
            <a:pPr algn="just">
              <a:lnSpc>
                <a:spcPct val="150000"/>
              </a:lnSpc>
            </a:pPr>
            <a:r>
              <a:rPr lang="ar-IQ" sz="2400" b="1" dirty="0">
                <a:latin typeface="Times New Roman" panose="02020603050405020304" pitchFamily="18" charset="0"/>
                <a:cs typeface="Times New Roman" panose="02020603050405020304" pitchFamily="18" charset="0"/>
              </a:rPr>
              <a:t> للدائن الحق في مطالبة مدينه بالتنفيذالعيني وللمحكمة أن تقضي به مادام تنفيذ عين ما التزم به المدين ممكنا. أما أذا استحال تنفيذه فلا جدوى من المطالبة بالتنفيذ العيني. وينظر عندئذ الى سبب الاستحالة. فان نسبت الى خطأ المدين تحتم العدول عن التنفيذ العيني الى التنفيذ بطريق التعويض. وأن رجعت الاستحالة (الاستحالة المطلقة والإستحالة النسبية) الى سبب أجنبي انقضى التزام المدين وامتنع الرجوع عليه بالتعويض. </a:t>
            </a:r>
          </a:p>
          <a:p>
            <a:pPr algn="just">
              <a:lnSpc>
                <a:spcPct val="150000"/>
              </a:lnSpc>
            </a:pPr>
            <a:r>
              <a:rPr lang="ar-IQ" sz="2400" b="1" dirty="0">
                <a:latin typeface="Times New Roman" panose="02020603050405020304" pitchFamily="18" charset="0"/>
                <a:cs typeface="Times New Roman" panose="02020603050405020304" pitchFamily="18" charset="0"/>
              </a:rPr>
              <a:t> س////  وأن صورة عدم الأمكان يتأثر بعاملين هما: </a:t>
            </a:r>
          </a:p>
        </p:txBody>
      </p:sp>
    </p:spTree>
  </p:cSld>
  <p:clrMapOvr>
    <a:masterClrMapping/>
  </p:clrMapOvr>
  <p:transition/>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Content Placeholder 2"/>
          <p:cNvSpPr>
            <a:spLocks noGrp="1"/>
          </p:cNvSpPr>
          <p:nvPr>
            <p:ph idx="1"/>
          </p:nvPr>
        </p:nvSpPr>
        <p:spPr>
          <a:xfrm>
            <a:off x="609600" y="1371600"/>
            <a:ext cx="7899400" cy="4114800"/>
          </a:xfrm>
        </p:spPr>
        <p:txBody>
          <a:bodyPr/>
          <a:lstStyle/>
          <a:p>
            <a:pPr algn="just" eaLnBrk="1" hangingPunct="1"/>
            <a:r>
              <a:rPr lang="ar-IQ" sz="3600"/>
              <a:t>هي نقل الدين والمطالبة به من ذمة المحيل إلى ذمة المحال عليه، وهي نوعان: مطلقة ومقيدة.</a:t>
            </a:r>
          </a:p>
          <a:p>
            <a:pPr algn="just" eaLnBrk="1" hangingPunct="1"/>
            <a:r>
              <a:rPr lang="ar-IQ" sz="3600"/>
              <a:t>وتكون </a:t>
            </a:r>
            <a:r>
              <a:rPr lang="ar-IQ" sz="3600" b="1"/>
              <a:t>الحوالة</a:t>
            </a:r>
            <a:r>
              <a:rPr lang="ar-IQ" sz="3600"/>
              <a:t> </a:t>
            </a:r>
            <a:r>
              <a:rPr lang="ar-IQ" sz="3600" b="1"/>
              <a:t>مطلقة</a:t>
            </a:r>
            <a:r>
              <a:rPr lang="ar-IQ" sz="3600"/>
              <a:t> إذا لم يكن للمدين دين أو عين على المحال عليه أو كان لديه دين أو عين ولكن لم يقيد الوفاء بحدودها.</a:t>
            </a:r>
          </a:p>
        </p:txBody>
      </p:sp>
      <p:sp>
        <p:nvSpPr>
          <p:cNvPr id="517122" name="Title 1"/>
          <p:cNvSpPr>
            <a:spLocks noGrp="1"/>
          </p:cNvSpPr>
          <p:nvPr>
            <p:ph type="title"/>
          </p:nvPr>
        </p:nvSpPr>
        <p:spPr>
          <a:xfrm>
            <a:off x="457200" y="304800"/>
            <a:ext cx="8229600" cy="762000"/>
          </a:xfrm>
        </p:spPr>
        <p:txBody>
          <a:bodyPr/>
          <a:lstStyle/>
          <a:p>
            <a:pPr eaLnBrk="1" hangingPunct="1">
              <a:defRPr/>
            </a:pPr>
            <a:r>
              <a:rPr lang="ar-IQ">
                <a:solidFill>
                  <a:schemeClr val="tx1"/>
                </a:solidFill>
                <a:cs typeface="Ali-A-Samik" pitchFamily="2" charset="-78"/>
              </a:rPr>
              <a:t>تعريف حوالة الدين وأنواعها</a:t>
            </a:r>
            <a:endParaRPr lang="en-US">
              <a:solidFill>
                <a:schemeClr val="tx1"/>
              </a:solidFill>
              <a:cs typeface="Ali-A-Samik" pitchFamily="2" charset="-78"/>
            </a:endParaRPr>
          </a:p>
        </p:txBody>
      </p:sp>
      <p:sp>
        <p:nvSpPr>
          <p:cNvPr id="517123" name="Slide Number Placeholder 3"/>
          <p:cNvSpPr>
            <a:spLocks noGrp="1"/>
          </p:cNvSpPr>
          <p:nvPr>
            <p:ph type="sldNum" sz="quarter" idx="12"/>
          </p:nvPr>
        </p:nvSpPr>
        <p:spPr bwMode="auto">
          <a:ln>
            <a:miter lim="800000"/>
            <a:headEnd/>
            <a:tailEnd/>
          </a:ln>
        </p:spPr>
        <p:txBody>
          <a:bodyPr/>
          <a:lstStyle/>
          <a:p>
            <a:pPr>
              <a:defRPr/>
            </a:pPr>
            <a:fld id="{7680C18A-4174-42A7-B565-D510F9576055}" type="slidenum">
              <a:rPr lang="ar-SA" smtClean="0"/>
              <a:pPr>
                <a:defRPr/>
              </a:pPr>
              <a:t>270</a:t>
            </a:fld>
            <a:endParaRPr lang="en-US"/>
          </a:p>
        </p:txBody>
      </p:sp>
      <p:sp>
        <p:nvSpPr>
          <p:cNvPr id="517125" name="Date Placeholder 5"/>
          <p:cNvSpPr>
            <a:spLocks noGrp="1"/>
          </p:cNvSpPr>
          <p:nvPr>
            <p:ph type="dt" sz="quarter" idx="10"/>
          </p:nvPr>
        </p:nvSpPr>
        <p:spPr bwMode="auto">
          <a:xfrm>
            <a:off x="5181600" y="6248400"/>
            <a:ext cx="3786188"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Content Placeholder 2"/>
          <p:cNvSpPr>
            <a:spLocks noGrp="1"/>
          </p:cNvSpPr>
          <p:nvPr>
            <p:ph idx="4294967295"/>
          </p:nvPr>
        </p:nvSpPr>
        <p:spPr>
          <a:xfrm>
            <a:off x="609600" y="2667000"/>
            <a:ext cx="7899400" cy="3429000"/>
          </a:xfrm>
        </p:spPr>
        <p:txBody>
          <a:bodyPr/>
          <a:lstStyle/>
          <a:p>
            <a:pPr marL="0" indent="0" algn="just" eaLnBrk="1" hangingPunct="1">
              <a:buFont typeface="Symbol" pitchFamily="18" charset="2"/>
              <a:buNone/>
            </a:pPr>
            <a:r>
              <a:rPr lang="ar-IQ" sz="5400">
                <a:latin typeface="Sakkal Majalla" pitchFamily="2" charset="-78"/>
                <a:cs typeface="Sakkal Majalla" pitchFamily="2" charset="-78"/>
              </a:rPr>
              <a:t>وتكون </a:t>
            </a:r>
            <a:r>
              <a:rPr lang="ar-IQ" sz="5400" b="1">
                <a:latin typeface="Sakkal Majalla" pitchFamily="2" charset="-78"/>
                <a:cs typeface="Sakkal Majalla" pitchFamily="2" charset="-78"/>
              </a:rPr>
              <a:t>الحوالة</a:t>
            </a:r>
            <a:r>
              <a:rPr lang="ar-IQ" sz="5400">
                <a:latin typeface="Sakkal Majalla" pitchFamily="2" charset="-78"/>
                <a:cs typeface="Sakkal Majalla" pitchFamily="2" charset="-78"/>
              </a:rPr>
              <a:t> </a:t>
            </a:r>
            <a:r>
              <a:rPr lang="ar-IQ" sz="5400" b="1">
                <a:latin typeface="Sakkal Majalla" pitchFamily="2" charset="-78"/>
                <a:cs typeface="Sakkal Majalla" pitchFamily="2" charset="-78"/>
              </a:rPr>
              <a:t>مقيدة</a:t>
            </a:r>
            <a:r>
              <a:rPr lang="ar-IQ" sz="5400">
                <a:latin typeface="Sakkal Majalla" pitchFamily="2" charset="-78"/>
                <a:cs typeface="Sakkal Majalla" pitchFamily="2" charset="-78"/>
              </a:rPr>
              <a:t> إذا كان للمحيل على المحال عليه دين أو عين معينة وقيد الوفاء بها أي أن هناك رابطة سابقة بين المحيل والمحال عليه.</a:t>
            </a:r>
          </a:p>
        </p:txBody>
      </p:sp>
      <p:sp>
        <p:nvSpPr>
          <p:cNvPr id="518146"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حوالة الدين</a:t>
            </a:r>
            <a:endParaRPr lang="en-US">
              <a:solidFill>
                <a:schemeClr val="tx1"/>
              </a:solidFill>
              <a:cs typeface="Ali-A-Samik" pitchFamily="2" charset="-78"/>
            </a:endParaRPr>
          </a:p>
        </p:txBody>
      </p:sp>
      <p:sp>
        <p:nvSpPr>
          <p:cNvPr id="2672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54ED643-61FF-4970-A95A-A08A741F75FC}" type="slidenum">
              <a:rPr lang="ar-SA" sz="2000" b="1">
                <a:latin typeface="Candara" pitchFamily="34" charset="0"/>
              </a:rPr>
              <a:pPr algn="ctr" rtl="0"/>
              <a:t>271</a:t>
            </a:fld>
            <a:endParaRPr lang="en-US" sz="2000" b="1">
              <a:latin typeface="Candara" pitchFamily="34" charset="0"/>
            </a:endParaRPr>
          </a:p>
        </p:txBody>
      </p:sp>
      <p:sp>
        <p:nvSpPr>
          <p:cNvPr id="26726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Content Placeholder 2"/>
          <p:cNvSpPr>
            <a:spLocks noGrp="1"/>
          </p:cNvSpPr>
          <p:nvPr>
            <p:ph idx="4294967295"/>
          </p:nvPr>
        </p:nvSpPr>
        <p:spPr>
          <a:xfrm>
            <a:off x="304800" y="2057400"/>
            <a:ext cx="8204200" cy="38100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حوالة الدين اتفاق بين طرفين على تحويل الدين من ذمة المدين الأصلي إلى ذمة مدين جديد يحل محله، فأركان هذه الحوالة هي أركان أي تصرف قانوني يتم بين طرفين، وهي التراضي والمحل (الدين المحال) والسبب (الباعث الدافع على الحوالة من قبل المحال عليه).</a:t>
            </a:r>
            <a:endParaRPr lang="en-US" sz="4400">
              <a:latin typeface="Sakkal Majalla" pitchFamily="2" charset="-78"/>
              <a:cs typeface="Sakkal Majalla" pitchFamily="2" charset="-78"/>
            </a:endParaRPr>
          </a:p>
        </p:txBody>
      </p:sp>
      <p:sp>
        <p:nvSpPr>
          <p:cNvPr id="519170"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أركان حوالة الدين</a:t>
            </a:r>
            <a:endParaRPr lang="en-US">
              <a:solidFill>
                <a:schemeClr val="tx1"/>
              </a:solidFill>
              <a:cs typeface="Ali-A-Samik" pitchFamily="2" charset="-78"/>
            </a:endParaRPr>
          </a:p>
        </p:txBody>
      </p:sp>
      <p:sp>
        <p:nvSpPr>
          <p:cNvPr id="2682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FF74552-3548-42F8-A422-5D20A74B9FB1}" type="slidenum">
              <a:rPr lang="ar-SA" sz="2000" b="1">
                <a:latin typeface="Candara" pitchFamily="34" charset="0"/>
              </a:rPr>
              <a:pPr algn="ctr" rtl="0"/>
              <a:t>272</a:t>
            </a:fld>
            <a:endParaRPr lang="en-US" sz="2000" b="1">
              <a:latin typeface="Candara" pitchFamily="34" charset="0"/>
            </a:endParaRPr>
          </a:p>
        </p:txBody>
      </p:sp>
      <p:sp>
        <p:nvSpPr>
          <p:cNvPr id="26829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Content Placeholder 2"/>
          <p:cNvSpPr>
            <a:spLocks noGrp="1"/>
          </p:cNvSpPr>
          <p:nvPr>
            <p:ph idx="4294967295"/>
          </p:nvPr>
        </p:nvSpPr>
        <p:spPr>
          <a:xfrm>
            <a:off x="330200" y="990600"/>
            <a:ext cx="8204200" cy="52578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والأهلية المطلوبة لصحة الحوالة بالنسبة للمدين والدائن ( المحيل والمحال له) هي أهلية التعاقد اي يكون حوالة الدين موقوفا على اذن الولي او الوصي اذا كانا غير كاملتي الاهلية وذلك باعتبار الحوالة تصرفاً دائراً بين النفع والضرر، أما بالنسبة للمحال عليه فيشترط فيه الأهلية الكاملة على اعتبار أن الحوالة تصرف ضار ضرر محض بالنسبة إليه.</a:t>
            </a:r>
            <a:endParaRPr lang="en-US" sz="4400">
              <a:latin typeface="Sakkal Majalla" pitchFamily="2" charset="-78"/>
              <a:cs typeface="Sakkal Majalla" pitchFamily="2" charset="-78"/>
            </a:endParaRPr>
          </a:p>
        </p:txBody>
      </p:sp>
      <p:sp>
        <p:nvSpPr>
          <p:cNvPr id="520194"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أركان حوالة الدين</a:t>
            </a:r>
            <a:endParaRPr lang="en-US" dirty="0">
              <a:solidFill>
                <a:schemeClr val="tx1"/>
              </a:solidFill>
              <a:cs typeface="Ali-A-Samik" pitchFamily="2" charset="-78"/>
            </a:endParaRPr>
          </a:p>
        </p:txBody>
      </p:sp>
      <p:sp>
        <p:nvSpPr>
          <p:cNvPr id="26931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BB58723-65BB-41F0-BA49-D3CC56CD8041}" type="slidenum">
              <a:rPr lang="ar-SA" sz="2000" b="1">
                <a:latin typeface="Candara" pitchFamily="34" charset="0"/>
              </a:rPr>
              <a:pPr algn="ctr" rtl="0"/>
              <a:t>273</a:t>
            </a:fld>
            <a:endParaRPr lang="en-US" sz="2000" b="1">
              <a:latin typeface="Candara" pitchFamily="34" charset="0"/>
            </a:endParaRPr>
          </a:p>
        </p:txBody>
      </p:sp>
      <p:sp>
        <p:nvSpPr>
          <p:cNvPr id="26931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Content Placeholder 2"/>
          <p:cNvSpPr>
            <a:spLocks noGrp="1"/>
          </p:cNvSpPr>
          <p:nvPr>
            <p:ph idx="1"/>
          </p:nvPr>
        </p:nvSpPr>
        <p:spPr>
          <a:xfrm>
            <a:off x="609600" y="1600200"/>
            <a:ext cx="7899400" cy="3200400"/>
          </a:xfrm>
        </p:spPr>
        <p:txBody>
          <a:bodyPr/>
          <a:lstStyle/>
          <a:p>
            <a:pPr eaLnBrk="1" hangingPunct="1"/>
            <a:r>
              <a:rPr lang="ar-IQ" sz="3200"/>
              <a:t>يشترط لصحة الحوالة أن يكون المحيل مديناً للمحال له وإلا فهي وكالة (م/342 مدني)، ويشترط في الدين أن يكون صحيحاً معلوماً ثابتاً في الذمة، واستناداً إلى قاعدة (كل دين تصح به الكفالة تصح به الحوالة بشرط أن يكون معلوماً) (م/343 مدني).</a:t>
            </a:r>
            <a:endParaRPr lang="en-US" sz="3200">
              <a:ea typeface="Majalla UI"/>
              <a:cs typeface="Majalla UI"/>
            </a:endParaRPr>
          </a:p>
        </p:txBody>
      </p:sp>
      <p:sp>
        <p:nvSpPr>
          <p:cNvPr id="521218" name="Title 1"/>
          <p:cNvSpPr>
            <a:spLocks noGrp="1"/>
          </p:cNvSpPr>
          <p:nvPr>
            <p:ph type="title"/>
          </p:nvPr>
        </p:nvSpPr>
        <p:spPr>
          <a:xfrm>
            <a:off x="381000" y="228600"/>
            <a:ext cx="8229600" cy="804863"/>
          </a:xfrm>
        </p:spPr>
        <p:txBody>
          <a:bodyPr/>
          <a:lstStyle/>
          <a:p>
            <a:pPr eaLnBrk="1" hangingPunct="1">
              <a:defRPr/>
            </a:pPr>
            <a:r>
              <a:rPr lang="ar-IQ">
                <a:solidFill>
                  <a:schemeClr val="tx1"/>
                </a:solidFill>
                <a:cs typeface="Ali-A-Samik" pitchFamily="2" charset="-78"/>
              </a:rPr>
              <a:t>شروط صحة حوالة الدين</a:t>
            </a:r>
            <a:endParaRPr lang="en-US">
              <a:solidFill>
                <a:schemeClr val="tx1"/>
              </a:solidFill>
              <a:cs typeface="Ali-A-Samik" pitchFamily="2" charset="-78"/>
            </a:endParaRPr>
          </a:p>
        </p:txBody>
      </p:sp>
      <p:sp>
        <p:nvSpPr>
          <p:cNvPr id="521219" name="Slide Number Placeholder 3"/>
          <p:cNvSpPr>
            <a:spLocks noGrp="1"/>
          </p:cNvSpPr>
          <p:nvPr>
            <p:ph type="sldNum" sz="quarter" idx="12"/>
          </p:nvPr>
        </p:nvSpPr>
        <p:spPr bwMode="auto">
          <a:ln>
            <a:miter lim="800000"/>
            <a:headEnd/>
            <a:tailEnd/>
          </a:ln>
        </p:spPr>
        <p:txBody>
          <a:bodyPr/>
          <a:lstStyle/>
          <a:p>
            <a:pPr>
              <a:defRPr/>
            </a:pPr>
            <a:fld id="{5AC26DDF-BFA7-4ECD-8406-DF29B766D6C4}" type="slidenum">
              <a:rPr lang="ar-SA" smtClean="0"/>
              <a:pPr>
                <a:defRPr/>
              </a:pPr>
              <a:t>274</a:t>
            </a:fld>
            <a:endParaRPr lang="en-US"/>
          </a:p>
        </p:txBody>
      </p:sp>
      <p:sp>
        <p:nvSpPr>
          <p:cNvPr id="52122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Content Placeholder 2"/>
          <p:cNvSpPr>
            <a:spLocks noGrp="1"/>
          </p:cNvSpPr>
          <p:nvPr>
            <p:ph idx="4294967295"/>
          </p:nvPr>
        </p:nvSpPr>
        <p:spPr>
          <a:xfrm>
            <a:off x="482600" y="2057400"/>
            <a:ext cx="8204200" cy="41148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تنعقد الحوالة بطريقتين:</a:t>
            </a:r>
          </a:p>
          <a:p>
            <a:pPr marL="0" indent="0" algn="just" eaLnBrk="1" hangingPunct="1">
              <a:buFont typeface="Symbol" pitchFamily="18" charset="2"/>
              <a:buNone/>
            </a:pPr>
            <a:r>
              <a:rPr lang="ar-IQ" sz="4000">
                <a:latin typeface="Sakkal Majalla" pitchFamily="2" charset="-78"/>
                <a:cs typeface="Sakkal Majalla" pitchFamily="2" charset="-78"/>
              </a:rPr>
              <a:t>1- باتفاق بين المدين الأصلي والمحال عليه: وتكون الحوالة هنا موقوفة على إجازة الدائن (المحال له)، فإن أقرها الدائن نفذت الحوالة (تكون صحيحة)، وإن لم يقرها الدائن بطلت الحوالة وليس لها أثر حتى بين المتعاقدين.</a:t>
            </a:r>
          </a:p>
        </p:txBody>
      </p:sp>
      <p:sp>
        <p:nvSpPr>
          <p:cNvPr id="522242"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كيف تنعقد الحوالة؟</a:t>
            </a:r>
            <a:endParaRPr lang="en-US">
              <a:solidFill>
                <a:schemeClr val="tx1"/>
              </a:solidFill>
              <a:cs typeface="Ali-A-Samik" pitchFamily="2" charset="-78"/>
            </a:endParaRPr>
          </a:p>
        </p:txBody>
      </p:sp>
      <p:sp>
        <p:nvSpPr>
          <p:cNvPr id="27136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FE65660-F00F-4484-9856-B549C0DB55AC}" type="slidenum">
              <a:rPr lang="ar-SA" sz="2000" b="1">
                <a:latin typeface="Candara" pitchFamily="34" charset="0"/>
              </a:rPr>
              <a:pPr algn="ctr" rtl="0"/>
              <a:t>275</a:t>
            </a:fld>
            <a:endParaRPr lang="en-US" sz="2000" b="1">
              <a:latin typeface="Candara" pitchFamily="34" charset="0"/>
            </a:endParaRPr>
          </a:p>
        </p:txBody>
      </p:sp>
      <p:sp>
        <p:nvSpPr>
          <p:cNvPr id="271365"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1" name="Content Placeholder 2"/>
          <p:cNvSpPr>
            <a:spLocks noGrp="1"/>
          </p:cNvSpPr>
          <p:nvPr>
            <p:ph idx="4294967295"/>
          </p:nvPr>
        </p:nvSpPr>
        <p:spPr>
          <a:xfrm>
            <a:off x="482600" y="990600"/>
            <a:ext cx="8204200" cy="5181600"/>
          </a:xfrm>
        </p:spPr>
        <p:txBody>
          <a:bodyPr/>
          <a:lstStyle/>
          <a:p>
            <a:pPr marL="0" indent="0" algn="just" eaLnBrk="1" hangingPunct="1">
              <a:buFont typeface="Symbol" pitchFamily="18" charset="2"/>
              <a:buNone/>
              <a:defRPr/>
            </a:pPr>
            <a:r>
              <a:rPr lang="ar-IQ" sz="3600" dirty="0">
                <a:latin typeface="Sakkal Majalla" pitchFamily="2" charset="-78"/>
                <a:cs typeface="Sakkal Majalla" pitchFamily="2" charset="-78"/>
              </a:rPr>
              <a:t>ان المشرع العراقي افترض ان نية المتعاقدين ( المحيل والمحال له) قد انصرفت الى عدم ترتيب أي أثر على الحوالة أذا لم يقرها الدائن ( م. 340 مدني).  عليه :</a:t>
            </a:r>
          </a:p>
          <a:p>
            <a:pPr marL="742950" indent="-742950" algn="just" eaLnBrk="1" hangingPunct="1">
              <a:buFont typeface="Symbol" pitchFamily="18" charset="2"/>
              <a:buAutoNum type="arabicPeriod"/>
              <a:defRPr/>
            </a:pPr>
            <a:r>
              <a:rPr lang="ar-IQ" sz="3600" dirty="0">
                <a:latin typeface="Sakkal Majalla" pitchFamily="2" charset="-78"/>
                <a:cs typeface="Sakkal Majalla" pitchFamily="2" charset="-78"/>
              </a:rPr>
              <a:t>الحوالة التي تمت بين المحيل والمحال عليه تنعقد موقوفة على المحال له. </a:t>
            </a:r>
          </a:p>
          <a:p>
            <a:pPr marL="742950" indent="-742950" algn="just" eaLnBrk="1" hangingPunct="1">
              <a:buFont typeface="Symbol" pitchFamily="18" charset="2"/>
              <a:buAutoNum type="arabicPeriod"/>
              <a:defRPr/>
            </a:pPr>
            <a:r>
              <a:rPr lang="ar-IQ" sz="3600" dirty="0">
                <a:latin typeface="Sakkal Majalla" pitchFamily="2" charset="-78"/>
                <a:cs typeface="Sakkal Majalla" pitchFamily="2" charset="-78"/>
              </a:rPr>
              <a:t>وأذا قام المحيل او المحال عليه بابلاغ الحوالة للمحال له وحدد له اجلا معقولا لقبول الحوالة ثم انقضى الاجل دون ان يصدر القبول اعتبر سكوت المحال له رفضا للحوالة. </a:t>
            </a:r>
            <a:r>
              <a:rPr lang="ar-IQ" sz="4000" dirty="0">
                <a:latin typeface="Sakkal Majalla" pitchFamily="2" charset="-78"/>
                <a:cs typeface="Sakkal Majalla" pitchFamily="2" charset="-78"/>
              </a:rPr>
              <a:t> </a:t>
            </a:r>
          </a:p>
        </p:txBody>
      </p:sp>
      <p:sp>
        <p:nvSpPr>
          <p:cNvPr id="522242"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كيف تنعقد الحوالة؟</a:t>
            </a:r>
            <a:endParaRPr lang="en-US">
              <a:solidFill>
                <a:schemeClr val="tx1"/>
              </a:solidFill>
              <a:cs typeface="Ali-A-Samik" pitchFamily="2" charset="-78"/>
            </a:endParaRPr>
          </a:p>
        </p:txBody>
      </p:sp>
      <p:sp>
        <p:nvSpPr>
          <p:cNvPr id="27238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DC17A95-7CAE-48DA-940E-5B52E863E5B8}" type="slidenum">
              <a:rPr lang="ar-SA" sz="2000" b="1">
                <a:latin typeface="Candara" pitchFamily="34" charset="0"/>
              </a:rPr>
              <a:pPr algn="ctr" rtl="0"/>
              <a:t>276</a:t>
            </a:fld>
            <a:endParaRPr lang="en-US" sz="2000" b="1">
              <a:latin typeface="Candara" pitchFamily="34" charset="0"/>
            </a:endParaRPr>
          </a:p>
        </p:txBody>
      </p:sp>
      <p:sp>
        <p:nvSpPr>
          <p:cNvPr id="27238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Content Placeholder 2"/>
          <p:cNvSpPr>
            <a:spLocks noGrp="1"/>
          </p:cNvSpPr>
          <p:nvPr>
            <p:ph idx="4294967295"/>
          </p:nvPr>
        </p:nvSpPr>
        <p:spPr>
          <a:xfrm>
            <a:off x="609600" y="2895600"/>
            <a:ext cx="7899400" cy="28956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أما في القانون المدني المصري فإن الاتفاق بين المدين والمحال عليه صحيح ولا ينفذ في مواجهة الدائن إلا بقبوله إياه. لذلك فإن الاختلاف بين القانونين يظهر في حالة رفض الدائن للحوالة.</a:t>
            </a:r>
            <a:endParaRPr lang="en-US" sz="4400">
              <a:latin typeface="Sakkal Majalla" pitchFamily="2" charset="-78"/>
              <a:ea typeface="Majalla UI"/>
              <a:cs typeface="Sakkal Majalla" pitchFamily="2" charset="-78"/>
            </a:endParaRPr>
          </a:p>
        </p:txBody>
      </p:sp>
      <p:sp>
        <p:nvSpPr>
          <p:cNvPr id="523266"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كيف تنعقد الحوالة؟</a:t>
            </a:r>
            <a:endParaRPr lang="en-US">
              <a:solidFill>
                <a:schemeClr val="tx1"/>
              </a:solidFill>
              <a:cs typeface="Ali-A-Samik" pitchFamily="2" charset="-78"/>
            </a:endParaRPr>
          </a:p>
        </p:txBody>
      </p:sp>
      <p:sp>
        <p:nvSpPr>
          <p:cNvPr id="27341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6869765-7856-4B22-9210-71D5910061AB}" type="slidenum">
              <a:rPr lang="ar-SA" sz="2000" b="1">
                <a:latin typeface="Candara" pitchFamily="34" charset="0"/>
              </a:rPr>
              <a:pPr algn="ctr" rtl="0"/>
              <a:t>277</a:t>
            </a:fld>
            <a:endParaRPr lang="en-US" sz="2000" b="1">
              <a:latin typeface="Candara" pitchFamily="34" charset="0"/>
            </a:endParaRPr>
          </a:p>
        </p:txBody>
      </p:sp>
      <p:sp>
        <p:nvSpPr>
          <p:cNvPr id="27341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Content Placeholder 2"/>
          <p:cNvSpPr>
            <a:spLocks noGrp="1"/>
          </p:cNvSpPr>
          <p:nvPr>
            <p:ph idx="4294967295"/>
          </p:nvPr>
        </p:nvSpPr>
        <p:spPr>
          <a:xfrm>
            <a:off x="609600" y="2514600"/>
            <a:ext cx="7899400" cy="36576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2- باتفاق بين الدائن والمحال عليه: في هذه الحالة تعقد الحوالة تبرعاً من قبل المحال عليه ولا حاجة هنا لموافقة المدين أو عدم موافقته وهو تطبيق للكسب دون سبب (قضاء دين الغير) ولا يحق له الرجوع على المدين إلا إذا انتفت نية التبرع لديه أو كانت له مصلحة في قضاء الدين (م/239 مدني).</a:t>
            </a:r>
            <a:endParaRPr lang="en-US" sz="4000">
              <a:latin typeface="Sakkal Majalla" pitchFamily="2" charset="-78"/>
              <a:ea typeface="Majalla UI"/>
              <a:cs typeface="Sakkal Majalla" pitchFamily="2" charset="-78"/>
            </a:endParaRPr>
          </a:p>
        </p:txBody>
      </p:sp>
      <p:sp>
        <p:nvSpPr>
          <p:cNvPr id="524290"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كيف تنعقد الحوالة؟</a:t>
            </a:r>
            <a:endParaRPr lang="en-US">
              <a:solidFill>
                <a:schemeClr val="tx1"/>
              </a:solidFill>
              <a:cs typeface="Ali-A-Samik" pitchFamily="2" charset="-78"/>
            </a:endParaRPr>
          </a:p>
        </p:txBody>
      </p:sp>
      <p:sp>
        <p:nvSpPr>
          <p:cNvPr id="27443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302927C-465B-4B48-BBBA-02EC2B831B19}" type="slidenum">
              <a:rPr lang="ar-SA" sz="2000" b="1">
                <a:latin typeface="Candara" pitchFamily="34" charset="0"/>
              </a:rPr>
              <a:pPr algn="ctr" rtl="0"/>
              <a:t>278</a:t>
            </a:fld>
            <a:endParaRPr lang="en-US" sz="2000" b="1">
              <a:latin typeface="Candara" pitchFamily="34" charset="0"/>
            </a:endParaRPr>
          </a:p>
        </p:txBody>
      </p:sp>
      <p:sp>
        <p:nvSpPr>
          <p:cNvPr id="27443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Content Placeholder 2"/>
          <p:cNvSpPr>
            <a:spLocks noGrp="1"/>
          </p:cNvSpPr>
          <p:nvPr>
            <p:ph idx="4294967295"/>
          </p:nvPr>
        </p:nvSpPr>
        <p:spPr>
          <a:xfrm>
            <a:off x="304800" y="3200400"/>
            <a:ext cx="8534400" cy="23622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لابد أن يكون قبول الحوالة قبولاً صريحاً أو ضمنياً، فإن سكت الدائن فإن سكوته يفسر بأنه رفض للحوالة وليس قبولاً لها (م/340 مدني).</a:t>
            </a:r>
            <a:endParaRPr lang="en-US" sz="4800">
              <a:latin typeface="Sakkal Majalla" pitchFamily="2" charset="-78"/>
              <a:ea typeface="Majalla UI"/>
              <a:cs typeface="Sakkal Majalla" pitchFamily="2" charset="-78"/>
            </a:endParaRPr>
          </a:p>
        </p:txBody>
      </p:sp>
      <p:sp>
        <p:nvSpPr>
          <p:cNvPr id="525314"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قبول حوالة الدين</a:t>
            </a:r>
            <a:endParaRPr lang="en-US">
              <a:solidFill>
                <a:schemeClr val="tx1"/>
              </a:solidFill>
              <a:cs typeface="Ali-A-Samik" pitchFamily="2" charset="-78"/>
            </a:endParaRPr>
          </a:p>
        </p:txBody>
      </p:sp>
      <p:sp>
        <p:nvSpPr>
          <p:cNvPr id="27546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9CE3AFA-1413-4799-8A6B-53F30E9432D3}" type="slidenum">
              <a:rPr lang="ar-SA" sz="2000" b="1">
                <a:latin typeface="Candara" pitchFamily="34" charset="0"/>
              </a:rPr>
              <a:pPr algn="ctr" rtl="0"/>
              <a:t>279</a:t>
            </a:fld>
            <a:endParaRPr lang="en-US" sz="2000" b="1">
              <a:latin typeface="Candara" pitchFamily="34" charset="0"/>
            </a:endParaRPr>
          </a:p>
        </p:txBody>
      </p:sp>
      <p:sp>
        <p:nvSpPr>
          <p:cNvPr id="275461"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3AC81D-8029-DBB6-1BE2-D7AB012C4AC3}"/>
              </a:ext>
            </a:extLst>
          </p:cNvPr>
          <p:cNvSpPr txBox="1"/>
          <p:nvPr/>
        </p:nvSpPr>
        <p:spPr>
          <a:xfrm>
            <a:off x="152400" y="0"/>
            <a:ext cx="8915400" cy="3165290"/>
          </a:xfrm>
          <a:prstGeom prst="rect">
            <a:avLst/>
          </a:prstGeom>
          <a:noFill/>
        </p:spPr>
        <p:txBody>
          <a:bodyPr wrap="square">
            <a:spAutoFit/>
          </a:bodyPr>
          <a:lstStyle/>
          <a:p>
            <a:pPr algn="just">
              <a:lnSpc>
                <a:spcPct val="150000"/>
              </a:lnSpc>
            </a:pPr>
            <a:r>
              <a:rPr lang="ar-IQ" sz="4000" b="1" dirty="0">
                <a:latin typeface="Times New Roman" panose="02020603050405020304" pitchFamily="18" charset="0"/>
                <a:cs typeface="Times New Roman" panose="02020603050405020304" pitchFamily="18" charset="0"/>
              </a:rPr>
              <a:t>1- . طبيعة الالتزام والوسائل المادية لتنفيذه</a:t>
            </a:r>
            <a:r>
              <a:rPr lang="ar-IQ" sz="2400" dirty="0">
                <a:latin typeface="Times New Roman" panose="02020603050405020304" pitchFamily="18" charset="0"/>
                <a:cs typeface="Times New Roman" panose="02020603050405020304" pitchFamily="18" charset="0"/>
              </a:rPr>
              <a:t> : </a:t>
            </a:r>
          </a:p>
          <a:p>
            <a:pPr algn="just">
              <a:lnSpc>
                <a:spcPct val="150000"/>
              </a:lnSpc>
            </a:pPr>
            <a:r>
              <a:rPr lang="ar-IQ" sz="2400" dirty="0">
                <a:latin typeface="Times New Roman" panose="02020603050405020304" pitchFamily="18" charset="0"/>
                <a:cs typeface="Times New Roman" panose="02020603050405020304" pitchFamily="18" charset="0"/>
              </a:rPr>
              <a:t> فأن عدم أمكانية التنفيذ يبدو بصور عديدة تختلف باختلاف محل الالتزام, ففي ألتزام بنقل حق عيني على عقار تبدو الاستحالة في صورة امتناع البائع على تسجيل العقد في دائرة التسجيل العقاري, وفي الالتزام بنقل حق عيني على منقول يبدو الاستحالة في صورة اقدام البائع على بيعه لمشتر ثان تسلم المبيع بحسن نية.</a:t>
            </a:r>
          </a:p>
        </p:txBody>
      </p:sp>
    </p:spTree>
    <p:extLst>
      <p:ext uri="{BB962C8B-B14F-4D97-AF65-F5344CB8AC3E}">
        <p14:creationId xmlns:p14="http://schemas.microsoft.com/office/powerpoint/2010/main" val="3930563578"/>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Content Placeholder 2"/>
          <p:cNvSpPr>
            <a:spLocks noGrp="1"/>
          </p:cNvSpPr>
          <p:nvPr>
            <p:ph idx="1"/>
          </p:nvPr>
        </p:nvSpPr>
        <p:spPr>
          <a:xfrm>
            <a:off x="609600" y="1371600"/>
            <a:ext cx="7899400" cy="3276600"/>
          </a:xfrm>
        </p:spPr>
        <p:txBody>
          <a:bodyPr/>
          <a:lstStyle/>
          <a:p>
            <a:pPr eaLnBrk="1" hangingPunct="1"/>
            <a:r>
              <a:rPr lang="ar-IQ" sz="3600"/>
              <a:t>أولاً: العلاقة بين المحال له والمحال عليه:</a:t>
            </a:r>
          </a:p>
          <a:p>
            <a:pPr eaLnBrk="1" hangingPunct="1"/>
            <a:r>
              <a:rPr lang="ar-IQ" sz="3600"/>
              <a:t>ينتقل الدين من ذمة المحيل (المدين الأصلي) إلى المحال عليه بصفاته وضماناته ودفوعه.</a:t>
            </a:r>
          </a:p>
        </p:txBody>
      </p:sp>
      <p:sp>
        <p:nvSpPr>
          <p:cNvPr id="526338" name="Title 1"/>
          <p:cNvSpPr>
            <a:spLocks noGrp="1"/>
          </p:cNvSpPr>
          <p:nvPr>
            <p:ph type="title"/>
          </p:nvPr>
        </p:nvSpPr>
        <p:spPr>
          <a:xfrm>
            <a:off x="381000" y="228600"/>
            <a:ext cx="8229600" cy="804863"/>
          </a:xfrm>
        </p:spPr>
        <p:txBody>
          <a:bodyPr/>
          <a:lstStyle/>
          <a:p>
            <a:pPr eaLnBrk="1" hangingPunct="1">
              <a:defRPr/>
            </a:pPr>
            <a:r>
              <a:rPr lang="ar-IQ">
                <a:solidFill>
                  <a:schemeClr val="tx1"/>
                </a:solidFill>
                <a:cs typeface="Ali-A-Samik" pitchFamily="2" charset="-78"/>
              </a:rPr>
              <a:t>أحكام حوالة الدين</a:t>
            </a:r>
            <a:endParaRPr lang="en-US">
              <a:solidFill>
                <a:schemeClr val="tx1"/>
              </a:solidFill>
              <a:cs typeface="Ali-A-Samik" pitchFamily="2" charset="-78"/>
            </a:endParaRPr>
          </a:p>
        </p:txBody>
      </p:sp>
      <p:sp>
        <p:nvSpPr>
          <p:cNvPr id="526339" name="Slide Number Placeholder 3"/>
          <p:cNvSpPr>
            <a:spLocks noGrp="1"/>
          </p:cNvSpPr>
          <p:nvPr>
            <p:ph type="sldNum" sz="quarter" idx="12"/>
          </p:nvPr>
        </p:nvSpPr>
        <p:spPr bwMode="auto">
          <a:ln>
            <a:miter lim="800000"/>
            <a:headEnd/>
            <a:tailEnd/>
          </a:ln>
        </p:spPr>
        <p:txBody>
          <a:bodyPr/>
          <a:lstStyle/>
          <a:p>
            <a:pPr>
              <a:defRPr/>
            </a:pPr>
            <a:fld id="{B44BB442-6EEA-4A9B-84B0-93914B603FB3}" type="slidenum">
              <a:rPr lang="ar-SA" smtClean="0"/>
              <a:pPr>
                <a:defRPr/>
              </a:pPr>
              <a:t>280</a:t>
            </a:fld>
            <a:endParaRPr lang="en-US"/>
          </a:p>
        </p:txBody>
      </p:sp>
      <p:sp>
        <p:nvSpPr>
          <p:cNvPr id="52634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Content Placeholder 2"/>
          <p:cNvSpPr>
            <a:spLocks noGrp="1"/>
          </p:cNvSpPr>
          <p:nvPr>
            <p:ph idx="4294967295"/>
          </p:nvPr>
        </p:nvSpPr>
        <p:spPr>
          <a:xfrm>
            <a:off x="609600" y="2895600"/>
            <a:ext cx="7899400" cy="31242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1- انتقال الدين بصفاته: فإن كان الدين حالاً تكون الحوالة به حالة، وإن كان مؤجلاً تكون مؤجلة، ولو كان الدين تجارياً أو مدنياً انتقل بهذه الصفة (م/347 مدني).</a:t>
            </a:r>
            <a:endParaRPr lang="en-US" sz="4800">
              <a:latin typeface="Sakkal Majalla" pitchFamily="2" charset="-78"/>
              <a:cs typeface="Sakkal Majalla" pitchFamily="2" charset="-78"/>
            </a:endParaRPr>
          </a:p>
        </p:txBody>
      </p:sp>
      <p:sp>
        <p:nvSpPr>
          <p:cNvPr id="527362"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أحكام حوالة الدين</a:t>
            </a:r>
            <a:endParaRPr lang="en-US">
              <a:solidFill>
                <a:schemeClr val="tx1"/>
              </a:solidFill>
              <a:cs typeface="Ali-A-Samik" pitchFamily="2" charset="-78"/>
            </a:endParaRPr>
          </a:p>
        </p:txBody>
      </p:sp>
      <p:sp>
        <p:nvSpPr>
          <p:cNvPr id="27750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9DF65C3-213E-454F-9A51-0B2321E69259}" type="slidenum">
              <a:rPr lang="ar-SA" sz="2000" b="1">
                <a:latin typeface="Candara" pitchFamily="34" charset="0"/>
              </a:rPr>
              <a:pPr algn="ctr" rtl="0"/>
              <a:t>281</a:t>
            </a:fld>
            <a:endParaRPr lang="en-US" sz="2000" b="1">
              <a:latin typeface="Candara" pitchFamily="34" charset="0"/>
            </a:endParaRPr>
          </a:p>
        </p:txBody>
      </p:sp>
      <p:sp>
        <p:nvSpPr>
          <p:cNvPr id="27750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Content Placeholder 2"/>
          <p:cNvSpPr>
            <a:spLocks noGrp="1"/>
          </p:cNvSpPr>
          <p:nvPr>
            <p:ph idx="4294967295"/>
          </p:nvPr>
        </p:nvSpPr>
        <p:spPr>
          <a:xfrm>
            <a:off x="558800" y="2590800"/>
            <a:ext cx="8128000" cy="35052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2- انتقال الدين بضماناته: إذا كان انعقاد الحوالة قد تم عن طريق اتفاق الدائن والمحال عليه فلا ينتقل إلا الدين ويسقط الضمان، أما إذا كان انعقاد الحوالة قد تم بالاتفاق بين المدين الأصلي (المحيل) والمحال عليه فإن الدين ينتقل بضماناته. </a:t>
            </a:r>
            <a:endParaRPr lang="en-US" sz="4400">
              <a:latin typeface="Sakkal Majalla" pitchFamily="2" charset="-78"/>
              <a:cs typeface="Sakkal Majalla" pitchFamily="2" charset="-78"/>
            </a:endParaRPr>
          </a:p>
        </p:txBody>
      </p:sp>
      <p:sp>
        <p:nvSpPr>
          <p:cNvPr id="528386"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أحكام حوالة الدين</a:t>
            </a:r>
            <a:endParaRPr lang="en-US">
              <a:solidFill>
                <a:schemeClr val="tx1"/>
              </a:solidFill>
              <a:cs typeface="Ali-A-Samik" pitchFamily="2" charset="-78"/>
            </a:endParaRPr>
          </a:p>
        </p:txBody>
      </p:sp>
      <p:sp>
        <p:nvSpPr>
          <p:cNvPr id="27853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C83D918-F664-45E9-A130-6137B70576D2}" type="slidenum">
              <a:rPr lang="ar-SA" sz="2000" b="1">
                <a:latin typeface="Candara" pitchFamily="34" charset="0"/>
              </a:rPr>
              <a:pPr algn="ctr" rtl="0"/>
              <a:t>282</a:t>
            </a:fld>
            <a:endParaRPr lang="en-US" sz="2000" b="1">
              <a:latin typeface="Candara" pitchFamily="34" charset="0"/>
            </a:endParaRPr>
          </a:p>
        </p:txBody>
      </p:sp>
      <p:sp>
        <p:nvSpPr>
          <p:cNvPr id="27853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Content Placeholder 2"/>
          <p:cNvSpPr>
            <a:spLocks noGrp="1"/>
          </p:cNvSpPr>
          <p:nvPr>
            <p:ph idx="4294967295"/>
          </p:nvPr>
        </p:nvSpPr>
        <p:spPr>
          <a:xfrm>
            <a:off x="609600" y="2438400"/>
            <a:ext cx="7899400" cy="3429000"/>
          </a:xfrm>
        </p:spPr>
        <p:txBody>
          <a:bodyPr/>
          <a:lstStyle/>
          <a:p>
            <a:pPr marL="0" indent="0" algn="just" eaLnBrk="1" hangingPunct="1">
              <a:buFont typeface="Symbol" pitchFamily="18" charset="2"/>
              <a:buNone/>
            </a:pPr>
            <a:r>
              <a:rPr lang="ar-IQ" sz="5400">
                <a:latin typeface="Sakkal Majalla" pitchFamily="2" charset="-78"/>
                <a:cs typeface="Sakkal Majalla" pitchFamily="2" charset="-78"/>
              </a:rPr>
              <a:t>وفي هذه الحالة إذا كان الضمان مقدماً من قبل شخص آخر (كفالة) فلا تنتقل الكفالة إلا إذا قبل الكفيل لأن شخصية المدين هنا محل اعتبار. (م/348 مدني).</a:t>
            </a:r>
            <a:endParaRPr lang="en-US" sz="5400">
              <a:latin typeface="Sakkal Majalla" pitchFamily="2" charset="-78"/>
              <a:cs typeface="Sakkal Majalla" pitchFamily="2" charset="-78"/>
            </a:endParaRPr>
          </a:p>
        </p:txBody>
      </p:sp>
      <p:sp>
        <p:nvSpPr>
          <p:cNvPr id="529410"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أحكام حوالة الدين</a:t>
            </a:r>
            <a:endParaRPr lang="en-US">
              <a:solidFill>
                <a:schemeClr val="tx1"/>
              </a:solidFill>
              <a:cs typeface="Ali-A-Samik" pitchFamily="2" charset="-78"/>
            </a:endParaRPr>
          </a:p>
        </p:txBody>
      </p:sp>
      <p:sp>
        <p:nvSpPr>
          <p:cNvPr id="27955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7041A37-F2D9-40C0-BC6E-662BFA2A73B6}" type="slidenum">
              <a:rPr lang="ar-SA" sz="2000" b="1">
                <a:latin typeface="Candara" pitchFamily="34" charset="0"/>
              </a:rPr>
              <a:pPr algn="ctr" rtl="0"/>
              <a:t>283</a:t>
            </a:fld>
            <a:endParaRPr lang="en-US" sz="2000" b="1">
              <a:latin typeface="Candara" pitchFamily="34" charset="0"/>
            </a:endParaRPr>
          </a:p>
        </p:txBody>
      </p:sp>
      <p:sp>
        <p:nvSpPr>
          <p:cNvPr id="27955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Content Placeholder 2"/>
          <p:cNvSpPr>
            <a:spLocks noGrp="1"/>
          </p:cNvSpPr>
          <p:nvPr>
            <p:ph idx="4294967295"/>
          </p:nvPr>
        </p:nvSpPr>
        <p:spPr>
          <a:xfrm>
            <a:off x="457200" y="2133600"/>
            <a:ext cx="8305800" cy="37338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3- انتقال الدين بدفوعه: إذا كان الدفوع تتعلق بأصل الدين كالدفع بانقضاء الدين فان الدين ينتقل مع الدفوع، أما الدفوع المتعلقة بشخص المدين كالدفع بنقص الاهلية فلا تنتقل مع الدين الى المحال عليه (م/349 مدني).</a:t>
            </a:r>
            <a:endParaRPr lang="en-US" sz="4800">
              <a:latin typeface="Sakkal Majalla" pitchFamily="2" charset="-78"/>
              <a:cs typeface="Sakkal Majalla" pitchFamily="2" charset="-78"/>
            </a:endParaRPr>
          </a:p>
        </p:txBody>
      </p:sp>
      <p:sp>
        <p:nvSpPr>
          <p:cNvPr id="530434"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أحكام حوالة الدين</a:t>
            </a:r>
            <a:endParaRPr lang="en-US">
              <a:solidFill>
                <a:schemeClr val="tx1"/>
              </a:solidFill>
              <a:cs typeface="Ali-A-Samik" pitchFamily="2" charset="-78"/>
            </a:endParaRPr>
          </a:p>
        </p:txBody>
      </p:sp>
      <p:sp>
        <p:nvSpPr>
          <p:cNvPr id="2805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8DAB2EA-D5F0-437A-97C5-6BC01B17FD2E}" type="slidenum">
              <a:rPr lang="ar-SA" sz="2000" b="1">
                <a:latin typeface="Candara" pitchFamily="34" charset="0"/>
              </a:rPr>
              <a:pPr algn="ctr" rtl="0"/>
              <a:t>284</a:t>
            </a:fld>
            <a:endParaRPr lang="en-US" sz="2000" b="1">
              <a:latin typeface="Candara" pitchFamily="34" charset="0"/>
            </a:endParaRPr>
          </a:p>
        </p:txBody>
      </p:sp>
      <p:sp>
        <p:nvSpPr>
          <p:cNvPr id="280581"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Content Placeholder 2"/>
          <p:cNvSpPr>
            <a:spLocks noGrp="1"/>
          </p:cNvSpPr>
          <p:nvPr>
            <p:ph idx="4294967295"/>
          </p:nvPr>
        </p:nvSpPr>
        <p:spPr>
          <a:xfrm>
            <a:off x="457200" y="2667000"/>
            <a:ext cx="8305800" cy="34290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تبرأ ذمة المحال عليه من الدين بانقضاء الالتزام بأداء الدين، مهما كانت صورة هذا الانقضاء (م/350 مدني).  </a:t>
            </a:r>
            <a:endParaRPr lang="en-US" sz="4400">
              <a:latin typeface="Sakkal Majalla" pitchFamily="2" charset="-78"/>
              <a:cs typeface="Sakkal Majalla" pitchFamily="2" charset="-78"/>
            </a:endParaRPr>
          </a:p>
        </p:txBody>
      </p:sp>
      <p:sp>
        <p:nvSpPr>
          <p:cNvPr id="531458"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براءة ذمة المحال عليه من الدين</a:t>
            </a:r>
            <a:endParaRPr lang="en-US">
              <a:solidFill>
                <a:schemeClr val="tx1"/>
              </a:solidFill>
              <a:cs typeface="Ali-A-Samik" pitchFamily="2" charset="-78"/>
            </a:endParaRPr>
          </a:p>
        </p:txBody>
      </p:sp>
      <p:sp>
        <p:nvSpPr>
          <p:cNvPr id="2816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5062D92-9D13-4BE0-B72D-A69DB828D45E}" type="slidenum">
              <a:rPr lang="ar-SA" sz="2000" b="1">
                <a:latin typeface="Candara" pitchFamily="34" charset="0"/>
              </a:rPr>
              <a:pPr algn="ctr" rtl="0"/>
              <a:t>285</a:t>
            </a:fld>
            <a:endParaRPr lang="en-US" sz="2000" b="1">
              <a:latin typeface="Candara" pitchFamily="34" charset="0"/>
            </a:endParaRPr>
          </a:p>
        </p:txBody>
      </p:sp>
      <p:sp>
        <p:nvSpPr>
          <p:cNvPr id="281605"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Content Placeholder 2"/>
          <p:cNvSpPr>
            <a:spLocks noGrp="1"/>
          </p:cNvSpPr>
          <p:nvPr>
            <p:ph idx="4294967295"/>
          </p:nvPr>
        </p:nvSpPr>
        <p:spPr>
          <a:xfrm>
            <a:off x="457200" y="1371600"/>
            <a:ext cx="8305800" cy="48768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أ. إن سقط الدين بأمر عارض بعد الحوالة فإن الحوالة لا تبطل وتبقى, فلو أحال البائع غريمه على المشتري بثمن المبيع فهلك المبيع عند البائع قبل تسليمه للمشتري وسقط الثمن فلا تبطل الحوالة ويكون للمحال عليه بعد الاداء الرجوع بما اداه, </a:t>
            </a:r>
          </a:p>
          <a:p>
            <a:pPr marL="0" indent="0" algn="just" eaLnBrk="1" hangingPunct="1">
              <a:buFont typeface="Symbol" pitchFamily="18" charset="2"/>
              <a:buNone/>
            </a:pPr>
            <a:r>
              <a:rPr lang="ar-IQ" sz="4000">
                <a:latin typeface="Sakkal Majalla" pitchFamily="2" charset="-78"/>
                <a:cs typeface="Sakkal Majalla" pitchFamily="2" charset="-78"/>
              </a:rPr>
              <a:t>ب أما إن كان سقوط الدين قبل الحوالة فإن الحوالة تبطل, فلو احال البائع غريمه على المشتري بثمن المبيع ثم استحق المبيع للغير بطلت الحوالة وعاد الدين على المحيل </a:t>
            </a:r>
            <a:r>
              <a:rPr lang="ar-IQ" sz="4400">
                <a:latin typeface="Sakkal Majalla" pitchFamily="2" charset="-78"/>
                <a:cs typeface="Sakkal Majalla" pitchFamily="2" charset="-78"/>
              </a:rPr>
              <a:t>.</a:t>
            </a:r>
            <a:endParaRPr lang="en-US" sz="4400">
              <a:latin typeface="Sakkal Majalla" pitchFamily="2" charset="-78"/>
              <a:cs typeface="Sakkal Majalla" pitchFamily="2" charset="-78"/>
            </a:endParaRPr>
          </a:p>
        </p:txBody>
      </p:sp>
      <p:sp>
        <p:nvSpPr>
          <p:cNvPr id="531458"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أحكام الحوالة المقيدة </a:t>
            </a:r>
            <a:endParaRPr lang="en-US" dirty="0">
              <a:solidFill>
                <a:schemeClr val="tx1"/>
              </a:solidFill>
              <a:cs typeface="Ali-A-Samik" pitchFamily="2" charset="-78"/>
            </a:endParaRPr>
          </a:p>
        </p:txBody>
      </p:sp>
      <p:sp>
        <p:nvSpPr>
          <p:cNvPr id="28262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DC3EA54-234A-4D30-BBC1-F93CF7BE30EC}" type="slidenum">
              <a:rPr lang="ar-SA" sz="2000" b="1">
                <a:latin typeface="Candara" pitchFamily="34" charset="0"/>
              </a:rPr>
              <a:pPr algn="ctr" rtl="0"/>
              <a:t>286</a:t>
            </a:fld>
            <a:endParaRPr lang="en-US" sz="2000" b="1">
              <a:latin typeface="Candara" pitchFamily="34" charset="0"/>
            </a:endParaRPr>
          </a:p>
        </p:txBody>
      </p:sp>
      <p:sp>
        <p:nvSpPr>
          <p:cNvPr id="28262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1" name="Content Placeholder 2"/>
          <p:cNvSpPr>
            <a:spLocks noGrp="1"/>
          </p:cNvSpPr>
          <p:nvPr>
            <p:ph idx="1"/>
          </p:nvPr>
        </p:nvSpPr>
        <p:spPr>
          <a:xfrm>
            <a:off x="482600" y="2514600"/>
            <a:ext cx="8128000" cy="3733800"/>
          </a:xfrm>
        </p:spPr>
        <p:txBody>
          <a:bodyPr>
            <a:normAutofit fontScale="85000" lnSpcReduction="20000"/>
          </a:bodyPr>
          <a:lstStyle/>
          <a:p>
            <a:pPr eaLnBrk="1" hangingPunct="1">
              <a:defRPr/>
            </a:pPr>
            <a:r>
              <a:rPr lang="ar-IQ" sz="4000" dirty="0"/>
              <a:t>ثانياً: العلاقة بين المحال له والمحيل: تبرأ ذمة المحيل (المدين الأصلي) بقبول المحال له (الدائن) الحوالة ورضي بها المحال عليه، ولا يستطيع الدائن الرجوع على المحيل إلا إذا تم الاتفاق على ذلك، فإذا اشترط المحال له عدم براءة ذمة المحيل كان العقد كفالة لا حوالة ويحق له مطالبة المحيل أو المحال عليه (م/346 مدني).</a:t>
            </a:r>
            <a:endParaRPr lang="en-US" sz="4000" dirty="0">
              <a:ea typeface="Majalla UI"/>
            </a:endParaRPr>
          </a:p>
        </p:txBody>
      </p:sp>
      <p:sp>
        <p:nvSpPr>
          <p:cNvPr id="532482" name="Title 1"/>
          <p:cNvSpPr>
            <a:spLocks noGrp="1"/>
          </p:cNvSpPr>
          <p:nvPr>
            <p:ph type="title"/>
          </p:nvPr>
        </p:nvSpPr>
        <p:spPr>
          <a:xfrm>
            <a:off x="381000" y="228600"/>
            <a:ext cx="8229600" cy="804863"/>
          </a:xfrm>
        </p:spPr>
        <p:txBody>
          <a:bodyPr/>
          <a:lstStyle/>
          <a:p>
            <a:pPr eaLnBrk="1" hangingPunct="1">
              <a:defRPr/>
            </a:pPr>
            <a:r>
              <a:rPr lang="ar-IQ">
                <a:solidFill>
                  <a:schemeClr val="tx1"/>
                </a:solidFill>
                <a:cs typeface="Ali-A-Samik" pitchFamily="2" charset="-78"/>
              </a:rPr>
              <a:t>أحكام حوالة الدين</a:t>
            </a:r>
            <a:endParaRPr lang="en-US">
              <a:solidFill>
                <a:schemeClr val="tx1"/>
              </a:solidFill>
              <a:cs typeface="Ali-A-Samik" pitchFamily="2" charset="-78"/>
            </a:endParaRPr>
          </a:p>
        </p:txBody>
      </p:sp>
      <p:sp>
        <p:nvSpPr>
          <p:cNvPr id="532483" name="Slide Number Placeholder 3"/>
          <p:cNvSpPr>
            <a:spLocks noGrp="1"/>
          </p:cNvSpPr>
          <p:nvPr>
            <p:ph type="sldNum" sz="quarter" idx="12"/>
          </p:nvPr>
        </p:nvSpPr>
        <p:spPr bwMode="auto">
          <a:ln>
            <a:miter lim="800000"/>
            <a:headEnd/>
            <a:tailEnd/>
          </a:ln>
        </p:spPr>
        <p:txBody>
          <a:bodyPr/>
          <a:lstStyle/>
          <a:p>
            <a:pPr>
              <a:defRPr/>
            </a:pPr>
            <a:fld id="{D3A0B053-763A-4793-8F6C-E920B523F839}" type="slidenum">
              <a:rPr lang="ar-SA" smtClean="0"/>
              <a:pPr>
                <a:defRPr/>
              </a:pPr>
              <a:t>287</a:t>
            </a:fld>
            <a:endParaRPr lang="en-US"/>
          </a:p>
        </p:txBody>
      </p:sp>
      <p:sp>
        <p:nvSpPr>
          <p:cNvPr id="53248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Content Placeholder 2"/>
          <p:cNvSpPr>
            <a:spLocks noGrp="1"/>
          </p:cNvSpPr>
          <p:nvPr>
            <p:ph idx="4294967295"/>
          </p:nvPr>
        </p:nvSpPr>
        <p:spPr>
          <a:xfrm>
            <a:off x="609600" y="3048000"/>
            <a:ext cx="7899400" cy="2590800"/>
          </a:xfrm>
        </p:spPr>
        <p:txBody>
          <a:bodyPr/>
          <a:lstStyle/>
          <a:p>
            <a:pPr marL="0" indent="0" algn="just" eaLnBrk="1" hangingPunct="1">
              <a:buFont typeface="Symbol" pitchFamily="18" charset="2"/>
              <a:buNone/>
            </a:pPr>
            <a:r>
              <a:rPr lang="ar-IQ" sz="5400">
                <a:latin typeface="Sakkal Majalla" pitchFamily="2" charset="-78"/>
                <a:cs typeface="Sakkal Majalla" pitchFamily="2" charset="-78"/>
              </a:rPr>
              <a:t>ثالثاً: العلاقة بين المحال عليه والمحيل (المدين الأصلي): تحكم هذه العلاقة ما بينهما من علاقة سابقة على الحوالة.</a:t>
            </a:r>
          </a:p>
        </p:txBody>
      </p:sp>
      <p:sp>
        <p:nvSpPr>
          <p:cNvPr id="533506"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أحكام حوالة الدين</a:t>
            </a:r>
            <a:endParaRPr lang="en-US">
              <a:solidFill>
                <a:schemeClr val="tx1"/>
              </a:solidFill>
              <a:cs typeface="Ali-A-Samik" pitchFamily="2" charset="-78"/>
            </a:endParaRPr>
          </a:p>
        </p:txBody>
      </p:sp>
      <p:sp>
        <p:nvSpPr>
          <p:cNvPr id="28467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086BAB3-3531-4609-B035-10A8440CFA0B}" type="slidenum">
              <a:rPr lang="ar-SA" sz="2000" b="1">
                <a:latin typeface="Candara" pitchFamily="34" charset="0"/>
              </a:rPr>
              <a:pPr algn="ctr" rtl="0"/>
              <a:t>288</a:t>
            </a:fld>
            <a:endParaRPr lang="en-US" sz="2000" b="1">
              <a:latin typeface="Candara" pitchFamily="34" charset="0"/>
            </a:endParaRPr>
          </a:p>
        </p:txBody>
      </p:sp>
      <p:sp>
        <p:nvSpPr>
          <p:cNvPr id="28467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29" name="Content Placeholder 2"/>
          <p:cNvSpPr>
            <a:spLocks noGrp="1"/>
          </p:cNvSpPr>
          <p:nvPr>
            <p:ph idx="1"/>
          </p:nvPr>
        </p:nvSpPr>
        <p:spPr>
          <a:xfrm>
            <a:off x="609600" y="2971800"/>
            <a:ext cx="7899400" cy="2971800"/>
          </a:xfrm>
        </p:spPr>
        <p:txBody>
          <a:bodyPr>
            <a:normAutofit fontScale="85000" lnSpcReduction="10000"/>
          </a:bodyPr>
          <a:lstStyle/>
          <a:p>
            <a:pPr eaLnBrk="1" hangingPunct="1">
              <a:defRPr/>
            </a:pPr>
            <a:r>
              <a:rPr lang="ar-IQ" sz="4800" dirty="0"/>
              <a:t>1- في الحوالة المطلقة: إذا لم يكن للمحيل دين أو عين على المحال عليه، فإذا قام المحال عليه بالأداء فله الرجوع على المحيل بالمحال به لا بما أداه فعلاً.</a:t>
            </a:r>
          </a:p>
        </p:txBody>
      </p:sp>
      <p:sp>
        <p:nvSpPr>
          <p:cNvPr id="534530" name="Title 1"/>
          <p:cNvSpPr>
            <a:spLocks noGrp="1"/>
          </p:cNvSpPr>
          <p:nvPr>
            <p:ph type="title"/>
          </p:nvPr>
        </p:nvSpPr>
        <p:spPr>
          <a:xfrm>
            <a:off x="381000" y="228600"/>
            <a:ext cx="8229600" cy="804863"/>
          </a:xfrm>
        </p:spPr>
        <p:txBody>
          <a:bodyPr/>
          <a:lstStyle/>
          <a:p>
            <a:pPr eaLnBrk="1" hangingPunct="1">
              <a:defRPr/>
            </a:pPr>
            <a:r>
              <a:rPr lang="ar-IQ">
                <a:solidFill>
                  <a:schemeClr val="tx1"/>
                </a:solidFill>
                <a:cs typeface="Ali-A-Samik" pitchFamily="2" charset="-78"/>
              </a:rPr>
              <a:t>أحكام حوالة الدين</a:t>
            </a:r>
            <a:endParaRPr lang="en-US">
              <a:solidFill>
                <a:schemeClr val="tx1"/>
              </a:solidFill>
              <a:cs typeface="Ali-A-Samik" pitchFamily="2" charset="-78"/>
            </a:endParaRPr>
          </a:p>
        </p:txBody>
      </p:sp>
      <p:sp>
        <p:nvSpPr>
          <p:cNvPr id="534531" name="Slide Number Placeholder 3"/>
          <p:cNvSpPr>
            <a:spLocks noGrp="1"/>
          </p:cNvSpPr>
          <p:nvPr>
            <p:ph type="sldNum" sz="quarter" idx="12"/>
          </p:nvPr>
        </p:nvSpPr>
        <p:spPr bwMode="auto">
          <a:ln>
            <a:miter lim="800000"/>
            <a:headEnd/>
            <a:tailEnd/>
          </a:ln>
        </p:spPr>
        <p:txBody>
          <a:bodyPr/>
          <a:lstStyle/>
          <a:p>
            <a:pPr>
              <a:defRPr/>
            </a:pPr>
            <a:fld id="{BC49602E-04A6-4845-B6BC-EAA140111AF3}" type="slidenum">
              <a:rPr lang="ar-SA" smtClean="0"/>
              <a:pPr>
                <a:defRPr/>
              </a:pPr>
              <a:t>289</a:t>
            </a:fld>
            <a:endParaRPr lang="en-US"/>
          </a:p>
        </p:txBody>
      </p:sp>
      <p:sp>
        <p:nvSpPr>
          <p:cNvPr id="53453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972DEA-C34F-27AC-0F21-BB7E668B3BCB}"/>
              </a:ext>
            </a:extLst>
          </p:cNvPr>
          <p:cNvSpPr txBox="1"/>
          <p:nvPr/>
        </p:nvSpPr>
        <p:spPr>
          <a:xfrm>
            <a:off x="-152400" y="0"/>
            <a:ext cx="9220200" cy="3165290"/>
          </a:xfrm>
          <a:prstGeom prst="rect">
            <a:avLst/>
          </a:prstGeom>
          <a:noFill/>
        </p:spPr>
        <p:txBody>
          <a:bodyPr wrap="square">
            <a:spAutoFit/>
          </a:bodyPr>
          <a:lstStyle/>
          <a:p>
            <a:pPr algn="just">
              <a:lnSpc>
                <a:spcPct val="150000"/>
              </a:lnSpc>
            </a:pPr>
            <a:r>
              <a:rPr lang="ar-IQ" sz="2400" dirty="0">
                <a:latin typeface="Times New Roman" panose="02020603050405020304" pitchFamily="18" charset="0"/>
                <a:cs typeface="Times New Roman" panose="02020603050405020304" pitchFamily="18" charset="0"/>
              </a:rPr>
              <a:t>2- </a:t>
            </a:r>
            <a:r>
              <a:rPr lang="ar-IQ" sz="4000" b="1" dirty="0">
                <a:latin typeface="Times New Roman" panose="02020603050405020304" pitchFamily="18" charset="0"/>
                <a:cs typeface="Times New Roman" panose="02020603050405020304" pitchFamily="18" charset="0"/>
              </a:rPr>
              <a:t>اما من حيث ميعاد التنفيذ:</a:t>
            </a:r>
          </a:p>
          <a:p>
            <a:pPr algn="just">
              <a:lnSpc>
                <a:spcPct val="150000"/>
              </a:lnSpc>
            </a:pPr>
            <a:r>
              <a:rPr lang="ar-IQ" sz="2400" dirty="0">
                <a:latin typeface="Times New Roman" panose="02020603050405020304" pitchFamily="18" charset="0"/>
                <a:cs typeface="Times New Roman" panose="02020603050405020304" pitchFamily="18" charset="0"/>
              </a:rPr>
              <a:t> فأن أستحالة تنفيذ الالتزام تتحقق فيما لو تحدد في الاتفاق ميعاد لتنفيذ, وأنقضى الميعاد دون أن يتم التنفيذ, أذ لن تظل جدوى من التنفيذ العيني بعد فوات اوانه الا اذا أقام المدين الدليل على عكس ذلك. أما اذا لم يحدد ميعاد التنفيذ, فأن التنفيذ العيني يكون غير ممكن اذا اقدم الدائن على تحديد ميعاد مناسب للتنفيذ, وانذر مدينه بانه لن يقبل الوفاء بعد مضيه, وانقضى الميعاد.  </a:t>
            </a:r>
          </a:p>
        </p:txBody>
      </p:sp>
    </p:spTree>
    <p:extLst>
      <p:ext uri="{BB962C8B-B14F-4D97-AF65-F5344CB8AC3E}">
        <p14:creationId xmlns:p14="http://schemas.microsoft.com/office/powerpoint/2010/main" val="2506737063"/>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Content Placeholder 2"/>
          <p:cNvSpPr>
            <a:spLocks noGrp="1"/>
          </p:cNvSpPr>
          <p:nvPr>
            <p:ph idx="4294967295"/>
          </p:nvPr>
        </p:nvSpPr>
        <p:spPr>
          <a:xfrm>
            <a:off x="330200" y="2667000"/>
            <a:ext cx="8509000" cy="33528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أما إذا كان للمحيل دين أو عين على المحال عليه ولم يقيد المحيل الأداء، وهنا للمحيل أن يطالب المحال عليه بالدين الذي له في ذمته أو العين إلى أن يؤدي المحال عليه الدين للمحال له، فإذا قام المحال عليه بالأداء سقط مما عليه للمحيل من دين بقدر ما أدى.</a:t>
            </a:r>
          </a:p>
        </p:txBody>
      </p:sp>
      <p:sp>
        <p:nvSpPr>
          <p:cNvPr id="535554"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أحكام حوالة الدين</a:t>
            </a:r>
            <a:endParaRPr lang="en-US">
              <a:solidFill>
                <a:schemeClr val="tx1"/>
              </a:solidFill>
              <a:cs typeface="Ali-A-Samik" pitchFamily="2" charset="-78"/>
            </a:endParaRPr>
          </a:p>
        </p:txBody>
      </p:sp>
      <p:sp>
        <p:nvSpPr>
          <p:cNvPr id="28672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A0DD18B-A5F8-406A-92D6-A43C7ECE2965}" type="slidenum">
              <a:rPr lang="ar-SA" sz="2000" b="1">
                <a:latin typeface="Candara" pitchFamily="34" charset="0"/>
              </a:rPr>
              <a:pPr algn="ctr" rtl="0"/>
              <a:t>290</a:t>
            </a:fld>
            <a:endParaRPr lang="en-US" sz="2000" b="1">
              <a:latin typeface="Candara" pitchFamily="34" charset="0"/>
            </a:endParaRPr>
          </a:p>
        </p:txBody>
      </p:sp>
      <p:sp>
        <p:nvSpPr>
          <p:cNvPr id="286725"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Content Placeholder 2"/>
          <p:cNvSpPr>
            <a:spLocks noGrp="1"/>
          </p:cNvSpPr>
          <p:nvPr>
            <p:ph idx="4294967295"/>
          </p:nvPr>
        </p:nvSpPr>
        <p:spPr>
          <a:xfrm>
            <a:off x="457200" y="2971800"/>
            <a:ext cx="8305800" cy="29718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2- في الحوالة المقيدة: بمجرد انعقاد الحوالة ليس للمحيل الحق في مطالبة المحال عليه بالدين أو العين التي قيدت بها الحوالة تطبيقاً لقاعدة من التزم بالضمان امتنع عليه التعرض.</a:t>
            </a:r>
          </a:p>
        </p:txBody>
      </p:sp>
      <p:sp>
        <p:nvSpPr>
          <p:cNvPr id="536578"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أحكام حوالة الدين</a:t>
            </a:r>
            <a:endParaRPr lang="en-US">
              <a:solidFill>
                <a:schemeClr val="tx1"/>
              </a:solidFill>
              <a:cs typeface="Ali-A-Samik" pitchFamily="2" charset="-78"/>
            </a:endParaRPr>
          </a:p>
        </p:txBody>
      </p:sp>
      <p:sp>
        <p:nvSpPr>
          <p:cNvPr id="28774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7D32AA3-53BF-42BB-BBA0-558DC9F7E125}" type="slidenum">
              <a:rPr lang="ar-SA" sz="2000" b="1">
                <a:latin typeface="Candara" pitchFamily="34" charset="0"/>
              </a:rPr>
              <a:pPr algn="ctr" rtl="0"/>
              <a:t>291</a:t>
            </a:fld>
            <a:endParaRPr lang="en-US" sz="2000" b="1">
              <a:latin typeface="Candara" pitchFamily="34" charset="0"/>
            </a:endParaRPr>
          </a:p>
        </p:txBody>
      </p:sp>
      <p:sp>
        <p:nvSpPr>
          <p:cNvPr id="28774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Content Placeholder 2"/>
          <p:cNvSpPr>
            <a:spLocks noGrp="1"/>
          </p:cNvSpPr>
          <p:nvPr>
            <p:ph idx="4294967295"/>
          </p:nvPr>
        </p:nvSpPr>
        <p:spPr>
          <a:xfrm>
            <a:off x="457200" y="2971800"/>
            <a:ext cx="8229600" cy="30480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إذا أعسر المحيل قبل أداء الدين فليس لسائر الغرماء الحق في مشاركة المحال له وذلك لتعلق حقه بالدين أو العين بمجرد انعقاد الحوالة. (م/361 مدني).</a:t>
            </a:r>
          </a:p>
        </p:txBody>
      </p:sp>
      <p:sp>
        <p:nvSpPr>
          <p:cNvPr id="537602" name="Title 1"/>
          <p:cNvSpPr>
            <a:spLocks noGrp="1"/>
          </p:cNvSpPr>
          <p:nvPr>
            <p:ph type="title" idx="4294967295"/>
          </p:nvPr>
        </p:nvSpPr>
        <p:spPr>
          <a:xfrm>
            <a:off x="381000" y="228600"/>
            <a:ext cx="8229600" cy="804863"/>
          </a:xfrm>
        </p:spPr>
        <p:txBody>
          <a:bodyPr/>
          <a:lstStyle/>
          <a:p>
            <a:pPr eaLnBrk="1" hangingPunct="1">
              <a:defRPr/>
            </a:pPr>
            <a:r>
              <a:rPr lang="ar-IQ">
                <a:solidFill>
                  <a:schemeClr val="tx1"/>
                </a:solidFill>
                <a:cs typeface="Ali-A-Samik" pitchFamily="2" charset="-78"/>
              </a:rPr>
              <a:t>أحكام حوالة الدين</a:t>
            </a:r>
            <a:endParaRPr lang="en-US">
              <a:solidFill>
                <a:schemeClr val="tx1"/>
              </a:solidFill>
              <a:cs typeface="Ali-A-Samik" pitchFamily="2" charset="-78"/>
            </a:endParaRPr>
          </a:p>
        </p:txBody>
      </p:sp>
      <p:sp>
        <p:nvSpPr>
          <p:cNvPr id="28877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F32B0D2-9003-406D-8571-130025A824AA}" type="slidenum">
              <a:rPr lang="ar-SA" sz="2000" b="1">
                <a:latin typeface="Candara" pitchFamily="34" charset="0"/>
              </a:rPr>
              <a:pPr algn="ctr" rtl="0"/>
              <a:t>292</a:t>
            </a:fld>
            <a:endParaRPr lang="en-US" sz="2000" b="1">
              <a:latin typeface="Candara" pitchFamily="34" charset="0"/>
            </a:endParaRPr>
          </a:p>
        </p:txBody>
      </p:sp>
      <p:sp>
        <p:nvSpPr>
          <p:cNvPr id="28877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Content Placeholder 2"/>
          <p:cNvSpPr>
            <a:spLocks noGrp="1"/>
          </p:cNvSpPr>
          <p:nvPr>
            <p:ph idx="1"/>
          </p:nvPr>
        </p:nvSpPr>
        <p:spPr>
          <a:xfrm>
            <a:off x="609600" y="2209800"/>
            <a:ext cx="7899400" cy="3505200"/>
          </a:xfrm>
        </p:spPr>
        <p:txBody>
          <a:bodyPr/>
          <a:lstStyle/>
          <a:p>
            <a:pPr eaLnBrk="1" hangingPunct="1"/>
            <a:r>
              <a:rPr lang="ar-IQ" sz="4400">
                <a:solidFill>
                  <a:srgbClr val="FFFF00"/>
                </a:solidFill>
              </a:rPr>
              <a:t>أطراف حوالة الحق</a:t>
            </a:r>
          </a:p>
          <a:p>
            <a:pPr eaLnBrk="1" hangingPunct="1"/>
            <a:r>
              <a:rPr lang="ar-IQ" sz="4400"/>
              <a:t>المحيل: الدائن القديم</a:t>
            </a:r>
          </a:p>
          <a:p>
            <a:pPr eaLnBrk="1" hangingPunct="1"/>
            <a:r>
              <a:rPr lang="ar-IQ" sz="4400"/>
              <a:t>المحال له: الدائن الجديد</a:t>
            </a:r>
          </a:p>
          <a:p>
            <a:pPr eaLnBrk="1" hangingPunct="1"/>
            <a:r>
              <a:rPr lang="ar-IQ" sz="4400"/>
              <a:t>المحال عليه: المدين</a:t>
            </a:r>
          </a:p>
        </p:txBody>
      </p:sp>
      <p:sp>
        <p:nvSpPr>
          <p:cNvPr id="538626" name="Title 1"/>
          <p:cNvSpPr>
            <a:spLocks noGrp="1"/>
          </p:cNvSpPr>
          <p:nvPr>
            <p:ph type="title"/>
          </p:nvPr>
        </p:nvSpPr>
        <p:spPr>
          <a:xfrm>
            <a:off x="381000" y="228600"/>
            <a:ext cx="8229600" cy="1676400"/>
          </a:xfrm>
        </p:spPr>
        <p:txBody>
          <a:bodyPr/>
          <a:lstStyle/>
          <a:p>
            <a:pPr algn="ctr" eaLnBrk="1" hangingPunct="1">
              <a:defRPr/>
            </a:pPr>
            <a:r>
              <a:rPr lang="ar-IQ" dirty="0">
                <a:solidFill>
                  <a:srgbClr val="FF0000"/>
                </a:solidFill>
                <a:cs typeface="Ali-A-Samik" pitchFamily="2" charset="-78"/>
              </a:rPr>
              <a:t>حوالة الحق </a:t>
            </a:r>
            <a:br>
              <a:rPr lang="ar-IQ" dirty="0">
                <a:solidFill>
                  <a:srgbClr val="FF0000"/>
                </a:solidFill>
                <a:cs typeface="Ali-A-Samik" pitchFamily="2" charset="-78"/>
              </a:rPr>
            </a:br>
            <a:r>
              <a:rPr lang="ar-IQ" dirty="0">
                <a:solidFill>
                  <a:schemeClr val="tx1"/>
                </a:solidFill>
                <a:cs typeface="Ali-A-Samik" pitchFamily="2" charset="-78"/>
              </a:rPr>
              <a:t>(م/362-374 مدني)</a:t>
            </a:r>
            <a:endParaRPr lang="en-US" dirty="0">
              <a:solidFill>
                <a:schemeClr val="tx1"/>
              </a:solidFill>
              <a:cs typeface="Ali-A-Samik" pitchFamily="2" charset="-78"/>
            </a:endParaRPr>
          </a:p>
        </p:txBody>
      </p:sp>
      <p:sp>
        <p:nvSpPr>
          <p:cNvPr id="538627" name="Slide Number Placeholder 3"/>
          <p:cNvSpPr>
            <a:spLocks noGrp="1"/>
          </p:cNvSpPr>
          <p:nvPr>
            <p:ph type="sldNum" sz="quarter" idx="12"/>
          </p:nvPr>
        </p:nvSpPr>
        <p:spPr bwMode="auto">
          <a:ln>
            <a:miter lim="800000"/>
            <a:headEnd/>
            <a:tailEnd/>
          </a:ln>
        </p:spPr>
        <p:txBody>
          <a:bodyPr/>
          <a:lstStyle/>
          <a:p>
            <a:pPr>
              <a:defRPr/>
            </a:pPr>
            <a:fld id="{22910EFC-A50C-4A6A-A32D-4EC01A228F1A}" type="slidenum">
              <a:rPr lang="ar-SA" smtClean="0"/>
              <a:pPr>
                <a:defRPr/>
              </a:pPr>
              <a:t>293</a:t>
            </a:fld>
            <a:endParaRPr lang="en-US"/>
          </a:p>
        </p:txBody>
      </p:sp>
      <p:sp>
        <p:nvSpPr>
          <p:cNvPr id="53862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a:p>
        </p:txBody>
      </p:sp>
      <p:sp>
        <p:nvSpPr>
          <p:cNvPr id="53862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Content Placeholder 2"/>
          <p:cNvSpPr>
            <a:spLocks noGrp="1"/>
          </p:cNvSpPr>
          <p:nvPr>
            <p:ph idx="4294967295"/>
          </p:nvPr>
        </p:nvSpPr>
        <p:spPr>
          <a:xfrm>
            <a:off x="609600" y="2057400"/>
            <a:ext cx="7899400" cy="35052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هي نقل الحق والمطالبة به من دائن إلى دائن آخر في مواجهة المدين الذي يسمى المحال عليه.</a:t>
            </a:r>
          </a:p>
          <a:p>
            <a:pPr marL="0" indent="0" algn="just" eaLnBrk="1" hangingPunct="1">
              <a:buFont typeface="Symbol" pitchFamily="18" charset="2"/>
              <a:buNone/>
            </a:pPr>
            <a:r>
              <a:rPr lang="ar-IQ" sz="4400">
                <a:latin typeface="Sakkal Majalla" pitchFamily="2" charset="-78"/>
                <a:cs typeface="Sakkal Majalla" pitchFamily="2" charset="-78"/>
              </a:rPr>
              <a:t>ويجب توافر أركان التراضي (يشترط رضا المحيل والمحال له ولا يشترط رضا المحال عليه (المدين)، والمحل (الحق المحال) والسبب. </a:t>
            </a:r>
            <a:endParaRPr lang="en-US" sz="4400">
              <a:latin typeface="Sakkal Majalla" pitchFamily="2" charset="-78"/>
              <a:ea typeface="Majalla UI"/>
              <a:cs typeface="Sakkal Majalla" pitchFamily="2" charset="-78"/>
            </a:endParaRPr>
          </a:p>
        </p:txBody>
      </p:sp>
      <p:sp>
        <p:nvSpPr>
          <p:cNvPr id="539650"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FF00"/>
                </a:solidFill>
                <a:cs typeface="Ali-A-Samik" pitchFamily="2" charset="-78"/>
              </a:rPr>
              <a:t>تعريف حوالة الحق</a:t>
            </a:r>
            <a:endParaRPr lang="en-US" dirty="0">
              <a:solidFill>
                <a:srgbClr val="FFFF00"/>
              </a:solidFill>
              <a:cs typeface="Ali-A-Samik" pitchFamily="2" charset="-78"/>
            </a:endParaRPr>
          </a:p>
        </p:txBody>
      </p:sp>
      <p:sp>
        <p:nvSpPr>
          <p:cNvPr id="29082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F496106-3080-40E0-A255-E590745BF2B8}" type="slidenum">
              <a:rPr lang="ar-SA" sz="2000" b="1">
                <a:latin typeface="Candara" pitchFamily="34" charset="0"/>
              </a:rPr>
              <a:pPr algn="ctr" rtl="0"/>
              <a:t>294</a:t>
            </a:fld>
            <a:endParaRPr lang="en-US" sz="2000" b="1">
              <a:latin typeface="Candara" pitchFamily="34" charset="0"/>
            </a:endParaRPr>
          </a:p>
        </p:txBody>
      </p:sp>
      <p:sp>
        <p:nvSpPr>
          <p:cNvPr id="290821"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Content Placeholder 2"/>
          <p:cNvSpPr>
            <a:spLocks noGrp="1"/>
          </p:cNvSpPr>
          <p:nvPr>
            <p:ph idx="4294967295"/>
          </p:nvPr>
        </p:nvSpPr>
        <p:spPr>
          <a:xfrm>
            <a:off x="762000" y="990600"/>
            <a:ext cx="7899400" cy="29718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وتجوز حوالة جميع الحقوق الشخصية إلا بعض الحقوق المستثناة من ذلك إذا نص القانون أو اتفاق المتعاقدين أو طبيعة الحق إذا كانت شخصية الدائن محل اعتبار.</a:t>
            </a:r>
            <a:endParaRPr lang="en-US" sz="4800">
              <a:latin typeface="Sakkal Majalla" pitchFamily="2" charset="-78"/>
              <a:ea typeface="Majalla UI"/>
              <a:cs typeface="Sakkal Majalla" pitchFamily="2" charset="-78"/>
            </a:endParaRPr>
          </a:p>
        </p:txBody>
      </p:sp>
      <p:sp>
        <p:nvSpPr>
          <p:cNvPr id="540674"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2918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672E1E26-0C5D-4675-8284-346B58415BA8}" type="slidenum">
              <a:rPr lang="ar-SA" sz="2000" b="1">
                <a:latin typeface="Candara" pitchFamily="34" charset="0"/>
              </a:rPr>
              <a:pPr algn="ctr" rtl="0"/>
              <a:t>295</a:t>
            </a:fld>
            <a:endParaRPr lang="en-US" sz="2000" b="1">
              <a:latin typeface="Candara" pitchFamily="34" charset="0"/>
            </a:endParaRPr>
          </a:p>
        </p:txBody>
      </p:sp>
      <p:sp>
        <p:nvSpPr>
          <p:cNvPr id="2918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918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Content Placeholder 2"/>
          <p:cNvSpPr>
            <a:spLocks noGrp="1"/>
          </p:cNvSpPr>
          <p:nvPr>
            <p:ph idx="4294967295"/>
          </p:nvPr>
        </p:nvSpPr>
        <p:spPr>
          <a:xfrm>
            <a:off x="508000" y="1752600"/>
            <a:ext cx="8128000" cy="4191000"/>
          </a:xfrm>
        </p:spPr>
        <p:txBody>
          <a:bodyPr/>
          <a:lstStyle/>
          <a:p>
            <a:pPr marL="0" indent="0" algn="just" eaLnBrk="1" hangingPunct="1">
              <a:buFont typeface="Symbol" pitchFamily="18" charset="2"/>
              <a:buNone/>
            </a:pPr>
            <a:r>
              <a:rPr lang="ar-IQ" sz="4400">
                <a:solidFill>
                  <a:srgbClr val="FF0000"/>
                </a:solidFill>
                <a:latin typeface="Sakkal Majalla" pitchFamily="2" charset="-78"/>
                <a:cs typeface="Sakkal Majalla" pitchFamily="2" charset="-78"/>
              </a:rPr>
              <a:t>1- شروط الانعقاد (م/362 مدني): </a:t>
            </a:r>
          </a:p>
          <a:p>
            <a:pPr marL="0" indent="0" algn="just" eaLnBrk="1" hangingPunct="1">
              <a:buFont typeface="Symbol" pitchFamily="18" charset="2"/>
              <a:buNone/>
            </a:pPr>
            <a:r>
              <a:rPr lang="ar-IQ" sz="4400">
                <a:latin typeface="Sakkal Majalla" pitchFamily="2" charset="-78"/>
                <a:cs typeface="Sakkal Majalla" pitchFamily="2" charset="-78"/>
              </a:rPr>
              <a:t>يكفي لانعقاد الحوالة الاتفاق بين الدائن الأول (القديم) والدائن الثاني (المحال له) ولا تشترط موافقة المدين (المحال عليه) لانعقاد الحوالة فهي تنعقد بمجرد الإيجاب والقبول بين الدائن الأول والدائن الثاني.</a:t>
            </a:r>
          </a:p>
        </p:txBody>
      </p:sp>
      <p:sp>
        <p:nvSpPr>
          <p:cNvPr id="541698"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شروط حوالة الحق</a:t>
            </a:r>
            <a:endParaRPr lang="en-US" dirty="0">
              <a:solidFill>
                <a:schemeClr val="tx1"/>
              </a:solidFill>
              <a:cs typeface="Ali-A-Samik" pitchFamily="2" charset="-78"/>
            </a:endParaRPr>
          </a:p>
        </p:txBody>
      </p:sp>
      <p:sp>
        <p:nvSpPr>
          <p:cNvPr id="2928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83C24C3-37C1-4350-90D9-C92D041C8C09}" type="slidenum">
              <a:rPr lang="ar-SA" sz="2000" b="1">
                <a:latin typeface="Candara" pitchFamily="34" charset="0"/>
              </a:rPr>
              <a:pPr algn="ctr" rtl="0"/>
              <a:t>296</a:t>
            </a:fld>
            <a:endParaRPr lang="en-US" sz="2000" b="1">
              <a:latin typeface="Candara" pitchFamily="34" charset="0"/>
            </a:endParaRPr>
          </a:p>
        </p:txBody>
      </p:sp>
      <p:sp>
        <p:nvSpPr>
          <p:cNvPr id="29286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9287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1" name="Content Placeholder 2"/>
          <p:cNvSpPr>
            <a:spLocks noGrp="1"/>
          </p:cNvSpPr>
          <p:nvPr>
            <p:ph idx="1"/>
          </p:nvPr>
        </p:nvSpPr>
        <p:spPr>
          <a:xfrm>
            <a:off x="533400" y="1828800"/>
            <a:ext cx="8128000" cy="4724400"/>
          </a:xfrm>
        </p:spPr>
        <p:txBody>
          <a:bodyPr>
            <a:normAutofit fontScale="85000" lnSpcReduction="20000"/>
          </a:bodyPr>
          <a:lstStyle/>
          <a:p>
            <a:pPr algn="just" eaLnBrk="1" hangingPunct="1">
              <a:defRPr/>
            </a:pPr>
            <a:r>
              <a:rPr lang="ar-IQ" sz="4400" dirty="0">
                <a:solidFill>
                  <a:srgbClr val="FF0000"/>
                </a:solidFill>
              </a:rPr>
              <a:t>2</a:t>
            </a:r>
            <a:r>
              <a:rPr lang="ar-IQ" sz="4400" dirty="0">
                <a:solidFill>
                  <a:srgbClr val="FF0000"/>
                </a:solidFill>
                <a:latin typeface="Sakkal Majalla" pitchFamily="2" charset="-78"/>
                <a:cs typeface="Sakkal Majalla" pitchFamily="2" charset="-78"/>
              </a:rPr>
              <a:t>- شروط النفاذ (م/363 مدني):</a:t>
            </a:r>
          </a:p>
          <a:p>
            <a:pPr algn="just" eaLnBrk="1" hangingPunct="1">
              <a:defRPr/>
            </a:pPr>
            <a:r>
              <a:rPr lang="ar-IQ" sz="4400" dirty="0">
                <a:latin typeface="Sakkal Majalla" pitchFamily="2" charset="-78"/>
                <a:cs typeface="Sakkal Majalla" pitchFamily="2" charset="-78"/>
              </a:rPr>
              <a:t>موافقة المدين ضروري لنفاذ الحوالة إذ لا تكون الحوالة نافذة في حق المحال عليه أو في حق الغير إلا إذ قبلها المحال عليه أو أعلنت له (والإعلان يوجهه الكاتب العدل للمحال عليه بناءً على طلب المحيل أو المحال له). </a:t>
            </a:r>
          </a:p>
          <a:p>
            <a:pPr algn="just" eaLnBrk="1" hangingPunct="1">
              <a:defRPr/>
            </a:pPr>
            <a:endParaRPr lang="ar-IQ" sz="4400" dirty="0">
              <a:latin typeface="Sakkal Majalla" pitchFamily="2" charset="-78"/>
              <a:cs typeface="Sakkal Majalla" pitchFamily="2" charset="-78"/>
            </a:endParaRPr>
          </a:p>
          <a:p>
            <a:pPr algn="just" eaLnBrk="1" hangingPunct="1">
              <a:defRPr/>
            </a:pPr>
            <a:r>
              <a:rPr lang="ar-IQ" sz="4400" dirty="0">
                <a:latin typeface="Sakkal Majalla" pitchFamily="2" charset="-78"/>
                <a:cs typeface="Sakkal Majalla" pitchFamily="2" charset="-78"/>
              </a:rPr>
              <a:t>فلو رفضها المدين يقوم الدائن الأول والدائن الثاني بإعلان الحوالة إليه وتكون الحوالة نافذة بحق الغير إذا كان قبولها من قبل المدين أو إعلانها للمدين ثابت التأريخ.</a:t>
            </a:r>
          </a:p>
          <a:p>
            <a:pPr algn="just" eaLnBrk="1" hangingPunct="1">
              <a:defRPr/>
            </a:pPr>
            <a:endParaRPr lang="ar-IQ" sz="4400" dirty="0">
              <a:latin typeface="Sakkal Majalla" pitchFamily="2" charset="-78"/>
              <a:cs typeface="Sakkal Majalla" pitchFamily="2" charset="-78"/>
            </a:endParaRPr>
          </a:p>
        </p:txBody>
      </p:sp>
      <p:sp>
        <p:nvSpPr>
          <p:cNvPr id="542722" name="Title 1"/>
          <p:cNvSpPr>
            <a:spLocks noGrp="1"/>
          </p:cNvSpPr>
          <p:nvPr>
            <p:ph type="title"/>
          </p:nvPr>
        </p:nvSpPr>
        <p:spPr>
          <a:xfrm>
            <a:off x="381000" y="228600"/>
            <a:ext cx="8229600" cy="804863"/>
          </a:xfrm>
        </p:spPr>
        <p:txBody>
          <a:bodyPr/>
          <a:lstStyle/>
          <a:p>
            <a:pPr algn="r" eaLnBrk="1" hangingPunct="1">
              <a:defRPr/>
            </a:pPr>
            <a:r>
              <a:rPr lang="ar-IQ" dirty="0">
                <a:solidFill>
                  <a:schemeClr val="tx1"/>
                </a:solidFill>
                <a:cs typeface="Ali-A-Samik" pitchFamily="2" charset="-78"/>
              </a:rPr>
              <a:t>شروط حوالة الحق</a:t>
            </a:r>
            <a:endParaRPr lang="en-US" dirty="0">
              <a:solidFill>
                <a:schemeClr val="tx1"/>
              </a:solidFill>
              <a:cs typeface="Ali-A-Samik" pitchFamily="2" charset="-78"/>
            </a:endParaRPr>
          </a:p>
        </p:txBody>
      </p:sp>
      <p:sp>
        <p:nvSpPr>
          <p:cNvPr id="542723" name="Slide Number Placeholder 3"/>
          <p:cNvSpPr>
            <a:spLocks noGrp="1"/>
          </p:cNvSpPr>
          <p:nvPr>
            <p:ph type="sldNum" sz="quarter" idx="12"/>
          </p:nvPr>
        </p:nvSpPr>
        <p:spPr bwMode="auto">
          <a:ln>
            <a:miter lim="800000"/>
            <a:headEnd/>
            <a:tailEnd/>
          </a:ln>
        </p:spPr>
        <p:txBody>
          <a:bodyPr/>
          <a:lstStyle/>
          <a:p>
            <a:pPr>
              <a:defRPr/>
            </a:pPr>
            <a:fld id="{1A4DAC52-AB91-4194-B761-A209E0C15966}" type="slidenum">
              <a:rPr lang="ar-SA" smtClean="0"/>
              <a:pPr>
                <a:defRPr/>
              </a:pPr>
              <a:t>297</a:t>
            </a:fld>
            <a:endParaRPr lang="en-US"/>
          </a:p>
        </p:txBody>
      </p:sp>
      <p:sp>
        <p:nvSpPr>
          <p:cNvPr id="54272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54272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3" name="Content Placeholder 2"/>
          <p:cNvSpPr>
            <a:spLocks noGrp="1"/>
          </p:cNvSpPr>
          <p:nvPr>
            <p:ph idx="4294967295"/>
          </p:nvPr>
        </p:nvSpPr>
        <p:spPr>
          <a:xfrm>
            <a:off x="457200" y="990600"/>
            <a:ext cx="8204200" cy="5257800"/>
          </a:xfrm>
        </p:spPr>
        <p:txBody>
          <a:bodyPr/>
          <a:lstStyle/>
          <a:p>
            <a:pPr eaLnBrk="1" hangingPunct="1">
              <a:buFont typeface="Wingdings" pitchFamily="2" charset="2"/>
              <a:buNone/>
              <a:defRPr/>
            </a:pPr>
            <a:r>
              <a:rPr lang="ar-IQ" sz="4800" dirty="0">
                <a:latin typeface="Sakkal Majalla" pitchFamily="2" charset="-78"/>
                <a:cs typeface="Sakkal Majalla" pitchFamily="2" charset="-78"/>
              </a:rPr>
              <a:t>1</a:t>
            </a:r>
            <a:r>
              <a:rPr lang="ar-IQ" sz="4800" dirty="0">
                <a:solidFill>
                  <a:srgbClr val="FFFF00"/>
                </a:solidFill>
                <a:latin typeface="Sakkal Majalla" pitchFamily="2" charset="-78"/>
                <a:cs typeface="Sakkal Majalla" pitchFamily="2" charset="-78"/>
              </a:rPr>
              <a:t>- العلاقة بين المحال له والمحال عليه:</a:t>
            </a:r>
          </a:p>
          <a:p>
            <a:pPr eaLnBrk="1" hangingPunct="1">
              <a:defRPr/>
            </a:pPr>
            <a:r>
              <a:rPr lang="ar-IQ" sz="4800" dirty="0">
                <a:latin typeface="Sakkal Majalla" pitchFamily="2" charset="-78"/>
                <a:cs typeface="Sakkal Majalla" pitchFamily="2" charset="-78"/>
              </a:rPr>
              <a:t>تمر الحوالة بمرحلتين قبل نفاذها وبعد نفاذها في مواجهة المدين.</a:t>
            </a:r>
          </a:p>
          <a:p>
            <a:pPr marL="0" indent="0" algn="just" eaLnBrk="1" hangingPunct="1">
              <a:buFont typeface="Symbol" pitchFamily="18" charset="2"/>
              <a:buNone/>
              <a:defRPr/>
            </a:pPr>
            <a:r>
              <a:rPr lang="ar-IQ" sz="4800" dirty="0">
                <a:solidFill>
                  <a:srgbClr val="00B0F0"/>
                </a:solidFill>
                <a:latin typeface="Sakkal Majalla" pitchFamily="2" charset="-78"/>
                <a:cs typeface="Sakkal Majalla" pitchFamily="2" charset="-78"/>
              </a:rPr>
              <a:t>أ- قبل النفاذ:</a:t>
            </a:r>
            <a:r>
              <a:rPr lang="ar-IQ" sz="4800" dirty="0">
                <a:latin typeface="Sakkal Majalla" pitchFamily="2" charset="-78"/>
                <a:cs typeface="Sakkal Majalla" pitchFamily="2" charset="-78"/>
              </a:rPr>
              <a:t> بالنسبة للمحال له لا يستطيع اتخاذ الإجراءات التنفيذية للحصول على الحق وكل ما يستطيع القيام به هو بعض الإجراءات التحفظية للمحافظة على الحق المحال به.</a:t>
            </a:r>
            <a:endParaRPr lang="en-US" sz="4800" dirty="0">
              <a:latin typeface="Sakkal Majalla" pitchFamily="2" charset="-78"/>
              <a:ea typeface="Majalla UI"/>
              <a:cs typeface="Sakkal Majalla" pitchFamily="2" charset="-78"/>
            </a:endParaRPr>
          </a:p>
        </p:txBody>
      </p:sp>
      <p:sp>
        <p:nvSpPr>
          <p:cNvPr id="545794"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أحكام حوالة الحق</a:t>
            </a:r>
            <a:endParaRPr lang="en-US" dirty="0">
              <a:solidFill>
                <a:srgbClr val="FF0000"/>
              </a:solidFill>
              <a:cs typeface="Ali-A-Samik" pitchFamily="2" charset="-78"/>
            </a:endParaRPr>
          </a:p>
        </p:txBody>
      </p:sp>
      <p:sp>
        <p:nvSpPr>
          <p:cNvPr id="29491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E41CBB1-870E-4CE2-BABF-536678CA1368}" type="slidenum">
              <a:rPr lang="ar-SA" sz="2000" b="1">
                <a:latin typeface="Candara" pitchFamily="34" charset="0"/>
              </a:rPr>
              <a:pPr algn="ctr" rtl="0"/>
              <a:t>298</a:t>
            </a:fld>
            <a:endParaRPr lang="en-US" sz="2000" b="1">
              <a:latin typeface="Candara" pitchFamily="34" charset="0"/>
            </a:endParaRPr>
          </a:p>
        </p:txBody>
      </p:sp>
      <p:sp>
        <p:nvSpPr>
          <p:cNvPr id="29491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9491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Content Placeholder 2"/>
          <p:cNvSpPr>
            <a:spLocks noGrp="1"/>
          </p:cNvSpPr>
          <p:nvPr>
            <p:ph idx="4294967295"/>
          </p:nvPr>
        </p:nvSpPr>
        <p:spPr>
          <a:xfrm>
            <a:off x="685800" y="1143000"/>
            <a:ext cx="8305800" cy="30480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بالنسبة للمحال عليه إذا علم بالحوالة قبل نفاذها فعليه الامتناع عن كل عمل يضر بحقوق المحال له فلا يحق له أن يوفي الحق المحال به للمحيل غشاً وتواطؤاً (م/372 مدني).</a:t>
            </a:r>
            <a:endParaRPr lang="en-US" sz="4800">
              <a:latin typeface="Sakkal Majalla" pitchFamily="2" charset="-78"/>
              <a:ea typeface="Majalla UI"/>
              <a:cs typeface="Sakkal Majalla" pitchFamily="2" charset="-78"/>
            </a:endParaRPr>
          </a:p>
        </p:txBody>
      </p:sp>
      <p:sp>
        <p:nvSpPr>
          <p:cNvPr id="546818"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29594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4AA5FA5-4548-4AA4-A39C-5444CB533C2A}" type="slidenum">
              <a:rPr lang="ar-SA" sz="2000" b="1">
                <a:latin typeface="Candara" pitchFamily="34" charset="0"/>
              </a:rPr>
              <a:pPr algn="ctr" rtl="0"/>
              <a:t>299</a:t>
            </a:fld>
            <a:endParaRPr lang="en-US" sz="2000" b="1">
              <a:latin typeface="Candara" pitchFamily="34" charset="0"/>
            </a:endParaRPr>
          </a:p>
        </p:txBody>
      </p:sp>
      <p:sp>
        <p:nvSpPr>
          <p:cNvPr id="29594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9594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sz="2000">
              <a:solidFill>
                <a:srgbClr val="FFFF00"/>
              </a:solidFill>
              <a:latin typeface="Corbel"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Oval 2"/>
          <p:cNvSpPr/>
          <p:nvPr/>
        </p:nvSpPr>
        <p:spPr>
          <a:xfrm>
            <a:off x="4038600" y="457200"/>
            <a:ext cx="15240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0000"/>
                </a:solidFill>
              </a:rPr>
              <a:t>أحكام الألتزام</a:t>
            </a:r>
          </a:p>
        </p:txBody>
      </p:sp>
      <p:sp>
        <p:nvSpPr>
          <p:cNvPr id="4" name="Rounded Rectangle 3"/>
          <p:cNvSpPr/>
          <p:nvPr/>
        </p:nvSpPr>
        <p:spPr>
          <a:xfrm>
            <a:off x="7239000" y="2895600"/>
            <a:ext cx="1219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FF00"/>
                </a:solidFill>
              </a:rPr>
              <a:t>تنفيذ الألتزام</a:t>
            </a:r>
          </a:p>
        </p:txBody>
      </p:sp>
      <p:sp>
        <p:nvSpPr>
          <p:cNvPr id="5" name="Rounded Rectangle 4"/>
          <p:cNvSpPr/>
          <p:nvPr/>
        </p:nvSpPr>
        <p:spPr>
          <a:xfrm>
            <a:off x="5181600" y="2895600"/>
            <a:ext cx="1295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FF00"/>
                </a:solidFill>
              </a:rPr>
              <a:t>أوصاف الألتزام</a:t>
            </a:r>
          </a:p>
        </p:txBody>
      </p:sp>
      <p:sp>
        <p:nvSpPr>
          <p:cNvPr id="6" name="Rounded Rectangle 5"/>
          <p:cNvSpPr/>
          <p:nvPr/>
        </p:nvSpPr>
        <p:spPr>
          <a:xfrm>
            <a:off x="3124200" y="2895600"/>
            <a:ext cx="1219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FF00"/>
                </a:solidFill>
              </a:rPr>
              <a:t>أنتقال الألتزام</a:t>
            </a:r>
          </a:p>
        </p:txBody>
      </p:sp>
      <p:sp>
        <p:nvSpPr>
          <p:cNvPr id="7" name="Rounded Rectangle 6"/>
          <p:cNvSpPr/>
          <p:nvPr/>
        </p:nvSpPr>
        <p:spPr>
          <a:xfrm>
            <a:off x="1371600" y="2895600"/>
            <a:ext cx="1219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FF00"/>
                </a:solidFill>
              </a:rPr>
              <a:t>أنقضاء الألتزام</a:t>
            </a:r>
          </a:p>
        </p:txBody>
      </p:sp>
      <p:cxnSp>
        <p:nvCxnSpPr>
          <p:cNvPr id="9" name="Straight Arrow Connector 8"/>
          <p:cNvCxnSpPr/>
          <p:nvPr/>
        </p:nvCxnSpPr>
        <p:spPr>
          <a:xfrm>
            <a:off x="5943600" y="1600200"/>
            <a:ext cx="15240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029200" y="19050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3543300" y="1943100"/>
            <a:ext cx="838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V="1">
            <a:off x="2057400" y="16764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 calcmode="lin" valueType="num">
                                      <p:cBhvr additive="base">
                                        <p:cTn id="1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 calcmode="lin" valueType="num">
                                      <p:cBhvr additive="base">
                                        <p:cTn id="2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 calcmode="lin" valueType="num">
                                      <p:cBhvr additive="base">
                                        <p:cTn id="30"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228600" y="304800"/>
            <a:ext cx="8763000" cy="5483552"/>
          </a:xfrm>
          <a:prstGeom prst="rect">
            <a:avLst/>
          </a:prstGeom>
          <a:noFill/>
          <a:ln w="9525">
            <a:noFill/>
            <a:miter lim="800000"/>
            <a:headEnd/>
            <a:tailEnd/>
          </a:ln>
        </p:spPr>
        <p:txBody>
          <a:bodyPr>
            <a:spAutoFit/>
          </a:bodyPr>
          <a:lstStyle/>
          <a:p>
            <a:pPr algn="just">
              <a:lnSpc>
                <a:spcPct val="150000"/>
              </a:lnSpc>
            </a:pPr>
            <a:r>
              <a:rPr lang="ar-IQ" sz="3200" b="1" dirty="0">
                <a:latin typeface="Times New Roman" panose="02020603050405020304" pitchFamily="18" charset="0"/>
                <a:cs typeface="Times New Roman" panose="02020603050405020304" pitchFamily="18" charset="0"/>
              </a:rPr>
              <a:t>الشرط الثاني</a:t>
            </a:r>
          </a:p>
          <a:p>
            <a:pPr algn="just">
              <a:lnSpc>
                <a:spcPct val="150000"/>
              </a:lnSpc>
            </a:pPr>
            <a:r>
              <a:rPr lang="ar-IQ" sz="2800" b="1" dirty="0">
                <a:latin typeface="Times New Roman" panose="02020603050405020304" pitchFamily="18" charset="0"/>
                <a:cs typeface="Times New Roman" panose="02020603050405020304" pitchFamily="18" charset="0"/>
              </a:rPr>
              <a:t>الا يكون في التنفيذ العيني أرهاق المدين أو يكون فيه ارهاق ولكن العدول عنه يلحق بالدائن ضررا جسيما</a:t>
            </a:r>
          </a:p>
          <a:p>
            <a:pPr algn="just">
              <a:lnSpc>
                <a:spcPct val="150000"/>
              </a:lnSpc>
            </a:pPr>
            <a:r>
              <a:rPr lang="ar-IQ" sz="2800" b="1" dirty="0">
                <a:latin typeface="Times New Roman" panose="02020603050405020304" pitchFamily="18" charset="0"/>
                <a:cs typeface="Times New Roman" panose="02020603050405020304" pitchFamily="18" charset="0"/>
              </a:rPr>
              <a:t>قد يكون التنفيذ العيني ممكنا ومع ذلك يجوز للمدين ان يعدل عنه الى التنفيذ بطريق التعويض اذا توافر شرطان, اولهما ان يكون في التنفيذ العيني ارهاق له, وثانيهما الا تنتج عن عدوله عن التنفيذ ضرر يصيب الدائن او يفوق في جسامته ما يلحقه. </a:t>
            </a:r>
          </a:p>
          <a:p>
            <a:pPr algn="just">
              <a:lnSpc>
                <a:spcPct val="150000"/>
              </a:lnSpc>
            </a:pPr>
            <a:r>
              <a:rPr lang="ar-IQ" dirty="0">
                <a:latin typeface="Corbel" pitchFamily="34" charset="0"/>
                <a:cs typeface="Tahoma" pitchFamily="34" charset="0"/>
              </a:rPr>
              <a:t>  </a:t>
            </a:r>
            <a:endParaRPr lang="ar-IQ" dirty="0">
              <a:solidFill>
                <a:srgbClr val="FFFF00"/>
              </a:solidFill>
              <a:latin typeface="Corbel" pitchFamily="34" charset="0"/>
              <a:cs typeface="Tahoma" pitchFamily="34" charset="0"/>
            </a:endParaRPr>
          </a:p>
          <a:p>
            <a:pPr algn="just">
              <a:lnSpc>
                <a:spcPct val="150000"/>
              </a:lnSpc>
            </a:pPr>
            <a:endParaRPr lang="ar-IQ" dirty="0">
              <a:latin typeface="Corbel" pitchFamily="34" charset="0"/>
              <a:cs typeface="Tahoma" pitchFamily="34" charset="0"/>
            </a:endParaRPr>
          </a:p>
        </p:txBody>
      </p:sp>
    </p:spTree>
  </p:cSld>
  <p:clrMapOvr>
    <a:masterClrMapping/>
  </p:clrMapOvr>
  <p:transition/>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Content Placeholder 2"/>
          <p:cNvSpPr>
            <a:spLocks noGrp="1"/>
          </p:cNvSpPr>
          <p:nvPr>
            <p:ph idx="4294967295"/>
          </p:nvPr>
        </p:nvSpPr>
        <p:spPr>
          <a:xfrm>
            <a:off x="457200" y="1447800"/>
            <a:ext cx="8382000" cy="4267200"/>
          </a:xfrm>
        </p:spPr>
        <p:txBody>
          <a:bodyPr/>
          <a:lstStyle/>
          <a:p>
            <a:pPr marL="0" indent="0" algn="just" eaLnBrk="1" hangingPunct="1">
              <a:buFont typeface="Symbol" pitchFamily="18" charset="2"/>
              <a:buNone/>
            </a:pPr>
            <a:r>
              <a:rPr lang="ar-IQ" sz="4400">
                <a:solidFill>
                  <a:srgbClr val="00B0F0"/>
                </a:solidFill>
                <a:latin typeface="Sakkal Majalla" pitchFamily="2" charset="-78"/>
                <a:cs typeface="Sakkal Majalla" pitchFamily="2" charset="-78"/>
              </a:rPr>
              <a:t>ب- بعد النفاذ:</a:t>
            </a:r>
            <a:r>
              <a:rPr lang="ar-IQ" sz="4400">
                <a:latin typeface="Sakkal Majalla" pitchFamily="2" charset="-78"/>
                <a:cs typeface="Sakkal Majalla" pitchFamily="2" charset="-78"/>
              </a:rPr>
              <a:t> ينتقل الحق بكل صفاته وتوابعه(ومن ضمنها الدعاوي) وضماناته (م/365 مدني) (كالكفالة والامتياز والرهن) من المحيل إلى المحال له، ويستطيع المحال عليه التمسك بالدفوع تجاه المحال له التي كان يستطيع التمسك بها تجاه المحيل وقت إعلان الحوالة أو قبولها (م/366 مدني).</a:t>
            </a:r>
            <a:endParaRPr lang="en-US" sz="4400">
              <a:latin typeface="Sakkal Majalla" pitchFamily="2" charset="-78"/>
              <a:ea typeface="Majalla UI"/>
              <a:cs typeface="Sakkal Majalla" pitchFamily="2" charset="-78"/>
            </a:endParaRPr>
          </a:p>
        </p:txBody>
      </p:sp>
      <p:sp>
        <p:nvSpPr>
          <p:cNvPr id="547842"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29696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9B8A566-E94C-493E-A538-490D5C399EC0}" type="slidenum">
              <a:rPr lang="ar-SA" sz="2000" b="1">
                <a:latin typeface="Candara" pitchFamily="34" charset="0"/>
              </a:rPr>
              <a:pPr algn="ctr" rtl="0"/>
              <a:t>300</a:t>
            </a:fld>
            <a:endParaRPr lang="en-US" sz="2000" b="1">
              <a:latin typeface="Candara" pitchFamily="34" charset="0"/>
            </a:endParaRPr>
          </a:p>
        </p:txBody>
      </p:sp>
      <p:sp>
        <p:nvSpPr>
          <p:cNvPr id="29696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29696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5" name="Content Placeholder 2"/>
          <p:cNvSpPr>
            <a:spLocks noGrp="1"/>
          </p:cNvSpPr>
          <p:nvPr>
            <p:ph idx="1"/>
          </p:nvPr>
        </p:nvSpPr>
        <p:spPr>
          <a:xfrm>
            <a:off x="609600" y="1219200"/>
            <a:ext cx="8229600" cy="5257800"/>
          </a:xfrm>
        </p:spPr>
        <p:txBody>
          <a:bodyPr>
            <a:normAutofit fontScale="85000" lnSpcReduction="20000"/>
          </a:bodyPr>
          <a:lstStyle/>
          <a:p>
            <a:pPr eaLnBrk="1" hangingPunct="1">
              <a:defRPr/>
            </a:pPr>
            <a:r>
              <a:rPr lang="ar-IQ" sz="4000" dirty="0">
                <a:solidFill>
                  <a:srgbClr val="FFFF00"/>
                </a:solidFill>
              </a:rPr>
              <a:t>2</a:t>
            </a:r>
            <a:r>
              <a:rPr lang="ar-IQ" sz="4300" dirty="0">
                <a:solidFill>
                  <a:srgbClr val="FFFF00"/>
                </a:solidFill>
                <a:latin typeface="Sakkal Majalla" pitchFamily="2" charset="-78"/>
                <a:cs typeface="Sakkal Majalla" pitchFamily="2" charset="-78"/>
              </a:rPr>
              <a:t>- العلاقة بين المحال له والمحيل (م/367-369 مدني):</a:t>
            </a:r>
          </a:p>
          <a:p>
            <a:pPr algn="just" eaLnBrk="1" hangingPunct="1">
              <a:defRPr/>
            </a:pPr>
            <a:r>
              <a:rPr lang="ar-IQ" sz="4300" dirty="0">
                <a:latin typeface="Sakkal Majalla" pitchFamily="2" charset="-78"/>
                <a:cs typeface="Sakkal Majalla" pitchFamily="2" charset="-78"/>
              </a:rPr>
              <a:t>الحوالة إما أن تكون معاوضة أو تبرع، فإذا كانت بعوض كانت بيعاً وطبقت عليها أحكام البيع، وفي هذه الحالة يلتزم المحيل بتسليم سند الدين ووسائل إثبات الحق المحال به كذلك فإن المحيل يضمن وجود الحق وقت الحوالة فقط ولا يضمنه بعد ذلك ما لم يوجد اتفاق بغير ذلك.</a:t>
            </a:r>
          </a:p>
          <a:p>
            <a:pPr algn="just" eaLnBrk="1" hangingPunct="1">
              <a:defRPr/>
            </a:pPr>
            <a:r>
              <a:rPr lang="ar-IQ" sz="4400" dirty="0">
                <a:latin typeface="Sakkal Majalla" pitchFamily="2" charset="-78"/>
                <a:cs typeface="Sakkal Majalla" pitchFamily="2" charset="-78"/>
              </a:rPr>
              <a:t>والضمان الذي يلتزم به المحيل إما أن يكون ضماناً قانونياً كضمن وجود الحق وقت الحوالة عندما تخلو الحوالة من اتفاق على ذلك، أو ضماناً اتفاقياً بين الطرفين كضمان المحيل يسار المدين أو أن المحيل لا يضمن وجود الحق ولا صحته ولا يسار المدين.</a:t>
            </a:r>
          </a:p>
          <a:p>
            <a:pPr algn="just" eaLnBrk="1" hangingPunct="1">
              <a:defRPr/>
            </a:pPr>
            <a:endParaRPr lang="ar-IQ" sz="4300" dirty="0">
              <a:latin typeface="Sakkal Majalla" pitchFamily="2" charset="-78"/>
              <a:cs typeface="Sakkal Majalla" pitchFamily="2" charset="-78"/>
            </a:endParaRPr>
          </a:p>
        </p:txBody>
      </p:sp>
      <p:sp>
        <p:nvSpPr>
          <p:cNvPr id="548866" name="Title 1"/>
          <p:cNvSpPr>
            <a:spLocks noGrp="1"/>
          </p:cNvSpPr>
          <p:nvPr>
            <p:ph type="title"/>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548867" name="Slide Number Placeholder 3"/>
          <p:cNvSpPr>
            <a:spLocks noGrp="1"/>
          </p:cNvSpPr>
          <p:nvPr>
            <p:ph type="sldNum" sz="quarter" idx="12"/>
          </p:nvPr>
        </p:nvSpPr>
        <p:spPr bwMode="auto">
          <a:ln>
            <a:miter lim="800000"/>
            <a:headEnd/>
            <a:tailEnd/>
          </a:ln>
        </p:spPr>
        <p:txBody>
          <a:bodyPr/>
          <a:lstStyle/>
          <a:p>
            <a:pPr>
              <a:defRPr/>
            </a:pPr>
            <a:fld id="{53B06A5C-B686-4ECB-AFA2-2E8CCF9C059E}" type="slidenum">
              <a:rPr lang="ar-SA" smtClean="0"/>
              <a:pPr>
                <a:defRPr/>
              </a:pPr>
              <a:t>301</a:t>
            </a:fld>
            <a:endParaRPr lang="en-US"/>
          </a:p>
        </p:txBody>
      </p:sp>
      <p:sp>
        <p:nvSpPr>
          <p:cNvPr id="548868" name="Footer Placeholder 4"/>
          <p:cNvSpPr>
            <a:spLocks noGrp="1"/>
          </p:cNvSpPr>
          <p:nvPr>
            <p:ph type="ftr" sz="quarter" idx="11"/>
          </p:nvPr>
        </p:nvSpPr>
        <p:spPr bwMode="auto">
          <a:xfrm>
            <a:off x="228600" y="6248400"/>
            <a:ext cx="3786188"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 </a:t>
            </a:r>
          </a:p>
        </p:txBody>
      </p:sp>
      <p:sp>
        <p:nvSpPr>
          <p:cNvPr id="54886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Content Placeholder 2"/>
          <p:cNvSpPr>
            <a:spLocks noGrp="1"/>
          </p:cNvSpPr>
          <p:nvPr>
            <p:ph idx="4294967295"/>
          </p:nvPr>
        </p:nvSpPr>
        <p:spPr>
          <a:xfrm>
            <a:off x="914400" y="1371600"/>
            <a:ext cx="7924800" cy="4191000"/>
          </a:xfrm>
        </p:spPr>
        <p:txBody>
          <a:bodyPr/>
          <a:lstStyle/>
          <a:p>
            <a:pPr marL="0" indent="0" algn="just" eaLnBrk="1" hangingPunct="1">
              <a:buFont typeface="Symbol" pitchFamily="18" charset="2"/>
              <a:buNone/>
            </a:pPr>
            <a:r>
              <a:rPr lang="ar-IQ" sz="5400">
                <a:latin typeface="Sakkal Majalla" pitchFamily="2" charset="-78"/>
                <a:cs typeface="Sakkal Majalla" pitchFamily="2" charset="-78"/>
              </a:rPr>
              <a:t>وإذا كانت الحوالة بغير عوض (تبرع) كانت هبة وطبقت عليها أحكام الهبة. وفي هذه الحالة يلتزم المحيل بتسليم سند الدين ووسائل إثبات الحق المحال به إلى المحال له</a:t>
            </a:r>
          </a:p>
        </p:txBody>
      </p:sp>
      <p:sp>
        <p:nvSpPr>
          <p:cNvPr id="550914"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29901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042E397-2C7A-4FA4-AF34-471E06FCB7BC}" type="slidenum">
              <a:rPr lang="ar-SA" sz="2000" b="1">
                <a:latin typeface="Candara" pitchFamily="34" charset="0"/>
              </a:rPr>
              <a:pPr algn="ctr" rtl="0"/>
              <a:t>302</a:t>
            </a:fld>
            <a:endParaRPr lang="en-US" sz="2000" b="1">
              <a:latin typeface="Candara" pitchFamily="34" charset="0"/>
            </a:endParaRPr>
          </a:p>
        </p:txBody>
      </p:sp>
      <p:sp>
        <p:nvSpPr>
          <p:cNvPr id="29901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أ </a:t>
            </a:r>
            <a:endParaRPr lang="en-US" sz="1600" b="1">
              <a:latin typeface="Sakkal Majalla" pitchFamily="2" charset="-78"/>
              <a:cs typeface="Sakkal Majalla" pitchFamily="2" charset="-78"/>
            </a:endParaRPr>
          </a:p>
        </p:txBody>
      </p:sp>
      <p:sp>
        <p:nvSpPr>
          <p:cNvPr id="29901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Content Placeholder 2"/>
          <p:cNvSpPr>
            <a:spLocks noGrp="1"/>
          </p:cNvSpPr>
          <p:nvPr>
            <p:ph idx="4294967295"/>
          </p:nvPr>
        </p:nvSpPr>
        <p:spPr>
          <a:xfrm>
            <a:off x="990600" y="1371600"/>
            <a:ext cx="7696200" cy="48768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والدائن (المحيل) لا يضمن وجود الحق تجاه المحيل عليه وليس للمحال له الرجوع على المحيل سواءً تعذر عليه استيفاء الحق بسبب إعسار المدين أو بسبب كون الحق غير موجود. لذلك توصف حوالة الحق بأنها إجراء يضعف الحق ولا يفضل اللجوء إلى هذه الطريقة وخاصة في المعاملات التجارية. </a:t>
            </a:r>
          </a:p>
        </p:txBody>
      </p:sp>
      <p:sp>
        <p:nvSpPr>
          <p:cNvPr id="551938"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30003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F3BB7A9-A5CA-4698-AD35-103A35BD309E}" type="slidenum">
              <a:rPr lang="ar-SA" sz="2000" b="1">
                <a:latin typeface="Candara" pitchFamily="34" charset="0"/>
              </a:rPr>
              <a:pPr algn="ctr" rtl="0"/>
              <a:t>303</a:t>
            </a:fld>
            <a:endParaRPr lang="en-US" sz="2000" b="1">
              <a:latin typeface="Candara" pitchFamily="34" charset="0"/>
            </a:endParaRPr>
          </a:p>
        </p:txBody>
      </p:sp>
      <p:sp>
        <p:nvSpPr>
          <p:cNvPr id="30003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0003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1" name="Content Placeholder 2"/>
          <p:cNvSpPr>
            <a:spLocks noGrp="1"/>
          </p:cNvSpPr>
          <p:nvPr>
            <p:ph idx="1"/>
          </p:nvPr>
        </p:nvSpPr>
        <p:spPr>
          <a:xfrm>
            <a:off x="304800" y="1447800"/>
            <a:ext cx="8305800" cy="2819400"/>
          </a:xfrm>
        </p:spPr>
        <p:txBody>
          <a:bodyPr>
            <a:normAutofit fontScale="92500"/>
          </a:bodyPr>
          <a:lstStyle/>
          <a:p>
            <a:pPr algn="just" eaLnBrk="1" hangingPunct="1">
              <a:defRPr/>
            </a:pPr>
            <a:r>
              <a:rPr lang="ar-IQ" sz="4400" dirty="0">
                <a:solidFill>
                  <a:srgbClr val="FF0000"/>
                </a:solidFill>
              </a:rPr>
              <a:t>3</a:t>
            </a:r>
            <a:r>
              <a:rPr lang="ar-IQ" sz="4400" dirty="0">
                <a:solidFill>
                  <a:srgbClr val="FF0000"/>
                </a:solidFill>
                <a:latin typeface="Sakkal Majalla" pitchFamily="2" charset="-78"/>
                <a:cs typeface="Sakkal Majalla" pitchFamily="2" charset="-78"/>
              </a:rPr>
              <a:t>- العلاقة بين المحال عليه والمحيل (م/372 مدني):</a:t>
            </a:r>
          </a:p>
          <a:p>
            <a:pPr algn="just" eaLnBrk="1" hangingPunct="1">
              <a:defRPr/>
            </a:pPr>
            <a:r>
              <a:rPr lang="ar-IQ" sz="4400" dirty="0">
                <a:latin typeface="Sakkal Majalla" pitchFamily="2" charset="-78"/>
                <a:cs typeface="Sakkal Majalla" pitchFamily="2" charset="-78"/>
              </a:rPr>
              <a:t>تخضع العلاقة بين الدائن والمدين للرابطة الإساسية رابطة الالتزام، وتبرأ ذمة المدين تجاه المحيل بقبوله الحوالة وتبقى تجاه الدائن الآخر (المحال له).</a:t>
            </a:r>
            <a:endParaRPr lang="en-US" sz="4400" dirty="0">
              <a:latin typeface="Sakkal Majalla" pitchFamily="2" charset="-78"/>
              <a:ea typeface="Majalla UI"/>
              <a:cs typeface="Sakkal Majalla" pitchFamily="2" charset="-78"/>
            </a:endParaRPr>
          </a:p>
        </p:txBody>
      </p:sp>
      <p:sp>
        <p:nvSpPr>
          <p:cNvPr id="552962" name="Title 1"/>
          <p:cNvSpPr>
            <a:spLocks noGrp="1"/>
          </p:cNvSpPr>
          <p:nvPr>
            <p:ph type="title"/>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552963" name="Slide Number Placeholder 3"/>
          <p:cNvSpPr>
            <a:spLocks noGrp="1"/>
          </p:cNvSpPr>
          <p:nvPr>
            <p:ph type="sldNum" sz="quarter" idx="12"/>
          </p:nvPr>
        </p:nvSpPr>
        <p:spPr bwMode="auto">
          <a:ln>
            <a:miter lim="800000"/>
            <a:headEnd/>
            <a:tailEnd/>
          </a:ln>
        </p:spPr>
        <p:txBody>
          <a:bodyPr/>
          <a:lstStyle/>
          <a:p>
            <a:pPr>
              <a:defRPr/>
            </a:pPr>
            <a:fld id="{51805A1E-08F7-499C-97B4-BD475A7DDBFF}" type="slidenum">
              <a:rPr lang="ar-SA" smtClean="0"/>
              <a:pPr>
                <a:defRPr/>
              </a:pPr>
              <a:t>304</a:t>
            </a:fld>
            <a:endParaRPr lang="en-US"/>
          </a:p>
        </p:txBody>
      </p:sp>
      <p:sp>
        <p:nvSpPr>
          <p:cNvPr id="55296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 </a:t>
            </a:r>
          </a:p>
        </p:txBody>
      </p:sp>
      <p:sp>
        <p:nvSpPr>
          <p:cNvPr id="55296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Content Placeholder 2"/>
          <p:cNvSpPr>
            <a:spLocks noGrp="1"/>
          </p:cNvSpPr>
          <p:nvPr>
            <p:ph idx="4294967295"/>
          </p:nvPr>
        </p:nvSpPr>
        <p:spPr>
          <a:xfrm>
            <a:off x="533400" y="1905000"/>
            <a:ext cx="8128000" cy="34290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ولكن المدين إذا وفى الدين للمحيل قبل نفاذ الحوالة وعلمه بها فإن ذمته تبرأ، أما إذا قام بالوفاء بعد علمه بالحوالة ووفي الدين للمحيل فإن ذمته لا تبرأ ويبقى مديناً للمحال له لأن تصرفه هذا يعتبر تواطؤاً مع المحيل للإضرار بالمحال له.</a:t>
            </a:r>
            <a:endParaRPr lang="en-US" sz="4400">
              <a:latin typeface="Sakkal Majalla" pitchFamily="2" charset="-78"/>
              <a:ea typeface="Majalla UI"/>
              <a:cs typeface="Sakkal Majalla" pitchFamily="2" charset="-78"/>
            </a:endParaRPr>
          </a:p>
        </p:txBody>
      </p:sp>
      <p:sp>
        <p:nvSpPr>
          <p:cNvPr id="553986" name="Title 1"/>
          <p:cNvSpPr>
            <a:spLocks noGrp="1"/>
          </p:cNvSpPr>
          <p:nvPr>
            <p:ph type="title" idx="4294967295"/>
          </p:nvPr>
        </p:nvSpPr>
        <p:spPr>
          <a:xfrm>
            <a:off x="381000" y="228600"/>
            <a:ext cx="8229600" cy="804863"/>
          </a:xfrm>
        </p:spPr>
        <p:txBody>
          <a:bodyPr/>
          <a:lstStyle/>
          <a:p>
            <a:pPr eaLnBrk="1" hangingPunct="1">
              <a:defRPr/>
            </a:pPr>
            <a:endParaRPr lang="en-US" dirty="0">
              <a:solidFill>
                <a:schemeClr val="tx1"/>
              </a:solidFill>
              <a:cs typeface="Ali-A-Samik" pitchFamily="2" charset="-78"/>
            </a:endParaRPr>
          </a:p>
        </p:txBody>
      </p:sp>
      <p:sp>
        <p:nvSpPr>
          <p:cNvPr id="30208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216E1CC-1733-4AA5-ACD5-D13422CCF828}" type="slidenum">
              <a:rPr lang="ar-SA" sz="2000" b="1">
                <a:latin typeface="Candara" pitchFamily="34" charset="0"/>
              </a:rPr>
              <a:pPr algn="ctr" rtl="0"/>
              <a:t>305</a:t>
            </a:fld>
            <a:endParaRPr lang="en-US" sz="2000" b="1">
              <a:latin typeface="Candara" pitchFamily="34" charset="0"/>
            </a:endParaRPr>
          </a:p>
        </p:txBody>
      </p:sp>
      <p:sp>
        <p:nvSpPr>
          <p:cNvPr id="30208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en-US" sz="1600" b="1">
                <a:latin typeface="Sakkal Majalla" pitchFamily="2" charset="-78"/>
                <a:cs typeface="Sakkal Majalla" pitchFamily="2" charset="-78"/>
              </a:rPr>
              <a:t> </a:t>
            </a:r>
          </a:p>
        </p:txBody>
      </p:sp>
      <p:sp>
        <p:nvSpPr>
          <p:cNvPr id="30208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Content Placeholder 2"/>
          <p:cNvSpPr>
            <a:spLocks noGrp="1"/>
          </p:cNvSpPr>
          <p:nvPr>
            <p:ph idx="4294967295"/>
          </p:nvPr>
        </p:nvSpPr>
        <p:spPr>
          <a:xfrm>
            <a:off x="533400" y="1295400"/>
            <a:ext cx="8458200" cy="4191000"/>
          </a:xfrm>
        </p:spPr>
        <p:txBody>
          <a:bodyPr/>
          <a:lstStyle/>
          <a:p>
            <a:pPr marL="0" indent="0" algn="just" eaLnBrk="1" hangingPunct="1">
              <a:buFont typeface="Symbol" pitchFamily="18" charset="2"/>
              <a:buNone/>
            </a:pPr>
            <a:r>
              <a:rPr lang="ar-IQ" sz="4400">
                <a:solidFill>
                  <a:srgbClr val="FF0000"/>
                </a:solidFill>
                <a:latin typeface="Sakkal Majalla" pitchFamily="2" charset="-78"/>
                <a:cs typeface="Sakkal Majalla" pitchFamily="2" charset="-78"/>
              </a:rPr>
              <a:t>4- العلاقة بين المحال له والغير (م/373-374 مدني):</a:t>
            </a:r>
          </a:p>
          <a:p>
            <a:pPr marL="0" indent="0" algn="just" eaLnBrk="1" hangingPunct="1">
              <a:buFont typeface="Symbol" pitchFamily="18" charset="2"/>
              <a:buNone/>
            </a:pPr>
            <a:r>
              <a:rPr lang="ar-IQ" sz="4400">
                <a:latin typeface="Sakkal Majalla" pitchFamily="2" charset="-78"/>
                <a:cs typeface="Sakkal Majalla" pitchFamily="2" charset="-78"/>
              </a:rPr>
              <a:t>الغير هو كل من تعلق له حق بالحق المحال به أو هو كل شخص سيصاب بضرر من نفاذ الحوالة، فهو أي دائن آخر ما عدا الدائن (المحال له)، وبذلك يعد من الغير المحال له الثاني والدائن الحاجز على الحق المحال به.</a:t>
            </a:r>
            <a:endParaRPr lang="en-US" sz="4400">
              <a:latin typeface="Sakkal Majalla" pitchFamily="2" charset="-78"/>
              <a:ea typeface="Majalla UI"/>
              <a:cs typeface="Sakkal Majalla" pitchFamily="2" charset="-78"/>
            </a:endParaRPr>
          </a:p>
        </p:txBody>
      </p:sp>
      <p:sp>
        <p:nvSpPr>
          <p:cNvPr id="555010"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303108" name="Slide Number Placeholder 3"/>
          <p:cNvSpPr txBox="1">
            <a:spLocks noGrp="1"/>
          </p:cNvSpPr>
          <p:nvPr/>
        </p:nvSpPr>
        <p:spPr bwMode="auto">
          <a:xfrm>
            <a:off x="3962400" y="6492875"/>
            <a:ext cx="1162050" cy="365125"/>
          </a:xfrm>
          <a:prstGeom prst="rect">
            <a:avLst/>
          </a:prstGeom>
          <a:noFill/>
          <a:ln w="9525">
            <a:noFill/>
            <a:miter lim="800000"/>
            <a:headEnd/>
            <a:tailEnd/>
          </a:ln>
        </p:spPr>
        <p:txBody>
          <a:bodyPr anchor="ctr"/>
          <a:lstStyle/>
          <a:p>
            <a:pPr algn="ctr" rtl="0"/>
            <a:fld id="{736F31A0-0A97-4819-880C-FE4449A1BE03}" type="slidenum">
              <a:rPr lang="ar-SA" sz="2000" b="1">
                <a:latin typeface="Candara" pitchFamily="34" charset="0"/>
              </a:rPr>
              <a:pPr algn="ctr" rtl="0"/>
              <a:t>306</a:t>
            </a:fld>
            <a:endParaRPr lang="en-US" sz="2000" b="1">
              <a:latin typeface="Candara" pitchFamily="34" charset="0"/>
            </a:endParaRPr>
          </a:p>
        </p:txBody>
      </p:sp>
      <p:sp>
        <p:nvSpPr>
          <p:cNvPr id="30310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0311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Content Placeholder 2"/>
          <p:cNvSpPr>
            <a:spLocks noGrp="1"/>
          </p:cNvSpPr>
          <p:nvPr>
            <p:ph idx="1"/>
          </p:nvPr>
        </p:nvSpPr>
        <p:spPr>
          <a:xfrm>
            <a:off x="609600" y="1981200"/>
            <a:ext cx="7899400" cy="3352800"/>
          </a:xfrm>
        </p:spPr>
        <p:txBody>
          <a:bodyPr/>
          <a:lstStyle/>
          <a:p>
            <a:pPr algn="just" eaLnBrk="1" hangingPunct="1"/>
            <a:r>
              <a:rPr lang="ar-IQ" sz="4800">
                <a:latin typeface="Sakkal Majalla" pitchFamily="2" charset="-78"/>
                <a:cs typeface="Sakkal Majalla" pitchFamily="2" charset="-78"/>
              </a:rPr>
              <a:t>لو قام الدائن بإحالة حقه إلى أكثر من دائن فلابُدّ من ترجيح دائن على آخر، فما هو عنصر الترجيح؟ تكون العبرة هنا بالتأريخ الأسبق من حيث نفاذ الحوالة.</a:t>
            </a:r>
            <a:endParaRPr lang="en-US" sz="4800">
              <a:latin typeface="Sakkal Majalla" pitchFamily="2" charset="-78"/>
              <a:ea typeface="Majalla UI"/>
              <a:cs typeface="Sakkal Majalla" pitchFamily="2" charset="-78"/>
            </a:endParaRPr>
          </a:p>
        </p:txBody>
      </p:sp>
      <p:sp>
        <p:nvSpPr>
          <p:cNvPr id="556034" name="Title 1"/>
          <p:cNvSpPr>
            <a:spLocks noGrp="1"/>
          </p:cNvSpPr>
          <p:nvPr>
            <p:ph type="title"/>
          </p:nvPr>
        </p:nvSpPr>
        <p:spPr>
          <a:xfrm>
            <a:off x="381000" y="228600"/>
            <a:ext cx="8229600" cy="804863"/>
          </a:xfrm>
        </p:spPr>
        <p:txBody>
          <a:bodyPr/>
          <a:lstStyle/>
          <a:p>
            <a:pPr algn="r" eaLnBrk="1" hangingPunct="1">
              <a:defRPr/>
            </a:pPr>
            <a:r>
              <a:rPr lang="ar-IQ" dirty="0">
                <a:solidFill>
                  <a:srgbClr val="FFFF00"/>
                </a:solidFill>
                <a:cs typeface="Ali-A-Samik" pitchFamily="2" charset="-78"/>
              </a:rPr>
              <a:t>التزاحم بين محال له ومحال له آخر</a:t>
            </a:r>
            <a:endParaRPr lang="en-US" dirty="0">
              <a:solidFill>
                <a:srgbClr val="FFFF00"/>
              </a:solidFill>
              <a:cs typeface="Ali-A-Samik" pitchFamily="2" charset="-78"/>
            </a:endParaRPr>
          </a:p>
        </p:txBody>
      </p:sp>
      <p:sp>
        <p:nvSpPr>
          <p:cNvPr id="556035" name="Slide Number Placeholder 3"/>
          <p:cNvSpPr>
            <a:spLocks noGrp="1"/>
          </p:cNvSpPr>
          <p:nvPr>
            <p:ph type="sldNum" sz="quarter" idx="12"/>
          </p:nvPr>
        </p:nvSpPr>
        <p:spPr bwMode="auto">
          <a:ln>
            <a:miter lim="800000"/>
            <a:headEnd/>
            <a:tailEnd/>
          </a:ln>
        </p:spPr>
        <p:txBody>
          <a:bodyPr/>
          <a:lstStyle/>
          <a:p>
            <a:pPr>
              <a:defRPr/>
            </a:pPr>
            <a:fld id="{0F9E2FEB-56D9-4AA6-AF31-DBCD0599A873}" type="slidenum">
              <a:rPr lang="ar-SA" smtClean="0"/>
              <a:pPr>
                <a:defRPr/>
              </a:pPr>
              <a:t>307</a:t>
            </a:fld>
            <a:endParaRPr lang="en-US"/>
          </a:p>
        </p:txBody>
      </p:sp>
      <p:sp>
        <p:nvSpPr>
          <p:cNvPr id="55603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 </a:t>
            </a:r>
          </a:p>
        </p:txBody>
      </p:sp>
      <p:sp>
        <p:nvSpPr>
          <p:cNvPr id="55603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Content Placeholder 2"/>
          <p:cNvSpPr>
            <a:spLocks noGrp="1"/>
          </p:cNvSpPr>
          <p:nvPr>
            <p:ph idx="4294967295"/>
          </p:nvPr>
        </p:nvSpPr>
        <p:spPr>
          <a:xfrm>
            <a:off x="609600" y="1524000"/>
            <a:ext cx="7899400" cy="35052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لو قام دائن معين من الغير بالحجز على الشيء الموجود في حيازة المدين فنكون أمام تعارض بين مصلحة هذا الدائن ومصلحة المحال له. وهنا يزال التعارض بين المصلحتين بأن العبرة بتأريخ الحجز هل هو متقدم أو متأخر على نفاذ الحوالة؟</a:t>
            </a:r>
            <a:endParaRPr lang="en-US" sz="4400">
              <a:latin typeface="Sakkal Majalla" pitchFamily="2" charset="-78"/>
              <a:ea typeface="Majalla UI"/>
              <a:cs typeface="Sakkal Majalla" pitchFamily="2" charset="-78"/>
            </a:endParaRPr>
          </a:p>
        </p:txBody>
      </p:sp>
      <p:sp>
        <p:nvSpPr>
          <p:cNvPr id="55705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00B0F0"/>
                </a:solidFill>
                <a:cs typeface="Ali-A-Samik" pitchFamily="2" charset="-78"/>
              </a:rPr>
              <a:t>التزاحم بين المحال له والدائنين الحاجزين</a:t>
            </a:r>
            <a:endParaRPr lang="en-US" dirty="0">
              <a:solidFill>
                <a:srgbClr val="00B0F0"/>
              </a:solidFill>
              <a:cs typeface="Ali-A-Samik" pitchFamily="2" charset="-78"/>
            </a:endParaRPr>
          </a:p>
        </p:txBody>
      </p:sp>
      <p:sp>
        <p:nvSpPr>
          <p:cNvPr id="30515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4B59592-D76E-43FE-B4E5-9D45C91654CB}" type="slidenum">
              <a:rPr lang="ar-SA" sz="2000" b="1">
                <a:latin typeface="Candara" pitchFamily="34" charset="0"/>
              </a:rPr>
              <a:pPr algn="ctr" rtl="0"/>
              <a:t>308</a:t>
            </a:fld>
            <a:endParaRPr lang="en-US" sz="2000" b="1">
              <a:latin typeface="Candara" pitchFamily="34" charset="0"/>
            </a:endParaRPr>
          </a:p>
        </p:txBody>
      </p:sp>
      <p:sp>
        <p:nvSpPr>
          <p:cNvPr id="30515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0515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Content Placeholder 2"/>
          <p:cNvSpPr>
            <a:spLocks noGrp="1"/>
          </p:cNvSpPr>
          <p:nvPr>
            <p:ph idx="4294967295"/>
          </p:nvPr>
        </p:nvSpPr>
        <p:spPr>
          <a:xfrm>
            <a:off x="482600" y="1752600"/>
            <a:ext cx="8128000" cy="33528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فإن كان متقدماً على نفاذ الحوالة فإن الحوالة تعتبر حجز وهذا حجز ثاني، فيتساوى الاثنان وتكون قسمة غرماء. أما إن كان تأريخ الحجز متأخر بعد نفاذ الحوالة هنا يكون الحجز قد وقع على شيء مملوك للمدين ويكون الحجز غير صحيح.</a:t>
            </a:r>
          </a:p>
        </p:txBody>
      </p:sp>
      <p:sp>
        <p:nvSpPr>
          <p:cNvPr id="558082"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3061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64805C3-3E47-4718-B056-EB99675B2E6B}" type="slidenum">
              <a:rPr lang="ar-SA" sz="2000" b="1">
                <a:latin typeface="Candara" pitchFamily="34" charset="0"/>
              </a:rPr>
              <a:pPr algn="ctr" rtl="0"/>
              <a:t>309</a:t>
            </a:fld>
            <a:endParaRPr lang="en-US" sz="2000" b="1">
              <a:latin typeface="Candara" pitchFamily="34" charset="0"/>
            </a:endParaRPr>
          </a:p>
        </p:txBody>
      </p:sp>
      <p:sp>
        <p:nvSpPr>
          <p:cNvPr id="30618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0618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DAC578-DC75-FE85-9CBD-35F10001803A}"/>
              </a:ext>
            </a:extLst>
          </p:cNvPr>
          <p:cNvSpPr txBox="1"/>
          <p:nvPr/>
        </p:nvSpPr>
        <p:spPr>
          <a:xfrm>
            <a:off x="304800" y="457199"/>
            <a:ext cx="8458200" cy="4698722"/>
          </a:xfrm>
          <a:prstGeom prst="rect">
            <a:avLst/>
          </a:prstGeom>
          <a:noFill/>
        </p:spPr>
        <p:txBody>
          <a:bodyPr wrap="square">
            <a:spAutoFit/>
          </a:bodyPr>
          <a:lstStyle/>
          <a:p>
            <a:pPr algn="just">
              <a:lnSpc>
                <a:spcPct val="150000"/>
              </a:lnSpc>
            </a:pPr>
            <a:r>
              <a:rPr lang="ar-IQ" sz="4400" b="1" dirty="0">
                <a:latin typeface="Times New Roman" panose="02020603050405020304" pitchFamily="18" charset="0"/>
                <a:cs typeface="Times New Roman" panose="02020603050405020304" pitchFamily="18" charset="0"/>
              </a:rPr>
              <a:t>اما الارهاق: </a:t>
            </a:r>
            <a:r>
              <a:rPr lang="ar-IQ" sz="2800" b="1" dirty="0">
                <a:latin typeface="Times New Roman" panose="02020603050405020304" pitchFamily="18" charset="0"/>
                <a:cs typeface="Times New Roman" panose="02020603050405020304" pitchFamily="18" charset="0"/>
              </a:rPr>
              <a:t>فهو الخسارة الجسيمة التي تصيب المدين بسبب التنفيذ دون ان يعني مجرد الكلف والضيق. ولذلك لا يدخل في معناه زيادة الكلفة لأرتفاع الاسعار او لزيادة الضرائب, وانما يجب الا يتسبب الارهاق في ضرر يصيب الدائن. لأن الدائن ينبغي ان يكون اجدر بالرعاية. اما اذا قدر القضاء ان الضرر الذي يصيب الدائن بسبب العدول عن التنفيذ العيني يعادل او يفوق ما يصيب المدين فأن يقضي بالتنفيذ العيني</a:t>
            </a:r>
            <a:r>
              <a:rPr lang="ar-IQ" dirty="0">
                <a:latin typeface="Corbel" pitchFamily="34" charset="0"/>
                <a:cs typeface="Tahoma" pitchFamily="34" charset="0"/>
              </a:rPr>
              <a:t>. </a:t>
            </a:r>
            <a:r>
              <a:rPr lang="ar-IQ" dirty="0">
                <a:solidFill>
                  <a:srgbClr val="FF0000"/>
                </a:solidFill>
                <a:latin typeface="Corbel" pitchFamily="34" charset="0"/>
                <a:cs typeface="Tahoma" pitchFamily="34" charset="0"/>
              </a:rPr>
              <a:t>  </a:t>
            </a:r>
            <a:endParaRPr lang="ar-IQ" dirty="0">
              <a:latin typeface="Corbel" pitchFamily="34" charset="0"/>
              <a:cs typeface="Tahoma" pitchFamily="34" charset="0"/>
            </a:endParaRPr>
          </a:p>
          <a:p>
            <a:pPr algn="just">
              <a:lnSpc>
                <a:spcPct val="150000"/>
              </a:lnSpc>
            </a:pPr>
            <a:r>
              <a:rPr lang="ar-IQ" dirty="0">
                <a:latin typeface="Corbel" pitchFamily="34" charset="0"/>
                <a:cs typeface="Tahoma" pitchFamily="34" charset="0"/>
              </a:rPr>
              <a:t>     </a:t>
            </a:r>
          </a:p>
        </p:txBody>
      </p:sp>
    </p:spTree>
    <p:extLst>
      <p:ext uri="{BB962C8B-B14F-4D97-AF65-F5344CB8AC3E}">
        <p14:creationId xmlns:p14="http://schemas.microsoft.com/office/powerpoint/2010/main" val="4125980162"/>
      </p:ext>
    </p:extLst>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Content Placeholder 2"/>
          <p:cNvSpPr>
            <a:spLocks noGrp="1"/>
          </p:cNvSpPr>
          <p:nvPr>
            <p:ph idx="4294967295"/>
          </p:nvPr>
        </p:nvSpPr>
        <p:spPr>
          <a:xfrm>
            <a:off x="304800" y="1524000"/>
            <a:ext cx="8534400" cy="33528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وإن كان هناك دائن حاجز ثم دائن محال له ثم دائن حاجز أي وقعت الحوالة بين حجزين أحدهما متقدم عليها والحجز الآخر متأخر عنها، فيزال التعارض هنا بأن تقسم بينهم قسمة غرماء على أن يستوفي المحال له تكملة حقه بالكامل من حصة الحاجز المتأخر.</a:t>
            </a:r>
            <a:endParaRPr lang="en-US" sz="4400">
              <a:latin typeface="Sakkal Majalla" pitchFamily="2" charset="-78"/>
              <a:ea typeface="Majalla UI"/>
              <a:cs typeface="Sakkal Majalla" pitchFamily="2" charset="-78"/>
            </a:endParaRPr>
          </a:p>
        </p:txBody>
      </p:sp>
      <p:sp>
        <p:nvSpPr>
          <p:cNvPr id="559106"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3072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C26FF7C-BFCD-4A2E-AAB7-C2BD16D32709}" type="slidenum">
              <a:rPr lang="ar-SA" sz="2000" b="1">
                <a:latin typeface="Candara" pitchFamily="34" charset="0"/>
              </a:rPr>
              <a:pPr algn="ctr" rtl="0"/>
              <a:t>310</a:t>
            </a:fld>
            <a:endParaRPr lang="en-US" sz="2000" b="1">
              <a:latin typeface="Candara" pitchFamily="34" charset="0"/>
            </a:endParaRPr>
          </a:p>
        </p:txBody>
      </p:sp>
      <p:sp>
        <p:nvSpPr>
          <p:cNvPr id="30720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0720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Content Placeholder 2"/>
          <p:cNvSpPr>
            <a:spLocks noGrp="1"/>
          </p:cNvSpPr>
          <p:nvPr>
            <p:ph idx="4294967295"/>
          </p:nvPr>
        </p:nvSpPr>
        <p:spPr>
          <a:xfrm>
            <a:off x="381000" y="1752600"/>
            <a:ext cx="8305800" cy="36576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وإذا فرضنا على سبيل المثال: أن الحق الذي للمحيل في ذمة المحال عليه هو (900) ألف دينار، وكان حق الحاجز المتقدم (300) ألف دينار، وحق المحال له (300) ألف دينار، وحق الحاجز المتأخر (600) ألف دينار.</a:t>
            </a:r>
            <a:endParaRPr lang="en-US" sz="4800">
              <a:latin typeface="Sakkal Majalla" pitchFamily="2" charset="-78"/>
              <a:cs typeface="Sakkal Majalla" pitchFamily="2" charset="-78"/>
            </a:endParaRPr>
          </a:p>
        </p:txBody>
      </p:sp>
      <p:sp>
        <p:nvSpPr>
          <p:cNvPr id="560130"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30822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E4BEE94-210F-4513-A447-7A47D25707E8}" type="slidenum">
              <a:rPr lang="ar-SA" sz="2000" b="1">
                <a:latin typeface="Candara" pitchFamily="34" charset="0"/>
              </a:rPr>
              <a:pPr algn="ctr" rtl="0"/>
              <a:t>311</a:t>
            </a:fld>
            <a:endParaRPr lang="en-US" sz="2000" b="1">
              <a:latin typeface="Candara" pitchFamily="34" charset="0"/>
            </a:endParaRPr>
          </a:p>
        </p:txBody>
      </p:sp>
      <p:sp>
        <p:nvSpPr>
          <p:cNvPr id="30822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0823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Content Placeholder 2"/>
          <p:cNvSpPr>
            <a:spLocks noGrp="1"/>
          </p:cNvSpPr>
          <p:nvPr>
            <p:ph idx="4294967295"/>
          </p:nvPr>
        </p:nvSpPr>
        <p:spPr>
          <a:xfrm>
            <a:off x="304800" y="1600200"/>
            <a:ext cx="8534400" cy="3352800"/>
          </a:xfrm>
        </p:spPr>
        <p:txBody>
          <a:bodyPr/>
          <a:lstStyle/>
          <a:p>
            <a:pPr marL="0" indent="0" algn="just" eaLnBrk="1" hangingPunct="1">
              <a:buFont typeface="Symbol" pitchFamily="18" charset="2"/>
              <a:buNone/>
            </a:pPr>
            <a:r>
              <a:rPr lang="ar-IQ" sz="3600">
                <a:latin typeface="Sakkal Majalla" pitchFamily="2" charset="-78"/>
                <a:cs typeface="Sakkal Majalla" pitchFamily="2" charset="-78"/>
              </a:rPr>
              <a:t>فإننا أولاً نقسم الحق وقيمته (900) ألف دينار بين الثلاثة قسمة غرماء، فينال الحاجز المتقدم (225) ألف دينار، والمحال له (225) ألف دينار، والحاجز المتأجر (450) ألف دينار. ثم تستكمل حصة المحال له إلى (300) ألف دينار من حصة الحاجز المتأجر حتى يستوفي المحال له قيمة الحوالة كلها، فتزول حصة الحاجز المتأخر إلى (375) ألف دينار.</a:t>
            </a:r>
            <a:endParaRPr lang="en-US" sz="3600">
              <a:latin typeface="Sakkal Majalla" pitchFamily="2" charset="-78"/>
              <a:cs typeface="Sakkal Majalla" pitchFamily="2" charset="-78"/>
            </a:endParaRPr>
          </a:p>
        </p:txBody>
      </p:sp>
      <p:sp>
        <p:nvSpPr>
          <p:cNvPr id="561154"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30925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3C309BC-A4B5-48CF-9782-0B4C2AF2FCE6}" type="slidenum">
              <a:rPr lang="ar-SA" sz="2000" b="1">
                <a:latin typeface="Candara" pitchFamily="34" charset="0"/>
              </a:rPr>
              <a:pPr algn="ctr" rtl="0"/>
              <a:t>312</a:t>
            </a:fld>
            <a:endParaRPr lang="en-US" sz="2000" b="1">
              <a:latin typeface="Candara" pitchFamily="34" charset="0"/>
            </a:endParaRPr>
          </a:p>
        </p:txBody>
      </p:sp>
      <p:sp>
        <p:nvSpPr>
          <p:cNvPr id="30925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0925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Content Placeholder 2"/>
          <p:cNvSpPr>
            <a:spLocks noGrp="1"/>
          </p:cNvSpPr>
          <p:nvPr>
            <p:ph idx="4294967295"/>
          </p:nvPr>
        </p:nvSpPr>
        <p:spPr>
          <a:xfrm>
            <a:off x="304800" y="1752600"/>
            <a:ext cx="8534400" cy="33528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وبذلك تكون حصص الثلاثة نهائياً على الوجه الآتي:</a:t>
            </a:r>
          </a:p>
          <a:p>
            <a:pPr marL="0" indent="0" algn="just" eaLnBrk="1" hangingPunct="1">
              <a:buFont typeface="Symbol" pitchFamily="18" charset="2"/>
              <a:buNone/>
            </a:pPr>
            <a:r>
              <a:rPr lang="ar-IQ" sz="4400">
                <a:latin typeface="Sakkal Majalla" pitchFamily="2" charset="-78"/>
                <a:cs typeface="Sakkal Majalla" pitchFamily="2" charset="-78"/>
              </a:rPr>
              <a:t>للحاجز المتقدم (225) ألف دينار</a:t>
            </a:r>
          </a:p>
          <a:p>
            <a:pPr marL="0" indent="0" algn="just" eaLnBrk="1" hangingPunct="1">
              <a:buFont typeface="Symbol" pitchFamily="18" charset="2"/>
              <a:buNone/>
            </a:pPr>
            <a:r>
              <a:rPr lang="ar-IQ" sz="4400">
                <a:latin typeface="Sakkal Majalla" pitchFamily="2" charset="-78"/>
                <a:cs typeface="Sakkal Majalla" pitchFamily="2" charset="-78"/>
              </a:rPr>
              <a:t>للمحال له (300) ألف دينار</a:t>
            </a:r>
          </a:p>
          <a:p>
            <a:pPr marL="0" indent="0" algn="just" eaLnBrk="1" hangingPunct="1">
              <a:buFont typeface="Symbol" pitchFamily="18" charset="2"/>
              <a:buNone/>
            </a:pPr>
            <a:r>
              <a:rPr lang="ar-IQ" sz="4400">
                <a:latin typeface="Sakkal Majalla" pitchFamily="2" charset="-78"/>
                <a:cs typeface="Sakkal Majalla" pitchFamily="2" charset="-78"/>
              </a:rPr>
              <a:t>وللحاجز المتأخر (375) ألف دينار</a:t>
            </a:r>
            <a:endParaRPr lang="en-US" sz="4400">
              <a:latin typeface="Sakkal Majalla" pitchFamily="2" charset="-78"/>
              <a:cs typeface="Sakkal Majalla" pitchFamily="2" charset="-78"/>
            </a:endParaRPr>
          </a:p>
        </p:txBody>
      </p:sp>
      <p:sp>
        <p:nvSpPr>
          <p:cNvPr id="562178"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31027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9E2088D-6948-4054-B693-2421DBBE3F93}" type="slidenum">
              <a:rPr lang="ar-SA" sz="2000" b="1">
                <a:latin typeface="Candara" pitchFamily="34" charset="0"/>
              </a:rPr>
              <a:pPr algn="ctr" rtl="0"/>
              <a:t>313</a:t>
            </a:fld>
            <a:endParaRPr lang="en-US" sz="2000" b="1">
              <a:latin typeface="Candara" pitchFamily="34" charset="0"/>
            </a:endParaRPr>
          </a:p>
        </p:txBody>
      </p:sp>
      <p:sp>
        <p:nvSpPr>
          <p:cNvPr id="31027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أ </a:t>
            </a:r>
            <a:endParaRPr lang="en-US" sz="1600" b="1">
              <a:latin typeface="Sakkal Majalla" pitchFamily="2" charset="-78"/>
              <a:cs typeface="Sakkal Majalla" pitchFamily="2" charset="-78"/>
            </a:endParaRPr>
          </a:p>
        </p:txBody>
      </p:sp>
      <p:sp>
        <p:nvSpPr>
          <p:cNvPr id="31027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1" name="Title 1"/>
          <p:cNvSpPr>
            <a:spLocks noGrp="1"/>
          </p:cNvSpPr>
          <p:nvPr>
            <p:ph type="title"/>
          </p:nvPr>
        </p:nvSpPr>
        <p:spPr>
          <a:xfrm>
            <a:off x="381000" y="1938338"/>
            <a:ext cx="8229600" cy="2938462"/>
          </a:xfrm>
        </p:spPr>
        <p:txBody>
          <a:bodyPr/>
          <a:lstStyle/>
          <a:p>
            <a:pPr algn="ctr" eaLnBrk="1" hangingPunct="1">
              <a:defRPr/>
            </a:pPr>
            <a:r>
              <a:rPr lang="ar-IQ" sz="11500" dirty="0">
                <a:solidFill>
                  <a:srgbClr val="FFFF00"/>
                </a:solidFill>
                <a:cs typeface="Ali-A-Samik" pitchFamily="2" charset="-78"/>
              </a:rPr>
              <a:t>انقضاء الالتزام</a:t>
            </a:r>
            <a:endParaRPr lang="en-US" sz="11500" dirty="0">
              <a:solidFill>
                <a:srgbClr val="FFFF00"/>
              </a:solidFill>
              <a:cs typeface="Ali-A-Samik" pitchFamily="2" charset="-78"/>
            </a:endParaRPr>
          </a:p>
        </p:txBody>
      </p:sp>
      <p:sp>
        <p:nvSpPr>
          <p:cNvPr id="563202" name="Slide Number Placeholder 3"/>
          <p:cNvSpPr>
            <a:spLocks noGrp="1"/>
          </p:cNvSpPr>
          <p:nvPr>
            <p:ph type="sldNum" sz="quarter" idx="12"/>
          </p:nvPr>
        </p:nvSpPr>
        <p:spPr bwMode="auto">
          <a:ln>
            <a:miter lim="800000"/>
            <a:headEnd/>
            <a:tailEnd/>
          </a:ln>
        </p:spPr>
        <p:txBody>
          <a:bodyPr/>
          <a:lstStyle/>
          <a:p>
            <a:pPr>
              <a:defRPr/>
            </a:pPr>
            <a:fld id="{FCB91898-392E-494B-88E8-9727670DA290}" type="slidenum">
              <a:rPr lang="ar-SA" smtClean="0"/>
              <a:pPr>
                <a:defRPr/>
              </a:pPr>
              <a:t>314</a:t>
            </a:fld>
            <a:endParaRPr lang="en-US"/>
          </a:p>
        </p:txBody>
      </p:sp>
      <p:sp>
        <p:nvSpPr>
          <p:cNvPr id="563203" name="Footer Placeholder 2"/>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563204" name="Date Placeholder 4"/>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5" name="Content Placeholder 2"/>
          <p:cNvSpPr>
            <a:spLocks noGrp="1"/>
          </p:cNvSpPr>
          <p:nvPr>
            <p:ph idx="1"/>
          </p:nvPr>
        </p:nvSpPr>
        <p:spPr>
          <a:xfrm>
            <a:off x="533400" y="1905000"/>
            <a:ext cx="8280400" cy="2743200"/>
          </a:xfrm>
        </p:spPr>
        <p:txBody>
          <a:bodyPr>
            <a:normAutofit fontScale="85000" lnSpcReduction="10000"/>
          </a:bodyPr>
          <a:lstStyle/>
          <a:p>
            <a:pPr marL="82550" algn="just" eaLnBrk="1" hangingPunct="1">
              <a:spcBef>
                <a:spcPts val="600"/>
              </a:spcBef>
              <a:buSzPct val="80000"/>
              <a:defRPr/>
            </a:pPr>
            <a:r>
              <a:rPr lang="ar-IQ" sz="4400" dirty="0"/>
              <a:t>لا يمكن أن يبقى الالتزام إلى ما لا نهاية وإلا أدى ذلك إلى تقييد حرية المدين فلابُدّ لهذه الرابطة أن تنتهي. وقد نظم القانون المدني العراقي أسباب انقضاء الالتزام في المواد (375- 443) منه، ويقسم إلى:</a:t>
            </a:r>
            <a:endParaRPr lang="en-US" sz="4400" dirty="0">
              <a:ea typeface="Majalla UI"/>
            </a:endParaRPr>
          </a:p>
        </p:txBody>
      </p:sp>
      <p:sp>
        <p:nvSpPr>
          <p:cNvPr id="564226" name="Title 1"/>
          <p:cNvSpPr>
            <a:spLocks noGrp="1"/>
          </p:cNvSpPr>
          <p:nvPr>
            <p:ph type="title"/>
          </p:nvPr>
        </p:nvSpPr>
        <p:spPr>
          <a:xfrm>
            <a:off x="381000" y="228600"/>
            <a:ext cx="8229600" cy="804863"/>
          </a:xfrm>
        </p:spPr>
        <p:txBody>
          <a:bodyPr/>
          <a:lstStyle/>
          <a:p>
            <a:pPr algn="r" eaLnBrk="1" hangingPunct="1">
              <a:defRPr/>
            </a:pPr>
            <a:r>
              <a:rPr lang="ar-IQ" dirty="0">
                <a:solidFill>
                  <a:srgbClr val="FFFF00"/>
                </a:solidFill>
                <a:cs typeface="Ali-A-Samik" pitchFamily="2" charset="-78"/>
              </a:rPr>
              <a:t>انقضاء الالتزام</a:t>
            </a:r>
            <a:endParaRPr lang="en-US" dirty="0">
              <a:solidFill>
                <a:srgbClr val="FFFF00"/>
              </a:solidFill>
              <a:cs typeface="Ali-A-Samik" pitchFamily="2" charset="-78"/>
            </a:endParaRPr>
          </a:p>
        </p:txBody>
      </p:sp>
      <p:sp>
        <p:nvSpPr>
          <p:cNvPr id="564227" name="Slide Number Placeholder 3"/>
          <p:cNvSpPr>
            <a:spLocks noGrp="1"/>
          </p:cNvSpPr>
          <p:nvPr>
            <p:ph type="sldNum" sz="quarter" idx="12"/>
          </p:nvPr>
        </p:nvSpPr>
        <p:spPr bwMode="auto">
          <a:ln>
            <a:miter lim="800000"/>
            <a:headEnd/>
            <a:tailEnd/>
          </a:ln>
        </p:spPr>
        <p:txBody>
          <a:bodyPr/>
          <a:lstStyle/>
          <a:p>
            <a:pPr>
              <a:defRPr/>
            </a:pPr>
            <a:fld id="{1D52D381-B8D9-4EE7-9243-4039C799C30E}" type="slidenum">
              <a:rPr lang="ar-SA" smtClean="0"/>
              <a:pPr>
                <a:defRPr/>
              </a:pPr>
              <a:t>315</a:t>
            </a:fld>
            <a:endParaRPr lang="en-US"/>
          </a:p>
        </p:txBody>
      </p:sp>
      <p:sp>
        <p:nvSpPr>
          <p:cNvPr id="56422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56422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Content Placeholder 2"/>
          <p:cNvSpPr>
            <a:spLocks noGrp="1"/>
          </p:cNvSpPr>
          <p:nvPr>
            <p:ph idx="4294967295"/>
          </p:nvPr>
        </p:nvSpPr>
        <p:spPr>
          <a:xfrm>
            <a:off x="609600" y="1676400"/>
            <a:ext cx="8305800" cy="3886200"/>
          </a:xfrm>
        </p:spPr>
        <p:txBody>
          <a:bodyPr/>
          <a:lstStyle/>
          <a:p>
            <a:pPr marL="82550" indent="0" algn="just" eaLnBrk="1" hangingPunct="1">
              <a:spcBef>
                <a:spcPts val="600"/>
              </a:spcBef>
              <a:buSzPct val="80000"/>
              <a:buFont typeface="Symbol" pitchFamily="18" charset="2"/>
              <a:buNone/>
            </a:pPr>
            <a:r>
              <a:rPr lang="ar-IQ" sz="4000">
                <a:latin typeface="Sakkal Majalla" pitchFamily="2" charset="-78"/>
                <a:ea typeface="Majalla UI"/>
                <a:cs typeface="Sakkal Majalla" pitchFamily="2" charset="-78"/>
              </a:rPr>
              <a:t>- الوفاء (وهو الطريق الطبيعي لانقضاء الالتزام عندما يقوم المدين بوفاء ما عليه من دين)</a:t>
            </a:r>
          </a:p>
          <a:p>
            <a:pPr marL="82550" indent="0" algn="just" eaLnBrk="1" hangingPunct="1">
              <a:spcBef>
                <a:spcPts val="600"/>
              </a:spcBef>
              <a:buSzPct val="80000"/>
              <a:buFont typeface="Symbol" pitchFamily="18" charset="2"/>
              <a:buNone/>
            </a:pPr>
            <a:r>
              <a:rPr lang="ar-IQ" sz="4000">
                <a:latin typeface="Sakkal Majalla" pitchFamily="2" charset="-78"/>
                <a:ea typeface="Majalla UI"/>
                <a:cs typeface="Sakkal Majalla" pitchFamily="2" charset="-78"/>
              </a:rPr>
              <a:t>- انقضاء الالتزام بما يعادل الوفاء (ويشمل الوفاء بمقابل والتجديد والإنابة في الوفاء والمقاصة واتحاد الذمة)</a:t>
            </a:r>
          </a:p>
          <a:p>
            <a:pPr marL="82550" indent="0" algn="just" eaLnBrk="1" hangingPunct="1">
              <a:spcBef>
                <a:spcPts val="600"/>
              </a:spcBef>
              <a:buSzPct val="80000"/>
              <a:buFont typeface="Symbol" pitchFamily="18" charset="2"/>
              <a:buNone/>
            </a:pPr>
            <a:r>
              <a:rPr lang="ar-IQ" sz="4000">
                <a:latin typeface="Sakkal Majalla" pitchFamily="2" charset="-78"/>
                <a:ea typeface="Majalla UI"/>
                <a:cs typeface="Sakkal Majalla" pitchFamily="2" charset="-78"/>
              </a:rPr>
              <a:t> - انقضاء الالتزام دون أن يوفـــــى به (ويشمل الإبراء واستحالة التنفيذ بسبب أجنبي والتقادم المسقط)</a:t>
            </a:r>
            <a:endParaRPr lang="en-US" sz="4000">
              <a:latin typeface="Sakkal Majalla" pitchFamily="2" charset="-78"/>
              <a:ea typeface="Majalla UI"/>
              <a:cs typeface="Sakkal Majalla" pitchFamily="2" charset="-78"/>
            </a:endParaRPr>
          </a:p>
        </p:txBody>
      </p:sp>
      <p:sp>
        <p:nvSpPr>
          <p:cNvPr id="565250"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انقضاء الالتزام</a:t>
            </a:r>
            <a:endParaRPr lang="en-US" dirty="0">
              <a:solidFill>
                <a:schemeClr val="tx1"/>
              </a:solidFill>
              <a:cs typeface="Ali-A-Samik" pitchFamily="2" charset="-78"/>
            </a:endParaRPr>
          </a:p>
        </p:txBody>
      </p:sp>
      <p:sp>
        <p:nvSpPr>
          <p:cNvPr id="31334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D86E06E-03B1-4C2C-8455-CB3AC0E6D52A}" type="slidenum">
              <a:rPr lang="ar-SA" sz="2000" b="1">
                <a:latin typeface="Candara" pitchFamily="34" charset="0"/>
              </a:rPr>
              <a:pPr algn="ctr" rtl="0"/>
              <a:t>316</a:t>
            </a:fld>
            <a:endParaRPr lang="en-US" sz="2000" b="1">
              <a:latin typeface="Candara" pitchFamily="34" charset="0"/>
            </a:endParaRPr>
          </a:p>
        </p:txBody>
      </p:sp>
      <p:sp>
        <p:nvSpPr>
          <p:cNvPr id="31334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1335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Content Placeholder 2"/>
          <p:cNvSpPr>
            <a:spLocks noGrp="1"/>
          </p:cNvSpPr>
          <p:nvPr>
            <p:ph idx="1"/>
          </p:nvPr>
        </p:nvSpPr>
        <p:spPr>
          <a:xfrm>
            <a:off x="609600" y="1981200"/>
            <a:ext cx="7899400" cy="4191000"/>
          </a:xfrm>
        </p:spPr>
        <p:txBody>
          <a:bodyPr/>
          <a:lstStyle/>
          <a:p>
            <a:pPr marL="768350" indent="-685800" eaLnBrk="1" hangingPunct="1">
              <a:spcBef>
                <a:spcPts val="600"/>
              </a:spcBef>
              <a:buSzPct val="80000"/>
              <a:buFont typeface="Wingdings" pitchFamily="2" charset="2"/>
              <a:buNone/>
            </a:pPr>
            <a:r>
              <a:rPr lang="ar-IQ" sz="3600">
                <a:cs typeface="Ali-A-Samik" pitchFamily="2" charset="-78"/>
              </a:rPr>
              <a:t>الوفاء هو تنفيذ الالتزام تنفيذاً عينياً لذلك فهو الطريق الطبيعي لانقضاء الالتزام، وهو تصرف قانوني.</a:t>
            </a:r>
          </a:p>
          <a:p>
            <a:pPr marL="768350" indent="-685800" eaLnBrk="1" hangingPunct="1">
              <a:spcBef>
                <a:spcPts val="600"/>
              </a:spcBef>
              <a:buSzPct val="80000"/>
              <a:buFont typeface="Wingdings" pitchFamily="2" charset="2"/>
              <a:buNone/>
            </a:pPr>
            <a:r>
              <a:rPr lang="ar-IQ" sz="3600">
                <a:cs typeface="Ali-A-Samik" pitchFamily="2" charset="-78"/>
              </a:rPr>
              <a:t>وسنقوم تباعا بدراسة ما يلي: </a:t>
            </a:r>
          </a:p>
          <a:p>
            <a:pPr marL="768350" indent="-685800" eaLnBrk="1" hangingPunct="1">
              <a:spcBef>
                <a:spcPts val="600"/>
              </a:spcBef>
              <a:buSzPct val="80000"/>
              <a:buFont typeface="Wingdings" pitchFamily="2" charset="2"/>
              <a:buChar char="ü"/>
            </a:pPr>
            <a:r>
              <a:rPr lang="ar-IQ" sz="3600">
                <a:ea typeface="Majalla UI"/>
                <a:cs typeface="Ali-A-Samik" pitchFamily="2" charset="-78"/>
              </a:rPr>
              <a:t>طرفا الوفاء</a:t>
            </a:r>
          </a:p>
          <a:p>
            <a:pPr marL="768350" indent="-685800" eaLnBrk="1" hangingPunct="1">
              <a:spcBef>
                <a:spcPts val="600"/>
              </a:spcBef>
              <a:buSzPct val="80000"/>
              <a:buFont typeface="Wingdings" pitchFamily="2" charset="2"/>
              <a:buChar char="ü"/>
            </a:pPr>
            <a:r>
              <a:rPr lang="ar-IQ" sz="3600">
                <a:ea typeface="Majalla UI"/>
                <a:cs typeface="Ali-A-Samik" pitchFamily="2" charset="-78"/>
              </a:rPr>
              <a:t>شروط صحة الوفاء</a:t>
            </a:r>
          </a:p>
          <a:p>
            <a:pPr marL="768350" indent="-685800" eaLnBrk="1" hangingPunct="1">
              <a:spcBef>
                <a:spcPts val="600"/>
              </a:spcBef>
              <a:buSzPct val="80000"/>
              <a:buFont typeface="Wingdings" pitchFamily="2" charset="2"/>
              <a:buChar char="ü"/>
            </a:pPr>
            <a:r>
              <a:rPr lang="ar-IQ" sz="3600">
                <a:ea typeface="Majalla UI"/>
                <a:cs typeface="Ali-A-Samik" pitchFamily="2" charset="-78"/>
              </a:rPr>
              <a:t>محل الوفاء</a:t>
            </a:r>
          </a:p>
          <a:p>
            <a:pPr marL="768350" indent="-685800" eaLnBrk="1" hangingPunct="1">
              <a:spcBef>
                <a:spcPts val="600"/>
              </a:spcBef>
              <a:buSzPct val="80000"/>
              <a:buFont typeface="Wingdings" pitchFamily="2" charset="2"/>
              <a:buChar char="ü"/>
            </a:pPr>
            <a:r>
              <a:rPr lang="ar-IQ" sz="3600">
                <a:ea typeface="Majalla UI"/>
                <a:cs typeface="Ali-A-Samik" pitchFamily="2" charset="-78"/>
              </a:rPr>
              <a:t>زمان ومكان الوفاء</a:t>
            </a:r>
          </a:p>
          <a:p>
            <a:pPr marL="768350" indent="-685800" eaLnBrk="1" hangingPunct="1">
              <a:spcBef>
                <a:spcPts val="600"/>
              </a:spcBef>
              <a:buSzPct val="80000"/>
              <a:buFont typeface="Wingdings" pitchFamily="2" charset="2"/>
              <a:buNone/>
            </a:pPr>
            <a:endParaRPr lang="en-US" sz="3600">
              <a:ea typeface="Majalla UI"/>
              <a:cs typeface="Tahoma" pitchFamily="34" charset="0"/>
            </a:endParaRPr>
          </a:p>
        </p:txBody>
      </p:sp>
      <p:sp>
        <p:nvSpPr>
          <p:cNvPr id="566274" name="Title 1"/>
          <p:cNvSpPr>
            <a:spLocks noGrp="1"/>
          </p:cNvSpPr>
          <p:nvPr>
            <p:ph type="title"/>
          </p:nvPr>
        </p:nvSpPr>
        <p:spPr>
          <a:xfrm>
            <a:off x="381000" y="642938"/>
            <a:ext cx="8229600" cy="804862"/>
          </a:xfrm>
        </p:spPr>
        <p:txBody>
          <a:bodyPr/>
          <a:lstStyle/>
          <a:p>
            <a:pPr algn="r" eaLnBrk="1" hangingPunct="1">
              <a:defRPr/>
            </a:pPr>
            <a:r>
              <a:rPr lang="ar-IQ" dirty="0">
                <a:solidFill>
                  <a:srgbClr val="FF0000"/>
                </a:solidFill>
                <a:cs typeface="Ali-A-Samik" pitchFamily="2" charset="-78"/>
              </a:rPr>
              <a:t>1. انقضاء الالتزام بالوفاء</a:t>
            </a:r>
            <a:endParaRPr lang="en-US" dirty="0">
              <a:solidFill>
                <a:srgbClr val="FF0000"/>
              </a:solidFill>
              <a:cs typeface="Ali-A-Samik" pitchFamily="2" charset="-78"/>
            </a:endParaRPr>
          </a:p>
        </p:txBody>
      </p:sp>
      <p:sp>
        <p:nvSpPr>
          <p:cNvPr id="566275" name="Slide Number Placeholder 3"/>
          <p:cNvSpPr>
            <a:spLocks noGrp="1"/>
          </p:cNvSpPr>
          <p:nvPr>
            <p:ph type="sldNum" sz="quarter" idx="12"/>
          </p:nvPr>
        </p:nvSpPr>
        <p:spPr bwMode="auto">
          <a:ln>
            <a:miter lim="800000"/>
            <a:headEnd/>
            <a:tailEnd/>
          </a:ln>
        </p:spPr>
        <p:txBody>
          <a:bodyPr/>
          <a:lstStyle/>
          <a:p>
            <a:pPr>
              <a:defRPr/>
            </a:pPr>
            <a:fld id="{CEA07569-5174-49D0-AC31-A7824E4AC0EC}" type="slidenum">
              <a:rPr lang="ar-SA" smtClean="0"/>
              <a:pPr>
                <a:defRPr/>
              </a:pPr>
              <a:t>317</a:t>
            </a:fld>
            <a:endParaRPr lang="en-US"/>
          </a:p>
        </p:txBody>
      </p:sp>
      <p:sp>
        <p:nvSpPr>
          <p:cNvPr id="56627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 </a:t>
            </a:r>
          </a:p>
        </p:txBody>
      </p:sp>
      <p:sp>
        <p:nvSpPr>
          <p:cNvPr id="56627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Content Placeholder 2"/>
          <p:cNvSpPr>
            <a:spLocks noGrp="1"/>
          </p:cNvSpPr>
          <p:nvPr>
            <p:ph idx="1"/>
          </p:nvPr>
        </p:nvSpPr>
        <p:spPr>
          <a:xfrm>
            <a:off x="609600" y="2057400"/>
            <a:ext cx="7899400" cy="3352800"/>
          </a:xfrm>
        </p:spPr>
        <p:txBody>
          <a:bodyPr/>
          <a:lstStyle/>
          <a:p>
            <a:pPr eaLnBrk="1" hangingPunct="1"/>
            <a:r>
              <a:rPr lang="ar-IQ" sz="4800"/>
              <a:t>- </a:t>
            </a:r>
            <a:r>
              <a:rPr lang="ar-IQ" sz="4000">
                <a:cs typeface="Ali-A-Samik" pitchFamily="2" charset="-78"/>
              </a:rPr>
              <a:t>الموفي: ويغلب أن يكون هو المدين نفسه، وقد يكون غير المدين.</a:t>
            </a:r>
          </a:p>
          <a:p>
            <a:pPr eaLnBrk="1" hangingPunct="1"/>
            <a:r>
              <a:rPr lang="ar-IQ" sz="4000">
                <a:cs typeface="Ali-A-Samik" pitchFamily="2" charset="-78"/>
              </a:rPr>
              <a:t>- الموفى له: ويغلب أن يكون هو الدائن، وقد يكون غير الدائن.</a:t>
            </a:r>
            <a:endParaRPr lang="en-US" sz="4000">
              <a:ea typeface="Majalla UI"/>
              <a:cs typeface="Ali-A-Samik" pitchFamily="2" charset="-78"/>
            </a:endParaRPr>
          </a:p>
        </p:txBody>
      </p:sp>
      <p:sp>
        <p:nvSpPr>
          <p:cNvPr id="568322" name="Title 1"/>
          <p:cNvSpPr>
            <a:spLocks noGrp="1"/>
          </p:cNvSpPr>
          <p:nvPr>
            <p:ph type="title"/>
          </p:nvPr>
        </p:nvSpPr>
        <p:spPr>
          <a:xfrm>
            <a:off x="381000" y="228600"/>
            <a:ext cx="8229600" cy="804863"/>
          </a:xfrm>
        </p:spPr>
        <p:txBody>
          <a:bodyPr/>
          <a:lstStyle/>
          <a:p>
            <a:pPr algn="r" eaLnBrk="1" hangingPunct="1">
              <a:defRPr/>
            </a:pPr>
            <a:r>
              <a:rPr lang="ar-IQ" dirty="0">
                <a:solidFill>
                  <a:srgbClr val="00B0F0"/>
                </a:solidFill>
                <a:cs typeface="Ali-A-Samik" pitchFamily="2" charset="-78"/>
              </a:rPr>
              <a:t>طرفا الوفاء</a:t>
            </a:r>
            <a:endParaRPr lang="en-US" dirty="0">
              <a:solidFill>
                <a:srgbClr val="00B0F0"/>
              </a:solidFill>
              <a:cs typeface="Ali-A-Samik" pitchFamily="2" charset="-78"/>
            </a:endParaRPr>
          </a:p>
        </p:txBody>
      </p:sp>
      <p:sp>
        <p:nvSpPr>
          <p:cNvPr id="568323" name="Slide Number Placeholder 3"/>
          <p:cNvSpPr>
            <a:spLocks noGrp="1"/>
          </p:cNvSpPr>
          <p:nvPr>
            <p:ph type="sldNum" sz="quarter" idx="12"/>
          </p:nvPr>
        </p:nvSpPr>
        <p:spPr bwMode="auto">
          <a:ln>
            <a:miter lim="800000"/>
            <a:headEnd/>
            <a:tailEnd/>
          </a:ln>
        </p:spPr>
        <p:txBody>
          <a:bodyPr/>
          <a:lstStyle/>
          <a:p>
            <a:pPr>
              <a:defRPr/>
            </a:pPr>
            <a:fld id="{381F5EC0-5D6D-4E30-BE19-7C2920A5118C}" type="slidenum">
              <a:rPr lang="ar-SA" smtClean="0"/>
              <a:pPr>
                <a:defRPr/>
              </a:pPr>
              <a:t>318</a:t>
            </a:fld>
            <a:endParaRPr lang="en-US"/>
          </a:p>
        </p:txBody>
      </p:sp>
      <p:sp>
        <p:nvSpPr>
          <p:cNvPr id="56832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56832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Content Placeholder 2"/>
          <p:cNvSpPr>
            <a:spLocks noGrp="1"/>
          </p:cNvSpPr>
          <p:nvPr>
            <p:ph idx="1"/>
          </p:nvPr>
        </p:nvSpPr>
        <p:spPr>
          <a:xfrm>
            <a:off x="609600" y="1600200"/>
            <a:ext cx="7899400" cy="4267200"/>
          </a:xfrm>
        </p:spPr>
        <p:txBody>
          <a:bodyPr/>
          <a:lstStyle/>
          <a:p>
            <a:pPr algn="just" eaLnBrk="1" hangingPunct="1"/>
            <a:r>
              <a:rPr lang="ar-IQ" sz="3600">
                <a:cs typeface="Ali-A-Samik" pitchFamily="2" charset="-78"/>
              </a:rPr>
              <a:t>م/375 مدني: ((1– يصح وفاء الدين من المدين أو نائبه، ويصح وفاؤه من أي شخص آخر له مصلحة في الوفاء كالكفيل والمدين المتضامن مع مراعاة ما جاء في المادة (250).   2– يصح أيضاً وفاء الدين من أجنبي لا مصلحة له في الوفاء بأمر المدين أو بغير أمره على أنه يجوز للدائن أن يرفض الوفاء من الغير إذا اعترض المدين على ذلك وأبلغ الدائن هذا الاعتراض)).</a:t>
            </a:r>
            <a:endParaRPr lang="en-US" sz="3600">
              <a:ea typeface="Majalla UI"/>
              <a:cs typeface="Ali-A-Samik" pitchFamily="2" charset="-78"/>
            </a:endParaRPr>
          </a:p>
        </p:txBody>
      </p:sp>
      <p:sp>
        <p:nvSpPr>
          <p:cNvPr id="569346" name="Title 1"/>
          <p:cNvSpPr>
            <a:spLocks noGrp="1"/>
          </p:cNvSpPr>
          <p:nvPr>
            <p:ph type="title"/>
          </p:nvPr>
        </p:nvSpPr>
        <p:spPr>
          <a:xfrm>
            <a:off x="381000" y="228600"/>
            <a:ext cx="8229600" cy="804863"/>
          </a:xfrm>
        </p:spPr>
        <p:txBody>
          <a:bodyPr/>
          <a:lstStyle/>
          <a:p>
            <a:pPr algn="r" eaLnBrk="1" hangingPunct="1">
              <a:defRPr/>
            </a:pPr>
            <a:r>
              <a:rPr lang="ar-IQ" dirty="0">
                <a:solidFill>
                  <a:srgbClr val="FFFF00"/>
                </a:solidFill>
                <a:cs typeface="Ali-A-Samik" pitchFamily="2" charset="-78"/>
              </a:rPr>
              <a:t>المـــــوفـــــي</a:t>
            </a:r>
            <a:endParaRPr lang="en-US" dirty="0">
              <a:solidFill>
                <a:srgbClr val="FFFF00"/>
              </a:solidFill>
              <a:cs typeface="Ali-A-Samik" pitchFamily="2" charset="-78"/>
            </a:endParaRPr>
          </a:p>
        </p:txBody>
      </p:sp>
      <p:sp>
        <p:nvSpPr>
          <p:cNvPr id="569347" name="Slide Number Placeholder 3"/>
          <p:cNvSpPr>
            <a:spLocks noGrp="1"/>
          </p:cNvSpPr>
          <p:nvPr>
            <p:ph type="sldNum" sz="quarter" idx="12"/>
          </p:nvPr>
        </p:nvSpPr>
        <p:spPr bwMode="auto">
          <a:ln>
            <a:miter lim="800000"/>
            <a:headEnd/>
            <a:tailEnd/>
          </a:ln>
        </p:spPr>
        <p:txBody>
          <a:bodyPr/>
          <a:lstStyle/>
          <a:p>
            <a:pPr>
              <a:defRPr/>
            </a:pPr>
            <a:fld id="{F172257B-EF7D-43F0-B528-9CD455BA1244}" type="slidenum">
              <a:rPr lang="ar-SA" smtClean="0"/>
              <a:pPr>
                <a:defRPr/>
              </a:pPr>
              <a:t>319</a:t>
            </a:fld>
            <a:endParaRPr lang="en-US"/>
          </a:p>
        </p:txBody>
      </p:sp>
      <p:sp>
        <p:nvSpPr>
          <p:cNvPr id="56934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 </a:t>
            </a:r>
          </a:p>
        </p:txBody>
      </p:sp>
      <p:sp>
        <p:nvSpPr>
          <p:cNvPr id="56934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152400" y="304800"/>
            <a:ext cx="8839200" cy="7745710"/>
          </a:xfrm>
          <a:prstGeom prst="rect">
            <a:avLst/>
          </a:prstGeom>
          <a:noFill/>
          <a:ln w="9525">
            <a:noFill/>
            <a:miter lim="800000"/>
            <a:headEnd/>
            <a:tailEnd/>
          </a:ln>
        </p:spPr>
        <p:txBody>
          <a:bodyPr>
            <a:spAutoFit/>
          </a:bodyPr>
          <a:lstStyle/>
          <a:p>
            <a:pPr algn="just">
              <a:lnSpc>
                <a:spcPct val="150000"/>
              </a:lnSpc>
            </a:pPr>
            <a:r>
              <a:rPr lang="ar-IQ" sz="2800" b="1" dirty="0">
                <a:latin typeface="Times New Roman" panose="02020603050405020304" pitchFamily="18" charset="0"/>
                <a:cs typeface="Times New Roman" panose="02020603050405020304" pitchFamily="18" charset="0"/>
              </a:rPr>
              <a:t>الشرط الثالث: أن يطلب الدائن التنفيذ العيني</a:t>
            </a:r>
          </a:p>
          <a:p>
            <a:pPr algn="just">
              <a:lnSpc>
                <a:spcPct val="150000"/>
              </a:lnSpc>
            </a:pPr>
            <a:r>
              <a:rPr lang="ar-IQ" sz="2800" b="1" dirty="0">
                <a:latin typeface="Times New Roman" panose="02020603050405020304" pitchFamily="18" charset="0"/>
                <a:cs typeface="Times New Roman" panose="02020603050405020304" pitchFamily="18" charset="0"/>
              </a:rPr>
              <a:t>وهذا الشرط يستخلص من عمل القضاء لان القضاء لا ينظر في امر الا اذا قدم به طلب رفع اليه. ان التنفيذ العيني الجبري ينبغي ان يتم بناءا على طلب الدائن. فاذا طالب به الدائن وتوافرت شروطه فليس للمدين ان يمتنع عنه أو أن يعرض للتنفيذ بطريق التعويض, وأنما يجبره القضاء على التنفيذ العيني. أما أذا لم يطلبه المدين وأنما طالب بالتعويض وعرض المدين القيام بالتنفيذ العيني حكم بالتنفيذ العيني الأختياري. ولا يحق للدائن رفضه. واذا طالب بالتعويض فله ان يعدل عنه الى المطالبة بالتنفيذ العيني بشرط أن يقع العدول قبل صدور الحكم. أما اذا طالب بالتعويض ولم يعرض المدين تنفيذ التزامه عينا وجب الحكم بالتنفيذ بطريق التعويض.     </a:t>
            </a:r>
          </a:p>
          <a:p>
            <a:pPr algn="just">
              <a:lnSpc>
                <a:spcPct val="150000"/>
              </a:lnSpc>
            </a:pPr>
            <a:r>
              <a:rPr lang="ar-IQ" dirty="0">
                <a:latin typeface="Corbel" pitchFamily="34" charset="0"/>
                <a:cs typeface="Tahoma" pitchFamily="34" charset="0"/>
              </a:rPr>
              <a:t>     </a:t>
            </a:r>
          </a:p>
          <a:p>
            <a:pPr algn="just">
              <a:lnSpc>
                <a:spcPct val="150000"/>
              </a:lnSpc>
            </a:pPr>
            <a:r>
              <a:rPr lang="ar-IQ" dirty="0">
                <a:latin typeface="Corbel" pitchFamily="34" charset="0"/>
                <a:cs typeface="Tahoma" pitchFamily="34" charset="0"/>
              </a:rPr>
              <a:t>  </a:t>
            </a:r>
            <a:endParaRPr lang="ar-IQ" dirty="0">
              <a:solidFill>
                <a:srgbClr val="FFFF00"/>
              </a:solidFill>
              <a:latin typeface="Corbel" pitchFamily="34" charset="0"/>
              <a:cs typeface="Tahoma" pitchFamily="34" charset="0"/>
            </a:endParaRPr>
          </a:p>
          <a:p>
            <a:pPr algn="just">
              <a:lnSpc>
                <a:spcPct val="150000"/>
              </a:lnSpc>
            </a:pPr>
            <a:endParaRPr lang="ar-IQ" dirty="0">
              <a:latin typeface="Corbel" pitchFamily="34" charset="0"/>
              <a:cs typeface="Tahoma" pitchFamily="34" charset="0"/>
            </a:endParaRPr>
          </a:p>
        </p:txBody>
      </p:sp>
    </p:spTree>
  </p:cSld>
  <p:clrMapOvr>
    <a:masterClrMapping/>
  </p:clrMapOvr>
  <p:transition/>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Content Placeholder 2"/>
          <p:cNvSpPr>
            <a:spLocks noGrp="1"/>
          </p:cNvSpPr>
          <p:nvPr>
            <p:ph idx="4294967295"/>
          </p:nvPr>
        </p:nvSpPr>
        <p:spPr>
          <a:xfrm>
            <a:off x="609600" y="1447800"/>
            <a:ext cx="7899400" cy="40386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الأصل أن الوفاء يصح من قبل المدين أو من يمثله كالنائب أو الوكيل ولكن قد يقع الوفاء من شخص آخر غير المدين وقد يكون بأمر من المدين ويرجع بالكفالة وقد يكون من تلقاء نفسه فيرجع بدعوى الكسب دون سبب، وقد يكون تبرعاً فلا رجوع له على أحد.</a:t>
            </a:r>
            <a:endParaRPr lang="en-US" sz="4400">
              <a:latin typeface="Sakkal Majalla" pitchFamily="2" charset="-78"/>
              <a:ea typeface="Majalla UI"/>
              <a:cs typeface="Sakkal Majalla" pitchFamily="2" charset="-78"/>
            </a:endParaRPr>
          </a:p>
        </p:txBody>
      </p:sp>
      <p:sp>
        <p:nvSpPr>
          <p:cNvPr id="570370"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3174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FA44520-0604-4C56-8F77-61615C9578C7}" type="slidenum">
              <a:rPr lang="ar-SA" sz="2000" b="1">
                <a:latin typeface="Candara" pitchFamily="34" charset="0"/>
              </a:rPr>
              <a:pPr algn="ctr" rtl="0"/>
              <a:t>320</a:t>
            </a:fld>
            <a:endParaRPr lang="en-US" sz="2000" b="1">
              <a:latin typeface="Candara" pitchFamily="34" charset="0"/>
            </a:endParaRPr>
          </a:p>
        </p:txBody>
      </p:sp>
      <p:sp>
        <p:nvSpPr>
          <p:cNvPr id="3174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174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Content Placeholder 2"/>
          <p:cNvSpPr>
            <a:spLocks noGrp="1"/>
          </p:cNvSpPr>
          <p:nvPr>
            <p:ph idx="4294967295"/>
          </p:nvPr>
        </p:nvSpPr>
        <p:spPr>
          <a:xfrm>
            <a:off x="609600" y="1219200"/>
            <a:ext cx="7899400" cy="49530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إذن الأصل أن الوفاء قد يتم من قبل المدين أو من غير المدين ولا يستطيع الدائن رفض الوفاء من غير المدين، إلا أن هناك استثناءان يستطيع الدائن فيه رفض الوفاء من غير المدين :</a:t>
            </a:r>
          </a:p>
          <a:p>
            <a:pPr marL="0" indent="0" algn="just" eaLnBrk="1" hangingPunct="1">
              <a:buFont typeface="Symbol" pitchFamily="18" charset="2"/>
              <a:buNone/>
            </a:pPr>
            <a:r>
              <a:rPr lang="ar-IQ" sz="4400">
                <a:latin typeface="Sakkal Majalla" pitchFamily="2" charset="-78"/>
                <a:cs typeface="Sakkal Majalla" pitchFamily="2" charset="-78"/>
              </a:rPr>
              <a:t>1- إذا كانت شخصية المدين محل اعتبار.</a:t>
            </a:r>
          </a:p>
          <a:p>
            <a:pPr marL="0" indent="0" algn="just" eaLnBrk="1" hangingPunct="1">
              <a:buFont typeface="Symbol" pitchFamily="18" charset="2"/>
              <a:buNone/>
            </a:pPr>
            <a:r>
              <a:rPr lang="ar-IQ" sz="4400">
                <a:latin typeface="Sakkal Majalla" pitchFamily="2" charset="-78"/>
                <a:cs typeface="Sakkal Majalla" pitchFamily="2" charset="-78"/>
              </a:rPr>
              <a:t>2- إذا كان الغير ليس له مصلحة ورفض المدين وأبلغ الدائن بذلك.</a:t>
            </a:r>
            <a:endParaRPr lang="en-US" sz="4400">
              <a:latin typeface="Sakkal Majalla" pitchFamily="2" charset="-78"/>
              <a:ea typeface="Majalla UI"/>
              <a:cs typeface="Sakkal Majalla" pitchFamily="2" charset="-78"/>
            </a:endParaRPr>
          </a:p>
        </p:txBody>
      </p:sp>
      <p:sp>
        <p:nvSpPr>
          <p:cNvPr id="571394"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3184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3B1B771-EC38-48F7-B2E2-B010A6EE6EE3}" type="slidenum">
              <a:rPr lang="ar-SA" sz="2000" b="1">
                <a:latin typeface="Candara" pitchFamily="34" charset="0"/>
              </a:rPr>
              <a:pPr algn="ctr" rtl="0"/>
              <a:t>321</a:t>
            </a:fld>
            <a:endParaRPr lang="en-US" sz="2000" b="1">
              <a:latin typeface="Candara" pitchFamily="34" charset="0"/>
            </a:endParaRPr>
          </a:p>
        </p:txBody>
      </p:sp>
      <p:sp>
        <p:nvSpPr>
          <p:cNvPr id="31846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1847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Content Placeholder 2"/>
          <p:cNvSpPr>
            <a:spLocks noGrp="1"/>
          </p:cNvSpPr>
          <p:nvPr>
            <p:ph idx="4294967295"/>
          </p:nvPr>
        </p:nvSpPr>
        <p:spPr>
          <a:xfrm>
            <a:off x="304800" y="1981200"/>
            <a:ext cx="8534400" cy="30480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م/376 مدني: ((يشترط لنفاذ وفاء الدين والبراءة منه أن يكون الدافع مالكاً لما دفعه، فإن استحق بالبينة وأخذه صاحبه أو هلك وأخذ بدله فللدائن الرجوع بدينه على غريمه)).</a:t>
            </a:r>
            <a:endParaRPr lang="en-US" sz="4800">
              <a:latin typeface="Sakkal Majalla" pitchFamily="2" charset="-78"/>
              <a:cs typeface="Sakkal Majalla" pitchFamily="2" charset="-78"/>
            </a:endParaRPr>
          </a:p>
        </p:txBody>
      </p:sp>
      <p:sp>
        <p:nvSpPr>
          <p:cNvPr id="57241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شروط صحة الوفاء</a:t>
            </a:r>
            <a:endParaRPr lang="en-US" dirty="0">
              <a:solidFill>
                <a:srgbClr val="FF0000"/>
              </a:solidFill>
              <a:cs typeface="Ali-A-Samik" pitchFamily="2" charset="-78"/>
            </a:endParaRPr>
          </a:p>
        </p:txBody>
      </p:sp>
      <p:sp>
        <p:nvSpPr>
          <p:cNvPr id="3194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CECDC50-B94E-4CA3-A6E8-4BB1F6D1AF6C}" type="slidenum">
              <a:rPr lang="ar-SA" sz="2000" b="1">
                <a:latin typeface="Candara" pitchFamily="34" charset="0"/>
              </a:rPr>
              <a:pPr algn="ctr" rtl="0"/>
              <a:t>322</a:t>
            </a:fld>
            <a:endParaRPr lang="en-US" sz="2000" b="1">
              <a:latin typeface="Candara" pitchFamily="34" charset="0"/>
            </a:endParaRPr>
          </a:p>
        </p:txBody>
      </p:sp>
      <p:sp>
        <p:nvSpPr>
          <p:cNvPr id="31949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1949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Content Placeholder 2"/>
          <p:cNvSpPr>
            <a:spLocks noGrp="1"/>
          </p:cNvSpPr>
          <p:nvPr>
            <p:ph idx="1"/>
          </p:nvPr>
        </p:nvSpPr>
        <p:spPr>
          <a:xfrm>
            <a:off x="381000" y="2438400"/>
            <a:ext cx="8458200" cy="3352800"/>
          </a:xfrm>
        </p:spPr>
        <p:txBody>
          <a:bodyPr/>
          <a:lstStyle/>
          <a:p>
            <a:pPr eaLnBrk="1" hangingPunct="1"/>
            <a:r>
              <a:rPr lang="ar-IQ" sz="4000">
                <a:cs typeface="Ali-A-Samik" pitchFamily="2" charset="-78"/>
              </a:rPr>
              <a:t>م/377 مدني: ((إذا كان المدين صغيراً مميزاً أو كبيراً معتوهاً أو محجوراً عليه لسفه أو غفلة ودفع الدين الذي عليه صح دفعه ما لم يلحق الوفاء ضرراً بالموفي)).</a:t>
            </a:r>
            <a:endParaRPr lang="en-US" sz="4000">
              <a:ea typeface="Majalla UI"/>
              <a:cs typeface="Ali-A-Samik" pitchFamily="2" charset="-78"/>
            </a:endParaRPr>
          </a:p>
        </p:txBody>
      </p:sp>
      <p:sp>
        <p:nvSpPr>
          <p:cNvPr id="573442" name="Title 1"/>
          <p:cNvSpPr>
            <a:spLocks noGrp="1"/>
          </p:cNvSpPr>
          <p:nvPr>
            <p:ph type="title"/>
          </p:nvPr>
        </p:nvSpPr>
        <p:spPr>
          <a:xfrm>
            <a:off x="381000" y="228600"/>
            <a:ext cx="8229600" cy="804863"/>
          </a:xfrm>
        </p:spPr>
        <p:txBody>
          <a:bodyPr/>
          <a:lstStyle/>
          <a:p>
            <a:pPr algn="r" eaLnBrk="1" hangingPunct="1">
              <a:defRPr/>
            </a:pPr>
            <a:r>
              <a:rPr lang="ar-IQ" dirty="0">
                <a:solidFill>
                  <a:srgbClr val="FF0000"/>
                </a:solidFill>
                <a:cs typeface="Ali-A-Samik" pitchFamily="2" charset="-78"/>
              </a:rPr>
              <a:t>شروط صحة الوفاء</a:t>
            </a:r>
            <a:endParaRPr lang="en-US" dirty="0">
              <a:solidFill>
                <a:srgbClr val="FF0000"/>
              </a:solidFill>
              <a:cs typeface="Ali-A-Samik" pitchFamily="2" charset="-78"/>
            </a:endParaRPr>
          </a:p>
        </p:txBody>
      </p:sp>
      <p:sp>
        <p:nvSpPr>
          <p:cNvPr id="573443" name="Slide Number Placeholder 3"/>
          <p:cNvSpPr>
            <a:spLocks noGrp="1"/>
          </p:cNvSpPr>
          <p:nvPr>
            <p:ph type="sldNum" sz="quarter" idx="12"/>
          </p:nvPr>
        </p:nvSpPr>
        <p:spPr bwMode="auto">
          <a:ln>
            <a:miter lim="800000"/>
            <a:headEnd/>
            <a:tailEnd/>
          </a:ln>
        </p:spPr>
        <p:txBody>
          <a:bodyPr/>
          <a:lstStyle/>
          <a:p>
            <a:pPr>
              <a:defRPr/>
            </a:pPr>
            <a:fld id="{B8053424-D461-4C78-81CA-FC82C1A9BF63}" type="slidenum">
              <a:rPr lang="ar-SA" smtClean="0"/>
              <a:pPr>
                <a:defRPr/>
              </a:pPr>
              <a:t>323</a:t>
            </a:fld>
            <a:endParaRPr lang="en-US"/>
          </a:p>
        </p:txBody>
      </p:sp>
      <p:sp>
        <p:nvSpPr>
          <p:cNvPr id="57344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 </a:t>
            </a:r>
          </a:p>
        </p:txBody>
      </p:sp>
      <p:sp>
        <p:nvSpPr>
          <p:cNvPr id="57344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Content Placeholder 2"/>
          <p:cNvSpPr>
            <a:spLocks noGrp="1"/>
          </p:cNvSpPr>
          <p:nvPr>
            <p:ph idx="4294967295"/>
          </p:nvPr>
        </p:nvSpPr>
        <p:spPr>
          <a:xfrm>
            <a:off x="381000" y="1524000"/>
            <a:ext cx="8458200" cy="2667000"/>
          </a:xfrm>
        </p:spPr>
        <p:txBody>
          <a:bodyPr/>
          <a:lstStyle/>
          <a:p>
            <a:pPr marL="0" indent="0" algn="just" eaLnBrk="1" hangingPunct="1">
              <a:buFont typeface="Symbol" pitchFamily="18" charset="2"/>
              <a:buNone/>
            </a:pPr>
            <a:r>
              <a:rPr lang="ar-IQ" sz="5400">
                <a:latin typeface="Sakkal Majalla" pitchFamily="2" charset="-78"/>
                <a:cs typeface="Sakkal Majalla" pitchFamily="2" charset="-78"/>
              </a:rPr>
              <a:t>م/378 مدني: ((لا يصح للمدين أن يوفي دين أحد غرمائه في مرض موته إذا أدى هذا الوفاء إلى الإضرار ببقية الدائنين)).</a:t>
            </a:r>
            <a:endParaRPr lang="en-US" sz="5400">
              <a:latin typeface="Sakkal Majalla" pitchFamily="2" charset="-78"/>
              <a:ea typeface="Majalla UI"/>
              <a:cs typeface="Sakkal Majalla" pitchFamily="2" charset="-78"/>
            </a:endParaRPr>
          </a:p>
        </p:txBody>
      </p:sp>
      <p:sp>
        <p:nvSpPr>
          <p:cNvPr id="57446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شروط صحة الوفاء</a:t>
            </a:r>
            <a:endParaRPr lang="en-US" dirty="0">
              <a:solidFill>
                <a:srgbClr val="FF0000"/>
              </a:solidFill>
              <a:cs typeface="Ali-A-Samik" pitchFamily="2" charset="-78"/>
            </a:endParaRPr>
          </a:p>
        </p:txBody>
      </p:sp>
      <p:sp>
        <p:nvSpPr>
          <p:cNvPr id="32154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66D5DD4C-CDDA-4335-8338-F48B5CEC49D5}" type="slidenum">
              <a:rPr lang="ar-SA" sz="2000" b="1">
                <a:latin typeface="Candara" pitchFamily="34" charset="0"/>
              </a:rPr>
              <a:pPr algn="ctr" rtl="0"/>
              <a:t>324</a:t>
            </a:fld>
            <a:endParaRPr lang="en-US" sz="2000" b="1">
              <a:latin typeface="Candara" pitchFamily="34" charset="0"/>
            </a:endParaRPr>
          </a:p>
        </p:txBody>
      </p:sp>
      <p:sp>
        <p:nvSpPr>
          <p:cNvPr id="32154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154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Content Placeholder 2"/>
          <p:cNvSpPr>
            <a:spLocks noGrp="1"/>
          </p:cNvSpPr>
          <p:nvPr>
            <p:ph idx="4294967295"/>
          </p:nvPr>
        </p:nvSpPr>
        <p:spPr>
          <a:xfrm>
            <a:off x="228600" y="1295400"/>
            <a:ext cx="8686800" cy="27432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الوفاء تصرف قانوني ويشترط لصحته:</a:t>
            </a:r>
          </a:p>
          <a:p>
            <a:pPr marL="0" indent="0" algn="just" eaLnBrk="1" hangingPunct="1">
              <a:buFont typeface="Symbol" pitchFamily="18" charset="2"/>
              <a:buNone/>
            </a:pPr>
            <a:r>
              <a:rPr lang="ar-IQ" sz="4800">
                <a:latin typeface="Sakkal Majalla" pitchFamily="2" charset="-78"/>
                <a:ea typeface="Majalla UI"/>
                <a:cs typeface="Sakkal Majalla" pitchFamily="2" charset="-78"/>
              </a:rPr>
              <a:t>1- أن يكون الموفي مالكاً للشيء الذي يقوم بوفائه.</a:t>
            </a:r>
          </a:p>
          <a:p>
            <a:pPr marL="0" indent="0" algn="just" eaLnBrk="1" hangingPunct="1">
              <a:buFont typeface="Symbol" pitchFamily="18" charset="2"/>
              <a:buNone/>
            </a:pPr>
            <a:r>
              <a:rPr lang="ar-IQ" sz="4800">
                <a:latin typeface="Sakkal Majalla" pitchFamily="2" charset="-78"/>
                <a:ea typeface="Majalla UI"/>
                <a:cs typeface="Sakkal Majalla" pitchFamily="2" charset="-78"/>
              </a:rPr>
              <a:t>2- أن تكون له أهلية القيام بهذا التصرف.</a:t>
            </a:r>
            <a:endParaRPr lang="en-US" sz="4800">
              <a:latin typeface="Sakkal Majalla" pitchFamily="2" charset="-78"/>
              <a:ea typeface="Majalla UI"/>
              <a:cs typeface="Sakkal Majalla" pitchFamily="2" charset="-78"/>
            </a:endParaRPr>
          </a:p>
        </p:txBody>
      </p:sp>
      <p:sp>
        <p:nvSpPr>
          <p:cNvPr id="575490"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شروط صحة الوفاء</a:t>
            </a:r>
            <a:endParaRPr lang="en-US" dirty="0">
              <a:solidFill>
                <a:srgbClr val="FF0000"/>
              </a:solidFill>
              <a:cs typeface="Ali-A-Samik" pitchFamily="2" charset="-78"/>
            </a:endParaRPr>
          </a:p>
        </p:txBody>
      </p:sp>
      <p:sp>
        <p:nvSpPr>
          <p:cNvPr id="32256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A5A2947-4F98-466F-B9D5-FF41D9C08929}" type="slidenum">
              <a:rPr lang="ar-SA" sz="2000" b="1">
                <a:latin typeface="Candara" pitchFamily="34" charset="0"/>
              </a:rPr>
              <a:pPr algn="ctr" rtl="0"/>
              <a:t>325</a:t>
            </a:fld>
            <a:endParaRPr lang="en-US" sz="2000" b="1">
              <a:latin typeface="Candara" pitchFamily="34" charset="0"/>
            </a:endParaRPr>
          </a:p>
        </p:txBody>
      </p:sp>
      <p:sp>
        <p:nvSpPr>
          <p:cNvPr id="32256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256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Content Placeholder 2"/>
          <p:cNvSpPr>
            <a:spLocks noGrp="1"/>
          </p:cNvSpPr>
          <p:nvPr>
            <p:ph idx="4294967295"/>
          </p:nvPr>
        </p:nvSpPr>
        <p:spPr>
          <a:xfrm>
            <a:off x="457200" y="1524000"/>
            <a:ext cx="8534400" cy="41148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الجواب/ هنا يجب التمييز بين ما إذا كان الصغير يسدد ديناً بذمته أم يسدد ديناً عن غيره، فإن كان يقوم بوفاء دين لغيره يحق له أن يسترد ما وفاه. وإن كان الدين بذمته فإن الوفاء يصح بشرطين: الوفاء بنفس الشيء وليس بأفضل منه وأن يكون دينه الشخصي.</a:t>
            </a:r>
            <a:endParaRPr lang="en-US" sz="4400">
              <a:latin typeface="Sakkal Majalla" pitchFamily="2" charset="-78"/>
              <a:ea typeface="Majalla UI"/>
              <a:cs typeface="Sakkal Majalla" pitchFamily="2" charset="-78"/>
            </a:endParaRPr>
          </a:p>
        </p:txBody>
      </p:sp>
      <p:sp>
        <p:nvSpPr>
          <p:cNvPr id="576514"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7030A0"/>
                </a:solidFill>
                <a:cs typeface="Ali-A-Samik" pitchFamily="2" charset="-78"/>
              </a:rPr>
              <a:t>س/ هل يصح الوفاء من صغير؟</a:t>
            </a:r>
            <a:endParaRPr lang="en-US" dirty="0">
              <a:solidFill>
                <a:srgbClr val="7030A0"/>
              </a:solidFill>
              <a:cs typeface="Ali-A-Samik" pitchFamily="2" charset="-78"/>
            </a:endParaRPr>
          </a:p>
        </p:txBody>
      </p:sp>
      <p:sp>
        <p:nvSpPr>
          <p:cNvPr id="32358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2189F8F-AC81-4426-A72A-3D3E53B172D7}" type="slidenum">
              <a:rPr lang="ar-SA" sz="2000" b="1">
                <a:latin typeface="Candara" pitchFamily="34" charset="0"/>
              </a:rPr>
              <a:pPr algn="ctr" rtl="0"/>
              <a:t>326</a:t>
            </a:fld>
            <a:endParaRPr lang="en-US" sz="2000" b="1">
              <a:latin typeface="Candara" pitchFamily="34" charset="0"/>
            </a:endParaRPr>
          </a:p>
        </p:txBody>
      </p:sp>
      <p:sp>
        <p:nvSpPr>
          <p:cNvPr id="32358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359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Content Placeholder 2"/>
          <p:cNvSpPr>
            <a:spLocks noGrp="1"/>
          </p:cNvSpPr>
          <p:nvPr>
            <p:ph idx="4294967295"/>
          </p:nvPr>
        </p:nvSpPr>
        <p:spPr>
          <a:xfrm>
            <a:off x="609600" y="1295400"/>
            <a:ext cx="8382000" cy="4648200"/>
          </a:xfrm>
        </p:spPr>
        <p:txBody>
          <a:bodyPr/>
          <a:lstStyle/>
          <a:p>
            <a:pPr marL="0" indent="0" algn="just" eaLnBrk="1" hangingPunct="1">
              <a:buFont typeface="Symbol" pitchFamily="18" charset="2"/>
              <a:buNone/>
            </a:pPr>
            <a:r>
              <a:rPr lang="ar-IQ" sz="3600">
                <a:latin typeface="Sakkal Majalla" pitchFamily="2" charset="-78"/>
                <a:cs typeface="Ali-A-Samik" pitchFamily="2" charset="-78"/>
              </a:rPr>
              <a:t>إذا قام المدين بوفاء دينه فلا رجوع له على أحد إن كان ما وفاه هو دين بذمته، ولكن عندما يقوم شخص آخر بوفاء الدين إلى الدائن كيف يستطيع الرجوع إلى المدين مع انتفاء نية التبرع للحصول على ما وفاه؟</a:t>
            </a:r>
          </a:p>
          <a:p>
            <a:pPr marL="0" indent="0" algn="just" eaLnBrk="1" hangingPunct="1">
              <a:buFont typeface="Wingdings" pitchFamily="2" charset="2"/>
              <a:buNone/>
            </a:pPr>
            <a:r>
              <a:rPr lang="ar-IQ" sz="3600">
                <a:latin typeface="Sakkal Majalla" pitchFamily="2" charset="-78"/>
                <a:cs typeface="Ali-A-Samik" pitchFamily="2" charset="-78"/>
              </a:rPr>
              <a:t>يستطيع الرجوع على المدين عن طريق دعوى شخصية هي دعوى الوكالة إذا تم الوفاء بأمر من المدين، ويستطيع الرجوع عليه بدعوى الكسب دون سبب إذا تم الوفاء بدون أمر المدين، بالإضافة إلى دعوى ثالثة هي دعوى الحلول.</a:t>
            </a:r>
            <a:endParaRPr lang="en-US" sz="3600">
              <a:latin typeface="Sakkal Majalla" pitchFamily="2" charset="-78"/>
              <a:ea typeface="Majalla UI"/>
              <a:cs typeface="Ali-A-Samik" pitchFamily="2" charset="-78"/>
            </a:endParaRPr>
          </a:p>
          <a:p>
            <a:pPr marL="0" indent="0" algn="just" eaLnBrk="1" hangingPunct="1">
              <a:buFont typeface="Symbol" pitchFamily="18" charset="2"/>
              <a:buNone/>
            </a:pPr>
            <a:endParaRPr lang="en-US" sz="4800">
              <a:latin typeface="Sakkal Majalla" pitchFamily="2" charset="-78"/>
              <a:ea typeface="Majalla UI"/>
              <a:cs typeface="Sakkal Majalla" pitchFamily="2" charset="-78"/>
            </a:endParaRPr>
          </a:p>
        </p:txBody>
      </p:sp>
      <p:sp>
        <p:nvSpPr>
          <p:cNvPr id="57753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92D050"/>
                </a:solidFill>
                <a:cs typeface="Ali-A-Samik" pitchFamily="2" charset="-78"/>
              </a:rPr>
              <a:t>رجوع الموفي على المدين</a:t>
            </a:r>
            <a:endParaRPr lang="en-US" dirty="0">
              <a:solidFill>
                <a:srgbClr val="92D050"/>
              </a:solidFill>
              <a:cs typeface="Ali-A-Samik" pitchFamily="2" charset="-78"/>
            </a:endParaRPr>
          </a:p>
        </p:txBody>
      </p:sp>
      <p:sp>
        <p:nvSpPr>
          <p:cNvPr id="32461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9AE0CC9-A0C7-4F46-A4D2-B091BA0DF835}" type="slidenum">
              <a:rPr lang="ar-SA" sz="2000" b="1">
                <a:latin typeface="Candara" pitchFamily="34" charset="0"/>
              </a:rPr>
              <a:pPr algn="ctr" rtl="0"/>
              <a:t>327</a:t>
            </a:fld>
            <a:endParaRPr lang="en-US" sz="2000" b="1">
              <a:latin typeface="Candara" pitchFamily="34" charset="0"/>
            </a:endParaRPr>
          </a:p>
        </p:txBody>
      </p:sp>
      <p:sp>
        <p:nvSpPr>
          <p:cNvPr id="32461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461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Content Placeholder 2"/>
          <p:cNvSpPr>
            <a:spLocks noGrp="1"/>
          </p:cNvSpPr>
          <p:nvPr>
            <p:ph idx="4294967295"/>
          </p:nvPr>
        </p:nvSpPr>
        <p:spPr>
          <a:xfrm>
            <a:off x="533400" y="1447800"/>
            <a:ext cx="8305800" cy="31242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وهي حلول الموفي محل الدائن في نفس الدين الذي وفاه والرجوع على المدين بنفس الدين.</a:t>
            </a:r>
          </a:p>
          <a:p>
            <a:pPr marL="0" indent="0" algn="just" eaLnBrk="1" hangingPunct="1">
              <a:buFont typeface="Symbol" pitchFamily="18" charset="2"/>
              <a:buNone/>
            </a:pPr>
            <a:r>
              <a:rPr lang="ar-IQ" sz="4800">
                <a:latin typeface="Sakkal Majalla" pitchFamily="2" charset="-78"/>
                <a:cs typeface="Sakkal Majalla" pitchFamily="2" charset="-78"/>
              </a:rPr>
              <a:t>وهناك مصدران للحلول، هما: الحلول القانوني والحلول الاتفاقي.</a:t>
            </a:r>
            <a:endParaRPr lang="en-US" sz="4800">
              <a:latin typeface="Sakkal Majalla" pitchFamily="2" charset="-78"/>
              <a:ea typeface="Majalla UI"/>
              <a:cs typeface="Sakkal Majalla" pitchFamily="2" charset="-78"/>
            </a:endParaRPr>
          </a:p>
        </p:txBody>
      </p:sp>
      <p:sp>
        <p:nvSpPr>
          <p:cNvPr id="57958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92D050"/>
                </a:solidFill>
                <a:cs typeface="Ali-A-Samik" pitchFamily="2" charset="-78"/>
              </a:rPr>
              <a:t>الوفاء مع الحلول</a:t>
            </a:r>
            <a:endParaRPr lang="en-US" dirty="0">
              <a:solidFill>
                <a:srgbClr val="92D050"/>
              </a:solidFill>
              <a:cs typeface="Ali-A-Samik" pitchFamily="2" charset="-78"/>
            </a:endParaRPr>
          </a:p>
        </p:txBody>
      </p:sp>
      <p:sp>
        <p:nvSpPr>
          <p:cNvPr id="32563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43FFB6B-7BEA-4916-AEC0-E0A94B6979BD}" type="slidenum">
              <a:rPr lang="ar-SA" sz="2000" b="1">
                <a:latin typeface="Candara" pitchFamily="34" charset="0"/>
              </a:rPr>
              <a:pPr algn="ctr" rtl="0"/>
              <a:t>328</a:t>
            </a:fld>
            <a:endParaRPr lang="en-US" sz="2000" b="1">
              <a:latin typeface="Candara" pitchFamily="34" charset="0"/>
            </a:endParaRPr>
          </a:p>
        </p:txBody>
      </p:sp>
      <p:sp>
        <p:nvSpPr>
          <p:cNvPr id="32563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563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Content Placeholder 2"/>
          <p:cNvSpPr>
            <a:spLocks noGrp="1"/>
          </p:cNvSpPr>
          <p:nvPr>
            <p:ph idx="4294967295"/>
          </p:nvPr>
        </p:nvSpPr>
        <p:spPr>
          <a:xfrm>
            <a:off x="609600" y="1219200"/>
            <a:ext cx="8305800" cy="4648200"/>
          </a:xfrm>
        </p:spPr>
        <p:txBody>
          <a:bodyPr/>
          <a:lstStyle/>
          <a:p>
            <a:pPr marL="0" indent="0" algn="just" eaLnBrk="1" hangingPunct="1">
              <a:buFont typeface="Symbol" pitchFamily="18" charset="2"/>
              <a:buNone/>
            </a:pPr>
            <a:r>
              <a:rPr lang="ar-IQ" sz="2800">
                <a:latin typeface="Sakkal Majalla" pitchFamily="2" charset="-78"/>
                <a:cs typeface="Ali-A-Samik" pitchFamily="2" charset="-78"/>
              </a:rPr>
              <a:t>م/379 مدني: ((إذا دفع الدين شخص غير المدين حل الدافع محل الدائن بحكم القانون في الأحول الآتية:</a:t>
            </a:r>
          </a:p>
          <a:p>
            <a:pPr marL="0" indent="0" algn="just" eaLnBrk="1" hangingPunct="1">
              <a:buFont typeface="Symbol" pitchFamily="18" charset="2"/>
              <a:buNone/>
            </a:pPr>
            <a:r>
              <a:rPr lang="ar-IQ" sz="2800">
                <a:latin typeface="Sakkal Majalla" pitchFamily="2" charset="-78"/>
                <a:cs typeface="Ali-A-Samik" pitchFamily="2" charset="-78"/>
              </a:rPr>
              <a:t>أ- إذا كان ملزماً بالدين مع المدين (تضامن بين المدينين) أو ملزماً بوفائه عنه (كفالة).</a:t>
            </a:r>
          </a:p>
          <a:p>
            <a:pPr marL="0" indent="0" algn="just" eaLnBrk="1" hangingPunct="1">
              <a:buFont typeface="Symbol" pitchFamily="18" charset="2"/>
              <a:buNone/>
            </a:pPr>
            <a:r>
              <a:rPr lang="ar-IQ" sz="2800">
                <a:latin typeface="Sakkal Majalla" pitchFamily="2" charset="-78"/>
                <a:ea typeface="Majalla UI"/>
                <a:cs typeface="Ali-A-Samik" pitchFamily="2" charset="-78"/>
              </a:rPr>
              <a:t>ب- إذا كان دائناً ووفى دائناً آخر مقدماً عليه بماله من تأمين عيني ولو لم يكن للدافع أي تأمين.</a:t>
            </a:r>
          </a:p>
          <a:p>
            <a:pPr marL="0" indent="0" algn="just" eaLnBrk="1" hangingPunct="1">
              <a:buFont typeface="Symbol" pitchFamily="18" charset="2"/>
              <a:buNone/>
            </a:pPr>
            <a:r>
              <a:rPr lang="ar-IQ" sz="2800">
                <a:latin typeface="Sakkal Majalla" pitchFamily="2" charset="-78"/>
                <a:ea typeface="Majalla UI"/>
                <a:cs typeface="Ali-A-Samik" pitchFamily="2" charset="-78"/>
              </a:rPr>
              <a:t>ج- إذا كان قد اشترى عقاراً ودفع ثمنه تسديداً لأحد الدائنين الذين خصص العقار لضمان حقوقهم.</a:t>
            </a:r>
          </a:p>
          <a:p>
            <a:pPr marL="0" indent="0" algn="just" eaLnBrk="1" hangingPunct="1">
              <a:buFont typeface="Symbol" pitchFamily="18" charset="2"/>
              <a:buNone/>
            </a:pPr>
            <a:r>
              <a:rPr lang="ar-IQ" sz="2800">
                <a:latin typeface="Sakkal Majalla" pitchFamily="2" charset="-78"/>
                <a:ea typeface="Majalla UI"/>
                <a:cs typeface="Ali-A-Samik" pitchFamily="2" charset="-78"/>
              </a:rPr>
              <a:t>د- إذا كان هناك نص يقرر للدافع حق الحلول)).</a:t>
            </a:r>
            <a:endParaRPr lang="en-US" sz="2800">
              <a:latin typeface="Sakkal Majalla" pitchFamily="2" charset="-78"/>
              <a:ea typeface="Majalla UI"/>
              <a:cs typeface="Ali-A-Samik" pitchFamily="2" charset="-78"/>
            </a:endParaRPr>
          </a:p>
          <a:p>
            <a:pPr marL="0" indent="0" algn="just" eaLnBrk="1" hangingPunct="1">
              <a:buFont typeface="Symbol" pitchFamily="18" charset="2"/>
              <a:buNone/>
            </a:pPr>
            <a:endParaRPr lang="ar-IQ" sz="2000">
              <a:latin typeface="Sakkal Majalla" pitchFamily="2" charset="-78"/>
              <a:ea typeface="Majalla UI"/>
              <a:cs typeface="Sakkal Majalla" pitchFamily="2" charset="-78"/>
            </a:endParaRPr>
          </a:p>
          <a:p>
            <a:pPr marL="0" indent="0" algn="just" eaLnBrk="1" hangingPunct="1">
              <a:buFont typeface="Symbol" pitchFamily="18" charset="2"/>
              <a:buNone/>
            </a:pPr>
            <a:endParaRPr lang="en-US" sz="4400">
              <a:latin typeface="Sakkal Majalla" pitchFamily="2" charset="-78"/>
              <a:ea typeface="Majalla UI"/>
              <a:cs typeface="Sakkal Majalla" pitchFamily="2" charset="-78"/>
            </a:endParaRPr>
          </a:p>
        </p:txBody>
      </p:sp>
      <p:sp>
        <p:nvSpPr>
          <p:cNvPr id="580610"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92D050"/>
                </a:solidFill>
                <a:cs typeface="Ali-A-Samik" pitchFamily="2" charset="-78"/>
              </a:rPr>
              <a:t>الحلول القانوني</a:t>
            </a:r>
            <a:endParaRPr lang="en-US" dirty="0">
              <a:solidFill>
                <a:srgbClr val="92D050"/>
              </a:solidFill>
              <a:cs typeface="Ali-A-Samik" pitchFamily="2" charset="-78"/>
            </a:endParaRPr>
          </a:p>
        </p:txBody>
      </p:sp>
      <p:sp>
        <p:nvSpPr>
          <p:cNvPr id="32666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2D880C6-A6F0-4899-B0F9-62A165A4B84F}" type="slidenum">
              <a:rPr lang="ar-SA" sz="2000" b="1">
                <a:latin typeface="Candara" pitchFamily="34" charset="0"/>
              </a:rPr>
              <a:pPr algn="ctr" rtl="0"/>
              <a:t>329</a:t>
            </a:fld>
            <a:endParaRPr lang="en-US" sz="2000" b="1">
              <a:latin typeface="Candara" pitchFamily="34" charset="0"/>
            </a:endParaRPr>
          </a:p>
        </p:txBody>
      </p:sp>
      <p:sp>
        <p:nvSpPr>
          <p:cNvPr id="32666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666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228600" y="304800"/>
            <a:ext cx="8763000" cy="5991384"/>
          </a:xfrm>
          <a:prstGeom prst="rect">
            <a:avLst/>
          </a:prstGeom>
          <a:noFill/>
          <a:ln w="9525">
            <a:noFill/>
            <a:miter lim="800000"/>
            <a:headEnd/>
            <a:tailEnd/>
          </a:ln>
        </p:spPr>
        <p:txBody>
          <a:bodyPr>
            <a:spAutoFit/>
          </a:bodyPr>
          <a:lstStyle/>
          <a:p>
            <a:pPr algn="just">
              <a:lnSpc>
                <a:spcPct val="150000"/>
              </a:lnSpc>
            </a:pPr>
            <a:endParaRPr lang="ar-IQ" dirty="0">
              <a:solidFill>
                <a:srgbClr val="FF0000"/>
              </a:solidFill>
              <a:latin typeface="Corbel" pitchFamily="34" charset="0"/>
              <a:cs typeface="Tahoma" pitchFamily="34" charset="0"/>
            </a:endParaRPr>
          </a:p>
          <a:p>
            <a:pPr algn="just">
              <a:lnSpc>
                <a:spcPct val="150000"/>
              </a:lnSpc>
            </a:pPr>
            <a:r>
              <a:rPr lang="ar-IQ" sz="3600" b="1" dirty="0">
                <a:latin typeface="Times New Roman" panose="02020603050405020304" pitchFamily="18" charset="0"/>
                <a:cs typeface="Times New Roman" panose="02020603050405020304" pitchFamily="18" charset="0"/>
              </a:rPr>
              <a:t>الشرط الرابع: ان يكون بيد الدائن سند تنفيذ واجب النفاذ</a:t>
            </a:r>
          </a:p>
          <a:p>
            <a:pPr algn="just">
              <a:lnSpc>
                <a:spcPct val="150000"/>
              </a:lnSpc>
            </a:pPr>
            <a:r>
              <a:rPr lang="ar-IQ" sz="2800" b="1" dirty="0">
                <a:latin typeface="Times New Roman" panose="02020603050405020304" pitchFamily="18" charset="0"/>
                <a:cs typeface="Times New Roman" panose="02020603050405020304" pitchFamily="18" charset="0"/>
              </a:rPr>
              <a:t>أن أيصال الحقوق الى اصحابها, لا بد من ثبوت الحق ووضوحه بعد تحقيق وتدقيق كي يقوم السلطة العامة بمد يد العون عن طريق الدور الذي يمارسه في التنفيذ الجبري, ويطلق على الوثائق التي يتضمن حقوقا ثابتة واضحة لا مجال لانكارها والتي ينبغي على الدائن ان يتزود بها كي لا تتردد السلطة العامة في قهر المدين على تنفيذها اسم سندات التنفيذ وقد حدد قانون التنفيذ هذه السندات. </a:t>
            </a:r>
          </a:p>
          <a:p>
            <a:pPr algn="just">
              <a:lnSpc>
                <a:spcPct val="150000"/>
              </a:lnSpc>
            </a:pPr>
            <a:endParaRPr lang="ar-IQ" dirty="0">
              <a:latin typeface="Corbel" pitchFamily="34" charset="0"/>
              <a:cs typeface="Tahoma" pitchFamily="34" charset="0"/>
            </a:endParaRPr>
          </a:p>
          <a:p>
            <a:pPr algn="just">
              <a:lnSpc>
                <a:spcPct val="150000"/>
              </a:lnSpc>
            </a:pPr>
            <a:r>
              <a:rPr lang="ar-IQ" dirty="0">
                <a:latin typeface="Corbel" pitchFamily="34" charset="0"/>
                <a:cs typeface="Tahoma" pitchFamily="34" charset="0"/>
              </a:rPr>
              <a:t>    </a:t>
            </a:r>
          </a:p>
        </p:txBody>
      </p:sp>
    </p:spTree>
  </p:cSld>
  <p:clrMapOvr>
    <a:masterClrMapping/>
  </p:clrMapOvr>
  <p:transition/>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Content Placeholder 2"/>
          <p:cNvSpPr>
            <a:spLocks noGrp="1"/>
          </p:cNvSpPr>
          <p:nvPr>
            <p:ph idx="4294967295"/>
          </p:nvPr>
        </p:nvSpPr>
        <p:spPr>
          <a:xfrm>
            <a:off x="609600" y="1371600"/>
            <a:ext cx="8229600" cy="4114800"/>
          </a:xfrm>
        </p:spPr>
        <p:txBody>
          <a:bodyPr/>
          <a:lstStyle/>
          <a:p>
            <a:pPr marL="0" indent="0" algn="just" eaLnBrk="1" hangingPunct="1">
              <a:buFont typeface="Symbol" pitchFamily="18" charset="2"/>
              <a:buNone/>
            </a:pPr>
            <a:r>
              <a:rPr lang="ar-IQ" sz="3200">
                <a:latin typeface="Sakkal Majalla" pitchFamily="2" charset="-78"/>
                <a:ea typeface="Majalla UI"/>
                <a:cs typeface="Sakkal Majalla" pitchFamily="2" charset="-78"/>
              </a:rPr>
              <a:t>م/380 مدني: ((1- للدائن الذي استوفى حقه من غير المدين أن يتفق مع هذا الغير على أن يحل محله حتى لو لم يقبل المدين ذلك ويكون الاتفاق بورقة رسمية لا يجوز أن يتأخر تأريخها عن وقت الوفاء. 2- وللمدين أيضاً إذا اقترض مالاً سد به الدين أن يحل المقرض محل الدائن الذي استوفى حقه ولو بغير رضا هذا الدائن على أن يكون الاتفاق على الحلول بورقة رسمية وأن يذكر في عقد القرض أن المال قد خصص للوفاء وفي مخالصة التسديد أن الوفاء كان من هذا المال الذي اقترضه من الدائن الجديد)).</a:t>
            </a:r>
            <a:endParaRPr lang="en-US" sz="3200">
              <a:latin typeface="Sakkal Majalla" pitchFamily="2" charset="-78"/>
              <a:ea typeface="Majalla UI"/>
              <a:cs typeface="Sakkal Majalla" pitchFamily="2" charset="-78"/>
            </a:endParaRPr>
          </a:p>
        </p:txBody>
      </p:sp>
      <p:sp>
        <p:nvSpPr>
          <p:cNvPr id="58265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92D050"/>
                </a:solidFill>
                <a:cs typeface="Ali-A-Samik" pitchFamily="2" charset="-78"/>
              </a:rPr>
              <a:t>الحلول الاتفاقي</a:t>
            </a:r>
            <a:endParaRPr lang="en-US" dirty="0">
              <a:solidFill>
                <a:srgbClr val="92D050"/>
              </a:solidFill>
              <a:cs typeface="Ali-A-Samik" pitchFamily="2" charset="-78"/>
            </a:endParaRPr>
          </a:p>
        </p:txBody>
      </p:sp>
      <p:sp>
        <p:nvSpPr>
          <p:cNvPr id="32768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11898B0-BFE0-4996-A6AA-7D9E4C93456A}" type="slidenum">
              <a:rPr lang="ar-SA" sz="2000" b="1">
                <a:latin typeface="Candara" pitchFamily="34" charset="0"/>
              </a:rPr>
              <a:pPr algn="ctr" rtl="0"/>
              <a:t>330</a:t>
            </a:fld>
            <a:endParaRPr lang="en-US" sz="2000" b="1">
              <a:latin typeface="Candara" pitchFamily="34" charset="0"/>
            </a:endParaRPr>
          </a:p>
        </p:txBody>
      </p:sp>
      <p:sp>
        <p:nvSpPr>
          <p:cNvPr id="32768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768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Content Placeholder 2"/>
          <p:cNvSpPr>
            <a:spLocks noGrp="1"/>
          </p:cNvSpPr>
          <p:nvPr>
            <p:ph idx="4294967295"/>
          </p:nvPr>
        </p:nvSpPr>
        <p:spPr>
          <a:xfrm>
            <a:off x="609600" y="1524000"/>
            <a:ext cx="8229600" cy="3276600"/>
          </a:xfrm>
        </p:spPr>
        <p:txBody>
          <a:bodyPr/>
          <a:lstStyle/>
          <a:p>
            <a:pPr marL="0" indent="0" algn="just" eaLnBrk="1" hangingPunct="1">
              <a:buFont typeface="Symbol" pitchFamily="18" charset="2"/>
              <a:buNone/>
            </a:pPr>
            <a:r>
              <a:rPr lang="ar-IQ" sz="3600">
                <a:latin typeface="Sakkal Majalla" pitchFamily="2" charset="-78"/>
                <a:cs typeface="Sakkal Majalla" pitchFamily="2" charset="-78"/>
              </a:rPr>
              <a:t>م/382 مدني: ((1- إذا وفى غير المدين الدائن جزءاً من حقه وحل محله فيه فلا يضار الدائن بهذا الوفاء ويكون في استيفاء ما بقي له من حق مقدماً على من وفاه ما لم يوجد اتفاق يقضي بغير ذلك. 2- وإذا حل شخص آخر محل الدائن فيما بقي له من حق رجع من حل أخيراً هو ومن تقدمه في الحلول كل بقدر ما هو مستحق له وتقاسما قسمة الغرماء)).</a:t>
            </a:r>
            <a:endParaRPr lang="en-US" sz="3600">
              <a:latin typeface="Sakkal Majalla" pitchFamily="2" charset="-78"/>
              <a:ea typeface="Majalla UI"/>
              <a:cs typeface="Sakkal Majalla" pitchFamily="2" charset="-78"/>
            </a:endParaRPr>
          </a:p>
        </p:txBody>
      </p:sp>
      <p:sp>
        <p:nvSpPr>
          <p:cNvPr id="583682"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92D050"/>
                </a:solidFill>
                <a:cs typeface="Ali-A-Samik" pitchFamily="2" charset="-78"/>
              </a:rPr>
              <a:t>حكم الوفاء مع الحلول</a:t>
            </a:r>
            <a:endParaRPr lang="en-US" dirty="0">
              <a:solidFill>
                <a:srgbClr val="92D050"/>
              </a:solidFill>
              <a:cs typeface="Ali-A-Samik" pitchFamily="2" charset="-78"/>
            </a:endParaRPr>
          </a:p>
        </p:txBody>
      </p:sp>
      <p:sp>
        <p:nvSpPr>
          <p:cNvPr id="32870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C2310F2-7D5A-4FFA-9A06-3B1533056AC6}" type="slidenum">
              <a:rPr lang="ar-SA" sz="2000" b="1">
                <a:latin typeface="Candara" pitchFamily="34" charset="0"/>
              </a:rPr>
              <a:pPr algn="ctr" rtl="0"/>
              <a:t>331</a:t>
            </a:fld>
            <a:endParaRPr lang="en-US" sz="2000" b="1">
              <a:latin typeface="Candara" pitchFamily="34" charset="0"/>
            </a:endParaRPr>
          </a:p>
        </p:txBody>
      </p:sp>
      <p:sp>
        <p:nvSpPr>
          <p:cNvPr id="32870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871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Content Placeholder 2"/>
          <p:cNvSpPr>
            <a:spLocks noGrp="1"/>
          </p:cNvSpPr>
          <p:nvPr>
            <p:ph idx="4294967295"/>
          </p:nvPr>
        </p:nvSpPr>
        <p:spPr>
          <a:xfrm>
            <a:off x="457200" y="762000"/>
            <a:ext cx="8534400" cy="5486400"/>
          </a:xfrm>
        </p:spPr>
        <p:txBody>
          <a:bodyPr/>
          <a:lstStyle/>
          <a:p>
            <a:pPr marL="0" indent="0" algn="just" eaLnBrk="1" hangingPunct="1">
              <a:buFont typeface="Symbol" pitchFamily="18" charset="2"/>
              <a:buNone/>
            </a:pPr>
            <a:r>
              <a:rPr lang="ar-IQ">
                <a:latin typeface="Sakkal Majalla" pitchFamily="2" charset="-78"/>
                <a:cs typeface="Ali-A-Samik" pitchFamily="2" charset="-78"/>
              </a:rPr>
              <a:t>في الوفاء مع الحلول يحل الموفي محل الدائن في نفس الدين الذي وفاه بخصائصه وتوابعه وتأميناته ودفوعه، إلا أن هناك قيوداً ترد على هذا المبدأ:</a:t>
            </a:r>
          </a:p>
          <a:p>
            <a:pPr marL="0" indent="0" algn="just" eaLnBrk="1" hangingPunct="1">
              <a:buFont typeface="Symbol" pitchFamily="18" charset="2"/>
              <a:buNone/>
            </a:pPr>
            <a:r>
              <a:rPr lang="ar-IQ">
                <a:latin typeface="Sakkal Majalla" pitchFamily="2" charset="-78"/>
                <a:cs typeface="Ali-A-Samik" pitchFamily="2" charset="-78"/>
              </a:rPr>
              <a:t>1- إذا كان ما دفعه الموفي أقل من قيمة الدين: فليس له الرجوع على المدين إلا بمقدار ما دفع للدائن.</a:t>
            </a:r>
          </a:p>
          <a:p>
            <a:pPr marL="0" indent="0" algn="just" eaLnBrk="1" hangingPunct="1">
              <a:buFont typeface="Symbol" pitchFamily="18" charset="2"/>
              <a:buNone/>
            </a:pPr>
            <a:r>
              <a:rPr lang="ar-IQ">
                <a:latin typeface="Sakkal Majalla" pitchFamily="2" charset="-78"/>
                <a:ea typeface="Majalla UI"/>
                <a:cs typeface="Ali-A-Samik" pitchFamily="2" charset="-78"/>
              </a:rPr>
              <a:t>2. </a:t>
            </a:r>
            <a:r>
              <a:rPr lang="ar-IQ">
                <a:latin typeface="Sakkal Majalla" pitchFamily="2" charset="-78"/>
                <a:cs typeface="Ali-A-Samik" pitchFamily="2" charset="-78"/>
              </a:rPr>
              <a:t>إذا قام الموفي بدفع جزء من الدين فإن الدائن يقوم باستيفاء حقه بالكامل من المدين دون مزاحمة الموفى للدائن. حيث يحق للاثنين الرجوع للمدين وإذا كانت قيمة الشيء لا تكفي لسداد كلا الدينين فإن الموفي لا يقوم بمزاحمة الدائن الأصلي.</a:t>
            </a:r>
          </a:p>
          <a:p>
            <a:pPr marL="0" indent="0" algn="just" eaLnBrk="1" hangingPunct="1">
              <a:buFont typeface="Symbol" pitchFamily="18" charset="2"/>
              <a:buNone/>
            </a:pPr>
            <a:r>
              <a:rPr lang="ar-IQ">
                <a:latin typeface="Sakkal Majalla" pitchFamily="2" charset="-78"/>
                <a:cs typeface="Ali-A-Samik" pitchFamily="2" charset="-78"/>
              </a:rPr>
              <a:t>3- إذا كان الموفي ملزماً مع غيره وقام بوفاء كل الدين فلا يرجع على الملتزمين إلا بعد خصم نصيبه في الدين.</a:t>
            </a:r>
            <a:endParaRPr lang="en-US">
              <a:latin typeface="Sakkal Majalla" pitchFamily="2" charset="-78"/>
              <a:cs typeface="Ali-A-Samik" pitchFamily="2" charset="-78"/>
            </a:endParaRPr>
          </a:p>
          <a:p>
            <a:pPr marL="0" indent="0" algn="just" eaLnBrk="1" hangingPunct="1">
              <a:buFont typeface="Symbol" pitchFamily="18" charset="2"/>
              <a:buNone/>
            </a:pPr>
            <a:endParaRPr lang="en-US" sz="4000">
              <a:latin typeface="Sakkal Majalla" pitchFamily="2" charset="-78"/>
              <a:cs typeface="Sakkal Majalla" pitchFamily="2" charset="-78"/>
            </a:endParaRPr>
          </a:p>
        </p:txBody>
      </p:sp>
      <p:sp>
        <p:nvSpPr>
          <p:cNvPr id="58470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FF00"/>
                </a:solidFill>
                <a:cs typeface="Ali-A-Samik" pitchFamily="2" charset="-78"/>
              </a:rPr>
              <a:t>حكم الوفاء مع الحلول</a:t>
            </a:r>
            <a:endParaRPr lang="en-US" dirty="0">
              <a:solidFill>
                <a:srgbClr val="FFFF00"/>
              </a:solidFill>
              <a:cs typeface="Ali-A-Samik" pitchFamily="2" charset="-78"/>
            </a:endParaRPr>
          </a:p>
        </p:txBody>
      </p:sp>
      <p:sp>
        <p:nvSpPr>
          <p:cNvPr id="32973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D614642-3494-4F04-AFC8-1696C1A88A58}" type="slidenum">
              <a:rPr lang="ar-SA" sz="2000" b="1">
                <a:latin typeface="Candara" pitchFamily="34" charset="0"/>
              </a:rPr>
              <a:pPr algn="ctr" rtl="0"/>
              <a:t>332</a:t>
            </a:fld>
            <a:endParaRPr lang="en-US" sz="2000" b="1">
              <a:latin typeface="Candara" pitchFamily="34" charset="0"/>
            </a:endParaRPr>
          </a:p>
        </p:txBody>
      </p:sp>
      <p:sp>
        <p:nvSpPr>
          <p:cNvPr id="32973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2973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Content Placeholder 2"/>
          <p:cNvSpPr>
            <a:spLocks noGrp="1"/>
          </p:cNvSpPr>
          <p:nvPr>
            <p:ph idx="4294967295"/>
          </p:nvPr>
        </p:nvSpPr>
        <p:spPr>
          <a:xfrm>
            <a:off x="609600" y="1676400"/>
            <a:ext cx="8153400" cy="3124200"/>
          </a:xfrm>
        </p:spPr>
        <p:txBody>
          <a:bodyPr/>
          <a:lstStyle/>
          <a:p>
            <a:pPr marL="0" indent="0" algn="just" eaLnBrk="1" hangingPunct="1">
              <a:buFont typeface="Symbol" pitchFamily="18" charset="2"/>
              <a:buNone/>
            </a:pPr>
            <a:r>
              <a:rPr lang="ar-IQ" sz="4000">
                <a:latin typeface="Sakkal Majalla" pitchFamily="2" charset="-78"/>
                <a:cs typeface="Ali-A-Samik" pitchFamily="2" charset="-78"/>
              </a:rPr>
              <a:t>الوفاء مع حلول الدائن هو وفاء حق بالنسبة للدائن.</a:t>
            </a:r>
          </a:p>
          <a:p>
            <a:pPr marL="0" indent="0" algn="just" eaLnBrk="1" hangingPunct="1">
              <a:buFont typeface="Symbol" pitchFamily="18" charset="2"/>
              <a:buNone/>
            </a:pPr>
            <a:r>
              <a:rPr lang="ar-IQ" sz="4000">
                <a:latin typeface="Sakkal Majalla" pitchFamily="2" charset="-78"/>
                <a:cs typeface="Ali-A-Samik" pitchFamily="2" charset="-78"/>
              </a:rPr>
              <a:t>وبالنسبة للمدين هو انتقال الحق إلى دائن آخر.</a:t>
            </a:r>
            <a:endParaRPr lang="en-US" sz="4000">
              <a:latin typeface="Sakkal Majalla" pitchFamily="2" charset="-78"/>
              <a:ea typeface="Majalla UI"/>
              <a:cs typeface="Ali-A-Samik" pitchFamily="2" charset="-78"/>
            </a:endParaRPr>
          </a:p>
        </p:txBody>
      </p:sp>
      <p:sp>
        <p:nvSpPr>
          <p:cNvPr id="586754"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FF00"/>
                </a:solidFill>
                <a:cs typeface="Ali-A-Samik" pitchFamily="2" charset="-78"/>
              </a:rPr>
              <a:t>التكييف القانوني للحلول</a:t>
            </a:r>
            <a:endParaRPr lang="en-US" dirty="0">
              <a:solidFill>
                <a:srgbClr val="FFFF00"/>
              </a:solidFill>
              <a:cs typeface="Ali-A-Samik" pitchFamily="2" charset="-78"/>
            </a:endParaRPr>
          </a:p>
        </p:txBody>
      </p:sp>
      <p:sp>
        <p:nvSpPr>
          <p:cNvPr id="33075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F95444D-F618-4B31-8658-77F85EE4866F}" type="slidenum">
              <a:rPr lang="ar-SA" sz="2000" b="1">
                <a:latin typeface="Candara" pitchFamily="34" charset="0"/>
              </a:rPr>
              <a:pPr algn="ctr" rtl="0"/>
              <a:t>333</a:t>
            </a:fld>
            <a:endParaRPr lang="en-US" sz="2000" b="1">
              <a:latin typeface="Candara" pitchFamily="34" charset="0"/>
            </a:endParaRPr>
          </a:p>
        </p:txBody>
      </p:sp>
      <p:sp>
        <p:nvSpPr>
          <p:cNvPr id="33075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endParaRPr lang="ar-IQ" sz="1600" b="1">
              <a:latin typeface="Sakkal Majalla" pitchFamily="2" charset="-78"/>
              <a:cs typeface="Sakkal Majalla" pitchFamily="2" charset="-78"/>
            </a:endParaRPr>
          </a:p>
        </p:txBody>
      </p:sp>
      <p:sp>
        <p:nvSpPr>
          <p:cNvPr id="33075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Content Placeholder 2"/>
          <p:cNvSpPr>
            <a:spLocks noGrp="1"/>
          </p:cNvSpPr>
          <p:nvPr>
            <p:ph idx="4294967295"/>
          </p:nvPr>
        </p:nvSpPr>
        <p:spPr>
          <a:xfrm>
            <a:off x="533400" y="1295400"/>
            <a:ext cx="8229600" cy="4876800"/>
          </a:xfrm>
        </p:spPr>
        <p:txBody>
          <a:bodyPr/>
          <a:lstStyle/>
          <a:p>
            <a:pPr marL="0" indent="0" algn="just" eaLnBrk="1" hangingPunct="1">
              <a:buFont typeface="Symbol" pitchFamily="18" charset="2"/>
              <a:buNone/>
            </a:pPr>
            <a:r>
              <a:rPr lang="ar-IQ" sz="3600">
                <a:latin typeface="Sakkal Majalla" pitchFamily="2" charset="-78"/>
                <a:cs typeface="Sakkal Majalla" pitchFamily="2" charset="-78"/>
              </a:rPr>
              <a:t>يقترب موضوع الوفاء مع الحلول مع حوالة الحق إلا أن هناك اختلاف بينهما:</a:t>
            </a:r>
          </a:p>
          <a:p>
            <a:pPr marL="0" indent="0" algn="just" eaLnBrk="1" hangingPunct="1">
              <a:buFont typeface="Symbol" pitchFamily="18" charset="2"/>
              <a:buNone/>
            </a:pPr>
            <a:r>
              <a:rPr lang="ar-IQ" sz="3600">
                <a:latin typeface="Sakkal Majalla" pitchFamily="2" charset="-78"/>
                <a:cs typeface="Sakkal Majalla" pitchFamily="2" charset="-78"/>
              </a:rPr>
              <a:t>1- في الوفاء مع الحلول لا توجد قسمة غرماء ولا يزاحم الدائن من قبل الموفي، أما في حوالة الحق فإن تعدد الدائنون يقسم الحق بينهم قسمة غرماء.</a:t>
            </a:r>
          </a:p>
          <a:p>
            <a:pPr marL="0" indent="0" algn="just" eaLnBrk="1" hangingPunct="1">
              <a:buFont typeface="Symbol" pitchFamily="18" charset="2"/>
              <a:buNone/>
            </a:pPr>
            <a:r>
              <a:rPr lang="ar-IQ" sz="3600">
                <a:latin typeface="Sakkal Majalla" pitchFamily="2" charset="-78"/>
                <a:cs typeface="Sakkal Majalla" pitchFamily="2" charset="-78"/>
              </a:rPr>
              <a:t>2- من حيث الهدف: الهدف من حوالة الحق هو المضاربة أي شراء الحق بقيمة اقل مثلا، وفي الوفاء مع الحلول الهدف هو تقديم خدمة أو مساعدة للدائن.</a:t>
            </a:r>
          </a:p>
        </p:txBody>
      </p:sp>
      <p:sp>
        <p:nvSpPr>
          <p:cNvPr id="58777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FF00"/>
                </a:solidFill>
                <a:cs typeface="Ali-A-Samik" pitchFamily="2" charset="-78"/>
              </a:rPr>
              <a:t>مقارنة بين الوفاء مع الحلول وحوالة الحق</a:t>
            </a:r>
            <a:endParaRPr lang="en-US" dirty="0">
              <a:solidFill>
                <a:srgbClr val="FFFF00"/>
              </a:solidFill>
              <a:cs typeface="Ali-A-Samik" pitchFamily="2" charset="-78"/>
            </a:endParaRPr>
          </a:p>
        </p:txBody>
      </p:sp>
      <p:sp>
        <p:nvSpPr>
          <p:cNvPr id="3317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AA628F0-3E72-4160-AB46-58421A1EDA7F}" type="slidenum">
              <a:rPr lang="ar-SA" sz="2000" b="1">
                <a:latin typeface="Candara" pitchFamily="34" charset="0"/>
              </a:rPr>
              <a:pPr algn="ctr" rtl="0"/>
              <a:t>334</a:t>
            </a:fld>
            <a:endParaRPr lang="en-US" sz="2000" b="1">
              <a:latin typeface="Candara" pitchFamily="34" charset="0"/>
            </a:endParaRPr>
          </a:p>
        </p:txBody>
      </p:sp>
      <p:sp>
        <p:nvSpPr>
          <p:cNvPr id="33178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3178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Content Placeholder 2"/>
          <p:cNvSpPr>
            <a:spLocks noGrp="1"/>
          </p:cNvSpPr>
          <p:nvPr>
            <p:ph idx="4294967295"/>
          </p:nvPr>
        </p:nvSpPr>
        <p:spPr>
          <a:xfrm>
            <a:off x="609600" y="1295400"/>
            <a:ext cx="8305800" cy="49530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3- من حيث شروط الانعقاد والنفاذ: حوالة الحق تنعقد بين الدائن والمحال له ويشترط موافقة المدين للنفاذ، والوفاء مع الحلول يتم بالاتفاق مع الدائن وتتم بالاتفاق مع المدين.</a:t>
            </a:r>
          </a:p>
          <a:p>
            <a:pPr marL="0" indent="0" algn="just" eaLnBrk="1" hangingPunct="1">
              <a:buFont typeface="Symbol" pitchFamily="18" charset="2"/>
              <a:buNone/>
            </a:pPr>
            <a:r>
              <a:rPr lang="ar-IQ" sz="4000">
                <a:latin typeface="Sakkal Majalla" pitchFamily="2" charset="-78"/>
                <a:cs typeface="Sakkal Majalla" pitchFamily="2" charset="-78"/>
              </a:rPr>
              <a:t>4- من حيث الآثار: في حوالة الحق ليس للمحال له إلا دعوى الحق الذي انتقل وفي الوفاء مع الحلول هناك دعوى الحلول والدعوى الشخصية ( دعوى الكسب دون سبب) .</a:t>
            </a:r>
          </a:p>
        </p:txBody>
      </p:sp>
      <p:sp>
        <p:nvSpPr>
          <p:cNvPr id="588802" name="Title 1"/>
          <p:cNvSpPr>
            <a:spLocks noGrp="1"/>
          </p:cNvSpPr>
          <p:nvPr>
            <p:ph type="title" idx="4294967295"/>
          </p:nvPr>
        </p:nvSpPr>
        <p:spPr>
          <a:xfrm>
            <a:off x="381000" y="228600"/>
            <a:ext cx="8229600" cy="804863"/>
          </a:xfrm>
        </p:spPr>
        <p:txBody>
          <a:bodyPr/>
          <a:lstStyle/>
          <a:p>
            <a:pPr algn="r" eaLnBrk="1" hangingPunct="1">
              <a:defRPr/>
            </a:pPr>
            <a:endParaRPr lang="en-US" dirty="0">
              <a:solidFill>
                <a:srgbClr val="FFFF00"/>
              </a:solidFill>
              <a:cs typeface="Ali-A-Samik" pitchFamily="2" charset="-78"/>
            </a:endParaRPr>
          </a:p>
        </p:txBody>
      </p:sp>
      <p:sp>
        <p:nvSpPr>
          <p:cNvPr id="3328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B156A43-5148-4153-9C3F-28182564A879}" type="slidenum">
              <a:rPr lang="ar-SA" sz="2000" b="1">
                <a:latin typeface="Candara" pitchFamily="34" charset="0"/>
              </a:rPr>
              <a:pPr algn="ctr" rtl="0"/>
              <a:t>335</a:t>
            </a:fld>
            <a:endParaRPr lang="en-US" sz="2000" b="1">
              <a:latin typeface="Candara" pitchFamily="34" charset="0"/>
            </a:endParaRPr>
          </a:p>
        </p:txBody>
      </p:sp>
      <p:sp>
        <p:nvSpPr>
          <p:cNvPr id="33280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3280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Content Placeholder 2"/>
          <p:cNvSpPr>
            <a:spLocks noGrp="1"/>
          </p:cNvSpPr>
          <p:nvPr>
            <p:ph idx="4294967295"/>
          </p:nvPr>
        </p:nvSpPr>
        <p:spPr>
          <a:xfrm>
            <a:off x="787400" y="1371600"/>
            <a:ext cx="8280400" cy="3962400"/>
          </a:xfrm>
        </p:spPr>
        <p:txBody>
          <a:bodyPr/>
          <a:lstStyle/>
          <a:p>
            <a:pPr marL="0" indent="0" algn="just" eaLnBrk="1" hangingPunct="1">
              <a:buFont typeface="Symbol" pitchFamily="18" charset="2"/>
              <a:buNone/>
            </a:pPr>
            <a:r>
              <a:rPr lang="ar-IQ" sz="3600">
                <a:latin typeface="Sakkal Majalla" pitchFamily="2" charset="-78"/>
                <a:cs typeface="Sakkal Majalla" pitchFamily="2" charset="-78"/>
              </a:rPr>
              <a:t>لكي يكون الوفاء صحيحاً مبرئاً للذمة يجب أن يتم للدائن أو نائبه، وقد نصت م/383 مدني، على أنه ((1– يصح دفع الدين للدائن أو وكيله إن كان غير محجور، فإن كان محجوراً فلا يصح دفع الدين إليه بل يدفع لمن له حق قبضه من ولي أو وصي أو قيم. 2– فإن دفع المدين إلى الدائن المحجور فلا يعتبر دفعه، ولا تبرأ ذمته من الدين بل إذا هلك ما دفعه أو ضاع من المحجور فللولي أو الوصي أو القيم مطالبة المدين بالدين)).</a:t>
            </a:r>
            <a:endParaRPr lang="en-US" sz="3600">
              <a:latin typeface="Sakkal Majalla" pitchFamily="2" charset="-78"/>
              <a:ea typeface="Majalla UI"/>
              <a:cs typeface="Sakkal Majalla" pitchFamily="2" charset="-78"/>
            </a:endParaRPr>
          </a:p>
        </p:txBody>
      </p:sp>
      <p:sp>
        <p:nvSpPr>
          <p:cNvPr id="58982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FF00"/>
                </a:solidFill>
                <a:cs typeface="Ali-A-Samik" pitchFamily="2" charset="-78"/>
              </a:rPr>
              <a:t>المــــوفـــــى لــــــه</a:t>
            </a:r>
            <a:endParaRPr lang="en-US" dirty="0">
              <a:solidFill>
                <a:srgbClr val="FFFF00"/>
              </a:solidFill>
              <a:cs typeface="Ali-A-Samik" pitchFamily="2" charset="-78"/>
            </a:endParaRPr>
          </a:p>
        </p:txBody>
      </p:sp>
      <p:sp>
        <p:nvSpPr>
          <p:cNvPr id="33382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206D9EC-AA06-4DE0-960F-589CA20DB988}" type="slidenum">
              <a:rPr lang="ar-SA" sz="2000" b="1">
                <a:latin typeface="Candara" pitchFamily="34" charset="0"/>
              </a:rPr>
              <a:pPr algn="ctr" rtl="0"/>
              <a:t>336</a:t>
            </a:fld>
            <a:endParaRPr lang="en-US" sz="2000" b="1">
              <a:latin typeface="Candara" pitchFamily="34" charset="0"/>
            </a:endParaRPr>
          </a:p>
        </p:txBody>
      </p:sp>
      <p:sp>
        <p:nvSpPr>
          <p:cNvPr id="33382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3383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Content Placeholder 2"/>
          <p:cNvSpPr>
            <a:spLocks noGrp="1"/>
          </p:cNvSpPr>
          <p:nvPr>
            <p:ph idx="4294967295"/>
          </p:nvPr>
        </p:nvSpPr>
        <p:spPr>
          <a:xfrm>
            <a:off x="533400" y="1524000"/>
            <a:ext cx="8128000" cy="32766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الموفى له قد يكون الدائن أو من يمثله، وقد يكون غير الدائن وهنا قد يوافق الدائن أو يرفض.</a:t>
            </a:r>
          </a:p>
          <a:p>
            <a:pPr marL="0" indent="0" algn="just" eaLnBrk="1" hangingPunct="1">
              <a:buFont typeface="Symbol" pitchFamily="18" charset="2"/>
              <a:buNone/>
            </a:pPr>
            <a:r>
              <a:rPr lang="ar-IQ" sz="4000" b="1">
                <a:latin typeface="Sakkal Majalla" pitchFamily="2" charset="-78"/>
                <a:cs typeface="Sakkal Majalla" pitchFamily="2" charset="-78"/>
              </a:rPr>
              <a:t>الوفاء للدائن أو من يمثله</a:t>
            </a:r>
            <a:r>
              <a:rPr lang="ar-IQ" sz="4000">
                <a:latin typeface="Sakkal Majalla" pitchFamily="2" charset="-78"/>
                <a:cs typeface="Sakkal Majalla" pitchFamily="2" charset="-78"/>
              </a:rPr>
              <a:t>: وهو الطريق الطبيعي للوفاء مع ملاحظة إذا كان الدائن صغيراً أو محجوراً فلابُدّ أن يتم الوفاء لنائبه الولي أو الوصي لأنه ليس أهلاً.</a:t>
            </a:r>
            <a:endParaRPr lang="en-US" sz="4000">
              <a:latin typeface="Sakkal Majalla" pitchFamily="2" charset="-78"/>
              <a:ea typeface="Majalla UI"/>
              <a:cs typeface="Sakkal Majalla" pitchFamily="2" charset="-78"/>
            </a:endParaRPr>
          </a:p>
        </p:txBody>
      </p:sp>
      <p:sp>
        <p:nvSpPr>
          <p:cNvPr id="590850"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FF00"/>
                </a:solidFill>
                <a:cs typeface="Ali-A-Samik" pitchFamily="2" charset="-78"/>
              </a:rPr>
              <a:t>المــــوفـــــى لــــــه</a:t>
            </a:r>
            <a:endParaRPr lang="en-US" dirty="0">
              <a:solidFill>
                <a:srgbClr val="FFFF00"/>
              </a:solidFill>
              <a:cs typeface="Ali-A-Samik" pitchFamily="2" charset="-78"/>
            </a:endParaRPr>
          </a:p>
        </p:txBody>
      </p:sp>
      <p:sp>
        <p:nvSpPr>
          <p:cNvPr id="33485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D2C97AB-1D3D-4131-8A2F-D3E8459C2F85}" type="slidenum">
              <a:rPr lang="ar-SA" sz="2000" b="1">
                <a:latin typeface="Candara" pitchFamily="34" charset="0"/>
              </a:rPr>
              <a:pPr algn="ctr" rtl="0"/>
              <a:t>337</a:t>
            </a:fld>
            <a:endParaRPr lang="en-US" sz="2000" b="1">
              <a:latin typeface="Candara" pitchFamily="34" charset="0"/>
            </a:endParaRPr>
          </a:p>
        </p:txBody>
      </p:sp>
      <p:sp>
        <p:nvSpPr>
          <p:cNvPr id="33485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3485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Content Placeholder 2"/>
          <p:cNvSpPr>
            <a:spLocks noGrp="1"/>
          </p:cNvSpPr>
          <p:nvPr>
            <p:ph idx="4294967295"/>
          </p:nvPr>
        </p:nvSpPr>
        <p:spPr>
          <a:xfrm>
            <a:off x="609600" y="1143000"/>
            <a:ext cx="8458200" cy="5105400"/>
          </a:xfrm>
        </p:spPr>
        <p:txBody>
          <a:bodyPr/>
          <a:lstStyle/>
          <a:p>
            <a:pPr marL="0" indent="0" algn="just" eaLnBrk="1" hangingPunct="1">
              <a:buFont typeface="Symbol" pitchFamily="18" charset="2"/>
              <a:buNone/>
            </a:pPr>
            <a:r>
              <a:rPr lang="ar-IQ" sz="3600" b="1">
                <a:latin typeface="Sakkal Majalla" pitchFamily="2" charset="-78"/>
                <a:cs typeface="Ali-A-Samik" pitchFamily="2" charset="-78"/>
              </a:rPr>
              <a:t>الوفاء لغير الدائن </a:t>
            </a:r>
            <a:r>
              <a:rPr lang="ar-IQ" sz="3600">
                <a:latin typeface="Sakkal Majalla" pitchFamily="2" charset="-78"/>
                <a:cs typeface="Ali-A-Samik" pitchFamily="2" charset="-78"/>
              </a:rPr>
              <a:t>(شخص لا صفه له في استيفاء الدين) ومع ذلك يكون الوفاء صحيحاً ومبرئاً لذمة المدين:</a:t>
            </a:r>
          </a:p>
          <a:p>
            <a:pPr marL="0" indent="0" algn="just" eaLnBrk="1" hangingPunct="1">
              <a:buFont typeface="Symbol" pitchFamily="18" charset="2"/>
              <a:buNone/>
            </a:pPr>
            <a:r>
              <a:rPr lang="ar-IQ" sz="3600">
                <a:latin typeface="Sakkal Majalla" pitchFamily="2" charset="-78"/>
                <a:cs typeface="Ali-A-Samik" pitchFamily="2" charset="-78"/>
              </a:rPr>
              <a:t>أ- إذا أجاز الدائن هذا الوفاء فالإجازة اللاحقة كالوكالة السابقة.</a:t>
            </a:r>
          </a:p>
          <a:p>
            <a:pPr marL="0" indent="0" algn="just" eaLnBrk="1" hangingPunct="1">
              <a:buFont typeface="Wingdings" pitchFamily="2" charset="2"/>
              <a:buNone/>
            </a:pPr>
            <a:r>
              <a:rPr lang="ar-IQ" sz="3600">
                <a:latin typeface="Sakkal Majalla" pitchFamily="2" charset="-78"/>
                <a:ea typeface="Majalla UI"/>
                <a:cs typeface="Ali-A-Samik" pitchFamily="2" charset="-78"/>
              </a:rPr>
              <a:t>ب- الدائن الظاهر: وهو من يظهر أمام الناس بأنه الدائن الحقيقي أو من يعتبر بنظر الناس الدائن الحقيقي مثل الموصى له بوصية ثم يتبين بأن الوصية غير صحيحة فيعتقد الناس أنه الدائن الحقيقي (الموصى له) فيسمى بالدائن الظاهر، </a:t>
            </a:r>
            <a:endParaRPr lang="en-US" sz="3600">
              <a:latin typeface="Sakkal Majalla" pitchFamily="2" charset="-78"/>
              <a:ea typeface="Majalla UI"/>
              <a:cs typeface="Ali-A-Samik" pitchFamily="2" charset="-78"/>
            </a:endParaRPr>
          </a:p>
          <a:p>
            <a:pPr marL="0" indent="0" algn="just" eaLnBrk="1" hangingPunct="1">
              <a:buFont typeface="Symbol" pitchFamily="18" charset="2"/>
              <a:buNone/>
            </a:pPr>
            <a:endParaRPr lang="en-US" sz="4800">
              <a:latin typeface="Sakkal Majalla" pitchFamily="2" charset="-78"/>
              <a:cs typeface="Sakkal Majalla" pitchFamily="2" charset="-78"/>
            </a:endParaRPr>
          </a:p>
        </p:txBody>
      </p:sp>
      <p:sp>
        <p:nvSpPr>
          <p:cNvPr id="591874"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33587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273AB9D-353D-4134-94FB-AB9B6DE6C159}" type="slidenum">
              <a:rPr lang="ar-SA" sz="2000" b="1">
                <a:latin typeface="Candara" pitchFamily="34" charset="0"/>
              </a:rPr>
              <a:pPr algn="ctr" rtl="0"/>
              <a:t>338</a:t>
            </a:fld>
            <a:endParaRPr lang="en-US" sz="2000" b="1">
              <a:latin typeface="Candara" pitchFamily="34" charset="0"/>
            </a:endParaRPr>
          </a:p>
        </p:txBody>
      </p:sp>
      <p:sp>
        <p:nvSpPr>
          <p:cNvPr id="33587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3587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Content Placeholder 2"/>
          <p:cNvSpPr>
            <a:spLocks noGrp="1"/>
          </p:cNvSpPr>
          <p:nvPr>
            <p:ph idx="4294967295"/>
          </p:nvPr>
        </p:nvSpPr>
        <p:spPr>
          <a:xfrm>
            <a:off x="406400" y="1295400"/>
            <a:ext cx="8280400" cy="4419600"/>
          </a:xfrm>
        </p:spPr>
        <p:txBody>
          <a:bodyPr/>
          <a:lstStyle/>
          <a:p>
            <a:pPr marL="0" indent="0" algn="just" eaLnBrk="1" hangingPunct="1">
              <a:buFont typeface="Symbol" pitchFamily="18" charset="2"/>
              <a:buNone/>
            </a:pPr>
            <a:r>
              <a:rPr lang="ar-IQ" sz="3600">
                <a:solidFill>
                  <a:srgbClr val="00B0F0"/>
                </a:solidFill>
                <a:latin typeface="Sakkal Majalla" pitchFamily="2" charset="-78"/>
                <a:ea typeface="Majalla UI"/>
                <a:cs typeface="Ali-A-Samik" pitchFamily="2" charset="-78"/>
              </a:rPr>
              <a:t>والوفاء للدائن الظاهر صحيح بشرطين:</a:t>
            </a:r>
            <a:endParaRPr lang="ar-IQ" sz="3600">
              <a:solidFill>
                <a:srgbClr val="00B0F0"/>
              </a:solidFill>
              <a:latin typeface="Sakkal Majalla" pitchFamily="2" charset="-78"/>
              <a:ea typeface="Majalla UI"/>
              <a:cs typeface="Sakkal Majalla" pitchFamily="2" charset="-78"/>
            </a:endParaRPr>
          </a:p>
          <a:p>
            <a:pPr marL="0" indent="0" algn="just" eaLnBrk="1" hangingPunct="1">
              <a:buFont typeface="Symbol" pitchFamily="18" charset="2"/>
              <a:buNone/>
            </a:pPr>
            <a:r>
              <a:rPr lang="ar-IQ" sz="4400">
                <a:latin typeface="Sakkal Majalla" pitchFamily="2" charset="-78"/>
                <a:ea typeface="Majalla UI"/>
                <a:cs typeface="Sakkal Majalla" pitchFamily="2" charset="-78"/>
              </a:rPr>
              <a:t>1- أن يكون الدائن الظاهر حائزاً للحق.</a:t>
            </a:r>
          </a:p>
          <a:p>
            <a:pPr marL="0" indent="0" algn="just" eaLnBrk="1" hangingPunct="1">
              <a:buFont typeface="Symbol" pitchFamily="18" charset="2"/>
              <a:buNone/>
            </a:pPr>
            <a:r>
              <a:rPr lang="ar-IQ" sz="4400">
                <a:latin typeface="Sakkal Majalla" pitchFamily="2" charset="-78"/>
                <a:ea typeface="Majalla UI"/>
                <a:cs typeface="Sakkal Majalla" pitchFamily="2" charset="-78"/>
              </a:rPr>
              <a:t>2- أن يكون المدين قد قام بالوفاء بحسن نية.</a:t>
            </a:r>
          </a:p>
          <a:p>
            <a:pPr marL="0" indent="0" algn="just" eaLnBrk="1" hangingPunct="1">
              <a:buFont typeface="Symbol" pitchFamily="18" charset="2"/>
              <a:buNone/>
            </a:pPr>
            <a:r>
              <a:rPr lang="ar-IQ" sz="4400">
                <a:latin typeface="Sakkal Majalla" pitchFamily="2" charset="-78"/>
                <a:ea typeface="Majalla UI"/>
                <a:cs typeface="Sakkal Majalla" pitchFamily="2" charset="-78"/>
              </a:rPr>
              <a:t>س/ لماذا جعل المشرع الوفاء لغير الدائن في هذه الحالة وفاءً صحيحاً؟ </a:t>
            </a:r>
          </a:p>
          <a:p>
            <a:pPr marL="0" indent="0" algn="just" eaLnBrk="1" hangingPunct="1">
              <a:buFont typeface="Symbol" pitchFamily="18" charset="2"/>
              <a:buNone/>
            </a:pPr>
            <a:r>
              <a:rPr lang="ar-IQ" sz="4400">
                <a:latin typeface="Sakkal Majalla" pitchFamily="2" charset="-78"/>
                <a:ea typeface="Majalla UI"/>
                <a:cs typeface="Sakkal Majalla" pitchFamily="2" charset="-78"/>
              </a:rPr>
              <a:t>حفاظاً على استقرار المعاملات ومبدأ حسن النية.</a:t>
            </a:r>
            <a:endParaRPr lang="en-US" sz="4400">
              <a:latin typeface="Sakkal Majalla" pitchFamily="2" charset="-78"/>
              <a:ea typeface="Majalla UI"/>
              <a:cs typeface="Sakkal Majalla" pitchFamily="2" charset="-78"/>
            </a:endParaRPr>
          </a:p>
        </p:txBody>
      </p:sp>
      <p:sp>
        <p:nvSpPr>
          <p:cNvPr id="593922" name="Title 1"/>
          <p:cNvSpPr>
            <a:spLocks noGrp="1"/>
          </p:cNvSpPr>
          <p:nvPr>
            <p:ph type="title" idx="4294967295"/>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33690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16DD0D2-A8C8-4C0F-A233-218A2014F60D}" type="slidenum">
              <a:rPr lang="ar-SA" sz="2000" b="1">
                <a:latin typeface="Candara" pitchFamily="34" charset="0"/>
              </a:rPr>
              <a:pPr algn="ctr" rtl="0"/>
              <a:t>339</a:t>
            </a:fld>
            <a:endParaRPr lang="en-US" sz="2000" b="1">
              <a:latin typeface="Candara" pitchFamily="34" charset="0"/>
            </a:endParaRPr>
          </a:p>
        </p:txBody>
      </p:sp>
      <p:sp>
        <p:nvSpPr>
          <p:cNvPr id="33690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أ </a:t>
            </a:r>
            <a:endParaRPr lang="en-US" sz="1600" b="1">
              <a:latin typeface="Sakkal Majalla" pitchFamily="2" charset="-78"/>
              <a:cs typeface="Sakkal Majalla" pitchFamily="2" charset="-78"/>
            </a:endParaRPr>
          </a:p>
        </p:txBody>
      </p:sp>
      <p:sp>
        <p:nvSpPr>
          <p:cNvPr id="33690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4EBF85-FED5-84BC-AD9E-E6FC39A55F02}"/>
              </a:ext>
            </a:extLst>
          </p:cNvPr>
          <p:cNvSpPr txBox="1"/>
          <p:nvPr/>
        </p:nvSpPr>
        <p:spPr>
          <a:xfrm>
            <a:off x="190500" y="-457200"/>
            <a:ext cx="8763000" cy="4723857"/>
          </a:xfrm>
          <a:prstGeom prst="rect">
            <a:avLst/>
          </a:prstGeom>
          <a:noFill/>
        </p:spPr>
        <p:txBody>
          <a:bodyPr wrap="square">
            <a:spAutoFit/>
          </a:bodyPr>
          <a:lstStyle/>
          <a:p>
            <a:pPr algn="just">
              <a:lnSpc>
                <a:spcPct val="150000"/>
              </a:lnSpc>
            </a:pPr>
            <a:endParaRPr lang="ar-IQ" dirty="0">
              <a:solidFill>
                <a:srgbClr val="FF0000"/>
              </a:solidFill>
              <a:latin typeface="Corbel" pitchFamily="34" charset="0"/>
              <a:cs typeface="Tahoma" pitchFamily="34" charset="0"/>
            </a:endParaRPr>
          </a:p>
          <a:p>
            <a:pPr algn="just">
              <a:lnSpc>
                <a:spcPct val="150000"/>
              </a:lnSpc>
            </a:pPr>
            <a:endParaRPr lang="ar-IQ" dirty="0">
              <a:solidFill>
                <a:srgbClr val="FF0000"/>
              </a:solidFill>
              <a:latin typeface="Corbel" pitchFamily="34" charset="0"/>
              <a:cs typeface="Tahoma" pitchFamily="34" charset="0"/>
            </a:endParaRPr>
          </a:p>
          <a:p>
            <a:pPr algn="just">
              <a:lnSpc>
                <a:spcPct val="150000"/>
              </a:lnSpc>
            </a:pPr>
            <a:r>
              <a:rPr lang="ar-IQ" sz="2800" b="1" dirty="0">
                <a:latin typeface="Times New Roman" panose="02020603050405020304" pitchFamily="18" charset="0"/>
                <a:cs typeface="Times New Roman" panose="02020603050405020304" pitchFamily="18" charset="0"/>
              </a:rPr>
              <a:t>الشرط الخامس:</a:t>
            </a:r>
          </a:p>
          <a:p>
            <a:pPr algn="just">
              <a:lnSpc>
                <a:spcPct val="150000"/>
              </a:lnSpc>
            </a:pPr>
            <a:r>
              <a:rPr lang="ar-IQ" sz="2800" b="1" dirty="0">
                <a:latin typeface="Times New Roman" panose="02020603050405020304" pitchFamily="18" charset="0"/>
                <a:cs typeface="Times New Roman" panose="02020603050405020304" pitchFamily="18" charset="0"/>
              </a:rPr>
              <a:t> أن يكون امتناع المدين عن التنفيذ او تاخره غير مشروع:</a:t>
            </a:r>
          </a:p>
          <a:p>
            <a:pPr algn="just">
              <a:lnSpc>
                <a:spcPct val="150000"/>
              </a:lnSpc>
            </a:pPr>
            <a:r>
              <a:rPr lang="ar-IQ" sz="2800" b="1" dirty="0">
                <a:latin typeface="Times New Roman" panose="02020603050405020304" pitchFamily="18" charset="0"/>
                <a:cs typeface="Times New Roman" panose="02020603050405020304" pitchFamily="18" charset="0"/>
              </a:rPr>
              <a:t>يحق بمقتضى هذا الشرط للمدين الأمتناع عن تنفيذ التزامه اذا لم يقم الدائن بتنفيذ ما ترتب في ذمته من التزام ويعتبر امتناع المدين عن التنفيذ عندئذ امتناعا مشروعا لا يجيز للدائن طلب التنفيذ العيني الجبري. وهذه هي قادة الدفع بعدم التنفيذ</a:t>
            </a:r>
            <a:r>
              <a:rPr lang="ar-IQ"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20452352"/>
      </p:ext>
    </p:extLst>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Content Placeholder 2"/>
          <p:cNvSpPr>
            <a:spLocks noGrp="1"/>
          </p:cNvSpPr>
          <p:nvPr>
            <p:ph idx="4294967295"/>
          </p:nvPr>
        </p:nvSpPr>
        <p:spPr>
          <a:xfrm>
            <a:off x="635000" y="1447800"/>
            <a:ext cx="8280400" cy="4572000"/>
          </a:xfrm>
        </p:spPr>
        <p:txBody>
          <a:bodyPr/>
          <a:lstStyle/>
          <a:p>
            <a:pPr marL="0" indent="0" algn="just" eaLnBrk="1" hangingPunct="1">
              <a:buFont typeface="Symbol" pitchFamily="18" charset="2"/>
              <a:buNone/>
            </a:pPr>
            <a:r>
              <a:rPr lang="ar-IQ" sz="3600">
                <a:latin typeface="Sakkal Majalla" pitchFamily="2" charset="-78"/>
                <a:ea typeface="Majalla UI"/>
                <a:cs typeface="Sakkal Majalla" pitchFamily="2" charset="-78"/>
              </a:rPr>
              <a:t>قد يتعذر الوفاء للدائن، وفي هذه الحالة يستطيع المدين القيام بالعرض والإيداع وفقاً للمادة (385) مدني:</a:t>
            </a:r>
          </a:p>
          <a:p>
            <a:pPr marL="0" indent="0" algn="just" eaLnBrk="1" hangingPunct="1">
              <a:buFont typeface="Symbol" pitchFamily="18" charset="2"/>
              <a:buNone/>
            </a:pPr>
            <a:r>
              <a:rPr lang="ar-IQ" sz="3600">
                <a:latin typeface="Sakkal Majalla" pitchFamily="2" charset="-78"/>
                <a:ea typeface="Majalla UI"/>
                <a:cs typeface="Sakkal Majalla" pitchFamily="2" charset="-78"/>
              </a:rPr>
              <a:t>((1- إذا رفض الدائن دون مبرر قبول الوفاء المعروض عليه عرضاً صحيحاً أو إذا رفض القيام بالأعمال التي لا يتم الوفاء بدونها أو إذا أعلن أنه لن يقبل الوفاء فيجوز للمدين أن ينذر الدائن بوجوب استيفاء حقه في مدة مناسبة يحددها في الإنذار. 2- ولا يتم إعذار الدائن إلا إذا أودع المدين الشيء على ذمة الدائن بعد انقضاء هذه المدة وأنذره بهذا الإيداع)).</a:t>
            </a:r>
            <a:endParaRPr lang="en-US" sz="3600">
              <a:latin typeface="Sakkal Majalla" pitchFamily="2" charset="-78"/>
              <a:ea typeface="Majalla UI"/>
              <a:cs typeface="Sakkal Majalla" pitchFamily="2" charset="-78"/>
            </a:endParaRPr>
          </a:p>
        </p:txBody>
      </p:sp>
      <p:sp>
        <p:nvSpPr>
          <p:cNvPr id="59494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رفض الوفاء/ العرض والإيداع</a:t>
            </a:r>
            <a:endParaRPr lang="en-US" dirty="0">
              <a:solidFill>
                <a:srgbClr val="FF0000"/>
              </a:solidFill>
              <a:cs typeface="Ali-A-Samik" pitchFamily="2" charset="-78"/>
            </a:endParaRPr>
          </a:p>
        </p:txBody>
      </p:sp>
      <p:sp>
        <p:nvSpPr>
          <p:cNvPr id="33792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3048629-1CD4-4EF1-B246-1A8A6C9ED078}" type="slidenum">
              <a:rPr lang="ar-SA" sz="2000" b="1">
                <a:latin typeface="Candara" pitchFamily="34" charset="0"/>
              </a:rPr>
              <a:pPr algn="ctr" rtl="0"/>
              <a:t>340</a:t>
            </a:fld>
            <a:endParaRPr lang="en-US" sz="2000" b="1">
              <a:latin typeface="Candara" pitchFamily="34" charset="0"/>
            </a:endParaRPr>
          </a:p>
        </p:txBody>
      </p:sp>
      <p:sp>
        <p:nvSpPr>
          <p:cNvPr id="33792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3792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Content Placeholder 2"/>
          <p:cNvSpPr>
            <a:spLocks noGrp="1"/>
          </p:cNvSpPr>
          <p:nvPr>
            <p:ph idx="4294967295"/>
          </p:nvPr>
        </p:nvSpPr>
        <p:spPr>
          <a:xfrm>
            <a:off x="635000" y="914400"/>
            <a:ext cx="8280400" cy="3505200"/>
          </a:xfrm>
        </p:spPr>
        <p:txBody>
          <a:bodyPr/>
          <a:lstStyle/>
          <a:p>
            <a:pPr marL="0" indent="0" algn="just" eaLnBrk="1" hangingPunct="1">
              <a:buFont typeface="Symbol" pitchFamily="18" charset="2"/>
              <a:buNone/>
            </a:pPr>
            <a:r>
              <a:rPr lang="ar-IQ" sz="3200">
                <a:latin typeface="Sakkal Majalla" pitchFamily="2" charset="-78"/>
                <a:ea typeface="Majalla UI"/>
                <a:cs typeface="Sakkal Majalla" pitchFamily="2" charset="-78"/>
              </a:rPr>
              <a:t>هنا يمتنع الدائن عن قبول الوفاء وتكون للمدين مصلحة في أن يبرئ ذمته أو أنه يريد التخلص من الالتزام. كما في حالة إيجار السكن وفقاً لقانون إيجار العقار حيث يقوم المؤجر بالامتناع عن استلام الأجرة من المستأجر، فبموجب م/14 من قانون إيجار العقار والتي ذكرت فيها حالة عدم دفع الأجرة ضمن أسباب التخلية، فالمؤجر يحاول جر المستأجر إلى هذا الخطأ للقيام برفع دعوى تخلية لهذا السبب، فالمستأجر يستطيع التخلص من هذه الحالة عن طريق الإنذار والعرض والإيداع.</a:t>
            </a:r>
            <a:endParaRPr lang="en-US" sz="3200">
              <a:latin typeface="Sakkal Majalla" pitchFamily="2" charset="-78"/>
              <a:ea typeface="Majalla UI"/>
              <a:cs typeface="Sakkal Majalla" pitchFamily="2" charset="-78"/>
            </a:endParaRPr>
          </a:p>
        </p:txBody>
      </p:sp>
      <p:sp>
        <p:nvSpPr>
          <p:cNvPr id="338947"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A676125-6271-47C9-8818-F4BE03CF1DD8}" type="slidenum">
              <a:rPr lang="ar-SA" sz="2000" b="1">
                <a:latin typeface="Candara" pitchFamily="34" charset="0"/>
              </a:rPr>
              <a:pPr algn="ctr" rtl="0"/>
              <a:t>341</a:t>
            </a:fld>
            <a:endParaRPr lang="en-US" sz="2000" b="1">
              <a:latin typeface="Candara" pitchFamily="34" charset="0"/>
            </a:endParaRPr>
          </a:p>
        </p:txBody>
      </p:sp>
      <p:sp>
        <p:nvSpPr>
          <p:cNvPr id="338948"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3894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Content Placeholder 2"/>
          <p:cNvSpPr>
            <a:spLocks noGrp="1"/>
          </p:cNvSpPr>
          <p:nvPr>
            <p:ph idx="4294967295"/>
          </p:nvPr>
        </p:nvSpPr>
        <p:spPr>
          <a:xfrm>
            <a:off x="381000" y="1676400"/>
            <a:ext cx="8280400" cy="3505200"/>
          </a:xfrm>
        </p:spPr>
        <p:txBody>
          <a:bodyPr/>
          <a:lstStyle/>
          <a:p>
            <a:pPr marL="0" indent="0" algn="just" eaLnBrk="1" hangingPunct="1">
              <a:buFont typeface="Symbol" pitchFamily="18" charset="2"/>
              <a:buNone/>
            </a:pPr>
            <a:r>
              <a:rPr lang="ar-IQ" sz="4800">
                <a:latin typeface="Sakkal Majalla" pitchFamily="2" charset="-78"/>
                <a:ea typeface="Majalla UI"/>
                <a:cs typeface="Sakkal Majalla" pitchFamily="2" charset="-78"/>
              </a:rPr>
              <a:t>1- رفض الدائن قبول الوفاء.</a:t>
            </a:r>
          </a:p>
          <a:p>
            <a:pPr marL="0" indent="0" algn="just" eaLnBrk="1" hangingPunct="1">
              <a:buFont typeface="Symbol" pitchFamily="18" charset="2"/>
              <a:buNone/>
            </a:pPr>
            <a:r>
              <a:rPr lang="ar-IQ" sz="4800">
                <a:latin typeface="Sakkal Majalla" pitchFamily="2" charset="-78"/>
                <a:ea typeface="Majalla UI"/>
                <a:cs typeface="Sakkal Majalla" pitchFamily="2" charset="-78"/>
              </a:rPr>
              <a:t>2- رفض الدائن القيام بالأعمال التي لا يتم الوفاء بدونها.</a:t>
            </a:r>
          </a:p>
          <a:p>
            <a:pPr marL="0" indent="0" algn="just" eaLnBrk="1" hangingPunct="1">
              <a:buFont typeface="Symbol" pitchFamily="18" charset="2"/>
              <a:buNone/>
            </a:pPr>
            <a:r>
              <a:rPr lang="ar-IQ" sz="4800">
                <a:latin typeface="Sakkal Majalla" pitchFamily="2" charset="-78"/>
                <a:ea typeface="Majalla UI"/>
                <a:cs typeface="Sakkal Majalla" pitchFamily="2" charset="-78"/>
              </a:rPr>
              <a:t>3- إعلان الدائن أنه لن يقبل الوفاء.</a:t>
            </a:r>
            <a:endParaRPr lang="en-US" sz="4800">
              <a:latin typeface="Sakkal Majalla" pitchFamily="2" charset="-78"/>
              <a:ea typeface="Majalla UI"/>
              <a:cs typeface="Sakkal Majalla" pitchFamily="2" charset="-78"/>
            </a:endParaRPr>
          </a:p>
        </p:txBody>
      </p:sp>
      <p:sp>
        <p:nvSpPr>
          <p:cNvPr id="596994"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حالات لجوء المدين للعرض والإيداع</a:t>
            </a:r>
            <a:endParaRPr lang="en-US" dirty="0">
              <a:solidFill>
                <a:srgbClr val="FF0000"/>
              </a:solidFill>
              <a:cs typeface="Ali-A-Samik" pitchFamily="2" charset="-78"/>
            </a:endParaRPr>
          </a:p>
        </p:txBody>
      </p:sp>
      <p:sp>
        <p:nvSpPr>
          <p:cNvPr id="33997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8E5EF72-278F-4DB6-8787-2C395BB0F520}" type="slidenum">
              <a:rPr lang="ar-SA" sz="2000" b="1">
                <a:latin typeface="Candara" pitchFamily="34" charset="0"/>
              </a:rPr>
              <a:pPr algn="ctr" rtl="0"/>
              <a:t>342</a:t>
            </a:fld>
            <a:endParaRPr lang="en-US" sz="2000" b="1">
              <a:latin typeface="Candara" pitchFamily="34" charset="0"/>
            </a:endParaRPr>
          </a:p>
        </p:txBody>
      </p:sp>
      <p:sp>
        <p:nvSpPr>
          <p:cNvPr id="33997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3997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Content Placeholder 2"/>
          <p:cNvSpPr>
            <a:spLocks noGrp="1"/>
          </p:cNvSpPr>
          <p:nvPr>
            <p:ph idx="4294967295"/>
          </p:nvPr>
        </p:nvSpPr>
        <p:spPr>
          <a:xfrm>
            <a:off x="711200" y="685800"/>
            <a:ext cx="8280400" cy="4800600"/>
          </a:xfrm>
        </p:spPr>
        <p:txBody>
          <a:bodyPr/>
          <a:lstStyle/>
          <a:p>
            <a:pPr marL="0" indent="0" algn="just" eaLnBrk="1" hangingPunct="1">
              <a:buFont typeface="Symbol" pitchFamily="18" charset="2"/>
              <a:buNone/>
            </a:pPr>
            <a:r>
              <a:rPr lang="ar-IQ" sz="2800">
                <a:latin typeface="Sakkal Majalla" pitchFamily="2" charset="-78"/>
                <a:ea typeface="Majalla UI"/>
                <a:cs typeface="Sakkal Majalla" pitchFamily="2" charset="-78"/>
              </a:rPr>
              <a:t>وهنا لابُدّ للمدين أن يبرئ ذمته وإنهاء تبعات ذلك، لذلك يقوم بهذه الإجراءات.</a:t>
            </a:r>
          </a:p>
          <a:p>
            <a:pPr marL="0" indent="0" algn="just" eaLnBrk="1" hangingPunct="1">
              <a:buFont typeface="Symbol" pitchFamily="18" charset="2"/>
              <a:buNone/>
            </a:pPr>
            <a:r>
              <a:rPr lang="ar-IQ" sz="2800">
                <a:latin typeface="Sakkal Majalla" pitchFamily="2" charset="-78"/>
                <a:ea typeface="Majalla UI"/>
                <a:cs typeface="Sakkal Majalla" pitchFamily="2" charset="-78"/>
              </a:rPr>
              <a:t>وينتج عن إعذار المدين وقف سريان الفوائد، وانتقال تبعة هلاك الشيء، والمرحلة الأخيرة التي على المدين القيام بها هو أن يودع محل الالتزام بيد عدل وغالباً ما تكون المحكمة.</a:t>
            </a:r>
          </a:p>
          <a:p>
            <a:pPr marL="0" indent="0" algn="just" eaLnBrk="1" hangingPunct="1">
              <a:buFont typeface="Symbol" pitchFamily="18" charset="2"/>
              <a:buNone/>
            </a:pPr>
            <a:r>
              <a:rPr lang="ar-IQ" sz="2800">
                <a:latin typeface="Sakkal Majalla" pitchFamily="2" charset="-78"/>
                <a:ea typeface="Majalla UI"/>
                <a:cs typeface="Sakkal Majalla" pitchFamily="2" charset="-78"/>
              </a:rPr>
              <a:t>إن رفض الدائن وصدر قرار من المحكمة بصحة تصرف المدين تبرأ ذمة المدين وهو هدفه الذي كان يسعى لتحقيقه.</a:t>
            </a:r>
          </a:p>
          <a:p>
            <a:pPr marL="0" indent="0" algn="just" eaLnBrk="1" hangingPunct="1">
              <a:buFont typeface="Symbol" pitchFamily="18" charset="2"/>
              <a:buNone/>
            </a:pPr>
            <a:r>
              <a:rPr lang="ar-IQ" sz="2800">
                <a:latin typeface="Sakkal Majalla" pitchFamily="2" charset="-78"/>
                <a:ea typeface="Majalla UI"/>
                <a:cs typeface="Sakkal Majalla" pitchFamily="2" charset="-78"/>
              </a:rPr>
              <a:t>يستطيع المدين الرجوع عن عرضه إذا لم يصدر قرار نهائي ولكن في هذه الحالة تبقى ذمته مشغولة.</a:t>
            </a:r>
          </a:p>
          <a:p>
            <a:pPr marL="0" indent="0" algn="just" eaLnBrk="1" hangingPunct="1">
              <a:buFont typeface="Symbol" pitchFamily="18" charset="2"/>
              <a:buNone/>
            </a:pPr>
            <a:r>
              <a:rPr lang="ar-IQ" sz="2800">
                <a:latin typeface="Sakkal Majalla" pitchFamily="2" charset="-78"/>
                <a:ea typeface="Majalla UI"/>
                <a:cs typeface="Sakkal Majalla" pitchFamily="2" charset="-78"/>
              </a:rPr>
              <a:t>وإن رجع بعد قبول الدائن وقبل الدائن الرجوع فلا يستطيع الدائن أن يتمسك بالتأمينات إن كان الدين مشغولاً بالتأمينات.</a:t>
            </a:r>
            <a:endParaRPr lang="en-US" sz="2800">
              <a:latin typeface="Sakkal Majalla" pitchFamily="2" charset="-78"/>
              <a:ea typeface="Majalla UI"/>
              <a:cs typeface="Sakkal Majalla" pitchFamily="2" charset="-78"/>
            </a:endParaRPr>
          </a:p>
          <a:p>
            <a:pPr marL="0" indent="0" algn="just" eaLnBrk="1" hangingPunct="1">
              <a:buFont typeface="Symbol" pitchFamily="18" charset="2"/>
              <a:buNone/>
            </a:pPr>
            <a:endParaRPr lang="en-US" sz="4000">
              <a:latin typeface="Sakkal Majalla" pitchFamily="2" charset="-78"/>
              <a:ea typeface="Majalla UI"/>
              <a:cs typeface="Sakkal Majalla" pitchFamily="2" charset="-78"/>
            </a:endParaRPr>
          </a:p>
        </p:txBody>
      </p:sp>
      <p:sp>
        <p:nvSpPr>
          <p:cNvPr id="340995"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A66CC74-FE88-4B83-861A-0D6902163253}" type="slidenum">
              <a:rPr lang="ar-SA" sz="2000" b="1">
                <a:latin typeface="Candara" pitchFamily="34" charset="0"/>
              </a:rPr>
              <a:pPr algn="ctr" rtl="0"/>
              <a:t>343</a:t>
            </a:fld>
            <a:endParaRPr lang="en-US" sz="2000" b="1">
              <a:latin typeface="Candara" pitchFamily="34" charset="0"/>
            </a:endParaRPr>
          </a:p>
        </p:txBody>
      </p:sp>
      <p:sp>
        <p:nvSpPr>
          <p:cNvPr id="340996"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أ. </a:t>
            </a:r>
            <a:endParaRPr lang="en-US" sz="1600" b="1">
              <a:latin typeface="Sakkal Majalla" pitchFamily="2" charset="-78"/>
              <a:cs typeface="Sakkal Majalla" pitchFamily="2" charset="-78"/>
            </a:endParaRPr>
          </a:p>
        </p:txBody>
      </p:sp>
      <p:sp>
        <p:nvSpPr>
          <p:cNvPr id="34099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Content Placeholder 2"/>
          <p:cNvSpPr>
            <a:spLocks noGrp="1"/>
          </p:cNvSpPr>
          <p:nvPr>
            <p:ph idx="1"/>
          </p:nvPr>
        </p:nvSpPr>
        <p:spPr>
          <a:xfrm>
            <a:off x="609600" y="1295400"/>
            <a:ext cx="7899400" cy="4800600"/>
          </a:xfrm>
        </p:spPr>
        <p:txBody>
          <a:bodyPr/>
          <a:lstStyle/>
          <a:p>
            <a:pPr algn="just" eaLnBrk="1" hangingPunct="1"/>
            <a:r>
              <a:rPr lang="ar-IQ" sz="3200"/>
              <a:t>هو محل التزام الشيء الذي ورد عليه الالتزام، أي بماذا التزم المدين. م/390 مدني: ((1– إذا كان الدين مما يتعين بالتعيين فليس للمدين أن يدفع غيره بدلاً عنه بدون رضاء الدائن حتى ولو كان هذا البدل مساوياً في القيمة للشيء المستحق أو كانت له قيمة أعلى. 2– أما إذا كان مما لا يتعين بالتعيين وعين بالعقد فللمدين دفع مثله وإن لم يرض الدائن)).</a:t>
            </a:r>
            <a:endParaRPr lang="en-US" sz="3200">
              <a:ea typeface="Majalla UI"/>
              <a:cs typeface="Majalla UI"/>
            </a:endParaRPr>
          </a:p>
        </p:txBody>
      </p:sp>
      <p:sp>
        <p:nvSpPr>
          <p:cNvPr id="600066" name="Title 1"/>
          <p:cNvSpPr>
            <a:spLocks noGrp="1"/>
          </p:cNvSpPr>
          <p:nvPr>
            <p:ph type="title"/>
          </p:nvPr>
        </p:nvSpPr>
        <p:spPr>
          <a:xfrm>
            <a:off x="381000" y="228600"/>
            <a:ext cx="8229600" cy="804863"/>
          </a:xfrm>
        </p:spPr>
        <p:txBody>
          <a:bodyPr/>
          <a:lstStyle/>
          <a:p>
            <a:pPr algn="r" eaLnBrk="1" hangingPunct="1">
              <a:defRPr/>
            </a:pPr>
            <a:r>
              <a:rPr lang="ar-IQ" dirty="0">
                <a:solidFill>
                  <a:srgbClr val="FFFF00"/>
                </a:solidFill>
                <a:cs typeface="Ali-A-Samik" pitchFamily="2" charset="-78"/>
              </a:rPr>
              <a:t>محل الوفاء</a:t>
            </a:r>
            <a:endParaRPr lang="en-US" dirty="0">
              <a:solidFill>
                <a:srgbClr val="FFFF00"/>
              </a:solidFill>
              <a:cs typeface="Ali-A-Samik" pitchFamily="2" charset="-78"/>
            </a:endParaRPr>
          </a:p>
        </p:txBody>
      </p:sp>
      <p:sp>
        <p:nvSpPr>
          <p:cNvPr id="600067" name="Slide Number Placeholder 3"/>
          <p:cNvSpPr>
            <a:spLocks noGrp="1"/>
          </p:cNvSpPr>
          <p:nvPr>
            <p:ph type="sldNum" sz="quarter" idx="12"/>
          </p:nvPr>
        </p:nvSpPr>
        <p:spPr bwMode="auto">
          <a:ln>
            <a:miter lim="800000"/>
            <a:headEnd/>
            <a:tailEnd/>
          </a:ln>
        </p:spPr>
        <p:txBody>
          <a:bodyPr/>
          <a:lstStyle/>
          <a:p>
            <a:pPr>
              <a:defRPr/>
            </a:pPr>
            <a:fld id="{CA1F78EC-5D64-4681-9704-FFED9D701E52}" type="slidenum">
              <a:rPr lang="ar-SA" smtClean="0"/>
              <a:pPr>
                <a:defRPr/>
              </a:pPr>
              <a:t>344</a:t>
            </a:fld>
            <a:endParaRPr lang="en-US"/>
          </a:p>
        </p:txBody>
      </p:sp>
      <p:sp>
        <p:nvSpPr>
          <p:cNvPr id="60006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60006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Content Placeholder 2"/>
          <p:cNvSpPr>
            <a:spLocks noGrp="1"/>
          </p:cNvSpPr>
          <p:nvPr>
            <p:ph idx="4294967295"/>
          </p:nvPr>
        </p:nvSpPr>
        <p:spPr>
          <a:xfrm>
            <a:off x="787400" y="1371600"/>
            <a:ext cx="7899400" cy="4038600"/>
          </a:xfrm>
        </p:spPr>
        <p:txBody>
          <a:bodyPr/>
          <a:lstStyle/>
          <a:p>
            <a:pPr marL="0" indent="0" algn="just" eaLnBrk="1" hangingPunct="1">
              <a:buFont typeface="Symbol" pitchFamily="18" charset="2"/>
              <a:buNone/>
            </a:pPr>
            <a:r>
              <a:rPr lang="ar-IQ" sz="3600">
                <a:latin typeface="Sakkal Majalla" pitchFamily="2" charset="-78"/>
                <a:cs typeface="Sakkal Majalla" pitchFamily="2" charset="-78"/>
              </a:rPr>
              <a:t>إذا كان الالتزام معيناً بالذات فلا يستطيع المدين أن يوفي شيئاً غير الشيء المعين أما إذا كان الشيء معيناً بالمثل فإنه بإمكان الدائن أن يوفي بشيء آخر. وهناك مبدأ مهم نصت عليه المادة (392) مدني بأنه ((إذا كان الدين حالاً فليس للمدين أن يجبر دائنه على قبول بعضه دون البعض ولو كان قابلاً للتبعيض)). وهذا المبدأ يقضي بأن الوفاء لا يتجزأ بالنسبة للدين الواحد حتى لو كان قابلاً للتجزئة.</a:t>
            </a:r>
            <a:endParaRPr lang="en-US" sz="3600">
              <a:latin typeface="Sakkal Majalla" pitchFamily="2" charset="-78"/>
              <a:ea typeface="Majalla UI"/>
              <a:cs typeface="Sakkal Majalla" pitchFamily="2" charset="-78"/>
            </a:endParaRPr>
          </a:p>
        </p:txBody>
      </p:sp>
      <p:sp>
        <p:nvSpPr>
          <p:cNvPr id="601090"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محل الوفاء</a:t>
            </a:r>
            <a:endParaRPr lang="en-US" dirty="0">
              <a:solidFill>
                <a:srgbClr val="FF0000"/>
              </a:solidFill>
              <a:cs typeface="Ali-A-Samik" pitchFamily="2" charset="-78"/>
            </a:endParaRPr>
          </a:p>
        </p:txBody>
      </p:sp>
      <p:sp>
        <p:nvSpPr>
          <p:cNvPr id="3430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78E1120-14A9-490B-9AD1-E7ACFC1ECFC4}" type="slidenum">
              <a:rPr lang="ar-SA" sz="2000" b="1">
                <a:latin typeface="Candara" pitchFamily="34" charset="0"/>
              </a:rPr>
              <a:pPr algn="ctr" rtl="0"/>
              <a:t>345</a:t>
            </a:fld>
            <a:endParaRPr lang="en-US" sz="2000" b="1">
              <a:latin typeface="Candara" pitchFamily="34" charset="0"/>
            </a:endParaRPr>
          </a:p>
        </p:txBody>
      </p:sp>
      <p:sp>
        <p:nvSpPr>
          <p:cNvPr id="3430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430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Content Placeholder 2"/>
          <p:cNvSpPr>
            <a:spLocks noGrp="1"/>
          </p:cNvSpPr>
          <p:nvPr>
            <p:ph idx="4294967295"/>
          </p:nvPr>
        </p:nvSpPr>
        <p:spPr>
          <a:xfrm>
            <a:off x="863600" y="1524000"/>
            <a:ext cx="7899400" cy="3657600"/>
          </a:xfrm>
        </p:spPr>
        <p:txBody>
          <a:bodyPr/>
          <a:lstStyle/>
          <a:p>
            <a:pPr marL="0" indent="0" algn="just" eaLnBrk="1" hangingPunct="1">
              <a:buFont typeface="Symbol" pitchFamily="18" charset="2"/>
              <a:buNone/>
            </a:pPr>
            <a:r>
              <a:rPr lang="ar-IQ" sz="3600">
                <a:latin typeface="Sakkal Majalla" pitchFamily="2" charset="-78"/>
                <a:cs typeface="Sakkal Majalla" pitchFamily="2" charset="-78"/>
              </a:rPr>
              <a:t>1- إذا تم الاتفاق بين الدائن والمدين على تجزئة الدين.</a:t>
            </a:r>
          </a:p>
          <a:p>
            <a:pPr marL="0" indent="0" algn="just" eaLnBrk="1" hangingPunct="1">
              <a:buFont typeface="Symbol" pitchFamily="18" charset="2"/>
              <a:buNone/>
            </a:pPr>
            <a:r>
              <a:rPr lang="ar-IQ" sz="3600">
                <a:latin typeface="Sakkal Majalla" pitchFamily="2" charset="-78"/>
                <a:cs typeface="Sakkal Majalla" pitchFamily="2" charset="-78"/>
              </a:rPr>
              <a:t>2- المقاصة، وهي إسقاط دين مطلوب من شخص من دين مطلوب له على غريمه.</a:t>
            </a:r>
          </a:p>
          <a:p>
            <a:pPr marL="0" indent="0" algn="just" eaLnBrk="1" hangingPunct="1">
              <a:buFont typeface="Symbol" pitchFamily="18" charset="2"/>
              <a:buNone/>
            </a:pPr>
            <a:r>
              <a:rPr lang="ar-IQ" sz="3600">
                <a:latin typeface="Sakkal Majalla" pitchFamily="2" charset="-78"/>
                <a:cs typeface="Sakkal Majalla" pitchFamily="2" charset="-78"/>
              </a:rPr>
              <a:t>3- نظرة الميسرة (المهلة القضائية).</a:t>
            </a:r>
          </a:p>
          <a:p>
            <a:pPr marL="0" indent="0" algn="just" eaLnBrk="1" hangingPunct="1">
              <a:buFont typeface="Symbol" pitchFamily="18" charset="2"/>
              <a:buNone/>
            </a:pPr>
            <a:r>
              <a:rPr lang="ar-IQ" sz="3600">
                <a:latin typeface="Sakkal Majalla" pitchFamily="2" charset="-78"/>
                <a:cs typeface="Sakkal Majalla" pitchFamily="2" charset="-78"/>
              </a:rPr>
              <a:t>4- إذا تعدد الكفلاء لدين واحد وكانوا غير متضامنين فيما بينهم.</a:t>
            </a:r>
            <a:endParaRPr lang="en-US" sz="3600">
              <a:latin typeface="Sakkal Majalla" pitchFamily="2" charset="-78"/>
              <a:ea typeface="Majalla UI"/>
              <a:cs typeface="Sakkal Majalla" pitchFamily="2" charset="-78"/>
            </a:endParaRPr>
          </a:p>
        </p:txBody>
      </p:sp>
      <p:sp>
        <p:nvSpPr>
          <p:cNvPr id="602114"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الاستثناءات الواردة على مبدأ عدم تجزئة الوفاء</a:t>
            </a:r>
            <a:endParaRPr lang="en-US" dirty="0">
              <a:solidFill>
                <a:srgbClr val="FF0000"/>
              </a:solidFill>
              <a:cs typeface="Ali-A-Samik" pitchFamily="2" charset="-78"/>
            </a:endParaRPr>
          </a:p>
        </p:txBody>
      </p:sp>
      <p:sp>
        <p:nvSpPr>
          <p:cNvPr id="3440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565EF3D-E3E5-43F8-AD53-9C45392E905B}" type="slidenum">
              <a:rPr lang="ar-SA" sz="2000" b="1">
                <a:latin typeface="Candara" pitchFamily="34" charset="0"/>
              </a:rPr>
              <a:pPr algn="ctr" rtl="0"/>
              <a:t>346</a:t>
            </a:fld>
            <a:endParaRPr lang="en-US" sz="2000" b="1">
              <a:latin typeface="Candara" pitchFamily="34" charset="0"/>
            </a:endParaRPr>
          </a:p>
        </p:txBody>
      </p:sp>
      <p:sp>
        <p:nvSpPr>
          <p:cNvPr id="34406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4407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Content Placeholder 2"/>
          <p:cNvSpPr>
            <a:spLocks noGrp="1"/>
          </p:cNvSpPr>
          <p:nvPr>
            <p:ph idx="4294967295"/>
          </p:nvPr>
        </p:nvSpPr>
        <p:spPr>
          <a:xfrm>
            <a:off x="457200" y="838200"/>
            <a:ext cx="8610600" cy="5486400"/>
          </a:xfrm>
        </p:spPr>
        <p:txBody>
          <a:bodyPr/>
          <a:lstStyle/>
          <a:p>
            <a:pPr marL="0" indent="0" algn="just" eaLnBrk="1" hangingPunct="1">
              <a:buFont typeface="Symbol" pitchFamily="18" charset="2"/>
              <a:buNone/>
            </a:pPr>
            <a:r>
              <a:rPr lang="ar-IQ">
                <a:latin typeface="Sakkal Majalla" pitchFamily="2" charset="-78"/>
                <a:cs typeface="Sakkal Majalla" pitchFamily="2" charset="-78"/>
              </a:rPr>
              <a:t>قد يكون الشخص مدينا بعدة ديون من جنس واحد ولدائن احد, ويوفي للدائن  بما لا يكفي لسداد جميعها, فمن اي من هذه الديون يخصم ما أداه يقال لهذه المسألة (احتساب الخصم) وقد ميز القانون المدني العراقي بين حالتين هما :</a:t>
            </a:r>
          </a:p>
          <a:p>
            <a:pPr marL="0" indent="0" algn="just" eaLnBrk="1" hangingPunct="1">
              <a:buFont typeface="Symbol" pitchFamily="18" charset="2"/>
              <a:buNone/>
            </a:pPr>
            <a:r>
              <a:rPr lang="ar-IQ">
                <a:latin typeface="Sakkal Majalla" pitchFamily="2" charset="-78"/>
                <a:cs typeface="Sakkal Majalla" pitchFamily="2" charset="-78"/>
              </a:rPr>
              <a:t>1- تعدد الديون: إذا كان في ذمة المدين عدة ديون ولم يكن له مال يكفي لسداد كل الديون, (كأن يكون في ذمة المدين تجاه الدائن ثمن مبيع وقرض وتعويض مثلا) فإذا اتفق الدائن والمدين على احتساب الخصم كان الاتفاق ملزماً، أما إذا لم يتفقا فيؤخذ بقول المدين في تعيين الدين.</a:t>
            </a:r>
          </a:p>
          <a:p>
            <a:pPr marL="0" indent="0" algn="just" eaLnBrk="1" hangingPunct="1">
              <a:buFont typeface="Wingdings" pitchFamily="2" charset="2"/>
              <a:buNone/>
            </a:pPr>
            <a:r>
              <a:rPr lang="ar-IQ">
                <a:latin typeface="Sakkal Majalla" pitchFamily="2" charset="-78"/>
                <a:cs typeface="Sakkal Majalla" pitchFamily="2" charset="-78"/>
              </a:rPr>
              <a:t>2- دين واحد تتبعه ملحقات: إذا كان في ذمة المدين دين واحد تتبعه مصروفات وفوائد وكان ما دفعه لا يكفي لسداد ذلك ولم يحصل بينهما اتفاق على احتساب الخصم فإن الخصم يكون أولاً من المصروفات ثم من الفوائد ثم من أصل الدين.</a:t>
            </a:r>
            <a:endParaRPr lang="en-US">
              <a:latin typeface="Sakkal Majalla" pitchFamily="2" charset="-78"/>
              <a:ea typeface="Majalla UI"/>
              <a:cs typeface="Sakkal Majalla" pitchFamily="2" charset="-78"/>
            </a:endParaRPr>
          </a:p>
          <a:p>
            <a:pPr marL="0" indent="0" algn="just" eaLnBrk="1" hangingPunct="1">
              <a:buFont typeface="Symbol" pitchFamily="18" charset="2"/>
              <a:buNone/>
            </a:pPr>
            <a:endParaRPr lang="ar-IQ" sz="4400">
              <a:latin typeface="Sakkal Majalla" pitchFamily="2" charset="-78"/>
              <a:cs typeface="Sakkal Majalla" pitchFamily="2" charset="-78"/>
            </a:endParaRPr>
          </a:p>
        </p:txBody>
      </p:sp>
      <p:sp>
        <p:nvSpPr>
          <p:cNvPr id="603138" name="Title 1"/>
          <p:cNvSpPr>
            <a:spLocks noGrp="1"/>
          </p:cNvSpPr>
          <p:nvPr>
            <p:ph type="title" idx="4294967295"/>
          </p:nvPr>
        </p:nvSpPr>
        <p:spPr>
          <a:xfrm>
            <a:off x="381000" y="0"/>
            <a:ext cx="8229600" cy="804863"/>
          </a:xfrm>
        </p:spPr>
        <p:txBody>
          <a:bodyPr/>
          <a:lstStyle/>
          <a:p>
            <a:pPr algn="r" eaLnBrk="1" hangingPunct="1">
              <a:defRPr/>
            </a:pPr>
            <a:r>
              <a:rPr lang="ar-IQ" dirty="0">
                <a:solidFill>
                  <a:srgbClr val="FF0000"/>
                </a:solidFill>
                <a:cs typeface="Ali-A-Samik" pitchFamily="2" charset="-78"/>
              </a:rPr>
              <a:t>تعيين جهة الدفع عند تعدد الديون</a:t>
            </a:r>
            <a:endParaRPr lang="en-US" dirty="0">
              <a:solidFill>
                <a:srgbClr val="FF0000"/>
              </a:solidFill>
              <a:cs typeface="Ali-A-Samik" pitchFamily="2" charset="-78"/>
            </a:endParaRPr>
          </a:p>
        </p:txBody>
      </p:sp>
      <p:sp>
        <p:nvSpPr>
          <p:cNvPr id="3450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50D616D-1D78-4A26-AAB7-CA7FF2804022}" type="slidenum">
              <a:rPr lang="ar-SA" sz="2000" b="1">
                <a:latin typeface="Candara" pitchFamily="34" charset="0"/>
              </a:rPr>
              <a:pPr algn="ctr" rtl="0"/>
              <a:t>347</a:t>
            </a:fld>
            <a:endParaRPr lang="en-US" sz="2000" b="1">
              <a:latin typeface="Candara" pitchFamily="34" charset="0"/>
            </a:endParaRPr>
          </a:p>
        </p:txBody>
      </p:sp>
      <p:sp>
        <p:nvSpPr>
          <p:cNvPr id="34509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4509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Content Placeholder 2"/>
          <p:cNvSpPr>
            <a:spLocks noGrp="1"/>
          </p:cNvSpPr>
          <p:nvPr>
            <p:ph idx="1"/>
          </p:nvPr>
        </p:nvSpPr>
        <p:spPr>
          <a:xfrm>
            <a:off x="381000" y="1371600"/>
            <a:ext cx="8280400" cy="4038600"/>
          </a:xfrm>
        </p:spPr>
        <p:txBody>
          <a:bodyPr/>
          <a:lstStyle/>
          <a:p>
            <a:pPr algn="just" eaLnBrk="1" hangingPunct="1"/>
            <a:r>
              <a:rPr lang="ar-IQ" sz="2800"/>
              <a:t>م/394 مدني: ((1– إذا أُجل الدين أو قُسط إلى أقساط معلومة، فلا يجوز للدائن مطالبة المدين بالدين أو بالقسط قبل حلول أجله.</a:t>
            </a:r>
          </a:p>
          <a:p>
            <a:pPr algn="just" eaLnBrk="1" hangingPunct="1"/>
            <a:r>
              <a:rPr lang="ar-IQ" sz="2800"/>
              <a:t> 2– فإذا لم يكن الدين مؤجلاً، أو حل أجله، وجب دفعه فوراً، ومع ذلك يجوز للمحكمة عند الضرورة إذا لم يمنعها نص في القانون أن تُنظِر المدين إلى أجل مناسب إذا استدعت حالته ذلك، ولم يلحق الدائن من هذا ضرر جسيم)).</a:t>
            </a:r>
            <a:endParaRPr lang="en-US" sz="2800">
              <a:ea typeface="Majalla UI"/>
              <a:cs typeface="Majalla UI"/>
            </a:endParaRPr>
          </a:p>
        </p:txBody>
      </p:sp>
      <p:sp>
        <p:nvSpPr>
          <p:cNvPr id="605186" name="Title 1"/>
          <p:cNvSpPr>
            <a:spLocks noGrp="1"/>
          </p:cNvSpPr>
          <p:nvPr>
            <p:ph type="title"/>
          </p:nvPr>
        </p:nvSpPr>
        <p:spPr>
          <a:xfrm>
            <a:off x="381000" y="228600"/>
            <a:ext cx="8229600" cy="804863"/>
          </a:xfrm>
        </p:spPr>
        <p:txBody>
          <a:bodyPr/>
          <a:lstStyle/>
          <a:p>
            <a:pPr algn="r" eaLnBrk="1" hangingPunct="1">
              <a:defRPr/>
            </a:pPr>
            <a:r>
              <a:rPr lang="ar-IQ" dirty="0">
                <a:solidFill>
                  <a:srgbClr val="FFFF00"/>
                </a:solidFill>
                <a:cs typeface="Ali-A-Samik" pitchFamily="2" charset="-78"/>
              </a:rPr>
              <a:t>زمان الوفاء</a:t>
            </a:r>
            <a:endParaRPr lang="en-US" dirty="0">
              <a:solidFill>
                <a:srgbClr val="FFFF00"/>
              </a:solidFill>
              <a:cs typeface="Ali-A-Samik" pitchFamily="2" charset="-78"/>
            </a:endParaRPr>
          </a:p>
        </p:txBody>
      </p:sp>
      <p:sp>
        <p:nvSpPr>
          <p:cNvPr id="605187" name="Slide Number Placeholder 3"/>
          <p:cNvSpPr>
            <a:spLocks noGrp="1"/>
          </p:cNvSpPr>
          <p:nvPr>
            <p:ph type="sldNum" sz="quarter" idx="12"/>
          </p:nvPr>
        </p:nvSpPr>
        <p:spPr bwMode="auto">
          <a:ln>
            <a:miter lim="800000"/>
            <a:headEnd/>
            <a:tailEnd/>
          </a:ln>
        </p:spPr>
        <p:txBody>
          <a:bodyPr/>
          <a:lstStyle/>
          <a:p>
            <a:pPr>
              <a:defRPr/>
            </a:pPr>
            <a:fld id="{FB727F70-50AF-40D6-BBBB-AB52FCA92E63}" type="slidenum">
              <a:rPr lang="ar-SA" smtClean="0"/>
              <a:pPr>
                <a:defRPr/>
              </a:pPr>
              <a:t>348</a:t>
            </a:fld>
            <a:endParaRPr lang="en-US"/>
          </a:p>
        </p:txBody>
      </p:sp>
      <p:sp>
        <p:nvSpPr>
          <p:cNvPr id="60518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60518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Content Placeholder 2"/>
          <p:cNvSpPr>
            <a:spLocks noGrp="1"/>
          </p:cNvSpPr>
          <p:nvPr>
            <p:ph idx="4294967295"/>
          </p:nvPr>
        </p:nvSpPr>
        <p:spPr>
          <a:xfrm>
            <a:off x="381000" y="1066800"/>
            <a:ext cx="8280400" cy="4648200"/>
          </a:xfrm>
        </p:spPr>
        <p:txBody>
          <a:bodyPr/>
          <a:lstStyle/>
          <a:p>
            <a:pPr marL="0" indent="0" algn="just" eaLnBrk="1" hangingPunct="1">
              <a:buFont typeface="Symbol" pitchFamily="18" charset="2"/>
              <a:buNone/>
            </a:pPr>
            <a:r>
              <a:rPr lang="ar-IQ" sz="3200">
                <a:latin typeface="Sakkal Majalla" pitchFamily="2" charset="-78"/>
                <a:cs typeface="Sakkal Majalla" pitchFamily="2" charset="-78"/>
              </a:rPr>
              <a:t>إذا كان الدين حالاً وجب الوفاء فوراً، وإن كان مؤجلاً فالوفاء بحلول الأجل، إذا أجل الدين أو قسط إلى أقساط معلومة فلا يجوز للدائن المطالبة قبل حلول الأجل، ولكن إذا حل الأجل فيكون الدفع فوراً. وقد نص م/395 مدني على انه : ((1- إذا كان الدين مؤجلاً فللمدين أن يدفعه قبل حلول الأجل متمخضاً لمصلحته ويجبر الدائن على القبول)).</a:t>
            </a:r>
          </a:p>
          <a:p>
            <a:pPr marL="0" indent="0" algn="just" eaLnBrk="1" hangingPunct="1">
              <a:buFont typeface="Symbol" pitchFamily="18" charset="2"/>
              <a:buNone/>
            </a:pPr>
            <a:r>
              <a:rPr lang="ar-IQ" sz="3200">
                <a:latin typeface="Sakkal Majalla" pitchFamily="2" charset="-78"/>
                <a:cs typeface="Sakkal Majalla" pitchFamily="2" charset="-78"/>
              </a:rPr>
              <a:t>إذن يستطيع المدين الوفاء قبل حلول الأجل وإجبار الدائن على قبول الوفاء.</a:t>
            </a:r>
            <a:endParaRPr lang="en-US" sz="3200">
              <a:latin typeface="Sakkal Majalla" pitchFamily="2" charset="-78"/>
              <a:ea typeface="Majalla UI"/>
              <a:cs typeface="Sakkal Majalla" pitchFamily="2" charset="-78"/>
            </a:endParaRPr>
          </a:p>
          <a:p>
            <a:pPr marL="0" indent="0" algn="just" eaLnBrk="1" hangingPunct="1">
              <a:buFont typeface="Symbol" pitchFamily="18" charset="2"/>
              <a:buNone/>
            </a:pPr>
            <a:endParaRPr lang="en-US" sz="4000">
              <a:latin typeface="Sakkal Majalla" pitchFamily="2" charset="-78"/>
              <a:ea typeface="Majalla UI"/>
              <a:cs typeface="Sakkal Majalla" pitchFamily="2" charset="-78"/>
            </a:endParaRPr>
          </a:p>
        </p:txBody>
      </p:sp>
      <p:sp>
        <p:nvSpPr>
          <p:cNvPr id="606210"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FF00"/>
                </a:solidFill>
                <a:cs typeface="Ali-A-Samik" pitchFamily="2" charset="-78"/>
              </a:rPr>
              <a:t>زمان الوفاء</a:t>
            </a:r>
            <a:endParaRPr lang="en-US" dirty="0">
              <a:solidFill>
                <a:srgbClr val="FFFF00"/>
              </a:solidFill>
              <a:cs typeface="Ali-A-Samik" pitchFamily="2" charset="-78"/>
            </a:endParaRPr>
          </a:p>
        </p:txBody>
      </p:sp>
      <p:sp>
        <p:nvSpPr>
          <p:cNvPr id="34714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7098E5E-4D40-4C2C-85DA-24AF81344924}" type="slidenum">
              <a:rPr lang="ar-SA" sz="2000" b="1">
                <a:latin typeface="Candara" pitchFamily="34" charset="0"/>
              </a:rPr>
              <a:pPr algn="ctr" rtl="0"/>
              <a:t>349</a:t>
            </a:fld>
            <a:endParaRPr lang="en-US" sz="2000" b="1">
              <a:latin typeface="Candara" pitchFamily="34" charset="0"/>
            </a:endParaRPr>
          </a:p>
        </p:txBody>
      </p:sp>
      <p:sp>
        <p:nvSpPr>
          <p:cNvPr id="34714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4714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228600" y="304800"/>
            <a:ext cx="8763000" cy="5806718"/>
          </a:xfrm>
          <a:prstGeom prst="rect">
            <a:avLst/>
          </a:prstGeom>
          <a:noFill/>
          <a:ln w="9525">
            <a:noFill/>
            <a:miter lim="800000"/>
            <a:headEnd/>
            <a:tailEnd/>
          </a:ln>
        </p:spPr>
        <p:txBody>
          <a:bodyPr>
            <a:spAutoFit/>
          </a:bodyPr>
          <a:lstStyle/>
          <a:p>
            <a:pPr algn="just">
              <a:lnSpc>
                <a:spcPct val="150000"/>
              </a:lnSpc>
            </a:pPr>
            <a:r>
              <a:rPr lang="ar-IQ" sz="2800" b="1" dirty="0">
                <a:latin typeface="Times New Roman" panose="02020603050405020304" pitchFamily="18" charset="0"/>
                <a:cs typeface="Times New Roman" panose="02020603050405020304" pitchFamily="18" charset="0"/>
              </a:rPr>
              <a:t>كيف يقع التنفيذ العيني الجبري عند توافر شروطه </a:t>
            </a:r>
          </a:p>
          <a:p>
            <a:pPr algn="just">
              <a:lnSpc>
                <a:spcPct val="150000"/>
              </a:lnSpc>
            </a:pPr>
            <a:endParaRPr lang="ar-IQ" sz="2800" b="1" dirty="0">
              <a:latin typeface="Times New Roman" panose="02020603050405020304" pitchFamily="18" charset="0"/>
              <a:cs typeface="Times New Roman" panose="02020603050405020304" pitchFamily="18" charset="0"/>
            </a:endParaRPr>
          </a:p>
          <a:p>
            <a:pPr algn="just">
              <a:lnSpc>
                <a:spcPct val="150000"/>
              </a:lnSpc>
            </a:pPr>
            <a:r>
              <a:rPr lang="ar-IQ" sz="2800" b="1" dirty="0">
                <a:latin typeface="Times New Roman" panose="02020603050405020304" pitchFamily="18" charset="0"/>
                <a:cs typeface="Times New Roman" panose="02020603050405020304" pitchFamily="18" charset="0"/>
              </a:rPr>
              <a:t>السلطة الموكول اليها امر القيام بالتنفيذ الجبري</a:t>
            </a:r>
          </a:p>
          <a:p>
            <a:pPr algn="just">
              <a:lnSpc>
                <a:spcPct val="150000"/>
              </a:lnSpc>
            </a:pPr>
            <a:r>
              <a:rPr lang="ar-IQ" sz="2800" b="1" dirty="0">
                <a:latin typeface="Times New Roman" panose="02020603050405020304" pitchFamily="18" charset="0"/>
                <a:cs typeface="Times New Roman" panose="02020603050405020304" pitchFamily="18" charset="0"/>
              </a:rPr>
              <a:t>يقع التنفيذ الجبري بواسطة السلطة العامة, باشراف القضاء ومراقبته والجهة المختصة بالتنفيذ في العراق هي دائرة التنفيذ, ويتم التنفيذ في الغالب من طريق الحجز على اموال المدين. ومهمة دائرة التنفيذ لا تقف عند حدود التنفيذ العيني الجبري, وانما تتعداه الى التنفيذ بطريق التعويض.</a:t>
            </a:r>
          </a:p>
          <a:p>
            <a:pPr algn="just">
              <a:lnSpc>
                <a:spcPct val="150000"/>
              </a:lnSpc>
            </a:pPr>
            <a:r>
              <a:rPr lang="ar-IQ" dirty="0">
                <a:latin typeface="Corbel" pitchFamily="34" charset="0"/>
                <a:cs typeface="Tahoma" pitchFamily="34" charset="0"/>
              </a:rPr>
              <a:t>     </a:t>
            </a:r>
          </a:p>
          <a:p>
            <a:pPr algn="just">
              <a:lnSpc>
                <a:spcPct val="150000"/>
              </a:lnSpc>
            </a:pPr>
            <a:r>
              <a:rPr lang="ar-IQ" dirty="0">
                <a:latin typeface="Corbel" pitchFamily="34" charset="0"/>
                <a:cs typeface="Tahoma" pitchFamily="34" charset="0"/>
              </a:rPr>
              <a:t>  </a:t>
            </a:r>
          </a:p>
          <a:p>
            <a:pPr algn="just">
              <a:lnSpc>
                <a:spcPct val="150000"/>
              </a:lnSpc>
            </a:pPr>
            <a:endParaRPr lang="ar-IQ" dirty="0">
              <a:latin typeface="Corbel" pitchFamily="34" charset="0"/>
              <a:cs typeface="Tahoma" pitchFamily="34" charset="0"/>
            </a:endParaRPr>
          </a:p>
        </p:txBody>
      </p:sp>
    </p:spTree>
  </p:cSld>
  <p:clrMapOvr>
    <a:masterClrMapping/>
  </p:clrMapOvr>
  <p:transition/>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Content Placeholder 2"/>
          <p:cNvSpPr>
            <a:spLocks noGrp="1"/>
          </p:cNvSpPr>
          <p:nvPr>
            <p:ph idx="1"/>
          </p:nvPr>
        </p:nvSpPr>
        <p:spPr>
          <a:xfrm>
            <a:off x="609600" y="1295400"/>
            <a:ext cx="7899400" cy="4572000"/>
          </a:xfrm>
        </p:spPr>
        <p:txBody>
          <a:bodyPr/>
          <a:lstStyle/>
          <a:p>
            <a:pPr algn="just" eaLnBrk="1" hangingPunct="1"/>
            <a:r>
              <a:rPr lang="ar-IQ" sz="2800"/>
              <a:t>م/396 مدني: ((1– إذا كان الشيء الملتزم بتسليمه مما له حمل ومؤونة كالمكيلات والموزونات والعروض ونحوها، وكان العقد مطلقاً لم يعين فيه مكان التسليم، يسلم الشيء في المكان الذي كان موجوداً فيه وقت العقد.</a:t>
            </a:r>
          </a:p>
          <a:p>
            <a:pPr algn="just" eaLnBrk="1" hangingPunct="1"/>
            <a:r>
              <a:rPr lang="ar-IQ" sz="2800"/>
              <a:t> 2– وفي الالتزامات الأخرى يكون الوفاء في موطن المدين وقت وجوب الوفاء، أو في المكان الذي يوجد فيه محل أعماله إذا كان الالتزام متعلقاً بهذه الأعمال ما لم يتفق على غير ذلك)).</a:t>
            </a:r>
            <a:endParaRPr lang="en-US" sz="2800">
              <a:ea typeface="Majalla UI"/>
              <a:cs typeface="Majalla UI"/>
            </a:endParaRPr>
          </a:p>
        </p:txBody>
      </p:sp>
      <p:sp>
        <p:nvSpPr>
          <p:cNvPr id="608258" name="Title 1"/>
          <p:cNvSpPr>
            <a:spLocks noGrp="1"/>
          </p:cNvSpPr>
          <p:nvPr>
            <p:ph type="title"/>
          </p:nvPr>
        </p:nvSpPr>
        <p:spPr>
          <a:xfrm>
            <a:off x="381000" y="228600"/>
            <a:ext cx="8229600" cy="804863"/>
          </a:xfrm>
        </p:spPr>
        <p:txBody>
          <a:bodyPr/>
          <a:lstStyle/>
          <a:p>
            <a:pPr algn="r" eaLnBrk="1" hangingPunct="1">
              <a:defRPr/>
            </a:pPr>
            <a:r>
              <a:rPr lang="ar-IQ" dirty="0">
                <a:solidFill>
                  <a:srgbClr val="FFFF00"/>
                </a:solidFill>
                <a:cs typeface="Ali-A-Samik" pitchFamily="2" charset="-78"/>
              </a:rPr>
              <a:t>مكان الوفاء</a:t>
            </a:r>
            <a:endParaRPr lang="en-US" dirty="0">
              <a:solidFill>
                <a:srgbClr val="FFFF00"/>
              </a:solidFill>
              <a:cs typeface="Ali-A-Samik" pitchFamily="2" charset="-78"/>
            </a:endParaRPr>
          </a:p>
        </p:txBody>
      </p:sp>
      <p:sp>
        <p:nvSpPr>
          <p:cNvPr id="608259" name="Slide Number Placeholder 3"/>
          <p:cNvSpPr>
            <a:spLocks noGrp="1"/>
          </p:cNvSpPr>
          <p:nvPr>
            <p:ph type="sldNum" sz="quarter" idx="12"/>
          </p:nvPr>
        </p:nvSpPr>
        <p:spPr bwMode="auto">
          <a:ln>
            <a:miter lim="800000"/>
            <a:headEnd/>
            <a:tailEnd/>
          </a:ln>
        </p:spPr>
        <p:txBody>
          <a:bodyPr/>
          <a:lstStyle/>
          <a:p>
            <a:pPr>
              <a:defRPr/>
            </a:pPr>
            <a:fld id="{1A53C5EA-A3B4-4601-85D8-D21BF028BB3B}" type="slidenum">
              <a:rPr lang="ar-SA" smtClean="0"/>
              <a:pPr>
                <a:defRPr/>
              </a:pPr>
              <a:t>350</a:t>
            </a:fld>
            <a:endParaRPr lang="en-US"/>
          </a:p>
        </p:txBody>
      </p:sp>
      <p:sp>
        <p:nvSpPr>
          <p:cNvPr id="608260"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a:p>
        </p:txBody>
      </p:sp>
      <p:sp>
        <p:nvSpPr>
          <p:cNvPr id="60826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Content Placeholder 2"/>
          <p:cNvSpPr>
            <a:spLocks noGrp="1"/>
          </p:cNvSpPr>
          <p:nvPr>
            <p:ph idx="4294967295"/>
          </p:nvPr>
        </p:nvSpPr>
        <p:spPr>
          <a:xfrm>
            <a:off x="482600" y="1447800"/>
            <a:ext cx="8204200" cy="3810000"/>
          </a:xfrm>
        </p:spPr>
        <p:txBody>
          <a:bodyPr/>
          <a:lstStyle/>
          <a:p>
            <a:pPr marL="0" indent="0" algn="just" eaLnBrk="1" hangingPunct="1">
              <a:buFont typeface="Symbol" pitchFamily="18" charset="2"/>
              <a:buNone/>
            </a:pPr>
            <a:r>
              <a:rPr lang="ar-IQ" sz="4000">
                <a:latin typeface="Sakkal Majalla" pitchFamily="2" charset="-78"/>
                <a:ea typeface="Majalla UI"/>
                <a:cs typeface="Sakkal Majalla" pitchFamily="2" charset="-78"/>
              </a:rPr>
              <a:t>بحسب الاتفاق، فإن لم يتم  الاتفاق، إذا كان الشيء من الأشياء التي لا يسهل حملها ونقلها من مكان إلى مكان آنر فيكون الوفاء في مكان وجود الشيء، أما عدا هذه الحالة فيكون الوفاء في موطن المدين أو مركز عمله.</a:t>
            </a:r>
          </a:p>
          <a:p>
            <a:pPr marL="0" indent="0" algn="just" eaLnBrk="1" hangingPunct="1">
              <a:buFont typeface="Symbol" pitchFamily="18" charset="2"/>
              <a:buNone/>
            </a:pPr>
            <a:r>
              <a:rPr lang="ar-IQ" sz="4000">
                <a:latin typeface="Sakkal Majalla" pitchFamily="2" charset="-78"/>
                <a:ea typeface="Majalla UI"/>
                <a:cs typeface="Sakkal Majalla" pitchFamily="2" charset="-78"/>
              </a:rPr>
              <a:t>فإذا غيّر موطنه فإن العبرة بموطن المدين وقت الوفاء لا وقت نشوء الدين.</a:t>
            </a:r>
            <a:endParaRPr lang="en-US" sz="4000">
              <a:latin typeface="Sakkal Majalla" pitchFamily="2" charset="-78"/>
              <a:ea typeface="Majalla UI"/>
              <a:cs typeface="Sakkal Majalla" pitchFamily="2" charset="-78"/>
            </a:endParaRPr>
          </a:p>
        </p:txBody>
      </p:sp>
      <p:sp>
        <p:nvSpPr>
          <p:cNvPr id="609282"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س/ في أي مكان يتم الوفاء؟</a:t>
            </a:r>
            <a:endParaRPr lang="en-US" dirty="0">
              <a:solidFill>
                <a:srgbClr val="FF0000"/>
              </a:solidFill>
              <a:cs typeface="Ali-A-Samik" pitchFamily="2" charset="-78"/>
            </a:endParaRPr>
          </a:p>
        </p:txBody>
      </p:sp>
      <p:sp>
        <p:nvSpPr>
          <p:cNvPr id="34918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23CE8CB-1392-4136-B9CD-8AA13262F1FE}" type="slidenum">
              <a:rPr lang="ar-SA" sz="2000" b="1">
                <a:latin typeface="Candara" pitchFamily="34" charset="0"/>
              </a:rPr>
              <a:pPr algn="ctr" rtl="0"/>
              <a:t>351</a:t>
            </a:fld>
            <a:endParaRPr lang="en-US" sz="2000" b="1">
              <a:latin typeface="Candara" pitchFamily="34" charset="0"/>
            </a:endParaRPr>
          </a:p>
        </p:txBody>
      </p:sp>
      <p:sp>
        <p:nvSpPr>
          <p:cNvPr id="34918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أ </a:t>
            </a:r>
            <a:endParaRPr lang="en-US" sz="1600" b="1">
              <a:latin typeface="Sakkal Majalla" pitchFamily="2" charset="-78"/>
              <a:cs typeface="Sakkal Majalla" pitchFamily="2" charset="-78"/>
            </a:endParaRPr>
          </a:p>
        </p:txBody>
      </p:sp>
      <p:sp>
        <p:nvSpPr>
          <p:cNvPr id="34919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Content Placeholder 2"/>
          <p:cNvSpPr>
            <a:spLocks noGrp="1"/>
          </p:cNvSpPr>
          <p:nvPr>
            <p:ph idx="1"/>
          </p:nvPr>
        </p:nvSpPr>
        <p:spPr>
          <a:xfrm>
            <a:off x="482600" y="1752600"/>
            <a:ext cx="8128000" cy="4114800"/>
          </a:xfrm>
        </p:spPr>
        <p:txBody>
          <a:bodyPr/>
          <a:lstStyle/>
          <a:p>
            <a:pPr eaLnBrk="1" hangingPunct="1"/>
            <a:r>
              <a:rPr lang="ar-IQ" sz="2800"/>
              <a:t>م/398 مدني: ((نفقات الوفاء على المدين، إلا إذا وجد اتفاق أو عرف أو نص يقضي بغير ذلك)).</a:t>
            </a:r>
          </a:p>
          <a:p>
            <a:pPr eaLnBrk="1" hangingPunct="1"/>
            <a:r>
              <a:rPr lang="ar-IQ" sz="2800"/>
              <a:t>إذن يتحمل المدين نفقات الوفاء، وهي النفقات التي تصرف في سبيل الوفاء بالدين، كنفقات الوزن أو العد أو القياس أو الكيل أو غيرها، ما لم يوجد اتفاق أو عرف أو نص خلاف ذلك.</a:t>
            </a:r>
          </a:p>
          <a:p>
            <a:pPr eaLnBrk="1" hangingPunct="1"/>
            <a:r>
              <a:rPr lang="ar-IQ" sz="2800"/>
              <a:t>أما نفقات العرض والإيداع فيتحملها الدائن بسبب تعنته في قبول الوفاء.</a:t>
            </a:r>
            <a:endParaRPr lang="en-US" sz="2800">
              <a:ea typeface="Majalla UI"/>
              <a:cs typeface="Majalla UI"/>
            </a:endParaRPr>
          </a:p>
        </p:txBody>
      </p:sp>
      <p:sp>
        <p:nvSpPr>
          <p:cNvPr id="610306" name="Title 1"/>
          <p:cNvSpPr>
            <a:spLocks noGrp="1"/>
          </p:cNvSpPr>
          <p:nvPr>
            <p:ph type="title"/>
          </p:nvPr>
        </p:nvSpPr>
        <p:spPr>
          <a:xfrm>
            <a:off x="381000" y="228600"/>
            <a:ext cx="8229600" cy="804863"/>
          </a:xfrm>
        </p:spPr>
        <p:txBody>
          <a:bodyPr/>
          <a:lstStyle/>
          <a:p>
            <a:pPr algn="r" eaLnBrk="1" hangingPunct="1">
              <a:defRPr/>
            </a:pPr>
            <a:r>
              <a:rPr lang="ar-IQ" dirty="0">
                <a:solidFill>
                  <a:srgbClr val="FFFF00"/>
                </a:solidFill>
                <a:cs typeface="Ali-A-Samik" pitchFamily="2" charset="-78"/>
              </a:rPr>
              <a:t>نفقات الوفاء</a:t>
            </a:r>
            <a:endParaRPr lang="en-US" dirty="0">
              <a:solidFill>
                <a:srgbClr val="FFFF00"/>
              </a:solidFill>
              <a:cs typeface="Ali-A-Samik" pitchFamily="2" charset="-78"/>
            </a:endParaRPr>
          </a:p>
        </p:txBody>
      </p:sp>
      <p:sp>
        <p:nvSpPr>
          <p:cNvPr id="610307" name="Slide Number Placeholder 3"/>
          <p:cNvSpPr>
            <a:spLocks noGrp="1"/>
          </p:cNvSpPr>
          <p:nvPr>
            <p:ph type="sldNum" sz="quarter" idx="12"/>
          </p:nvPr>
        </p:nvSpPr>
        <p:spPr bwMode="auto">
          <a:ln>
            <a:miter lim="800000"/>
            <a:headEnd/>
            <a:tailEnd/>
          </a:ln>
        </p:spPr>
        <p:txBody>
          <a:bodyPr/>
          <a:lstStyle/>
          <a:p>
            <a:pPr>
              <a:defRPr/>
            </a:pPr>
            <a:fld id="{BC2EF2A2-034B-4E1E-93DD-A606F9EA2A55}" type="slidenum">
              <a:rPr lang="ar-SA" smtClean="0"/>
              <a:pPr>
                <a:defRPr/>
              </a:pPr>
              <a:t>352</a:t>
            </a:fld>
            <a:endParaRPr lang="en-US"/>
          </a:p>
        </p:txBody>
      </p:sp>
      <p:sp>
        <p:nvSpPr>
          <p:cNvPr id="61030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61030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Content Placeholder 2"/>
          <p:cNvSpPr>
            <a:spLocks noGrp="1"/>
          </p:cNvSpPr>
          <p:nvPr>
            <p:ph idx="1"/>
          </p:nvPr>
        </p:nvSpPr>
        <p:spPr>
          <a:xfrm>
            <a:off x="609600" y="2286000"/>
            <a:ext cx="7899400" cy="3886200"/>
          </a:xfrm>
        </p:spPr>
        <p:txBody>
          <a:bodyPr/>
          <a:lstStyle/>
          <a:p>
            <a:pPr marL="768350" indent="-685800" eaLnBrk="1" hangingPunct="1">
              <a:spcBef>
                <a:spcPts val="600"/>
              </a:spcBef>
              <a:buSzPct val="80000"/>
              <a:buFont typeface="Wingdings" pitchFamily="2" charset="2"/>
              <a:buChar char="ü"/>
            </a:pPr>
            <a:r>
              <a:rPr lang="ar-IQ" sz="2800">
                <a:ea typeface="Majalla UI"/>
              </a:rPr>
              <a:t>الوفـاء بمقابل</a:t>
            </a:r>
          </a:p>
          <a:p>
            <a:pPr marL="768350" indent="-685800" eaLnBrk="1" hangingPunct="1">
              <a:spcBef>
                <a:spcPts val="600"/>
              </a:spcBef>
              <a:buSzPct val="80000"/>
              <a:buFont typeface="Wingdings" pitchFamily="2" charset="2"/>
              <a:buChar char="ü"/>
            </a:pPr>
            <a:r>
              <a:rPr lang="ar-IQ" sz="2800">
                <a:ea typeface="Majalla UI"/>
              </a:rPr>
              <a:t>التجــديـد</a:t>
            </a:r>
          </a:p>
          <a:p>
            <a:pPr marL="768350" indent="-685800" eaLnBrk="1" hangingPunct="1">
              <a:spcBef>
                <a:spcPts val="600"/>
              </a:spcBef>
              <a:buSzPct val="80000"/>
              <a:buFont typeface="Wingdings" pitchFamily="2" charset="2"/>
              <a:buChar char="ü"/>
            </a:pPr>
            <a:r>
              <a:rPr lang="ar-IQ" sz="2800">
                <a:ea typeface="Majalla UI"/>
              </a:rPr>
              <a:t>الإنابة في الوفاء</a:t>
            </a:r>
          </a:p>
          <a:p>
            <a:pPr marL="768350" indent="-685800" eaLnBrk="1" hangingPunct="1">
              <a:spcBef>
                <a:spcPts val="600"/>
              </a:spcBef>
              <a:buSzPct val="80000"/>
              <a:buFont typeface="Wingdings" pitchFamily="2" charset="2"/>
              <a:buChar char="ü"/>
            </a:pPr>
            <a:r>
              <a:rPr lang="ar-IQ" sz="2800">
                <a:ea typeface="Majalla UI"/>
              </a:rPr>
              <a:t>المقاصـة</a:t>
            </a:r>
          </a:p>
          <a:p>
            <a:pPr marL="768350" indent="-685800" eaLnBrk="1" hangingPunct="1">
              <a:spcBef>
                <a:spcPts val="600"/>
              </a:spcBef>
              <a:buSzPct val="80000"/>
              <a:buFont typeface="Wingdings" pitchFamily="2" charset="2"/>
              <a:buChar char="ü"/>
            </a:pPr>
            <a:r>
              <a:rPr lang="ar-IQ" sz="2800">
                <a:ea typeface="Majalla UI"/>
              </a:rPr>
              <a:t>اتحاد الذمة</a:t>
            </a:r>
            <a:endParaRPr lang="en-US" sz="2800">
              <a:ea typeface="Majalla UI"/>
              <a:cs typeface="Tahoma" pitchFamily="34" charset="0"/>
            </a:endParaRPr>
          </a:p>
        </p:txBody>
      </p:sp>
      <p:sp>
        <p:nvSpPr>
          <p:cNvPr id="611330" name="Title 1"/>
          <p:cNvSpPr>
            <a:spLocks noGrp="1"/>
          </p:cNvSpPr>
          <p:nvPr>
            <p:ph type="title"/>
          </p:nvPr>
        </p:nvSpPr>
        <p:spPr>
          <a:xfrm>
            <a:off x="381000" y="642938"/>
            <a:ext cx="8229600" cy="804862"/>
          </a:xfrm>
        </p:spPr>
        <p:txBody>
          <a:bodyPr/>
          <a:lstStyle/>
          <a:p>
            <a:pPr algn="ctr" eaLnBrk="1" hangingPunct="1">
              <a:defRPr/>
            </a:pPr>
            <a:r>
              <a:rPr lang="ar-IQ" dirty="0">
                <a:solidFill>
                  <a:srgbClr val="FFFF00"/>
                </a:solidFill>
                <a:cs typeface="Ali-A-Samik" pitchFamily="2" charset="-78"/>
              </a:rPr>
              <a:t>انقضاء الالتزام بما يعادل الوفاء</a:t>
            </a:r>
            <a:endParaRPr lang="en-US" dirty="0">
              <a:solidFill>
                <a:srgbClr val="FFFF00"/>
              </a:solidFill>
              <a:cs typeface="Ali-A-Samik" pitchFamily="2" charset="-78"/>
            </a:endParaRPr>
          </a:p>
        </p:txBody>
      </p:sp>
      <p:sp>
        <p:nvSpPr>
          <p:cNvPr id="611331" name="Slide Number Placeholder 3"/>
          <p:cNvSpPr>
            <a:spLocks noGrp="1"/>
          </p:cNvSpPr>
          <p:nvPr>
            <p:ph type="sldNum" sz="quarter" idx="12"/>
          </p:nvPr>
        </p:nvSpPr>
        <p:spPr bwMode="auto">
          <a:ln>
            <a:miter lim="800000"/>
            <a:headEnd/>
            <a:tailEnd/>
          </a:ln>
        </p:spPr>
        <p:txBody>
          <a:bodyPr/>
          <a:lstStyle/>
          <a:p>
            <a:pPr>
              <a:defRPr/>
            </a:pPr>
            <a:fld id="{429EF2FF-6052-481C-A1D4-52BAA13ACE7E}" type="slidenum">
              <a:rPr lang="ar-SA" smtClean="0"/>
              <a:pPr>
                <a:defRPr/>
              </a:pPr>
              <a:t>353</a:t>
            </a:fld>
            <a:endParaRPr lang="en-US"/>
          </a:p>
        </p:txBody>
      </p:sp>
      <p:sp>
        <p:nvSpPr>
          <p:cNvPr id="61133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 </a:t>
            </a:r>
          </a:p>
        </p:txBody>
      </p:sp>
      <p:sp>
        <p:nvSpPr>
          <p:cNvPr id="61133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Content Placeholder 2"/>
          <p:cNvSpPr>
            <a:spLocks noGrp="1"/>
          </p:cNvSpPr>
          <p:nvPr>
            <p:ph idx="1"/>
          </p:nvPr>
        </p:nvSpPr>
        <p:spPr>
          <a:xfrm>
            <a:off x="558800" y="1447800"/>
            <a:ext cx="8509000" cy="3581400"/>
          </a:xfrm>
        </p:spPr>
        <p:txBody>
          <a:bodyPr/>
          <a:lstStyle/>
          <a:p>
            <a:pPr marL="82550" eaLnBrk="1" hangingPunct="1">
              <a:spcBef>
                <a:spcPts val="600"/>
              </a:spcBef>
              <a:buSzPct val="80000"/>
            </a:pPr>
            <a:r>
              <a:rPr lang="ar-IQ" sz="3600"/>
              <a:t>م/399 مدني ((إذا قبل الدائن في استيفاء حقه شيئاً آخر غير الشيء المستحق قام هذا مقام الوفاء)).</a:t>
            </a:r>
          </a:p>
          <a:p>
            <a:pPr marL="82550" eaLnBrk="1" hangingPunct="1">
              <a:spcBef>
                <a:spcPts val="600"/>
              </a:spcBef>
              <a:buSzPct val="80000"/>
            </a:pPr>
            <a:r>
              <a:rPr lang="ar-IQ" sz="3600"/>
              <a:t>إذن هو اتفاق بين الدائن والمدين على وفاء المدين بشيء آخر غير محل الالتزام. أي أن الوفاء بمقابل لا يتم إلا بالاتفاق مع الدائن.</a:t>
            </a:r>
          </a:p>
        </p:txBody>
      </p:sp>
      <p:sp>
        <p:nvSpPr>
          <p:cNvPr id="612354" name="Title 1"/>
          <p:cNvSpPr>
            <a:spLocks noGrp="1"/>
          </p:cNvSpPr>
          <p:nvPr>
            <p:ph type="title"/>
          </p:nvPr>
        </p:nvSpPr>
        <p:spPr>
          <a:xfrm>
            <a:off x="381000" y="228600"/>
            <a:ext cx="8229600" cy="804863"/>
          </a:xfrm>
        </p:spPr>
        <p:txBody>
          <a:bodyPr/>
          <a:lstStyle/>
          <a:p>
            <a:pPr algn="r" eaLnBrk="1" hangingPunct="1">
              <a:defRPr/>
            </a:pPr>
            <a:r>
              <a:rPr lang="ar-IQ" dirty="0">
                <a:solidFill>
                  <a:srgbClr val="FFFF00"/>
                </a:solidFill>
                <a:cs typeface="Ali-A-Samik" pitchFamily="2" charset="-78"/>
              </a:rPr>
              <a:t>الوفاء بمقابل</a:t>
            </a:r>
            <a:endParaRPr lang="en-US" dirty="0">
              <a:solidFill>
                <a:srgbClr val="FFFF00"/>
              </a:solidFill>
              <a:cs typeface="Ali-A-Samik" pitchFamily="2" charset="-78"/>
            </a:endParaRPr>
          </a:p>
        </p:txBody>
      </p:sp>
      <p:sp>
        <p:nvSpPr>
          <p:cNvPr id="612355" name="Slide Number Placeholder 3"/>
          <p:cNvSpPr>
            <a:spLocks noGrp="1"/>
          </p:cNvSpPr>
          <p:nvPr>
            <p:ph type="sldNum" sz="quarter" idx="12"/>
          </p:nvPr>
        </p:nvSpPr>
        <p:spPr bwMode="auto">
          <a:ln>
            <a:miter lim="800000"/>
            <a:headEnd/>
            <a:tailEnd/>
          </a:ln>
        </p:spPr>
        <p:txBody>
          <a:bodyPr/>
          <a:lstStyle/>
          <a:p>
            <a:pPr>
              <a:defRPr/>
            </a:pPr>
            <a:fld id="{92AC69D7-F0CE-48CA-B6E3-FCA0E51CAE76}" type="slidenum">
              <a:rPr lang="ar-SA" smtClean="0"/>
              <a:pPr>
                <a:defRPr/>
              </a:pPr>
              <a:t>354</a:t>
            </a:fld>
            <a:endParaRPr lang="en-US"/>
          </a:p>
        </p:txBody>
      </p:sp>
      <p:sp>
        <p:nvSpPr>
          <p:cNvPr id="61235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61235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Content Placeholder 2"/>
          <p:cNvSpPr>
            <a:spLocks noGrp="1"/>
          </p:cNvSpPr>
          <p:nvPr>
            <p:ph idx="4294967295"/>
          </p:nvPr>
        </p:nvSpPr>
        <p:spPr>
          <a:xfrm>
            <a:off x="609600" y="1752600"/>
            <a:ext cx="7899400" cy="3352800"/>
          </a:xfrm>
        </p:spPr>
        <p:txBody>
          <a:bodyPr/>
          <a:lstStyle/>
          <a:p>
            <a:pPr marL="82550" indent="0" algn="just" eaLnBrk="1" hangingPunct="1">
              <a:spcBef>
                <a:spcPts val="600"/>
              </a:spcBef>
              <a:buSzPct val="80000"/>
              <a:buFont typeface="Symbol" pitchFamily="18" charset="2"/>
              <a:buNone/>
            </a:pPr>
            <a:r>
              <a:rPr lang="ar-IQ" sz="5400">
                <a:latin typeface="Sakkal Majalla" pitchFamily="2" charset="-78"/>
                <a:cs typeface="Sakkal Majalla" pitchFamily="2" charset="-78"/>
              </a:rPr>
              <a:t>1- اتفاق المدين مع الدائن على نقل ملكية شيء أو إنشاء حق عيني عوضاً عن تنفيذ الالتزام.</a:t>
            </a:r>
          </a:p>
          <a:p>
            <a:pPr marL="82550" indent="0" algn="just" eaLnBrk="1" hangingPunct="1">
              <a:spcBef>
                <a:spcPts val="600"/>
              </a:spcBef>
              <a:buSzPct val="80000"/>
              <a:buFont typeface="Symbol" pitchFamily="18" charset="2"/>
              <a:buNone/>
            </a:pPr>
            <a:r>
              <a:rPr lang="ar-IQ" sz="5400">
                <a:latin typeface="Sakkal Majalla" pitchFamily="2" charset="-78"/>
                <a:cs typeface="Sakkal Majalla" pitchFamily="2" charset="-78"/>
              </a:rPr>
              <a:t>2- تنفيذ هذا الاتفاق فوراً.</a:t>
            </a:r>
            <a:endParaRPr lang="en-US" sz="5400">
              <a:latin typeface="Sakkal Majalla" pitchFamily="2" charset="-78"/>
              <a:ea typeface="Majalla UI"/>
              <a:cs typeface="Sakkal Majalla" pitchFamily="2" charset="-78"/>
            </a:endParaRPr>
          </a:p>
        </p:txBody>
      </p:sp>
      <p:sp>
        <p:nvSpPr>
          <p:cNvPr id="61337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شروط الوفاء بمقابل</a:t>
            </a:r>
            <a:endParaRPr lang="en-US" dirty="0">
              <a:solidFill>
                <a:srgbClr val="FF0000"/>
              </a:solidFill>
              <a:cs typeface="Ali-A-Samik" pitchFamily="2" charset="-78"/>
            </a:endParaRPr>
          </a:p>
        </p:txBody>
      </p:sp>
      <p:sp>
        <p:nvSpPr>
          <p:cNvPr id="35328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57CDA3E-FA1D-48E4-A60F-890BCBEF7642}" type="slidenum">
              <a:rPr lang="ar-SA" sz="2000" b="1">
                <a:latin typeface="Candara" pitchFamily="34" charset="0"/>
              </a:rPr>
              <a:pPr algn="ctr" rtl="0"/>
              <a:t>355</a:t>
            </a:fld>
            <a:endParaRPr lang="en-US" sz="2000" b="1">
              <a:latin typeface="Candara" pitchFamily="34" charset="0"/>
            </a:endParaRPr>
          </a:p>
        </p:txBody>
      </p:sp>
      <p:sp>
        <p:nvSpPr>
          <p:cNvPr id="35328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5328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Content Placeholder 2"/>
          <p:cNvSpPr>
            <a:spLocks noGrp="1"/>
          </p:cNvSpPr>
          <p:nvPr>
            <p:ph idx="4294967295"/>
          </p:nvPr>
        </p:nvSpPr>
        <p:spPr>
          <a:xfrm>
            <a:off x="609600" y="1676400"/>
            <a:ext cx="7899400" cy="3657600"/>
          </a:xfrm>
        </p:spPr>
        <p:txBody>
          <a:bodyPr/>
          <a:lstStyle/>
          <a:p>
            <a:pPr marL="82550" indent="0" algn="just" eaLnBrk="1" hangingPunct="1">
              <a:spcBef>
                <a:spcPts val="600"/>
              </a:spcBef>
              <a:buSzPct val="80000"/>
              <a:buFont typeface="Symbol" pitchFamily="18" charset="2"/>
              <a:buNone/>
            </a:pPr>
            <a:r>
              <a:rPr lang="ar-IQ" sz="4400">
                <a:latin typeface="Sakkal Majalla" pitchFamily="2" charset="-78"/>
                <a:cs typeface="Sakkal Majalla" pitchFamily="2" charset="-78"/>
              </a:rPr>
              <a:t>في الالتزام البدلي لا يعد الوفاء وفاءً بمقابل لأن الشيء داخل ضمن الالتزام الأصلي فهذا يعتبر تنفيذاً للالتزام.</a:t>
            </a:r>
          </a:p>
          <a:p>
            <a:pPr marL="82550" indent="0" algn="just" eaLnBrk="1" hangingPunct="1">
              <a:spcBef>
                <a:spcPts val="600"/>
              </a:spcBef>
              <a:buSzPct val="80000"/>
              <a:buFont typeface="Symbol" pitchFamily="18" charset="2"/>
              <a:buNone/>
            </a:pPr>
            <a:r>
              <a:rPr lang="ar-IQ" sz="4400">
                <a:latin typeface="Sakkal Majalla" pitchFamily="2" charset="-78"/>
                <a:cs typeface="Sakkal Majalla" pitchFamily="2" charset="-78"/>
              </a:rPr>
              <a:t>أما في الوفاء بمقابل فالشيء الذي تم الوفاء به نشأ جديداً ولم يكن موجوداً في الاتفاق الأصلي.</a:t>
            </a:r>
            <a:endParaRPr lang="en-US" sz="4400">
              <a:latin typeface="Sakkal Majalla" pitchFamily="2" charset="-78"/>
              <a:ea typeface="Majalla UI"/>
              <a:cs typeface="Sakkal Majalla" pitchFamily="2" charset="-78"/>
            </a:endParaRPr>
          </a:p>
        </p:txBody>
      </p:sp>
      <p:sp>
        <p:nvSpPr>
          <p:cNvPr id="614402"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الوفاء بمقابل والالتزام البدلي</a:t>
            </a:r>
            <a:endParaRPr lang="en-US" dirty="0">
              <a:solidFill>
                <a:srgbClr val="FF0000"/>
              </a:solidFill>
              <a:cs typeface="Ali-A-Samik" pitchFamily="2" charset="-78"/>
            </a:endParaRPr>
          </a:p>
        </p:txBody>
      </p:sp>
      <p:sp>
        <p:nvSpPr>
          <p:cNvPr id="35430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C6DF2D4-70C1-443A-A01B-51365A4AFE8D}" type="slidenum">
              <a:rPr lang="ar-SA" sz="2000" b="1">
                <a:latin typeface="Candara" pitchFamily="34" charset="0"/>
              </a:rPr>
              <a:pPr algn="ctr" rtl="0"/>
              <a:t>356</a:t>
            </a:fld>
            <a:endParaRPr lang="en-US" sz="2000" b="1">
              <a:latin typeface="Candara" pitchFamily="34" charset="0"/>
            </a:endParaRPr>
          </a:p>
        </p:txBody>
      </p:sp>
      <p:sp>
        <p:nvSpPr>
          <p:cNvPr id="35430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5431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Content Placeholder 2"/>
          <p:cNvSpPr>
            <a:spLocks noGrp="1"/>
          </p:cNvSpPr>
          <p:nvPr>
            <p:ph idx="4294967295"/>
          </p:nvPr>
        </p:nvSpPr>
        <p:spPr>
          <a:xfrm>
            <a:off x="609600" y="2209800"/>
            <a:ext cx="7899400" cy="2286000"/>
          </a:xfrm>
        </p:spPr>
        <p:txBody>
          <a:bodyPr/>
          <a:lstStyle/>
          <a:p>
            <a:pPr marL="82550" indent="0" algn="just" eaLnBrk="1" hangingPunct="1">
              <a:spcBef>
                <a:spcPts val="600"/>
              </a:spcBef>
              <a:buSzPct val="80000"/>
              <a:buFont typeface="Symbol" pitchFamily="18" charset="2"/>
              <a:buNone/>
            </a:pPr>
            <a:r>
              <a:rPr lang="ar-IQ" sz="4800">
                <a:latin typeface="Sakkal Majalla" pitchFamily="2" charset="-78"/>
                <a:cs typeface="Sakkal Majalla" pitchFamily="2" charset="-78"/>
              </a:rPr>
              <a:t>هو تجديد للدين عن طريق تغيير المحل، وهو وفاء يترتب عليه انقضاء الالتزام عن طريق نقل الملكية لذلك يسري عليه أحكام البيع.</a:t>
            </a:r>
            <a:endParaRPr lang="en-US" sz="4800">
              <a:latin typeface="Sakkal Majalla" pitchFamily="2" charset="-78"/>
              <a:ea typeface="Majalla UI"/>
              <a:cs typeface="Sakkal Majalla" pitchFamily="2" charset="-78"/>
            </a:endParaRPr>
          </a:p>
        </p:txBody>
      </p:sp>
      <p:sp>
        <p:nvSpPr>
          <p:cNvPr id="61542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التكييف القانوني للوفاء بمقابل</a:t>
            </a:r>
            <a:endParaRPr lang="en-US" dirty="0">
              <a:solidFill>
                <a:srgbClr val="FF0000"/>
              </a:solidFill>
              <a:cs typeface="Ali-A-Samik" pitchFamily="2" charset="-78"/>
            </a:endParaRPr>
          </a:p>
        </p:txBody>
      </p:sp>
      <p:sp>
        <p:nvSpPr>
          <p:cNvPr id="35533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C402DD7-DCAD-4093-9877-221601A9954D}" type="slidenum">
              <a:rPr lang="ar-SA" sz="2000" b="1">
                <a:latin typeface="Candara" pitchFamily="34" charset="0"/>
              </a:rPr>
              <a:pPr algn="ctr" rtl="0"/>
              <a:t>357</a:t>
            </a:fld>
            <a:endParaRPr lang="en-US" sz="2000" b="1">
              <a:latin typeface="Candara" pitchFamily="34" charset="0"/>
            </a:endParaRPr>
          </a:p>
        </p:txBody>
      </p:sp>
      <p:sp>
        <p:nvSpPr>
          <p:cNvPr id="35533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أ </a:t>
            </a:r>
            <a:endParaRPr lang="en-US" sz="1600" b="1">
              <a:latin typeface="Sakkal Majalla" pitchFamily="2" charset="-78"/>
              <a:cs typeface="Sakkal Majalla" pitchFamily="2" charset="-78"/>
            </a:endParaRPr>
          </a:p>
        </p:txBody>
      </p:sp>
      <p:sp>
        <p:nvSpPr>
          <p:cNvPr id="35533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Content Placeholder 2"/>
          <p:cNvSpPr>
            <a:spLocks noGrp="1"/>
          </p:cNvSpPr>
          <p:nvPr>
            <p:ph idx="1"/>
          </p:nvPr>
        </p:nvSpPr>
        <p:spPr>
          <a:xfrm>
            <a:off x="381000" y="1600200"/>
            <a:ext cx="8382000" cy="4495800"/>
          </a:xfrm>
        </p:spPr>
        <p:txBody>
          <a:bodyPr/>
          <a:lstStyle/>
          <a:p>
            <a:pPr marL="82550" eaLnBrk="1" hangingPunct="1">
              <a:spcBef>
                <a:spcPts val="600"/>
              </a:spcBef>
              <a:buSzPct val="80000"/>
            </a:pPr>
            <a:r>
              <a:rPr lang="ar-IQ" sz="3200"/>
              <a:t>م/401 مدني: ((يجوز تجديد الالتزام باتفاق الطرفين على أن يستبدلا بالالتزام الأصلي التزاماً جديداً يختلف عنه في محله أو في مصدره)).</a:t>
            </a:r>
          </a:p>
          <a:p>
            <a:pPr marL="82550" eaLnBrk="1" hangingPunct="1">
              <a:spcBef>
                <a:spcPts val="600"/>
              </a:spcBef>
              <a:buSzPct val="80000"/>
            </a:pPr>
            <a:r>
              <a:rPr lang="ar-IQ" sz="3200"/>
              <a:t>إذن التجديد هو استبدال دين جديد بدين قديم، فيكون سبباً في انقضاء الدين القديم ونشوء الدين الجديد.</a:t>
            </a:r>
          </a:p>
          <a:p>
            <a:pPr marL="82550" eaLnBrk="1" hangingPunct="1">
              <a:spcBef>
                <a:spcPts val="600"/>
              </a:spcBef>
              <a:buSzPct val="80000"/>
            </a:pPr>
            <a:r>
              <a:rPr lang="ar-IQ" sz="3200"/>
              <a:t>مثال: اتفاق المستأجر (الملتزم بدفع الأجرة) مع المؤجر على بقاء الأجرة لدى المستأجر ولكن على سبيل القرض.</a:t>
            </a:r>
          </a:p>
        </p:txBody>
      </p:sp>
      <p:sp>
        <p:nvSpPr>
          <p:cNvPr id="616450" name="Title 1"/>
          <p:cNvSpPr>
            <a:spLocks noGrp="1"/>
          </p:cNvSpPr>
          <p:nvPr>
            <p:ph type="title"/>
          </p:nvPr>
        </p:nvSpPr>
        <p:spPr>
          <a:xfrm>
            <a:off x="381000" y="228600"/>
            <a:ext cx="8229600" cy="804863"/>
          </a:xfrm>
        </p:spPr>
        <p:txBody>
          <a:bodyPr/>
          <a:lstStyle/>
          <a:p>
            <a:pPr algn="r" eaLnBrk="1" hangingPunct="1">
              <a:defRPr/>
            </a:pPr>
            <a:r>
              <a:rPr lang="ar-IQ" dirty="0">
                <a:solidFill>
                  <a:srgbClr val="FFFF00"/>
                </a:solidFill>
                <a:cs typeface="Ali-A-Samik" pitchFamily="2" charset="-78"/>
              </a:rPr>
              <a:t>التجديد</a:t>
            </a:r>
            <a:endParaRPr lang="en-US" dirty="0">
              <a:solidFill>
                <a:srgbClr val="FFFF00"/>
              </a:solidFill>
              <a:cs typeface="Ali-A-Samik" pitchFamily="2" charset="-78"/>
            </a:endParaRPr>
          </a:p>
        </p:txBody>
      </p:sp>
      <p:sp>
        <p:nvSpPr>
          <p:cNvPr id="616451" name="Slide Number Placeholder 3"/>
          <p:cNvSpPr>
            <a:spLocks noGrp="1"/>
          </p:cNvSpPr>
          <p:nvPr>
            <p:ph type="sldNum" sz="quarter" idx="12"/>
          </p:nvPr>
        </p:nvSpPr>
        <p:spPr bwMode="auto">
          <a:ln>
            <a:miter lim="800000"/>
            <a:headEnd/>
            <a:tailEnd/>
          </a:ln>
        </p:spPr>
        <p:txBody>
          <a:bodyPr/>
          <a:lstStyle/>
          <a:p>
            <a:pPr>
              <a:defRPr/>
            </a:pPr>
            <a:fld id="{EA5E6B69-DA5E-4DF0-8862-246A04AEDFB5}" type="slidenum">
              <a:rPr lang="ar-SA" smtClean="0"/>
              <a:pPr>
                <a:defRPr/>
              </a:pPr>
              <a:t>358</a:t>
            </a:fld>
            <a:endParaRPr lang="en-US"/>
          </a:p>
        </p:txBody>
      </p:sp>
      <p:sp>
        <p:nvSpPr>
          <p:cNvPr id="61645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 </a:t>
            </a:r>
          </a:p>
        </p:txBody>
      </p:sp>
      <p:sp>
        <p:nvSpPr>
          <p:cNvPr id="61645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Content Placeholder 2"/>
          <p:cNvSpPr>
            <a:spLocks noGrp="1"/>
          </p:cNvSpPr>
          <p:nvPr>
            <p:ph idx="4294967295"/>
          </p:nvPr>
        </p:nvSpPr>
        <p:spPr>
          <a:xfrm>
            <a:off x="457200" y="1371600"/>
            <a:ext cx="8610600" cy="4343400"/>
          </a:xfrm>
        </p:spPr>
        <p:txBody>
          <a:bodyPr/>
          <a:lstStyle/>
          <a:p>
            <a:pPr marL="82550" indent="0" algn="just" eaLnBrk="1" hangingPunct="1">
              <a:spcBef>
                <a:spcPts val="600"/>
              </a:spcBef>
              <a:buSzPct val="80000"/>
              <a:buFont typeface="Symbol" pitchFamily="18" charset="2"/>
              <a:buNone/>
            </a:pPr>
            <a:r>
              <a:rPr lang="ar-IQ" sz="4400">
                <a:latin typeface="Sakkal Majalla" pitchFamily="2" charset="-78"/>
                <a:cs typeface="Sakkal Majalla" pitchFamily="2" charset="-78"/>
              </a:rPr>
              <a:t>1- وجود التزام قديم ناشيء عن عقد صحيح.</a:t>
            </a:r>
          </a:p>
          <a:p>
            <a:pPr marL="82550" indent="0" algn="just" eaLnBrk="1" hangingPunct="1">
              <a:spcBef>
                <a:spcPts val="600"/>
              </a:spcBef>
              <a:buSzPct val="80000"/>
              <a:buFont typeface="Symbol" pitchFamily="18" charset="2"/>
              <a:buNone/>
            </a:pPr>
            <a:r>
              <a:rPr lang="ar-IQ" sz="4400">
                <a:latin typeface="Sakkal Majalla" pitchFamily="2" charset="-78"/>
                <a:cs typeface="Sakkal Majalla" pitchFamily="2" charset="-78"/>
              </a:rPr>
              <a:t>2- نشوء التزام جديد.</a:t>
            </a:r>
          </a:p>
          <a:p>
            <a:pPr marL="82550" indent="0" algn="just" eaLnBrk="1" hangingPunct="1">
              <a:spcBef>
                <a:spcPts val="600"/>
              </a:spcBef>
              <a:buSzPct val="80000"/>
              <a:buFont typeface="Symbol" pitchFamily="18" charset="2"/>
              <a:buNone/>
            </a:pPr>
            <a:r>
              <a:rPr lang="ar-IQ" sz="4400">
                <a:latin typeface="Sakkal Majalla" pitchFamily="2" charset="-78"/>
                <a:cs typeface="Sakkal Majalla" pitchFamily="2" charset="-78"/>
              </a:rPr>
              <a:t>3- وجود نية التجديد حيث لا تفترض هذه النية.</a:t>
            </a:r>
          </a:p>
          <a:p>
            <a:pPr marL="82550" indent="0" algn="just" eaLnBrk="1" hangingPunct="1">
              <a:spcBef>
                <a:spcPts val="600"/>
              </a:spcBef>
              <a:buSzPct val="80000"/>
              <a:buFont typeface="Symbol" pitchFamily="18" charset="2"/>
              <a:buNone/>
            </a:pPr>
            <a:r>
              <a:rPr lang="ar-IQ" sz="4400">
                <a:latin typeface="Sakkal Majalla" pitchFamily="2" charset="-78"/>
                <a:cs typeface="Sakkal Majalla" pitchFamily="2" charset="-78"/>
              </a:rPr>
              <a:t>لا ينشأ الالتزام الجديد إلا عن طريق الاتفاق فقط، أما الالتزام القديم فقد يكون ناشئاً عن أي مصدر للالتزام.</a:t>
            </a:r>
          </a:p>
        </p:txBody>
      </p:sp>
      <p:sp>
        <p:nvSpPr>
          <p:cNvPr id="617474"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شروط التجديد</a:t>
            </a:r>
            <a:endParaRPr lang="en-US" dirty="0">
              <a:solidFill>
                <a:srgbClr val="FF0000"/>
              </a:solidFill>
              <a:cs typeface="Ali-A-Samik" pitchFamily="2" charset="-78"/>
            </a:endParaRPr>
          </a:p>
        </p:txBody>
      </p:sp>
      <p:sp>
        <p:nvSpPr>
          <p:cNvPr id="3573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B16D7B2-39F7-4F56-8EFF-F195775ED501}" type="slidenum">
              <a:rPr lang="ar-SA" sz="2000" b="1">
                <a:latin typeface="Candara" pitchFamily="34" charset="0"/>
              </a:rPr>
              <a:pPr algn="ctr" rtl="0"/>
              <a:t>359</a:t>
            </a:fld>
            <a:endParaRPr lang="en-US" sz="2000" b="1">
              <a:latin typeface="Candara" pitchFamily="34" charset="0"/>
            </a:endParaRPr>
          </a:p>
        </p:txBody>
      </p:sp>
      <p:sp>
        <p:nvSpPr>
          <p:cNvPr id="35738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5738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5BBC21-BFD7-0F83-1910-2D3E2BD18F2D}"/>
              </a:ext>
            </a:extLst>
          </p:cNvPr>
          <p:cNvSpPr txBox="1"/>
          <p:nvPr/>
        </p:nvSpPr>
        <p:spPr>
          <a:xfrm>
            <a:off x="1447800" y="1066800"/>
            <a:ext cx="6781800" cy="3246530"/>
          </a:xfrm>
          <a:prstGeom prst="rect">
            <a:avLst/>
          </a:prstGeom>
          <a:noFill/>
        </p:spPr>
        <p:txBody>
          <a:bodyPr wrap="square">
            <a:spAutoFit/>
          </a:bodyPr>
          <a:lstStyle/>
          <a:p>
            <a:pPr algn="just">
              <a:lnSpc>
                <a:spcPct val="150000"/>
              </a:lnSpc>
            </a:pPr>
            <a:r>
              <a:rPr lang="ar-IQ" sz="2800" b="1" dirty="0">
                <a:latin typeface="Times New Roman" panose="02020603050405020304" pitchFamily="18" charset="0"/>
                <a:cs typeface="Times New Roman" panose="02020603050405020304" pitchFamily="18" charset="0"/>
              </a:rPr>
              <a:t>ومن جهة أخرى فانه وحسب قانون جباية الديون المستحقة للحكومة مثلا والذي منح بعض الدوائر الرسمية سلطات تنفيذية. </a:t>
            </a:r>
          </a:p>
          <a:p>
            <a:pPr algn="just">
              <a:lnSpc>
                <a:spcPct val="150000"/>
              </a:lnSpc>
            </a:pPr>
            <a:r>
              <a:rPr lang="ar-IQ" sz="2800" b="1" dirty="0">
                <a:latin typeface="Times New Roman" panose="02020603050405020304" pitchFamily="18" charset="0"/>
                <a:cs typeface="Times New Roman" panose="02020603050405020304" pitchFamily="18" charset="0"/>
              </a:rPr>
              <a:t>ودائرة التنفيذ في العراق وفقا لاحكام قانون التنفيذ هي الدائرة الرسمية المختصة في الاصل بتنفيذ سندات التنفيذ. </a:t>
            </a:r>
          </a:p>
        </p:txBody>
      </p:sp>
    </p:spTree>
    <p:extLst>
      <p:ext uri="{BB962C8B-B14F-4D97-AF65-F5344CB8AC3E}">
        <p14:creationId xmlns:p14="http://schemas.microsoft.com/office/powerpoint/2010/main" val="3453943888"/>
      </p:ext>
    </p:extLst>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Content Placeholder 2"/>
          <p:cNvSpPr>
            <a:spLocks noGrp="1"/>
          </p:cNvSpPr>
          <p:nvPr>
            <p:ph idx="4294967295"/>
          </p:nvPr>
        </p:nvSpPr>
        <p:spPr>
          <a:xfrm>
            <a:off x="533400" y="1676400"/>
            <a:ext cx="8382000" cy="3048000"/>
          </a:xfrm>
        </p:spPr>
        <p:txBody>
          <a:bodyPr/>
          <a:lstStyle/>
          <a:p>
            <a:pPr marL="82550" indent="0" algn="just" eaLnBrk="1" hangingPunct="1">
              <a:spcBef>
                <a:spcPts val="600"/>
              </a:spcBef>
              <a:buSzPct val="80000"/>
              <a:buFont typeface="Symbol" pitchFamily="18" charset="2"/>
              <a:buNone/>
            </a:pPr>
            <a:r>
              <a:rPr lang="ar-IQ" sz="4800">
                <a:solidFill>
                  <a:srgbClr val="FFFF00"/>
                </a:solidFill>
                <a:latin typeface="Sakkal Majalla" pitchFamily="2" charset="-78"/>
                <a:cs typeface="Sakkal Majalla" pitchFamily="2" charset="-78"/>
              </a:rPr>
              <a:t>أ- التجديد بتغيير الدائن</a:t>
            </a:r>
            <a:r>
              <a:rPr lang="ar-IQ" sz="4800">
                <a:latin typeface="Sakkal Majalla" pitchFamily="2" charset="-78"/>
                <a:cs typeface="Sakkal Majalla" pitchFamily="2" charset="-78"/>
              </a:rPr>
              <a:t> (م/402 مدني):</a:t>
            </a:r>
          </a:p>
          <a:p>
            <a:pPr marL="82550" indent="0" algn="just" eaLnBrk="1" hangingPunct="1">
              <a:spcBef>
                <a:spcPts val="600"/>
              </a:spcBef>
              <a:buSzPct val="80000"/>
              <a:buFont typeface="Symbol" pitchFamily="18" charset="2"/>
              <a:buNone/>
            </a:pPr>
            <a:r>
              <a:rPr lang="ar-IQ" sz="4800">
                <a:latin typeface="Sakkal Majalla" pitchFamily="2" charset="-78"/>
                <a:cs typeface="Sakkal Majalla" pitchFamily="2" charset="-78"/>
              </a:rPr>
              <a:t>ويتم باتفاق الدائن والمدين والأجنبي على كون الأجنبي هو الدائن الجديد. </a:t>
            </a:r>
          </a:p>
          <a:p>
            <a:pPr marL="82550" indent="0" algn="just" eaLnBrk="1" hangingPunct="1">
              <a:spcBef>
                <a:spcPts val="600"/>
              </a:spcBef>
              <a:buSzPct val="80000"/>
              <a:buFont typeface="Symbol" pitchFamily="18" charset="2"/>
              <a:buNone/>
            </a:pPr>
            <a:r>
              <a:rPr lang="ar-IQ" sz="4800">
                <a:latin typeface="Sakkal Majalla" pitchFamily="2" charset="-78"/>
                <a:cs typeface="Sakkal Majalla" pitchFamily="2" charset="-78"/>
              </a:rPr>
              <a:t>وهنا قد يتشابه مع حوالة الحق.</a:t>
            </a:r>
          </a:p>
        </p:txBody>
      </p:sp>
      <p:sp>
        <p:nvSpPr>
          <p:cNvPr id="61849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س/ كيف يتم تجديد الدين؟</a:t>
            </a:r>
            <a:endParaRPr lang="en-US" dirty="0">
              <a:solidFill>
                <a:srgbClr val="FF0000"/>
              </a:solidFill>
              <a:cs typeface="Ali-A-Samik" pitchFamily="2" charset="-78"/>
            </a:endParaRPr>
          </a:p>
        </p:txBody>
      </p:sp>
      <p:sp>
        <p:nvSpPr>
          <p:cNvPr id="3584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BC43FF1-75B9-4966-84FA-076225B19AB2}" type="slidenum">
              <a:rPr lang="ar-SA" sz="2000" b="1">
                <a:latin typeface="Candara" pitchFamily="34" charset="0"/>
              </a:rPr>
              <a:pPr algn="ctr" rtl="0"/>
              <a:t>360</a:t>
            </a:fld>
            <a:endParaRPr lang="en-US" sz="2000" b="1">
              <a:latin typeface="Candara" pitchFamily="34" charset="0"/>
            </a:endParaRPr>
          </a:p>
        </p:txBody>
      </p:sp>
      <p:sp>
        <p:nvSpPr>
          <p:cNvPr id="35840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5840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Content Placeholder 2"/>
          <p:cNvSpPr>
            <a:spLocks noGrp="1"/>
          </p:cNvSpPr>
          <p:nvPr>
            <p:ph idx="4294967295"/>
          </p:nvPr>
        </p:nvSpPr>
        <p:spPr>
          <a:xfrm>
            <a:off x="533400" y="1371600"/>
            <a:ext cx="8458200" cy="4648200"/>
          </a:xfrm>
        </p:spPr>
        <p:txBody>
          <a:bodyPr/>
          <a:lstStyle/>
          <a:p>
            <a:pPr marL="82550" indent="0" algn="just" eaLnBrk="1" hangingPunct="1">
              <a:spcBef>
                <a:spcPts val="600"/>
              </a:spcBef>
              <a:buSzPct val="80000"/>
              <a:buFont typeface="Symbol" pitchFamily="18" charset="2"/>
              <a:buNone/>
            </a:pPr>
            <a:r>
              <a:rPr lang="ar-IQ" sz="3600">
                <a:latin typeface="Sakkal Majalla" pitchFamily="2" charset="-78"/>
                <a:cs typeface="Sakkal Majalla" pitchFamily="2" charset="-78"/>
              </a:rPr>
              <a:t>1- في حوالة الحق ينتقل الحق من ذمة إلى ذمة كما هو بضماناته وصفاته ودفوعه، أما في التجديد فإن الالتزام الأول ينقضي وينشأ بدلاً عنه التزام جديد، فلو كان الالتزام القديم معززاً بتأمينات مثلاً فإن هذه التأمينات تنقضي مع انقضاء الالتزام وينشأ التزام آخر جديد.</a:t>
            </a:r>
          </a:p>
          <a:p>
            <a:pPr marL="82550" indent="0" algn="just" eaLnBrk="1" hangingPunct="1">
              <a:spcBef>
                <a:spcPts val="600"/>
              </a:spcBef>
              <a:buSzPct val="80000"/>
              <a:buFont typeface="Wingdings" pitchFamily="2" charset="2"/>
              <a:buNone/>
            </a:pPr>
            <a:r>
              <a:rPr lang="ar-IQ" sz="3600">
                <a:latin typeface="Sakkal Majalla" pitchFamily="2" charset="-78"/>
                <a:cs typeface="Sakkal Majalla" pitchFamily="2" charset="-78"/>
              </a:rPr>
              <a:t>2- في حوالة الحق لا تعتبر رضا أو موافقة المدين ضرورية لانعقاد الحوالة، ولكن في التجديد بتغيير الدائن فلا يمكن التجديد إلا باتفاق الأطراف الثلاثة المدين والدائن القديم والدائن الجديد.</a:t>
            </a:r>
          </a:p>
          <a:p>
            <a:pPr marL="82550" indent="0" algn="just" eaLnBrk="1" hangingPunct="1">
              <a:spcBef>
                <a:spcPts val="600"/>
              </a:spcBef>
              <a:buSzPct val="80000"/>
              <a:buFont typeface="Symbol" pitchFamily="18" charset="2"/>
              <a:buNone/>
            </a:pPr>
            <a:endParaRPr lang="ar-IQ" sz="4000">
              <a:latin typeface="Sakkal Majalla" pitchFamily="2" charset="-78"/>
              <a:cs typeface="Sakkal Majalla" pitchFamily="2" charset="-78"/>
            </a:endParaRPr>
          </a:p>
        </p:txBody>
      </p:sp>
      <p:sp>
        <p:nvSpPr>
          <p:cNvPr id="619522"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حوالة الحق والتجديد عن طريق تغيير الدائن</a:t>
            </a:r>
            <a:endParaRPr lang="en-US" dirty="0">
              <a:solidFill>
                <a:srgbClr val="FF0000"/>
              </a:solidFill>
              <a:cs typeface="Ali-A-Samik" pitchFamily="2" charset="-78"/>
            </a:endParaRPr>
          </a:p>
        </p:txBody>
      </p:sp>
      <p:sp>
        <p:nvSpPr>
          <p:cNvPr id="35942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13A96E0-D6C8-453C-ADF7-182BE0A37FC6}" type="slidenum">
              <a:rPr lang="ar-SA" sz="2000" b="1">
                <a:latin typeface="Candara" pitchFamily="34" charset="0"/>
              </a:rPr>
              <a:pPr algn="ctr" rtl="0"/>
              <a:t>361</a:t>
            </a:fld>
            <a:endParaRPr lang="en-US" sz="2000" b="1">
              <a:latin typeface="Candara" pitchFamily="34" charset="0"/>
            </a:endParaRPr>
          </a:p>
        </p:txBody>
      </p:sp>
      <p:sp>
        <p:nvSpPr>
          <p:cNvPr id="35942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5943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Content Placeholder 2"/>
          <p:cNvSpPr>
            <a:spLocks noGrp="1"/>
          </p:cNvSpPr>
          <p:nvPr>
            <p:ph idx="4294967295"/>
          </p:nvPr>
        </p:nvSpPr>
        <p:spPr>
          <a:xfrm>
            <a:off x="609600" y="1447800"/>
            <a:ext cx="8382000" cy="4572000"/>
          </a:xfrm>
        </p:spPr>
        <p:txBody>
          <a:bodyPr/>
          <a:lstStyle/>
          <a:p>
            <a:pPr marL="82550" indent="0" algn="just" eaLnBrk="1" hangingPunct="1">
              <a:spcBef>
                <a:spcPts val="600"/>
              </a:spcBef>
              <a:buSzPct val="80000"/>
              <a:buFont typeface="Symbol" pitchFamily="18" charset="2"/>
              <a:buNone/>
            </a:pPr>
            <a:r>
              <a:rPr lang="ar-IQ" sz="3600">
                <a:solidFill>
                  <a:srgbClr val="FFFF00"/>
                </a:solidFill>
                <a:latin typeface="Sakkal Majalla" pitchFamily="2" charset="-78"/>
                <a:cs typeface="Sakkal Majalla" pitchFamily="2" charset="-78"/>
              </a:rPr>
              <a:t>ب- التجديد بتغيير المدين</a:t>
            </a:r>
            <a:r>
              <a:rPr lang="ar-IQ" sz="3600">
                <a:latin typeface="Sakkal Majalla" pitchFamily="2" charset="-78"/>
                <a:cs typeface="Sakkal Majalla" pitchFamily="2" charset="-78"/>
              </a:rPr>
              <a:t>: ويكون بطريقتين: إما بالاتفاق بين الدائن والأجنبي على أن يكون الأجنبي مدنياً محل المدين الأصلي، وهنا لا تشترط موافقة المدين الأصلي أو باتفاق المدين القديم وشخص أجنبي يرضى به الدائن أن يكون هو المدين الجديد محل المدين الأصلي. ينشأ دين جديد في ذمته لا علاقة له بالدين الأول والدين القديم ينقضي بكل صفاته وتوابعه.</a:t>
            </a:r>
          </a:p>
          <a:p>
            <a:pPr marL="82550" indent="0" algn="just" eaLnBrk="1" hangingPunct="1">
              <a:spcBef>
                <a:spcPts val="600"/>
              </a:spcBef>
              <a:buSzPct val="80000"/>
              <a:buFont typeface="Symbol" pitchFamily="18" charset="2"/>
              <a:buNone/>
            </a:pPr>
            <a:r>
              <a:rPr lang="ar-IQ" sz="3600">
                <a:solidFill>
                  <a:srgbClr val="FFFF00"/>
                </a:solidFill>
                <a:latin typeface="Sakkal Majalla" pitchFamily="2" charset="-78"/>
                <a:cs typeface="Sakkal Majalla" pitchFamily="2" charset="-78"/>
              </a:rPr>
              <a:t>ج- التجديد بتغيير الدين: </a:t>
            </a:r>
          </a:p>
          <a:p>
            <a:pPr marL="82550" indent="0" algn="just" eaLnBrk="1" hangingPunct="1">
              <a:spcBef>
                <a:spcPts val="600"/>
              </a:spcBef>
              <a:buSzPct val="80000"/>
              <a:buFont typeface="Symbol" pitchFamily="18" charset="2"/>
              <a:buNone/>
            </a:pPr>
            <a:r>
              <a:rPr lang="ar-IQ" sz="3600">
                <a:latin typeface="Sakkal Majalla" pitchFamily="2" charset="-78"/>
                <a:cs typeface="Sakkal Majalla" pitchFamily="2" charset="-78"/>
              </a:rPr>
              <a:t>وهنا يكون باتفاق الدائن والمدين على تغيير محل الدين.</a:t>
            </a:r>
          </a:p>
          <a:p>
            <a:pPr marL="82550" indent="0" algn="just" eaLnBrk="1" hangingPunct="1">
              <a:spcBef>
                <a:spcPts val="600"/>
              </a:spcBef>
              <a:buSzPct val="80000"/>
              <a:buFont typeface="Symbol" pitchFamily="18" charset="2"/>
              <a:buNone/>
            </a:pPr>
            <a:endParaRPr lang="ar-IQ" sz="3600">
              <a:latin typeface="Sakkal Majalla" pitchFamily="2" charset="-78"/>
              <a:cs typeface="Sakkal Majalla" pitchFamily="2" charset="-78"/>
            </a:endParaRPr>
          </a:p>
        </p:txBody>
      </p:sp>
      <p:sp>
        <p:nvSpPr>
          <p:cNvPr id="621570"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س/ كيف يتم تجديد الدين؟</a:t>
            </a:r>
            <a:endParaRPr lang="en-US" dirty="0">
              <a:solidFill>
                <a:srgbClr val="FF0000"/>
              </a:solidFill>
              <a:cs typeface="Ali-A-Samik" pitchFamily="2" charset="-78"/>
            </a:endParaRPr>
          </a:p>
        </p:txBody>
      </p:sp>
      <p:sp>
        <p:nvSpPr>
          <p:cNvPr id="36045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1FC80F1-C526-4D21-A99D-D6F707354154}" type="slidenum">
              <a:rPr lang="ar-SA" sz="2000" b="1">
                <a:latin typeface="Candara" pitchFamily="34" charset="0"/>
              </a:rPr>
              <a:pPr algn="ctr" rtl="0"/>
              <a:t>362</a:t>
            </a:fld>
            <a:endParaRPr lang="en-US" sz="2000" b="1">
              <a:latin typeface="Candara" pitchFamily="34" charset="0"/>
            </a:endParaRPr>
          </a:p>
        </p:txBody>
      </p:sp>
      <p:sp>
        <p:nvSpPr>
          <p:cNvPr id="36045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6045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Content Placeholder 2"/>
          <p:cNvSpPr>
            <a:spLocks noGrp="1"/>
          </p:cNvSpPr>
          <p:nvPr>
            <p:ph idx="4294967295"/>
          </p:nvPr>
        </p:nvSpPr>
        <p:spPr>
          <a:xfrm>
            <a:off x="609600" y="1371600"/>
            <a:ext cx="8382000" cy="3124200"/>
          </a:xfrm>
        </p:spPr>
        <p:txBody>
          <a:bodyPr/>
          <a:lstStyle/>
          <a:p>
            <a:pPr marL="82550" indent="0" algn="just" eaLnBrk="1" hangingPunct="1">
              <a:spcBef>
                <a:spcPts val="600"/>
              </a:spcBef>
              <a:buSzPct val="80000"/>
              <a:buFont typeface="Symbol" pitchFamily="18" charset="2"/>
              <a:buNone/>
            </a:pPr>
            <a:r>
              <a:rPr lang="ar-IQ" sz="4000">
                <a:latin typeface="Sakkal Majalla" pitchFamily="2" charset="-78"/>
                <a:cs typeface="Sakkal Majalla" pitchFamily="2" charset="-78"/>
              </a:rPr>
              <a:t>سقوط الالتزام الأول بأصله وتوابعه ونشوء التزام جديد له خصائصه الذاتية والالتزام الجديد لا ينشأ إلا عن طريق مصدر واحد فقط هو العقد.</a:t>
            </a:r>
          </a:p>
          <a:p>
            <a:pPr marL="82550" indent="0" algn="just" eaLnBrk="1" hangingPunct="1">
              <a:spcBef>
                <a:spcPts val="600"/>
              </a:spcBef>
              <a:buSzPct val="80000"/>
              <a:buFont typeface="Symbol" pitchFamily="18" charset="2"/>
              <a:buNone/>
            </a:pPr>
            <a:r>
              <a:rPr lang="ar-IQ" sz="4000">
                <a:latin typeface="Sakkal Majalla" pitchFamily="2" charset="-78"/>
                <a:cs typeface="Sakkal Majalla" pitchFamily="2" charset="-78"/>
              </a:rPr>
              <a:t>ولا تنتقل التأمينات لأنها تنقضي بانقضاء الالتزام الأول ما لم يوجد اتفاق على خلاف ذلك وبشرط عدم الإضرار.</a:t>
            </a:r>
          </a:p>
        </p:txBody>
      </p:sp>
      <p:sp>
        <p:nvSpPr>
          <p:cNvPr id="62361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آثار التجديد (م/403-404 مدني)</a:t>
            </a:r>
            <a:endParaRPr lang="en-US" dirty="0">
              <a:solidFill>
                <a:srgbClr val="FF0000"/>
              </a:solidFill>
              <a:cs typeface="Ali-A-Samik" pitchFamily="2" charset="-78"/>
            </a:endParaRPr>
          </a:p>
        </p:txBody>
      </p:sp>
      <p:sp>
        <p:nvSpPr>
          <p:cNvPr id="36147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6B145FC-2C81-4C48-A831-ADD79E0B9A63}" type="slidenum">
              <a:rPr lang="ar-SA" sz="2000" b="1">
                <a:latin typeface="Candara" pitchFamily="34" charset="0"/>
              </a:rPr>
              <a:pPr algn="ctr" rtl="0"/>
              <a:t>363</a:t>
            </a:fld>
            <a:endParaRPr lang="en-US" sz="2000" b="1">
              <a:latin typeface="Candara" pitchFamily="34" charset="0"/>
            </a:endParaRPr>
          </a:p>
        </p:txBody>
      </p:sp>
      <p:sp>
        <p:nvSpPr>
          <p:cNvPr id="36147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6147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Content Placeholder 2"/>
          <p:cNvSpPr>
            <a:spLocks noGrp="1"/>
          </p:cNvSpPr>
          <p:nvPr>
            <p:ph idx="1"/>
          </p:nvPr>
        </p:nvSpPr>
        <p:spPr>
          <a:xfrm>
            <a:off x="482600" y="1905000"/>
            <a:ext cx="8204200" cy="3962400"/>
          </a:xfrm>
        </p:spPr>
        <p:txBody>
          <a:bodyPr/>
          <a:lstStyle/>
          <a:p>
            <a:pPr marL="82550" algn="just" eaLnBrk="1" hangingPunct="1">
              <a:spcBef>
                <a:spcPts val="600"/>
              </a:spcBef>
              <a:buSzPct val="80000"/>
            </a:pPr>
            <a:r>
              <a:rPr lang="ar-IQ" sz="4000"/>
              <a:t>م/405 مدني: ((1– تتم الإنابة إذا حصل المدين على رضاء الدائن بشخص أجنبي بوفاء الدين مكان المدين. 2– ولا تقتضي الإنابة أن يكون هناك مديونية ما بين المدين والأجنبي)).</a:t>
            </a:r>
          </a:p>
        </p:txBody>
      </p:sp>
      <p:sp>
        <p:nvSpPr>
          <p:cNvPr id="624642" name="Title 1"/>
          <p:cNvSpPr>
            <a:spLocks noGrp="1"/>
          </p:cNvSpPr>
          <p:nvPr>
            <p:ph type="title"/>
          </p:nvPr>
        </p:nvSpPr>
        <p:spPr>
          <a:xfrm>
            <a:off x="381000" y="228600"/>
            <a:ext cx="8229600" cy="804863"/>
          </a:xfrm>
        </p:spPr>
        <p:txBody>
          <a:bodyPr/>
          <a:lstStyle/>
          <a:p>
            <a:pPr algn="r" eaLnBrk="1" hangingPunct="1">
              <a:defRPr/>
            </a:pPr>
            <a:r>
              <a:rPr lang="ar-IQ" dirty="0">
                <a:solidFill>
                  <a:srgbClr val="FFFF00"/>
                </a:solidFill>
                <a:cs typeface="Ali-A-Samik" pitchFamily="2" charset="-78"/>
              </a:rPr>
              <a:t>الإنابة في الوفاء</a:t>
            </a:r>
            <a:endParaRPr lang="en-US" dirty="0">
              <a:solidFill>
                <a:srgbClr val="FFFF00"/>
              </a:solidFill>
              <a:cs typeface="Ali-A-Samik" pitchFamily="2" charset="-78"/>
            </a:endParaRPr>
          </a:p>
        </p:txBody>
      </p:sp>
      <p:sp>
        <p:nvSpPr>
          <p:cNvPr id="624643" name="Slide Number Placeholder 3"/>
          <p:cNvSpPr>
            <a:spLocks noGrp="1"/>
          </p:cNvSpPr>
          <p:nvPr>
            <p:ph type="sldNum" sz="quarter" idx="12"/>
          </p:nvPr>
        </p:nvSpPr>
        <p:spPr bwMode="auto">
          <a:ln>
            <a:miter lim="800000"/>
            <a:headEnd/>
            <a:tailEnd/>
          </a:ln>
        </p:spPr>
        <p:txBody>
          <a:bodyPr/>
          <a:lstStyle/>
          <a:p>
            <a:pPr>
              <a:defRPr/>
            </a:pPr>
            <a:fld id="{A120BE7B-DCE6-4AEE-8239-0A1E24CEC9E1}" type="slidenum">
              <a:rPr lang="ar-SA" smtClean="0"/>
              <a:pPr>
                <a:defRPr/>
              </a:pPr>
              <a:t>364</a:t>
            </a:fld>
            <a:endParaRPr lang="en-US"/>
          </a:p>
        </p:txBody>
      </p:sp>
      <p:sp>
        <p:nvSpPr>
          <p:cNvPr id="62464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62464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Content Placeholder 2"/>
          <p:cNvSpPr>
            <a:spLocks noGrp="1"/>
          </p:cNvSpPr>
          <p:nvPr>
            <p:ph idx="4294967295"/>
          </p:nvPr>
        </p:nvSpPr>
        <p:spPr>
          <a:xfrm>
            <a:off x="787400" y="1600200"/>
            <a:ext cx="7899400" cy="3124200"/>
          </a:xfrm>
        </p:spPr>
        <p:txBody>
          <a:bodyPr/>
          <a:lstStyle/>
          <a:p>
            <a:pPr marL="82550" indent="0" algn="just" eaLnBrk="1" hangingPunct="1">
              <a:spcBef>
                <a:spcPts val="600"/>
              </a:spcBef>
              <a:buSzPct val="80000"/>
              <a:buFont typeface="Symbol" pitchFamily="18" charset="2"/>
              <a:buNone/>
            </a:pPr>
            <a:r>
              <a:rPr lang="ar-IQ" sz="4000">
                <a:latin typeface="Sakkal Majalla" pitchFamily="2" charset="-78"/>
                <a:cs typeface="Sakkal Majalla" pitchFamily="2" charset="-78"/>
              </a:rPr>
              <a:t>الإنابة في الوفاء هي صورة من صور التجديد بتغيير المدين، فهناك ثلاثة أشخاص دائن ومدين ويقوم الثالث بالاتفاق بقبول الوفاء مكان المدين وغالباً ما تكون هناك رابطة سابقة بين أجنبي والمدين تدفعه لأن يحل محله في الوفاء.</a:t>
            </a:r>
            <a:endParaRPr lang="en-US" sz="4000">
              <a:latin typeface="Sakkal Majalla" pitchFamily="2" charset="-78"/>
              <a:ea typeface="Majalla UI"/>
              <a:cs typeface="Sakkal Majalla" pitchFamily="2" charset="-78"/>
            </a:endParaRPr>
          </a:p>
        </p:txBody>
      </p:sp>
      <p:sp>
        <p:nvSpPr>
          <p:cNvPr id="62566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FF00"/>
                </a:solidFill>
                <a:cs typeface="Ali-A-Samik" pitchFamily="2" charset="-78"/>
              </a:rPr>
              <a:t>الإنابة في الوفاء</a:t>
            </a:r>
            <a:endParaRPr lang="en-US" dirty="0">
              <a:solidFill>
                <a:srgbClr val="FFFF00"/>
              </a:solidFill>
              <a:cs typeface="Ali-A-Samik" pitchFamily="2" charset="-78"/>
            </a:endParaRPr>
          </a:p>
        </p:txBody>
      </p:sp>
      <p:sp>
        <p:nvSpPr>
          <p:cNvPr id="36352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1C888EA-952C-4BE5-A097-B2391CD629A4}" type="slidenum">
              <a:rPr lang="ar-SA" sz="2000" b="1">
                <a:latin typeface="Candara" pitchFamily="34" charset="0"/>
              </a:rPr>
              <a:pPr algn="ctr" rtl="0"/>
              <a:t>365</a:t>
            </a:fld>
            <a:endParaRPr lang="en-US" sz="2000" b="1">
              <a:latin typeface="Candara" pitchFamily="34" charset="0"/>
            </a:endParaRPr>
          </a:p>
        </p:txBody>
      </p:sp>
      <p:sp>
        <p:nvSpPr>
          <p:cNvPr id="36352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6352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Content Placeholder 2"/>
          <p:cNvSpPr>
            <a:spLocks noGrp="1"/>
          </p:cNvSpPr>
          <p:nvPr>
            <p:ph idx="4294967295"/>
          </p:nvPr>
        </p:nvSpPr>
        <p:spPr>
          <a:xfrm>
            <a:off x="558800" y="1447800"/>
            <a:ext cx="8280400" cy="4572000"/>
          </a:xfrm>
        </p:spPr>
        <p:txBody>
          <a:bodyPr/>
          <a:lstStyle/>
          <a:p>
            <a:pPr marL="82550" indent="0" algn="just" eaLnBrk="1" hangingPunct="1">
              <a:spcBef>
                <a:spcPts val="600"/>
              </a:spcBef>
              <a:buSzPct val="80000"/>
              <a:buFont typeface="Symbol" pitchFamily="18" charset="2"/>
              <a:buNone/>
            </a:pPr>
            <a:r>
              <a:rPr lang="ar-IQ" sz="4800">
                <a:latin typeface="Sakkal Majalla" pitchFamily="2" charset="-78"/>
                <a:cs typeface="Sakkal Majalla" pitchFamily="2" charset="-78"/>
              </a:rPr>
              <a:t>1</a:t>
            </a:r>
            <a:r>
              <a:rPr lang="ar-IQ" sz="4000">
                <a:latin typeface="Sakkal Majalla" pitchFamily="2" charset="-78"/>
                <a:cs typeface="Sakkal Majalla" pitchFamily="2" charset="-78"/>
              </a:rPr>
              <a:t>- الإنابة الكاملة: تكون الإنابة كاملة إذا حصلت بالاتفاق ويحل المدين الجديد محل المدين القديم وتبرأ ذمة المدين القديم (المنيب).</a:t>
            </a:r>
          </a:p>
          <a:p>
            <a:pPr marL="82550" indent="0" algn="just" eaLnBrk="1" hangingPunct="1">
              <a:spcBef>
                <a:spcPts val="600"/>
              </a:spcBef>
              <a:buSzPct val="80000"/>
              <a:buFont typeface="Wingdings" pitchFamily="2" charset="2"/>
              <a:buNone/>
            </a:pPr>
            <a:r>
              <a:rPr lang="ar-IQ" sz="4000">
                <a:latin typeface="Sakkal Majalla" pitchFamily="2" charset="-78"/>
                <a:cs typeface="Sakkal Majalla" pitchFamily="2" charset="-78"/>
              </a:rPr>
              <a:t>2- الإنابة الناقصة: وتكون الإنابة ناقصة في حالة عدم الاتفاق وغالباً ما يرفض الدائن تبديل المدين فإن حصل هذا الرفض فيكون هناك مدينين للدائن ويكون أقرب إلى التأمين الشخصي.</a:t>
            </a:r>
            <a:endParaRPr lang="en-US" sz="4000">
              <a:latin typeface="Sakkal Majalla" pitchFamily="2" charset="-78"/>
              <a:ea typeface="Majalla UI"/>
              <a:cs typeface="Sakkal Majalla" pitchFamily="2" charset="-78"/>
            </a:endParaRPr>
          </a:p>
          <a:p>
            <a:pPr marL="82550" indent="0" algn="just" eaLnBrk="1" hangingPunct="1">
              <a:spcBef>
                <a:spcPts val="600"/>
              </a:spcBef>
              <a:buSzPct val="80000"/>
              <a:buFont typeface="Symbol" pitchFamily="18" charset="2"/>
              <a:buNone/>
            </a:pPr>
            <a:endParaRPr lang="ar-IQ" sz="4800">
              <a:latin typeface="Sakkal Majalla" pitchFamily="2" charset="-78"/>
              <a:cs typeface="Sakkal Majalla" pitchFamily="2" charset="-78"/>
            </a:endParaRPr>
          </a:p>
        </p:txBody>
      </p:sp>
      <p:sp>
        <p:nvSpPr>
          <p:cNvPr id="626690"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أنواع الإنابة في الوفاء</a:t>
            </a:r>
            <a:endParaRPr lang="en-US" dirty="0">
              <a:solidFill>
                <a:srgbClr val="FF0000"/>
              </a:solidFill>
              <a:cs typeface="Ali-A-Samik" pitchFamily="2" charset="-78"/>
            </a:endParaRPr>
          </a:p>
        </p:txBody>
      </p:sp>
      <p:sp>
        <p:nvSpPr>
          <p:cNvPr id="36454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5A27D3A-D9FA-4747-B607-3A12EE5EFC3A}" type="slidenum">
              <a:rPr lang="ar-SA" sz="2000" b="1">
                <a:latin typeface="Candara" pitchFamily="34" charset="0"/>
              </a:rPr>
              <a:pPr algn="ctr" rtl="0"/>
              <a:t>366</a:t>
            </a:fld>
            <a:endParaRPr lang="en-US" sz="2000" b="1">
              <a:latin typeface="Candara" pitchFamily="34" charset="0"/>
            </a:endParaRPr>
          </a:p>
        </p:txBody>
      </p:sp>
      <p:sp>
        <p:nvSpPr>
          <p:cNvPr id="36454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6455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Content Placeholder 2"/>
          <p:cNvSpPr>
            <a:spLocks noGrp="1"/>
          </p:cNvSpPr>
          <p:nvPr>
            <p:ph idx="4294967295"/>
          </p:nvPr>
        </p:nvSpPr>
        <p:spPr>
          <a:xfrm>
            <a:off x="787400" y="1600200"/>
            <a:ext cx="8051800" cy="3429000"/>
          </a:xfrm>
        </p:spPr>
        <p:txBody>
          <a:bodyPr/>
          <a:lstStyle/>
          <a:p>
            <a:pPr marL="82550" indent="0" algn="just" eaLnBrk="1" hangingPunct="1">
              <a:spcBef>
                <a:spcPts val="600"/>
              </a:spcBef>
              <a:buSzPct val="80000"/>
              <a:buFont typeface="Symbol" pitchFamily="18" charset="2"/>
              <a:buNone/>
            </a:pPr>
            <a:r>
              <a:rPr lang="ar-IQ" sz="4400">
                <a:latin typeface="Sakkal Majalla" pitchFamily="2" charset="-78"/>
                <a:ea typeface="Majalla UI"/>
                <a:cs typeface="Sakkal Majalla" pitchFamily="2" charset="-78"/>
              </a:rPr>
              <a:t>في الإنابة في الوفاء الالتزام الجديد الذي ينشأ هو التزام مجرد مستقل لا علاقة له بالالتزام الأول وهذا ما يسمى حق التجريد. </a:t>
            </a:r>
          </a:p>
          <a:p>
            <a:pPr marL="82550" indent="0" algn="just" eaLnBrk="1" hangingPunct="1">
              <a:spcBef>
                <a:spcPts val="600"/>
              </a:spcBef>
              <a:buSzPct val="80000"/>
              <a:buFont typeface="Symbol" pitchFamily="18" charset="2"/>
              <a:buNone/>
            </a:pPr>
            <a:r>
              <a:rPr lang="ar-IQ" sz="4400">
                <a:latin typeface="Sakkal Majalla" pitchFamily="2" charset="-78"/>
                <a:ea typeface="Majalla UI"/>
                <a:cs typeface="Sakkal Majalla" pitchFamily="2" charset="-78"/>
              </a:rPr>
              <a:t>والغاية من حق التجريد هو تحقيق استقرار المعاملات وسرعتها في المعاملات التجارية.</a:t>
            </a:r>
            <a:endParaRPr lang="en-US" sz="4400">
              <a:latin typeface="Sakkal Majalla" pitchFamily="2" charset="-78"/>
              <a:ea typeface="Majalla UI"/>
              <a:cs typeface="Sakkal Majalla" pitchFamily="2" charset="-78"/>
            </a:endParaRPr>
          </a:p>
        </p:txBody>
      </p:sp>
      <p:sp>
        <p:nvSpPr>
          <p:cNvPr id="62873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FF00"/>
                </a:solidFill>
                <a:cs typeface="Ali-A-Samik" pitchFamily="2" charset="-78"/>
              </a:rPr>
              <a:t>الإنابة في الوفاء</a:t>
            </a:r>
            <a:endParaRPr lang="en-US" dirty="0">
              <a:solidFill>
                <a:srgbClr val="FFFF00"/>
              </a:solidFill>
              <a:cs typeface="Ali-A-Samik" pitchFamily="2" charset="-78"/>
            </a:endParaRPr>
          </a:p>
        </p:txBody>
      </p:sp>
      <p:sp>
        <p:nvSpPr>
          <p:cNvPr id="36557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ED18145-091F-4E0D-AD87-E6D83BD74FD1}" type="slidenum">
              <a:rPr lang="ar-SA" sz="2000" b="1">
                <a:latin typeface="Candara" pitchFamily="34" charset="0"/>
              </a:rPr>
              <a:pPr algn="ctr" rtl="0"/>
              <a:t>367</a:t>
            </a:fld>
            <a:endParaRPr lang="en-US" sz="2000" b="1">
              <a:latin typeface="Candara" pitchFamily="34" charset="0"/>
            </a:endParaRPr>
          </a:p>
        </p:txBody>
      </p:sp>
      <p:sp>
        <p:nvSpPr>
          <p:cNvPr id="36557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6557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Content Placeholder 2"/>
          <p:cNvSpPr>
            <a:spLocks noGrp="1"/>
          </p:cNvSpPr>
          <p:nvPr>
            <p:ph idx="1"/>
          </p:nvPr>
        </p:nvSpPr>
        <p:spPr>
          <a:xfrm>
            <a:off x="863600" y="1752600"/>
            <a:ext cx="7899400" cy="2667000"/>
          </a:xfrm>
        </p:spPr>
        <p:txBody>
          <a:bodyPr/>
          <a:lstStyle/>
          <a:p>
            <a:pPr algn="just" eaLnBrk="1" hangingPunct="1"/>
            <a:r>
              <a:rPr lang="ar-IQ" sz="4000"/>
              <a:t>م/408 مدني: ((المقاصة هي إسقاط دين مطلوب لشخص من غريمه في مقابلة دين مطلوب من ذلك الشخص لغريمه))</a:t>
            </a:r>
          </a:p>
        </p:txBody>
      </p:sp>
      <p:sp>
        <p:nvSpPr>
          <p:cNvPr id="629762" name="Title 1"/>
          <p:cNvSpPr>
            <a:spLocks noGrp="1"/>
          </p:cNvSpPr>
          <p:nvPr>
            <p:ph type="title"/>
          </p:nvPr>
        </p:nvSpPr>
        <p:spPr>
          <a:xfrm>
            <a:off x="381000" y="228600"/>
            <a:ext cx="8229600" cy="804863"/>
          </a:xfrm>
        </p:spPr>
        <p:txBody>
          <a:bodyPr/>
          <a:lstStyle/>
          <a:p>
            <a:pPr algn="r" eaLnBrk="1" hangingPunct="1">
              <a:defRPr/>
            </a:pPr>
            <a:r>
              <a:rPr lang="ar-IQ" sz="5400" dirty="0">
                <a:solidFill>
                  <a:srgbClr val="FFFF00"/>
                </a:solidFill>
                <a:cs typeface="Ali-A-Samik" pitchFamily="2" charset="-78"/>
              </a:rPr>
              <a:t>المقاصة</a:t>
            </a:r>
            <a:endParaRPr lang="en-US" sz="5400" dirty="0">
              <a:solidFill>
                <a:srgbClr val="FFFF00"/>
              </a:solidFill>
              <a:cs typeface="Ali-A-Samik" pitchFamily="2" charset="-78"/>
            </a:endParaRPr>
          </a:p>
        </p:txBody>
      </p:sp>
      <p:sp>
        <p:nvSpPr>
          <p:cNvPr id="629763" name="Slide Number Placeholder 3"/>
          <p:cNvSpPr>
            <a:spLocks noGrp="1"/>
          </p:cNvSpPr>
          <p:nvPr>
            <p:ph type="sldNum" sz="quarter" idx="12"/>
          </p:nvPr>
        </p:nvSpPr>
        <p:spPr bwMode="auto">
          <a:ln>
            <a:miter lim="800000"/>
            <a:headEnd/>
            <a:tailEnd/>
          </a:ln>
        </p:spPr>
        <p:txBody>
          <a:bodyPr/>
          <a:lstStyle/>
          <a:p>
            <a:pPr>
              <a:defRPr/>
            </a:pPr>
            <a:fld id="{A306A407-808C-4FE3-BC9E-77463866F32B}" type="slidenum">
              <a:rPr lang="ar-SA" smtClean="0"/>
              <a:pPr>
                <a:defRPr/>
              </a:pPr>
              <a:t>368</a:t>
            </a:fld>
            <a:endParaRPr lang="en-US"/>
          </a:p>
        </p:txBody>
      </p:sp>
      <p:sp>
        <p:nvSpPr>
          <p:cNvPr id="62976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62976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Content Placeholder 2"/>
          <p:cNvSpPr>
            <a:spLocks noGrp="1"/>
          </p:cNvSpPr>
          <p:nvPr>
            <p:ph idx="4294967295"/>
          </p:nvPr>
        </p:nvSpPr>
        <p:spPr>
          <a:xfrm>
            <a:off x="533400" y="1143000"/>
            <a:ext cx="8382000" cy="26670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فالمقاصة هي إسقاط دين من دين آخر، حيث يكون هناك شخصان كل منهما مدين ودائن للآخر، فينقضي الدينان إن كانا بقيمة واحدة أو ينقضي الدينان بقدر الأقل منهما.</a:t>
            </a:r>
          </a:p>
          <a:p>
            <a:pPr marL="0" indent="0" algn="just" eaLnBrk="1" hangingPunct="1">
              <a:buFont typeface="Symbol" pitchFamily="18" charset="2"/>
              <a:buNone/>
            </a:pPr>
            <a:r>
              <a:rPr lang="ar-IQ" sz="4000">
                <a:latin typeface="Sakkal Majalla" pitchFamily="2" charset="-78"/>
                <a:cs typeface="Sakkal Majalla" pitchFamily="2" charset="-78"/>
              </a:rPr>
              <a:t>والمقاصة قد تكون جبرية (قانونية) أو اختيارية أو قضائية.</a:t>
            </a:r>
            <a:endParaRPr lang="en-US" sz="4000">
              <a:latin typeface="Sakkal Majalla" pitchFamily="2" charset="-78"/>
              <a:cs typeface="Sakkal Majalla" pitchFamily="2" charset="-78"/>
            </a:endParaRPr>
          </a:p>
        </p:txBody>
      </p:sp>
      <p:sp>
        <p:nvSpPr>
          <p:cNvPr id="63078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FF00"/>
                </a:solidFill>
                <a:cs typeface="Ali-A-Samik" pitchFamily="2" charset="-78"/>
              </a:rPr>
              <a:t>المقاصة</a:t>
            </a:r>
            <a:endParaRPr lang="en-US" dirty="0">
              <a:solidFill>
                <a:srgbClr val="FFFF00"/>
              </a:solidFill>
              <a:cs typeface="Ali-A-Samik" pitchFamily="2" charset="-78"/>
            </a:endParaRPr>
          </a:p>
        </p:txBody>
      </p:sp>
      <p:sp>
        <p:nvSpPr>
          <p:cNvPr id="36762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0B0E190-6564-4CE2-90E8-C666C14B57E3}" type="slidenum">
              <a:rPr lang="ar-SA" sz="2000" b="1">
                <a:latin typeface="Candara" pitchFamily="34" charset="0"/>
              </a:rPr>
              <a:pPr algn="ctr" rtl="0"/>
              <a:t>369</a:t>
            </a:fld>
            <a:endParaRPr lang="en-US" sz="2000" b="1">
              <a:latin typeface="Candara" pitchFamily="34" charset="0"/>
            </a:endParaRPr>
          </a:p>
        </p:txBody>
      </p:sp>
      <p:sp>
        <p:nvSpPr>
          <p:cNvPr id="36762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6762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sz="2000">
              <a:solidFill>
                <a:srgbClr val="FFFF00"/>
              </a:solidFill>
              <a:latin typeface="Corbel"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endParaRPr lang="ar-IQ">
              <a:solidFill>
                <a:srgbClr val="FF0000"/>
              </a:solidFill>
              <a:latin typeface="Corbel" pitchFamily="34" charset="0"/>
              <a:cs typeface="Tahoma"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4" name="Rounded Rectangle 3"/>
          <p:cNvSpPr/>
          <p:nvPr/>
        </p:nvSpPr>
        <p:spPr>
          <a:xfrm>
            <a:off x="2895600" y="1295400"/>
            <a:ext cx="4038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بنقل حق عيني يرد على عقار</a:t>
            </a:r>
          </a:p>
        </p:txBody>
      </p:sp>
      <p:sp>
        <p:nvSpPr>
          <p:cNvPr id="12" name="Rectangle 11"/>
          <p:cNvSpPr/>
          <p:nvPr/>
        </p:nvSpPr>
        <p:spPr>
          <a:xfrm>
            <a:off x="2743200" y="152400"/>
            <a:ext cx="4191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0000"/>
                </a:solidFill>
              </a:rPr>
              <a:t>أختلاف صور التنفيذ العيني الجبري بأختلاف محل الألتزام</a:t>
            </a:r>
          </a:p>
        </p:txBody>
      </p:sp>
      <p:sp>
        <p:nvSpPr>
          <p:cNvPr id="9" name="Rounded Rectangle 8"/>
          <p:cNvSpPr/>
          <p:nvPr/>
        </p:nvSpPr>
        <p:spPr>
          <a:xfrm>
            <a:off x="2209800" y="1981200"/>
            <a:ext cx="5334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بنقل حق عيني يرد على منقول معين بالذات  </a:t>
            </a:r>
          </a:p>
        </p:txBody>
      </p:sp>
      <p:sp>
        <p:nvSpPr>
          <p:cNvPr id="11" name="Rounded Rectangle 10"/>
          <p:cNvSpPr/>
          <p:nvPr/>
        </p:nvSpPr>
        <p:spPr>
          <a:xfrm>
            <a:off x="1828800" y="2590800"/>
            <a:ext cx="5943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بنقل حق عيني يرد على منقول معين بالنوع والمقدار</a:t>
            </a:r>
          </a:p>
        </p:txBody>
      </p:sp>
      <p:sp>
        <p:nvSpPr>
          <p:cNvPr id="14" name="Rounded Rectangle 13"/>
          <p:cNvSpPr/>
          <p:nvPr/>
        </p:nvSpPr>
        <p:spPr>
          <a:xfrm>
            <a:off x="2057400" y="3200400"/>
            <a:ext cx="5715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بنقل حق عيني أذا كان محله مبلغ من النقود</a:t>
            </a:r>
          </a:p>
        </p:txBody>
      </p:sp>
      <p:sp>
        <p:nvSpPr>
          <p:cNvPr id="15" name="Rounded Rectangle 14"/>
          <p:cNvSpPr/>
          <p:nvPr/>
        </p:nvSpPr>
        <p:spPr>
          <a:xfrm>
            <a:off x="2819400" y="3810000"/>
            <a:ext cx="4038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بعمل أذا كان ألتزاما بالتسليم </a:t>
            </a:r>
          </a:p>
        </p:txBody>
      </p:sp>
      <p:sp>
        <p:nvSpPr>
          <p:cNvPr id="16" name="Rounded Rectangle 15"/>
          <p:cNvSpPr/>
          <p:nvPr/>
        </p:nvSpPr>
        <p:spPr>
          <a:xfrm>
            <a:off x="2743200" y="4419600"/>
            <a:ext cx="4572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بعمل أذا كان ألتزاما بأنجاز عمل معين </a:t>
            </a:r>
          </a:p>
        </p:txBody>
      </p:sp>
      <p:sp>
        <p:nvSpPr>
          <p:cNvPr id="17" name="Rounded Rectangle 16"/>
          <p:cNvSpPr/>
          <p:nvPr/>
        </p:nvSpPr>
        <p:spPr>
          <a:xfrm>
            <a:off x="2971800" y="5029200"/>
            <a:ext cx="4038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بعمل أذا كان ألتزاما ببذل عناية</a:t>
            </a:r>
          </a:p>
        </p:txBody>
      </p:sp>
      <p:sp>
        <p:nvSpPr>
          <p:cNvPr id="18" name="Rounded Rectangle 17"/>
          <p:cNvSpPr/>
          <p:nvPr/>
        </p:nvSpPr>
        <p:spPr>
          <a:xfrm>
            <a:off x="3048000" y="5638800"/>
            <a:ext cx="4038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بالأمتناع عن عمل </a:t>
            </a:r>
          </a:p>
        </p:txBody>
      </p:sp>
    </p:spTree>
  </p:cSld>
  <p:clrMapOvr>
    <a:masterClrMapping/>
  </p:clrMapOvr>
  <p:transition/>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Content Placeholder 2"/>
          <p:cNvSpPr>
            <a:spLocks noGrp="1"/>
          </p:cNvSpPr>
          <p:nvPr>
            <p:ph idx="4294967295"/>
          </p:nvPr>
        </p:nvSpPr>
        <p:spPr>
          <a:xfrm>
            <a:off x="482600" y="1219200"/>
            <a:ext cx="8509000" cy="4114800"/>
          </a:xfrm>
        </p:spPr>
        <p:txBody>
          <a:bodyPr/>
          <a:lstStyle/>
          <a:p>
            <a:pPr marL="0" indent="0" algn="just" eaLnBrk="1" hangingPunct="1">
              <a:buFont typeface="Symbol" pitchFamily="18" charset="2"/>
              <a:buNone/>
            </a:pPr>
            <a:r>
              <a:rPr lang="ar-IQ" sz="3200">
                <a:latin typeface="Sakkal Majalla" pitchFamily="2" charset="-78"/>
                <a:cs typeface="Sakkal Majalla" pitchFamily="2" charset="-78"/>
              </a:rPr>
              <a:t>مصطلح استخدمه المشرع العراقي وتسمى مقاصة قانونية وتشترط فيها:</a:t>
            </a:r>
          </a:p>
          <a:p>
            <a:pPr marL="0" indent="0" algn="just" eaLnBrk="1" hangingPunct="1">
              <a:buFont typeface="Symbol" pitchFamily="18" charset="2"/>
              <a:buNone/>
            </a:pPr>
            <a:r>
              <a:rPr lang="ar-IQ" sz="3200">
                <a:latin typeface="Sakkal Majalla" pitchFamily="2" charset="-78"/>
                <a:cs typeface="Sakkal Majalla" pitchFamily="2" charset="-78"/>
              </a:rPr>
              <a:t>1- أن يكون هناك دينان متقابلان.</a:t>
            </a:r>
          </a:p>
          <a:p>
            <a:pPr marL="0" indent="0" algn="just" eaLnBrk="1" hangingPunct="1">
              <a:buFont typeface="Symbol" pitchFamily="18" charset="2"/>
              <a:buNone/>
            </a:pPr>
            <a:r>
              <a:rPr lang="ar-IQ" sz="3200">
                <a:latin typeface="Sakkal Majalla" pitchFamily="2" charset="-78"/>
                <a:cs typeface="Sakkal Majalla" pitchFamily="2" charset="-78"/>
              </a:rPr>
              <a:t>2- أن يتماثل الدينان في المحل.</a:t>
            </a:r>
          </a:p>
          <a:p>
            <a:pPr marL="0" indent="0" algn="just" eaLnBrk="1" hangingPunct="1">
              <a:buFont typeface="Symbol" pitchFamily="18" charset="2"/>
              <a:buNone/>
            </a:pPr>
            <a:r>
              <a:rPr lang="ar-IQ" sz="3200">
                <a:latin typeface="Sakkal Majalla" pitchFamily="2" charset="-78"/>
                <a:cs typeface="Sakkal Majalla" pitchFamily="2" charset="-78"/>
              </a:rPr>
              <a:t>3- أن يكون كل من الدينين صالحاً للمطالبة به قضاءً</a:t>
            </a:r>
          </a:p>
          <a:p>
            <a:pPr marL="0" indent="0" algn="just" eaLnBrk="1" hangingPunct="1">
              <a:buFont typeface="Symbol" pitchFamily="18" charset="2"/>
              <a:buNone/>
            </a:pPr>
            <a:r>
              <a:rPr lang="ar-IQ" sz="3200">
                <a:latin typeface="Sakkal Majalla" pitchFamily="2" charset="-78"/>
                <a:ea typeface="Majalla UI"/>
                <a:cs typeface="Sakkal Majalla" pitchFamily="2" charset="-78"/>
              </a:rPr>
              <a:t>4. </a:t>
            </a:r>
            <a:r>
              <a:rPr lang="ar-IQ" sz="3200">
                <a:latin typeface="Sakkal Majalla" pitchFamily="2" charset="-78"/>
                <a:cs typeface="Sakkal Majalla" pitchFamily="2" charset="-78"/>
              </a:rPr>
              <a:t>- أن يكون الدينان خاليين من النزاع.</a:t>
            </a:r>
          </a:p>
          <a:p>
            <a:pPr marL="0" indent="0" algn="just" eaLnBrk="1" hangingPunct="1">
              <a:buFont typeface="Symbol" pitchFamily="18" charset="2"/>
              <a:buNone/>
            </a:pPr>
            <a:r>
              <a:rPr lang="ar-IQ" sz="3200">
                <a:latin typeface="Sakkal Majalla" pitchFamily="2" charset="-78"/>
                <a:cs typeface="Sakkal Majalla" pitchFamily="2" charset="-78"/>
              </a:rPr>
              <a:t>5- أن يكون الدينان مستحقي الأداء.</a:t>
            </a:r>
          </a:p>
          <a:p>
            <a:pPr marL="0" indent="0" algn="just" eaLnBrk="1" hangingPunct="1">
              <a:buFont typeface="Symbol" pitchFamily="18" charset="2"/>
              <a:buNone/>
            </a:pPr>
            <a:r>
              <a:rPr lang="ar-IQ" sz="3200">
                <a:latin typeface="Sakkal Majalla" pitchFamily="2" charset="-78"/>
                <a:cs typeface="Sakkal Majalla" pitchFamily="2" charset="-78"/>
              </a:rPr>
              <a:t>6- أن يكون الدينان قابلين للحجز.</a:t>
            </a:r>
            <a:endParaRPr lang="en-US" sz="3200">
              <a:latin typeface="Sakkal Majalla" pitchFamily="2" charset="-78"/>
              <a:cs typeface="Sakkal Majalla" pitchFamily="2" charset="-78"/>
            </a:endParaRPr>
          </a:p>
          <a:p>
            <a:pPr marL="0" indent="0" algn="just" eaLnBrk="1" hangingPunct="1">
              <a:buFont typeface="Symbol" pitchFamily="18" charset="2"/>
              <a:buNone/>
            </a:pPr>
            <a:endParaRPr lang="en-US" sz="4400">
              <a:latin typeface="Sakkal Majalla" pitchFamily="2" charset="-78"/>
              <a:cs typeface="Sakkal Majalla" pitchFamily="2" charset="-78"/>
            </a:endParaRPr>
          </a:p>
        </p:txBody>
      </p:sp>
      <p:sp>
        <p:nvSpPr>
          <p:cNvPr id="631810"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المقاصة الجبرية (م/409 مدني)</a:t>
            </a:r>
            <a:endParaRPr lang="en-US" dirty="0">
              <a:solidFill>
                <a:srgbClr val="FF0000"/>
              </a:solidFill>
              <a:cs typeface="Ali-A-Samik" pitchFamily="2" charset="-78"/>
            </a:endParaRPr>
          </a:p>
        </p:txBody>
      </p:sp>
      <p:sp>
        <p:nvSpPr>
          <p:cNvPr id="3686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CCB0498-7A42-4D1A-AE78-4000F5D54ADE}" type="slidenum">
              <a:rPr lang="ar-SA" sz="2000" b="1">
                <a:latin typeface="Candara" pitchFamily="34" charset="0"/>
              </a:rPr>
              <a:pPr algn="ctr" rtl="0"/>
              <a:t>370</a:t>
            </a:fld>
            <a:endParaRPr lang="en-US" sz="2000" b="1">
              <a:latin typeface="Candara" pitchFamily="34" charset="0"/>
            </a:endParaRPr>
          </a:p>
        </p:txBody>
      </p:sp>
      <p:sp>
        <p:nvSpPr>
          <p:cNvPr id="3686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686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Content Placeholder 2"/>
          <p:cNvSpPr>
            <a:spLocks noGrp="1"/>
          </p:cNvSpPr>
          <p:nvPr>
            <p:ph idx="4294967295"/>
          </p:nvPr>
        </p:nvSpPr>
        <p:spPr>
          <a:xfrm>
            <a:off x="482600" y="1447800"/>
            <a:ext cx="8509000" cy="37338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واستثنت المادة (410) مدني بعض الديون من المقاصة الجبرية، حيث نصت بأنه ((إذا كان للوديع دين على صاحب الوديعة، والدين والوديعة من جنس واحد أو كان للغاصب دين على صاحب العين المغصوبة من جنسها فلا تصير الوديعة أو العين المغصوبة قصاصاً بالدين إلا إذا تقاص الطرفان بالتراضي)).</a:t>
            </a:r>
            <a:endParaRPr lang="en-US" sz="3600">
              <a:latin typeface="Sakkal Majalla" pitchFamily="2" charset="-78"/>
              <a:ea typeface="Majalla UI"/>
              <a:cs typeface="Sakkal Majalla" pitchFamily="2" charset="-78"/>
            </a:endParaRPr>
          </a:p>
        </p:txBody>
      </p:sp>
      <p:sp>
        <p:nvSpPr>
          <p:cNvPr id="633858"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المقاصة الجبرية</a:t>
            </a:r>
            <a:endParaRPr lang="en-US" dirty="0">
              <a:solidFill>
                <a:schemeClr val="tx1"/>
              </a:solidFill>
              <a:cs typeface="Ali-A-Samik" pitchFamily="2" charset="-78"/>
            </a:endParaRPr>
          </a:p>
        </p:txBody>
      </p:sp>
      <p:sp>
        <p:nvSpPr>
          <p:cNvPr id="3696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BD1D821-B695-4C4C-8988-B57AA9B0BEAB}" type="slidenum">
              <a:rPr lang="ar-SA" sz="2000" b="1">
                <a:latin typeface="Candara" pitchFamily="34" charset="0"/>
              </a:rPr>
              <a:pPr algn="ctr" rtl="0"/>
              <a:t>371</a:t>
            </a:fld>
            <a:endParaRPr lang="en-US" sz="2000" b="1">
              <a:latin typeface="Candara" pitchFamily="34" charset="0"/>
            </a:endParaRPr>
          </a:p>
        </p:txBody>
      </p:sp>
      <p:sp>
        <p:nvSpPr>
          <p:cNvPr id="36966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6967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Content Placeholder 2"/>
          <p:cNvSpPr>
            <a:spLocks noGrp="1"/>
          </p:cNvSpPr>
          <p:nvPr>
            <p:ph idx="4294967295"/>
          </p:nvPr>
        </p:nvSpPr>
        <p:spPr>
          <a:xfrm>
            <a:off x="482600" y="1524000"/>
            <a:ext cx="8509000" cy="37338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م/413 مدني: ((تقع المقاصة بقدر الأقل من الدينين ولا تقع إلا إذا تمسك بها من له مصلحة فيها)). ومن له مصلحة هو المدين أو قد يكون غيره.</a:t>
            </a:r>
          </a:p>
          <a:p>
            <a:pPr marL="0" indent="0" algn="just" eaLnBrk="1" hangingPunct="1">
              <a:buFont typeface="Symbol" pitchFamily="18" charset="2"/>
              <a:buNone/>
            </a:pPr>
            <a:r>
              <a:rPr lang="ar-IQ" sz="4000">
                <a:latin typeface="Sakkal Majalla" pitchFamily="2" charset="-78"/>
                <a:cs typeface="Sakkal Majalla" pitchFamily="2" charset="-78"/>
              </a:rPr>
              <a:t>والمقاصة القانونية بحكم من المحكمة، إلا أن حكم المحكمة يعتبر قراراً كاشفاً للمقاصة لا منشئاً لها لأن الشروط إن توافرت تحققت المقاصة بحكم القانون.</a:t>
            </a:r>
            <a:endParaRPr lang="en-US" sz="3600">
              <a:latin typeface="Sakkal Majalla" pitchFamily="2" charset="-78"/>
              <a:ea typeface="Majalla UI"/>
              <a:cs typeface="Sakkal Majalla" pitchFamily="2" charset="-78"/>
            </a:endParaRPr>
          </a:p>
        </p:txBody>
      </p:sp>
      <p:sp>
        <p:nvSpPr>
          <p:cNvPr id="634882"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كيفية وقوع المقاصة</a:t>
            </a:r>
            <a:endParaRPr lang="en-US" dirty="0">
              <a:solidFill>
                <a:srgbClr val="FF0000"/>
              </a:solidFill>
              <a:cs typeface="Ali-A-Samik" pitchFamily="2" charset="-78"/>
            </a:endParaRPr>
          </a:p>
        </p:txBody>
      </p:sp>
      <p:sp>
        <p:nvSpPr>
          <p:cNvPr id="3706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B5A3673-637B-4D81-A91D-E87BC6668F02}" type="slidenum">
              <a:rPr lang="ar-SA" sz="2000" b="1">
                <a:latin typeface="Candara" pitchFamily="34" charset="0"/>
              </a:rPr>
              <a:pPr algn="ctr" rtl="0"/>
              <a:t>372</a:t>
            </a:fld>
            <a:endParaRPr lang="en-US" sz="2000" b="1">
              <a:latin typeface="Candara" pitchFamily="34" charset="0"/>
            </a:endParaRPr>
          </a:p>
        </p:txBody>
      </p:sp>
      <p:sp>
        <p:nvSpPr>
          <p:cNvPr id="37069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7069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Content Placeholder 2"/>
          <p:cNvSpPr>
            <a:spLocks noGrp="1"/>
          </p:cNvSpPr>
          <p:nvPr>
            <p:ph idx="4294967295"/>
          </p:nvPr>
        </p:nvSpPr>
        <p:spPr>
          <a:xfrm>
            <a:off x="482600" y="1295400"/>
            <a:ext cx="8509000" cy="28956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الرأي الراجح هو ما جاء في القانون المدني المصري بعدم جواز الاتفاق على عدم وقوع المقاصة إذا ما نشأ حق في المستقبل.</a:t>
            </a:r>
          </a:p>
          <a:p>
            <a:pPr marL="0" indent="0" algn="just" eaLnBrk="1" hangingPunct="1">
              <a:buFont typeface="Symbol" pitchFamily="18" charset="2"/>
              <a:buNone/>
            </a:pPr>
            <a:r>
              <a:rPr lang="ar-IQ" sz="4400">
                <a:latin typeface="Sakkal Majalla" pitchFamily="2" charset="-78"/>
                <a:cs typeface="Sakkal Majalla" pitchFamily="2" charset="-78"/>
              </a:rPr>
              <a:t>ولكن لا يوجد نص في القانون المدني العراقي.</a:t>
            </a:r>
            <a:endParaRPr lang="en-US" sz="4000">
              <a:latin typeface="Sakkal Majalla" pitchFamily="2" charset="-78"/>
              <a:ea typeface="Majalla UI"/>
              <a:cs typeface="Sakkal Majalla" pitchFamily="2" charset="-78"/>
            </a:endParaRPr>
          </a:p>
        </p:txBody>
      </p:sp>
      <p:sp>
        <p:nvSpPr>
          <p:cNvPr id="635906" name="Title 1"/>
          <p:cNvSpPr>
            <a:spLocks noGrp="1"/>
          </p:cNvSpPr>
          <p:nvPr>
            <p:ph type="title" idx="4294967295"/>
          </p:nvPr>
        </p:nvSpPr>
        <p:spPr>
          <a:xfrm>
            <a:off x="381000" y="228600"/>
            <a:ext cx="8229600" cy="804863"/>
          </a:xfrm>
        </p:spPr>
        <p:txBody>
          <a:bodyPr/>
          <a:lstStyle/>
          <a:p>
            <a:pPr algn="r" eaLnBrk="1" hangingPunct="1">
              <a:defRPr/>
            </a:pPr>
            <a:r>
              <a:rPr lang="ar-IQ" sz="3600" dirty="0">
                <a:solidFill>
                  <a:srgbClr val="FF0000"/>
                </a:solidFill>
                <a:cs typeface="Ali-A-Samik" pitchFamily="2" charset="-78"/>
              </a:rPr>
              <a:t>س/ هل يجوز الاتفاق مقدماً على عدم وقوع المقاصة؟</a:t>
            </a:r>
            <a:endParaRPr lang="en-US" sz="3600" dirty="0">
              <a:solidFill>
                <a:srgbClr val="FF0000"/>
              </a:solidFill>
              <a:cs typeface="Ali-A-Samik" pitchFamily="2" charset="-78"/>
            </a:endParaRPr>
          </a:p>
        </p:txBody>
      </p:sp>
      <p:sp>
        <p:nvSpPr>
          <p:cNvPr id="37171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66B0D337-0DEF-42B5-A1AB-A27E11527384}" type="slidenum">
              <a:rPr lang="ar-SA" sz="2000" b="1">
                <a:latin typeface="Candara" pitchFamily="34" charset="0"/>
              </a:rPr>
              <a:pPr algn="ctr" rtl="0"/>
              <a:t>373</a:t>
            </a:fld>
            <a:endParaRPr lang="en-US" sz="2000" b="1">
              <a:latin typeface="Candara" pitchFamily="34" charset="0"/>
            </a:endParaRPr>
          </a:p>
        </p:txBody>
      </p:sp>
      <p:sp>
        <p:nvSpPr>
          <p:cNvPr id="37171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7171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Content Placeholder 2"/>
          <p:cNvSpPr>
            <a:spLocks noGrp="1"/>
          </p:cNvSpPr>
          <p:nvPr>
            <p:ph idx="4294967295"/>
          </p:nvPr>
        </p:nvSpPr>
        <p:spPr>
          <a:xfrm>
            <a:off x="558800" y="1066800"/>
            <a:ext cx="8509000" cy="4419600"/>
          </a:xfrm>
        </p:spPr>
        <p:txBody>
          <a:bodyPr/>
          <a:lstStyle/>
          <a:p>
            <a:pPr marL="0" indent="0" algn="just" eaLnBrk="1" hangingPunct="1">
              <a:buFont typeface="Symbol" pitchFamily="18" charset="2"/>
              <a:buNone/>
            </a:pPr>
            <a:r>
              <a:rPr lang="ar-IQ" sz="3200">
                <a:latin typeface="Sakkal Majalla" pitchFamily="2" charset="-78"/>
                <a:cs typeface="Sakkal Majalla" pitchFamily="2" charset="-78"/>
              </a:rPr>
              <a:t>1- انقضاء الدينين المتقابلين بقدر الأقل منهما ولا تحتسب الفوائد عن المدة اللاحقة.</a:t>
            </a:r>
          </a:p>
          <a:p>
            <a:pPr marL="0" indent="0" algn="just" eaLnBrk="1" hangingPunct="1">
              <a:buFont typeface="Symbol" pitchFamily="18" charset="2"/>
              <a:buNone/>
            </a:pPr>
            <a:r>
              <a:rPr lang="ar-IQ" sz="3200">
                <a:latin typeface="Sakkal Majalla" pitchFamily="2" charset="-78"/>
                <a:cs typeface="Sakkal Majalla" pitchFamily="2" charset="-78"/>
              </a:rPr>
              <a:t>2- وإن كان أحد الدينين مضت عليه مدة التقادم فلا يحول ذلك دون وقوع المقاصة.</a:t>
            </a:r>
          </a:p>
          <a:p>
            <a:pPr marL="0" indent="0" algn="just" eaLnBrk="1" hangingPunct="1">
              <a:buFont typeface="Symbol" pitchFamily="18" charset="2"/>
              <a:buNone/>
            </a:pPr>
            <a:r>
              <a:rPr lang="ar-IQ" sz="3200">
                <a:latin typeface="Sakkal Majalla" pitchFamily="2" charset="-78"/>
                <a:cs typeface="Sakkal Majalla" pitchFamily="2" charset="-78"/>
              </a:rPr>
              <a:t>3- تؤدي إلى قبول الدائن وفاءً جزئياً لحقه.</a:t>
            </a:r>
          </a:p>
          <a:p>
            <a:pPr marL="0" indent="0" algn="just" eaLnBrk="1" hangingPunct="1">
              <a:buFont typeface="Symbol" pitchFamily="18" charset="2"/>
              <a:buNone/>
            </a:pPr>
            <a:r>
              <a:rPr lang="ar-IQ" sz="3200">
                <a:latin typeface="Sakkal Majalla" pitchFamily="2" charset="-78"/>
                <a:cs typeface="Sakkal Majalla" pitchFamily="2" charset="-78"/>
              </a:rPr>
              <a:t>4- إذا تعددت الديون التي تجوز فيها المقاصة يجب تحديد الدين الذي تجري عليه.</a:t>
            </a:r>
          </a:p>
          <a:p>
            <a:pPr marL="0" indent="0" algn="just" eaLnBrk="1" hangingPunct="1">
              <a:buFont typeface="Symbol" pitchFamily="18" charset="2"/>
              <a:buNone/>
            </a:pPr>
            <a:r>
              <a:rPr lang="ar-IQ" sz="3200">
                <a:latin typeface="Sakkal Majalla" pitchFamily="2" charset="-78"/>
                <a:cs typeface="Sakkal Majalla" pitchFamily="2" charset="-78"/>
              </a:rPr>
              <a:t>5- سقوط التأمينات كالكفالة والرهن.</a:t>
            </a:r>
            <a:endParaRPr lang="en-US" sz="3200">
              <a:latin typeface="Sakkal Majalla" pitchFamily="2" charset="-78"/>
              <a:ea typeface="Majalla UI"/>
              <a:cs typeface="Sakkal Majalla" pitchFamily="2" charset="-78"/>
            </a:endParaRPr>
          </a:p>
          <a:p>
            <a:pPr marL="0" indent="0" algn="just" eaLnBrk="1" hangingPunct="1">
              <a:buFont typeface="Symbol" pitchFamily="18" charset="2"/>
              <a:buNone/>
            </a:pPr>
            <a:endParaRPr lang="ar-IQ" sz="4400">
              <a:latin typeface="Sakkal Majalla" pitchFamily="2" charset="-78"/>
              <a:cs typeface="Sakkal Majalla" pitchFamily="2" charset="-78"/>
            </a:endParaRPr>
          </a:p>
        </p:txBody>
      </p:sp>
      <p:sp>
        <p:nvSpPr>
          <p:cNvPr id="636930"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آثار المقاصة</a:t>
            </a:r>
            <a:endParaRPr lang="en-US" dirty="0">
              <a:solidFill>
                <a:schemeClr val="tx1"/>
              </a:solidFill>
              <a:cs typeface="Ali-A-Samik" pitchFamily="2" charset="-78"/>
            </a:endParaRPr>
          </a:p>
        </p:txBody>
      </p:sp>
      <p:sp>
        <p:nvSpPr>
          <p:cNvPr id="37274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AC3C0BB-1D3C-4464-A479-78E0DCFDF784}" type="slidenum">
              <a:rPr lang="ar-SA" sz="2000" b="1">
                <a:latin typeface="Candara" pitchFamily="34" charset="0"/>
              </a:rPr>
              <a:pPr algn="ctr" rtl="0"/>
              <a:t>374</a:t>
            </a:fld>
            <a:endParaRPr lang="en-US" sz="2000" b="1">
              <a:latin typeface="Candara" pitchFamily="34" charset="0"/>
            </a:endParaRPr>
          </a:p>
        </p:txBody>
      </p:sp>
      <p:sp>
        <p:nvSpPr>
          <p:cNvPr id="372741" name="Footer Placeholder 4"/>
          <p:cNvSpPr txBox="1">
            <a:spLocks noGrp="1"/>
          </p:cNvSpPr>
          <p:nvPr/>
        </p:nvSpPr>
        <p:spPr bwMode="auto">
          <a:xfrm>
            <a:off x="304800" y="6248400"/>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7274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Content Placeholder 2"/>
          <p:cNvSpPr>
            <a:spLocks noGrp="1"/>
          </p:cNvSpPr>
          <p:nvPr>
            <p:ph idx="4294967295"/>
          </p:nvPr>
        </p:nvSpPr>
        <p:spPr>
          <a:xfrm>
            <a:off x="558800" y="1371600"/>
            <a:ext cx="8509000" cy="28956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مع ملاحظة أن المقاصة تسري بأثر رجعي من وقت توافر شروط المقاصة.</a:t>
            </a:r>
          </a:p>
          <a:p>
            <a:pPr marL="0" indent="0" algn="just" eaLnBrk="1" hangingPunct="1">
              <a:buFont typeface="Symbol" pitchFamily="18" charset="2"/>
              <a:buNone/>
            </a:pPr>
            <a:r>
              <a:rPr lang="ar-IQ" sz="4400">
                <a:latin typeface="Sakkal Majalla" pitchFamily="2" charset="-78"/>
                <a:cs typeface="Sakkal Majalla" pitchFamily="2" charset="-78"/>
              </a:rPr>
              <a:t>كذلك لا تقع المقاصة إذا كانت بقصد الإضرار بالغير كما في حالة الحجر وحالة حوالة الحق.</a:t>
            </a:r>
            <a:endParaRPr lang="en-US" sz="4000">
              <a:latin typeface="Sakkal Majalla" pitchFamily="2" charset="-78"/>
              <a:ea typeface="Majalla UI"/>
              <a:cs typeface="Sakkal Majalla" pitchFamily="2" charset="-78"/>
            </a:endParaRPr>
          </a:p>
        </p:txBody>
      </p:sp>
      <p:sp>
        <p:nvSpPr>
          <p:cNvPr id="638978"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آثار المقاصة</a:t>
            </a:r>
            <a:endParaRPr lang="en-US" dirty="0">
              <a:solidFill>
                <a:schemeClr val="tx1"/>
              </a:solidFill>
              <a:cs typeface="Ali-A-Samik" pitchFamily="2" charset="-78"/>
            </a:endParaRPr>
          </a:p>
        </p:txBody>
      </p:sp>
      <p:sp>
        <p:nvSpPr>
          <p:cNvPr id="37376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CFAD1CE-36C9-4E04-873F-CFD7AFC46D3F}" type="slidenum">
              <a:rPr lang="ar-SA" sz="2000" b="1">
                <a:latin typeface="Candara" pitchFamily="34" charset="0"/>
              </a:rPr>
              <a:pPr algn="ctr" rtl="0"/>
              <a:t>375</a:t>
            </a:fld>
            <a:endParaRPr lang="en-US" sz="2000" b="1">
              <a:latin typeface="Candara" pitchFamily="34" charset="0"/>
            </a:endParaRPr>
          </a:p>
        </p:txBody>
      </p:sp>
      <p:sp>
        <p:nvSpPr>
          <p:cNvPr id="37376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7376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Content Placeholder 2"/>
          <p:cNvSpPr>
            <a:spLocks noGrp="1"/>
          </p:cNvSpPr>
          <p:nvPr>
            <p:ph idx="4294967295"/>
          </p:nvPr>
        </p:nvSpPr>
        <p:spPr>
          <a:xfrm>
            <a:off x="482600" y="1752600"/>
            <a:ext cx="8509000" cy="28956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إذا وفى المدين الدين رغم وجود المقاصة فلا يجوز له أن يتمسك إضراراً بالغير بالتأمينات التي تكفل حقه إلا إذا كان يجهل بوجود حق له فإن الحق يبقى بتأميناته وإن كان يعلم هنا بسقوط التأمينات.</a:t>
            </a:r>
            <a:endParaRPr lang="en-US" sz="4000">
              <a:latin typeface="Sakkal Majalla" pitchFamily="2" charset="-78"/>
              <a:ea typeface="Majalla UI"/>
              <a:cs typeface="Sakkal Majalla" pitchFamily="2" charset="-78"/>
            </a:endParaRPr>
          </a:p>
        </p:txBody>
      </p:sp>
      <p:sp>
        <p:nvSpPr>
          <p:cNvPr id="640002"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آثار المقاصة</a:t>
            </a:r>
            <a:endParaRPr lang="en-US" dirty="0">
              <a:solidFill>
                <a:schemeClr val="tx1"/>
              </a:solidFill>
              <a:cs typeface="Ali-A-Samik" pitchFamily="2" charset="-78"/>
            </a:endParaRPr>
          </a:p>
        </p:txBody>
      </p:sp>
      <p:sp>
        <p:nvSpPr>
          <p:cNvPr id="37478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99DAC01-B0FB-4283-9255-C5C36A5D6A54}" type="slidenum">
              <a:rPr lang="ar-SA" sz="2000" b="1">
                <a:latin typeface="Candara" pitchFamily="34" charset="0"/>
              </a:rPr>
              <a:pPr algn="ctr" rtl="0"/>
              <a:t>376</a:t>
            </a:fld>
            <a:endParaRPr lang="en-US" sz="2000" b="1">
              <a:latin typeface="Candara" pitchFamily="34" charset="0"/>
            </a:endParaRPr>
          </a:p>
        </p:txBody>
      </p:sp>
      <p:sp>
        <p:nvSpPr>
          <p:cNvPr id="37478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7479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Content Placeholder 2"/>
          <p:cNvSpPr>
            <a:spLocks noGrp="1"/>
          </p:cNvSpPr>
          <p:nvPr>
            <p:ph idx="4294967295"/>
          </p:nvPr>
        </p:nvSpPr>
        <p:spPr>
          <a:xfrm>
            <a:off x="406400" y="1752600"/>
            <a:ext cx="8509000" cy="33528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تقع بالاختيار وليس بحكم القانون باتفاق الطرفين أو بإرادة أحدهما وتحصل نتيجة تخلف أحد الشروط القانونية للمقاصة وهي لا تقضي الدينين إلا من وقت الاتفاق عليها أو التمسك بها ولا يجوز أن تقع إضراراً بحقوق اكتسبها الغير.</a:t>
            </a:r>
            <a:endParaRPr lang="en-US" sz="4000">
              <a:latin typeface="Sakkal Majalla" pitchFamily="2" charset="-78"/>
              <a:ea typeface="Majalla UI"/>
              <a:cs typeface="Sakkal Majalla" pitchFamily="2" charset="-78"/>
            </a:endParaRPr>
          </a:p>
        </p:txBody>
      </p:sp>
      <p:sp>
        <p:nvSpPr>
          <p:cNvPr id="64102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المقاصة الاختيارية</a:t>
            </a:r>
            <a:endParaRPr lang="en-US" dirty="0">
              <a:solidFill>
                <a:srgbClr val="FF0000"/>
              </a:solidFill>
              <a:cs typeface="Ali-A-Samik" pitchFamily="2" charset="-78"/>
            </a:endParaRPr>
          </a:p>
        </p:txBody>
      </p:sp>
      <p:sp>
        <p:nvSpPr>
          <p:cNvPr id="37581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770C6B5-ADD4-43DF-854E-2C6475E5BC2D}" type="slidenum">
              <a:rPr lang="ar-SA" sz="2000" b="1">
                <a:latin typeface="Candara" pitchFamily="34" charset="0"/>
              </a:rPr>
              <a:pPr algn="ctr" rtl="0"/>
              <a:t>377</a:t>
            </a:fld>
            <a:endParaRPr lang="en-US" sz="2000" b="1">
              <a:latin typeface="Candara" pitchFamily="34" charset="0"/>
            </a:endParaRPr>
          </a:p>
        </p:txBody>
      </p:sp>
      <p:sp>
        <p:nvSpPr>
          <p:cNvPr id="37581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أ </a:t>
            </a:r>
            <a:endParaRPr lang="en-US" sz="1600" b="1">
              <a:latin typeface="Sakkal Majalla" pitchFamily="2" charset="-78"/>
              <a:cs typeface="Sakkal Majalla" pitchFamily="2" charset="-78"/>
            </a:endParaRPr>
          </a:p>
        </p:txBody>
      </p:sp>
      <p:sp>
        <p:nvSpPr>
          <p:cNvPr id="37581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Content Placeholder 2"/>
          <p:cNvSpPr>
            <a:spLocks noGrp="1"/>
          </p:cNvSpPr>
          <p:nvPr>
            <p:ph idx="4294967295"/>
          </p:nvPr>
        </p:nvSpPr>
        <p:spPr>
          <a:xfrm>
            <a:off x="457200" y="1600200"/>
            <a:ext cx="8509000" cy="33528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تقع نتيجة النزاع المنظور أمام المحاكم حيث يتم استكمال أحد الشروط الناقصة في المقاصة القانونية من قبل القاضي. وحكم المحكمة يكون تقريراً وتقع المقاصة من وقت الحكم الصادر من المحكمة.</a:t>
            </a:r>
            <a:endParaRPr lang="en-US" sz="4000">
              <a:latin typeface="Sakkal Majalla" pitchFamily="2" charset="-78"/>
              <a:ea typeface="Majalla UI"/>
              <a:cs typeface="Sakkal Majalla" pitchFamily="2" charset="-78"/>
            </a:endParaRPr>
          </a:p>
        </p:txBody>
      </p:sp>
      <p:sp>
        <p:nvSpPr>
          <p:cNvPr id="642050"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المقاصة القضائية</a:t>
            </a:r>
            <a:endParaRPr lang="en-US" dirty="0">
              <a:solidFill>
                <a:srgbClr val="FF0000"/>
              </a:solidFill>
              <a:cs typeface="Ali-A-Samik" pitchFamily="2" charset="-78"/>
            </a:endParaRPr>
          </a:p>
        </p:txBody>
      </p:sp>
      <p:sp>
        <p:nvSpPr>
          <p:cNvPr id="37683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93E17A4-D842-41B7-AF8C-0F497E71FA2D}" type="slidenum">
              <a:rPr lang="ar-SA" sz="2000" b="1">
                <a:latin typeface="Candara" pitchFamily="34" charset="0"/>
              </a:rPr>
              <a:pPr algn="ctr" rtl="0"/>
              <a:t>378</a:t>
            </a:fld>
            <a:endParaRPr lang="en-US" sz="2000" b="1">
              <a:latin typeface="Candara" pitchFamily="34" charset="0"/>
            </a:endParaRPr>
          </a:p>
        </p:txBody>
      </p:sp>
      <p:sp>
        <p:nvSpPr>
          <p:cNvPr id="37683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7683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Content Placeholder 2"/>
          <p:cNvSpPr>
            <a:spLocks noGrp="1"/>
          </p:cNvSpPr>
          <p:nvPr>
            <p:ph idx="1"/>
          </p:nvPr>
        </p:nvSpPr>
        <p:spPr>
          <a:xfrm>
            <a:off x="939800" y="1295400"/>
            <a:ext cx="7899400" cy="3505200"/>
          </a:xfrm>
        </p:spPr>
        <p:txBody>
          <a:bodyPr/>
          <a:lstStyle/>
          <a:p>
            <a:pPr marL="82550" algn="just" eaLnBrk="1" hangingPunct="1">
              <a:spcBef>
                <a:spcPts val="600"/>
              </a:spcBef>
              <a:buSzPct val="80000"/>
            </a:pPr>
            <a:r>
              <a:rPr lang="ar-IQ" sz="4000"/>
              <a:t>م/418 مدني: </a:t>
            </a:r>
          </a:p>
          <a:p>
            <a:pPr marL="82550" algn="just" eaLnBrk="1" hangingPunct="1">
              <a:spcBef>
                <a:spcPts val="600"/>
              </a:spcBef>
              <a:buSzPct val="80000"/>
            </a:pPr>
            <a:r>
              <a:rPr lang="ar-IQ" sz="4000"/>
              <a:t>((في الدين الواحد إذا اجتمع في شخص واحد صفتا الدائن والمدين انقضى الدين لاتحاد الذمة بالقدر الذي اتحدت فيه)). </a:t>
            </a:r>
            <a:endParaRPr lang="en-US" sz="4000"/>
          </a:p>
        </p:txBody>
      </p:sp>
      <p:sp>
        <p:nvSpPr>
          <p:cNvPr id="643074" name="Title 1"/>
          <p:cNvSpPr>
            <a:spLocks noGrp="1"/>
          </p:cNvSpPr>
          <p:nvPr>
            <p:ph type="title"/>
          </p:nvPr>
        </p:nvSpPr>
        <p:spPr>
          <a:xfrm>
            <a:off x="381000" y="228600"/>
            <a:ext cx="8229600" cy="804863"/>
          </a:xfrm>
        </p:spPr>
        <p:txBody>
          <a:bodyPr/>
          <a:lstStyle/>
          <a:p>
            <a:pPr algn="r" eaLnBrk="1" hangingPunct="1">
              <a:defRPr/>
            </a:pPr>
            <a:r>
              <a:rPr lang="ar-IQ" dirty="0">
                <a:solidFill>
                  <a:srgbClr val="FFFF00"/>
                </a:solidFill>
                <a:cs typeface="Ali-A-Samik" pitchFamily="2" charset="-78"/>
              </a:rPr>
              <a:t>اتحاد الذمة</a:t>
            </a:r>
            <a:endParaRPr lang="en-US" dirty="0">
              <a:solidFill>
                <a:srgbClr val="FFFF00"/>
              </a:solidFill>
              <a:cs typeface="Ali-A-Samik" pitchFamily="2" charset="-78"/>
            </a:endParaRPr>
          </a:p>
        </p:txBody>
      </p:sp>
      <p:sp>
        <p:nvSpPr>
          <p:cNvPr id="643075" name="Slide Number Placeholder 3"/>
          <p:cNvSpPr>
            <a:spLocks noGrp="1"/>
          </p:cNvSpPr>
          <p:nvPr>
            <p:ph type="sldNum" sz="quarter" idx="12"/>
          </p:nvPr>
        </p:nvSpPr>
        <p:spPr bwMode="auto">
          <a:ln>
            <a:miter lim="800000"/>
            <a:headEnd/>
            <a:tailEnd/>
          </a:ln>
        </p:spPr>
        <p:txBody>
          <a:bodyPr/>
          <a:lstStyle/>
          <a:p>
            <a:pPr>
              <a:defRPr/>
            </a:pPr>
            <a:fld id="{7D616B06-0FDF-4C15-8779-849811749D31}" type="slidenum">
              <a:rPr lang="ar-SA" smtClean="0"/>
              <a:pPr>
                <a:defRPr/>
              </a:pPr>
              <a:t>379</a:t>
            </a:fld>
            <a:endParaRPr lang="en-US"/>
          </a:p>
        </p:txBody>
      </p:sp>
      <p:sp>
        <p:nvSpPr>
          <p:cNvPr id="64307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a:p>
        </p:txBody>
      </p:sp>
      <p:sp>
        <p:nvSpPr>
          <p:cNvPr id="64307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228600" y="304800"/>
            <a:ext cx="8763000" cy="5701561"/>
          </a:xfrm>
          <a:prstGeom prst="rect">
            <a:avLst/>
          </a:prstGeom>
          <a:noFill/>
          <a:ln w="9525">
            <a:noFill/>
            <a:miter lim="800000"/>
            <a:headEnd/>
            <a:tailEnd/>
          </a:ln>
        </p:spPr>
        <p:txBody>
          <a:bodyPr>
            <a:spAutoFit/>
          </a:bodyPr>
          <a:lstStyle/>
          <a:p>
            <a:pPr algn="just">
              <a:lnSpc>
                <a:spcPct val="150000"/>
              </a:lnSpc>
            </a:pPr>
            <a:r>
              <a:rPr lang="ar-IQ" dirty="0">
                <a:solidFill>
                  <a:srgbClr val="FF0000"/>
                </a:solidFill>
                <a:latin typeface="Corbel" pitchFamily="34" charset="0"/>
                <a:cs typeface="Tahoma" pitchFamily="34" charset="0"/>
              </a:rPr>
              <a:t>أختلاف صور التنفيذ العيني الجبري باختلاف محل الالتزام </a:t>
            </a:r>
          </a:p>
          <a:p>
            <a:pPr algn="just">
              <a:lnSpc>
                <a:spcPct val="150000"/>
              </a:lnSpc>
            </a:pPr>
            <a:r>
              <a:rPr lang="ar-IQ" dirty="0">
                <a:latin typeface="Corbel" pitchFamily="34" charset="0"/>
                <a:cs typeface="Tahoma" pitchFamily="34" charset="0"/>
              </a:rPr>
              <a:t>تختلف صور التنفيذ العيني الجبري باختلاف محل الالتزام, ومحل الالتزام قد يكون نقل حق عيني, هو حق الملكية او اي حق عيني اخر, وقد يكون قياما بعمل وقد يكون امتناعا عن عمل</a:t>
            </a:r>
            <a:r>
              <a:rPr lang="ar-IQ" dirty="0">
                <a:solidFill>
                  <a:srgbClr val="FF0000"/>
                </a:solidFill>
                <a:latin typeface="Corbel" pitchFamily="34" charset="0"/>
                <a:cs typeface="Tahoma" pitchFamily="34" charset="0"/>
              </a:rPr>
              <a:t> </a:t>
            </a:r>
          </a:p>
          <a:p>
            <a:pPr algn="just">
              <a:lnSpc>
                <a:spcPct val="150000"/>
              </a:lnSpc>
            </a:pPr>
            <a:endParaRPr lang="ar-IQ" dirty="0">
              <a:solidFill>
                <a:srgbClr val="FF0000"/>
              </a:solidFill>
              <a:latin typeface="Corbel" pitchFamily="34" charset="0"/>
              <a:cs typeface="Tahoma" pitchFamily="34" charset="0"/>
            </a:endParaRPr>
          </a:p>
          <a:p>
            <a:pPr algn="just">
              <a:lnSpc>
                <a:spcPct val="150000"/>
              </a:lnSpc>
            </a:pPr>
            <a:r>
              <a:rPr lang="ar-IQ" dirty="0">
                <a:solidFill>
                  <a:srgbClr val="0070C0"/>
                </a:solidFill>
                <a:latin typeface="Corbel" pitchFamily="34" charset="0"/>
                <a:cs typeface="Tahoma" pitchFamily="34" charset="0"/>
              </a:rPr>
              <a:t>اولا: الالتزام بنقل حق عيني يرد على عقار</a:t>
            </a:r>
          </a:p>
          <a:p>
            <a:pPr algn="just">
              <a:lnSpc>
                <a:spcPct val="150000"/>
              </a:lnSpc>
            </a:pPr>
            <a:r>
              <a:rPr lang="ar-IQ" sz="1700" dirty="0">
                <a:latin typeface="Corbel" pitchFamily="34" charset="0"/>
                <a:cs typeface="Tahoma" pitchFamily="34" charset="0"/>
              </a:rPr>
              <a:t>يتضح من نص المادتين 247 و 507 من ق م ع ومن نصوص اخرى تحكم التصرفات العقارية في العراق, ان عقد بيع العقار والعقود الأخرى المتعلقة بانشاء حق عيني عقاري أخر أو نقله أو تعديله او زواله, تعتبر من العقود الشكلية التي لا تنعقد الا بعد تمام تسجيلها في دائرة التسجيل العقاري. ولذلك فان الدائن لا يستطيع جبر مدينه على التنفيذ العيني اذا أمتنع المدين عن تنفيذ التزامه بنقل الحق العيني كما لا يستطيع الدائن قهر مدينه على تنفيذ التزامه بتسليم العقار. وهو التزام بعمل الا انه التزام تبعي يتضمنه الالتزام الاصلي بنقل الحق العيني. </a:t>
            </a:r>
          </a:p>
          <a:p>
            <a:pPr algn="just">
              <a:lnSpc>
                <a:spcPct val="150000"/>
              </a:lnSpc>
            </a:pPr>
            <a:r>
              <a:rPr lang="ar-IQ" sz="1700" dirty="0">
                <a:latin typeface="Corbel" pitchFamily="34" charset="0"/>
                <a:cs typeface="Tahoma" pitchFamily="34" charset="0"/>
              </a:rPr>
              <a:t>الا ان الدائن كمشتري العقار مثلا, يستطيع ان يطالب بالتعويض طبقا للمادة 1127 من ق م ع التي قضت بما يلي ( التعهد بنقل ملكية عقار يقتصر على التزام بالتعويض, اذا أخل أحد الطرفين بتعهد سواء اشترط التعويض في التعهد او لم يشترط).</a:t>
            </a:r>
          </a:p>
        </p:txBody>
      </p:sp>
    </p:spTree>
  </p:cSld>
  <p:clrMapOvr>
    <a:masterClrMapping/>
  </p:clrMapOvr>
  <p:transition/>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Content Placeholder 2"/>
          <p:cNvSpPr>
            <a:spLocks noGrp="1"/>
          </p:cNvSpPr>
          <p:nvPr>
            <p:ph idx="4294967295"/>
          </p:nvPr>
        </p:nvSpPr>
        <p:spPr>
          <a:xfrm>
            <a:off x="939800" y="1600200"/>
            <a:ext cx="7899400" cy="3429000"/>
          </a:xfrm>
        </p:spPr>
        <p:txBody>
          <a:bodyPr/>
          <a:lstStyle/>
          <a:p>
            <a:pPr marL="82550" indent="0" algn="just" eaLnBrk="1" hangingPunct="1">
              <a:spcBef>
                <a:spcPts val="600"/>
              </a:spcBef>
              <a:buSzPct val="80000"/>
              <a:buFont typeface="Symbol" pitchFamily="18" charset="2"/>
              <a:buNone/>
            </a:pPr>
            <a:r>
              <a:rPr lang="ar-IQ" sz="4400">
                <a:latin typeface="Sakkal Majalla" pitchFamily="2" charset="-78"/>
                <a:cs typeface="Sakkal Majalla" pitchFamily="2" charset="-78"/>
              </a:rPr>
              <a:t>هو اجتماع صفتي الدائن والمدين في شخص واحد بالنسبة لدين واحد، كالوارث والموصى له. فإذا كان المدين هو الوارث وتوفي الدائن (المورث) ففي هذه الحالة تجتمع صفة الدائن والمدين في شخص واحد وبذلك ينقضي الدين.</a:t>
            </a:r>
            <a:endParaRPr lang="en-US" sz="4400">
              <a:latin typeface="Sakkal Majalla" pitchFamily="2" charset="-78"/>
              <a:cs typeface="Sakkal Majalla" pitchFamily="2" charset="-78"/>
            </a:endParaRPr>
          </a:p>
        </p:txBody>
      </p:sp>
      <p:sp>
        <p:nvSpPr>
          <p:cNvPr id="644098"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اتحاد الذمة</a:t>
            </a:r>
            <a:endParaRPr lang="en-US" dirty="0">
              <a:solidFill>
                <a:schemeClr val="tx1"/>
              </a:solidFill>
              <a:cs typeface="Ali-A-Samik" pitchFamily="2" charset="-78"/>
            </a:endParaRPr>
          </a:p>
        </p:txBody>
      </p:sp>
      <p:sp>
        <p:nvSpPr>
          <p:cNvPr id="37888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2A8D2CC-EBB4-4C7F-A7B7-289CFE2E9EEE}" type="slidenum">
              <a:rPr lang="ar-SA" sz="2000" b="1">
                <a:latin typeface="Candara" pitchFamily="34" charset="0"/>
              </a:rPr>
              <a:pPr algn="ctr" rtl="0"/>
              <a:t>380</a:t>
            </a:fld>
            <a:endParaRPr lang="en-US" sz="2000" b="1">
              <a:latin typeface="Candara" pitchFamily="34" charset="0"/>
            </a:endParaRPr>
          </a:p>
        </p:txBody>
      </p:sp>
      <p:sp>
        <p:nvSpPr>
          <p:cNvPr id="37888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7888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Content Placeholder 2"/>
          <p:cNvSpPr>
            <a:spLocks noGrp="1"/>
          </p:cNvSpPr>
          <p:nvPr>
            <p:ph idx="4294967295"/>
          </p:nvPr>
        </p:nvSpPr>
        <p:spPr>
          <a:xfrm>
            <a:off x="609600" y="1828800"/>
            <a:ext cx="7899400" cy="3505200"/>
          </a:xfrm>
        </p:spPr>
        <p:txBody>
          <a:bodyPr/>
          <a:lstStyle/>
          <a:p>
            <a:pPr marL="82550" indent="0" algn="just" eaLnBrk="1" hangingPunct="1">
              <a:buFont typeface="Symbol" pitchFamily="18" charset="2"/>
              <a:buNone/>
            </a:pPr>
            <a:r>
              <a:rPr lang="ar-IQ" sz="4400">
                <a:latin typeface="Sakkal Majalla" pitchFamily="2" charset="-78"/>
                <a:cs typeface="Sakkal Majalla" pitchFamily="2" charset="-78"/>
              </a:rPr>
              <a:t>م/419 مدني: </a:t>
            </a:r>
          </a:p>
          <a:p>
            <a:pPr marL="82550" indent="0" algn="just" eaLnBrk="1" hangingPunct="1">
              <a:buFont typeface="Symbol" pitchFamily="18" charset="2"/>
              <a:buNone/>
            </a:pPr>
            <a:r>
              <a:rPr lang="ar-IQ" sz="4400">
                <a:latin typeface="Sakkal Majalla" pitchFamily="2" charset="-78"/>
                <a:cs typeface="Sakkal Majalla" pitchFamily="2" charset="-78"/>
              </a:rPr>
              <a:t>((إذا زال السبب الذي أدى إلى اتحاد الذمة وكان لزواله أثر رجعي عاد الالتزام إلى الوجود هو وملحقاته بالنسبة لذوي الشأن جميعاً، ويعتبر اتحاد الذمة كأن لم يكن)).</a:t>
            </a:r>
            <a:endParaRPr lang="en-US" sz="4400">
              <a:latin typeface="Sakkal Majalla" pitchFamily="2" charset="-78"/>
              <a:cs typeface="Sakkal Majalla" pitchFamily="2" charset="-78"/>
            </a:endParaRPr>
          </a:p>
        </p:txBody>
      </p:sp>
      <p:sp>
        <p:nvSpPr>
          <p:cNvPr id="645122" name="Title 1"/>
          <p:cNvSpPr>
            <a:spLocks noGrp="1"/>
          </p:cNvSpPr>
          <p:nvPr>
            <p:ph type="title" idx="4294967295"/>
          </p:nvPr>
        </p:nvSpPr>
        <p:spPr>
          <a:xfrm>
            <a:off x="381000" y="228600"/>
            <a:ext cx="8229600" cy="804863"/>
          </a:xfrm>
        </p:spPr>
        <p:txBody>
          <a:bodyPr/>
          <a:lstStyle/>
          <a:p>
            <a:pPr algn="r" eaLnBrk="1" hangingPunct="1">
              <a:defRPr/>
            </a:pPr>
            <a:r>
              <a:rPr lang="ar-IQ" dirty="0">
                <a:solidFill>
                  <a:schemeClr val="tx1"/>
                </a:solidFill>
                <a:cs typeface="Ali-A-Samik" pitchFamily="2" charset="-78"/>
              </a:rPr>
              <a:t>اتحاد الذمة</a:t>
            </a:r>
            <a:endParaRPr lang="en-US" dirty="0">
              <a:solidFill>
                <a:schemeClr val="tx1"/>
              </a:solidFill>
              <a:cs typeface="Ali-A-Samik" pitchFamily="2" charset="-78"/>
            </a:endParaRPr>
          </a:p>
        </p:txBody>
      </p:sp>
      <p:sp>
        <p:nvSpPr>
          <p:cNvPr id="37990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71C50CB-593A-4D79-A5A4-4C0B44EC0644}" type="slidenum">
              <a:rPr lang="ar-SA" sz="2000" b="1">
                <a:latin typeface="Candara" pitchFamily="34" charset="0"/>
              </a:rPr>
              <a:pPr algn="ctr" rtl="0"/>
              <a:t>381</a:t>
            </a:fld>
            <a:endParaRPr lang="en-US" sz="2000" b="1">
              <a:latin typeface="Candara" pitchFamily="34" charset="0"/>
            </a:endParaRPr>
          </a:p>
        </p:txBody>
      </p:sp>
      <p:sp>
        <p:nvSpPr>
          <p:cNvPr id="37990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7991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Content Placeholder 2"/>
          <p:cNvSpPr>
            <a:spLocks noGrp="1"/>
          </p:cNvSpPr>
          <p:nvPr>
            <p:ph idx="1"/>
          </p:nvPr>
        </p:nvSpPr>
        <p:spPr>
          <a:xfrm>
            <a:off x="609600" y="1828800"/>
            <a:ext cx="7899400" cy="3276600"/>
          </a:xfrm>
        </p:spPr>
        <p:txBody>
          <a:bodyPr/>
          <a:lstStyle/>
          <a:p>
            <a:pPr marL="768350" indent="-685800" eaLnBrk="1" hangingPunct="1">
              <a:spcBef>
                <a:spcPts val="600"/>
              </a:spcBef>
              <a:buSzPct val="80000"/>
              <a:buFont typeface="Wingdings" pitchFamily="2" charset="2"/>
              <a:buChar char="ü"/>
            </a:pPr>
            <a:r>
              <a:rPr lang="ar-IQ" sz="4000">
                <a:ea typeface="Majalla UI"/>
              </a:rPr>
              <a:t>الإبراء</a:t>
            </a:r>
          </a:p>
          <a:p>
            <a:pPr marL="768350" indent="-685800" eaLnBrk="1" hangingPunct="1">
              <a:spcBef>
                <a:spcPts val="600"/>
              </a:spcBef>
              <a:buSzPct val="80000"/>
              <a:buFont typeface="Wingdings" pitchFamily="2" charset="2"/>
              <a:buChar char="ü"/>
            </a:pPr>
            <a:r>
              <a:rPr lang="ar-IQ" sz="4000">
                <a:ea typeface="Majalla UI"/>
              </a:rPr>
              <a:t>استحالة التنفيذ بسبب أجنبي</a:t>
            </a:r>
          </a:p>
          <a:p>
            <a:pPr marL="768350" indent="-685800" eaLnBrk="1" hangingPunct="1">
              <a:spcBef>
                <a:spcPts val="600"/>
              </a:spcBef>
              <a:buSzPct val="80000"/>
              <a:buFont typeface="Wingdings" pitchFamily="2" charset="2"/>
              <a:buChar char="ü"/>
            </a:pPr>
            <a:r>
              <a:rPr lang="ar-IQ" sz="4000">
                <a:ea typeface="Majalla UI"/>
              </a:rPr>
              <a:t>مرور الزمان المانع من سماع الدعوى</a:t>
            </a:r>
            <a:endParaRPr lang="en-US" sz="4000">
              <a:ea typeface="Majalla UI"/>
              <a:cs typeface="Tahoma" pitchFamily="34" charset="0"/>
            </a:endParaRPr>
          </a:p>
        </p:txBody>
      </p:sp>
      <p:sp>
        <p:nvSpPr>
          <p:cNvPr id="646146" name="Title 1"/>
          <p:cNvSpPr>
            <a:spLocks noGrp="1"/>
          </p:cNvSpPr>
          <p:nvPr>
            <p:ph type="title"/>
          </p:nvPr>
        </p:nvSpPr>
        <p:spPr>
          <a:xfrm>
            <a:off x="381000" y="642938"/>
            <a:ext cx="8229600" cy="804862"/>
          </a:xfrm>
        </p:spPr>
        <p:txBody>
          <a:bodyPr/>
          <a:lstStyle/>
          <a:p>
            <a:pPr algn="r" eaLnBrk="1" hangingPunct="1">
              <a:defRPr/>
            </a:pPr>
            <a:r>
              <a:rPr lang="ar-IQ" dirty="0">
                <a:solidFill>
                  <a:srgbClr val="FF0000"/>
                </a:solidFill>
                <a:cs typeface="Ali-A-Samik" pitchFamily="2" charset="-78"/>
              </a:rPr>
              <a:t>انقضاء الالتزام دون أن يوفى به</a:t>
            </a:r>
            <a:endParaRPr lang="en-US" dirty="0">
              <a:solidFill>
                <a:srgbClr val="FF0000"/>
              </a:solidFill>
              <a:cs typeface="Ali-A-Samik" pitchFamily="2" charset="-78"/>
            </a:endParaRPr>
          </a:p>
        </p:txBody>
      </p:sp>
      <p:sp>
        <p:nvSpPr>
          <p:cNvPr id="646147" name="Slide Number Placeholder 3"/>
          <p:cNvSpPr>
            <a:spLocks noGrp="1"/>
          </p:cNvSpPr>
          <p:nvPr>
            <p:ph type="sldNum" sz="quarter" idx="12"/>
          </p:nvPr>
        </p:nvSpPr>
        <p:spPr bwMode="auto">
          <a:ln>
            <a:miter lim="800000"/>
            <a:headEnd/>
            <a:tailEnd/>
          </a:ln>
        </p:spPr>
        <p:txBody>
          <a:bodyPr/>
          <a:lstStyle/>
          <a:p>
            <a:pPr>
              <a:defRPr/>
            </a:pPr>
            <a:fld id="{D6F09C4D-395C-463D-84D7-265D049ECED3}" type="slidenum">
              <a:rPr lang="ar-SA" smtClean="0"/>
              <a:pPr>
                <a:defRPr/>
              </a:pPr>
              <a:t>382</a:t>
            </a:fld>
            <a:endParaRPr lang="en-US"/>
          </a:p>
        </p:txBody>
      </p:sp>
      <p:sp>
        <p:nvSpPr>
          <p:cNvPr id="646148"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646149"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Content Placeholder 2"/>
          <p:cNvSpPr>
            <a:spLocks noGrp="1"/>
          </p:cNvSpPr>
          <p:nvPr>
            <p:ph idx="1"/>
          </p:nvPr>
        </p:nvSpPr>
        <p:spPr>
          <a:xfrm>
            <a:off x="558800" y="1447800"/>
            <a:ext cx="8356600" cy="3810000"/>
          </a:xfrm>
        </p:spPr>
        <p:txBody>
          <a:bodyPr/>
          <a:lstStyle/>
          <a:p>
            <a:pPr marL="82550" algn="just" eaLnBrk="1" hangingPunct="1">
              <a:spcBef>
                <a:spcPts val="600"/>
              </a:spcBef>
              <a:buSzPct val="80000"/>
            </a:pPr>
            <a:r>
              <a:rPr lang="ar-IQ" sz="4000"/>
              <a:t>م/420 مدني: </a:t>
            </a:r>
          </a:p>
          <a:p>
            <a:pPr marL="82550" algn="just" eaLnBrk="1" hangingPunct="1">
              <a:spcBef>
                <a:spcPts val="600"/>
              </a:spcBef>
              <a:buSzPct val="80000"/>
            </a:pPr>
            <a:r>
              <a:rPr lang="ar-IQ" sz="4000"/>
              <a:t>((إذا ابرأ الدائن المدين سقط الدين)).</a:t>
            </a:r>
          </a:p>
          <a:p>
            <a:pPr marL="82550" algn="just" eaLnBrk="1" hangingPunct="1">
              <a:spcBef>
                <a:spcPts val="600"/>
              </a:spcBef>
              <a:buSzPct val="80000"/>
            </a:pPr>
            <a:r>
              <a:rPr lang="ar-IQ" sz="4000"/>
              <a:t>الإبراء هو إسقاط شخص ما له من دين في ذمة شخص آخر، ولكنه لا يتوقف على قبول المدين بل على رده في مجلس الإبراء.</a:t>
            </a:r>
          </a:p>
        </p:txBody>
      </p:sp>
      <p:sp>
        <p:nvSpPr>
          <p:cNvPr id="647170" name="Title 1"/>
          <p:cNvSpPr>
            <a:spLocks noGrp="1"/>
          </p:cNvSpPr>
          <p:nvPr>
            <p:ph type="title"/>
          </p:nvPr>
        </p:nvSpPr>
        <p:spPr>
          <a:xfrm>
            <a:off x="381000" y="228600"/>
            <a:ext cx="8229600" cy="804863"/>
          </a:xfrm>
        </p:spPr>
        <p:txBody>
          <a:bodyPr/>
          <a:lstStyle/>
          <a:p>
            <a:pPr algn="r" eaLnBrk="1" hangingPunct="1">
              <a:defRPr/>
            </a:pPr>
            <a:r>
              <a:rPr lang="ar-IQ" dirty="0">
                <a:solidFill>
                  <a:srgbClr val="FFFF00"/>
                </a:solidFill>
                <a:cs typeface="Ali-A-Samik" pitchFamily="2" charset="-78"/>
              </a:rPr>
              <a:t>الإبراء</a:t>
            </a:r>
            <a:endParaRPr lang="en-US" dirty="0">
              <a:solidFill>
                <a:srgbClr val="FFFF00"/>
              </a:solidFill>
              <a:cs typeface="Ali-A-Samik" pitchFamily="2" charset="-78"/>
            </a:endParaRPr>
          </a:p>
        </p:txBody>
      </p:sp>
      <p:sp>
        <p:nvSpPr>
          <p:cNvPr id="647171" name="Slide Number Placeholder 3"/>
          <p:cNvSpPr>
            <a:spLocks noGrp="1"/>
          </p:cNvSpPr>
          <p:nvPr>
            <p:ph type="sldNum" sz="quarter" idx="12"/>
          </p:nvPr>
        </p:nvSpPr>
        <p:spPr bwMode="auto">
          <a:ln>
            <a:miter lim="800000"/>
            <a:headEnd/>
            <a:tailEnd/>
          </a:ln>
        </p:spPr>
        <p:txBody>
          <a:bodyPr/>
          <a:lstStyle/>
          <a:p>
            <a:pPr>
              <a:defRPr/>
            </a:pPr>
            <a:fld id="{E477FD39-D8C2-4355-B37D-DF7EDB0EAFF9}" type="slidenum">
              <a:rPr lang="ar-SA" smtClean="0"/>
              <a:pPr>
                <a:defRPr/>
              </a:pPr>
              <a:t>383</a:t>
            </a:fld>
            <a:endParaRPr lang="en-US"/>
          </a:p>
        </p:txBody>
      </p:sp>
      <p:sp>
        <p:nvSpPr>
          <p:cNvPr id="64717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64717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Content Placeholder 2"/>
          <p:cNvSpPr>
            <a:spLocks noGrp="1"/>
          </p:cNvSpPr>
          <p:nvPr>
            <p:ph idx="4294967295"/>
          </p:nvPr>
        </p:nvSpPr>
        <p:spPr>
          <a:xfrm>
            <a:off x="457200" y="1524000"/>
            <a:ext cx="8534400" cy="3429000"/>
          </a:xfrm>
        </p:spPr>
        <p:txBody>
          <a:bodyPr/>
          <a:lstStyle/>
          <a:p>
            <a:pPr marL="82550" indent="0" algn="just" eaLnBrk="1" hangingPunct="1">
              <a:spcBef>
                <a:spcPts val="600"/>
              </a:spcBef>
              <a:buSzPct val="80000"/>
              <a:buFont typeface="Symbol" pitchFamily="18" charset="2"/>
              <a:buNone/>
            </a:pPr>
            <a:r>
              <a:rPr lang="ar-IQ" sz="4400">
                <a:latin typeface="Sakkal Majalla" pitchFamily="2" charset="-78"/>
                <a:cs typeface="Sakkal Majalla" pitchFamily="2" charset="-78"/>
              </a:rPr>
              <a:t>يشترط لصحة الإبراء أن يكون المبرئ أهلاً للتبرع (م/421 مدني)، أي يمتلك الأهلية الكاملة للتبرع لأنه من التصرفات الضارة ضرراً محضاً. كذلك يشترط أن يكون الإبراء من حق ثابت قائم.</a:t>
            </a:r>
          </a:p>
          <a:p>
            <a:pPr marL="82550" indent="0" algn="just" eaLnBrk="1" hangingPunct="1">
              <a:spcBef>
                <a:spcPts val="600"/>
              </a:spcBef>
              <a:buSzPct val="80000"/>
              <a:buFont typeface="Symbol" pitchFamily="18" charset="2"/>
              <a:buNone/>
            </a:pPr>
            <a:r>
              <a:rPr lang="ar-IQ" sz="4400">
                <a:latin typeface="Sakkal Majalla" pitchFamily="2" charset="-78"/>
                <a:cs typeface="Sakkal Majalla" pitchFamily="2" charset="-78"/>
              </a:rPr>
              <a:t>وبالإبراء يسقط الدين وينقضي ما يتبعه من تأمينات.</a:t>
            </a:r>
            <a:endParaRPr lang="en-US" sz="4400">
              <a:latin typeface="Sakkal Majalla" pitchFamily="2" charset="-78"/>
              <a:ea typeface="Majalla UI"/>
              <a:cs typeface="Sakkal Majalla" pitchFamily="2" charset="-78"/>
            </a:endParaRPr>
          </a:p>
        </p:txBody>
      </p:sp>
      <p:sp>
        <p:nvSpPr>
          <p:cNvPr id="648194"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شروط صحة الإبراء</a:t>
            </a:r>
            <a:endParaRPr lang="en-US" dirty="0">
              <a:solidFill>
                <a:srgbClr val="FF0000"/>
              </a:solidFill>
              <a:cs typeface="Ali-A-Samik" pitchFamily="2" charset="-78"/>
            </a:endParaRPr>
          </a:p>
        </p:txBody>
      </p:sp>
      <p:sp>
        <p:nvSpPr>
          <p:cNvPr id="3829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06A0513-A8B1-44F3-8939-57A6AF274F81}" type="slidenum">
              <a:rPr lang="ar-SA" sz="2000" b="1">
                <a:latin typeface="Candara" pitchFamily="34" charset="0"/>
              </a:rPr>
              <a:pPr algn="ctr" rtl="0"/>
              <a:t>384</a:t>
            </a:fld>
            <a:endParaRPr lang="en-US" sz="2000" b="1">
              <a:latin typeface="Candara" pitchFamily="34" charset="0"/>
            </a:endParaRPr>
          </a:p>
        </p:txBody>
      </p:sp>
      <p:sp>
        <p:nvSpPr>
          <p:cNvPr id="38298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8298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Content Placeholder 2"/>
          <p:cNvSpPr>
            <a:spLocks noGrp="1"/>
          </p:cNvSpPr>
          <p:nvPr>
            <p:ph idx="4294967295"/>
          </p:nvPr>
        </p:nvSpPr>
        <p:spPr>
          <a:xfrm>
            <a:off x="457200" y="1219200"/>
            <a:ext cx="8534400" cy="3048000"/>
          </a:xfrm>
        </p:spPr>
        <p:txBody>
          <a:bodyPr/>
          <a:lstStyle/>
          <a:p>
            <a:pPr marL="82550" indent="0" algn="just" eaLnBrk="1" hangingPunct="1">
              <a:spcBef>
                <a:spcPts val="600"/>
              </a:spcBef>
              <a:buSzPct val="80000"/>
              <a:buFont typeface="Symbol" pitchFamily="18" charset="2"/>
              <a:buNone/>
            </a:pPr>
            <a:r>
              <a:rPr lang="ar-IQ" sz="4800">
                <a:latin typeface="Sakkal Majalla" pitchFamily="2" charset="-78"/>
                <a:cs typeface="Sakkal Majalla" pitchFamily="2" charset="-78"/>
              </a:rPr>
              <a:t>م/422 مدني: ((1- لا يتوقف الإبراء على قبول المدين لكن إذا رده قبل القبول ارتد، وإن مات قبل القبول فلا يؤخذ الدين من تركته. 2- ويصح إبراء الميت من دينه)).</a:t>
            </a:r>
            <a:endParaRPr lang="en-US" sz="4800">
              <a:latin typeface="Sakkal Majalla" pitchFamily="2" charset="-78"/>
              <a:ea typeface="Majalla UI"/>
              <a:cs typeface="Sakkal Majalla" pitchFamily="2" charset="-78"/>
            </a:endParaRPr>
          </a:p>
        </p:txBody>
      </p:sp>
      <p:sp>
        <p:nvSpPr>
          <p:cNvPr id="64921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شروط صحة الإبراء</a:t>
            </a:r>
            <a:endParaRPr lang="en-US" dirty="0">
              <a:solidFill>
                <a:srgbClr val="FF0000"/>
              </a:solidFill>
              <a:cs typeface="Ali-A-Samik" pitchFamily="2" charset="-78"/>
            </a:endParaRPr>
          </a:p>
        </p:txBody>
      </p:sp>
      <p:sp>
        <p:nvSpPr>
          <p:cNvPr id="3840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C4F8758-2288-4588-AC27-23E602ED0381}" type="slidenum">
              <a:rPr lang="ar-SA" sz="2000" b="1">
                <a:latin typeface="Candara" pitchFamily="34" charset="0"/>
              </a:rPr>
              <a:pPr algn="ctr" rtl="0"/>
              <a:t>385</a:t>
            </a:fld>
            <a:endParaRPr lang="en-US" sz="2000" b="1">
              <a:latin typeface="Candara" pitchFamily="34" charset="0"/>
            </a:endParaRPr>
          </a:p>
        </p:txBody>
      </p:sp>
      <p:sp>
        <p:nvSpPr>
          <p:cNvPr id="38400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8400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Content Placeholder 2"/>
          <p:cNvSpPr>
            <a:spLocks noGrp="1"/>
          </p:cNvSpPr>
          <p:nvPr>
            <p:ph idx="1"/>
          </p:nvPr>
        </p:nvSpPr>
        <p:spPr>
          <a:xfrm>
            <a:off x="482600" y="1295400"/>
            <a:ext cx="8204200" cy="4648200"/>
          </a:xfrm>
        </p:spPr>
        <p:txBody>
          <a:bodyPr/>
          <a:lstStyle/>
          <a:p>
            <a:pPr marL="82550" algn="just" eaLnBrk="1" hangingPunct="1">
              <a:spcBef>
                <a:spcPts val="600"/>
              </a:spcBef>
              <a:buSzPct val="80000"/>
            </a:pPr>
            <a:r>
              <a:rPr lang="ar-IQ" sz="4000"/>
              <a:t>م/425 مدني: </a:t>
            </a:r>
          </a:p>
          <a:p>
            <a:pPr marL="82550" algn="just" eaLnBrk="1" hangingPunct="1">
              <a:spcBef>
                <a:spcPts val="600"/>
              </a:spcBef>
              <a:buSzPct val="80000"/>
            </a:pPr>
            <a:r>
              <a:rPr lang="ar-IQ" sz="4000"/>
              <a:t>((ينقضي الالتزام إذا أثبت المدين أن الوفاء به أصبح مستحيلاً لسبب أجنبي لا يد له فيه))</a:t>
            </a:r>
          </a:p>
          <a:p>
            <a:pPr marL="82550" algn="just" eaLnBrk="1" hangingPunct="1">
              <a:spcBef>
                <a:spcPts val="600"/>
              </a:spcBef>
              <a:buSzPct val="80000"/>
            </a:pPr>
            <a:r>
              <a:rPr lang="ar-IQ" sz="4000"/>
              <a:t>يترتب على السبب الأجنبي انقضاء الالتزام دون أن يوفى به، وذلك بتوافر الشروط الآتية:</a:t>
            </a:r>
          </a:p>
        </p:txBody>
      </p:sp>
      <p:sp>
        <p:nvSpPr>
          <p:cNvPr id="650242" name="Title 1"/>
          <p:cNvSpPr>
            <a:spLocks noGrp="1"/>
          </p:cNvSpPr>
          <p:nvPr>
            <p:ph type="title"/>
          </p:nvPr>
        </p:nvSpPr>
        <p:spPr>
          <a:xfrm>
            <a:off x="381000" y="228600"/>
            <a:ext cx="8229600" cy="804863"/>
          </a:xfrm>
        </p:spPr>
        <p:txBody>
          <a:bodyPr/>
          <a:lstStyle/>
          <a:p>
            <a:pPr algn="r" eaLnBrk="1" hangingPunct="1">
              <a:defRPr/>
            </a:pPr>
            <a:r>
              <a:rPr lang="ar-IQ" dirty="0">
                <a:solidFill>
                  <a:srgbClr val="FFFF00"/>
                </a:solidFill>
                <a:cs typeface="Ali-A-Samik" pitchFamily="2" charset="-78"/>
              </a:rPr>
              <a:t>استحالة التنفيذ</a:t>
            </a:r>
            <a:endParaRPr lang="en-US" dirty="0">
              <a:solidFill>
                <a:srgbClr val="FFFF00"/>
              </a:solidFill>
              <a:cs typeface="Ali-A-Samik" pitchFamily="2" charset="-78"/>
            </a:endParaRPr>
          </a:p>
        </p:txBody>
      </p:sp>
      <p:sp>
        <p:nvSpPr>
          <p:cNvPr id="650243" name="Slide Number Placeholder 3"/>
          <p:cNvSpPr>
            <a:spLocks noGrp="1"/>
          </p:cNvSpPr>
          <p:nvPr>
            <p:ph type="sldNum" sz="quarter" idx="12"/>
          </p:nvPr>
        </p:nvSpPr>
        <p:spPr bwMode="auto">
          <a:ln>
            <a:miter lim="800000"/>
            <a:headEnd/>
            <a:tailEnd/>
          </a:ln>
        </p:spPr>
        <p:txBody>
          <a:bodyPr/>
          <a:lstStyle/>
          <a:p>
            <a:pPr>
              <a:defRPr/>
            </a:pPr>
            <a:fld id="{37810D6F-97E1-4915-B62A-6A7A413D8C22}" type="slidenum">
              <a:rPr lang="ar-SA" smtClean="0"/>
              <a:pPr>
                <a:defRPr/>
              </a:pPr>
              <a:t>386</a:t>
            </a:fld>
            <a:endParaRPr lang="en-US"/>
          </a:p>
        </p:txBody>
      </p:sp>
      <p:sp>
        <p:nvSpPr>
          <p:cNvPr id="65024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a:p>
        </p:txBody>
      </p:sp>
      <p:sp>
        <p:nvSpPr>
          <p:cNvPr id="65024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Content Placeholder 2"/>
          <p:cNvSpPr>
            <a:spLocks noGrp="1"/>
          </p:cNvSpPr>
          <p:nvPr>
            <p:ph idx="4294967295"/>
          </p:nvPr>
        </p:nvSpPr>
        <p:spPr>
          <a:xfrm>
            <a:off x="609600" y="1295400"/>
            <a:ext cx="8382000" cy="4648200"/>
          </a:xfrm>
        </p:spPr>
        <p:txBody>
          <a:bodyPr/>
          <a:lstStyle/>
          <a:p>
            <a:pPr marL="82550" indent="0" algn="just" eaLnBrk="1" hangingPunct="1">
              <a:spcBef>
                <a:spcPts val="600"/>
              </a:spcBef>
              <a:buSzPct val="80000"/>
              <a:buFont typeface="Symbol" pitchFamily="18" charset="2"/>
              <a:buNone/>
            </a:pPr>
            <a:r>
              <a:rPr lang="ar-IQ" sz="4000">
                <a:latin typeface="Sakkal Majalla" pitchFamily="2" charset="-78"/>
                <a:cs typeface="Sakkal Majalla" pitchFamily="2" charset="-78"/>
              </a:rPr>
              <a:t>1- أن يكون هذا الالتزام قد نشأ صحيحاً ممكناً لا مستحيلاً.</a:t>
            </a:r>
          </a:p>
          <a:p>
            <a:pPr marL="82550" indent="0" algn="just" eaLnBrk="1" hangingPunct="1">
              <a:spcBef>
                <a:spcPts val="600"/>
              </a:spcBef>
              <a:buSzPct val="80000"/>
              <a:buFont typeface="Symbol" pitchFamily="18" charset="2"/>
              <a:buNone/>
            </a:pPr>
            <a:r>
              <a:rPr lang="ar-IQ" sz="4000">
                <a:latin typeface="Sakkal Majalla" pitchFamily="2" charset="-78"/>
                <a:cs typeface="Sakkal Majalla" pitchFamily="2" charset="-78"/>
              </a:rPr>
              <a:t>2- أن يصبح تنفيذ الالتزام بعد نشوئه مستحيلاً.</a:t>
            </a:r>
          </a:p>
          <a:p>
            <a:pPr marL="82550" indent="0" algn="just" eaLnBrk="1" hangingPunct="1">
              <a:spcBef>
                <a:spcPts val="600"/>
              </a:spcBef>
              <a:buSzPct val="80000"/>
              <a:buFont typeface="Symbol" pitchFamily="18" charset="2"/>
              <a:buNone/>
            </a:pPr>
            <a:r>
              <a:rPr lang="ar-IQ" sz="4000">
                <a:latin typeface="Sakkal Majalla" pitchFamily="2" charset="-78"/>
                <a:cs typeface="Sakkal Majalla" pitchFamily="2" charset="-78"/>
              </a:rPr>
              <a:t>3- أن تكون استحالة التنفيذ (مادية كانت أم قانونية) بسبب أجنبي لا دخل لإرادة المدين فيه، لأن الالتزام إذا اصبح مستحيلاً بخطأ المدين لا ينقضي ولكن يتم تنفيذه بمقابل (التعويض).</a:t>
            </a:r>
          </a:p>
        </p:txBody>
      </p:sp>
      <p:sp>
        <p:nvSpPr>
          <p:cNvPr id="65126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شروط استحالة التنفيذ</a:t>
            </a:r>
            <a:endParaRPr lang="en-US" dirty="0">
              <a:solidFill>
                <a:srgbClr val="FF0000"/>
              </a:solidFill>
              <a:cs typeface="Ali-A-Samik" pitchFamily="2" charset="-78"/>
            </a:endParaRPr>
          </a:p>
        </p:txBody>
      </p:sp>
      <p:sp>
        <p:nvSpPr>
          <p:cNvPr id="38605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1C6A5D9-956D-41D6-B142-13A9AF11C11A}" type="slidenum">
              <a:rPr lang="ar-SA" sz="2000" b="1">
                <a:latin typeface="Candara" pitchFamily="34" charset="0"/>
              </a:rPr>
              <a:pPr algn="ctr" rtl="0"/>
              <a:t>387</a:t>
            </a:fld>
            <a:endParaRPr lang="en-US" sz="2000" b="1">
              <a:latin typeface="Candara" pitchFamily="34" charset="0"/>
            </a:endParaRPr>
          </a:p>
        </p:txBody>
      </p:sp>
      <p:sp>
        <p:nvSpPr>
          <p:cNvPr id="38605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8605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Content Placeholder 2"/>
          <p:cNvSpPr>
            <a:spLocks noGrp="1"/>
          </p:cNvSpPr>
          <p:nvPr>
            <p:ph idx="4294967295"/>
          </p:nvPr>
        </p:nvSpPr>
        <p:spPr>
          <a:xfrm>
            <a:off x="609600" y="1219200"/>
            <a:ext cx="7899400" cy="3429000"/>
          </a:xfrm>
        </p:spPr>
        <p:txBody>
          <a:bodyPr/>
          <a:lstStyle/>
          <a:p>
            <a:pPr marL="82550" indent="0" algn="just" eaLnBrk="1" hangingPunct="1">
              <a:spcBef>
                <a:spcPts val="600"/>
              </a:spcBef>
              <a:buSzPct val="80000"/>
              <a:buFont typeface="Symbol" pitchFamily="18" charset="2"/>
              <a:buNone/>
            </a:pPr>
            <a:r>
              <a:rPr lang="ar-IQ" sz="4400">
                <a:latin typeface="Sakkal Majalla" pitchFamily="2" charset="-78"/>
                <a:cs typeface="Sakkal Majalla" pitchFamily="2" charset="-78"/>
              </a:rPr>
              <a:t>4- أن تكون استحالة التنفيذ استحالة مطلقة وهي التي تجعل من الفعل غير ممكن لكل إنسان، وليست استحالة نسبية، والتي يكون تنفيذها ممكناً من قبل الغير ولا تمنع من نشوء الالتزام ومطالبة المتلزم بالتعويض.</a:t>
            </a:r>
          </a:p>
        </p:txBody>
      </p:sp>
      <p:sp>
        <p:nvSpPr>
          <p:cNvPr id="387075"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BA5D53A-A201-40F1-8801-461EAE1C6794}" type="slidenum">
              <a:rPr lang="ar-SA" sz="2000" b="1">
                <a:latin typeface="Candara" pitchFamily="34" charset="0"/>
              </a:rPr>
              <a:pPr algn="ctr" rtl="0"/>
              <a:t>388</a:t>
            </a:fld>
            <a:endParaRPr lang="en-US" sz="2000" b="1">
              <a:latin typeface="Candara" pitchFamily="34" charset="0"/>
            </a:endParaRPr>
          </a:p>
        </p:txBody>
      </p:sp>
      <p:sp>
        <p:nvSpPr>
          <p:cNvPr id="387076"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8707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Content Placeholder 2"/>
          <p:cNvSpPr>
            <a:spLocks noGrp="1"/>
          </p:cNvSpPr>
          <p:nvPr>
            <p:ph idx="4294967295"/>
          </p:nvPr>
        </p:nvSpPr>
        <p:spPr>
          <a:xfrm>
            <a:off x="711200" y="1219200"/>
            <a:ext cx="8204200" cy="3810000"/>
          </a:xfrm>
        </p:spPr>
        <p:txBody>
          <a:bodyPr/>
          <a:lstStyle/>
          <a:p>
            <a:pPr marL="82550" indent="0" algn="just" eaLnBrk="1" hangingPunct="1">
              <a:spcBef>
                <a:spcPts val="600"/>
              </a:spcBef>
              <a:buSzPct val="80000"/>
              <a:buFont typeface="Symbol" pitchFamily="18" charset="2"/>
              <a:buNone/>
            </a:pPr>
            <a:r>
              <a:rPr lang="ar-IQ" sz="4800">
                <a:latin typeface="Sakkal Majalla" pitchFamily="2" charset="-78"/>
                <a:cs typeface="Sakkal Majalla" pitchFamily="2" charset="-78"/>
              </a:rPr>
              <a:t>م/426 مدني: </a:t>
            </a:r>
          </a:p>
          <a:p>
            <a:pPr marL="82550" indent="0" algn="just" eaLnBrk="1" hangingPunct="1">
              <a:spcBef>
                <a:spcPts val="600"/>
              </a:spcBef>
              <a:buSzPct val="80000"/>
              <a:buFont typeface="Symbol" pitchFamily="18" charset="2"/>
              <a:buNone/>
            </a:pPr>
            <a:r>
              <a:rPr lang="ar-IQ" sz="4800">
                <a:latin typeface="Sakkal Majalla" pitchFamily="2" charset="-78"/>
                <a:cs typeface="Sakkal Majalla" pitchFamily="2" charset="-78"/>
              </a:rPr>
              <a:t>((إذا انتقل الشيء إلى يد غير صاحبه بعقد أو بغير عقد وهلك دون تعد أو تقصير، فإن كانت اليد يد ضمان هلك الشيء على صاحب اليد، وإن كانت يد أمانة هلك الشيء على صاحبه)).</a:t>
            </a:r>
          </a:p>
        </p:txBody>
      </p:sp>
      <p:sp>
        <p:nvSpPr>
          <p:cNvPr id="653314"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س/ من يتحمل تبعة الهلاك؟</a:t>
            </a:r>
            <a:endParaRPr lang="en-US" dirty="0">
              <a:solidFill>
                <a:srgbClr val="FF0000"/>
              </a:solidFill>
              <a:cs typeface="Ali-A-Samik" pitchFamily="2" charset="-78"/>
            </a:endParaRPr>
          </a:p>
        </p:txBody>
      </p:sp>
      <p:sp>
        <p:nvSpPr>
          <p:cNvPr id="38810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677F5F0-B4BB-4D7D-82D7-A9979E9BFCC5}" type="slidenum">
              <a:rPr lang="ar-SA" sz="2000" b="1">
                <a:latin typeface="Candara" pitchFamily="34" charset="0"/>
              </a:rPr>
              <a:pPr algn="ctr" rtl="0"/>
              <a:t>389</a:t>
            </a:fld>
            <a:endParaRPr lang="en-US" sz="2000" b="1">
              <a:latin typeface="Candara" pitchFamily="34" charset="0"/>
            </a:endParaRPr>
          </a:p>
        </p:txBody>
      </p:sp>
      <p:sp>
        <p:nvSpPr>
          <p:cNvPr id="38810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8810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228600" y="304800"/>
            <a:ext cx="8763000" cy="6740307"/>
          </a:xfrm>
          <a:prstGeom prst="rect">
            <a:avLst/>
          </a:prstGeom>
          <a:noFill/>
          <a:ln w="9525">
            <a:noFill/>
            <a:miter lim="800000"/>
            <a:headEnd/>
            <a:tailEnd/>
          </a:ln>
        </p:spPr>
        <p:txBody>
          <a:bodyPr>
            <a:spAutoFit/>
          </a:bodyPr>
          <a:lstStyle/>
          <a:p>
            <a:pPr algn="just">
              <a:lnSpc>
                <a:spcPct val="150000"/>
              </a:lnSpc>
            </a:pPr>
            <a:r>
              <a:rPr lang="ar-IQ" dirty="0">
                <a:solidFill>
                  <a:srgbClr val="0070C0"/>
                </a:solidFill>
                <a:latin typeface="Corbel" pitchFamily="34" charset="0"/>
                <a:cs typeface="Tahoma" pitchFamily="34" charset="0"/>
              </a:rPr>
              <a:t>ثانيا: الألتزام بنقل حق عيني برد على منقول معين بالذات </a:t>
            </a:r>
          </a:p>
          <a:p>
            <a:pPr algn="just">
              <a:lnSpc>
                <a:spcPct val="150000"/>
              </a:lnSpc>
            </a:pPr>
            <a:r>
              <a:rPr lang="ar-IQ" dirty="0">
                <a:latin typeface="Corbel" pitchFamily="34" charset="0"/>
                <a:cs typeface="Tahoma" pitchFamily="34" charset="0"/>
              </a:rPr>
              <a:t>لا مجال للكلام على التنفيذ العيني الجبري بالنسبة لهذا النوع من الالتزامات ذلك لأن هذا الالتزام ينقل من تلقاء نفسه هذا الحق اي انه ينفذ بمجرد نشوئه بقوة القانون اذا كان محل الالتزام وهو المنقول المعين بالذات مملوكا للملتزم. </a:t>
            </a:r>
          </a:p>
          <a:p>
            <a:pPr algn="just">
              <a:lnSpc>
                <a:spcPct val="150000"/>
              </a:lnSpc>
            </a:pPr>
            <a:endParaRPr lang="ar-IQ" dirty="0">
              <a:latin typeface="Corbel" pitchFamily="34" charset="0"/>
              <a:cs typeface="Tahoma" pitchFamily="34" charset="0"/>
            </a:endParaRPr>
          </a:p>
          <a:p>
            <a:pPr algn="just">
              <a:lnSpc>
                <a:spcPct val="150000"/>
              </a:lnSpc>
            </a:pPr>
            <a:r>
              <a:rPr lang="ar-IQ" dirty="0">
                <a:latin typeface="Corbel" pitchFamily="34" charset="0"/>
                <a:cs typeface="Tahoma" pitchFamily="34" charset="0"/>
              </a:rPr>
              <a:t>ومع ذلك فأن القاعدة التي نصت عليه المادة 247, وهي انتقال الحق بمجرد التعاقد قد تعطلها قاعدة اخرى هي ( الحيازة في المنقول سند الملكية), مع ملاحظة ان الملكية تنتقل الى المشتري الثاني الذي تسلم المبيع وهو حسن النية بسبب الحيازة. </a:t>
            </a:r>
          </a:p>
          <a:p>
            <a:pPr algn="just">
              <a:lnSpc>
                <a:spcPct val="150000"/>
              </a:lnSpc>
            </a:pPr>
            <a:endParaRPr lang="ar-IQ" dirty="0">
              <a:latin typeface="Corbel" pitchFamily="34" charset="0"/>
              <a:cs typeface="Tahoma" pitchFamily="34" charset="0"/>
            </a:endParaRPr>
          </a:p>
          <a:p>
            <a:pPr algn="just">
              <a:lnSpc>
                <a:spcPct val="150000"/>
              </a:lnSpc>
            </a:pPr>
            <a:r>
              <a:rPr lang="ar-IQ" dirty="0">
                <a:latin typeface="Corbel" pitchFamily="34" charset="0"/>
                <a:cs typeface="Tahoma" pitchFamily="34" charset="0"/>
              </a:rPr>
              <a:t>الا ان للتنفيذ الجبري مجالا بالنسبة للالتزام التبعي الذي يتضمنه الالتزام بنقل الحق العيني وهو الالتزام بتسليم المنقول المعين بالذات اذا امتنع المدين عن تسليمه ذلك لان للدائن الحق في اجبار مدينه على التسليم عن طريق دائرة التنفيذ اذا كان بيده سند تنفيذ, فان كان المنقول المعين بالذات موجودا, حق للدائن ان يستصدر حكما من القضاء بتسليمه اليه. وأن كان غير موجود بسبب اخفاءه من قبل المدين او هلاكه بخطا المدين, تحول للدائن الى المطالبة بالتنفيذ بطريق التعويض.       </a:t>
            </a:r>
            <a:endParaRPr lang="ar-IQ" dirty="0">
              <a:solidFill>
                <a:srgbClr val="FFFF00"/>
              </a:solidFill>
              <a:latin typeface="Corbel" pitchFamily="34" charset="0"/>
              <a:cs typeface="Tahoma" pitchFamily="34" charset="0"/>
            </a:endParaRPr>
          </a:p>
          <a:p>
            <a:pPr algn="just">
              <a:lnSpc>
                <a:spcPct val="150000"/>
              </a:lnSpc>
            </a:pPr>
            <a:endParaRPr lang="ar-IQ" dirty="0">
              <a:latin typeface="Corbel" pitchFamily="34" charset="0"/>
              <a:cs typeface="Tahoma" pitchFamily="34" charset="0"/>
            </a:endParaRPr>
          </a:p>
        </p:txBody>
      </p:sp>
    </p:spTree>
  </p:cSld>
  <p:clrMapOvr>
    <a:masterClrMapping/>
  </p:clrMapOvr>
  <p:transition/>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Content Placeholder 2"/>
          <p:cNvSpPr>
            <a:spLocks noGrp="1"/>
          </p:cNvSpPr>
          <p:nvPr>
            <p:ph idx="4294967295"/>
          </p:nvPr>
        </p:nvSpPr>
        <p:spPr>
          <a:xfrm>
            <a:off x="609600" y="1371600"/>
            <a:ext cx="8382000" cy="3810000"/>
          </a:xfrm>
        </p:spPr>
        <p:txBody>
          <a:bodyPr/>
          <a:lstStyle/>
          <a:p>
            <a:pPr marL="82550" indent="0" algn="just" eaLnBrk="1" hangingPunct="1">
              <a:spcBef>
                <a:spcPts val="600"/>
              </a:spcBef>
              <a:buSzPct val="80000"/>
              <a:buFont typeface="Symbol" pitchFamily="18" charset="2"/>
              <a:buNone/>
            </a:pPr>
            <a:r>
              <a:rPr lang="ar-IQ" sz="4000">
                <a:latin typeface="Sakkal Majalla" pitchFamily="2" charset="-78"/>
                <a:cs typeface="Sakkal Majalla" pitchFamily="2" charset="-78"/>
              </a:rPr>
              <a:t>م/427 مدني:  ((1- تكون اليد يد ضمان إذا حاز صاحب اليد الشيء بقصد تملكه، وتكون يد أمانة إذا جاز الشيء لا بقصد تملكه بل باعتباره نائباً عن المالك. 2- وتنقلب يد الأمانة إلى يد ضمان إذا كان صاحب اليد ولو بغير قصد التملك قد حبس الشيء عن صاحبه دون حق أو أخذه بغير إذنه)).</a:t>
            </a:r>
          </a:p>
        </p:txBody>
      </p:sp>
      <p:sp>
        <p:nvSpPr>
          <p:cNvPr id="65433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س/ من يتحمل تبعة الهلاك؟</a:t>
            </a:r>
            <a:endParaRPr lang="en-US" dirty="0">
              <a:solidFill>
                <a:srgbClr val="FF0000"/>
              </a:solidFill>
              <a:cs typeface="Ali-A-Samik" pitchFamily="2" charset="-78"/>
            </a:endParaRPr>
          </a:p>
        </p:txBody>
      </p:sp>
      <p:sp>
        <p:nvSpPr>
          <p:cNvPr id="38912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12AF09F-38D2-47D5-821E-DB1C61668EF7}" type="slidenum">
              <a:rPr lang="ar-SA" sz="2000" b="1">
                <a:latin typeface="Candara" pitchFamily="34" charset="0"/>
              </a:rPr>
              <a:pPr algn="ctr" rtl="0"/>
              <a:t>390</a:t>
            </a:fld>
            <a:endParaRPr lang="en-US" sz="2000" b="1">
              <a:latin typeface="Candara" pitchFamily="34" charset="0"/>
            </a:endParaRPr>
          </a:p>
        </p:txBody>
      </p:sp>
      <p:sp>
        <p:nvSpPr>
          <p:cNvPr id="38912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8912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Content Placeholder 2"/>
          <p:cNvSpPr>
            <a:spLocks noGrp="1"/>
          </p:cNvSpPr>
          <p:nvPr>
            <p:ph idx="4294967295"/>
          </p:nvPr>
        </p:nvSpPr>
        <p:spPr>
          <a:xfrm>
            <a:off x="635000" y="1524000"/>
            <a:ext cx="8204200" cy="3352800"/>
          </a:xfrm>
        </p:spPr>
        <p:txBody>
          <a:bodyPr/>
          <a:lstStyle/>
          <a:p>
            <a:pPr marL="82550" indent="0" algn="just" eaLnBrk="1" hangingPunct="1">
              <a:spcBef>
                <a:spcPts val="600"/>
              </a:spcBef>
              <a:buSzPct val="80000"/>
              <a:buFont typeface="Symbol" pitchFamily="18" charset="2"/>
              <a:buNone/>
            </a:pPr>
            <a:r>
              <a:rPr lang="ar-IQ" sz="5400">
                <a:latin typeface="Sakkal Majalla" pitchFamily="2" charset="-78"/>
                <a:cs typeface="Sakkal Majalla" pitchFamily="2" charset="-78"/>
              </a:rPr>
              <a:t>م/428 مدني: ((إذا انتقلت ملكية الشيء بعقد كانت يد المالك القديم قبل التسليم يد ضمان، وتنقلب يد أمانة إذا امتنع واجب التسليم بقيام سبب للحبس)).</a:t>
            </a:r>
          </a:p>
        </p:txBody>
      </p:sp>
      <p:sp>
        <p:nvSpPr>
          <p:cNvPr id="655362"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س/ من يتحمل تبعة الهلاك؟</a:t>
            </a:r>
            <a:endParaRPr lang="en-US" dirty="0">
              <a:solidFill>
                <a:srgbClr val="FF0000"/>
              </a:solidFill>
              <a:cs typeface="Ali-A-Samik" pitchFamily="2" charset="-78"/>
            </a:endParaRPr>
          </a:p>
        </p:txBody>
      </p:sp>
      <p:sp>
        <p:nvSpPr>
          <p:cNvPr id="39014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9D69FC4-7F3E-490C-A061-5FCED73ED290}" type="slidenum">
              <a:rPr lang="ar-SA" sz="2000" b="1">
                <a:latin typeface="Candara" pitchFamily="34" charset="0"/>
              </a:rPr>
              <a:pPr algn="ctr" rtl="0"/>
              <a:t>391</a:t>
            </a:fld>
            <a:endParaRPr lang="en-US" sz="2000" b="1">
              <a:latin typeface="Candara" pitchFamily="34" charset="0"/>
            </a:endParaRPr>
          </a:p>
        </p:txBody>
      </p:sp>
      <p:sp>
        <p:nvSpPr>
          <p:cNvPr id="39014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9015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Content Placeholder 2"/>
          <p:cNvSpPr>
            <a:spLocks noGrp="1"/>
          </p:cNvSpPr>
          <p:nvPr>
            <p:ph idx="4294967295"/>
          </p:nvPr>
        </p:nvSpPr>
        <p:spPr>
          <a:xfrm>
            <a:off x="558800" y="1295400"/>
            <a:ext cx="8204200" cy="3657600"/>
          </a:xfrm>
        </p:spPr>
        <p:txBody>
          <a:bodyPr/>
          <a:lstStyle/>
          <a:p>
            <a:pPr marL="82550" indent="0" algn="just" eaLnBrk="1" hangingPunct="1">
              <a:spcBef>
                <a:spcPts val="600"/>
              </a:spcBef>
              <a:buSzPct val="80000"/>
              <a:buFont typeface="Symbol" pitchFamily="18" charset="2"/>
              <a:buNone/>
            </a:pPr>
            <a:r>
              <a:rPr lang="ar-IQ" sz="4800">
                <a:latin typeface="Sakkal Majalla" pitchFamily="2" charset="-78"/>
                <a:cs typeface="Sakkal Majalla" pitchFamily="2" charset="-78"/>
              </a:rPr>
              <a:t>فيد الأمانة صاحبها غير مسؤول إلا إذا كان الهلاك بسبب تقصيره أو خطئه، أما يد الضمان فهو مسؤول عن عدم التنفيذ حتى لو كان غير مسؤول عن السبب مع مراعاة تحول تبعة الهلاك.</a:t>
            </a:r>
            <a:endParaRPr lang="en-US" sz="4800">
              <a:latin typeface="Sakkal Majalla" pitchFamily="2" charset="-78"/>
              <a:ea typeface="Majalla UI"/>
              <a:cs typeface="Sakkal Majalla" pitchFamily="2" charset="-78"/>
            </a:endParaRPr>
          </a:p>
        </p:txBody>
      </p:sp>
      <p:sp>
        <p:nvSpPr>
          <p:cNvPr id="65638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س/ من يتحمل تبعة الهلاك؟</a:t>
            </a:r>
            <a:endParaRPr lang="en-US" dirty="0">
              <a:solidFill>
                <a:srgbClr val="FF0000"/>
              </a:solidFill>
              <a:cs typeface="Ali-A-Samik" pitchFamily="2" charset="-78"/>
            </a:endParaRPr>
          </a:p>
        </p:txBody>
      </p:sp>
      <p:sp>
        <p:nvSpPr>
          <p:cNvPr id="39117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6CDD9DF-B2AF-48CC-9BEF-A52602159448}" type="slidenum">
              <a:rPr lang="ar-SA" sz="2000" b="1">
                <a:latin typeface="Candara" pitchFamily="34" charset="0"/>
              </a:rPr>
              <a:pPr algn="ctr" rtl="0"/>
              <a:t>392</a:t>
            </a:fld>
            <a:endParaRPr lang="en-US" sz="2000" b="1">
              <a:latin typeface="Candara" pitchFamily="34" charset="0"/>
            </a:endParaRPr>
          </a:p>
        </p:txBody>
      </p:sp>
      <p:sp>
        <p:nvSpPr>
          <p:cNvPr id="39117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9117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Content Placeholder 2"/>
          <p:cNvSpPr>
            <a:spLocks noGrp="1"/>
          </p:cNvSpPr>
          <p:nvPr>
            <p:ph idx="1"/>
          </p:nvPr>
        </p:nvSpPr>
        <p:spPr>
          <a:xfrm>
            <a:off x="635000" y="1371600"/>
            <a:ext cx="7899400" cy="4191000"/>
          </a:xfrm>
        </p:spPr>
        <p:txBody>
          <a:bodyPr/>
          <a:lstStyle/>
          <a:p>
            <a:pPr marL="82550" algn="just" eaLnBrk="1" hangingPunct="1">
              <a:spcBef>
                <a:spcPts val="600"/>
              </a:spcBef>
              <a:buSzPct val="80000"/>
            </a:pPr>
            <a:r>
              <a:rPr lang="ar-IQ" sz="4000"/>
              <a:t>هو مضي مدة معينة على استحقاق الدين دون أن يطالب به الدائن (أي يستند إلى واقعة طبيعية وهي مرور الوقت)، فيترتب على ذلك سقوط حقه في المطالبة إذا تمسك بالتقادم من له مصلحة فيه.</a:t>
            </a:r>
            <a:endParaRPr lang="en-US" sz="4000">
              <a:ea typeface="Majalla UI"/>
              <a:cs typeface="Majalla UI"/>
            </a:endParaRPr>
          </a:p>
        </p:txBody>
      </p:sp>
      <p:sp>
        <p:nvSpPr>
          <p:cNvPr id="657410" name="Title 1"/>
          <p:cNvSpPr>
            <a:spLocks noGrp="1"/>
          </p:cNvSpPr>
          <p:nvPr>
            <p:ph type="title"/>
          </p:nvPr>
        </p:nvSpPr>
        <p:spPr>
          <a:xfrm>
            <a:off x="381000" y="228600"/>
            <a:ext cx="8229600" cy="804863"/>
          </a:xfrm>
        </p:spPr>
        <p:txBody>
          <a:bodyPr/>
          <a:lstStyle/>
          <a:p>
            <a:pPr algn="r" eaLnBrk="1" hangingPunct="1">
              <a:defRPr/>
            </a:pPr>
            <a:r>
              <a:rPr lang="ar-IQ" dirty="0">
                <a:solidFill>
                  <a:srgbClr val="FFFF00"/>
                </a:solidFill>
                <a:cs typeface="Ali-A-Samik" pitchFamily="2" charset="-78"/>
              </a:rPr>
              <a:t>مرور الزمان المانع من سماع الدعوى (التقادم المسقط)</a:t>
            </a:r>
            <a:endParaRPr lang="en-US" dirty="0">
              <a:solidFill>
                <a:srgbClr val="FFFF00"/>
              </a:solidFill>
              <a:cs typeface="Ali-A-Samik" pitchFamily="2" charset="-78"/>
            </a:endParaRPr>
          </a:p>
        </p:txBody>
      </p:sp>
      <p:sp>
        <p:nvSpPr>
          <p:cNvPr id="657411" name="Slide Number Placeholder 3"/>
          <p:cNvSpPr>
            <a:spLocks noGrp="1"/>
          </p:cNvSpPr>
          <p:nvPr>
            <p:ph type="sldNum" sz="quarter" idx="12"/>
          </p:nvPr>
        </p:nvSpPr>
        <p:spPr bwMode="auto">
          <a:ln>
            <a:miter lim="800000"/>
            <a:headEnd/>
            <a:tailEnd/>
          </a:ln>
        </p:spPr>
        <p:txBody>
          <a:bodyPr/>
          <a:lstStyle/>
          <a:p>
            <a:pPr>
              <a:defRPr/>
            </a:pPr>
            <a:fld id="{046645C6-DABF-4206-A5E1-1113C3C74E33}" type="slidenum">
              <a:rPr lang="ar-SA" smtClean="0"/>
              <a:pPr>
                <a:defRPr/>
              </a:pPr>
              <a:t>393</a:t>
            </a:fld>
            <a:endParaRPr lang="en-US"/>
          </a:p>
        </p:txBody>
      </p:sp>
      <p:sp>
        <p:nvSpPr>
          <p:cNvPr id="65741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65741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Content Placeholder 2"/>
          <p:cNvSpPr>
            <a:spLocks noGrp="1"/>
          </p:cNvSpPr>
          <p:nvPr>
            <p:ph idx="4294967295"/>
          </p:nvPr>
        </p:nvSpPr>
        <p:spPr>
          <a:xfrm>
            <a:off x="711200" y="1524000"/>
            <a:ext cx="7899400" cy="2743200"/>
          </a:xfrm>
        </p:spPr>
        <p:txBody>
          <a:bodyPr/>
          <a:lstStyle/>
          <a:p>
            <a:pPr marL="82550" indent="0" algn="just" eaLnBrk="1" hangingPunct="1">
              <a:spcBef>
                <a:spcPts val="600"/>
              </a:spcBef>
              <a:buSzPct val="80000"/>
              <a:buFont typeface="Symbol" pitchFamily="18" charset="2"/>
              <a:buNone/>
            </a:pPr>
            <a:r>
              <a:rPr lang="ar-IQ" sz="4400">
                <a:latin typeface="Sakkal Majalla" pitchFamily="2" charset="-78"/>
                <a:cs typeface="Sakkal Majalla" pitchFamily="2" charset="-78"/>
              </a:rPr>
              <a:t>وهو موضع خلاف فقهي كبير بسبب القاعدة الفقهية (لا يسقط حق امرئ وإن قدم)، وحتى الفقهاء الذين أخذوا بالتقادم المسقط وضعوا مدة طويلة جداً (30 عاماً) أو (33 عاماً) وغيرها.</a:t>
            </a:r>
            <a:endParaRPr lang="en-US" sz="4400">
              <a:latin typeface="Sakkal Majalla" pitchFamily="2" charset="-78"/>
              <a:ea typeface="Majalla UI"/>
              <a:cs typeface="Sakkal Majalla" pitchFamily="2" charset="-78"/>
            </a:endParaRPr>
          </a:p>
        </p:txBody>
      </p:sp>
      <p:sp>
        <p:nvSpPr>
          <p:cNvPr id="658434"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FF00"/>
                </a:solidFill>
                <a:cs typeface="Ali-A-Samik" pitchFamily="2" charset="-78"/>
              </a:rPr>
              <a:t>التقادم المسقط</a:t>
            </a:r>
            <a:endParaRPr lang="en-US" dirty="0">
              <a:solidFill>
                <a:srgbClr val="FFFF00"/>
              </a:solidFill>
              <a:cs typeface="Ali-A-Samik" pitchFamily="2" charset="-78"/>
            </a:endParaRPr>
          </a:p>
        </p:txBody>
      </p:sp>
      <p:sp>
        <p:nvSpPr>
          <p:cNvPr id="39322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0C6402C-6547-494E-960B-BF395B3B1852}" type="slidenum">
              <a:rPr lang="ar-SA" sz="2000" b="1">
                <a:latin typeface="Candara" pitchFamily="34" charset="0"/>
              </a:rPr>
              <a:pPr algn="ctr" rtl="0"/>
              <a:t>394</a:t>
            </a:fld>
            <a:endParaRPr lang="en-US" sz="2000" b="1">
              <a:latin typeface="Candara" pitchFamily="34" charset="0"/>
            </a:endParaRPr>
          </a:p>
        </p:txBody>
      </p:sp>
      <p:sp>
        <p:nvSpPr>
          <p:cNvPr id="39322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9322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Content Placeholder 2"/>
          <p:cNvSpPr>
            <a:spLocks noGrp="1"/>
          </p:cNvSpPr>
          <p:nvPr>
            <p:ph idx="4294967295"/>
          </p:nvPr>
        </p:nvSpPr>
        <p:spPr>
          <a:xfrm>
            <a:off x="457200" y="1600200"/>
            <a:ext cx="8534400" cy="2743200"/>
          </a:xfrm>
        </p:spPr>
        <p:txBody>
          <a:bodyPr/>
          <a:lstStyle/>
          <a:p>
            <a:pPr marL="82550" indent="0" algn="just" eaLnBrk="1" hangingPunct="1">
              <a:spcBef>
                <a:spcPts val="600"/>
              </a:spcBef>
              <a:buSzPct val="80000"/>
              <a:buFont typeface="Symbol" pitchFamily="18" charset="2"/>
              <a:buNone/>
            </a:pPr>
            <a:r>
              <a:rPr lang="ar-IQ" sz="4400">
                <a:latin typeface="Sakkal Majalla" pitchFamily="2" charset="-78"/>
                <a:cs typeface="Sakkal Majalla" pitchFamily="2" charset="-78"/>
              </a:rPr>
              <a:t>يلاحظ أن تحديد مدة التقادم بـ (15) عاماً مأخوذ من الفقه الإسلامي لا من القانون الفرنسي الذي يجعل المدة (30 عاماً)، فإذا كانت القاعدة في الشريعة الإسلامية أنه لا يسقط حق امرئ مسلم وإن قدم...</a:t>
            </a:r>
            <a:endParaRPr lang="en-US" sz="4400">
              <a:latin typeface="Sakkal Majalla" pitchFamily="2" charset="-78"/>
              <a:ea typeface="Majalla UI"/>
              <a:cs typeface="Sakkal Majalla" pitchFamily="2" charset="-78"/>
            </a:endParaRPr>
          </a:p>
        </p:txBody>
      </p:sp>
      <p:sp>
        <p:nvSpPr>
          <p:cNvPr id="65945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موقف القانون المدني العراقي من التقادم المسقط</a:t>
            </a:r>
            <a:endParaRPr lang="en-US" dirty="0">
              <a:solidFill>
                <a:srgbClr val="FF0000"/>
              </a:solidFill>
              <a:cs typeface="Ali-A-Samik" pitchFamily="2" charset="-78"/>
            </a:endParaRPr>
          </a:p>
        </p:txBody>
      </p:sp>
      <p:sp>
        <p:nvSpPr>
          <p:cNvPr id="3942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9A4BE8D-402C-4773-BCFE-EC0C995E2B8C}" type="slidenum">
              <a:rPr lang="ar-SA" sz="2000" b="1">
                <a:latin typeface="Candara" pitchFamily="34" charset="0"/>
              </a:rPr>
              <a:pPr algn="ctr" rtl="0"/>
              <a:t>395</a:t>
            </a:fld>
            <a:endParaRPr lang="en-US" sz="2000" b="1">
              <a:latin typeface="Candara" pitchFamily="34" charset="0"/>
            </a:endParaRPr>
          </a:p>
        </p:txBody>
      </p:sp>
      <p:sp>
        <p:nvSpPr>
          <p:cNvPr id="3942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942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Content Placeholder 2"/>
          <p:cNvSpPr>
            <a:spLocks noGrp="1"/>
          </p:cNvSpPr>
          <p:nvPr>
            <p:ph idx="4294967295"/>
          </p:nvPr>
        </p:nvSpPr>
        <p:spPr>
          <a:xfrm>
            <a:off x="457200" y="1066800"/>
            <a:ext cx="8458200" cy="4038600"/>
          </a:xfrm>
        </p:spPr>
        <p:txBody>
          <a:bodyPr/>
          <a:lstStyle/>
          <a:p>
            <a:pPr marL="82550" indent="0" algn="just" eaLnBrk="1" hangingPunct="1">
              <a:spcBef>
                <a:spcPts val="600"/>
              </a:spcBef>
              <a:buSzPct val="80000"/>
              <a:buFont typeface="Symbol" pitchFamily="18" charset="2"/>
              <a:buNone/>
            </a:pPr>
            <a:r>
              <a:rPr lang="ar-IQ" sz="4400">
                <a:latin typeface="Sakkal Majalla" pitchFamily="2" charset="-78"/>
                <a:cs typeface="Sakkal Majalla" pitchFamily="2" charset="-78"/>
              </a:rPr>
              <a:t>إلا أن فقهاء المذهبين الحنفي والمالكي قرروا (عدم سماع الدعوى) بعد مرور مدة معينة حددها بعضهم بـ (30 عاماً) وآخرون بـ (33 عاماً) وفريق ثالث بـ (36 عاماً). وفي عهد السلطان سليم العثماني تقرر تحديد هذه المدة بـ (15 عاماً) وبهذا أخذت مجلة الأحكام العدلية (م/1660 منها) وبه أخذ المشرع العراقي.</a:t>
            </a:r>
            <a:endParaRPr lang="en-US" sz="4400">
              <a:latin typeface="Sakkal Majalla" pitchFamily="2" charset="-78"/>
              <a:ea typeface="Majalla UI"/>
              <a:cs typeface="Sakkal Majalla" pitchFamily="2" charset="-78"/>
            </a:endParaRPr>
          </a:p>
        </p:txBody>
      </p:sp>
      <p:sp>
        <p:nvSpPr>
          <p:cNvPr id="660482"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موقف القانون المدني العراقي من التقادم المسقط</a:t>
            </a:r>
            <a:endParaRPr lang="en-US" dirty="0">
              <a:solidFill>
                <a:srgbClr val="FF0000"/>
              </a:solidFill>
              <a:cs typeface="Ali-A-Samik" pitchFamily="2" charset="-78"/>
            </a:endParaRPr>
          </a:p>
        </p:txBody>
      </p:sp>
      <p:sp>
        <p:nvSpPr>
          <p:cNvPr id="3952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8515CE6-9A36-4F3C-BBE7-9A3E1EE11818}" type="slidenum">
              <a:rPr lang="ar-SA" sz="2000" b="1">
                <a:latin typeface="Candara" pitchFamily="34" charset="0"/>
              </a:rPr>
              <a:pPr algn="ctr" rtl="0"/>
              <a:t>396</a:t>
            </a:fld>
            <a:endParaRPr lang="en-US" sz="2000" b="1">
              <a:latin typeface="Candara" pitchFamily="34" charset="0"/>
            </a:endParaRPr>
          </a:p>
        </p:txBody>
      </p:sp>
      <p:sp>
        <p:nvSpPr>
          <p:cNvPr id="39526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9527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Content Placeholder 2"/>
          <p:cNvSpPr>
            <a:spLocks noGrp="1"/>
          </p:cNvSpPr>
          <p:nvPr>
            <p:ph idx="4294967295"/>
          </p:nvPr>
        </p:nvSpPr>
        <p:spPr>
          <a:xfrm>
            <a:off x="533400" y="1676400"/>
            <a:ext cx="8128000" cy="3733800"/>
          </a:xfrm>
        </p:spPr>
        <p:txBody>
          <a:bodyPr/>
          <a:lstStyle/>
          <a:p>
            <a:pPr marL="82550" indent="0" algn="just" eaLnBrk="1" hangingPunct="1">
              <a:spcBef>
                <a:spcPts val="600"/>
              </a:spcBef>
              <a:buSzPct val="80000"/>
              <a:buFont typeface="Symbol" pitchFamily="18" charset="2"/>
              <a:buNone/>
            </a:pPr>
            <a:r>
              <a:rPr lang="ar-IQ" sz="4000">
                <a:latin typeface="Sakkal Majalla" pitchFamily="2" charset="-78"/>
                <a:cs typeface="Sakkal Majalla" pitchFamily="2" charset="-78"/>
              </a:rPr>
              <a:t>إن أثر التقادم لا يقتصر على الحقوق الشخصية، فالحقوق العينية الأصلية عدا حق الملكية تسقط بالتقادم، حيث يسقط حق الانتفاع وحق الارتفاق مثلاً بعدم استعماله مدة خمسة عشر عاماً. كما أن التقادم قد يكون سبباً لاكتساب الحقوق العينية بما في ذلك حق الملكية وذلك هو التقادم المكسب وأساسه الحيازة.</a:t>
            </a:r>
          </a:p>
        </p:txBody>
      </p:sp>
      <p:sp>
        <p:nvSpPr>
          <p:cNvPr id="66150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التقادم المسقط</a:t>
            </a:r>
            <a:endParaRPr lang="en-US" dirty="0">
              <a:solidFill>
                <a:srgbClr val="FF0000"/>
              </a:solidFill>
              <a:cs typeface="Ali-A-Samik" pitchFamily="2" charset="-78"/>
            </a:endParaRPr>
          </a:p>
        </p:txBody>
      </p:sp>
      <p:sp>
        <p:nvSpPr>
          <p:cNvPr id="3962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FD45604-1E20-4C3D-AE39-7623F5A7C62B}" type="slidenum">
              <a:rPr lang="ar-SA" sz="2000" b="1">
                <a:latin typeface="Candara" pitchFamily="34" charset="0"/>
              </a:rPr>
              <a:pPr algn="ctr" rtl="0"/>
              <a:t>397</a:t>
            </a:fld>
            <a:endParaRPr lang="en-US" sz="2000" b="1">
              <a:latin typeface="Candara" pitchFamily="34" charset="0"/>
            </a:endParaRPr>
          </a:p>
        </p:txBody>
      </p:sp>
      <p:sp>
        <p:nvSpPr>
          <p:cNvPr id="39629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9629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Content Placeholder 2"/>
          <p:cNvSpPr>
            <a:spLocks noGrp="1"/>
          </p:cNvSpPr>
          <p:nvPr>
            <p:ph idx="4294967295"/>
          </p:nvPr>
        </p:nvSpPr>
        <p:spPr>
          <a:xfrm>
            <a:off x="711200" y="1371600"/>
            <a:ext cx="7899400" cy="3352800"/>
          </a:xfrm>
        </p:spPr>
        <p:txBody>
          <a:bodyPr/>
          <a:lstStyle/>
          <a:p>
            <a:pPr marL="82550" indent="0" algn="just" eaLnBrk="1" hangingPunct="1">
              <a:spcBef>
                <a:spcPts val="600"/>
              </a:spcBef>
              <a:buSzPct val="80000"/>
              <a:buFont typeface="Symbol" pitchFamily="18" charset="2"/>
              <a:buNone/>
            </a:pPr>
            <a:r>
              <a:rPr lang="ar-IQ" sz="3600">
                <a:latin typeface="Sakkal Majalla" pitchFamily="2" charset="-78"/>
                <a:cs typeface="Sakkal Majalla" pitchFamily="2" charset="-78"/>
              </a:rPr>
              <a:t>اعتباره متعلقاً بالصالح العام وهو استقرار المعاملات، كذلك راعى المشرع المصلحة الخاصة لأن عدم المطالبة بالحق إن وجد ولمدة طويلة قد يثقل كاهل الملتزم خلال هذه المدة، وقد يفسر سكوت صاحب الحق عن عدم المطالبة به بأنه تنازل أو عدم اهتمام من شأنه أن يلحق ضرراً بالمصلحة العامة واستقرار المعاملات ومصلحة الطرف الثاني.</a:t>
            </a:r>
            <a:endParaRPr lang="en-US" sz="3600">
              <a:latin typeface="Sakkal Majalla" pitchFamily="2" charset="-78"/>
              <a:ea typeface="Majalla UI"/>
              <a:cs typeface="Sakkal Majalla" pitchFamily="2" charset="-78"/>
            </a:endParaRPr>
          </a:p>
        </p:txBody>
      </p:sp>
      <p:sp>
        <p:nvSpPr>
          <p:cNvPr id="662530"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الحكمة من الأخذ بالتقادم المسقط</a:t>
            </a:r>
            <a:endParaRPr lang="en-US" dirty="0">
              <a:solidFill>
                <a:srgbClr val="FF0000"/>
              </a:solidFill>
              <a:cs typeface="Ali-A-Samik" pitchFamily="2" charset="-78"/>
            </a:endParaRPr>
          </a:p>
        </p:txBody>
      </p:sp>
      <p:sp>
        <p:nvSpPr>
          <p:cNvPr id="39731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4F85AC0-9F92-4571-A636-95911A5F87A2}" type="slidenum">
              <a:rPr lang="ar-SA" sz="2000" b="1">
                <a:latin typeface="Candara" pitchFamily="34" charset="0"/>
              </a:rPr>
              <a:pPr algn="ctr" rtl="0"/>
              <a:t>398</a:t>
            </a:fld>
            <a:endParaRPr lang="en-US" sz="2000" b="1">
              <a:latin typeface="Candara" pitchFamily="34" charset="0"/>
            </a:endParaRPr>
          </a:p>
        </p:txBody>
      </p:sp>
      <p:sp>
        <p:nvSpPr>
          <p:cNvPr id="39731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9731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Content Placeholder 2"/>
          <p:cNvSpPr>
            <a:spLocks noGrp="1"/>
          </p:cNvSpPr>
          <p:nvPr>
            <p:ph idx="1"/>
          </p:nvPr>
        </p:nvSpPr>
        <p:spPr>
          <a:xfrm>
            <a:off x="609600" y="1447800"/>
            <a:ext cx="7899400" cy="3657600"/>
          </a:xfrm>
        </p:spPr>
        <p:txBody>
          <a:bodyPr/>
          <a:lstStyle/>
          <a:p>
            <a:pPr algn="just" eaLnBrk="1" hangingPunct="1"/>
            <a:r>
              <a:rPr lang="ar-IQ" sz="4400" b="1"/>
              <a:t>1</a:t>
            </a:r>
            <a:r>
              <a:rPr lang="ar-IQ" sz="3600"/>
              <a:t>- التقادم الطويل (15) سنة:</a:t>
            </a:r>
          </a:p>
          <a:p>
            <a:pPr algn="just" eaLnBrk="1" hangingPunct="1"/>
            <a:r>
              <a:rPr lang="ar-IQ" sz="3600"/>
              <a:t>م/429 مدني: ((الدعوى بالالتزام أياً كان سببه لا تسمع على المنكر بعد تركها من غير عذر شرعي خمس عشرة سنة مع مراعاة ما وردت فيه من أحكام خاصة)). </a:t>
            </a:r>
            <a:endParaRPr lang="en-US" sz="3600">
              <a:ea typeface="Majalla UI"/>
              <a:cs typeface="Majalla UI"/>
            </a:endParaRPr>
          </a:p>
        </p:txBody>
      </p:sp>
      <p:sp>
        <p:nvSpPr>
          <p:cNvPr id="663554" name="Title 1"/>
          <p:cNvSpPr>
            <a:spLocks noGrp="1"/>
          </p:cNvSpPr>
          <p:nvPr>
            <p:ph type="title"/>
          </p:nvPr>
        </p:nvSpPr>
        <p:spPr>
          <a:xfrm>
            <a:off x="381000" y="228600"/>
            <a:ext cx="8229600" cy="804863"/>
          </a:xfrm>
        </p:spPr>
        <p:txBody>
          <a:bodyPr/>
          <a:lstStyle/>
          <a:p>
            <a:pPr algn="r" eaLnBrk="1" hangingPunct="1">
              <a:defRPr/>
            </a:pPr>
            <a:r>
              <a:rPr lang="ar-IQ" dirty="0">
                <a:solidFill>
                  <a:srgbClr val="FF0000"/>
                </a:solidFill>
                <a:cs typeface="Ali-A-Samik" pitchFamily="2" charset="-78"/>
              </a:rPr>
              <a:t>أنواع مدد التقادم</a:t>
            </a:r>
            <a:endParaRPr lang="en-US" dirty="0">
              <a:solidFill>
                <a:srgbClr val="FF0000"/>
              </a:solidFill>
              <a:cs typeface="Ali-A-Samik" pitchFamily="2" charset="-78"/>
            </a:endParaRPr>
          </a:p>
        </p:txBody>
      </p:sp>
      <p:sp>
        <p:nvSpPr>
          <p:cNvPr id="663555" name="Slide Number Placeholder 3"/>
          <p:cNvSpPr>
            <a:spLocks noGrp="1"/>
          </p:cNvSpPr>
          <p:nvPr>
            <p:ph type="sldNum" sz="quarter" idx="12"/>
          </p:nvPr>
        </p:nvSpPr>
        <p:spPr bwMode="auto">
          <a:ln>
            <a:miter lim="800000"/>
            <a:headEnd/>
            <a:tailEnd/>
          </a:ln>
        </p:spPr>
        <p:txBody>
          <a:bodyPr/>
          <a:lstStyle/>
          <a:p>
            <a:pPr>
              <a:defRPr/>
            </a:pPr>
            <a:fld id="{6B9C82C2-E99D-4001-97A3-8BF40403A4FD}" type="slidenum">
              <a:rPr lang="ar-SA" smtClean="0"/>
              <a:pPr>
                <a:defRPr/>
              </a:pPr>
              <a:t>399</a:t>
            </a:fld>
            <a:endParaRPr lang="en-US"/>
          </a:p>
        </p:txBody>
      </p:sp>
      <p:sp>
        <p:nvSpPr>
          <p:cNvPr id="663556"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663557"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ctr">
              <a:lnSpc>
                <a:spcPct val="150000"/>
              </a:lnSpc>
            </a:pPr>
            <a:r>
              <a:rPr lang="ar-IQ" dirty="0">
                <a:latin typeface="Corbel" pitchFamily="34" charset="0"/>
                <a:cs typeface="Tahoma" pitchFamily="34" charset="0"/>
              </a:rPr>
              <a:t> </a:t>
            </a:r>
            <a:endParaRPr lang="en-US" sz="2000" dirty="0">
              <a:solidFill>
                <a:srgbClr val="FFFF00"/>
              </a:solidFill>
              <a:latin typeface="Corbel"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endParaRPr lang="ar-IQ" dirty="0">
              <a:solidFill>
                <a:srgbClr val="FF0000"/>
              </a:solidFill>
              <a:latin typeface="Corbel" pitchFamily="34" charset="0"/>
              <a:cs typeface="Tahoma" pitchFamily="34" charset="0"/>
            </a:endParaRPr>
          </a:p>
          <a:p>
            <a:pPr algn="ctr">
              <a:lnSpc>
                <a:spcPct val="150000"/>
              </a:lnSpc>
            </a:pP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latin typeface="Corbel" pitchFamily="34" charset="0"/>
                <a:cs typeface="Tahoma" pitchFamily="34" charset="0"/>
              </a:rPr>
              <a:t> </a:t>
            </a:r>
            <a:endParaRPr lang="en-US" dirty="0">
              <a:latin typeface="Corbel" pitchFamily="34" charset="0"/>
            </a:endParaRPr>
          </a:p>
          <a:p>
            <a:pPr algn="just">
              <a:lnSpc>
                <a:spcPct val="150000"/>
              </a:lnSpc>
            </a:pPr>
            <a:r>
              <a:rPr lang="ar-IQ" dirty="0">
                <a:latin typeface="Corbel" pitchFamily="34" charset="0"/>
                <a:cs typeface="Tahoma" pitchFamily="34" charset="0"/>
              </a:rPr>
              <a:t>      </a:t>
            </a:r>
          </a:p>
        </p:txBody>
      </p:sp>
      <p:sp>
        <p:nvSpPr>
          <p:cNvPr id="3" name="Oval 2"/>
          <p:cNvSpPr/>
          <p:nvPr/>
        </p:nvSpPr>
        <p:spPr>
          <a:xfrm>
            <a:off x="4495800" y="533400"/>
            <a:ext cx="15240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FF0000"/>
                </a:solidFill>
              </a:rPr>
              <a:t>تنفيذ الألتزام</a:t>
            </a:r>
          </a:p>
        </p:txBody>
      </p:sp>
      <p:sp>
        <p:nvSpPr>
          <p:cNvPr id="4" name="Rounded Rectangle 3"/>
          <p:cNvSpPr/>
          <p:nvPr/>
        </p:nvSpPr>
        <p:spPr>
          <a:xfrm>
            <a:off x="6553200" y="28956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0070C0"/>
                </a:solidFill>
              </a:rPr>
              <a:t>المديونية والمسؤولية</a:t>
            </a:r>
          </a:p>
        </p:txBody>
      </p:sp>
      <p:sp>
        <p:nvSpPr>
          <p:cNvPr id="5" name="Rounded Rectangle 4"/>
          <p:cNvSpPr/>
          <p:nvPr/>
        </p:nvSpPr>
        <p:spPr>
          <a:xfrm>
            <a:off x="3886200" y="2895600"/>
            <a:ext cx="2438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dirty="0">
                <a:solidFill>
                  <a:srgbClr val="0070C0"/>
                </a:solidFill>
              </a:rPr>
              <a:t>الألتزام المدني والألتزام الطبيعي</a:t>
            </a:r>
          </a:p>
        </p:txBody>
      </p:sp>
      <p:sp>
        <p:nvSpPr>
          <p:cNvPr id="6" name="Rounded Rectangle 5"/>
          <p:cNvSpPr/>
          <p:nvPr/>
        </p:nvSpPr>
        <p:spPr>
          <a:xfrm>
            <a:off x="990600" y="2895600"/>
            <a:ext cx="2743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200" dirty="0">
                <a:solidFill>
                  <a:srgbClr val="0070C0"/>
                </a:solidFill>
              </a:rPr>
              <a:t>تنفيذ الألتزام المدني</a:t>
            </a:r>
          </a:p>
        </p:txBody>
      </p:sp>
      <p:cxnSp>
        <p:nvCxnSpPr>
          <p:cNvPr id="9" name="Straight Arrow Connector 8"/>
          <p:cNvCxnSpPr/>
          <p:nvPr/>
        </p:nvCxnSpPr>
        <p:spPr>
          <a:xfrm>
            <a:off x="5943600" y="1676400"/>
            <a:ext cx="15240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5181600" y="2286000"/>
            <a:ext cx="762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3543300" y="1943100"/>
            <a:ext cx="838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randombar(horizontal)">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circle(in)">
                                      <p:cBhvr>
                                        <p:cTn id="25"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ChangeArrowheads="1"/>
          </p:cNvSpPr>
          <p:nvPr/>
        </p:nvSpPr>
        <p:spPr bwMode="auto">
          <a:xfrm>
            <a:off x="228600" y="304800"/>
            <a:ext cx="8763000" cy="6370638"/>
          </a:xfrm>
          <a:prstGeom prst="rect">
            <a:avLst/>
          </a:prstGeom>
          <a:noFill/>
          <a:ln w="9525">
            <a:noFill/>
            <a:miter lim="800000"/>
            <a:headEnd/>
            <a:tailEnd/>
          </a:ln>
        </p:spPr>
        <p:txBody>
          <a:bodyPr>
            <a:spAutoFit/>
          </a:bodyPr>
          <a:lstStyle/>
          <a:p>
            <a:pPr algn="just">
              <a:lnSpc>
                <a:spcPct val="150000"/>
              </a:lnSpc>
              <a:defRPr/>
            </a:pPr>
            <a:r>
              <a:rPr lang="ar-IQ" sz="1600" dirty="0">
                <a:solidFill>
                  <a:srgbClr val="0070C0"/>
                </a:solidFill>
                <a:latin typeface="Corbel" pitchFamily="34" charset="0"/>
                <a:cs typeface="Tahoma" pitchFamily="34" charset="0"/>
              </a:rPr>
              <a:t>ثالثا: الألتزام بنقل حق عيني برد على منقول معين بالنوع وبالمقدار  </a:t>
            </a:r>
            <a:endParaRPr lang="ar-IQ" sz="1600" dirty="0">
              <a:latin typeface="Corbel" pitchFamily="34" charset="0"/>
              <a:cs typeface="Tahoma" pitchFamily="34" charset="0"/>
            </a:endParaRPr>
          </a:p>
          <a:p>
            <a:pPr algn="just">
              <a:lnSpc>
                <a:spcPct val="150000"/>
              </a:lnSpc>
              <a:defRPr/>
            </a:pPr>
            <a:r>
              <a:rPr lang="ar-IQ" sz="1600" dirty="0">
                <a:latin typeface="Corbel" pitchFamily="34" charset="0"/>
                <a:cs typeface="Tahoma" pitchFamily="34" charset="0"/>
              </a:rPr>
              <a:t>أن هذا النوع من الألتزام لا يتم تنفيذه ولا ينقل الحق الا بتعيين المنقول بالذات طبقا لما نصت عليه المادة 248\ أ, اذا ورد الالتزام بنقل الملكية او اي حق عيني اخر على شيء لم يعين الا بنوعه فلا ينقل الحق الا بتعيين الشيء بالذات, وبالنظر الى ان تعيينه بالذات يقتضي فرزه , اي عزله من بقية صنفه, سواء اقترن ذلك بتسليمه الى الدائن او لم يقترن به, فأن امتناع المدين عن الفرز يحول دون انتقال الحق الى الدائن ويفسح المجال الى تنفيذه جبرا عنه.   </a:t>
            </a:r>
          </a:p>
          <a:p>
            <a:pPr algn="just">
              <a:lnSpc>
                <a:spcPct val="150000"/>
              </a:lnSpc>
              <a:defRPr/>
            </a:pPr>
            <a:r>
              <a:rPr lang="ar-IQ" sz="1600" dirty="0">
                <a:solidFill>
                  <a:srgbClr val="00B0F0"/>
                </a:solidFill>
                <a:latin typeface="Corbel" pitchFamily="34" charset="0"/>
                <a:cs typeface="Tahoma" pitchFamily="34" charset="0"/>
              </a:rPr>
              <a:t>ان المدين اذا كانت لديه منقولات من نفس النوع حق للدائن ان يطلب من المحكمة ان تخوله القيام بتعيين الشيء المستحق له او ان يكلف خبيرا باجراء التعيين وبتعيين الشيء بالذات يتم انتقال الحق العيني وبتسلم الدائن للشيء يتم تنفيذ الالتزام بالتسليم. أما اذا تأخر التسليم عن التعيين وامتنع المدين عن تنفيذه, ولم يتضمن حكم المحكمة الامر بالتسليم, فللدائن ان يستصدر حكما ثانيا يلزم المدين بتسليم الشيء ويودع الحكم دائرة التنفيذ. </a:t>
            </a:r>
          </a:p>
          <a:p>
            <a:pPr algn="just">
              <a:lnSpc>
                <a:spcPct val="150000"/>
              </a:lnSpc>
              <a:defRPr/>
            </a:pPr>
            <a:r>
              <a:rPr lang="ar-IQ" sz="1600" dirty="0">
                <a:solidFill>
                  <a:srgbClr val="FF0000"/>
                </a:solidFill>
                <a:latin typeface="Corbel" pitchFamily="34" charset="0"/>
                <a:cs typeface="Tahoma" pitchFamily="34" charset="0"/>
              </a:rPr>
              <a:t>اما اذا لم يكن لدى المدين مثليات من نفس النوع, فحسب المادة 248/2 ( فأذا لم يقم المدين بتنفيذ التزامه, جاز للدائن ان يحصل على شيء من النوع نفسه على نفقة المدين بعد استئذان المحمكة, او بغير استئذانها في حالة الأستعجال. كما انه يجوز له ان يطالب بقيمة الشيء من غير اخلال بالتعويض). </a:t>
            </a:r>
          </a:p>
          <a:p>
            <a:pPr algn="just">
              <a:lnSpc>
                <a:spcPct val="150000"/>
              </a:lnSpc>
              <a:defRPr/>
            </a:pPr>
            <a:r>
              <a:rPr lang="ar-IQ" sz="1600" dirty="0">
                <a:solidFill>
                  <a:srgbClr val="FF0000"/>
                </a:solidFill>
                <a:latin typeface="Corbel" pitchFamily="34" charset="0"/>
                <a:cs typeface="Tahoma" pitchFamily="34" charset="0"/>
              </a:rPr>
              <a:t>وقد يتحول الدائن من المطالبة بالتنفيذ العيني الجبري الى المطالبة بالتنفيذ بطريق التعويض بحالتين:</a:t>
            </a:r>
          </a:p>
          <a:p>
            <a:pPr marL="342900" indent="-342900" algn="just">
              <a:lnSpc>
                <a:spcPct val="150000"/>
              </a:lnSpc>
              <a:buFontTx/>
              <a:buAutoNum type="arabicPeriod"/>
              <a:defRPr/>
            </a:pPr>
            <a:r>
              <a:rPr lang="ar-IQ" sz="1600" dirty="0">
                <a:latin typeface="Corbel" pitchFamily="34" charset="0"/>
                <a:cs typeface="Tahoma" pitchFamily="34" charset="0"/>
              </a:rPr>
              <a:t>اذا تعذر حصول الدائن على الشيء من النوع نفسه</a:t>
            </a:r>
          </a:p>
          <a:p>
            <a:pPr marL="342900" indent="-342900" algn="just">
              <a:lnSpc>
                <a:spcPct val="150000"/>
              </a:lnSpc>
              <a:buFontTx/>
              <a:buAutoNum type="arabicPeriod"/>
              <a:defRPr/>
            </a:pPr>
            <a:r>
              <a:rPr lang="ar-IQ" sz="1600" dirty="0">
                <a:latin typeface="Corbel" pitchFamily="34" charset="0"/>
                <a:cs typeface="Tahoma" pitchFamily="34" charset="0"/>
              </a:rPr>
              <a:t>أذا اتخذ من امتناع المدين على التنفيذ العيني ذريعة للمطالبة بالتنفيذ بمقابل ولم يمانع المدين بذلك </a:t>
            </a:r>
          </a:p>
        </p:txBody>
      </p:sp>
    </p:spTree>
  </p:cSld>
  <p:clrMapOvr>
    <a:masterClrMapping/>
  </p:clrMapOvr>
  <p:transition/>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Content Placeholder 2"/>
          <p:cNvSpPr>
            <a:spLocks noGrp="1"/>
          </p:cNvSpPr>
          <p:nvPr>
            <p:ph idx="4294967295"/>
          </p:nvPr>
        </p:nvSpPr>
        <p:spPr>
          <a:xfrm>
            <a:off x="711200" y="1219200"/>
            <a:ext cx="7899400" cy="37338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م/430/2 مدني: ((أما الريع المستحق في ذمة الحائز سيء النية والريع الواجب على متولي الوقف أداؤه للمستحقين فلا تسمع الدعوى بهما على المنكر بعد تركها من غير عذر شرعي خمس عشرة سنة)).</a:t>
            </a:r>
            <a:endParaRPr lang="en-US" sz="4800">
              <a:latin typeface="Sakkal Majalla" pitchFamily="2" charset="-78"/>
              <a:ea typeface="Majalla UI"/>
              <a:cs typeface="Sakkal Majalla" pitchFamily="2" charset="-78"/>
            </a:endParaRPr>
          </a:p>
        </p:txBody>
      </p:sp>
      <p:sp>
        <p:nvSpPr>
          <p:cNvPr id="66457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أنواع مدد التقادم</a:t>
            </a:r>
            <a:endParaRPr lang="en-US" dirty="0">
              <a:solidFill>
                <a:srgbClr val="FF0000"/>
              </a:solidFill>
              <a:cs typeface="Ali-A-Samik" pitchFamily="2" charset="-78"/>
            </a:endParaRPr>
          </a:p>
        </p:txBody>
      </p:sp>
      <p:sp>
        <p:nvSpPr>
          <p:cNvPr id="39936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C23D1EE-DF12-47B2-8E66-9314A73FE113}" type="slidenum">
              <a:rPr lang="ar-SA" sz="2000" b="1">
                <a:latin typeface="Candara" pitchFamily="34" charset="0"/>
              </a:rPr>
              <a:pPr algn="ctr" rtl="0"/>
              <a:t>400</a:t>
            </a:fld>
            <a:endParaRPr lang="en-US" sz="2000" b="1">
              <a:latin typeface="Candara" pitchFamily="34" charset="0"/>
            </a:endParaRPr>
          </a:p>
        </p:txBody>
      </p:sp>
      <p:sp>
        <p:nvSpPr>
          <p:cNvPr id="39936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39936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Content Placeholder 2"/>
          <p:cNvSpPr>
            <a:spLocks noGrp="1"/>
          </p:cNvSpPr>
          <p:nvPr>
            <p:ph idx="1"/>
          </p:nvPr>
        </p:nvSpPr>
        <p:spPr>
          <a:xfrm>
            <a:off x="635000" y="1295400"/>
            <a:ext cx="7899400" cy="3810000"/>
          </a:xfrm>
        </p:spPr>
        <p:txBody>
          <a:bodyPr/>
          <a:lstStyle/>
          <a:p>
            <a:pPr algn="just" eaLnBrk="1" hangingPunct="1"/>
            <a:r>
              <a:rPr lang="ar-IQ" sz="4800" b="1"/>
              <a:t>2</a:t>
            </a:r>
            <a:r>
              <a:rPr lang="ar-IQ" sz="3600" b="1"/>
              <a:t>- التقادم الخمسي (5) سنوات:</a:t>
            </a:r>
          </a:p>
          <a:p>
            <a:pPr algn="just" eaLnBrk="1" hangingPunct="1"/>
            <a:r>
              <a:rPr lang="ar-IQ" sz="3600"/>
              <a:t>م/430/1 مدني: ((كل حق دوري متجدد كالاجرة والفوائد والرواتب والإيرادات المرتبة لا تسمع الدعوى به على المدين بعد تركها من غير عذر شرعي خمس سنوات)).</a:t>
            </a:r>
          </a:p>
        </p:txBody>
      </p:sp>
      <p:sp>
        <p:nvSpPr>
          <p:cNvPr id="665602" name="Title 1"/>
          <p:cNvSpPr>
            <a:spLocks noGrp="1"/>
          </p:cNvSpPr>
          <p:nvPr>
            <p:ph type="title"/>
          </p:nvPr>
        </p:nvSpPr>
        <p:spPr>
          <a:xfrm>
            <a:off x="381000" y="228600"/>
            <a:ext cx="8229600" cy="804863"/>
          </a:xfrm>
        </p:spPr>
        <p:txBody>
          <a:bodyPr/>
          <a:lstStyle/>
          <a:p>
            <a:pPr algn="r" eaLnBrk="1" hangingPunct="1">
              <a:defRPr/>
            </a:pPr>
            <a:r>
              <a:rPr lang="ar-IQ" dirty="0">
                <a:solidFill>
                  <a:srgbClr val="FF0000"/>
                </a:solidFill>
                <a:cs typeface="Ali-A-Samik" pitchFamily="2" charset="-78"/>
              </a:rPr>
              <a:t>أنواع مدد التقادم</a:t>
            </a:r>
            <a:endParaRPr lang="en-US" dirty="0">
              <a:solidFill>
                <a:srgbClr val="FF0000"/>
              </a:solidFill>
              <a:cs typeface="Ali-A-Samik" pitchFamily="2" charset="-78"/>
            </a:endParaRPr>
          </a:p>
        </p:txBody>
      </p:sp>
      <p:sp>
        <p:nvSpPr>
          <p:cNvPr id="665603" name="Slide Number Placeholder 3"/>
          <p:cNvSpPr>
            <a:spLocks noGrp="1"/>
          </p:cNvSpPr>
          <p:nvPr>
            <p:ph type="sldNum" sz="quarter" idx="12"/>
          </p:nvPr>
        </p:nvSpPr>
        <p:spPr bwMode="auto">
          <a:ln>
            <a:miter lim="800000"/>
            <a:headEnd/>
            <a:tailEnd/>
          </a:ln>
        </p:spPr>
        <p:txBody>
          <a:bodyPr/>
          <a:lstStyle/>
          <a:p>
            <a:pPr>
              <a:defRPr/>
            </a:pPr>
            <a:fld id="{47A10853-24BF-4D26-A1A5-96124F7A5D53}" type="slidenum">
              <a:rPr lang="ar-SA" smtClean="0"/>
              <a:pPr>
                <a:defRPr/>
              </a:pPr>
              <a:t>401</a:t>
            </a:fld>
            <a:endParaRPr lang="en-US"/>
          </a:p>
        </p:txBody>
      </p:sp>
      <p:sp>
        <p:nvSpPr>
          <p:cNvPr id="66560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t> </a:t>
            </a:r>
          </a:p>
        </p:txBody>
      </p:sp>
      <p:sp>
        <p:nvSpPr>
          <p:cNvPr id="66560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Content Placeholder 2"/>
          <p:cNvSpPr>
            <a:spLocks noGrp="1"/>
          </p:cNvSpPr>
          <p:nvPr>
            <p:ph idx="4294967295"/>
          </p:nvPr>
        </p:nvSpPr>
        <p:spPr>
          <a:xfrm>
            <a:off x="482600" y="1752600"/>
            <a:ext cx="8128000" cy="3200400"/>
          </a:xfrm>
        </p:spPr>
        <p:txBody>
          <a:bodyPr/>
          <a:lstStyle/>
          <a:p>
            <a:pPr marL="0" indent="0" algn="just" eaLnBrk="1" hangingPunct="1">
              <a:buFont typeface="Symbol" pitchFamily="18" charset="2"/>
              <a:buNone/>
            </a:pPr>
            <a:r>
              <a:rPr lang="ar-IQ" sz="4800" b="1">
                <a:latin typeface="Sakkal Majalla" pitchFamily="2" charset="-78"/>
                <a:cs typeface="Sakkal Majalla" pitchFamily="2" charset="-78"/>
              </a:rPr>
              <a:t>3- التقادم الحولي (سنة واحدة):</a:t>
            </a:r>
          </a:p>
          <a:p>
            <a:pPr marL="0" indent="0" algn="just" eaLnBrk="1" hangingPunct="1">
              <a:buFont typeface="Symbol" pitchFamily="18" charset="2"/>
              <a:buNone/>
            </a:pPr>
            <a:r>
              <a:rPr lang="ar-IQ" sz="4800">
                <a:latin typeface="Sakkal Majalla" pitchFamily="2" charset="-78"/>
                <a:cs typeface="Sakkal Majalla" pitchFamily="2" charset="-78"/>
              </a:rPr>
              <a:t>م/431 مدني: ((1– لا تسمع الدعوى على المنكر بعد تركها من غير عذر شرعي سنة واحدة في الحقوق الآتية:</a:t>
            </a:r>
            <a:endParaRPr lang="en-US" sz="4800">
              <a:latin typeface="Sakkal Majalla" pitchFamily="2" charset="-78"/>
              <a:ea typeface="Majalla UI"/>
              <a:cs typeface="Sakkal Majalla" pitchFamily="2" charset="-78"/>
            </a:endParaRPr>
          </a:p>
        </p:txBody>
      </p:sp>
      <p:sp>
        <p:nvSpPr>
          <p:cNvPr id="66662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أنواع مدد التقادم</a:t>
            </a:r>
            <a:endParaRPr lang="en-US" dirty="0">
              <a:solidFill>
                <a:srgbClr val="FF0000"/>
              </a:solidFill>
              <a:cs typeface="Ali-A-Samik" pitchFamily="2" charset="-78"/>
            </a:endParaRPr>
          </a:p>
        </p:txBody>
      </p:sp>
      <p:sp>
        <p:nvSpPr>
          <p:cNvPr id="40141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529E1227-3485-4E56-BE5C-F1B425FD8911}" type="slidenum">
              <a:rPr lang="ar-SA" sz="2000" b="1">
                <a:latin typeface="Candara" pitchFamily="34" charset="0"/>
              </a:rPr>
              <a:pPr algn="ctr" rtl="0"/>
              <a:t>402</a:t>
            </a:fld>
            <a:endParaRPr lang="en-US" sz="2000" b="1">
              <a:latin typeface="Candara" pitchFamily="34" charset="0"/>
            </a:endParaRPr>
          </a:p>
        </p:txBody>
      </p:sp>
      <p:sp>
        <p:nvSpPr>
          <p:cNvPr id="40141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0141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Content Placeholder 2"/>
          <p:cNvSpPr>
            <a:spLocks noGrp="1"/>
          </p:cNvSpPr>
          <p:nvPr>
            <p:ph idx="1"/>
          </p:nvPr>
        </p:nvSpPr>
        <p:spPr>
          <a:xfrm>
            <a:off x="635000" y="1371600"/>
            <a:ext cx="8128000" cy="4267200"/>
          </a:xfrm>
        </p:spPr>
        <p:txBody>
          <a:bodyPr/>
          <a:lstStyle/>
          <a:p>
            <a:pPr algn="just" eaLnBrk="1" hangingPunct="1"/>
            <a:r>
              <a:rPr lang="ar-IQ" sz="3600"/>
              <a:t>أ– حقوق الأطباء والصيادلة والمحامين والأساتذة والمعلمين والمهندسين والخبراء ووكلاء التفليسة والسماسرة، وبوجه عام كل من يزاول مهنة حرة على أن تكون هذه الحقوق واجبة لهم جزاءً عما أدوه من عمل وما تكبدوه من مصروفات.</a:t>
            </a:r>
            <a:endParaRPr lang="en-US" sz="3600">
              <a:ea typeface="Majalla UI"/>
              <a:cs typeface="Majalla UI"/>
            </a:endParaRPr>
          </a:p>
        </p:txBody>
      </p:sp>
      <p:sp>
        <p:nvSpPr>
          <p:cNvPr id="667650" name="Title 1"/>
          <p:cNvSpPr>
            <a:spLocks noGrp="1"/>
          </p:cNvSpPr>
          <p:nvPr>
            <p:ph type="title"/>
          </p:nvPr>
        </p:nvSpPr>
        <p:spPr>
          <a:xfrm>
            <a:off x="381000" y="228600"/>
            <a:ext cx="8229600" cy="804863"/>
          </a:xfrm>
        </p:spPr>
        <p:txBody>
          <a:bodyPr/>
          <a:lstStyle/>
          <a:p>
            <a:pPr eaLnBrk="1" hangingPunct="1">
              <a:defRPr/>
            </a:pPr>
            <a:r>
              <a:rPr lang="ar-IQ" dirty="0">
                <a:solidFill>
                  <a:schemeClr val="tx1"/>
                </a:solidFill>
                <a:cs typeface="Ali-A-Samik" pitchFamily="2" charset="-78"/>
              </a:rPr>
              <a:t> </a:t>
            </a:r>
            <a:endParaRPr lang="en-US" dirty="0">
              <a:solidFill>
                <a:schemeClr val="tx1"/>
              </a:solidFill>
              <a:cs typeface="Ali-A-Samik" pitchFamily="2" charset="-78"/>
            </a:endParaRPr>
          </a:p>
        </p:txBody>
      </p:sp>
      <p:sp>
        <p:nvSpPr>
          <p:cNvPr id="667651" name="Slide Number Placeholder 3"/>
          <p:cNvSpPr>
            <a:spLocks noGrp="1"/>
          </p:cNvSpPr>
          <p:nvPr>
            <p:ph type="sldNum" sz="quarter" idx="12"/>
          </p:nvPr>
        </p:nvSpPr>
        <p:spPr bwMode="auto">
          <a:ln>
            <a:miter lim="800000"/>
            <a:headEnd/>
            <a:tailEnd/>
          </a:ln>
        </p:spPr>
        <p:txBody>
          <a:bodyPr/>
          <a:lstStyle/>
          <a:p>
            <a:pPr>
              <a:defRPr/>
            </a:pPr>
            <a:fld id="{131ECB2A-7A86-49ED-8376-266994EB570A}" type="slidenum">
              <a:rPr lang="ar-SA" smtClean="0"/>
              <a:pPr>
                <a:defRPr/>
              </a:pPr>
              <a:t>403</a:t>
            </a:fld>
            <a:endParaRPr lang="en-US"/>
          </a:p>
        </p:txBody>
      </p:sp>
      <p:sp>
        <p:nvSpPr>
          <p:cNvPr id="66765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66765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Content Placeholder 2"/>
          <p:cNvSpPr>
            <a:spLocks noGrp="1"/>
          </p:cNvSpPr>
          <p:nvPr>
            <p:ph idx="4294967295"/>
          </p:nvPr>
        </p:nvSpPr>
        <p:spPr>
          <a:xfrm>
            <a:off x="609600" y="914400"/>
            <a:ext cx="7899400" cy="27432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ب– حقوق التجار والصناع عن أشياء وردوها لأشخاص لا يتجرون في هذه الأشياء، وحقوق أصحاب الفنادق والمطاعم عن أجر الإقامة وثمن الطعام وكل ما صرفوه لحساب عملائهم.</a:t>
            </a:r>
            <a:endParaRPr lang="en-US" sz="4400">
              <a:latin typeface="Sakkal Majalla" pitchFamily="2" charset="-78"/>
              <a:ea typeface="Majalla UI"/>
              <a:cs typeface="Sakkal Majalla" pitchFamily="2" charset="-78"/>
            </a:endParaRPr>
          </a:p>
        </p:txBody>
      </p:sp>
      <p:sp>
        <p:nvSpPr>
          <p:cNvPr id="403459"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16210F8-D860-4FC3-9372-847027EAF6A6}" type="slidenum">
              <a:rPr lang="ar-SA" sz="2000" b="1">
                <a:latin typeface="Candara" pitchFamily="34" charset="0"/>
              </a:rPr>
              <a:pPr algn="ctr" rtl="0"/>
              <a:t>404</a:t>
            </a:fld>
            <a:endParaRPr lang="en-US" sz="2000" b="1">
              <a:latin typeface="Candara" pitchFamily="34" charset="0"/>
            </a:endParaRPr>
          </a:p>
        </p:txBody>
      </p:sp>
      <p:sp>
        <p:nvSpPr>
          <p:cNvPr id="403460"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03461"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Content Placeholder 2"/>
          <p:cNvSpPr>
            <a:spLocks noGrp="1"/>
          </p:cNvSpPr>
          <p:nvPr>
            <p:ph idx="4294967295"/>
          </p:nvPr>
        </p:nvSpPr>
        <p:spPr>
          <a:xfrm>
            <a:off x="469900" y="914400"/>
            <a:ext cx="8204200" cy="40386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ج- حقوق العملة والخدم والأُجراء من أجور يومية وغير يومية ومن ثمن ما قاموا به من توريدات.</a:t>
            </a:r>
            <a:endParaRPr lang="en-US" sz="4400">
              <a:latin typeface="Sakkal Majalla" pitchFamily="2" charset="-78"/>
              <a:ea typeface="Majalla UI"/>
              <a:cs typeface="Sakkal Majalla" pitchFamily="2" charset="-78"/>
            </a:endParaRPr>
          </a:p>
          <a:p>
            <a:pPr marL="0" indent="0" algn="just" eaLnBrk="1" hangingPunct="1">
              <a:buFont typeface="Symbol" pitchFamily="18" charset="2"/>
              <a:buNone/>
            </a:pPr>
            <a:r>
              <a:rPr lang="ar-IQ" sz="3200">
                <a:latin typeface="Sakkal Majalla" pitchFamily="2" charset="-78"/>
                <a:cs typeface="Sakkal Majalla" pitchFamily="2" charset="-78"/>
              </a:rPr>
              <a:t>2- ...</a:t>
            </a:r>
          </a:p>
          <a:p>
            <a:pPr marL="0" indent="0" algn="just" eaLnBrk="1" hangingPunct="1">
              <a:buFont typeface="Symbol" pitchFamily="18" charset="2"/>
              <a:buNone/>
            </a:pPr>
            <a:r>
              <a:rPr lang="ar-IQ" sz="3200">
                <a:latin typeface="Sakkal Majalla" pitchFamily="2" charset="-78"/>
                <a:cs typeface="Sakkal Majalla" pitchFamily="2" charset="-78"/>
              </a:rPr>
              <a:t>3- ...</a:t>
            </a:r>
          </a:p>
          <a:p>
            <a:pPr marL="0" indent="0" algn="just" eaLnBrk="1" hangingPunct="1">
              <a:buFont typeface="Symbol" pitchFamily="18" charset="2"/>
              <a:buNone/>
            </a:pPr>
            <a:r>
              <a:rPr lang="ar-IQ" sz="4400">
                <a:latin typeface="Sakkal Majalla" pitchFamily="2" charset="-78"/>
                <a:cs typeface="Sakkal Majalla" pitchFamily="2" charset="-78"/>
              </a:rPr>
              <a:t>4- لكن إذا حرر سند بحق من هذه الحقوق فلا يتقادم الحق إلا بانقضاء خمس عشرة سنة)).</a:t>
            </a:r>
            <a:endParaRPr lang="en-US" sz="4400">
              <a:latin typeface="Sakkal Majalla" pitchFamily="2" charset="-78"/>
              <a:cs typeface="Sakkal Majalla" pitchFamily="2" charset="-78"/>
            </a:endParaRPr>
          </a:p>
        </p:txBody>
      </p:sp>
      <p:sp>
        <p:nvSpPr>
          <p:cNvPr id="404483"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E844DA6-F888-4840-8FB7-8F4058E78050}" type="slidenum">
              <a:rPr lang="ar-SA" sz="2000" b="1">
                <a:latin typeface="Candara" pitchFamily="34" charset="0"/>
              </a:rPr>
              <a:pPr algn="ctr" rtl="0"/>
              <a:t>405</a:t>
            </a:fld>
            <a:endParaRPr lang="en-US" sz="2000" b="1">
              <a:latin typeface="Candara" pitchFamily="34" charset="0"/>
            </a:endParaRPr>
          </a:p>
        </p:txBody>
      </p:sp>
      <p:sp>
        <p:nvSpPr>
          <p:cNvPr id="404484"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04485"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Content Placeholder 2"/>
          <p:cNvSpPr>
            <a:spLocks noGrp="1"/>
          </p:cNvSpPr>
          <p:nvPr>
            <p:ph idx="1"/>
          </p:nvPr>
        </p:nvSpPr>
        <p:spPr>
          <a:xfrm>
            <a:off x="609600" y="1143000"/>
            <a:ext cx="8382000" cy="5181600"/>
          </a:xfrm>
        </p:spPr>
        <p:txBody>
          <a:bodyPr/>
          <a:lstStyle/>
          <a:p>
            <a:pPr algn="just" eaLnBrk="1" hangingPunct="1"/>
            <a:r>
              <a:rPr lang="ar-IQ" sz="3200"/>
              <a:t>م/433 مدني: ((تحسب المدة التي تمنع من سماع الدعوى بالتقويم الميلادي، وتكون بالأيام لا بالساعات)).</a:t>
            </a:r>
          </a:p>
          <a:p>
            <a:pPr algn="just" eaLnBrk="1" hangingPunct="1"/>
            <a:r>
              <a:rPr lang="ar-IQ" sz="3200"/>
              <a:t>م/434 مدني: ((1- يعتبر ابتداءً المدة المقررة لعدم سماع الدعوى من اليوم الذي يصبح فيه الالتزام مستحق الأداء. 2– ففي دعوى الدين المؤجل تبدأ المدة من وقت حلول الأجل، وفي دعوى الدين المعلق على شرط من وقت تحقق الشرط، وفي دعوى ضمان الاستحقاق من الوقت الذي يثبت فيه الاستحقاق...)).</a:t>
            </a:r>
            <a:endParaRPr lang="en-US" sz="3200">
              <a:ea typeface="Majalla UI"/>
              <a:cs typeface="Majalla UI"/>
            </a:endParaRPr>
          </a:p>
        </p:txBody>
      </p:sp>
      <p:sp>
        <p:nvSpPr>
          <p:cNvPr id="670722" name="Title 1"/>
          <p:cNvSpPr>
            <a:spLocks noGrp="1"/>
          </p:cNvSpPr>
          <p:nvPr>
            <p:ph type="title"/>
          </p:nvPr>
        </p:nvSpPr>
        <p:spPr>
          <a:xfrm>
            <a:off x="381000" y="228600"/>
            <a:ext cx="8229600" cy="804863"/>
          </a:xfrm>
        </p:spPr>
        <p:txBody>
          <a:bodyPr/>
          <a:lstStyle/>
          <a:p>
            <a:pPr algn="r" eaLnBrk="1" hangingPunct="1">
              <a:defRPr/>
            </a:pPr>
            <a:r>
              <a:rPr lang="ar-IQ" dirty="0">
                <a:solidFill>
                  <a:srgbClr val="FF0000"/>
                </a:solidFill>
                <a:cs typeface="Ali-A-Samik" pitchFamily="2" charset="-78"/>
              </a:rPr>
              <a:t>حساب مدة التقادم</a:t>
            </a:r>
            <a:endParaRPr lang="en-US" dirty="0">
              <a:solidFill>
                <a:srgbClr val="FF0000"/>
              </a:solidFill>
              <a:cs typeface="Ali-A-Samik" pitchFamily="2" charset="-78"/>
            </a:endParaRPr>
          </a:p>
        </p:txBody>
      </p:sp>
      <p:sp>
        <p:nvSpPr>
          <p:cNvPr id="670723" name="Slide Number Placeholder 3"/>
          <p:cNvSpPr>
            <a:spLocks noGrp="1"/>
          </p:cNvSpPr>
          <p:nvPr>
            <p:ph type="sldNum" sz="quarter" idx="12"/>
          </p:nvPr>
        </p:nvSpPr>
        <p:spPr bwMode="auto">
          <a:ln>
            <a:miter lim="800000"/>
            <a:headEnd/>
            <a:tailEnd/>
          </a:ln>
        </p:spPr>
        <p:txBody>
          <a:bodyPr/>
          <a:lstStyle/>
          <a:p>
            <a:pPr>
              <a:defRPr/>
            </a:pPr>
            <a:fld id="{B9E73994-F3E8-4105-ADEA-5990BBE5B78B}" type="slidenum">
              <a:rPr lang="ar-SA" smtClean="0"/>
              <a:pPr>
                <a:defRPr/>
              </a:pPr>
              <a:t>406</a:t>
            </a:fld>
            <a:endParaRPr lang="en-US"/>
          </a:p>
        </p:txBody>
      </p:sp>
      <p:sp>
        <p:nvSpPr>
          <p:cNvPr id="670724"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670725"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Content Placeholder 2"/>
          <p:cNvSpPr>
            <a:spLocks noGrp="1"/>
          </p:cNvSpPr>
          <p:nvPr>
            <p:ph idx="4294967295"/>
          </p:nvPr>
        </p:nvSpPr>
        <p:spPr>
          <a:xfrm>
            <a:off x="609600" y="1447800"/>
            <a:ext cx="8382000" cy="35814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إذن العبرة ليست في نشوء الحق وإنما العبرة هي في اليوم التالي لاستحقاق الحق، وهي من النظام العام ولا يجوز الاتفاق على ما يخالفها إلا في حالات استثنائية. </a:t>
            </a:r>
          </a:p>
          <a:p>
            <a:pPr marL="0" indent="0" algn="just" eaLnBrk="1" hangingPunct="1">
              <a:buFont typeface="Symbol" pitchFamily="18" charset="2"/>
              <a:buNone/>
            </a:pPr>
            <a:r>
              <a:rPr lang="ar-IQ" sz="4400">
                <a:latin typeface="Sakkal Majalla" pitchFamily="2" charset="-78"/>
                <a:cs typeface="Sakkal Majalla" pitchFamily="2" charset="-78"/>
              </a:rPr>
              <a:t>كما أن المدة تحسب بالأيام وليس بالساعات.</a:t>
            </a:r>
            <a:endParaRPr lang="en-US" sz="4400">
              <a:latin typeface="Sakkal Majalla" pitchFamily="2" charset="-78"/>
              <a:ea typeface="Majalla UI"/>
              <a:cs typeface="Sakkal Majalla" pitchFamily="2" charset="-78"/>
            </a:endParaRPr>
          </a:p>
        </p:txBody>
      </p:sp>
      <p:sp>
        <p:nvSpPr>
          <p:cNvPr id="67174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حساب مدة التقادم</a:t>
            </a:r>
            <a:endParaRPr lang="en-US" dirty="0">
              <a:solidFill>
                <a:srgbClr val="FF0000"/>
              </a:solidFill>
              <a:cs typeface="Ali-A-Samik" pitchFamily="2" charset="-78"/>
            </a:endParaRPr>
          </a:p>
        </p:txBody>
      </p:sp>
      <p:sp>
        <p:nvSpPr>
          <p:cNvPr id="40653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F6A69D5-76BF-482C-B839-8CF3C062FEDB}" type="slidenum">
              <a:rPr lang="ar-SA" sz="2000" b="1">
                <a:latin typeface="Candara" pitchFamily="34" charset="0"/>
              </a:rPr>
              <a:pPr algn="ctr" rtl="0"/>
              <a:t>407</a:t>
            </a:fld>
            <a:endParaRPr lang="en-US" sz="2000" b="1">
              <a:latin typeface="Candara" pitchFamily="34" charset="0"/>
            </a:endParaRPr>
          </a:p>
        </p:txBody>
      </p:sp>
      <p:sp>
        <p:nvSpPr>
          <p:cNvPr id="40653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0653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Content Placeholder 2"/>
          <p:cNvSpPr>
            <a:spLocks noGrp="1"/>
          </p:cNvSpPr>
          <p:nvPr>
            <p:ph idx="1"/>
          </p:nvPr>
        </p:nvSpPr>
        <p:spPr>
          <a:xfrm>
            <a:off x="457200" y="1219200"/>
            <a:ext cx="8382000" cy="5105400"/>
          </a:xfrm>
        </p:spPr>
        <p:txBody>
          <a:bodyPr/>
          <a:lstStyle/>
          <a:p>
            <a:pPr algn="just" eaLnBrk="1" hangingPunct="1"/>
            <a:r>
              <a:rPr lang="ar-IQ" sz="3600"/>
              <a:t>م/435 مدني: ((1– تقف المدة المقررة لعدم سماع الدعوى بالعذر الشرعي، كأن يكون المدعي صغيراً أو محجوراً وليس له ولي، أو غائباً في بلاد أجنبية نائية، أو أن تكون الدعوى بين الزوجين أو بين الأصول والفروع، أو أن يكون هناك مانع آخر يستحيل معه على المدعي أن يطالب بحقه. 2– والمدة التي تمضي مع قيام العذر لا تعتبر)).</a:t>
            </a:r>
            <a:endParaRPr lang="en-US" sz="3600">
              <a:ea typeface="Majalla UI"/>
              <a:cs typeface="Majalla UI"/>
            </a:endParaRPr>
          </a:p>
        </p:txBody>
      </p:sp>
      <p:sp>
        <p:nvSpPr>
          <p:cNvPr id="672770" name="Title 1"/>
          <p:cNvSpPr>
            <a:spLocks noGrp="1"/>
          </p:cNvSpPr>
          <p:nvPr>
            <p:ph type="title"/>
          </p:nvPr>
        </p:nvSpPr>
        <p:spPr>
          <a:xfrm>
            <a:off x="381000" y="228600"/>
            <a:ext cx="8229600" cy="804863"/>
          </a:xfrm>
        </p:spPr>
        <p:txBody>
          <a:bodyPr/>
          <a:lstStyle/>
          <a:p>
            <a:pPr algn="r" eaLnBrk="1" hangingPunct="1">
              <a:defRPr/>
            </a:pPr>
            <a:r>
              <a:rPr lang="ar-IQ" dirty="0">
                <a:solidFill>
                  <a:srgbClr val="FF0000"/>
                </a:solidFill>
                <a:cs typeface="Ali-A-Samik" pitchFamily="2" charset="-78"/>
              </a:rPr>
              <a:t>وقف التقادم</a:t>
            </a:r>
            <a:endParaRPr lang="en-US" dirty="0">
              <a:solidFill>
                <a:srgbClr val="FF0000"/>
              </a:solidFill>
              <a:cs typeface="Ali-A-Samik" pitchFamily="2" charset="-78"/>
            </a:endParaRPr>
          </a:p>
        </p:txBody>
      </p:sp>
      <p:sp>
        <p:nvSpPr>
          <p:cNvPr id="672771" name="Slide Number Placeholder 3"/>
          <p:cNvSpPr>
            <a:spLocks noGrp="1"/>
          </p:cNvSpPr>
          <p:nvPr>
            <p:ph type="sldNum" sz="quarter" idx="12"/>
          </p:nvPr>
        </p:nvSpPr>
        <p:spPr bwMode="auto">
          <a:ln>
            <a:miter lim="800000"/>
            <a:headEnd/>
            <a:tailEnd/>
          </a:ln>
        </p:spPr>
        <p:txBody>
          <a:bodyPr/>
          <a:lstStyle/>
          <a:p>
            <a:pPr>
              <a:defRPr/>
            </a:pPr>
            <a:fld id="{3BF3819B-8F0C-4BEB-8092-CF61E6652330}" type="slidenum">
              <a:rPr lang="ar-SA" smtClean="0"/>
              <a:pPr>
                <a:defRPr/>
              </a:pPr>
              <a:t>408</a:t>
            </a:fld>
            <a:endParaRPr lang="en-US"/>
          </a:p>
        </p:txBody>
      </p:sp>
      <p:sp>
        <p:nvSpPr>
          <p:cNvPr id="672772"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672773"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Content Placeholder 2"/>
          <p:cNvSpPr>
            <a:spLocks noGrp="1"/>
          </p:cNvSpPr>
          <p:nvPr>
            <p:ph idx="4294967295"/>
          </p:nvPr>
        </p:nvSpPr>
        <p:spPr>
          <a:xfrm>
            <a:off x="533400" y="1524000"/>
            <a:ext cx="8534400" cy="42672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هو عدم سريان مدة التقادم خلال فترة معينة لسبب معين قد يكون مانعاً طبيعياً كالكوارث وانقطاع المواصلات أو قد يكون مانعاً شخصياً كالعلاقة بين الزوجين، أي هو عدم سريان المدة التي يتحقق فيها هذا الظرف على أن تمم العودة لاحتسابها بعد زوال المانع.</a:t>
            </a:r>
            <a:endParaRPr lang="en-US" sz="4400">
              <a:latin typeface="Sakkal Majalla" pitchFamily="2" charset="-78"/>
              <a:ea typeface="Majalla UI"/>
              <a:cs typeface="Sakkal Majalla" pitchFamily="2" charset="-78"/>
            </a:endParaRPr>
          </a:p>
        </p:txBody>
      </p:sp>
      <p:sp>
        <p:nvSpPr>
          <p:cNvPr id="673794"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وقف التقادم</a:t>
            </a:r>
            <a:endParaRPr lang="en-US" dirty="0">
              <a:solidFill>
                <a:srgbClr val="FF0000"/>
              </a:solidFill>
              <a:cs typeface="Ali-A-Samik" pitchFamily="2" charset="-78"/>
            </a:endParaRPr>
          </a:p>
        </p:txBody>
      </p:sp>
      <p:sp>
        <p:nvSpPr>
          <p:cNvPr id="40858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02F2A58-7DCA-4E29-B529-9C39A511D582}" type="slidenum">
              <a:rPr lang="ar-SA" sz="2000" b="1">
                <a:latin typeface="Candara" pitchFamily="34" charset="0"/>
              </a:rPr>
              <a:pPr algn="ctr" rtl="0"/>
              <a:t>409</a:t>
            </a:fld>
            <a:endParaRPr lang="en-US" sz="2000" b="1">
              <a:latin typeface="Candara" pitchFamily="34" charset="0"/>
            </a:endParaRPr>
          </a:p>
        </p:txBody>
      </p:sp>
      <p:sp>
        <p:nvSpPr>
          <p:cNvPr id="40858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0858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ChangeArrowheads="1"/>
          </p:cNvSpPr>
          <p:nvPr/>
        </p:nvSpPr>
        <p:spPr bwMode="auto">
          <a:xfrm>
            <a:off x="228600" y="304800"/>
            <a:ext cx="8763000" cy="3832225"/>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رابعا الالتزام بنقل حق عيني اذا كان محله مبلغا من النقود, </a:t>
            </a: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أن تعيين النقود بالذات وانتقال ملكيتها لا يتم بالافراز وانما يتم بقبضها, وان مقدار ما يلتزم المدين بدفعه من النقود قد لايكون نفس ما تحدد في العقد من مقدار. </a:t>
            </a:r>
          </a:p>
          <a:p>
            <a:pPr algn="just">
              <a:lnSpc>
                <a:spcPct val="150000"/>
              </a:lnSpc>
            </a:pPr>
            <a:r>
              <a:rPr lang="ar-IQ">
                <a:latin typeface="Corbel" pitchFamily="34" charset="0"/>
                <a:cs typeface="Tahoma" pitchFamily="34" charset="0"/>
              </a:rPr>
              <a:t>وان التنفيذ العيني الجبري ممكن دائما اذا كان محله مبلغا من النقود. حيث ان الالتزام بدفع مبلغ من النقود لا يستحيل تنفيذه ابدا . فأذا لم يقم المدين بتنفيذ التزامه مختارا, أمكن جبره على التنفيذ. وذلك بأن يتقدم الدائن بسند التنفيذ الى دائرة التنفيذ التي تتولى الحجز على مال المدين وبيعه واقتضاء حق الدائن نقدا من ثمنه.   </a:t>
            </a:r>
          </a:p>
          <a:p>
            <a:pPr algn="just">
              <a:lnSpc>
                <a:spcPct val="150000"/>
              </a:lnSpc>
            </a:pPr>
            <a:r>
              <a:rPr lang="ar-IQ">
                <a:latin typeface="Corbel" pitchFamily="34" charset="0"/>
                <a:cs typeface="Tahoma" pitchFamily="34" charset="0"/>
              </a:rPr>
              <a:t>  </a:t>
            </a:r>
          </a:p>
          <a:p>
            <a:pPr algn="just">
              <a:lnSpc>
                <a:spcPct val="150000"/>
              </a:lnSpc>
            </a:pPr>
            <a:endParaRPr lang="ar-IQ">
              <a:latin typeface="Corbel" pitchFamily="34" charset="0"/>
              <a:cs typeface="Tahoma" pitchFamily="34" charset="0"/>
            </a:endParaRPr>
          </a:p>
        </p:txBody>
      </p:sp>
    </p:spTree>
  </p:cSld>
  <p:clrMapOvr>
    <a:masterClrMapping/>
  </p:clrMapOvr>
  <p:transition/>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Content Placeholder 2"/>
          <p:cNvSpPr>
            <a:spLocks noGrp="1"/>
          </p:cNvSpPr>
          <p:nvPr>
            <p:ph idx="4294967295"/>
          </p:nvPr>
        </p:nvSpPr>
        <p:spPr>
          <a:xfrm>
            <a:off x="457200" y="1143000"/>
            <a:ext cx="8458200" cy="3886200"/>
          </a:xfrm>
        </p:spPr>
        <p:txBody>
          <a:bodyPr/>
          <a:lstStyle/>
          <a:p>
            <a:pPr marL="0" indent="0" algn="just" eaLnBrk="1" hangingPunct="1">
              <a:buFont typeface="Symbol" pitchFamily="18" charset="2"/>
              <a:buNone/>
            </a:pPr>
            <a:r>
              <a:rPr lang="ar-IQ" sz="3600">
                <a:latin typeface="Sakkal Majalla" pitchFamily="2" charset="-78"/>
                <a:cs typeface="Sakkal Majalla" pitchFamily="2" charset="-78"/>
              </a:rPr>
              <a:t>م/437 مدني: ((1- تنقطع المدة المقررة لعدم سماع الدعوى بالمطالبة القضائية ولو رفعت الدعوى إلى محكمة غير مختصة عن غلط مغتفر فإن طالب الدائن غريمه في المحكمة ولم تفصل الدعوى حتى مضت المدة فإنها تسمع بعدها. 2- وكالمطالبة القضائية الطلب الذي يتقدم به الدائن لقبول حقه في تفليس أو توزيع وبوجه عام أي عمل يقوم به الدائن للتمسك بحقه أثناء السير في إحدى الدعاوى)).</a:t>
            </a:r>
            <a:endParaRPr lang="en-US" sz="3600">
              <a:latin typeface="Sakkal Majalla" pitchFamily="2" charset="-78"/>
              <a:ea typeface="Majalla UI"/>
              <a:cs typeface="Sakkal Majalla" pitchFamily="2" charset="-78"/>
            </a:endParaRPr>
          </a:p>
        </p:txBody>
      </p:sp>
      <p:sp>
        <p:nvSpPr>
          <p:cNvPr id="67481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انقطاع التقادم</a:t>
            </a:r>
            <a:endParaRPr lang="en-US" dirty="0">
              <a:solidFill>
                <a:srgbClr val="FF0000"/>
              </a:solidFill>
              <a:cs typeface="Ali-A-Samik" pitchFamily="2" charset="-78"/>
            </a:endParaRPr>
          </a:p>
        </p:txBody>
      </p:sp>
      <p:sp>
        <p:nvSpPr>
          <p:cNvPr id="40960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5A622C5-E9A4-43D5-AEAD-5F1D0F2BCD74}" type="slidenum">
              <a:rPr lang="ar-SA" sz="2000" b="1">
                <a:latin typeface="Candara" pitchFamily="34" charset="0"/>
              </a:rPr>
              <a:pPr algn="ctr" rtl="0"/>
              <a:t>410</a:t>
            </a:fld>
            <a:endParaRPr lang="en-US" sz="2000" b="1">
              <a:latin typeface="Candara" pitchFamily="34" charset="0"/>
            </a:endParaRPr>
          </a:p>
        </p:txBody>
      </p:sp>
      <p:sp>
        <p:nvSpPr>
          <p:cNvPr id="40960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0960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Content Placeholder 2"/>
          <p:cNvSpPr>
            <a:spLocks noGrp="1"/>
          </p:cNvSpPr>
          <p:nvPr>
            <p:ph idx="4294967295"/>
          </p:nvPr>
        </p:nvSpPr>
        <p:spPr>
          <a:xfrm>
            <a:off x="533400" y="1752600"/>
            <a:ext cx="8458200" cy="34290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م/438 مدني: ((1- تنقطع أيضاً المدة المقررة لعدم سماع الدعوى إذا أقر المدين بحق الدائن صراحة أو دلالة ما لم يوجد نص بخلاف ذلك. 2- ويعتبر المدين قد أقر دلالة بحق الدائن إذا هو ترك تحت يده مالاً مرهوناً بالدين رهن حيازة)).</a:t>
            </a:r>
            <a:endParaRPr lang="en-US" sz="4400">
              <a:latin typeface="Sakkal Majalla" pitchFamily="2" charset="-78"/>
              <a:ea typeface="Majalla UI"/>
              <a:cs typeface="Sakkal Majalla" pitchFamily="2" charset="-78"/>
            </a:endParaRPr>
          </a:p>
        </p:txBody>
      </p:sp>
      <p:sp>
        <p:nvSpPr>
          <p:cNvPr id="675842"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انقطاع التقادم</a:t>
            </a:r>
            <a:endParaRPr lang="en-US" dirty="0">
              <a:solidFill>
                <a:srgbClr val="FF0000"/>
              </a:solidFill>
              <a:cs typeface="Ali-A-Samik" pitchFamily="2" charset="-78"/>
            </a:endParaRPr>
          </a:p>
        </p:txBody>
      </p:sp>
      <p:sp>
        <p:nvSpPr>
          <p:cNvPr id="41062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DE51269-8D64-45E9-B213-B593FA00967B}" type="slidenum">
              <a:rPr lang="ar-SA" sz="2000" b="1">
                <a:latin typeface="Candara" pitchFamily="34" charset="0"/>
              </a:rPr>
              <a:pPr algn="ctr" rtl="0"/>
              <a:t>411</a:t>
            </a:fld>
            <a:endParaRPr lang="en-US" sz="2000" b="1">
              <a:latin typeface="Candara" pitchFamily="34" charset="0"/>
            </a:endParaRPr>
          </a:p>
        </p:txBody>
      </p:sp>
      <p:sp>
        <p:nvSpPr>
          <p:cNvPr id="41062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063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Content Placeholder 2"/>
          <p:cNvSpPr>
            <a:spLocks noGrp="1"/>
          </p:cNvSpPr>
          <p:nvPr>
            <p:ph idx="4294967295"/>
          </p:nvPr>
        </p:nvSpPr>
        <p:spPr>
          <a:xfrm>
            <a:off x="457200" y="1600200"/>
            <a:ext cx="8458200" cy="39624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م/439 مدني: ((1- إذا انقطعت المدة المقررة لعدم سماع الدعوى بدأت مدة جديدة كالمدة الأولى. 2- على أنه إذا حكم بالدين وحاز الحكم درجة البتات أو إذا كانت المدة المقررة لعدم سماع الدعوى سنة واحدة وانقطعت بإقرار المدين كانت المدة الجديدة خمس عشرة سنة)).</a:t>
            </a:r>
            <a:endParaRPr lang="en-US" sz="4400">
              <a:latin typeface="Sakkal Majalla" pitchFamily="2" charset="-78"/>
              <a:ea typeface="Majalla UI"/>
              <a:cs typeface="Sakkal Majalla" pitchFamily="2" charset="-78"/>
            </a:endParaRPr>
          </a:p>
        </p:txBody>
      </p:sp>
      <p:sp>
        <p:nvSpPr>
          <p:cNvPr id="67686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انقطاع التقادم</a:t>
            </a:r>
            <a:endParaRPr lang="en-US" dirty="0">
              <a:solidFill>
                <a:srgbClr val="FF0000"/>
              </a:solidFill>
              <a:cs typeface="Ali-A-Samik" pitchFamily="2" charset="-78"/>
            </a:endParaRPr>
          </a:p>
        </p:txBody>
      </p:sp>
      <p:sp>
        <p:nvSpPr>
          <p:cNvPr id="41165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DFE55E6-3AE4-4859-8CE1-7485D84B5D0A}" type="slidenum">
              <a:rPr lang="ar-SA" sz="2000" b="1">
                <a:latin typeface="Candara" pitchFamily="34" charset="0"/>
              </a:rPr>
              <a:pPr algn="ctr" rtl="0"/>
              <a:t>412</a:t>
            </a:fld>
            <a:endParaRPr lang="en-US" sz="2000" b="1">
              <a:latin typeface="Candara" pitchFamily="34" charset="0"/>
            </a:endParaRPr>
          </a:p>
        </p:txBody>
      </p:sp>
      <p:sp>
        <p:nvSpPr>
          <p:cNvPr id="41165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165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Content Placeholder 2"/>
          <p:cNvSpPr>
            <a:spLocks noGrp="1"/>
          </p:cNvSpPr>
          <p:nvPr>
            <p:ph idx="4294967295"/>
          </p:nvPr>
        </p:nvSpPr>
        <p:spPr>
          <a:xfrm>
            <a:off x="457200" y="1447800"/>
            <a:ext cx="8534400" cy="31242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هو سقوط المدة السابقة والبدء باحتساب مدة جديدة للتقادم. وقد ينقطع التقادم بعمل المدين إذا أقر بالدين أو ينقطع بعمل من الدائن وذلك بالمطالبة القضائية.</a:t>
            </a:r>
            <a:endParaRPr lang="en-US" sz="4800">
              <a:latin typeface="Sakkal Majalla" pitchFamily="2" charset="-78"/>
              <a:ea typeface="Majalla UI"/>
              <a:cs typeface="Sakkal Majalla" pitchFamily="2" charset="-78"/>
            </a:endParaRPr>
          </a:p>
        </p:txBody>
      </p:sp>
      <p:sp>
        <p:nvSpPr>
          <p:cNvPr id="677890"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انقطاع التقادم</a:t>
            </a:r>
            <a:endParaRPr lang="en-US" dirty="0">
              <a:solidFill>
                <a:srgbClr val="FF0000"/>
              </a:solidFill>
              <a:cs typeface="Ali-A-Samik" pitchFamily="2" charset="-78"/>
            </a:endParaRPr>
          </a:p>
        </p:txBody>
      </p:sp>
      <p:sp>
        <p:nvSpPr>
          <p:cNvPr id="41267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B70B4B5-2084-4EBC-A59B-7616563235FE}" type="slidenum">
              <a:rPr lang="ar-SA" sz="2000" b="1">
                <a:latin typeface="Candara" pitchFamily="34" charset="0"/>
              </a:rPr>
              <a:pPr algn="ctr" rtl="0"/>
              <a:t>413</a:t>
            </a:fld>
            <a:endParaRPr lang="en-US" sz="2000" b="1">
              <a:latin typeface="Candara" pitchFamily="34" charset="0"/>
            </a:endParaRPr>
          </a:p>
        </p:txBody>
      </p:sp>
      <p:sp>
        <p:nvSpPr>
          <p:cNvPr id="41267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267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Content Placeholder 2"/>
          <p:cNvSpPr>
            <a:spLocks noGrp="1"/>
          </p:cNvSpPr>
          <p:nvPr>
            <p:ph idx="4294967295"/>
          </p:nvPr>
        </p:nvSpPr>
        <p:spPr>
          <a:xfrm>
            <a:off x="457200" y="1600200"/>
            <a:ext cx="8534400" cy="28194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يؤدي وقف التقادم إلى عدم احتساب مدة التقادم خلال هذا الظرف، أما انقطاع التقادم فيؤدي إلى سقوط المدة السابقة والبدء لمدة أخرى كما في حالة المطالبة القضائية أو حالة الإقرار بالدين.</a:t>
            </a:r>
            <a:endParaRPr lang="en-US" sz="4400">
              <a:latin typeface="Sakkal Majalla" pitchFamily="2" charset="-78"/>
              <a:ea typeface="Majalla UI"/>
              <a:cs typeface="Sakkal Majalla" pitchFamily="2" charset="-78"/>
            </a:endParaRPr>
          </a:p>
        </p:txBody>
      </p:sp>
      <p:sp>
        <p:nvSpPr>
          <p:cNvPr id="678914"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وقف التقادم وانقطاع التقادم</a:t>
            </a:r>
            <a:endParaRPr lang="en-US" dirty="0">
              <a:solidFill>
                <a:srgbClr val="FF0000"/>
              </a:solidFill>
              <a:cs typeface="Ali-A-Samik" pitchFamily="2" charset="-78"/>
            </a:endParaRPr>
          </a:p>
        </p:txBody>
      </p:sp>
      <p:sp>
        <p:nvSpPr>
          <p:cNvPr id="41370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F36AB14-AA42-4891-8E56-15693F881D58}" type="slidenum">
              <a:rPr lang="ar-SA" sz="2000" b="1">
                <a:latin typeface="Candara" pitchFamily="34" charset="0"/>
              </a:rPr>
              <a:pPr algn="ctr" rtl="0"/>
              <a:t>414</a:t>
            </a:fld>
            <a:endParaRPr lang="en-US" sz="2000" b="1">
              <a:latin typeface="Candara" pitchFamily="34" charset="0"/>
            </a:endParaRPr>
          </a:p>
        </p:txBody>
      </p:sp>
      <p:sp>
        <p:nvSpPr>
          <p:cNvPr id="41370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370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Content Placeholder 2"/>
          <p:cNvSpPr>
            <a:spLocks noGrp="1"/>
          </p:cNvSpPr>
          <p:nvPr>
            <p:ph idx="1"/>
          </p:nvPr>
        </p:nvSpPr>
        <p:spPr>
          <a:xfrm>
            <a:off x="533400" y="1447800"/>
            <a:ext cx="8153400" cy="3276600"/>
          </a:xfrm>
        </p:spPr>
        <p:txBody>
          <a:bodyPr/>
          <a:lstStyle/>
          <a:p>
            <a:pPr algn="just" eaLnBrk="1" hangingPunct="1"/>
            <a:r>
              <a:rPr lang="ar-IQ" sz="4000"/>
              <a:t>م/440 مدني: ((لا يسقط الحق بمرور الزمان، فإذا أقر المدعى عليه بالحق أمام المحكمة أخذ بإقراره ما لم يوجد نص يقضي بغير ذلك)).</a:t>
            </a:r>
          </a:p>
        </p:txBody>
      </p:sp>
      <p:sp>
        <p:nvSpPr>
          <p:cNvPr id="679938" name="Title 1"/>
          <p:cNvSpPr>
            <a:spLocks noGrp="1"/>
          </p:cNvSpPr>
          <p:nvPr>
            <p:ph type="title"/>
          </p:nvPr>
        </p:nvSpPr>
        <p:spPr>
          <a:xfrm>
            <a:off x="381000" y="228600"/>
            <a:ext cx="8229600" cy="804863"/>
          </a:xfrm>
        </p:spPr>
        <p:txBody>
          <a:bodyPr/>
          <a:lstStyle/>
          <a:p>
            <a:pPr algn="r" eaLnBrk="1" hangingPunct="1">
              <a:defRPr/>
            </a:pPr>
            <a:r>
              <a:rPr lang="ar-IQ" dirty="0">
                <a:solidFill>
                  <a:srgbClr val="FF0000"/>
                </a:solidFill>
                <a:cs typeface="Ali-A-Samik" pitchFamily="2" charset="-78"/>
              </a:rPr>
              <a:t>آثار التقادم</a:t>
            </a:r>
            <a:endParaRPr lang="en-US" dirty="0">
              <a:solidFill>
                <a:srgbClr val="FF0000"/>
              </a:solidFill>
              <a:cs typeface="Ali-A-Samik" pitchFamily="2" charset="-78"/>
            </a:endParaRPr>
          </a:p>
        </p:txBody>
      </p:sp>
      <p:sp>
        <p:nvSpPr>
          <p:cNvPr id="679939" name="Slide Number Placeholder 3"/>
          <p:cNvSpPr>
            <a:spLocks noGrp="1"/>
          </p:cNvSpPr>
          <p:nvPr>
            <p:ph type="sldNum" sz="quarter" idx="12"/>
          </p:nvPr>
        </p:nvSpPr>
        <p:spPr bwMode="auto">
          <a:ln>
            <a:miter lim="800000"/>
            <a:headEnd/>
            <a:tailEnd/>
          </a:ln>
        </p:spPr>
        <p:txBody>
          <a:bodyPr/>
          <a:lstStyle/>
          <a:p>
            <a:pPr>
              <a:defRPr/>
            </a:pPr>
            <a:fld id="{01FC56B0-E3C4-4DEC-9DBC-E875DFF491DB}" type="slidenum">
              <a:rPr lang="ar-SA" smtClean="0"/>
              <a:pPr>
                <a:defRPr/>
              </a:pPr>
              <a:t>415</a:t>
            </a:fld>
            <a:endParaRPr lang="en-US"/>
          </a:p>
        </p:txBody>
      </p:sp>
      <p:sp>
        <p:nvSpPr>
          <p:cNvPr id="679940"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67994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Content Placeholder 2"/>
          <p:cNvSpPr>
            <a:spLocks noGrp="1"/>
          </p:cNvSpPr>
          <p:nvPr>
            <p:ph idx="4294967295"/>
          </p:nvPr>
        </p:nvSpPr>
        <p:spPr>
          <a:xfrm>
            <a:off x="609600" y="1600200"/>
            <a:ext cx="7899400" cy="4038600"/>
          </a:xfrm>
        </p:spPr>
        <p:txBody>
          <a:bodyPr/>
          <a:lstStyle/>
          <a:p>
            <a:pPr marL="0" indent="0" algn="just" eaLnBrk="1" hangingPunct="1">
              <a:buFont typeface="Symbol" pitchFamily="18" charset="2"/>
              <a:buNone/>
            </a:pPr>
            <a:r>
              <a:rPr lang="ar-IQ" sz="5400">
                <a:latin typeface="Sakkal Majalla" pitchFamily="2" charset="-78"/>
                <a:cs typeface="Sakkal Majalla" pitchFamily="2" charset="-78"/>
              </a:rPr>
              <a:t>م/441 مدني: ((إذا لم تسمع الدعوى بالحق لمرور الزمان، فلا تسمع الدعوى بالفوائد وغيرها من الملحقات حتى لو لم تكمل المدة المقررة لعدم سماع الدعوى بهذه الملحقات)).</a:t>
            </a:r>
            <a:endParaRPr lang="en-US" sz="5400">
              <a:latin typeface="Sakkal Majalla" pitchFamily="2" charset="-78"/>
              <a:ea typeface="Majalla UI"/>
              <a:cs typeface="Sakkal Majalla" pitchFamily="2" charset="-78"/>
            </a:endParaRPr>
          </a:p>
        </p:txBody>
      </p:sp>
      <p:sp>
        <p:nvSpPr>
          <p:cNvPr id="680962"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آثار التقادم</a:t>
            </a:r>
            <a:endParaRPr lang="en-US" dirty="0">
              <a:solidFill>
                <a:srgbClr val="FF0000"/>
              </a:solidFill>
              <a:cs typeface="Ali-A-Samik" pitchFamily="2" charset="-78"/>
            </a:endParaRPr>
          </a:p>
        </p:txBody>
      </p:sp>
      <p:sp>
        <p:nvSpPr>
          <p:cNvPr id="41574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0964DFE-0722-49EB-B779-E6A54E291FB3}" type="slidenum">
              <a:rPr lang="ar-SA" sz="2000" b="1">
                <a:latin typeface="Candara" pitchFamily="34" charset="0"/>
              </a:rPr>
              <a:pPr algn="ctr" rtl="0"/>
              <a:t>416</a:t>
            </a:fld>
            <a:endParaRPr lang="en-US" sz="2000" b="1">
              <a:latin typeface="Candara" pitchFamily="34" charset="0"/>
            </a:endParaRPr>
          </a:p>
        </p:txBody>
      </p:sp>
      <p:sp>
        <p:nvSpPr>
          <p:cNvPr id="41574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575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Content Placeholder 2"/>
          <p:cNvSpPr>
            <a:spLocks noGrp="1"/>
          </p:cNvSpPr>
          <p:nvPr>
            <p:ph idx="4294967295"/>
          </p:nvPr>
        </p:nvSpPr>
        <p:spPr>
          <a:xfrm>
            <a:off x="635000" y="1447800"/>
            <a:ext cx="7899400" cy="3429000"/>
          </a:xfrm>
        </p:spPr>
        <p:txBody>
          <a:bodyPr/>
          <a:lstStyle/>
          <a:p>
            <a:pPr marL="0" indent="0" algn="just" eaLnBrk="1" hangingPunct="1">
              <a:buFont typeface="Symbol" pitchFamily="18" charset="2"/>
              <a:buNone/>
            </a:pPr>
            <a:r>
              <a:rPr lang="ar-IQ" sz="4400">
                <a:latin typeface="Sakkal Majalla" pitchFamily="2" charset="-78"/>
                <a:cs typeface="Sakkal Majalla" pitchFamily="2" charset="-78"/>
              </a:rPr>
              <a:t>م/442 مدني: ((1– لا يجوز للمحكمة أن تمتنع من تلقاء نفسها من سماع الدعوى لمرور الزمان بل يجب أن يكون ذلك بناءً على طلب المدين، أو بناءً على طلب دائنيه، أو أي شخص آخر له مصلحة في هذا الدفع ولو لم يتمسك به.</a:t>
            </a:r>
            <a:endParaRPr lang="en-US" sz="4400">
              <a:latin typeface="Sakkal Majalla" pitchFamily="2" charset="-78"/>
              <a:ea typeface="Majalla UI"/>
              <a:cs typeface="Sakkal Majalla" pitchFamily="2" charset="-78"/>
            </a:endParaRPr>
          </a:p>
        </p:txBody>
      </p:sp>
      <p:sp>
        <p:nvSpPr>
          <p:cNvPr id="68198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آثار التقادم</a:t>
            </a:r>
            <a:endParaRPr lang="en-US" dirty="0">
              <a:solidFill>
                <a:srgbClr val="FF0000"/>
              </a:solidFill>
              <a:cs typeface="Ali-A-Samik" pitchFamily="2" charset="-78"/>
            </a:endParaRPr>
          </a:p>
        </p:txBody>
      </p:sp>
      <p:sp>
        <p:nvSpPr>
          <p:cNvPr id="41677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FEFD3B4-E4C9-4838-BD1D-08C9C8D4456F}" type="slidenum">
              <a:rPr lang="ar-SA" sz="2000" b="1">
                <a:latin typeface="Candara" pitchFamily="34" charset="0"/>
              </a:rPr>
              <a:pPr algn="ctr" rtl="0"/>
              <a:t>417</a:t>
            </a:fld>
            <a:endParaRPr lang="en-US" sz="2000" b="1">
              <a:latin typeface="Candara" pitchFamily="34" charset="0"/>
            </a:endParaRPr>
          </a:p>
        </p:txBody>
      </p:sp>
      <p:sp>
        <p:nvSpPr>
          <p:cNvPr id="41677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677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Content Placeholder 2"/>
          <p:cNvSpPr>
            <a:spLocks noGrp="1"/>
          </p:cNvSpPr>
          <p:nvPr>
            <p:ph idx="4294967295"/>
          </p:nvPr>
        </p:nvSpPr>
        <p:spPr>
          <a:xfrm>
            <a:off x="635000" y="1676400"/>
            <a:ext cx="7899400" cy="29718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م/442 مدني: ((2- ويجوز التمسك بالدفع في أية حالة كانت عليها الدعوى ولو أمام المحكمة الاستئنافية إلا إذا تبين من ظروف أن المدعى عليه قد تنازل عن الدفع)).</a:t>
            </a:r>
            <a:endParaRPr lang="en-US" sz="4800">
              <a:latin typeface="Sakkal Majalla" pitchFamily="2" charset="-78"/>
              <a:ea typeface="Majalla UI"/>
              <a:cs typeface="Sakkal Majalla" pitchFamily="2" charset="-78"/>
            </a:endParaRPr>
          </a:p>
        </p:txBody>
      </p:sp>
      <p:sp>
        <p:nvSpPr>
          <p:cNvPr id="683010"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آثار التقادم</a:t>
            </a:r>
            <a:endParaRPr lang="en-US" dirty="0">
              <a:solidFill>
                <a:srgbClr val="FF0000"/>
              </a:solidFill>
              <a:cs typeface="Ali-A-Samik" pitchFamily="2" charset="-78"/>
            </a:endParaRPr>
          </a:p>
        </p:txBody>
      </p:sp>
      <p:sp>
        <p:nvSpPr>
          <p:cNvPr id="41779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E44B98F-A9CB-4E64-B86D-A7AF965EDC96}" type="slidenum">
              <a:rPr lang="ar-SA" sz="2000" b="1">
                <a:latin typeface="Candara" pitchFamily="34" charset="0"/>
              </a:rPr>
              <a:pPr algn="ctr" rtl="0"/>
              <a:t>418</a:t>
            </a:fld>
            <a:endParaRPr lang="en-US" sz="2000" b="1">
              <a:latin typeface="Candara" pitchFamily="34" charset="0"/>
            </a:endParaRPr>
          </a:p>
        </p:txBody>
      </p:sp>
      <p:sp>
        <p:nvSpPr>
          <p:cNvPr id="41779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779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Content Placeholder 2"/>
          <p:cNvSpPr>
            <a:spLocks noGrp="1"/>
          </p:cNvSpPr>
          <p:nvPr>
            <p:ph idx="4294967295"/>
          </p:nvPr>
        </p:nvSpPr>
        <p:spPr>
          <a:xfrm>
            <a:off x="482600" y="1371600"/>
            <a:ext cx="8509000" cy="36576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م/443 مدني: ((1- لا يجوز التنازل عن الدفع بعدم سماع الدعوى لمرور الزمان قبل ثبوت الحق في هذا الدفع كما لا يجوز الاتفاق على عدم جواز سماع الدعوى بعد مدة تختلف عن المدة التي حددها القانون.</a:t>
            </a:r>
            <a:endParaRPr lang="en-US" sz="4800">
              <a:latin typeface="Sakkal Majalla" pitchFamily="2" charset="-78"/>
              <a:ea typeface="Majalla UI"/>
              <a:cs typeface="Sakkal Majalla" pitchFamily="2" charset="-78"/>
            </a:endParaRPr>
          </a:p>
        </p:txBody>
      </p:sp>
      <p:sp>
        <p:nvSpPr>
          <p:cNvPr id="684034"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آثار التقادم</a:t>
            </a:r>
            <a:endParaRPr lang="en-US" dirty="0">
              <a:solidFill>
                <a:srgbClr val="FF0000"/>
              </a:solidFill>
              <a:cs typeface="Ali-A-Samik" pitchFamily="2" charset="-78"/>
            </a:endParaRPr>
          </a:p>
        </p:txBody>
      </p:sp>
      <p:sp>
        <p:nvSpPr>
          <p:cNvPr id="41882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CDCAA79-553E-41C6-8ACE-4C0577D2E617}" type="slidenum">
              <a:rPr lang="ar-SA" sz="2000" b="1">
                <a:latin typeface="Candara" pitchFamily="34" charset="0"/>
              </a:rPr>
              <a:pPr algn="ctr" rtl="0"/>
              <a:t>419</a:t>
            </a:fld>
            <a:endParaRPr lang="en-US" sz="2000" b="1">
              <a:latin typeface="Candara" pitchFamily="34" charset="0"/>
            </a:endParaRPr>
          </a:p>
        </p:txBody>
      </p:sp>
      <p:sp>
        <p:nvSpPr>
          <p:cNvPr id="41882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882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ChangeArrowheads="1"/>
          </p:cNvSpPr>
          <p:nvPr/>
        </p:nvSpPr>
        <p:spPr bwMode="auto">
          <a:xfrm>
            <a:off x="228600" y="304800"/>
            <a:ext cx="8610600" cy="2170113"/>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sz="2000">
              <a:solidFill>
                <a:srgbClr val="FFFF00"/>
              </a:solidFill>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ounded Rectangle 2"/>
          <p:cNvSpPr/>
          <p:nvPr/>
        </p:nvSpPr>
        <p:spPr>
          <a:xfrm>
            <a:off x="2819400" y="609600"/>
            <a:ext cx="4038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بعمل أذا كان ألتزاما بالتسليم </a:t>
            </a:r>
          </a:p>
        </p:txBody>
      </p:sp>
      <p:sp>
        <p:nvSpPr>
          <p:cNvPr id="4" name="Rounded Rectangle 3"/>
          <p:cNvSpPr/>
          <p:nvPr/>
        </p:nvSpPr>
        <p:spPr>
          <a:xfrm>
            <a:off x="5562600" y="21336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الألتزام بالتسليم تبعيا</a:t>
            </a:r>
          </a:p>
        </p:txBody>
      </p:sp>
      <p:sp>
        <p:nvSpPr>
          <p:cNvPr id="5" name="Rounded Rectangle 4"/>
          <p:cNvSpPr/>
          <p:nvPr/>
        </p:nvSpPr>
        <p:spPr>
          <a:xfrm>
            <a:off x="2362200" y="21336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الألتزام بالتسليم مستقلا</a:t>
            </a:r>
          </a:p>
        </p:txBody>
      </p:sp>
      <p:cxnSp>
        <p:nvCxnSpPr>
          <p:cNvPr id="7" name="Straight Arrow Connector 6"/>
          <p:cNvCxnSpPr/>
          <p:nvPr/>
        </p:nvCxnSpPr>
        <p:spPr>
          <a:xfrm>
            <a:off x="5181600" y="1219200"/>
            <a:ext cx="12192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3352800" y="1219200"/>
            <a:ext cx="10668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Content Placeholder 2"/>
          <p:cNvSpPr>
            <a:spLocks noGrp="1"/>
          </p:cNvSpPr>
          <p:nvPr>
            <p:ph idx="4294967295"/>
          </p:nvPr>
        </p:nvSpPr>
        <p:spPr>
          <a:xfrm>
            <a:off x="609600" y="1752600"/>
            <a:ext cx="7899400" cy="36576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م/433 مدني ((2- وإنما يجوز لكل شخص يملك التصرف في حقوقه أن يتنازل ولو دلالة عن الدفع بعد ثبوت الحق فيه على أن هذا التنازل لا ينفذ في حق الدائنين إذا صدر إضراراً بهم)).</a:t>
            </a:r>
            <a:endParaRPr lang="en-US" sz="4800">
              <a:latin typeface="Sakkal Majalla" pitchFamily="2" charset="-78"/>
              <a:ea typeface="Majalla UI"/>
              <a:cs typeface="Sakkal Majalla" pitchFamily="2" charset="-78"/>
            </a:endParaRPr>
          </a:p>
        </p:txBody>
      </p:sp>
      <p:sp>
        <p:nvSpPr>
          <p:cNvPr id="68505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آثار التقادم</a:t>
            </a:r>
            <a:endParaRPr lang="en-US" dirty="0">
              <a:solidFill>
                <a:srgbClr val="FF0000"/>
              </a:solidFill>
              <a:cs typeface="Ali-A-Samik" pitchFamily="2" charset="-78"/>
            </a:endParaRPr>
          </a:p>
        </p:txBody>
      </p:sp>
      <p:sp>
        <p:nvSpPr>
          <p:cNvPr id="41984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2797825-8C97-4593-BAEB-2D5C6A8DAD53}" type="slidenum">
              <a:rPr lang="ar-SA" sz="2000" b="1">
                <a:latin typeface="Candara" pitchFamily="34" charset="0"/>
              </a:rPr>
              <a:pPr algn="ctr" rtl="0"/>
              <a:t>420</a:t>
            </a:fld>
            <a:endParaRPr lang="en-US" sz="2000" b="1">
              <a:latin typeface="Candara" pitchFamily="34" charset="0"/>
            </a:endParaRPr>
          </a:p>
        </p:txBody>
      </p:sp>
      <p:sp>
        <p:nvSpPr>
          <p:cNvPr id="41984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1984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Content Placeholder 2"/>
          <p:cNvSpPr>
            <a:spLocks noGrp="1"/>
          </p:cNvSpPr>
          <p:nvPr>
            <p:ph idx="4294967295"/>
          </p:nvPr>
        </p:nvSpPr>
        <p:spPr>
          <a:xfrm>
            <a:off x="609600" y="1447800"/>
            <a:ext cx="8305800" cy="30480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إن التقادم لا يؤدي إلى سقوط الحق بل يسقط حق المطالبة به فقط، والالتزام يتحول بالتقادم من التزام مدني إلى التزام طبيعي حيث يسقط عنصر المسؤولية فيه ويبقى له عنصر المديونية.</a:t>
            </a:r>
          </a:p>
        </p:txBody>
      </p:sp>
      <p:sp>
        <p:nvSpPr>
          <p:cNvPr id="686082"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آثار التقادم</a:t>
            </a:r>
            <a:endParaRPr lang="en-US" dirty="0">
              <a:solidFill>
                <a:srgbClr val="FF0000"/>
              </a:solidFill>
              <a:cs typeface="Ali-A-Samik" pitchFamily="2" charset="-78"/>
            </a:endParaRPr>
          </a:p>
        </p:txBody>
      </p:sp>
      <p:sp>
        <p:nvSpPr>
          <p:cNvPr id="420868"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23CBCE8-AB30-4E0F-B57C-E4483F047D05}" type="slidenum">
              <a:rPr lang="ar-SA" sz="2000" b="1">
                <a:latin typeface="Candara" pitchFamily="34" charset="0"/>
              </a:rPr>
              <a:pPr algn="ctr" rtl="0"/>
              <a:t>421</a:t>
            </a:fld>
            <a:endParaRPr lang="en-US" sz="2000" b="1">
              <a:latin typeface="Candara" pitchFamily="34" charset="0"/>
            </a:endParaRPr>
          </a:p>
        </p:txBody>
      </p:sp>
      <p:sp>
        <p:nvSpPr>
          <p:cNvPr id="420869"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20870"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Content Placeholder 2"/>
          <p:cNvSpPr>
            <a:spLocks noGrp="1"/>
          </p:cNvSpPr>
          <p:nvPr>
            <p:ph idx="4294967295"/>
          </p:nvPr>
        </p:nvSpPr>
        <p:spPr>
          <a:xfrm>
            <a:off x="457200" y="1600200"/>
            <a:ext cx="8305800" cy="30480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إلى جانب التقادم المسقط توجد نصوص كثيرة تحتم القيام بعمل معين أو رفع دعوى معينة في مدة محددة وإلا سقط الحق في القيام بهذا العمل أو رفع تلك الدعوى. وتسمى أيضاً بمواعيد السقوط أو المواعيد المسقطة أو المواعيد المحددة أو المقطوعة.</a:t>
            </a:r>
          </a:p>
        </p:txBody>
      </p:sp>
      <p:sp>
        <p:nvSpPr>
          <p:cNvPr id="687106"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التقادم المسقط ومواعيد السقوط</a:t>
            </a:r>
            <a:endParaRPr lang="en-US" dirty="0">
              <a:solidFill>
                <a:srgbClr val="FF0000"/>
              </a:solidFill>
              <a:cs typeface="Ali-A-Samik" pitchFamily="2" charset="-78"/>
            </a:endParaRPr>
          </a:p>
        </p:txBody>
      </p:sp>
      <p:sp>
        <p:nvSpPr>
          <p:cNvPr id="421892"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760DD76-F1F9-4711-AA59-BEECD55A88B7}" type="slidenum">
              <a:rPr lang="ar-SA" sz="2000" b="1">
                <a:latin typeface="Candara" pitchFamily="34" charset="0"/>
              </a:rPr>
              <a:pPr algn="ctr" rtl="0"/>
              <a:t>422</a:t>
            </a:fld>
            <a:endParaRPr lang="en-US" sz="2000" b="1">
              <a:latin typeface="Candara" pitchFamily="34" charset="0"/>
            </a:endParaRPr>
          </a:p>
        </p:txBody>
      </p:sp>
      <p:sp>
        <p:nvSpPr>
          <p:cNvPr id="421893"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21894"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Content Placeholder 2"/>
          <p:cNvSpPr>
            <a:spLocks noGrp="1"/>
          </p:cNvSpPr>
          <p:nvPr>
            <p:ph idx="4294967295"/>
          </p:nvPr>
        </p:nvSpPr>
        <p:spPr>
          <a:xfrm>
            <a:off x="457200" y="1752600"/>
            <a:ext cx="8305800" cy="3657600"/>
          </a:xfrm>
        </p:spPr>
        <p:txBody>
          <a:bodyPr/>
          <a:lstStyle/>
          <a:p>
            <a:pPr marL="0" indent="0" algn="just" eaLnBrk="1" hangingPunct="1">
              <a:buFont typeface="Symbol" pitchFamily="18" charset="2"/>
              <a:buNone/>
            </a:pPr>
            <a:r>
              <a:rPr lang="ar-IQ" sz="4000">
                <a:latin typeface="Sakkal Majalla" pitchFamily="2" charset="-78"/>
                <a:cs typeface="Sakkal Majalla" pitchFamily="2" charset="-78"/>
              </a:rPr>
              <a:t>وهذه المواعيد وضعها القانون لا لحماية الأوضاع المستقرة كما في التقادم، بل لتعيين الميعاد الذي يجب أن يتم فيه عمل حتماً، بخاصة لتحديد الوقت الذي يجب فيه استعمال رخصة قررها القانون، في مواعية حتمية لابُدّ أن يتم العمل خلالها، وإلا كان باطلاً عديم الأثر، ويغلب أن تكون هذه المواعيد قصيرة المدة.</a:t>
            </a:r>
          </a:p>
        </p:txBody>
      </p:sp>
      <p:sp>
        <p:nvSpPr>
          <p:cNvPr id="688130"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التقادم المسقط ومواعيد السقوط</a:t>
            </a:r>
            <a:endParaRPr lang="en-US" dirty="0">
              <a:solidFill>
                <a:srgbClr val="FF0000"/>
              </a:solidFill>
              <a:cs typeface="Ali-A-Samik" pitchFamily="2" charset="-78"/>
            </a:endParaRPr>
          </a:p>
        </p:txBody>
      </p:sp>
      <p:sp>
        <p:nvSpPr>
          <p:cNvPr id="422916"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90C4ECF-A445-4915-BDBD-076607F26EA3}" type="slidenum">
              <a:rPr lang="ar-SA" sz="2000" b="1">
                <a:latin typeface="Candara" pitchFamily="34" charset="0"/>
              </a:rPr>
              <a:pPr algn="ctr" rtl="0"/>
              <a:t>423</a:t>
            </a:fld>
            <a:endParaRPr lang="en-US" sz="2000" b="1">
              <a:latin typeface="Candara" pitchFamily="34" charset="0"/>
            </a:endParaRPr>
          </a:p>
        </p:txBody>
      </p:sp>
      <p:sp>
        <p:nvSpPr>
          <p:cNvPr id="422917"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22918"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Content Placeholder 2"/>
          <p:cNvSpPr>
            <a:spLocks noGrp="1"/>
          </p:cNvSpPr>
          <p:nvPr>
            <p:ph idx="4294967295"/>
          </p:nvPr>
        </p:nvSpPr>
        <p:spPr>
          <a:xfrm>
            <a:off x="609600" y="1447800"/>
            <a:ext cx="8305800" cy="3886200"/>
          </a:xfrm>
        </p:spPr>
        <p:txBody>
          <a:bodyPr/>
          <a:lstStyle/>
          <a:p>
            <a:pPr marL="0" indent="0" algn="just" eaLnBrk="1" hangingPunct="1">
              <a:buFont typeface="Symbol" pitchFamily="18" charset="2"/>
              <a:buNone/>
            </a:pPr>
            <a:r>
              <a:rPr lang="ar-IQ" sz="3600">
                <a:latin typeface="Sakkal Majalla" pitchFamily="2" charset="-78"/>
                <a:cs typeface="Sakkal Majalla" pitchFamily="2" charset="-78"/>
              </a:rPr>
              <a:t>ومثالها السنة التي حددتها المادة (125 مدني) ميعاداً لرفع الغبن الفاحش في حالة استغلال المتعاقد، وكذلك الأشهر الثلاثة التي حددتها المادة (136 مدني) ميعاداً لإجازة العقد الموقوف أو نقضه، وكذلك مدة الأشهر الستة التي حددتها المادة (570 مدني) موعداً رفع دعوى ضمان العيوب الخفية، ومثلها مدة الأشهر الستة التي حددتها المادة (1134 مدني) موعداً لرفع دعوى الشفعة وغيرها.</a:t>
            </a:r>
          </a:p>
        </p:txBody>
      </p:sp>
      <p:sp>
        <p:nvSpPr>
          <p:cNvPr id="689154"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التقادم المسقط ومواعيد السقوط</a:t>
            </a:r>
            <a:endParaRPr lang="en-US" dirty="0">
              <a:solidFill>
                <a:srgbClr val="FF0000"/>
              </a:solidFill>
              <a:cs typeface="Ali-A-Samik" pitchFamily="2" charset="-78"/>
            </a:endParaRPr>
          </a:p>
        </p:txBody>
      </p:sp>
      <p:sp>
        <p:nvSpPr>
          <p:cNvPr id="423940"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D31FA32D-FEA8-43B4-A195-4C90DA8F2CEA}" type="slidenum">
              <a:rPr lang="ar-SA" sz="2000" b="1">
                <a:latin typeface="Candara" pitchFamily="34" charset="0"/>
              </a:rPr>
              <a:pPr algn="ctr" rtl="0"/>
              <a:t>424</a:t>
            </a:fld>
            <a:endParaRPr lang="en-US" sz="2000" b="1">
              <a:latin typeface="Candara" pitchFamily="34" charset="0"/>
            </a:endParaRPr>
          </a:p>
        </p:txBody>
      </p:sp>
      <p:sp>
        <p:nvSpPr>
          <p:cNvPr id="423941"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23942"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Content Placeholder 2"/>
          <p:cNvSpPr>
            <a:spLocks noGrp="1"/>
          </p:cNvSpPr>
          <p:nvPr>
            <p:ph idx="4294967295"/>
          </p:nvPr>
        </p:nvSpPr>
        <p:spPr>
          <a:xfrm>
            <a:off x="393700" y="1524000"/>
            <a:ext cx="8597900" cy="3009900"/>
          </a:xfrm>
        </p:spPr>
        <p:txBody>
          <a:bodyPr/>
          <a:lstStyle/>
          <a:p>
            <a:pPr marL="0" indent="0" algn="just" eaLnBrk="1" hangingPunct="1">
              <a:buFont typeface="Symbol" pitchFamily="18" charset="2"/>
              <a:buNone/>
            </a:pPr>
            <a:r>
              <a:rPr lang="ar-IQ" sz="4800">
                <a:latin typeface="Sakkal Majalla" pitchFamily="2" charset="-78"/>
                <a:cs typeface="Sakkal Majalla" pitchFamily="2" charset="-78"/>
              </a:rPr>
              <a:t>فكل هذه المواعيد سقوط لا تقبل الوقف ولا الانقطاع وتسري حتى في حق المحجورين والغائبين ولا يجوز التنازل عنها، كما أن القاضي يحكم بها من تلقاء نفسه على خلاف مدة التقادم.</a:t>
            </a:r>
          </a:p>
        </p:txBody>
      </p:sp>
      <p:sp>
        <p:nvSpPr>
          <p:cNvPr id="690178" name="Title 1"/>
          <p:cNvSpPr>
            <a:spLocks noGrp="1"/>
          </p:cNvSpPr>
          <p:nvPr>
            <p:ph type="title" idx="4294967295"/>
          </p:nvPr>
        </p:nvSpPr>
        <p:spPr>
          <a:xfrm>
            <a:off x="381000" y="228600"/>
            <a:ext cx="8229600" cy="804863"/>
          </a:xfrm>
        </p:spPr>
        <p:txBody>
          <a:bodyPr/>
          <a:lstStyle/>
          <a:p>
            <a:pPr algn="r" eaLnBrk="1" hangingPunct="1">
              <a:defRPr/>
            </a:pPr>
            <a:r>
              <a:rPr lang="ar-IQ" dirty="0">
                <a:solidFill>
                  <a:srgbClr val="FF0000"/>
                </a:solidFill>
                <a:cs typeface="Ali-A-Samik" pitchFamily="2" charset="-78"/>
              </a:rPr>
              <a:t>التقادم المسقط ومواعيد السقوط</a:t>
            </a:r>
            <a:endParaRPr lang="en-US" dirty="0">
              <a:solidFill>
                <a:srgbClr val="FF0000"/>
              </a:solidFill>
              <a:cs typeface="Ali-A-Samik" pitchFamily="2" charset="-78"/>
            </a:endParaRPr>
          </a:p>
        </p:txBody>
      </p:sp>
      <p:sp>
        <p:nvSpPr>
          <p:cNvPr id="424964"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E09183B-FC2D-4ACF-B79A-22A14738801E}" type="slidenum">
              <a:rPr lang="ar-SA" sz="2000" b="1">
                <a:latin typeface="Candara" pitchFamily="34" charset="0"/>
              </a:rPr>
              <a:pPr algn="ctr" rtl="0"/>
              <a:t>425</a:t>
            </a:fld>
            <a:endParaRPr lang="en-US" sz="2000" b="1">
              <a:latin typeface="Candara" pitchFamily="34" charset="0"/>
            </a:endParaRPr>
          </a:p>
        </p:txBody>
      </p:sp>
      <p:sp>
        <p:nvSpPr>
          <p:cNvPr id="424965" name="Footer Placeholder 4"/>
          <p:cNvSpPr txBox="1">
            <a:spLocks noGrp="1"/>
          </p:cNvSpPr>
          <p:nvPr/>
        </p:nvSpPr>
        <p:spPr bwMode="auto">
          <a:xfrm>
            <a:off x="193675" y="6249988"/>
            <a:ext cx="3786188" cy="365125"/>
          </a:xfrm>
          <a:prstGeom prst="rect">
            <a:avLst/>
          </a:prstGeom>
          <a:noFill/>
          <a:ln w="9525">
            <a:noFill/>
            <a:miter lim="800000"/>
            <a:headEnd/>
            <a:tailEnd/>
          </a:ln>
        </p:spPr>
        <p:txBody>
          <a:bodyPr anchor="ctr"/>
          <a:lstStyle/>
          <a:p>
            <a:pPr algn="l" rtl="0"/>
            <a:r>
              <a:rPr lang="ar-IQ" sz="1600" b="1">
                <a:latin typeface="Sakkal Majalla" pitchFamily="2" charset="-78"/>
                <a:cs typeface="Sakkal Majalla" pitchFamily="2" charset="-78"/>
              </a:rPr>
              <a:t> </a:t>
            </a:r>
            <a:endParaRPr lang="en-US" sz="1600" b="1">
              <a:latin typeface="Sakkal Majalla" pitchFamily="2" charset="-78"/>
              <a:cs typeface="Sakkal Majalla" pitchFamily="2" charset="-78"/>
            </a:endParaRPr>
          </a:p>
        </p:txBody>
      </p:sp>
      <p:sp>
        <p:nvSpPr>
          <p:cNvPr id="424966"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Content Placeholder 2"/>
          <p:cNvSpPr>
            <a:spLocks noGrp="1"/>
          </p:cNvSpPr>
          <p:nvPr>
            <p:ph idx="1"/>
          </p:nvPr>
        </p:nvSpPr>
        <p:spPr>
          <a:xfrm>
            <a:off x="609600" y="2667000"/>
            <a:ext cx="7899400" cy="1676400"/>
          </a:xfrm>
        </p:spPr>
        <p:txBody>
          <a:bodyPr/>
          <a:lstStyle/>
          <a:p>
            <a:pPr marL="82550" algn="ctr" eaLnBrk="1" hangingPunct="1">
              <a:spcBef>
                <a:spcPts val="600"/>
              </a:spcBef>
              <a:buSzPct val="80000"/>
            </a:pPr>
            <a:r>
              <a:rPr lang="ar-IQ" sz="8000"/>
              <a:t>تم بحمد الله وعونه تعالى</a:t>
            </a:r>
            <a:endParaRPr lang="en-US" sz="8000">
              <a:ea typeface="Majalla UI"/>
              <a:cs typeface="Majalla UI"/>
            </a:endParaRPr>
          </a:p>
        </p:txBody>
      </p:sp>
      <p:sp>
        <p:nvSpPr>
          <p:cNvPr id="691202" name="Slide Number Placeholder 3"/>
          <p:cNvSpPr>
            <a:spLocks noGrp="1"/>
          </p:cNvSpPr>
          <p:nvPr>
            <p:ph type="sldNum" sz="quarter" idx="12"/>
          </p:nvPr>
        </p:nvSpPr>
        <p:spPr bwMode="auto">
          <a:ln>
            <a:miter lim="800000"/>
            <a:headEnd/>
            <a:tailEnd/>
          </a:ln>
        </p:spPr>
        <p:txBody>
          <a:bodyPr/>
          <a:lstStyle/>
          <a:p>
            <a:pPr>
              <a:defRPr/>
            </a:pPr>
            <a:fld id="{D59FC329-97D6-42EA-9C51-165939315E29}" type="slidenum">
              <a:rPr lang="ar-SA" smtClean="0"/>
              <a:pPr>
                <a:defRPr/>
              </a:pPr>
              <a:t>426</a:t>
            </a:fld>
            <a:endParaRPr lang="en-US"/>
          </a:p>
        </p:txBody>
      </p:sp>
      <p:sp>
        <p:nvSpPr>
          <p:cNvPr id="691203" name="Footer Placeholder 1"/>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ar-IQ" dirty="0"/>
              <a:t> </a:t>
            </a:r>
            <a:endParaRPr lang="en-US" dirty="0"/>
          </a:p>
        </p:txBody>
      </p:sp>
      <p:sp>
        <p:nvSpPr>
          <p:cNvPr id="691204" name="Date Placeholder 4"/>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ar-SA">
                <a:cs typeface="Arial" pitchFamily="34" charset="0"/>
              </a:rPr>
              <a:t>محاضرات في أحكام الالتزام</a:t>
            </a:r>
            <a:endParaRPr lang="ar-IQ">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228600" y="304800"/>
            <a:ext cx="8763000" cy="6394450"/>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خامسا: الالتزام بعمل اذا كان التزاما بالتسليم,  </a:t>
            </a:r>
          </a:p>
          <a:p>
            <a:pPr algn="just">
              <a:lnSpc>
                <a:spcPct val="150000"/>
              </a:lnSpc>
            </a:pPr>
            <a:r>
              <a:rPr lang="ar-IQ" sz="1700">
                <a:latin typeface="Corbel" pitchFamily="34" charset="0"/>
                <a:cs typeface="Tahoma" pitchFamily="34" charset="0"/>
              </a:rPr>
              <a:t>الأصل ان الألتزام بالتسليم يتم تنفيذه بتسليم المدين الشيء الى الدائن. فأن لم ينفذ المدين التزامه بالتسليم أجبر على التنفيذ عينا, بأن يودع سند التنفيذ لدى دائرة التنفيذ لأخذ الشيء وتسليمه اليه.  </a:t>
            </a:r>
          </a:p>
          <a:p>
            <a:pPr algn="just">
              <a:lnSpc>
                <a:spcPct val="150000"/>
              </a:lnSpc>
            </a:pPr>
            <a:endParaRPr lang="ar-IQ" sz="1700">
              <a:latin typeface="Corbel" pitchFamily="34" charset="0"/>
              <a:cs typeface="Tahoma" pitchFamily="34" charset="0"/>
            </a:endParaRPr>
          </a:p>
          <a:p>
            <a:pPr algn="just">
              <a:lnSpc>
                <a:spcPct val="150000"/>
              </a:lnSpc>
            </a:pPr>
            <a:r>
              <a:rPr lang="ar-IQ" sz="1700">
                <a:latin typeface="Corbel" pitchFamily="34" charset="0"/>
                <a:cs typeface="Tahoma" pitchFamily="34" charset="0"/>
              </a:rPr>
              <a:t>الألتزام بالتسليم يبدو في صورتين: </a:t>
            </a:r>
          </a:p>
          <a:p>
            <a:pPr algn="just">
              <a:lnSpc>
                <a:spcPct val="150000"/>
              </a:lnSpc>
            </a:pPr>
            <a:r>
              <a:rPr lang="ar-IQ" sz="1700">
                <a:solidFill>
                  <a:srgbClr val="00B0F0"/>
                </a:solidFill>
                <a:latin typeface="Corbel" pitchFamily="34" charset="0"/>
                <a:cs typeface="Tahoma" pitchFamily="34" charset="0"/>
              </a:rPr>
              <a:t>الالتزام بالتسليم يكون التزاما تبعيا</a:t>
            </a:r>
            <a:r>
              <a:rPr lang="ar-IQ" sz="1700">
                <a:latin typeface="Corbel" pitchFamily="34" charset="0"/>
                <a:cs typeface="Tahoma" pitchFamily="34" charset="0"/>
              </a:rPr>
              <a:t>, كالالتزام بنقل حق عيني يرد على عقار او منقول معين بالذات او بالنوع او مبلغ من النقود. ان تنفيذ هذا الالتزام يتوقف على انتقال الحق العيني, فاذا استحال أنتقال الحق العيني سقط الألتزام بالتسليم ولا مجال عن الكلام على تنفيذه جبرا. واذا كان محل الألتزام نقودا فأن انتقال الملكية والتسليم يقعان معا لان ملكية النقود ينتقل بالقبض </a:t>
            </a:r>
          </a:p>
          <a:p>
            <a:pPr algn="just">
              <a:lnSpc>
                <a:spcPct val="150000"/>
              </a:lnSpc>
            </a:pPr>
            <a:endParaRPr lang="ar-IQ" sz="1700">
              <a:latin typeface="Corbel" pitchFamily="34" charset="0"/>
              <a:cs typeface="Tahoma" pitchFamily="34" charset="0"/>
            </a:endParaRPr>
          </a:p>
          <a:p>
            <a:pPr algn="just">
              <a:lnSpc>
                <a:spcPct val="150000"/>
              </a:lnSpc>
            </a:pPr>
            <a:r>
              <a:rPr lang="ar-IQ" sz="1700">
                <a:solidFill>
                  <a:srgbClr val="00B0F0"/>
                </a:solidFill>
                <a:latin typeface="Corbel" pitchFamily="34" charset="0"/>
                <a:cs typeface="Tahoma" pitchFamily="34" charset="0"/>
              </a:rPr>
              <a:t>الألتزام بالتسليم يكون ألتزاما مستقلا</a:t>
            </a:r>
            <a:r>
              <a:rPr lang="ar-IQ" sz="1700">
                <a:latin typeface="Corbel" pitchFamily="34" charset="0"/>
                <a:cs typeface="Tahoma" pitchFamily="34" charset="0"/>
              </a:rPr>
              <a:t>, فيكون التزاما بعمل منذ نشوئه, كألتزام المستعير او الوديع برد الشيء.  ان تنفيذ هذا الألتزام ينفرد بذاته. وهو يقبل التنفيذ الجبري سواء كان تنفيذا عينيا او تحول الى تنفيذ بمقابل. فأذا لم ينفذ المستأجر التزامه بتخلية المأجور وتسليمه الى المؤجر عند انتهاء مدة العقد حق للمؤجر جبر المستأجر على التنفيذ العيني اي الأخلاء بأيداع سند التنفيذ لدى دائرة التنفيذ.   </a:t>
            </a:r>
            <a:endParaRPr lang="ar-IQ">
              <a:latin typeface="Corbel" pitchFamily="34" charset="0"/>
              <a:cs typeface="Tahoma" pitchFamily="34" charset="0"/>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228600" y="304800"/>
            <a:ext cx="8610600" cy="1698625"/>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ounded Rectangle 2"/>
          <p:cNvSpPr/>
          <p:nvPr/>
        </p:nvSpPr>
        <p:spPr>
          <a:xfrm>
            <a:off x="2362200" y="838200"/>
            <a:ext cx="4572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بعمل أذا كان ألتزاما بأنجاز عمل معين </a:t>
            </a:r>
          </a:p>
        </p:txBody>
      </p:sp>
      <p:sp>
        <p:nvSpPr>
          <p:cNvPr id="4" name="Rounded Rectangle 3"/>
          <p:cNvSpPr/>
          <p:nvPr/>
        </p:nvSpPr>
        <p:spPr>
          <a:xfrm>
            <a:off x="5410200" y="3048000"/>
            <a:ext cx="2514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أذا كان شخصية المدين محل أعتبار في الألتزام</a:t>
            </a:r>
          </a:p>
        </p:txBody>
      </p:sp>
      <p:sp>
        <p:nvSpPr>
          <p:cNvPr id="5" name="Rounded Rectangle 4"/>
          <p:cNvSpPr/>
          <p:nvPr/>
        </p:nvSpPr>
        <p:spPr>
          <a:xfrm>
            <a:off x="1219200" y="3048000"/>
            <a:ext cx="2590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أذا كان شخصية المدين غير ملحوظ في الألتزام</a:t>
            </a:r>
          </a:p>
        </p:txBody>
      </p:sp>
      <p:cxnSp>
        <p:nvCxnSpPr>
          <p:cNvPr id="7" name="Straight Arrow Connector 6"/>
          <p:cNvCxnSpPr/>
          <p:nvPr/>
        </p:nvCxnSpPr>
        <p:spPr>
          <a:xfrm>
            <a:off x="5181600" y="1981200"/>
            <a:ext cx="13716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2286000" y="2057400"/>
            <a:ext cx="1371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0" y="1371600"/>
            <a:ext cx="8763000" cy="6740525"/>
          </a:xfrm>
          <a:prstGeom prst="rect">
            <a:avLst/>
          </a:prstGeom>
          <a:noFill/>
          <a:ln w="9525">
            <a:noFill/>
            <a:miter lim="800000"/>
            <a:headEnd/>
            <a:tailEnd/>
          </a:ln>
        </p:spPr>
        <p:txBody>
          <a:bodyPr>
            <a:spAutoFit/>
          </a:bodyPr>
          <a:lstStyle/>
          <a:p>
            <a:pPr algn="just">
              <a:lnSpc>
                <a:spcPct val="150000"/>
              </a:lnSpc>
              <a:defRPr/>
            </a:pPr>
            <a:r>
              <a:rPr lang="ar-IQ" dirty="0">
                <a:solidFill>
                  <a:srgbClr val="FFFF00"/>
                </a:solidFill>
                <a:latin typeface="Corbel" pitchFamily="34" charset="0"/>
                <a:cs typeface="Tahoma" pitchFamily="34" charset="0"/>
              </a:rPr>
              <a:t>سادسا: الألتزام بعمل اذا كان التزاما بأنجاز عمل معين , </a:t>
            </a:r>
          </a:p>
          <a:p>
            <a:pPr algn="just">
              <a:lnSpc>
                <a:spcPct val="150000"/>
              </a:lnSpc>
              <a:defRPr/>
            </a:pPr>
            <a:r>
              <a:rPr lang="ar-IQ" dirty="0">
                <a:cs typeface="+mn-cs"/>
              </a:rPr>
              <a:t>ورد حكم هذا النوع من الألتزام في المادتين 249, 250 من ق. م. ع. يتضح من هاتين المادتين الذين عالجا التنفيذ العيني الجبري للألتزام عندما يكون محله انجاز عمل معين وحيثما يقوم تنفيذه على تدخل شخصي من قبل المدين, انهما ميزا بين حالتين: اولهما أذا كانت شخصية المدين محل اعتبار في الألتزام وكان تدخله ضروريا في تنفيذه. وثانيهما, اذ كانت شخصية المدين غير ملحوظة في الألتزام ولا يكون تدخله الشخصي ضروريا في تنفيذه. </a:t>
            </a:r>
          </a:p>
          <a:p>
            <a:pPr>
              <a:lnSpc>
                <a:spcPct val="150000"/>
              </a:lnSpc>
              <a:defRPr/>
            </a:pPr>
            <a:endParaRPr lang="en-US" dirty="0">
              <a:cs typeface="+mn-cs"/>
            </a:endParaRPr>
          </a:p>
          <a:p>
            <a:pPr algn="just">
              <a:lnSpc>
                <a:spcPct val="150000"/>
              </a:lnSpc>
              <a:defRPr/>
            </a:pPr>
            <a:r>
              <a:rPr lang="ar-IQ" dirty="0">
                <a:cs typeface="+mn-cs"/>
              </a:rPr>
              <a:t>اما بالنسبة للحالة الأولى والتي يكون </a:t>
            </a:r>
            <a:r>
              <a:rPr lang="ar-IQ" dirty="0">
                <a:solidFill>
                  <a:srgbClr val="0070C0"/>
                </a:solidFill>
                <a:cs typeface="+mn-cs"/>
              </a:rPr>
              <a:t>التنفيذ العيني للألتزام فيها غير ممكن دون تدخل المدين الشخصي</a:t>
            </a:r>
            <a:r>
              <a:rPr lang="ar-IQ" dirty="0">
                <a:cs typeface="+mn-cs"/>
              </a:rPr>
              <a:t>, فأن للدائن الحق في رفض الوفاء من قبل غير المدين, سواء اشترط في الاتفاق ان يقوم المدين بنفسه بالتنفيذ, او اقتضت طبيعة الالتزام ان تكون شخصيته محل اعتبار لكفاءة او لصفة فيه, فلا يجوز ان يتم التنفيذ الا من قبله بالذات كرسام تعهد برسم لوحة فنية, او مغن تعهد بالغناء في حفلة. وان </a:t>
            </a:r>
            <a:r>
              <a:rPr lang="ar-IQ" u="sng" dirty="0">
                <a:cs typeface="+mn-cs"/>
              </a:rPr>
              <a:t>امتنع</a:t>
            </a:r>
            <a:r>
              <a:rPr lang="ar-IQ" dirty="0">
                <a:cs typeface="+mn-cs"/>
              </a:rPr>
              <a:t> المدين عن التنفيذ العيني, كان للدائن الخيار بين اللجوء الى التهديد المالي, وبين طلب التنفيذ بمقابل ليطالب بتعويض نقدي يقدره القضاء. </a:t>
            </a:r>
            <a:endParaRPr lang="en-US" dirty="0">
              <a:cs typeface="+mn-cs"/>
            </a:endParaRPr>
          </a:p>
          <a:p>
            <a:pPr algn="just">
              <a:lnSpc>
                <a:spcPct val="150000"/>
              </a:lnSpc>
              <a:defRPr/>
            </a:pPr>
            <a:endParaRPr lang="ar-IQ" dirty="0">
              <a:latin typeface="Corbel" pitchFamily="34" charset="0"/>
              <a:cs typeface="+mn-cs"/>
            </a:endParaRPr>
          </a:p>
          <a:p>
            <a:pPr algn="just">
              <a:lnSpc>
                <a:spcPct val="150000"/>
              </a:lnSpc>
              <a:defRPr/>
            </a:pPr>
            <a:endParaRPr lang="ar-IQ" dirty="0">
              <a:latin typeface="Corbel" pitchFamily="34" charset="0"/>
              <a:cs typeface="Tahoma" pitchFamily="34" charset="0"/>
            </a:endParaRPr>
          </a:p>
          <a:p>
            <a:pPr algn="just">
              <a:lnSpc>
                <a:spcPct val="150000"/>
              </a:lnSpc>
              <a:defRPr/>
            </a:pPr>
            <a:endParaRPr lang="ar-IQ" dirty="0">
              <a:latin typeface="Corbel" pitchFamily="34" charset="0"/>
              <a:cs typeface="Tahoma" pitchFamily="34" charset="0"/>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152400" y="228600"/>
            <a:ext cx="8839200" cy="6740525"/>
          </a:xfrm>
          <a:prstGeom prst="rect">
            <a:avLst/>
          </a:prstGeom>
          <a:noFill/>
          <a:ln w="9525">
            <a:noFill/>
            <a:miter lim="800000"/>
            <a:headEnd/>
            <a:tailEnd/>
          </a:ln>
        </p:spPr>
        <p:txBody>
          <a:bodyPr>
            <a:spAutoFit/>
          </a:bodyPr>
          <a:lstStyle/>
          <a:p>
            <a:pPr algn="just">
              <a:lnSpc>
                <a:spcPct val="150000"/>
              </a:lnSpc>
              <a:defRPr/>
            </a:pPr>
            <a:r>
              <a:rPr lang="ar-IQ" dirty="0">
                <a:cs typeface="+mn-cs"/>
              </a:rPr>
              <a:t>واما بالنسبة للحالة الثانية التي حكمتها المادة 250, وحيث يكون </a:t>
            </a:r>
            <a:r>
              <a:rPr lang="ar-IQ" dirty="0">
                <a:solidFill>
                  <a:srgbClr val="0070C0"/>
                </a:solidFill>
                <a:cs typeface="+mn-cs"/>
              </a:rPr>
              <a:t>التنفيذ العيني ممكنا دون تدخل المدين</a:t>
            </a:r>
            <a:r>
              <a:rPr lang="ar-IQ" dirty="0">
                <a:cs typeface="+mn-cs"/>
              </a:rPr>
              <a:t>, فأن التنفيذ العيني الجبري يتم فيها من طريق تكليف غير المدين بانجاز العمل المطلوب على نفقة المدين, كأن يتعهد مقاول ببناء دار او متعهد نقل بنقل بضاعة ويمتنع اي منهما عن التنفيذ العيني اذ يكلف غيرهما بتنفيذ الألتزام على نفقتهما. </a:t>
            </a:r>
            <a:endParaRPr lang="en-US" dirty="0">
              <a:cs typeface="+mn-cs"/>
            </a:endParaRPr>
          </a:p>
          <a:p>
            <a:pPr algn="just">
              <a:lnSpc>
                <a:spcPct val="150000"/>
              </a:lnSpc>
              <a:defRPr/>
            </a:pPr>
            <a:r>
              <a:rPr lang="ar-IQ" dirty="0">
                <a:cs typeface="+mn-cs"/>
              </a:rPr>
              <a:t>- وتقدير ما أذا كان التنفيذ العيني ممكنا دون تدخل أمر متروك للدائن على اعتباره صاحب المصلحة. </a:t>
            </a:r>
          </a:p>
          <a:p>
            <a:pPr algn="just">
              <a:lnSpc>
                <a:spcPct val="150000"/>
              </a:lnSpc>
              <a:defRPr/>
            </a:pPr>
            <a:r>
              <a:rPr lang="ar-IQ" dirty="0">
                <a:cs typeface="+mn-cs"/>
              </a:rPr>
              <a:t>- فالدائن أذا قدر أكتفاءه للتنفيذ العيني من قبل غير المدين وعلى نفقة الأخير, وجب عليه اللجوء الى القضاء في صورة دعوى يطلب فيهما الحكم بالتنفيذ العيني على نفقة المدين. </a:t>
            </a:r>
            <a:endParaRPr lang="en-US" dirty="0">
              <a:cs typeface="+mn-cs"/>
            </a:endParaRPr>
          </a:p>
          <a:p>
            <a:pPr algn="just">
              <a:lnSpc>
                <a:spcPct val="150000"/>
              </a:lnSpc>
              <a:defRPr/>
            </a:pPr>
            <a:r>
              <a:rPr lang="ar-IQ" dirty="0">
                <a:cs typeface="+mn-cs"/>
              </a:rPr>
              <a:t>- أما اذا قدر الدائن ان التنفيذ العيني لا يحتمل الأبطاء, وان أقامة الدعوى وصدور الحكم يستغرقان وقتا يتعرض فيه لضرر جسيم, فله أن يتعهد الى غير المدين بأنجاز العمل دون اذن المحكمة. ثم يرجع على المدين بما انفق بدعوى بقيمتها ليطالبة بما بذل من نفقات وما تكبد من ضرر عند ثبوته. </a:t>
            </a:r>
            <a:endParaRPr lang="en-US" dirty="0">
              <a:cs typeface="+mn-cs"/>
            </a:endParaRPr>
          </a:p>
          <a:p>
            <a:pPr algn="just">
              <a:lnSpc>
                <a:spcPct val="150000"/>
              </a:lnSpc>
              <a:defRPr/>
            </a:pPr>
            <a:r>
              <a:rPr lang="ar-IQ" dirty="0">
                <a:cs typeface="+mn-cs"/>
              </a:rPr>
              <a:t>- والجدير بالأشارة, أن الدائن اذا كان له الخيار, عندما يكون تدخل المدين ضروريا في تنفيذ الالتزام, بين طلب الضغط على ارادة المدين بوسائل الأكراه وبين طلب التنفيذ بمقابل, </a:t>
            </a:r>
          </a:p>
          <a:p>
            <a:pPr>
              <a:lnSpc>
                <a:spcPct val="150000"/>
              </a:lnSpc>
              <a:defRPr/>
            </a:pPr>
            <a:r>
              <a:rPr lang="ar-IQ" dirty="0">
                <a:cs typeface="+mn-cs"/>
              </a:rPr>
              <a:t>فليس للدائن الخيار, اذا كان تدخل المدين غير ضروري بين قبول التنفيذ على نفقة المدين وبين التنفيذ بطريق التنفيذ. أذ عليه ان يقبل بما يقدمه اليه المدين .  </a:t>
            </a:r>
            <a:endParaRPr lang="ar-IQ" dirty="0">
              <a:latin typeface="Corbel" pitchFamily="34" charset="0"/>
              <a:cs typeface="Tahoma" pitchFamily="34" charset="0"/>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ChangeArrowheads="1"/>
          </p:cNvSpPr>
          <p:nvPr/>
        </p:nvSpPr>
        <p:spPr bwMode="auto">
          <a:xfrm>
            <a:off x="0" y="-76200"/>
            <a:ext cx="8991600" cy="7016750"/>
          </a:xfrm>
          <a:prstGeom prst="rect">
            <a:avLst/>
          </a:prstGeom>
          <a:noFill/>
          <a:ln w="9525">
            <a:noFill/>
            <a:miter lim="800000"/>
            <a:headEnd/>
            <a:tailEnd/>
          </a:ln>
        </p:spPr>
        <p:txBody>
          <a:bodyPr>
            <a:spAutoFit/>
          </a:bodyPr>
          <a:lstStyle/>
          <a:p>
            <a:pPr>
              <a:defRPr/>
            </a:pPr>
            <a:r>
              <a:rPr lang="ar-IQ" b="1" dirty="0">
                <a:solidFill>
                  <a:srgbClr val="FFFF00"/>
                </a:solidFill>
                <a:cs typeface="+mn-cs"/>
              </a:rPr>
              <a:t>سابعا: الألتزام بعمل أذا كان التزاما ببذل عناية   </a:t>
            </a:r>
            <a:r>
              <a:rPr lang="ar-IQ" b="1" dirty="0">
                <a:solidFill>
                  <a:srgbClr val="FF0000"/>
                </a:solidFill>
                <a:cs typeface="+mn-cs"/>
              </a:rPr>
              <a:t>    </a:t>
            </a:r>
            <a:endParaRPr lang="en-US" dirty="0">
              <a:solidFill>
                <a:srgbClr val="FF0000"/>
              </a:solidFill>
              <a:cs typeface="+mn-cs"/>
            </a:endParaRPr>
          </a:p>
          <a:p>
            <a:pPr algn="just">
              <a:lnSpc>
                <a:spcPct val="150000"/>
              </a:lnSpc>
              <a:defRPr/>
            </a:pPr>
            <a:r>
              <a:rPr lang="ar-IQ" dirty="0">
                <a:cs typeface="+mn-cs"/>
              </a:rPr>
              <a:t>يفهم من نص المادة 251 من ق م ع. بفقرتيها, أن الألتزام بوسيلة اذا ورد على شيء فقد يتطلب من المدين, المحافظة على الشيء فحسب, كألتزام الوديع أو المستاجر أو المستعير بالمحافظة على الوديعة او المأجور أو الشيء المعار. وقد يقتضي منه ادارته والمحافظة عليه معا, لأن حسن الأدارة يتضمن بداهة واجب المحافظة, كألتزام المرتهن رهنا حيازيا بأدارة المرهون على نحو يتضمن حسن استغلاله. أما اذا تعلق الالتزام بعمل فيجب على المدين توخي الحيطة في القيام بالعمل الموكول به, كألتزام محام بالدفاع عن مصلحة موكله أمام القضاء. </a:t>
            </a:r>
            <a:endParaRPr lang="en-US" dirty="0">
              <a:cs typeface="+mn-cs"/>
            </a:endParaRPr>
          </a:p>
          <a:p>
            <a:pPr algn="just">
              <a:lnSpc>
                <a:spcPct val="150000"/>
              </a:lnSpc>
              <a:defRPr/>
            </a:pPr>
            <a:r>
              <a:rPr lang="ar-IQ" dirty="0">
                <a:cs typeface="+mn-cs"/>
              </a:rPr>
              <a:t>ويفهم منه أيضا, أن تنفيذ الالتزام يتم اذا بذل المدين من العناية ما يبذله الشخص المعتاد, فيلتزم بالطبيب اذا التزم بعلاج مريض فأنه لا يلتزم بشفاءه وانما يلتزم بتوخي الدقة والأاصول الطبية في العلاج. ويفهم منه ايضا, أنه أذا كان الأصل ان يبذل المدين في تنفيذ التزامه العناية التي يبذلها الشخص المعتاد, الا أن ظروف التعاقد قد تكشف ان المدين اراد في العقد ان يلتزم ببذل العناية التي اعتاد بذلها في شئونه الخاصة وان المتعاقدان قد اتفقا على ذلك. وبمقتضى نص المادة 259 من ق م ع. لا يجوز الأتفاق على الأعفاء من المسؤلية التعاقدية الناشئة عن غش المدين بالذات او عن خطئه الجسيم. </a:t>
            </a:r>
            <a:endParaRPr lang="en-US" dirty="0">
              <a:cs typeface="+mn-cs"/>
            </a:endParaRPr>
          </a:p>
          <a:p>
            <a:pPr algn="just">
              <a:lnSpc>
                <a:spcPct val="150000"/>
              </a:lnSpc>
              <a:defRPr/>
            </a:pPr>
            <a:r>
              <a:rPr lang="ar-IQ" dirty="0">
                <a:solidFill>
                  <a:srgbClr val="FFFF00"/>
                </a:solidFill>
                <a:cs typeface="+mn-cs"/>
              </a:rPr>
              <a:t>في ضوء ما تقدم يمكن القول, ان المدين اذا لم يبذل العناية التي يتطلبها القانون منه او يقضي بها الاتفاق, يكون قد تسبب بخطئه في استحالة تنفيذ الالتزام. وعندئذ لا يتصور اللجوء الى التنفيذ العيني الجبري لان تنفيذه لم يعد ممكنا انما يصار الى التنفيذ بمقابل أو التعويض.   </a:t>
            </a:r>
            <a:endParaRPr lang="ar-IQ" dirty="0">
              <a:solidFill>
                <a:srgbClr val="FFFF00"/>
              </a:solidFill>
              <a:latin typeface="Corbel" pitchFamily="34" charset="0"/>
              <a:cs typeface="Tahoma" pitchFamily="34" charset="0"/>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228600" y="304800"/>
            <a:ext cx="8610600" cy="2170113"/>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sz="2000">
              <a:solidFill>
                <a:srgbClr val="FFFF00"/>
              </a:solidFill>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ounded Rectangle 2"/>
          <p:cNvSpPr/>
          <p:nvPr/>
        </p:nvSpPr>
        <p:spPr>
          <a:xfrm>
            <a:off x="2667000" y="1447800"/>
            <a:ext cx="4038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 الألتزام بالأمتناع عن عمل </a:t>
            </a:r>
          </a:p>
        </p:txBody>
      </p:sp>
      <p:sp>
        <p:nvSpPr>
          <p:cNvPr id="4" name="Oval 3"/>
          <p:cNvSpPr/>
          <p:nvPr/>
        </p:nvSpPr>
        <p:spPr>
          <a:xfrm>
            <a:off x="3657600" y="3048000"/>
            <a:ext cx="19050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FF00"/>
                </a:solidFill>
              </a:rPr>
              <a:t>مخالفة الألتزام</a:t>
            </a:r>
          </a:p>
        </p:txBody>
      </p:sp>
      <p:cxnSp>
        <p:nvCxnSpPr>
          <p:cNvPr id="6" name="Straight Arrow Connector 5"/>
          <p:cNvCxnSpPr/>
          <p:nvPr/>
        </p:nvCxnSpPr>
        <p:spPr>
          <a:xfrm rot="16200000" flipH="1">
            <a:off x="4438650" y="2800350"/>
            <a:ext cx="304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257800" y="4572000"/>
            <a:ext cx="1447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t>مخالفة تقبل الأزالة</a:t>
            </a:r>
          </a:p>
        </p:txBody>
      </p:sp>
      <p:sp>
        <p:nvSpPr>
          <p:cNvPr id="11" name="Rounded Rectangle 10"/>
          <p:cNvSpPr/>
          <p:nvPr/>
        </p:nvSpPr>
        <p:spPr>
          <a:xfrm>
            <a:off x="2590800" y="4572000"/>
            <a:ext cx="1447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chemeClr val="tx1"/>
                </a:solidFill>
              </a:rPr>
              <a:t>مخالفة لا تقبل الأزالة</a:t>
            </a:r>
          </a:p>
        </p:txBody>
      </p:sp>
      <p:sp>
        <p:nvSpPr>
          <p:cNvPr id="12" name="Rectangle 11"/>
          <p:cNvSpPr/>
          <p:nvPr/>
        </p:nvSpPr>
        <p:spPr>
          <a:xfrm>
            <a:off x="3810000" y="57912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solidFill>
                  <a:srgbClr val="FF0000"/>
                </a:solidFill>
              </a:rPr>
              <a:t>الألتزام لا يقبل التكرار</a:t>
            </a:r>
          </a:p>
        </p:txBody>
      </p:sp>
      <p:sp>
        <p:nvSpPr>
          <p:cNvPr id="13" name="Rectangle 12"/>
          <p:cNvSpPr/>
          <p:nvPr/>
        </p:nvSpPr>
        <p:spPr>
          <a:xfrm>
            <a:off x="1600200" y="57912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solidFill>
                  <a:srgbClr val="FF0000"/>
                </a:solidFill>
              </a:rPr>
              <a:t>الألتزام يقبل التكرار</a:t>
            </a:r>
          </a:p>
        </p:txBody>
      </p:sp>
      <p:cxnSp>
        <p:nvCxnSpPr>
          <p:cNvPr id="15" name="Straight Arrow Connector 14"/>
          <p:cNvCxnSpPr/>
          <p:nvPr/>
        </p:nvCxnSpPr>
        <p:spPr>
          <a:xfrm>
            <a:off x="5181600" y="4267200"/>
            <a:ext cx="533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3505200" y="4191000"/>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038600" y="5562600"/>
            <a:ext cx="304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3" idx="0"/>
          </p:cNvCxnSpPr>
          <p:nvPr/>
        </p:nvCxnSpPr>
        <p:spPr>
          <a:xfrm rot="10800000" flipV="1">
            <a:off x="2209800" y="5486400"/>
            <a:ext cx="45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228600" y="304800"/>
            <a:ext cx="8763000" cy="6740525"/>
          </a:xfrm>
          <a:prstGeom prst="rect">
            <a:avLst/>
          </a:prstGeom>
          <a:noFill/>
          <a:ln w="9525">
            <a:noFill/>
            <a:miter lim="800000"/>
            <a:headEnd/>
            <a:tailEnd/>
          </a:ln>
        </p:spPr>
        <p:txBody>
          <a:bodyPr>
            <a:spAutoFit/>
          </a:bodyPr>
          <a:lstStyle/>
          <a:p>
            <a:pPr>
              <a:lnSpc>
                <a:spcPct val="150000"/>
              </a:lnSpc>
              <a:defRPr/>
            </a:pPr>
            <a:r>
              <a:rPr lang="ar-IQ" b="1" dirty="0">
                <a:solidFill>
                  <a:srgbClr val="FFFF00"/>
                </a:solidFill>
                <a:cs typeface="+mn-cs"/>
              </a:rPr>
              <a:t>ثامنا: الألتزام بالأمتناع عن عمل </a:t>
            </a:r>
            <a:endParaRPr lang="en-US" dirty="0">
              <a:solidFill>
                <a:srgbClr val="FFFF00"/>
              </a:solidFill>
              <a:cs typeface="+mn-cs"/>
            </a:endParaRPr>
          </a:p>
          <a:p>
            <a:pPr algn="just">
              <a:lnSpc>
                <a:spcPct val="150000"/>
              </a:lnSpc>
              <a:defRPr/>
            </a:pPr>
            <a:r>
              <a:rPr lang="ar-IQ" dirty="0">
                <a:cs typeface="+mn-cs"/>
              </a:rPr>
              <a:t>نصت المادة 252 من ق م ع. على حكم هذا الألتزام, فقضت بما يلي: ( اذا التزم المدين بالأمتناع عن عمل وأخل بهذا الألتزام, جاز للدائن أن يطلب أزالة ما وقع مخالفا للألتزام, مع  التعويض أن كان له محل). ومفاد هذا النص, أن المدين بالألتزام بالأمتناع عن عمل, أيا كان مصدره عقدا أو نصا قانونيا أو غيرهما, ويظل منفذا التزامه ما ظل ممتنعا عن العمل الذي التزم بالأمتانع عن القيام به. فأن أقدم  عليه يكون من الحالات قد تسبب بخطئه في استحالة تنفيذه. ويستحيل اللجوء الى التنفيذ العيني الجبري عندئذ, وانما يصار الى التنفيذ بطريق, وتفصيل أحكام هذه الحالت يقتضينا التمييز بين عدد منها.  </a:t>
            </a:r>
            <a:endParaRPr lang="en-US" dirty="0">
              <a:cs typeface="+mn-cs"/>
            </a:endParaRPr>
          </a:p>
          <a:p>
            <a:pPr algn="just">
              <a:lnSpc>
                <a:spcPct val="150000"/>
              </a:lnSpc>
              <a:defRPr/>
            </a:pPr>
            <a:r>
              <a:rPr lang="ar-IQ" dirty="0">
                <a:solidFill>
                  <a:srgbClr val="FF0000"/>
                </a:solidFill>
                <a:cs typeface="+mn-cs"/>
              </a:rPr>
              <a:t>فأذا كانت المخالفة تقبل الأزالة,</a:t>
            </a:r>
            <a:r>
              <a:rPr lang="ar-IQ" dirty="0">
                <a:cs typeface="+mn-cs"/>
              </a:rPr>
              <a:t> كأن يتعهد جار بعدم أقامة جدار يحجب النور ويصد الهواء عن جاره, ثم أقامه, فللدائن أن يطلب التنفيذ العيني الجبري بمطالبة مدينه بأزالة المخالفة. وأذا أمتنع المدين عن ازالتها حق للدائن اللجوء الى القضاء ليستصدر حكما بأزالة المخالفة فأن صدر الحكم أودعه دائرة التنفيذ لغرض تنفيذ الحكم , أو حكما بالترخيص له ازالتها على نفقة المدين فان صدر الحكم كلف غير المدين بأزالتها ورجع بعدئذ على المدين بدعوى يطالبه فيها بما انفق. وعلى المحكمة أن تجيبه الى طلبه التنفيذ العيني الجبري دون ان تحكم بالتنفيذ بطريق التعويض. </a:t>
            </a:r>
            <a:endParaRPr lang="en-US" dirty="0">
              <a:cs typeface="+mn-cs"/>
            </a:endParaRPr>
          </a:p>
          <a:p>
            <a:pPr algn="just">
              <a:lnSpc>
                <a:spcPct val="150000"/>
              </a:lnSpc>
              <a:defRPr/>
            </a:pPr>
            <a:r>
              <a:rPr lang="ar-IQ" dirty="0">
                <a:solidFill>
                  <a:srgbClr val="FF0000"/>
                </a:solidFill>
                <a:latin typeface="Corbel" pitchFamily="34" charset="0"/>
                <a:cs typeface="Tahoma" pitchFamily="34" charset="0"/>
              </a:rPr>
              <a:t>   </a:t>
            </a:r>
            <a:r>
              <a:rPr lang="ar-IQ" dirty="0">
                <a:latin typeface="Corbel" pitchFamily="34" charset="0"/>
                <a:cs typeface="Tahoma" pitchFamily="34" charset="0"/>
              </a:rPr>
              <a:t>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398206" y="381000"/>
            <a:ext cx="8517194" cy="6664966"/>
          </a:xfrm>
          <a:prstGeom prst="rect">
            <a:avLst/>
          </a:prstGeom>
          <a:noFill/>
          <a:ln w="9525">
            <a:noFill/>
            <a:miter lim="800000"/>
            <a:headEnd/>
            <a:tailEnd/>
          </a:ln>
        </p:spPr>
        <p:txBody>
          <a:bodyPr wrap="square">
            <a:spAutoFit/>
          </a:bodyPr>
          <a:lstStyle/>
          <a:p>
            <a:pPr algn="just">
              <a:lnSpc>
                <a:spcPct val="150000"/>
              </a:lnSpc>
            </a:pPr>
            <a:r>
              <a:rPr lang="ar-IQ" sz="2400" b="1" dirty="0">
                <a:latin typeface="Times New Roman" panose="02020603050405020304" pitchFamily="18" charset="0"/>
                <a:cs typeface="Times New Roman" panose="02020603050405020304" pitchFamily="18" charset="0"/>
              </a:rPr>
              <a:t>تنفيذ الألتزام</a:t>
            </a:r>
          </a:p>
          <a:p>
            <a:pPr algn="just">
              <a:lnSpc>
                <a:spcPct val="150000"/>
              </a:lnSpc>
            </a:pPr>
            <a:r>
              <a:rPr lang="ar-IQ" sz="2400" b="1" dirty="0">
                <a:latin typeface="Times New Roman" panose="02020603050405020304" pitchFamily="18" charset="0"/>
                <a:cs typeface="Times New Roman" panose="02020603050405020304" pitchFamily="18" charset="0"/>
              </a:rPr>
              <a:t>قبل الكلام عن تنفيذ الألتزام يجب التطرق الى موضوع التمييز بين كل من المسؤلية والمديونية اولا, ثم التمييز بين كل من الالتزام المدني والطبيعي ثانيا. ومن ثم تنفيذ الالتزام المدني ثالثا.  </a:t>
            </a:r>
          </a:p>
          <a:p>
            <a:pPr algn="just">
              <a:lnSpc>
                <a:spcPct val="150000"/>
              </a:lnSpc>
            </a:pPr>
            <a:r>
              <a:rPr lang="ar-IQ" sz="2400" b="1" dirty="0">
                <a:latin typeface="Times New Roman" panose="02020603050405020304" pitchFamily="18" charset="0"/>
                <a:cs typeface="Times New Roman" panose="02020603050405020304" pitchFamily="18" charset="0"/>
              </a:rPr>
              <a:t>أولا: المديونية والمسؤلية</a:t>
            </a:r>
          </a:p>
          <a:p>
            <a:pPr algn="just">
              <a:lnSpc>
                <a:spcPct val="150000"/>
              </a:lnSpc>
            </a:pPr>
            <a:r>
              <a:rPr lang="ar-IQ" sz="2400" b="1" dirty="0">
                <a:latin typeface="Times New Roman" panose="02020603050405020304" pitchFamily="18" charset="0"/>
                <a:cs typeface="Times New Roman" panose="02020603050405020304" pitchFamily="18" charset="0"/>
              </a:rPr>
              <a:t>ميزت القوانين بين عنصرين يتحلل اليهما الألتزام </a:t>
            </a:r>
          </a:p>
          <a:p>
            <a:pPr algn="just">
              <a:lnSpc>
                <a:spcPct val="150000"/>
              </a:lnSpc>
            </a:pPr>
            <a:r>
              <a:rPr lang="ar-IQ" sz="2400" b="1" dirty="0">
                <a:latin typeface="Times New Roman" panose="02020603050405020304" pitchFamily="18" charset="0"/>
                <a:cs typeface="Times New Roman" panose="02020603050405020304" pitchFamily="18" charset="0"/>
              </a:rPr>
              <a:t>1- عنصر المديونية، هو العنصر الذي يفرض على المدين واجب الوفاء وعلى الدائن قبوله. </a:t>
            </a:r>
          </a:p>
          <a:p>
            <a:pPr algn="just">
              <a:lnSpc>
                <a:spcPct val="150000"/>
              </a:lnSpc>
            </a:pPr>
            <a:r>
              <a:rPr lang="ar-IQ" sz="2400" b="1" dirty="0">
                <a:latin typeface="Times New Roman" panose="02020603050405020304" pitchFamily="18" charset="0"/>
                <a:cs typeface="Times New Roman" panose="02020603050405020304" pitchFamily="18" charset="0"/>
              </a:rPr>
              <a:t>2- عنصر المسؤولية, هو العنصر الذي يمكن الدائن من قهر المدين على الوفاء ان لم يقم به مختارا فأن نفذ المدين التزامه طوعا انقضى عنصر المديونية، وأذا امتنع عن تنفيذ التزامه برز عنصر المسؤلية الذي يقتضي قهره على التنفيذ. </a:t>
            </a:r>
          </a:p>
          <a:p>
            <a:pPr algn="just">
              <a:lnSpc>
                <a:spcPct val="150000"/>
              </a:lnSpc>
            </a:pPr>
            <a:endParaRPr lang="ar-IQ" sz="2400" dirty="0">
              <a:latin typeface="Corbel"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 calcmode="lin" valueType="num">
                                      <p:cBhvr additive="base">
                                        <p:cTn id="7" dur="5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290">
                                            <p:txEl>
                                              <p:pRg st="1" end="1"/>
                                            </p:txEl>
                                          </p:spTgt>
                                        </p:tgtEl>
                                        <p:attrNameLst>
                                          <p:attrName>style.visibility</p:attrName>
                                        </p:attrNameLst>
                                      </p:cBhvr>
                                      <p:to>
                                        <p:strVal val="visible"/>
                                      </p:to>
                                    </p:set>
                                    <p:anim calcmode="lin" valueType="num">
                                      <p:cBhvr additive="base">
                                        <p:cTn id="11" dur="5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2290">
                                            <p:txEl>
                                              <p:pRg st="2" end="2"/>
                                            </p:txEl>
                                          </p:spTgt>
                                        </p:tgtEl>
                                        <p:attrNameLst>
                                          <p:attrName>style.visibility</p:attrName>
                                        </p:attrNameLst>
                                      </p:cBhvr>
                                      <p:to>
                                        <p:strVal val="visible"/>
                                      </p:to>
                                    </p:set>
                                    <p:animEffect transition="in" filter="randombar(horizontal)">
                                      <p:cBhvr>
                                        <p:cTn id="17" dur="500"/>
                                        <p:tgtEl>
                                          <p:spTgt spid="1229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2290">
                                            <p:txEl>
                                              <p:pRg st="4" end="4"/>
                                            </p:txEl>
                                          </p:spTgt>
                                        </p:tgtEl>
                                        <p:attrNameLst>
                                          <p:attrName>style.visibility</p:attrName>
                                        </p:attrNameLst>
                                      </p:cBhvr>
                                      <p:to>
                                        <p:strVal val="visible"/>
                                      </p:to>
                                    </p:set>
                                    <p:animEffect transition="in" filter="circle(in)">
                                      <p:cBhvr>
                                        <p:cTn id="22" dur="2000"/>
                                        <p:tgtEl>
                                          <p:spTgt spid="1229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12290">
                                            <p:txEl>
                                              <p:pRg st="5" end="5"/>
                                            </p:txEl>
                                          </p:spTgt>
                                        </p:tgtEl>
                                        <p:attrNameLst>
                                          <p:attrName>style.visibility</p:attrName>
                                        </p:attrNameLst>
                                      </p:cBhvr>
                                      <p:to>
                                        <p:strVal val="visible"/>
                                      </p:to>
                                    </p:set>
                                    <p:animEffect transition="in" filter="wheel(1)">
                                      <p:cBhvr>
                                        <p:cTn id="27" dur="2000"/>
                                        <p:tgtEl>
                                          <p:spTgt spid="1229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228600" y="304800"/>
            <a:ext cx="8763000" cy="5908675"/>
          </a:xfrm>
          <a:prstGeom prst="rect">
            <a:avLst/>
          </a:prstGeom>
          <a:noFill/>
          <a:ln w="9525">
            <a:noFill/>
            <a:miter lim="800000"/>
            <a:headEnd/>
            <a:tailEnd/>
          </a:ln>
        </p:spPr>
        <p:txBody>
          <a:bodyPr>
            <a:spAutoFit/>
          </a:bodyPr>
          <a:lstStyle/>
          <a:p>
            <a:pPr algn="just">
              <a:lnSpc>
                <a:spcPct val="150000"/>
              </a:lnSpc>
              <a:defRPr/>
            </a:pPr>
            <a:r>
              <a:rPr lang="ar-IQ" dirty="0">
                <a:cs typeface="+mn-cs"/>
              </a:rPr>
              <a:t>والجدير بالذكر انه لا يجوز للمدين أن يعمد الى ازالة المخالفة بنفسه او بتكليف غيره بأزالتها دون استصدار حكم من المحكمة حتى في حالة الأستعجال, خلافا لما هو الحكم في التنفيذ العيني الجبري للالتزام بأنجاز عمل معين. </a:t>
            </a:r>
          </a:p>
          <a:p>
            <a:pPr algn="just">
              <a:lnSpc>
                <a:spcPct val="150000"/>
              </a:lnSpc>
              <a:defRPr/>
            </a:pPr>
            <a:endParaRPr lang="en-US" dirty="0">
              <a:cs typeface="+mn-cs"/>
            </a:endParaRPr>
          </a:p>
          <a:p>
            <a:pPr>
              <a:lnSpc>
                <a:spcPct val="150000"/>
              </a:lnSpc>
              <a:defRPr/>
            </a:pPr>
            <a:r>
              <a:rPr lang="ar-IQ" dirty="0">
                <a:solidFill>
                  <a:srgbClr val="FF0000"/>
                </a:solidFill>
                <a:cs typeface="+mn-cs"/>
              </a:rPr>
              <a:t>أما أذا كانت المخالفة لا تقبل الأزالة</a:t>
            </a:r>
            <a:r>
              <a:rPr lang="ar-IQ" dirty="0">
                <a:cs typeface="+mn-cs"/>
              </a:rPr>
              <a:t> </a:t>
            </a:r>
            <a:r>
              <a:rPr lang="ar-IQ" dirty="0">
                <a:solidFill>
                  <a:srgbClr val="FFFF00"/>
                </a:solidFill>
                <a:cs typeface="+mn-cs"/>
              </a:rPr>
              <a:t>وكان الألتزام مما لا تتكرر مخالفته</a:t>
            </a:r>
            <a:r>
              <a:rPr lang="ar-IQ" dirty="0">
                <a:cs typeface="+mn-cs"/>
              </a:rPr>
              <a:t>, كأن يفشي طبيب أو محام سر المهنة, فأن التنفيذ العيني يصبح عندئذ غير ممكن ويصار الى التعويض.</a:t>
            </a:r>
          </a:p>
          <a:p>
            <a:pPr>
              <a:lnSpc>
                <a:spcPct val="150000"/>
              </a:lnSpc>
              <a:defRPr/>
            </a:pPr>
            <a:endParaRPr lang="en-US" dirty="0">
              <a:cs typeface="+mn-cs"/>
            </a:endParaRPr>
          </a:p>
          <a:p>
            <a:pPr>
              <a:lnSpc>
                <a:spcPct val="150000"/>
              </a:lnSpc>
              <a:defRPr/>
            </a:pPr>
            <a:r>
              <a:rPr lang="ar-IQ" dirty="0">
                <a:solidFill>
                  <a:srgbClr val="FF0000"/>
                </a:solidFill>
                <a:cs typeface="+mn-cs"/>
              </a:rPr>
              <a:t>وفي حالة ما اذا كانت المخالفة لا تقبل الأزالة, </a:t>
            </a:r>
            <a:r>
              <a:rPr lang="ar-IQ" dirty="0">
                <a:solidFill>
                  <a:srgbClr val="FFFF00"/>
                </a:solidFill>
                <a:cs typeface="+mn-cs"/>
              </a:rPr>
              <a:t>وكان الألتزام مما تكون مخالفته قابلة للتكرار</a:t>
            </a:r>
            <a:r>
              <a:rPr lang="ar-IQ" dirty="0">
                <a:cs typeface="+mn-cs"/>
              </a:rPr>
              <a:t>, كالتزام المغني بعدم الغناء في غير صالة معينة, فأن التنفيذ العيني يصبح مستحيلا بخطأ المدين بالنسبة للماضي. أما بالنسبة للمستقبل, لأن الألتزام بالأمتناع عن عمل سيعود من جديد, فأن التنفيذ العيني الجبري يكون ممكنا. </a:t>
            </a:r>
            <a:r>
              <a:rPr lang="ar-IQ" dirty="0">
                <a:solidFill>
                  <a:srgbClr val="FF0000"/>
                </a:solidFill>
                <a:latin typeface="Corbel" pitchFamily="34" charset="0"/>
                <a:cs typeface="Tahoma" pitchFamily="34" charset="0"/>
              </a:rPr>
              <a:t> </a:t>
            </a:r>
            <a:endParaRPr lang="ar-IQ" dirty="0">
              <a:latin typeface="Corbel" pitchFamily="34" charset="0"/>
              <a:cs typeface="Tahoma" pitchFamily="34" charset="0"/>
            </a:endParaRPr>
          </a:p>
          <a:p>
            <a:pPr algn="just">
              <a:lnSpc>
                <a:spcPct val="150000"/>
              </a:lnSpc>
              <a:defRPr/>
            </a:pPr>
            <a:r>
              <a:rPr lang="ar-IQ" dirty="0">
                <a:latin typeface="Corbel" pitchFamily="34" charset="0"/>
                <a:cs typeface="Tahoma" pitchFamily="34" charset="0"/>
              </a:rPr>
              <a:t>     </a:t>
            </a:r>
          </a:p>
          <a:p>
            <a:pPr algn="just">
              <a:lnSpc>
                <a:spcPct val="150000"/>
              </a:lnSpc>
              <a:defRPr/>
            </a:pPr>
            <a:r>
              <a:rPr lang="ar-IQ" dirty="0">
                <a:latin typeface="Corbel" pitchFamily="34" charset="0"/>
                <a:cs typeface="Tahoma" pitchFamily="34" charset="0"/>
              </a:rPr>
              <a:t>  </a:t>
            </a:r>
            <a:endParaRPr lang="ar-IQ" dirty="0">
              <a:solidFill>
                <a:srgbClr val="FFFF00"/>
              </a:solidFill>
              <a:latin typeface="Corbel" pitchFamily="34" charset="0"/>
              <a:cs typeface="Tahoma" pitchFamily="34" charset="0"/>
            </a:endParaRPr>
          </a:p>
          <a:p>
            <a:pPr algn="just">
              <a:lnSpc>
                <a:spcPct val="150000"/>
              </a:lnSpc>
              <a:defRPr/>
            </a:pPr>
            <a:endParaRPr lang="ar-IQ" dirty="0">
              <a:latin typeface="Corbel" pitchFamily="34" charset="0"/>
              <a:cs typeface="Tahoma" pitchFamily="34" charset="0"/>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ChangeArrowheads="1"/>
          </p:cNvSpPr>
          <p:nvPr/>
        </p:nvSpPr>
        <p:spPr bwMode="auto">
          <a:xfrm>
            <a:off x="228600" y="304800"/>
            <a:ext cx="8610600" cy="1698625"/>
          </a:xfrm>
          <a:prstGeom prst="rect">
            <a:avLst/>
          </a:prstGeom>
          <a:noFill/>
          <a:ln w="9525">
            <a:noFill/>
            <a:miter lim="800000"/>
            <a:headEnd/>
            <a:tailEnd/>
          </a:ln>
        </p:spPr>
        <p:txBody>
          <a:bodyPr>
            <a:spAutoFit/>
          </a:bodyPr>
          <a:lstStyle/>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ounded Rectangle 2"/>
          <p:cNvSpPr/>
          <p:nvPr/>
        </p:nvSpPr>
        <p:spPr>
          <a:xfrm>
            <a:off x="3048000" y="762000"/>
            <a:ext cx="2895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وسائل الحصول على التنفيذ العيني الجبري</a:t>
            </a:r>
          </a:p>
        </p:txBody>
      </p:sp>
      <p:sp>
        <p:nvSpPr>
          <p:cNvPr id="4" name="Rectangle 3"/>
          <p:cNvSpPr/>
          <p:nvPr/>
        </p:nvSpPr>
        <p:spPr>
          <a:xfrm>
            <a:off x="5181600" y="25146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الأكراه البدني</a:t>
            </a:r>
          </a:p>
        </p:txBody>
      </p:sp>
      <p:sp>
        <p:nvSpPr>
          <p:cNvPr id="5" name="Rectangle 4"/>
          <p:cNvSpPr/>
          <p:nvPr/>
        </p:nvSpPr>
        <p:spPr>
          <a:xfrm>
            <a:off x="2209800" y="2514600"/>
            <a:ext cx="1905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التهديد المالي الغرامة التهديدية</a:t>
            </a:r>
          </a:p>
        </p:txBody>
      </p:sp>
      <p:cxnSp>
        <p:nvCxnSpPr>
          <p:cNvPr id="7" name="Straight Arrow Connector 6"/>
          <p:cNvCxnSpPr/>
          <p:nvPr/>
        </p:nvCxnSpPr>
        <p:spPr>
          <a:xfrm>
            <a:off x="4953000" y="1828800"/>
            <a:ext cx="838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3352800" y="1828800"/>
            <a:ext cx="685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228600" y="304800"/>
            <a:ext cx="8763000" cy="5908675"/>
          </a:xfrm>
          <a:prstGeom prst="rect">
            <a:avLst/>
          </a:prstGeom>
          <a:noFill/>
          <a:ln w="9525">
            <a:noFill/>
            <a:miter lim="800000"/>
            <a:headEnd/>
            <a:tailEnd/>
          </a:ln>
        </p:spPr>
        <p:txBody>
          <a:bodyPr>
            <a:spAutoFit/>
          </a:bodyPr>
          <a:lstStyle/>
          <a:p>
            <a:pPr algn="ctr">
              <a:lnSpc>
                <a:spcPct val="150000"/>
              </a:lnSpc>
            </a:pPr>
            <a:r>
              <a:rPr lang="ar-IQ">
                <a:solidFill>
                  <a:srgbClr val="FFFF00"/>
                </a:solidFill>
                <a:latin typeface="Corbel" pitchFamily="34" charset="0"/>
                <a:cs typeface="Tahoma" pitchFamily="34" charset="0"/>
              </a:rPr>
              <a:t>وسائل الحصول على التنفيذ الجبري العيني</a:t>
            </a:r>
            <a:r>
              <a:rPr lang="ar-IQ">
                <a:solidFill>
                  <a:srgbClr val="FF0000"/>
                </a:solidFill>
                <a:latin typeface="Corbel" pitchFamily="34" charset="0"/>
                <a:cs typeface="Tahoma" pitchFamily="34" charset="0"/>
              </a:rPr>
              <a:t> </a:t>
            </a:r>
          </a:p>
          <a:p>
            <a:pPr algn="just">
              <a:lnSpc>
                <a:spcPct val="150000"/>
              </a:lnSpc>
            </a:pPr>
            <a:endParaRPr lang="ar-IQ">
              <a:solidFill>
                <a:srgbClr val="FF0000"/>
              </a:solidFill>
              <a:latin typeface="Corbel" pitchFamily="34" charset="0"/>
              <a:cs typeface="Tahoma" pitchFamily="34" charset="0"/>
            </a:endParaRPr>
          </a:p>
          <a:p>
            <a:pPr algn="just">
              <a:lnSpc>
                <a:spcPct val="150000"/>
              </a:lnSpc>
            </a:pPr>
            <a:r>
              <a:rPr lang="ar-IQ">
                <a:latin typeface="Corbel" pitchFamily="34" charset="0"/>
                <a:cs typeface="Tahoma" pitchFamily="34" charset="0"/>
              </a:rPr>
              <a:t>أن التنفيذ العيني الجبري قد يقع بحكم القانون وقد يقوم به الدائن على نفقة المدين وقد تتولاه السلطة العامة ممثلة في دائرة التنفيذ. </a:t>
            </a:r>
          </a:p>
          <a:p>
            <a:pPr algn="just">
              <a:lnSpc>
                <a:spcPct val="150000"/>
              </a:lnSpc>
            </a:pPr>
            <a:r>
              <a:rPr lang="ar-IQ">
                <a:latin typeface="Corbel" pitchFamily="34" charset="0"/>
                <a:cs typeface="Tahoma" pitchFamily="34" charset="0"/>
              </a:rPr>
              <a:t>الا ان التنفيذ العيني قد يقتضي تدخلا شخصيا من المدين في تنفيذ التزامه, ولكن المدين يمتنع عن التنفيذ وهو قادر عليه لذلك تتطلب الحاجة اللجوء الى وسائل اكراه يحمل عن طريقها المدين المتعنت على التنفيذ العيني. </a:t>
            </a:r>
          </a:p>
          <a:p>
            <a:pPr algn="just">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وتبرز في نظر القانون وسيلتا اكراه للضغط على ارادة المدين الممتنع عن التنفيذ هما:-  </a:t>
            </a:r>
          </a:p>
          <a:p>
            <a:pPr algn="just">
              <a:lnSpc>
                <a:spcPct val="150000"/>
              </a:lnSpc>
            </a:pPr>
            <a:r>
              <a:rPr lang="ar-IQ">
                <a:latin typeface="Corbel" pitchFamily="34" charset="0"/>
                <a:cs typeface="Tahoma" pitchFamily="34" charset="0"/>
              </a:rPr>
              <a:t>1. بدني وتعرف بأسم </a:t>
            </a:r>
            <a:r>
              <a:rPr lang="ar-IQ">
                <a:solidFill>
                  <a:srgbClr val="00B0F0"/>
                </a:solidFill>
                <a:latin typeface="Corbel" pitchFamily="34" charset="0"/>
                <a:cs typeface="Tahoma" pitchFamily="34" charset="0"/>
              </a:rPr>
              <a:t>الأكراه البدني</a:t>
            </a: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2. مالية, وتعرف </a:t>
            </a:r>
            <a:r>
              <a:rPr lang="ar-IQ">
                <a:solidFill>
                  <a:srgbClr val="00B0F0"/>
                </a:solidFill>
                <a:latin typeface="Corbel" pitchFamily="34" charset="0"/>
                <a:cs typeface="Tahoma" pitchFamily="34" charset="0"/>
              </a:rPr>
              <a:t>بالأكراه المالي أو التهديد المالي</a:t>
            </a:r>
            <a:r>
              <a:rPr lang="ar-IQ">
                <a:latin typeface="Corbel" pitchFamily="34" charset="0"/>
                <a:cs typeface="Tahoma" pitchFamily="34" charset="0"/>
              </a:rPr>
              <a:t>, او كما يسميه ق م ع ( </a:t>
            </a:r>
            <a:r>
              <a:rPr lang="ar-IQ">
                <a:solidFill>
                  <a:srgbClr val="00B0F0"/>
                </a:solidFill>
                <a:latin typeface="Corbel" pitchFamily="34" charset="0"/>
                <a:cs typeface="Tahoma" pitchFamily="34" charset="0"/>
              </a:rPr>
              <a:t>الغرامة التهديدية )</a:t>
            </a: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p>
          <a:p>
            <a:pPr algn="just">
              <a:lnSpc>
                <a:spcPct val="150000"/>
              </a:lnSpc>
            </a:pPr>
            <a:endParaRPr lang="ar-IQ">
              <a:latin typeface="Corbel" pitchFamily="34" charset="0"/>
              <a:cs typeface="Tahoma" pitchFamily="34" charset="0"/>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763000" cy="6324600"/>
          </a:xfrm>
          <a:prstGeom prst="rect">
            <a:avLst/>
          </a:prstGeom>
        </p:spPr>
        <p:txBody>
          <a:bodyPr>
            <a:spAutoFit/>
          </a:bodyPr>
          <a:lstStyle/>
          <a:p>
            <a:pPr algn="ctr" fontAlgn="auto">
              <a:lnSpc>
                <a:spcPct val="150000"/>
              </a:lnSpc>
              <a:spcBef>
                <a:spcPts val="0"/>
              </a:spcBef>
              <a:spcAft>
                <a:spcPts val="0"/>
              </a:spcAft>
              <a:defRPr/>
            </a:pPr>
            <a:r>
              <a:rPr lang="ar-IQ" dirty="0">
                <a:solidFill>
                  <a:srgbClr val="FF0000"/>
                </a:solidFill>
                <a:latin typeface="+mn-lt"/>
                <a:cs typeface="+mn-cs"/>
              </a:rPr>
              <a:t>وسائل الحصول على التنفيذ الجبري العيني </a:t>
            </a:r>
          </a:p>
          <a:p>
            <a:pPr algn="just" fontAlgn="auto">
              <a:lnSpc>
                <a:spcPct val="150000"/>
              </a:lnSpc>
              <a:spcBef>
                <a:spcPts val="0"/>
              </a:spcBef>
              <a:spcAft>
                <a:spcPts val="0"/>
              </a:spcAft>
              <a:defRPr/>
            </a:pPr>
            <a:r>
              <a:rPr lang="ar-IQ" dirty="0">
                <a:solidFill>
                  <a:srgbClr val="00B0F0"/>
                </a:solidFill>
                <a:latin typeface="+mn-lt"/>
                <a:cs typeface="+mn-cs"/>
              </a:rPr>
              <a:t> </a:t>
            </a:r>
          </a:p>
          <a:p>
            <a:pPr marL="342900" indent="-342900" algn="just" fontAlgn="auto">
              <a:lnSpc>
                <a:spcPct val="150000"/>
              </a:lnSpc>
              <a:spcBef>
                <a:spcPts val="0"/>
              </a:spcBef>
              <a:spcAft>
                <a:spcPts val="0"/>
              </a:spcAft>
              <a:defRPr/>
            </a:pPr>
            <a:r>
              <a:rPr lang="ar-IQ" dirty="0">
                <a:solidFill>
                  <a:srgbClr val="00B0F0"/>
                </a:solidFill>
                <a:latin typeface="+mn-lt"/>
                <a:cs typeface="+mn-cs"/>
              </a:rPr>
              <a:t>1. الأكراه البدني</a:t>
            </a:r>
          </a:p>
          <a:p>
            <a:pPr marL="342900" indent="-342900" algn="just" fontAlgn="auto">
              <a:lnSpc>
                <a:spcPct val="150000"/>
              </a:lnSpc>
              <a:spcBef>
                <a:spcPts val="0"/>
              </a:spcBef>
              <a:spcAft>
                <a:spcPts val="0"/>
              </a:spcAft>
              <a:defRPr/>
            </a:pPr>
            <a:endParaRPr lang="ar-IQ" dirty="0">
              <a:solidFill>
                <a:srgbClr val="00B0F0"/>
              </a:solidFill>
              <a:latin typeface="+mn-lt"/>
              <a:cs typeface="+mn-cs"/>
            </a:endParaRPr>
          </a:p>
          <a:p>
            <a:pPr marL="342900" indent="-342900" algn="just" fontAlgn="auto">
              <a:lnSpc>
                <a:spcPct val="150000"/>
              </a:lnSpc>
              <a:spcBef>
                <a:spcPts val="0"/>
              </a:spcBef>
              <a:spcAft>
                <a:spcPts val="0"/>
              </a:spcAft>
              <a:defRPr/>
            </a:pPr>
            <a:r>
              <a:rPr lang="ar-IQ" dirty="0">
                <a:latin typeface="+mn-lt"/>
                <a:cs typeface="+mn-cs"/>
              </a:rPr>
              <a:t>     يعتبر الأكراه البدني وسيلة الوفاء المباشر اذا عد جسم المدين ضامنا لالتزامه. ويعتبر وسيلة ارهاب يضغط بها على ارادة المدين لحمله على الوفاء اذا عدت ذمة المدين المالية هي الضمان العام للوفاء بالتزامه. </a:t>
            </a:r>
          </a:p>
          <a:p>
            <a:pPr marL="342900" indent="-342900" algn="just" fontAlgn="auto">
              <a:lnSpc>
                <a:spcPct val="150000"/>
              </a:lnSpc>
              <a:spcBef>
                <a:spcPts val="0"/>
              </a:spcBef>
              <a:spcAft>
                <a:spcPts val="0"/>
              </a:spcAft>
              <a:defRPr/>
            </a:pPr>
            <a:r>
              <a:rPr lang="ar-IQ" dirty="0">
                <a:latin typeface="+mn-lt"/>
                <a:cs typeface="+mn-cs"/>
              </a:rPr>
              <a:t>     أما في القوانين الحديثة فقد اصبح اموال المدين هي الضامنة لوفاء ديونه, ولينقلب جزاء الاخلال بالالتزام من عقوبة الى تعويض.   </a:t>
            </a:r>
          </a:p>
          <a:p>
            <a:pPr marL="342900" indent="-342900" algn="just" fontAlgn="auto">
              <a:lnSpc>
                <a:spcPct val="150000"/>
              </a:lnSpc>
              <a:spcBef>
                <a:spcPts val="0"/>
              </a:spcBef>
              <a:spcAft>
                <a:spcPts val="0"/>
              </a:spcAft>
              <a:defRPr/>
            </a:pPr>
            <a:r>
              <a:rPr lang="ar-IQ" dirty="0">
                <a:latin typeface="+mn-lt"/>
                <a:cs typeface="+mn-cs"/>
              </a:rPr>
              <a:t>     غير أن هذه الفكرة لم يقع دفعة واحدة وانما مر بمراحل متعددة. ابتداءا من القانون الروماني ومرورا بالقانون الفرنسي القديم ووصولا الى القانون الفرنسي الجديد. </a:t>
            </a:r>
          </a:p>
          <a:p>
            <a:pPr marL="342900" indent="-342900" algn="just" fontAlgn="auto">
              <a:lnSpc>
                <a:spcPct val="150000"/>
              </a:lnSpc>
              <a:spcBef>
                <a:spcPts val="0"/>
              </a:spcBef>
              <a:spcAft>
                <a:spcPts val="0"/>
              </a:spcAft>
              <a:defRPr/>
            </a:pPr>
            <a:r>
              <a:rPr lang="ar-IQ" dirty="0">
                <a:latin typeface="+mn-lt"/>
                <a:cs typeface="+mn-cs"/>
              </a:rPr>
              <a:t>    والجدير بالذكر ان الاكراه البدني او حبس المدين له مجال في الشريعة الاسلامية الا ان مجاله يتأثر بوضع المدين المالي, فاذا كان المدين معسرا وجب العمل بالأية الكريمة ( وأن كان ذا عسرة فنظرة الىى ميسرة), واذا كان المدين موسرا وتماطل في ايفاء الدين فأنه يعتبر ذلك ظلما لدائنه تبيح الشدة في مؤاخذته وفرض العقوبة عليه في صورة حبس.  </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ChangeArrowheads="1"/>
          </p:cNvSpPr>
          <p:nvPr/>
        </p:nvSpPr>
        <p:spPr bwMode="auto">
          <a:xfrm>
            <a:off x="228600" y="304800"/>
            <a:ext cx="8763000" cy="4191000"/>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الأكراه البدني في القانون العراقي</a:t>
            </a:r>
          </a:p>
          <a:p>
            <a:pPr algn="just">
              <a:lnSpc>
                <a:spcPct val="150000"/>
              </a:lnSpc>
            </a:pPr>
            <a:endParaRPr lang="ar-IQ">
              <a:solidFill>
                <a:srgbClr val="FF0000"/>
              </a:solidFill>
              <a:latin typeface="Corbel" pitchFamily="34" charset="0"/>
              <a:cs typeface="Tahoma" pitchFamily="34" charset="0"/>
            </a:endParaRPr>
          </a:p>
          <a:p>
            <a:pPr algn="just">
              <a:lnSpc>
                <a:spcPct val="150000"/>
              </a:lnSpc>
            </a:pPr>
            <a:r>
              <a:rPr lang="ar-IQ">
                <a:latin typeface="Corbel" pitchFamily="34" charset="0"/>
                <a:cs typeface="Tahoma" pitchFamily="34" charset="0"/>
              </a:rPr>
              <a:t>لم يأخذ القانون المدني العراقي فكرة الاكراه البدني لمجافاته للمباديء المعاصرة في النظرة الى الالتزام, حتى على اعتباره وسيلة للضغط على ارادة المدين القادرة على الوفاء. </a:t>
            </a:r>
          </a:p>
          <a:p>
            <a:pPr algn="just">
              <a:lnSpc>
                <a:spcPct val="150000"/>
              </a:lnSpc>
            </a:pPr>
            <a:r>
              <a:rPr lang="ar-IQ">
                <a:latin typeface="Corbel" pitchFamily="34" charset="0"/>
                <a:cs typeface="Tahoma" pitchFamily="34" charset="0"/>
              </a:rPr>
              <a:t>الا ان ثمة مجالا للأكراه البدني نجده وفق أحكام قانون التنفيذ. واليه ينبغي الرجوع للوقوف على هذه الحالت التي تنبسط على جملة من المسائل الشرعية والمدنية والتجارية وبعض المسائل التجارية, ويجوز فيها حبس المدين لجبره على الوفاء بسندات التنفيذ.    </a:t>
            </a:r>
          </a:p>
          <a:p>
            <a:pPr algn="just">
              <a:lnSpc>
                <a:spcPct val="150000"/>
              </a:lnSpc>
            </a:pP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p>
          <a:p>
            <a:pPr algn="just">
              <a:lnSpc>
                <a:spcPct val="150000"/>
              </a:lnSpc>
            </a:pPr>
            <a:endParaRPr lang="ar-IQ">
              <a:latin typeface="Corbel" pitchFamily="34" charset="0"/>
              <a:cs typeface="Tahoma" pitchFamily="34" charset="0"/>
            </a:endParaRP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228600" y="304800"/>
            <a:ext cx="8763000" cy="6324600"/>
          </a:xfrm>
          <a:prstGeom prst="rect">
            <a:avLst/>
          </a:prstGeom>
          <a:noFill/>
          <a:ln w="9525">
            <a:noFill/>
            <a:miter lim="800000"/>
            <a:headEnd/>
            <a:tailEnd/>
          </a:ln>
        </p:spPr>
        <p:txBody>
          <a:bodyPr>
            <a:spAutoFit/>
          </a:bodyPr>
          <a:lstStyle/>
          <a:p>
            <a:pPr>
              <a:lnSpc>
                <a:spcPct val="150000"/>
              </a:lnSpc>
              <a:defRPr/>
            </a:pPr>
            <a:r>
              <a:rPr lang="ar-IQ" b="1" dirty="0">
                <a:solidFill>
                  <a:srgbClr val="FFFF00"/>
                </a:solidFill>
              </a:rPr>
              <a:t>2</a:t>
            </a:r>
            <a:r>
              <a:rPr lang="ar-IQ" b="1" dirty="0">
                <a:solidFill>
                  <a:srgbClr val="FFFF00"/>
                </a:solidFill>
                <a:cs typeface="+mj-cs"/>
              </a:rPr>
              <a:t>. التهديد المالي ( الأكراه المالي) أو الغرامة التهديدية</a:t>
            </a:r>
            <a:r>
              <a:rPr lang="ar-IQ" b="1" dirty="0">
                <a:solidFill>
                  <a:srgbClr val="FF0000"/>
                </a:solidFill>
                <a:cs typeface="+mj-cs"/>
              </a:rPr>
              <a:t>    </a:t>
            </a:r>
            <a:endParaRPr lang="en-US" dirty="0">
              <a:solidFill>
                <a:srgbClr val="FF0000"/>
              </a:solidFill>
              <a:cs typeface="+mj-cs"/>
            </a:endParaRPr>
          </a:p>
          <a:p>
            <a:pPr algn="just">
              <a:lnSpc>
                <a:spcPct val="150000"/>
              </a:lnSpc>
              <a:defRPr/>
            </a:pPr>
            <a:r>
              <a:rPr lang="ar-IQ" dirty="0">
                <a:cs typeface="+mj-cs"/>
              </a:rPr>
              <a:t>التهديد او الأكراه المالي, وسيلة ضغط على ارادة المدين الممتنع عن تنفيذ التزامه لحمله على تنفيذه, وأطلق عليه القانون المدني العراقي اسم الغرامة التهديدية بعد ان كان يعرف بالتهديد المالي. </a:t>
            </a:r>
            <a:endParaRPr lang="en-US" dirty="0">
              <a:cs typeface="+mj-cs"/>
            </a:endParaRPr>
          </a:p>
          <a:p>
            <a:pPr algn="just">
              <a:lnSpc>
                <a:spcPct val="150000"/>
              </a:lnSpc>
              <a:defRPr/>
            </a:pPr>
            <a:r>
              <a:rPr lang="ar-IQ" dirty="0">
                <a:solidFill>
                  <a:srgbClr val="00B0F0"/>
                </a:solidFill>
                <a:cs typeface="+mj-cs"/>
              </a:rPr>
              <a:t>ويتضح من نص المادتين 253, 254 من ق. م. ع. ان للمحكمة بناءا على طلب الدائن وعند توافر شروط معينة أن تصدر قرارا بالزام المدين بالتنفيذ العيني لألتزامه خلال مدة معينة تحددها, وبدفع مبلغ معين اذا فاتت تلك المدة عن كل مرة يخل فيها بالتزامه او عن كل وحدة زمنية يتأخر فيها عن التنفيذ حتى يتم التنفيذ العيني او حتى يثبت اصرار المدين عن الامتناع عن التنفيذ. وعندئذ يرجع الدائن الى المحكمة ليتحكم له, (بصرف النظر عما تراكم من غرامة تهديدية), بالتعويض الحقيقي الذي يستحقه والذي يغطي ما اصابه من خسارة وما فاته من كسب, اخذة في حكمها مدى التعنت الذي بدا من المدين بعين الاعتبار. </a:t>
            </a:r>
          </a:p>
          <a:p>
            <a:pPr algn="just">
              <a:lnSpc>
                <a:spcPct val="150000"/>
              </a:lnSpc>
              <a:defRPr/>
            </a:pPr>
            <a:r>
              <a:rPr lang="ar-IQ" dirty="0">
                <a:cs typeface="+mj-cs"/>
              </a:rPr>
              <a:t>والجدير بالذكر انه لا مانع من أخذ القضاء العراقي بالحكم الذي نصت عليه المادة 213/2 من القانون المدني المصري والتي قضت بما يأتي ( اذا رأى القاضي ان مقدار الغرامة ليس كافيا لأكراه المدين الممتنع عن التنفيذ, جاز له ان يزيد في الغرامة كلما رأى داعيا للزيادة).  </a:t>
            </a:r>
            <a:endParaRPr lang="en-US" dirty="0">
              <a:cs typeface="+mj-cs"/>
            </a:endParaRPr>
          </a:p>
          <a:p>
            <a:pPr algn="just">
              <a:lnSpc>
                <a:spcPct val="150000"/>
              </a:lnSpc>
              <a:defRPr/>
            </a:pPr>
            <a:r>
              <a:rPr lang="ar-IQ" dirty="0">
                <a:latin typeface="Corbel" pitchFamily="34" charset="0"/>
                <a:cs typeface="Tahoma" pitchFamily="34" charset="0"/>
              </a:rPr>
              <a:t>      </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ChangeArrowheads="1"/>
          </p:cNvSpPr>
          <p:nvPr/>
        </p:nvSpPr>
        <p:spPr bwMode="auto">
          <a:xfrm>
            <a:off x="228600" y="304800"/>
            <a:ext cx="8610600" cy="2620963"/>
          </a:xfrm>
          <a:prstGeom prst="rect">
            <a:avLst/>
          </a:prstGeom>
          <a:noFill/>
          <a:ln w="9525">
            <a:noFill/>
            <a:miter lim="800000"/>
            <a:headEnd/>
            <a:tailEnd/>
          </a:ln>
        </p:spPr>
        <p:txBody>
          <a:bodyPr>
            <a:spAutoFit/>
          </a:bodyPr>
          <a:lstStyle/>
          <a:p>
            <a:pPr algn="ctr">
              <a:lnSpc>
                <a:spcPct val="150000"/>
              </a:lnSpc>
            </a:pPr>
            <a:r>
              <a:rPr lang="ar-IQ" sz="4000">
                <a:latin typeface="Corbel" pitchFamily="34" charset="0"/>
                <a:cs typeface="Tahoma" pitchFamily="34" charset="0"/>
              </a:rPr>
              <a:t> </a:t>
            </a:r>
            <a:endParaRPr lang="en-US" sz="4000">
              <a:solidFill>
                <a:srgbClr val="FFFF00"/>
              </a:solidFill>
              <a:latin typeface="Corbel"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ectangle 2"/>
          <p:cNvSpPr/>
          <p:nvPr/>
        </p:nvSpPr>
        <p:spPr>
          <a:xfrm>
            <a:off x="3581400" y="609600"/>
            <a:ext cx="1905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شروط الحكم بالغرامة التهديدية</a:t>
            </a:r>
          </a:p>
        </p:txBody>
      </p:sp>
      <p:sp>
        <p:nvSpPr>
          <p:cNvPr id="4" name="Rounded Rectangle 3"/>
          <p:cNvSpPr/>
          <p:nvPr/>
        </p:nvSpPr>
        <p:spPr>
          <a:xfrm>
            <a:off x="6324600" y="2514600"/>
            <a:ext cx="1524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solidFill>
                  <a:srgbClr val="0070C0"/>
                </a:solidFill>
              </a:rPr>
              <a:t>أن يطلب الدائن من المحكمة فرض هذه الغرامة</a:t>
            </a:r>
          </a:p>
        </p:txBody>
      </p:sp>
      <p:sp>
        <p:nvSpPr>
          <p:cNvPr id="5" name="Rounded Rectangle 4"/>
          <p:cNvSpPr/>
          <p:nvPr/>
        </p:nvSpPr>
        <p:spPr>
          <a:xfrm>
            <a:off x="3657600" y="2514600"/>
            <a:ext cx="1905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solidFill>
                  <a:srgbClr val="0070C0"/>
                </a:solidFill>
              </a:rPr>
              <a:t>أن يكون التنفيذ العيني للألتزام لا يزال ممكنا</a:t>
            </a:r>
          </a:p>
        </p:txBody>
      </p:sp>
      <p:sp>
        <p:nvSpPr>
          <p:cNvPr id="6" name="Rounded Rectangle 5"/>
          <p:cNvSpPr/>
          <p:nvPr/>
        </p:nvSpPr>
        <p:spPr>
          <a:xfrm>
            <a:off x="1219200" y="25146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solidFill>
                  <a:srgbClr val="0070C0"/>
                </a:solidFill>
              </a:rPr>
              <a:t>أن يكون التنفيذ العيني للألتزام ممكن أذا قام به المدين بنفسه فقط</a:t>
            </a:r>
          </a:p>
        </p:txBody>
      </p:sp>
      <p:cxnSp>
        <p:nvCxnSpPr>
          <p:cNvPr id="8" name="Straight Arrow Connector 7"/>
          <p:cNvCxnSpPr/>
          <p:nvPr/>
        </p:nvCxnSpPr>
        <p:spPr>
          <a:xfrm>
            <a:off x="5181600" y="1600200"/>
            <a:ext cx="1752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4152901" y="2019300"/>
            <a:ext cx="8382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flipV="1">
            <a:off x="2362200" y="1600200"/>
            <a:ext cx="14478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228600" y="304800"/>
            <a:ext cx="8763000" cy="6324600"/>
          </a:xfrm>
          <a:prstGeom prst="rect">
            <a:avLst/>
          </a:prstGeom>
          <a:noFill/>
          <a:ln w="9525">
            <a:noFill/>
            <a:miter lim="800000"/>
            <a:headEnd/>
            <a:tailEnd/>
          </a:ln>
        </p:spPr>
        <p:txBody>
          <a:bodyPr>
            <a:spAutoFit/>
          </a:bodyPr>
          <a:lstStyle/>
          <a:p>
            <a:pPr algn="just">
              <a:lnSpc>
                <a:spcPct val="150000"/>
              </a:lnSpc>
              <a:defRPr/>
            </a:pPr>
            <a:r>
              <a:rPr lang="ar-IQ" b="1" dirty="0">
                <a:solidFill>
                  <a:srgbClr val="FFFF00"/>
                </a:solidFill>
                <a:cs typeface="+mj-cs"/>
              </a:rPr>
              <a:t>شروط الغرامة التهديدية</a:t>
            </a:r>
            <a:endParaRPr lang="en-US" dirty="0">
              <a:solidFill>
                <a:srgbClr val="FFFF00"/>
              </a:solidFill>
              <a:cs typeface="+mj-cs"/>
            </a:endParaRPr>
          </a:p>
          <a:p>
            <a:pPr algn="just">
              <a:lnSpc>
                <a:spcPct val="150000"/>
              </a:lnSpc>
              <a:defRPr/>
            </a:pPr>
            <a:r>
              <a:rPr lang="ar-IQ" dirty="0">
                <a:cs typeface="+mj-cs"/>
              </a:rPr>
              <a:t>يشترط الحكم على المدين بغرامة تهديدية توافر الشروط الثلاثة الاتية:- </a:t>
            </a:r>
            <a:endParaRPr lang="en-US" dirty="0">
              <a:cs typeface="+mj-cs"/>
            </a:endParaRPr>
          </a:p>
          <a:p>
            <a:pPr algn="just">
              <a:lnSpc>
                <a:spcPct val="150000"/>
              </a:lnSpc>
              <a:defRPr/>
            </a:pPr>
            <a:r>
              <a:rPr lang="ar-IQ" dirty="0">
                <a:cs typeface="+mj-cs"/>
              </a:rPr>
              <a:t>1. أن يطلب الدائن من المحكمة فرض هذه الغرامة, فلا يجوز للمحكمة ان تقضي بها من تلقاء نفسها</a:t>
            </a:r>
            <a:endParaRPr lang="en-US" dirty="0">
              <a:cs typeface="+mj-cs"/>
            </a:endParaRPr>
          </a:p>
          <a:p>
            <a:pPr algn="just">
              <a:lnSpc>
                <a:spcPct val="150000"/>
              </a:lnSpc>
              <a:defRPr/>
            </a:pPr>
            <a:r>
              <a:rPr lang="ar-IQ" dirty="0">
                <a:cs typeface="+mj-cs"/>
              </a:rPr>
              <a:t>2</a:t>
            </a:r>
            <a:r>
              <a:rPr lang="ar-IQ" dirty="0">
                <a:solidFill>
                  <a:srgbClr val="FFFF00"/>
                </a:solidFill>
                <a:cs typeface="+mj-cs"/>
              </a:rPr>
              <a:t>. ان يكون التنفيذ العيني ممكنا. اذ لا يمكن اللجوء الى الغرامة التهديدية الا اذا امتنع المدين عن تنفيذ التزامه وكان تنفيذه ممكنا. اما اذا بادر المدين الى التنفيذ عند صدور الحكم عليه بالتنفيذ العيني خلال مدة تحددها المحكمة او قام بالتنفيذ فبل لانقضاءها, فلن يحكم عليه بالغرامة ولا يسري عليه حكم الغرامة. واذا لم يعد تنفيذ الالتزام ممكنا, بسبب هلاك الشيء المطلوب تسليمه مثلا, يصار عندئذ الى الحكم بالتعويض. </a:t>
            </a:r>
            <a:endParaRPr lang="en-US" dirty="0">
              <a:solidFill>
                <a:srgbClr val="FFFF00"/>
              </a:solidFill>
              <a:cs typeface="+mj-cs"/>
            </a:endParaRPr>
          </a:p>
          <a:p>
            <a:pPr algn="just">
              <a:lnSpc>
                <a:spcPct val="150000"/>
              </a:lnSpc>
              <a:defRPr/>
            </a:pPr>
            <a:r>
              <a:rPr lang="ar-IQ" dirty="0">
                <a:solidFill>
                  <a:srgbClr val="00B0F0"/>
                </a:solidFill>
                <a:cs typeface="+mj-cs"/>
              </a:rPr>
              <a:t>3. ان يكون التنفيذ العيني للألتزام غير ممكن او غير ملائم الا اذا قام به المدين نفسه, اذ ينبغي الحكم بالغرامة التهديدية ان يكون تدخل المدين ضروريا لتنفيذ الالتزام, اما اذا لم يكن تدخل المدين ضروريا كأن يكون في وسع المدين حاجة الحصول على التنفيذ العيني على نفقة المدين او كان محل الالتزام مبلغا من النقود فلا حاجة للجوء الى الغرامة التهديدية.</a:t>
            </a:r>
            <a:r>
              <a:rPr lang="ar-IQ" dirty="0">
                <a:solidFill>
                  <a:srgbClr val="FFFF00"/>
                </a:solidFill>
                <a:cs typeface="+mj-cs"/>
              </a:rPr>
              <a:t> </a:t>
            </a:r>
            <a:endParaRPr lang="en-US" dirty="0">
              <a:solidFill>
                <a:srgbClr val="FFFF00"/>
              </a:solidFill>
              <a:cs typeface="+mj-cs"/>
            </a:endParaRPr>
          </a:p>
          <a:p>
            <a:pPr algn="just">
              <a:lnSpc>
                <a:spcPct val="150000"/>
              </a:lnSpc>
              <a:defRPr/>
            </a:pPr>
            <a:r>
              <a:rPr lang="ar-IQ" dirty="0">
                <a:solidFill>
                  <a:srgbClr val="FFFF00"/>
                </a:solidFill>
                <a:cs typeface="+mj-cs"/>
              </a:rPr>
              <a:t>وتكون شخصية المدين محل اعتبار ويكون تدخله ضروريا ومفيدا في جملة من الالتزامات. كتعهد نحات بنحت تمثال, او تعهد ممثل بعدم الأشتراك في تمثيل مسرحية معينة. </a:t>
            </a:r>
            <a:endParaRPr lang="en-US" dirty="0">
              <a:solidFill>
                <a:srgbClr val="FFFF00"/>
              </a:solidFill>
              <a:cs typeface="+mj-cs"/>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228600" y="304800"/>
            <a:ext cx="8610600" cy="2620963"/>
          </a:xfrm>
          <a:prstGeom prst="rect">
            <a:avLst/>
          </a:prstGeom>
          <a:noFill/>
          <a:ln w="9525">
            <a:noFill/>
            <a:miter lim="800000"/>
            <a:headEnd/>
            <a:tailEnd/>
          </a:ln>
        </p:spPr>
        <p:txBody>
          <a:bodyPr>
            <a:spAutoFit/>
          </a:bodyPr>
          <a:lstStyle/>
          <a:p>
            <a:pPr algn="ctr">
              <a:lnSpc>
                <a:spcPct val="150000"/>
              </a:lnSpc>
            </a:pPr>
            <a:r>
              <a:rPr lang="ar-IQ" sz="4000">
                <a:latin typeface="Corbel" pitchFamily="34" charset="0"/>
                <a:cs typeface="Tahoma" pitchFamily="34" charset="0"/>
              </a:rPr>
              <a:t> </a:t>
            </a:r>
            <a:endParaRPr lang="en-US" sz="4000">
              <a:solidFill>
                <a:srgbClr val="FFFF00"/>
              </a:solidFill>
              <a:latin typeface="Corbel"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ounded Rectangle 2"/>
          <p:cNvSpPr/>
          <p:nvPr/>
        </p:nvSpPr>
        <p:spPr>
          <a:xfrm>
            <a:off x="3429000" y="5334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t>مجال الحكم بالغرامة التهديدية</a:t>
            </a:r>
          </a:p>
        </p:txBody>
      </p:sp>
      <p:sp>
        <p:nvSpPr>
          <p:cNvPr id="4" name="Rectangle 3"/>
          <p:cNvSpPr/>
          <p:nvPr/>
        </p:nvSpPr>
        <p:spPr>
          <a:xfrm>
            <a:off x="6096000" y="2133600"/>
            <a:ext cx="1828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t>لا مجال للتهديد </a:t>
            </a:r>
            <a:endParaRPr lang="en-US" sz="1400" dirty="0"/>
          </a:p>
          <a:p>
            <a:pPr algn="ctr" rtl="0" fontAlgn="auto">
              <a:spcBef>
                <a:spcPts val="0"/>
              </a:spcBef>
              <a:spcAft>
                <a:spcPts val="0"/>
              </a:spcAft>
              <a:defRPr/>
            </a:pPr>
            <a:r>
              <a:rPr lang="ar-IQ" sz="1400" dirty="0"/>
              <a:t>المالي</a:t>
            </a:r>
          </a:p>
          <a:p>
            <a:pPr algn="ctr" rtl="0" fontAlgn="auto">
              <a:spcBef>
                <a:spcPts val="0"/>
              </a:spcBef>
              <a:spcAft>
                <a:spcPts val="0"/>
              </a:spcAft>
              <a:defRPr/>
            </a:pPr>
            <a:r>
              <a:rPr lang="ar-IQ" sz="1400" dirty="0">
                <a:solidFill>
                  <a:srgbClr val="0070C0"/>
                </a:solidFill>
              </a:rPr>
              <a:t>أذا كان محل الألتزام</a:t>
            </a:r>
            <a:endParaRPr lang="ar-IQ" sz="1400" dirty="0"/>
          </a:p>
          <a:p>
            <a:pPr algn="ctr" rtl="0" fontAlgn="auto">
              <a:spcBef>
                <a:spcPts val="0"/>
              </a:spcBef>
              <a:spcAft>
                <a:spcPts val="0"/>
              </a:spcAft>
              <a:defRPr/>
            </a:pPr>
            <a:r>
              <a:rPr lang="ar-IQ" sz="1400" dirty="0">
                <a:solidFill>
                  <a:srgbClr val="FF0000"/>
                </a:solidFill>
              </a:rPr>
              <a:t>- نقل حق عيني على عقار  مسجل أو </a:t>
            </a:r>
          </a:p>
          <a:p>
            <a:pPr algn="ctr" rtl="0" fontAlgn="auto">
              <a:spcBef>
                <a:spcPts val="0"/>
              </a:spcBef>
              <a:spcAft>
                <a:spcPts val="0"/>
              </a:spcAft>
              <a:defRPr/>
            </a:pPr>
            <a:r>
              <a:rPr lang="ar-IQ" sz="1400" dirty="0">
                <a:solidFill>
                  <a:srgbClr val="FF0000"/>
                </a:solidFill>
              </a:rPr>
              <a:t>- يرد على منقول معين بالذات أو </a:t>
            </a:r>
          </a:p>
          <a:p>
            <a:pPr algn="ctr" rtl="0" fontAlgn="auto">
              <a:spcBef>
                <a:spcPts val="0"/>
              </a:spcBef>
              <a:spcAft>
                <a:spcPts val="0"/>
              </a:spcAft>
              <a:defRPr/>
            </a:pPr>
            <a:r>
              <a:rPr lang="ar-IQ" sz="1400" dirty="0">
                <a:solidFill>
                  <a:srgbClr val="FF0000"/>
                </a:solidFill>
              </a:rPr>
              <a:t>- كان محله مبلغ من النقود</a:t>
            </a:r>
          </a:p>
        </p:txBody>
      </p:sp>
      <p:sp>
        <p:nvSpPr>
          <p:cNvPr id="5" name="Rectangle 4"/>
          <p:cNvSpPr/>
          <p:nvPr/>
        </p:nvSpPr>
        <p:spPr>
          <a:xfrm>
            <a:off x="3733800" y="2133600"/>
            <a:ext cx="14478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t>الأصل لا مجال للتهديد المالي ألا في حالات قليلة كندرة المال </a:t>
            </a:r>
          </a:p>
          <a:p>
            <a:pPr algn="ctr" rtl="0" fontAlgn="auto">
              <a:spcBef>
                <a:spcPts val="0"/>
              </a:spcBef>
              <a:spcAft>
                <a:spcPts val="0"/>
              </a:spcAft>
              <a:defRPr/>
            </a:pPr>
            <a:r>
              <a:rPr lang="ar-IQ" sz="1400" dirty="0">
                <a:solidFill>
                  <a:srgbClr val="FF0000"/>
                </a:solidFill>
              </a:rPr>
              <a:t>- أذا كان محل الألتزام نقل حق عيني يرد على منقول معين بالنوع </a:t>
            </a:r>
          </a:p>
        </p:txBody>
      </p:sp>
      <p:sp>
        <p:nvSpPr>
          <p:cNvPr id="6" name="Rectangle 5"/>
          <p:cNvSpPr/>
          <p:nvPr/>
        </p:nvSpPr>
        <p:spPr>
          <a:xfrm>
            <a:off x="1371600" y="2057400"/>
            <a:ext cx="1447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t>يطبق التهديد المالي أو الغرامة التهديدية </a:t>
            </a:r>
          </a:p>
          <a:p>
            <a:pPr algn="ctr" rtl="0" fontAlgn="auto">
              <a:spcBef>
                <a:spcPts val="0"/>
              </a:spcBef>
              <a:spcAft>
                <a:spcPts val="0"/>
              </a:spcAft>
              <a:defRPr/>
            </a:pPr>
            <a:r>
              <a:rPr lang="ar-IQ" sz="1400" dirty="0">
                <a:solidFill>
                  <a:srgbClr val="FF0000"/>
                </a:solidFill>
              </a:rPr>
              <a:t>- أذا كان محل الألتزام بالقيام </a:t>
            </a:r>
            <a:r>
              <a:rPr lang="en-US" sz="1400" dirty="0">
                <a:solidFill>
                  <a:srgbClr val="FF0000"/>
                </a:solidFill>
              </a:rPr>
              <a:t>  </a:t>
            </a:r>
            <a:r>
              <a:rPr lang="ar-IQ" sz="1400" dirty="0">
                <a:solidFill>
                  <a:srgbClr val="FF0000"/>
                </a:solidFill>
              </a:rPr>
              <a:t>بعمل وكان تدخل المدين ضروريا لتنفيذ الالتزام</a:t>
            </a:r>
          </a:p>
        </p:txBody>
      </p:sp>
      <p:cxnSp>
        <p:nvCxnSpPr>
          <p:cNvPr id="8" name="Straight Arrow Connector 7"/>
          <p:cNvCxnSpPr/>
          <p:nvPr/>
        </p:nvCxnSpPr>
        <p:spPr>
          <a:xfrm>
            <a:off x="5181600" y="1524000"/>
            <a:ext cx="1219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4076701" y="1790700"/>
            <a:ext cx="5334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2667000" y="1600200"/>
            <a:ext cx="838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152400" y="152400"/>
            <a:ext cx="8839200" cy="6740525"/>
          </a:xfrm>
          <a:prstGeom prst="rect">
            <a:avLst/>
          </a:prstGeom>
          <a:noFill/>
          <a:ln w="9525">
            <a:noFill/>
            <a:miter lim="800000"/>
            <a:headEnd/>
            <a:tailEnd/>
          </a:ln>
        </p:spPr>
        <p:txBody>
          <a:bodyPr>
            <a:spAutoFit/>
          </a:bodyPr>
          <a:lstStyle/>
          <a:p>
            <a:pPr algn="just">
              <a:lnSpc>
                <a:spcPct val="150000"/>
              </a:lnSpc>
              <a:defRPr/>
            </a:pPr>
            <a:r>
              <a:rPr lang="ar-IQ" b="1" dirty="0">
                <a:solidFill>
                  <a:srgbClr val="FFFF00"/>
                </a:solidFill>
                <a:cs typeface="+mj-cs"/>
              </a:rPr>
              <a:t>مجال الحكم بالغرامة التهديدية</a:t>
            </a:r>
          </a:p>
          <a:p>
            <a:pPr algn="just">
              <a:lnSpc>
                <a:spcPct val="150000"/>
              </a:lnSpc>
              <a:defRPr/>
            </a:pPr>
            <a:endParaRPr lang="en-US" dirty="0">
              <a:solidFill>
                <a:srgbClr val="FF0000"/>
              </a:solidFill>
              <a:cs typeface="+mj-cs"/>
            </a:endParaRPr>
          </a:p>
          <a:p>
            <a:pPr algn="just">
              <a:lnSpc>
                <a:spcPct val="150000"/>
              </a:lnSpc>
              <a:defRPr/>
            </a:pPr>
            <a:r>
              <a:rPr lang="ar-IQ" dirty="0">
                <a:cs typeface="+mj-cs"/>
              </a:rPr>
              <a:t>يتفاوت مجال الحكم بالغرامة التهديدية تبعا لصور محل الألتزام. فاذا كان محل الألتزام نقل حق عيني, يرد على عقار وانعقد بتسجيله في دائرة التسجيل العقاري او يرد على منقول معين بالذات او كان محله مبلغا من النقود فلا مجال للتهديد المالي. حيث يصار الى التنفيذ العيني. </a:t>
            </a:r>
          </a:p>
          <a:p>
            <a:pPr algn="just">
              <a:lnSpc>
                <a:spcPct val="150000"/>
              </a:lnSpc>
              <a:defRPr/>
            </a:pPr>
            <a:endParaRPr lang="en-US" dirty="0">
              <a:cs typeface="+mj-cs"/>
            </a:endParaRPr>
          </a:p>
          <a:p>
            <a:pPr algn="just">
              <a:lnSpc>
                <a:spcPct val="150000"/>
              </a:lnSpc>
              <a:defRPr/>
            </a:pPr>
            <a:r>
              <a:rPr lang="ar-IQ" dirty="0">
                <a:solidFill>
                  <a:srgbClr val="00B0F0"/>
                </a:solidFill>
                <a:cs typeface="+mj-cs"/>
              </a:rPr>
              <a:t>أما اذا كان محل الألتزام نقل عيني يرد على منقول معين بالنوع فالأصل عندئذ عدم اللجوء الى التهديد المالي, لأمكان الحصول على التنفيذ العيني على نفقة المدين, ومع ذلك يجوز اللجوء الى الغرامة التهديدة في حالة ان يكون الشيء نادر الوجود ويحمل المدين على البحث عنه والعثور عليه عن طريق الحكم به. </a:t>
            </a:r>
          </a:p>
          <a:p>
            <a:pPr algn="just">
              <a:lnSpc>
                <a:spcPct val="150000"/>
              </a:lnSpc>
              <a:defRPr/>
            </a:pPr>
            <a:endParaRPr lang="en-US" dirty="0">
              <a:solidFill>
                <a:srgbClr val="00B0F0"/>
              </a:solidFill>
              <a:cs typeface="+mj-cs"/>
            </a:endParaRPr>
          </a:p>
          <a:p>
            <a:pPr algn="just">
              <a:lnSpc>
                <a:spcPct val="150000"/>
              </a:lnSpc>
              <a:defRPr/>
            </a:pPr>
            <a:r>
              <a:rPr lang="ar-IQ" dirty="0">
                <a:solidFill>
                  <a:srgbClr val="FFFF00"/>
                </a:solidFill>
                <a:cs typeface="+mj-cs"/>
              </a:rPr>
              <a:t>أما أذا كان محل الألتزام قياما بعمل فأن مجال التهديد المالي يتسع حتى انه يمكننا القول بأنه المجال الطبيعي لتوقيع الغرامة التهديدية متى كان التنفيذ العيني غير ممكن او غير ملائم دون تدخل المدين. عليه يجوز الحكم بالغرامة التهديدية للتغلب على تعنت المدين وحمله على تنفيذ التزامه بعمل ايا كان مصدر هذا الالتزام. كالتزام طبيب بأجراء عملية جراحية او التزام ممثل بالتمثيل في فلم سينمائي او التزام شركات الماء والكهرباء بتقديم خدماتها للجمهور مثلا</a:t>
            </a:r>
            <a:endParaRPr lang="ar-IQ" dirty="0">
              <a:latin typeface="Corbel" pitchFamily="34" charset="0"/>
              <a:cs typeface="Tahoma"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C4087E-35ED-8E58-18F8-8E60A6CB5704}"/>
              </a:ext>
            </a:extLst>
          </p:cNvPr>
          <p:cNvSpPr txBox="1"/>
          <p:nvPr/>
        </p:nvSpPr>
        <p:spPr>
          <a:xfrm>
            <a:off x="381000" y="1447800"/>
            <a:ext cx="8610600" cy="4457952"/>
          </a:xfrm>
          <a:prstGeom prst="rect">
            <a:avLst/>
          </a:prstGeom>
          <a:noFill/>
        </p:spPr>
        <p:txBody>
          <a:bodyPr wrap="square">
            <a:spAutoFit/>
          </a:bodyPr>
          <a:lstStyle/>
          <a:p>
            <a:pPr algn="just">
              <a:lnSpc>
                <a:spcPct val="150000"/>
              </a:lnSpc>
            </a:pPr>
            <a:r>
              <a:rPr lang="ar-IQ" sz="2400" b="1" dirty="0">
                <a:latin typeface="Times New Roman" panose="02020603050405020304" pitchFamily="18" charset="0"/>
                <a:cs typeface="Times New Roman" panose="02020603050405020304" pitchFamily="18" charset="0"/>
              </a:rPr>
              <a:t>فقد توجد المديونية دون المسؤلية كالحالة التي لا يجبر المدين به على الوفاء بدين الحقه التقادم, </a:t>
            </a:r>
          </a:p>
          <a:p>
            <a:pPr algn="just">
              <a:lnSpc>
                <a:spcPct val="150000"/>
              </a:lnSpc>
            </a:pPr>
            <a:r>
              <a:rPr lang="ar-IQ" sz="2400" b="1" dirty="0">
                <a:latin typeface="Times New Roman" panose="02020603050405020304" pitchFamily="18" charset="0"/>
                <a:cs typeface="Times New Roman" panose="02020603050405020304" pitchFamily="18" charset="0"/>
              </a:rPr>
              <a:t>وقد تزيد المديونية على المسؤلية كحالة الشريك الموصي الذي لا يسال عن ديون الشركة الا في حدود حصته. </a:t>
            </a:r>
          </a:p>
          <a:p>
            <a:pPr algn="just">
              <a:lnSpc>
                <a:spcPct val="150000"/>
              </a:lnSpc>
            </a:pPr>
            <a:r>
              <a:rPr lang="ar-IQ" sz="2400" b="1" dirty="0">
                <a:latin typeface="Times New Roman" panose="02020603050405020304" pitchFamily="18" charset="0"/>
                <a:cs typeface="Times New Roman" panose="02020603050405020304" pitchFamily="18" charset="0"/>
              </a:rPr>
              <a:t>وقد تقوم المسؤلية لضمان دين غير حال فتحوز الكفالة في الدين اذا حدد المبلغ المكفول. </a:t>
            </a:r>
          </a:p>
          <a:p>
            <a:pPr algn="just">
              <a:lnSpc>
                <a:spcPct val="150000"/>
              </a:lnSpc>
            </a:pPr>
            <a:r>
              <a:rPr lang="ar-IQ" sz="2400" b="1" dirty="0">
                <a:latin typeface="Times New Roman" panose="02020603050405020304" pitchFamily="18" charset="0"/>
                <a:cs typeface="Times New Roman" panose="02020603050405020304" pitchFamily="18" charset="0"/>
              </a:rPr>
              <a:t>وقد تسبق  المسؤلية المديونية في النشوء, فتنشأ لضمان دين مستقبل او دين أحتمالي والى ذلك أشارت المادة 1293 من القانون المدني العراقي</a:t>
            </a:r>
            <a:r>
              <a:rPr lang="ar-IQ" sz="1800" dirty="0">
                <a:latin typeface="Corbel" pitchFamily="34" charset="0"/>
                <a:cs typeface="Tahoma" pitchFamily="34" charset="0"/>
              </a:rPr>
              <a:t>.</a:t>
            </a:r>
            <a:r>
              <a:rPr lang="ar-IQ" dirty="0">
                <a:latin typeface="Corbel" pitchFamily="34" charset="0"/>
                <a:cs typeface="Tahoma" pitchFamily="34" charset="0"/>
              </a:rPr>
              <a:t>    </a:t>
            </a:r>
          </a:p>
        </p:txBody>
      </p:sp>
    </p:spTree>
    <p:extLst>
      <p:ext uri="{BB962C8B-B14F-4D97-AF65-F5344CB8AC3E}">
        <p14:creationId xmlns:p14="http://schemas.microsoft.com/office/powerpoint/2010/main" val="4097654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ChangeArrowheads="1"/>
          </p:cNvSpPr>
          <p:nvPr/>
        </p:nvSpPr>
        <p:spPr bwMode="auto">
          <a:xfrm>
            <a:off x="228600" y="304800"/>
            <a:ext cx="8610600" cy="2620963"/>
          </a:xfrm>
          <a:prstGeom prst="rect">
            <a:avLst/>
          </a:prstGeom>
          <a:noFill/>
          <a:ln w="9525">
            <a:noFill/>
            <a:miter lim="800000"/>
            <a:headEnd/>
            <a:tailEnd/>
          </a:ln>
        </p:spPr>
        <p:txBody>
          <a:bodyPr>
            <a:spAutoFit/>
          </a:bodyPr>
          <a:lstStyle/>
          <a:p>
            <a:pPr algn="ctr">
              <a:lnSpc>
                <a:spcPct val="150000"/>
              </a:lnSpc>
            </a:pPr>
            <a:r>
              <a:rPr lang="ar-IQ" sz="4000">
                <a:latin typeface="Corbel" pitchFamily="34" charset="0"/>
                <a:cs typeface="Tahoma" pitchFamily="34" charset="0"/>
              </a:rPr>
              <a:t> </a:t>
            </a:r>
            <a:endParaRPr lang="en-US" sz="4000">
              <a:solidFill>
                <a:srgbClr val="FFFF00"/>
              </a:solidFill>
              <a:latin typeface="Corbel"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ectangle 2"/>
          <p:cNvSpPr/>
          <p:nvPr/>
        </p:nvSpPr>
        <p:spPr>
          <a:xfrm>
            <a:off x="3657600" y="685800"/>
            <a:ext cx="1981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خصائص الحكم بالغرامة التهديدية</a:t>
            </a:r>
          </a:p>
        </p:txBody>
      </p:sp>
      <p:sp>
        <p:nvSpPr>
          <p:cNvPr id="4" name="Rounded Rectangle 3"/>
          <p:cNvSpPr/>
          <p:nvPr/>
        </p:nvSpPr>
        <p:spPr>
          <a:xfrm>
            <a:off x="7239000" y="2514600"/>
            <a:ext cx="1371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أنه تحكمي</a:t>
            </a:r>
          </a:p>
        </p:txBody>
      </p:sp>
      <p:sp>
        <p:nvSpPr>
          <p:cNvPr id="5" name="Rounded Rectangle 4"/>
          <p:cNvSpPr/>
          <p:nvPr/>
        </p:nvSpPr>
        <p:spPr>
          <a:xfrm>
            <a:off x="5562600" y="2514600"/>
            <a:ext cx="1524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أنه تهديديي</a:t>
            </a:r>
          </a:p>
        </p:txBody>
      </p:sp>
      <p:sp>
        <p:nvSpPr>
          <p:cNvPr id="6" name="Rounded Rectangle 5"/>
          <p:cNvSpPr/>
          <p:nvPr/>
        </p:nvSpPr>
        <p:spPr>
          <a:xfrm>
            <a:off x="3810000" y="2514600"/>
            <a:ext cx="1600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أنه حكم وقتي</a:t>
            </a:r>
          </a:p>
        </p:txBody>
      </p:sp>
      <p:cxnSp>
        <p:nvCxnSpPr>
          <p:cNvPr id="8" name="Straight Arrow Connector 7"/>
          <p:cNvCxnSpPr/>
          <p:nvPr/>
        </p:nvCxnSpPr>
        <p:spPr>
          <a:xfrm>
            <a:off x="5486400" y="1676400"/>
            <a:ext cx="1219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4229100" y="2019300"/>
            <a:ext cx="762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2819400" y="1752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2362200" y="2514600"/>
            <a:ext cx="1371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solidFill>
                  <a:srgbClr val="FF0000"/>
                </a:solidFill>
              </a:rPr>
              <a:t>لا تقدر جزافا مرة واحدة</a:t>
            </a:r>
          </a:p>
        </p:txBody>
      </p:sp>
      <p:sp>
        <p:nvSpPr>
          <p:cNvPr id="19" name="Rounded Rectangle 18"/>
          <p:cNvSpPr/>
          <p:nvPr/>
        </p:nvSpPr>
        <p:spPr>
          <a:xfrm>
            <a:off x="609600" y="2514600"/>
            <a:ext cx="1447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1400" dirty="0">
                <a:solidFill>
                  <a:srgbClr val="FF0000"/>
                </a:solidFill>
              </a:rPr>
              <a:t>وسيلة غير مباشرة للحصول على التنفيذ العيني</a:t>
            </a:r>
          </a:p>
        </p:txBody>
      </p:sp>
      <p:cxnSp>
        <p:nvCxnSpPr>
          <p:cNvPr id="21" name="Straight Arrow Connector 20"/>
          <p:cNvCxnSpPr/>
          <p:nvPr/>
        </p:nvCxnSpPr>
        <p:spPr>
          <a:xfrm rot="10800000" flipV="1">
            <a:off x="1219200" y="1600200"/>
            <a:ext cx="2438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715000" y="1524000"/>
            <a:ext cx="2057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228600" y="228600"/>
            <a:ext cx="8763000" cy="6556375"/>
          </a:xfrm>
          <a:prstGeom prst="rect">
            <a:avLst/>
          </a:prstGeom>
          <a:noFill/>
          <a:ln w="9525">
            <a:noFill/>
            <a:miter lim="800000"/>
            <a:headEnd/>
            <a:tailEnd/>
          </a:ln>
        </p:spPr>
        <p:txBody>
          <a:bodyPr>
            <a:spAutoFit/>
          </a:bodyPr>
          <a:lstStyle/>
          <a:p>
            <a:pPr algn="just">
              <a:defRPr/>
            </a:pPr>
            <a:r>
              <a:rPr lang="ar-IQ" b="1" dirty="0">
                <a:solidFill>
                  <a:srgbClr val="FFFF00"/>
                </a:solidFill>
                <a:cs typeface="+mj-cs"/>
              </a:rPr>
              <a:t>خصائص الحكم بالغرامة التهديدية, </a:t>
            </a:r>
            <a:r>
              <a:rPr lang="ar-IQ" b="1" dirty="0">
                <a:solidFill>
                  <a:srgbClr val="FF0000"/>
                </a:solidFill>
                <a:cs typeface="+mj-cs"/>
              </a:rPr>
              <a:t> </a:t>
            </a:r>
          </a:p>
          <a:p>
            <a:pPr algn="just">
              <a:defRPr/>
            </a:pPr>
            <a:endParaRPr lang="ar-IQ" b="1" dirty="0">
              <a:solidFill>
                <a:srgbClr val="FF0000"/>
              </a:solidFill>
              <a:cs typeface="+mj-cs"/>
            </a:endParaRPr>
          </a:p>
          <a:p>
            <a:pPr algn="just">
              <a:lnSpc>
                <a:spcPct val="150000"/>
              </a:lnSpc>
              <a:defRPr/>
            </a:pPr>
            <a:r>
              <a:rPr lang="ar-IQ" sz="1600" dirty="0">
                <a:cs typeface="+mj-cs"/>
              </a:rPr>
              <a:t>يتميز الحكم بالغرامة التهديدية بالخصائص الاتية :- </a:t>
            </a:r>
            <a:endParaRPr lang="en-US" sz="1600" dirty="0">
              <a:cs typeface="+mj-cs"/>
            </a:endParaRPr>
          </a:p>
          <a:p>
            <a:pPr algn="just">
              <a:lnSpc>
                <a:spcPct val="150000"/>
              </a:lnSpc>
              <a:defRPr/>
            </a:pPr>
            <a:r>
              <a:rPr lang="ar-IQ" sz="1600" b="1" dirty="0">
                <a:solidFill>
                  <a:srgbClr val="FFFF00"/>
                </a:solidFill>
                <a:cs typeface="+mj-cs"/>
              </a:rPr>
              <a:t>1. أنه تحكمي</a:t>
            </a:r>
            <a:r>
              <a:rPr lang="ar-IQ" sz="1600" dirty="0">
                <a:cs typeface="+mj-cs"/>
              </a:rPr>
              <a:t>, أي ان الغرامة التهديدية التي يحكم بها لا تقاس بمقياس الضرر ولا علاقة له به. ذلك ان الغرض منها ليس تعويض الدائن عما لحقه من ضرر وانما هو الضغط على ارادة المدين الممتنع عن التنفيذ والتغلب على تعنته. </a:t>
            </a:r>
            <a:endParaRPr lang="en-US" sz="1600" dirty="0">
              <a:cs typeface="+mj-cs"/>
            </a:endParaRPr>
          </a:p>
          <a:p>
            <a:pPr algn="just">
              <a:lnSpc>
                <a:spcPct val="150000"/>
              </a:lnSpc>
              <a:defRPr/>
            </a:pPr>
            <a:r>
              <a:rPr lang="ar-IQ" sz="1600" b="1" dirty="0">
                <a:solidFill>
                  <a:srgbClr val="FFFF00"/>
                </a:solidFill>
                <a:cs typeface="+mj-cs"/>
              </a:rPr>
              <a:t>2. أنه تهديدي</a:t>
            </a:r>
            <a:r>
              <a:rPr lang="ar-IQ" sz="1600" b="1" dirty="0">
                <a:cs typeface="+mj-cs"/>
              </a:rPr>
              <a:t>,</a:t>
            </a:r>
            <a:r>
              <a:rPr lang="ar-IQ" sz="1600" dirty="0">
                <a:cs typeface="+mj-cs"/>
              </a:rPr>
              <a:t> اي ان هذا الحكم لا يعتبر من سندات التنفيذ التي تخول الدائن التنفيذ في اموال المدين, وان الغرامة التهديدية لا تعتبر حقا للدائن ولا دينا محققا في ذمة المدين. ولذلك لا يجوز للدائن ان يطلب تنفيذ الحكم بها, وعلى الدائن ان ينتظر حتى ينكشف موقف المدين بقيامه بالتنفيذ او بتماديه في الأصرار او تثبت استحالة التنفيذ, ليرجع الى المحكمة للقيام بالتصفية التي يتعلق عليها مصير الغرامة. </a:t>
            </a:r>
            <a:endParaRPr lang="en-US" sz="1600" dirty="0">
              <a:cs typeface="+mj-cs"/>
            </a:endParaRPr>
          </a:p>
          <a:p>
            <a:pPr algn="just">
              <a:lnSpc>
                <a:spcPct val="150000"/>
              </a:lnSpc>
              <a:defRPr/>
            </a:pPr>
            <a:r>
              <a:rPr lang="ar-IQ" sz="1600" b="1" dirty="0">
                <a:solidFill>
                  <a:srgbClr val="FFFF00"/>
                </a:solidFill>
                <a:cs typeface="+mj-cs"/>
              </a:rPr>
              <a:t>3. أنه حكم وقتي</a:t>
            </a:r>
            <a:r>
              <a:rPr lang="ar-IQ" sz="1600" b="1" dirty="0">
                <a:cs typeface="+mj-cs"/>
              </a:rPr>
              <a:t>, </a:t>
            </a:r>
            <a:r>
              <a:rPr lang="ar-IQ" sz="1600" dirty="0">
                <a:cs typeface="+mj-cs"/>
              </a:rPr>
              <a:t>أي ان الحكم يظل غير مبوت فيه حتى يصير الى التصفية في ضوء الموقف النهائي للمدين. فاذا اتخذ المدين موقفه النهائي, سواء بالتنفيذ أو أصر على الرفض, انتفى سبب وجود هذا الحكم وأعاد القاضي النظر فيه لحسم الدعوى وليقدر التعويض عن الضرر الذي اصاب الدائن. </a:t>
            </a:r>
            <a:endParaRPr lang="en-US" sz="1600" dirty="0">
              <a:cs typeface="+mj-cs"/>
            </a:endParaRPr>
          </a:p>
          <a:p>
            <a:pPr algn="just">
              <a:lnSpc>
                <a:spcPct val="150000"/>
              </a:lnSpc>
              <a:defRPr/>
            </a:pPr>
            <a:r>
              <a:rPr lang="ar-IQ" sz="1600" b="1" dirty="0">
                <a:solidFill>
                  <a:srgbClr val="FFFF00"/>
                </a:solidFill>
                <a:cs typeface="+mj-cs"/>
              </a:rPr>
              <a:t>4. ان الغرامة التهديدية التي يحكم بها لا تقدر جزافا دفعة واحدة</a:t>
            </a:r>
            <a:r>
              <a:rPr lang="ar-IQ" sz="1600" b="1" dirty="0">
                <a:cs typeface="+mj-cs"/>
              </a:rPr>
              <a:t>.</a:t>
            </a:r>
            <a:r>
              <a:rPr lang="ar-IQ" sz="1600" dirty="0">
                <a:cs typeface="+mj-cs"/>
              </a:rPr>
              <a:t> وانما يجرى تقديرها عن كل وحدة زمنية يتاخر فيها المدين في تنفيذ التزامه, او عن كل مرة يخل فيها التزامه, كي يتحقق الغرض منها</a:t>
            </a:r>
            <a:endParaRPr lang="en-US" sz="1600" dirty="0">
              <a:cs typeface="+mj-cs"/>
            </a:endParaRPr>
          </a:p>
          <a:p>
            <a:pPr algn="just">
              <a:lnSpc>
                <a:spcPct val="150000"/>
              </a:lnSpc>
              <a:defRPr/>
            </a:pPr>
            <a:r>
              <a:rPr lang="ar-IQ" sz="1600" b="1" dirty="0">
                <a:solidFill>
                  <a:srgbClr val="FFFF00"/>
                </a:solidFill>
                <a:cs typeface="+mj-cs"/>
              </a:rPr>
              <a:t>5. أنه وسيلة غير مباشرة للحصول على التنفيذ العيني</a:t>
            </a:r>
            <a:r>
              <a:rPr lang="ar-IQ" sz="1600" b="1" dirty="0">
                <a:cs typeface="+mj-cs"/>
              </a:rPr>
              <a:t>.</a:t>
            </a:r>
            <a:r>
              <a:rPr lang="ar-IQ" sz="1600" dirty="0">
                <a:cs typeface="+mj-cs"/>
              </a:rPr>
              <a:t> وهي وسيلة لأكراه المدين على التنفيذ. ولذلك يجب أن يصدر الحكم بلزوم التنفيذ العيني, وبتحديد اجل لا يجوز تاخر التنفيذ بعده, وبتحديد الغرامة وسريانها اذا تمادى المدين في أمتناعه بعد فوات الأجل.   </a:t>
            </a:r>
            <a:endParaRPr lang="ar-IQ" dirty="0">
              <a:latin typeface="Corbel" pitchFamily="34" charset="0"/>
              <a:cs typeface="Tahoma" pitchFamily="34" charset="0"/>
            </a:endParaRP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ChangeArrowheads="1"/>
          </p:cNvSpPr>
          <p:nvPr/>
        </p:nvSpPr>
        <p:spPr bwMode="auto">
          <a:xfrm>
            <a:off x="228600" y="304800"/>
            <a:ext cx="8610600" cy="2620963"/>
          </a:xfrm>
          <a:prstGeom prst="rect">
            <a:avLst/>
          </a:prstGeom>
          <a:noFill/>
          <a:ln w="9525">
            <a:noFill/>
            <a:miter lim="800000"/>
            <a:headEnd/>
            <a:tailEnd/>
          </a:ln>
        </p:spPr>
        <p:txBody>
          <a:bodyPr>
            <a:spAutoFit/>
          </a:bodyPr>
          <a:lstStyle/>
          <a:p>
            <a:pPr algn="ctr">
              <a:lnSpc>
                <a:spcPct val="150000"/>
              </a:lnSpc>
            </a:pPr>
            <a:r>
              <a:rPr lang="ar-IQ" sz="4000">
                <a:latin typeface="Corbel" pitchFamily="34" charset="0"/>
                <a:cs typeface="Tahoma" pitchFamily="34" charset="0"/>
              </a:rPr>
              <a:t> </a:t>
            </a:r>
            <a:endParaRPr lang="en-US" sz="4000">
              <a:solidFill>
                <a:srgbClr val="FFFF00"/>
              </a:solidFill>
              <a:latin typeface="Corbel"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
        <p:nvSpPr>
          <p:cNvPr id="3" name="Rounded Rectangle 2"/>
          <p:cNvSpPr/>
          <p:nvPr/>
        </p:nvSpPr>
        <p:spPr>
          <a:xfrm>
            <a:off x="3657600" y="6096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70C0"/>
                </a:solidFill>
              </a:rPr>
              <a:t>طبيعة الحكم بالغرامة التهديدية</a:t>
            </a:r>
          </a:p>
        </p:txBody>
      </p:sp>
      <p:sp>
        <p:nvSpPr>
          <p:cNvPr id="4" name="Rectangle 3"/>
          <p:cNvSpPr/>
          <p:nvPr/>
        </p:nvSpPr>
        <p:spPr>
          <a:xfrm>
            <a:off x="5257800" y="2590800"/>
            <a:ext cx="2209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أختلاف الغرامة التهديدية مع التعويض </a:t>
            </a:r>
          </a:p>
        </p:txBody>
      </p:sp>
      <p:sp>
        <p:nvSpPr>
          <p:cNvPr id="5" name="Rectangle 4"/>
          <p:cNvSpPr/>
          <p:nvPr/>
        </p:nvSpPr>
        <p:spPr>
          <a:xfrm>
            <a:off x="1752600" y="2590800"/>
            <a:ext cx="2514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أختلاف الغرامة التهديدية مع العقوبة الخاصة</a:t>
            </a:r>
          </a:p>
        </p:txBody>
      </p:sp>
      <p:cxnSp>
        <p:nvCxnSpPr>
          <p:cNvPr id="7" name="Straight Arrow Connector 6"/>
          <p:cNvCxnSpPr/>
          <p:nvPr/>
        </p:nvCxnSpPr>
        <p:spPr>
          <a:xfrm>
            <a:off x="5105400" y="16002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3352800" y="1676400"/>
            <a:ext cx="914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p:cNvSpPr>
            <a:spLocks noChangeArrowheads="1"/>
          </p:cNvSpPr>
          <p:nvPr/>
        </p:nvSpPr>
        <p:spPr bwMode="auto">
          <a:xfrm>
            <a:off x="228600" y="304800"/>
            <a:ext cx="8763000" cy="5908675"/>
          </a:xfrm>
          <a:prstGeom prst="rect">
            <a:avLst/>
          </a:prstGeom>
          <a:noFill/>
          <a:ln w="9525">
            <a:noFill/>
            <a:miter lim="800000"/>
            <a:headEnd/>
            <a:tailEnd/>
          </a:ln>
        </p:spPr>
        <p:txBody>
          <a:bodyPr>
            <a:spAutoFit/>
          </a:bodyPr>
          <a:lstStyle/>
          <a:p>
            <a:pPr algn="just">
              <a:lnSpc>
                <a:spcPct val="150000"/>
              </a:lnSpc>
            </a:pPr>
            <a:r>
              <a:rPr lang="ar-IQ" b="1" dirty="0">
                <a:solidFill>
                  <a:srgbClr val="FF0000"/>
                </a:solidFill>
                <a:latin typeface="Corbel" pitchFamily="34" charset="0"/>
                <a:cs typeface="Tahoma" pitchFamily="34" charset="0"/>
              </a:rPr>
              <a:t>طبيعة الحكم بالغرامة التهديدية</a:t>
            </a:r>
          </a:p>
          <a:p>
            <a:pPr algn="just">
              <a:lnSpc>
                <a:spcPct val="150000"/>
              </a:lnSpc>
            </a:pPr>
            <a:endParaRPr lang="ar-IQ" dirty="0">
              <a:solidFill>
                <a:srgbClr val="FFFF00"/>
              </a:solidFill>
              <a:latin typeface="Corbel" pitchFamily="34" charset="0"/>
              <a:cs typeface="Tahoma" pitchFamily="34" charset="0"/>
            </a:endParaRPr>
          </a:p>
          <a:p>
            <a:pPr algn="just">
              <a:lnSpc>
                <a:spcPct val="150000"/>
              </a:lnSpc>
            </a:pPr>
            <a:r>
              <a:rPr lang="ar-IQ" dirty="0">
                <a:solidFill>
                  <a:srgbClr val="FFFF00"/>
                </a:solidFill>
                <a:latin typeface="Corbel" pitchFamily="34" charset="0"/>
                <a:cs typeface="Tahoma" pitchFamily="34" charset="0"/>
              </a:rPr>
              <a:t>أن الغرامة التهديدية لا تعتبر تعويضا لأن الحكم بالغرامة يختلف عن الحكم بالتعويض في مايلي</a:t>
            </a:r>
          </a:p>
          <a:p>
            <a:pPr algn="just">
              <a:lnSpc>
                <a:spcPct val="150000"/>
              </a:lnSpc>
            </a:pPr>
            <a:r>
              <a:rPr lang="ar-IQ" dirty="0">
                <a:latin typeface="Corbel" pitchFamily="34" charset="0"/>
                <a:cs typeface="Tahoma" pitchFamily="34" charset="0"/>
              </a:rPr>
              <a:t>أ. أختلافهما من حيث الغرض, غرض التعويض هو أصلاح الضرر أما غرض الغرامة فهو أكراه المدين على التنفيذ العيني</a:t>
            </a:r>
          </a:p>
          <a:p>
            <a:pPr algn="just">
              <a:lnSpc>
                <a:spcPct val="150000"/>
              </a:lnSpc>
            </a:pPr>
            <a:r>
              <a:rPr lang="ar-IQ" dirty="0">
                <a:latin typeface="Corbel" pitchFamily="34" charset="0"/>
                <a:cs typeface="Tahoma" pitchFamily="34" charset="0"/>
              </a:rPr>
              <a:t>ب. أختلافهما من حيث تقدير المبلغ المحكوم به, أن التعويض يهدف الى تغطية الخسارة اللاحقة والربح الفائت, في حين أنه لا تناسب بين مبلغ الغرامة وبين قدر الضرر</a:t>
            </a:r>
          </a:p>
          <a:p>
            <a:pPr algn="just">
              <a:lnSpc>
                <a:spcPct val="150000"/>
              </a:lnSpc>
            </a:pPr>
            <a:r>
              <a:rPr lang="ar-IQ" dirty="0">
                <a:latin typeface="Corbel" pitchFamily="34" charset="0"/>
                <a:cs typeface="Tahoma" pitchFamily="34" charset="0"/>
              </a:rPr>
              <a:t>ج. ينبغي على القاضي تسبيب حكمه بالتعويض ولا محل لتسبيب حكمه بالغرامة التهديدية</a:t>
            </a:r>
          </a:p>
          <a:p>
            <a:pPr>
              <a:lnSpc>
                <a:spcPct val="150000"/>
              </a:lnSpc>
            </a:pPr>
            <a:endParaRPr lang="ar-IQ" dirty="0">
              <a:solidFill>
                <a:srgbClr val="FFFF00"/>
              </a:solidFill>
              <a:latin typeface="Corbel" pitchFamily="34" charset="0"/>
              <a:cs typeface="Tahoma" pitchFamily="34" charset="0"/>
            </a:endParaRPr>
          </a:p>
          <a:p>
            <a:pPr>
              <a:lnSpc>
                <a:spcPct val="150000"/>
              </a:lnSpc>
            </a:pPr>
            <a:r>
              <a:rPr lang="ar-IQ" dirty="0">
                <a:solidFill>
                  <a:srgbClr val="FFFF00"/>
                </a:solidFill>
                <a:latin typeface="Corbel" pitchFamily="34" charset="0"/>
                <a:cs typeface="Tahoma" pitchFamily="34" charset="0"/>
              </a:rPr>
              <a:t>أن الغرامة التهديدية لا تعتبر عقوبة خاصة,  </a:t>
            </a:r>
          </a:p>
          <a:p>
            <a:pPr>
              <a:lnSpc>
                <a:spcPct val="150000"/>
              </a:lnSpc>
            </a:pPr>
            <a:r>
              <a:rPr lang="ar-IQ" dirty="0">
                <a:latin typeface="Corbel" pitchFamily="34" charset="0"/>
                <a:cs typeface="Tahoma" pitchFamily="34" charset="0"/>
              </a:rPr>
              <a:t>- أن العقوبة يجب تنفيذها كما نطقت بها المحكمة, و تعنت المدين أمر يزيد من جسامة الخطأ</a:t>
            </a:r>
          </a:p>
          <a:p>
            <a:pPr>
              <a:lnSpc>
                <a:spcPct val="150000"/>
              </a:lnSpc>
            </a:pPr>
            <a:r>
              <a:rPr lang="ar-IQ" dirty="0">
                <a:latin typeface="Corbel" pitchFamily="34" charset="0"/>
                <a:cs typeface="Tahoma" pitchFamily="34" charset="0"/>
              </a:rPr>
              <a:t>- أما الحكم بالغرامة التهديدية فهي حكم وقتي لا يجوز تنفيذه, وما ينفذ في نطاق دعواها هو الحكم النهائي بالتعويض بعد التعرف على الموقف النهائي للمدين, وأن أعتبار مدى تعنت المدين عنصرا من عناصر التعويض في الغرامة       </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p:cNvSpPr>
            <a:spLocks noChangeArrowheads="1"/>
          </p:cNvSpPr>
          <p:nvPr/>
        </p:nvSpPr>
        <p:spPr bwMode="auto">
          <a:xfrm>
            <a:off x="228600" y="304800"/>
            <a:ext cx="8610600" cy="7386638"/>
          </a:xfrm>
          <a:prstGeom prst="rect">
            <a:avLst/>
          </a:prstGeom>
          <a:noFill/>
          <a:ln w="9525">
            <a:noFill/>
            <a:miter lim="800000"/>
            <a:headEnd/>
            <a:tailEnd/>
          </a:ln>
        </p:spPr>
        <p:txBody>
          <a:bodyPr>
            <a:spAutoFit/>
          </a:bodyPr>
          <a:lstStyle/>
          <a:p>
            <a:pPr>
              <a:lnSpc>
                <a:spcPct val="150000"/>
              </a:lnSpc>
            </a:pPr>
            <a:r>
              <a:rPr lang="ar-IQ" sz="2000">
                <a:solidFill>
                  <a:srgbClr val="FFFF00"/>
                </a:solidFill>
                <a:latin typeface="Corbel" pitchFamily="34" charset="0"/>
                <a:cs typeface="Tahoma" pitchFamily="34" charset="0"/>
              </a:rPr>
              <a:t>القيمة العملية للحكم بالغرامة التهديدية </a:t>
            </a:r>
          </a:p>
          <a:p>
            <a:pPr algn="ctr">
              <a:lnSpc>
                <a:spcPct val="150000"/>
              </a:lnSpc>
            </a:pPr>
            <a:endParaRPr lang="ar-IQ">
              <a:latin typeface="Corbel" pitchFamily="34" charset="0"/>
              <a:cs typeface="Tahoma" pitchFamily="34" charset="0"/>
            </a:endParaRPr>
          </a:p>
          <a:p>
            <a:pPr>
              <a:lnSpc>
                <a:spcPct val="150000"/>
              </a:lnSpc>
            </a:pPr>
            <a:r>
              <a:rPr lang="ar-IQ">
                <a:solidFill>
                  <a:srgbClr val="0070C0"/>
                </a:solidFill>
                <a:latin typeface="Corbel" pitchFamily="34" charset="0"/>
                <a:cs typeface="Tahoma" pitchFamily="34" charset="0"/>
              </a:rPr>
              <a:t>أن على القاضي أن يعيد النظر فيما تراكم من الغرامة التهديدية لأنقاصه أو ألغائه عند أصدار الحكم النهائي بالتعويض بعد النثبت من موقف المدين</a:t>
            </a:r>
          </a:p>
          <a:p>
            <a:pPr>
              <a:lnSpc>
                <a:spcPct val="150000"/>
              </a:lnSpc>
            </a:pPr>
            <a:r>
              <a:rPr lang="ar-IQ">
                <a:latin typeface="Corbel" pitchFamily="34" charset="0"/>
                <a:cs typeface="Tahoma" pitchFamily="34" charset="0"/>
              </a:rPr>
              <a:t> </a:t>
            </a:r>
          </a:p>
          <a:p>
            <a:pPr>
              <a:lnSpc>
                <a:spcPct val="150000"/>
              </a:lnSpc>
            </a:pPr>
            <a:r>
              <a:rPr lang="ar-IQ">
                <a:latin typeface="Corbel" pitchFamily="34" charset="0"/>
                <a:cs typeface="Tahoma" pitchFamily="34" charset="0"/>
              </a:rPr>
              <a:t>وأن على القاضي أن يراعي في تحديد مقدار التعويض النهائي عنصرين (م. 254 مدني):-</a:t>
            </a:r>
          </a:p>
          <a:p>
            <a:pPr>
              <a:lnSpc>
                <a:spcPct val="150000"/>
              </a:lnSpc>
            </a:pPr>
            <a:r>
              <a:rPr lang="ar-IQ">
                <a:latin typeface="Corbel" pitchFamily="34" charset="0"/>
                <a:cs typeface="Tahoma" pitchFamily="34" charset="0"/>
              </a:rPr>
              <a:t>1. الضرر الذي اصاب الدائن</a:t>
            </a:r>
          </a:p>
          <a:p>
            <a:pPr>
              <a:lnSpc>
                <a:spcPct val="150000"/>
              </a:lnSpc>
            </a:pPr>
            <a:r>
              <a:rPr lang="ar-IQ">
                <a:latin typeface="Corbel" pitchFamily="34" charset="0"/>
                <a:cs typeface="Tahoma" pitchFamily="34" charset="0"/>
              </a:rPr>
              <a:t>2. التعنت الذي بدا من المدين</a:t>
            </a:r>
          </a:p>
          <a:p>
            <a:pPr>
              <a:lnSpc>
                <a:spcPct val="150000"/>
              </a:lnSpc>
            </a:pPr>
            <a:r>
              <a:rPr lang="ar-IQ">
                <a:latin typeface="Corbel" pitchFamily="34" charset="0"/>
                <a:cs typeface="Tahoma" pitchFamily="34" charset="0"/>
              </a:rPr>
              <a:t>أن على القاضي أن يدخل في تقدير التعويض النهائي عن عدم التنفيذ أو عن التأخير فيه, عنصرا أدبيا يضاف الى عنصر الضرر, يراد منه مجازاة المدين الممتنع عن التنفيذ والمتطاول على القضاء بأصراره على تجاهل حكمه بالغرامة التهديدية</a:t>
            </a:r>
          </a:p>
          <a:p>
            <a:pPr>
              <a:lnSpc>
                <a:spcPct val="150000"/>
              </a:lnSpc>
            </a:pPr>
            <a:r>
              <a:rPr lang="ar-IQ" sz="4000">
                <a:latin typeface="Corbel" pitchFamily="34" charset="0"/>
                <a:cs typeface="Tahoma" pitchFamily="34" charset="0"/>
              </a:rPr>
              <a:t> </a:t>
            </a:r>
            <a:endParaRPr lang="en-US" sz="4000">
              <a:solidFill>
                <a:srgbClr val="FFFF00"/>
              </a:solidFill>
              <a:latin typeface="Corbel" pitchFamily="34" charset="0"/>
            </a:endParaRPr>
          </a:p>
          <a:p>
            <a:pPr algn="ctr">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endParaRPr lang="en-US">
              <a:latin typeface="Corbel" pitchFamily="34" charset="0"/>
            </a:endParaRPr>
          </a:p>
          <a:p>
            <a:pPr algn="just">
              <a:lnSpc>
                <a:spcPct val="150000"/>
              </a:lnSpc>
            </a:pPr>
            <a:r>
              <a:rPr lang="ar-IQ">
                <a:latin typeface="Corbel" pitchFamily="34" charset="0"/>
                <a:cs typeface="Tahoma" pitchFamily="34" charset="0"/>
              </a:rPr>
              <a:t>      </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
          <p:cNvSpPr>
            <a:spLocks noChangeArrowheads="1"/>
          </p:cNvSpPr>
          <p:nvPr/>
        </p:nvSpPr>
        <p:spPr bwMode="auto">
          <a:xfrm>
            <a:off x="228600" y="304800"/>
            <a:ext cx="8610600" cy="6048375"/>
          </a:xfrm>
          <a:prstGeom prst="rect">
            <a:avLst/>
          </a:prstGeom>
          <a:noFill/>
          <a:ln w="9525">
            <a:noFill/>
            <a:miter lim="800000"/>
            <a:headEnd/>
            <a:tailEnd/>
          </a:ln>
        </p:spPr>
        <p:txBody>
          <a:bodyPr>
            <a:spAutoFit/>
          </a:bodyPr>
          <a:lstStyle/>
          <a:p>
            <a:pPr algn="ctr">
              <a:lnSpc>
                <a:spcPct val="150000"/>
              </a:lnSpc>
            </a:pPr>
            <a:r>
              <a:rPr lang="ar-IQ" sz="2400" dirty="0">
                <a:solidFill>
                  <a:srgbClr val="FFFF00"/>
                </a:solidFill>
                <a:latin typeface="Corbel" pitchFamily="34" charset="0"/>
                <a:cs typeface="Tahoma" pitchFamily="34" charset="0"/>
              </a:rPr>
              <a:t>التنفيذ بمقابل أو التعويض </a:t>
            </a:r>
          </a:p>
          <a:p>
            <a:pPr algn="just">
              <a:lnSpc>
                <a:spcPct val="150000"/>
              </a:lnSpc>
            </a:pPr>
            <a:r>
              <a:rPr lang="ar-IQ" dirty="0">
                <a:solidFill>
                  <a:srgbClr val="FFFF00"/>
                </a:solidFill>
                <a:latin typeface="Corbel" pitchFamily="34" charset="0"/>
                <a:cs typeface="Tahoma" pitchFamily="34" charset="0"/>
              </a:rPr>
              <a:t>التعويض, </a:t>
            </a:r>
            <a:r>
              <a:rPr lang="ar-IQ" dirty="0">
                <a:latin typeface="Corbel" pitchFamily="34" charset="0"/>
                <a:cs typeface="Tahoma" pitchFamily="34" charset="0"/>
              </a:rPr>
              <a:t>مبلغ من النقود أو أية ترضية من جنس الضرر تعادل المنفعة التي كان سينالها الدائن فيما لو نفذ المدين التزامه على النحو الذي يوجبه حسن النية وتقتضيه الثقة في المعاملات</a:t>
            </a:r>
            <a:r>
              <a:rPr lang="ar-IQ" dirty="0">
                <a:solidFill>
                  <a:srgbClr val="FFFF00"/>
                </a:solidFill>
                <a:latin typeface="Corbel" pitchFamily="34" charset="0"/>
                <a:cs typeface="Tahoma" pitchFamily="34" charset="0"/>
              </a:rPr>
              <a:t> </a:t>
            </a:r>
          </a:p>
          <a:p>
            <a:pPr algn="just">
              <a:lnSpc>
                <a:spcPct val="150000"/>
              </a:lnSpc>
            </a:pPr>
            <a:endParaRPr lang="ar-IQ" dirty="0">
              <a:solidFill>
                <a:srgbClr val="FFFF00"/>
              </a:solidFill>
              <a:latin typeface="Corbel" pitchFamily="34" charset="0"/>
              <a:cs typeface="Tahoma" pitchFamily="34" charset="0"/>
            </a:endParaRPr>
          </a:p>
          <a:p>
            <a:pPr algn="just">
              <a:lnSpc>
                <a:spcPct val="150000"/>
              </a:lnSpc>
            </a:pPr>
            <a:r>
              <a:rPr lang="ar-IQ" dirty="0">
                <a:solidFill>
                  <a:srgbClr val="FFFF00"/>
                </a:solidFill>
                <a:latin typeface="Corbel" pitchFamily="34" charset="0"/>
                <a:cs typeface="Tahoma" pitchFamily="34" charset="0"/>
              </a:rPr>
              <a:t>حالات يجوز فيها طلب تطبيق التنفيذ بطريق التعويض بشروط معينة من قبل الدائن:-</a:t>
            </a:r>
          </a:p>
          <a:p>
            <a:pPr algn="just">
              <a:lnSpc>
                <a:spcPct val="150000"/>
              </a:lnSpc>
            </a:pPr>
            <a:r>
              <a:rPr lang="ar-IQ" dirty="0">
                <a:solidFill>
                  <a:srgbClr val="0070C0"/>
                </a:solidFill>
                <a:latin typeface="Corbel" pitchFamily="34" charset="0"/>
                <a:cs typeface="Tahoma" pitchFamily="34" charset="0"/>
              </a:rPr>
              <a:t>1.</a:t>
            </a:r>
            <a:r>
              <a:rPr lang="ar-IQ" dirty="0">
                <a:solidFill>
                  <a:srgbClr val="FFFF00"/>
                </a:solidFill>
                <a:latin typeface="Corbel" pitchFamily="34" charset="0"/>
                <a:cs typeface="Tahoma" pitchFamily="34" charset="0"/>
              </a:rPr>
              <a:t> </a:t>
            </a:r>
            <a:r>
              <a:rPr lang="ar-IQ" dirty="0">
                <a:solidFill>
                  <a:srgbClr val="0070C0"/>
                </a:solidFill>
                <a:latin typeface="Corbel" pitchFamily="34" charset="0"/>
                <a:cs typeface="Tahoma" pitchFamily="34" charset="0"/>
              </a:rPr>
              <a:t>أذا اصبح التنفيذ العيني للألتزام مستحيلا بخطأ المدين ( م. 168 مدني)</a:t>
            </a:r>
            <a:r>
              <a:rPr lang="ar-IQ" dirty="0">
                <a:latin typeface="Corbel" pitchFamily="34" charset="0"/>
                <a:cs typeface="Tahoma" pitchFamily="34" charset="0"/>
              </a:rPr>
              <a:t>. علما أنه لا يجوز طلب التنفيذ بمقابل ( التعويض) اذا كان محل الألتزام دفع مبلغ من النقود.</a:t>
            </a:r>
          </a:p>
          <a:p>
            <a:pPr algn="just">
              <a:lnSpc>
                <a:spcPct val="150000"/>
              </a:lnSpc>
            </a:pPr>
            <a:r>
              <a:rPr lang="ar-IQ" dirty="0">
                <a:solidFill>
                  <a:srgbClr val="0070C0"/>
                </a:solidFill>
                <a:latin typeface="Corbel" pitchFamily="34" charset="0"/>
                <a:cs typeface="Tahoma" pitchFamily="34" charset="0"/>
              </a:rPr>
              <a:t>2.</a:t>
            </a:r>
            <a:r>
              <a:rPr lang="ar-IQ" dirty="0">
                <a:solidFill>
                  <a:srgbClr val="FFFF00"/>
                </a:solidFill>
                <a:latin typeface="Corbel" pitchFamily="34" charset="0"/>
                <a:cs typeface="Tahoma" pitchFamily="34" charset="0"/>
              </a:rPr>
              <a:t> </a:t>
            </a:r>
            <a:r>
              <a:rPr lang="ar-IQ" dirty="0">
                <a:solidFill>
                  <a:srgbClr val="0070C0"/>
                </a:solidFill>
                <a:latin typeface="Corbel" pitchFamily="34" charset="0"/>
                <a:cs typeface="Tahoma" pitchFamily="34" charset="0"/>
              </a:rPr>
              <a:t>اذا تطلب التنفيذ العيني تدخل المدين الشخصي, </a:t>
            </a:r>
            <a:r>
              <a:rPr lang="ar-IQ" dirty="0">
                <a:latin typeface="Corbel" pitchFamily="34" charset="0"/>
                <a:cs typeface="Tahoma" pitchFamily="34" charset="0"/>
              </a:rPr>
              <a:t>كأن يكون تدخله ضروريا أو ملائما وأمتنع عن التنفيذ وفشل الحكم عليه بالغرامة التهديدية في كسر عناده وأكراهه على التنفيذ.</a:t>
            </a:r>
            <a:endParaRPr lang="ar-IQ" dirty="0">
              <a:solidFill>
                <a:srgbClr val="0070C0"/>
              </a:solidFill>
              <a:latin typeface="Corbel" pitchFamily="34" charset="0"/>
              <a:cs typeface="Tahoma" pitchFamily="34" charset="0"/>
            </a:endParaRPr>
          </a:p>
          <a:p>
            <a:pPr algn="just">
              <a:lnSpc>
                <a:spcPct val="150000"/>
              </a:lnSpc>
            </a:pPr>
            <a:r>
              <a:rPr lang="ar-IQ" dirty="0">
                <a:solidFill>
                  <a:srgbClr val="0070C0"/>
                </a:solidFill>
                <a:latin typeface="Corbel" pitchFamily="34" charset="0"/>
                <a:cs typeface="Tahoma" pitchFamily="34" charset="0"/>
              </a:rPr>
              <a:t>3. أذا كان التنفيذ العيني ممكنا ولكنه مرهق للمدين, </a:t>
            </a:r>
            <a:r>
              <a:rPr lang="ar-IQ" dirty="0">
                <a:latin typeface="Corbel" pitchFamily="34" charset="0"/>
                <a:cs typeface="Tahoma" pitchFamily="34" charset="0"/>
              </a:rPr>
              <a:t>وكان في التعويض ترضية كافية للدائن</a:t>
            </a:r>
            <a:r>
              <a:rPr lang="ar-IQ" dirty="0">
                <a:solidFill>
                  <a:srgbClr val="0070C0"/>
                </a:solidFill>
                <a:latin typeface="Corbel" pitchFamily="34" charset="0"/>
                <a:cs typeface="Tahoma" pitchFamily="34" charset="0"/>
              </a:rPr>
              <a:t> </a:t>
            </a:r>
          </a:p>
          <a:p>
            <a:pPr algn="just">
              <a:lnSpc>
                <a:spcPct val="150000"/>
              </a:lnSpc>
            </a:pPr>
            <a:r>
              <a:rPr lang="ar-IQ" dirty="0">
                <a:solidFill>
                  <a:srgbClr val="0070C0"/>
                </a:solidFill>
                <a:latin typeface="Corbel" pitchFamily="34" charset="0"/>
                <a:cs typeface="Tahoma" pitchFamily="34" charset="0"/>
              </a:rPr>
              <a:t>4. أذا كان التنفيذ العيني ممكنا دون تدخل المدين الشخصي, </a:t>
            </a:r>
            <a:r>
              <a:rPr lang="ar-IQ" dirty="0">
                <a:latin typeface="Corbel" pitchFamily="34" charset="0"/>
                <a:cs typeface="Tahoma" pitchFamily="34" charset="0"/>
              </a:rPr>
              <a:t>ولكن الدائن لم يطلبه ولم يعرض المدين القيام به. </a:t>
            </a:r>
            <a:endParaRPr lang="en-US" dirty="0">
              <a:latin typeface="Corbel" pitchFamily="34" charset="0"/>
            </a:endParaRP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908675"/>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أنواع التعويض</a:t>
            </a:r>
          </a:p>
          <a:p>
            <a:pPr algn="just" fontAlgn="auto">
              <a:lnSpc>
                <a:spcPct val="150000"/>
              </a:lnSpc>
              <a:spcBef>
                <a:spcPts val="0"/>
              </a:spcBef>
              <a:spcAft>
                <a:spcPts val="0"/>
              </a:spcAft>
              <a:defRPr/>
            </a:pPr>
            <a:endParaRPr lang="ar-IQ" dirty="0">
              <a:solidFill>
                <a:srgbClr val="FFFF00"/>
              </a:solidFill>
              <a:latin typeface="+mn-lt"/>
              <a:cs typeface="+mn-cs"/>
            </a:endParaRPr>
          </a:p>
          <a:p>
            <a:pPr algn="just" fontAlgn="auto">
              <a:lnSpc>
                <a:spcPct val="150000"/>
              </a:lnSpc>
              <a:spcBef>
                <a:spcPts val="0"/>
              </a:spcBef>
              <a:spcAft>
                <a:spcPts val="0"/>
              </a:spcAft>
              <a:defRPr/>
            </a:pPr>
            <a:r>
              <a:rPr lang="ar-IQ" dirty="0">
                <a:solidFill>
                  <a:srgbClr val="FF0000"/>
                </a:solidFill>
                <a:latin typeface="+mn-lt"/>
                <a:cs typeface="+mn-cs"/>
              </a:rPr>
              <a:t>التعويض نوعان, التعويض عن عدم التنفيذ والتعويض عن التأخير في التنفيذ وهما تختلفان في ما يلي:- </a:t>
            </a:r>
          </a:p>
          <a:p>
            <a:pPr marL="342900" indent="-342900" algn="just" fontAlgn="auto">
              <a:lnSpc>
                <a:spcPct val="150000"/>
              </a:lnSpc>
              <a:spcBef>
                <a:spcPts val="0"/>
              </a:spcBef>
              <a:spcAft>
                <a:spcPts val="0"/>
              </a:spcAft>
              <a:buFontTx/>
              <a:buAutoNum type="arabicPeriod"/>
              <a:defRPr/>
            </a:pPr>
            <a:r>
              <a:rPr lang="ar-IQ" dirty="0">
                <a:latin typeface="+mn-lt"/>
                <a:cs typeface="+mn-cs"/>
              </a:rPr>
              <a:t>يحل التعويض عن عدم التنفيذ عند توافر شروطه محل التنفيذ العيني ولا يمكن الجمع بينهما, أما الجمع بين التعويض عن التأخير في التنفيذ وبين التنفيذ العيني فأمر جائز عند تحقق شروط الحكم بالتعويض. </a:t>
            </a:r>
          </a:p>
          <a:p>
            <a:pPr marL="342900" indent="-342900" algn="just" fontAlgn="auto">
              <a:lnSpc>
                <a:spcPct val="150000"/>
              </a:lnSpc>
              <a:spcBef>
                <a:spcPts val="0"/>
              </a:spcBef>
              <a:spcAft>
                <a:spcPts val="0"/>
              </a:spcAft>
              <a:buFontTx/>
              <a:buAutoNum type="arabicPeriod"/>
              <a:defRPr/>
            </a:pPr>
            <a:r>
              <a:rPr lang="ar-IQ" dirty="0">
                <a:latin typeface="+mn-lt"/>
                <a:cs typeface="+mn-cs"/>
              </a:rPr>
              <a:t>أن أعذار المدين يعتبر أجراء لا بد منها للحكم بالتعويض عن التأخير في التنفيذ. ولا ضرورة لأعذار المدين في بعض حالات التعويض عن عدم التنفيذ </a:t>
            </a:r>
            <a:r>
              <a:rPr lang="ar-IQ" sz="2400" dirty="0">
                <a:latin typeface="+mn-lt"/>
                <a:cs typeface="+mn-cs"/>
              </a:rPr>
              <a:t> </a:t>
            </a:r>
          </a:p>
          <a:p>
            <a:pPr marL="342900" indent="-342900" algn="just" fontAlgn="auto">
              <a:lnSpc>
                <a:spcPct val="150000"/>
              </a:lnSpc>
              <a:spcBef>
                <a:spcPts val="0"/>
              </a:spcBef>
              <a:spcAft>
                <a:spcPts val="0"/>
              </a:spcAft>
              <a:defRPr/>
            </a:pPr>
            <a:endParaRPr lang="ar-IQ" sz="2400" dirty="0">
              <a:solidFill>
                <a:srgbClr val="FFFF00"/>
              </a:solidFill>
              <a:latin typeface="+mn-lt"/>
              <a:cs typeface="+mn-cs"/>
            </a:endParaRPr>
          </a:p>
          <a:p>
            <a:pPr marL="342900" indent="-342900" algn="just" fontAlgn="auto">
              <a:lnSpc>
                <a:spcPct val="150000"/>
              </a:lnSpc>
              <a:spcBef>
                <a:spcPts val="0"/>
              </a:spcBef>
              <a:spcAft>
                <a:spcPts val="0"/>
              </a:spcAft>
              <a:defRPr/>
            </a:pPr>
            <a:r>
              <a:rPr lang="ar-IQ" sz="2400" dirty="0">
                <a:solidFill>
                  <a:srgbClr val="FFFF00"/>
                </a:solidFill>
                <a:latin typeface="+mn-lt"/>
                <a:cs typeface="+mn-cs"/>
              </a:rPr>
              <a:t>تقسيم البحث </a:t>
            </a:r>
            <a:endParaRPr lang="ar-IQ" dirty="0">
              <a:solidFill>
                <a:srgbClr val="FFFF00"/>
              </a:solidFill>
              <a:latin typeface="+mn-lt"/>
              <a:cs typeface="+mn-cs"/>
            </a:endParaRPr>
          </a:p>
          <a:p>
            <a:pPr marL="342900" indent="-342900" fontAlgn="auto">
              <a:lnSpc>
                <a:spcPct val="150000"/>
              </a:lnSpc>
              <a:spcBef>
                <a:spcPts val="0"/>
              </a:spcBef>
              <a:spcAft>
                <a:spcPts val="0"/>
              </a:spcAft>
              <a:defRPr/>
            </a:pPr>
            <a:r>
              <a:rPr lang="ar-IQ" dirty="0">
                <a:latin typeface="+mn-lt"/>
                <a:cs typeface="+mn-cs"/>
              </a:rPr>
              <a:t>لغرض معرفة القواعد العامة للتنفيذ بطريق التعويض يجب الألمام بشروط أستحقاق التعويض وبمعرفة القواعد الخاصة بكيفية تقديره       </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
          <p:cNvSpPr>
            <a:spLocks noChangeArrowheads="1"/>
          </p:cNvSpPr>
          <p:nvPr/>
        </p:nvSpPr>
        <p:spPr bwMode="auto">
          <a:xfrm>
            <a:off x="228600" y="304800"/>
            <a:ext cx="8686800" cy="6462713"/>
          </a:xfrm>
          <a:prstGeom prst="rect">
            <a:avLst/>
          </a:prstGeom>
          <a:noFill/>
          <a:ln w="9525">
            <a:noFill/>
            <a:miter lim="800000"/>
            <a:headEnd/>
            <a:tailEnd/>
          </a:ln>
        </p:spPr>
        <p:txBody>
          <a:bodyPr>
            <a:spAutoFit/>
          </a:bodyPr>
          <a:lstStyle/>
          <a:p>
            <a:pPr algn="just">
              <a:lnSpc>
                <a:spcPct val="150000"/>
              </a:lnSpc>
            </a:pPr>
            <a:r>
              <a:rPr lang="ar-IQ" dirty="0">
                <a:solidFill>
                  <a:srgbClr val="FFFF00"/>
                </a:solidFill>
                <a:latin typeface="Corbel" pitchFamily="34" charset="0"/>
                <a:cs typeface="Tahoma" pitchFamily="34" charset="0"/>
              </a:rPr>
              <a:t>شروط أستحقاق التعويض ( المواد 178, 186, 255, 256, 259/أ, ب, مدني عراقي)</a:t>
            </a:r>
          </a:p>
          <a:p>
            <a:pPr algn="just">
              <a:lnSpc>
                <a:spcPct val="150000"/>
              </a:lnSpc>
            </a:pPr>
            <a:r>
              <a:rPr lang="ar-IQ" dirty="0">
                <a:latin typeface="Corbel" pitchFamily="34" charset="0"/>
                <a:cs typeface="Tahoma" pitchFamily="34" charset="0"/>
              </a:rPr>
              <a:t>يفهم من المواد المذكورة أعلاه أن شروط أستحقاق التعويض هي </a:t>
            </a:r>
            <a:r>
              <a:rPr lang="ar-IQ" dirty="0">
                <a:solidFill>
                  <a:srgbClr val="FF0000"/>
                </a:solidFill>
                <a:latin typeface="Corbel" pitchFamily="34" charset="0"/>
                <a:cs typeface="Tahoma" pitchFamily="34" charset="0"/>
              </a:rPr>
              <a:t>الأعذار</a:t>
            </a:r>
            <a:r>
              <a:rPr lang="ar-IQ" dirty="0">
                <a:latin typeface="Corbel" pitchFamily="34" charset="0"/>
                <a:cs typeface="Tahoma" pitchFamily="34" charset="0"/>
              </a:rPr>
              <a:t> و </a:t>
            </a:r>
            <a:r>
              <a:rPr lang="ar-IQ" dirty="0">
                <a:solidFill>
                  <a:srgbClr val="0070C0"/>
                </a:solidFill>
                <a:latin typeface="Corbel" pitchFamily="34" charset="0"/>
                <a:cs typeface="Tahoma" pitchFamily="34" charset="0"/>
              </a:rPr>
              <a:t>توافر أركان المسؤلية المدنية</a:t>
            </a:r>
            <a:r>
              <a:rPr lang="ar-IQ" dirty="0">
                <a:latin typeface="Corbel" pitchFamily="34" charset="0"/>
                <a:cs typeface="Tahoma" pitchFamily="34" charset="0"/>
              </a:rPr>
              <a:t>, </a:t>
            </a:r>
            <a:r>
              <a:rPr lang="ar-IQ" dirty="0">
                <a:solidFill>
                  <a:srgbClr val="FFFF00"/>
                </a:solidFill>
                <a:latin typeface="Corbel" pitchFamily="34" charset="0"/>
                <a:cs typeface="Tahoma" pitchFamily="34" charset="0"/>
              </a:rPr>
              <a:t>وعدم الأتفاق على الأعفاء من المسؤلية التعاقدية</a:t>
            </a:r>
            <a:r>
              <a:rPr lang="ar-IQ" dirty="0">
                <a:latin typeface="Corbel" pitchFamily="34" charset="0"/>
                <a:cs typeface="Tahoma" pitchFamily="34" charset="0"/>
              </a:rPr>
              <a:t>, وقد تكلمنا عن أركان المسؤلية المدنية, وعدم الأتفاق على الأعفاء من المسؤلية التعاقدية في جزء مصادر الألتزام </a:t>
            </a:r>
            <a:r>
              <a:rPr lang="ar-IQ" dirty="0">
                <a:solidFill>
                  <a:srgbClr val="FFFF00"/>
                </a:solidFill>
                <a:latin typeface="Corbel" pitchFamily="34" charset="0"/>
                <a:cs typeface="Tahoma" pitchFamily="34" charset="0"/>
              </a:rPr>
              <a:t> </a:t>
            </a:r>
          </a:p>
          <a:p>
            <a:pPr algn="just">
              <a:lnSpc>
                <a:spcPct val="150000"/>
              </a:lnSpc>
            </a:pPr>
            <a:r>
              <a:rPr lang="ar-IQ" sz="2400" dirty="0">
                <a:solidFill>
                  <a:srgbClr val="FFFF00"/>
                </a:solidFill>
                <a:latin typeface="Corbel" pitchFamily="34" charset="0"/>
                <a:cs typeface="Tahoma" pitchFamily="34" charset="0"/>
              </a:rPr>
              <a:t> </a:t>
            </a:r>
            <a:endParaRPr lang="ar-IQ" dirty="0">
              <a:solidFill>
                <a:srgbClr val="FFFF00"/>
              </a:solidFill>
              <a:latin typeface="Corbel" pitchFamily="34" charset="0"/>
              <a:cs typeface="Tahoma" pitchFamily="34" charset="0"/>
            </a:endParaRPr>
          </a:p>
          <a:p>
            <a:pPr algn="just">
              <a:lnSpc>
                <a:spcPct val="150000"/>
              </a:lnSpc>
            </a:pPr>
            <a:r>
              <a:rPr lang="ar-IQ" dirty="0">
                <a:solidFill>
                  <a:srgbClr val="FF0000"/>
                </a:solidFill>
                <a:latin typeface="Corbel" pitchFamily="34" charset="0"/>
                <a:cs typeface="Tahoma" pitchFamily="34" charset="0"/>
              </a:rPr>
              <a:t>التعريف بالاعذار ومدى ضرورته</a:t>
            </a:r>
          </a:p>
          <a:p>
            <a:pPr algn="just">
              <a:lnSpc>
                <a:spcPct val="150000"/>
              </a:lnSpc>
            </a:pPr>
            <a:r>
              <a:rPr lang="ar-IQ" dirty="0">
                <a:solidFill>
                  <a:srgbClr val="FFFF00"/>
                </a:solidFill>
                <a:latin typeface="Corbel" pitchFamily="34" charset="0"/>
                <a:cs typeface="Tahoma" pitchFamily="34" charset="0"/>
              </a:rPr>
              <a:t>الأعذار </a:t>
            </a:r>
            <a:r>
              <a:rPr lang="ar-IQ" dirty="0">
                <a:latin typeface="Corbel" pitchFamily="34" charset="0"/>
                <a:cs typeface="Tahoma" pitchFamily="34" charset="0"/>
              </a:rPr>
              <a:t>, دعوة المدين من قبل دائنه الى تنفيذ ألتزامه, ووضعه قانونا في حالة التأخر في التنفيذ تأخرا تترتب عليه مسؤلية عن الأضرار التي تصيب الدائن نتيجة هذا التأخر. </a:t>
            </a:r>
          </a:p>
          <a:p>
            <a:pPr algn="just">
              <a:lnSpc>
                <a:spcPct val="150000"/>
              </a:lnSpc>
            </a:pPr>
            <a:endParaRPr lang="ar-IQ" dirty="0">
              <a:solidFill>
                <a:srgbClr val="FFFF00"/>
              </a:solidFill>
              <a:latin typeface="Corbel" pitchFamily="34" charset="0"/>
              <a:cs typeface="Tahoma" pitchFamily="34" charset="0"/>
            </a:endParaRPr>
          </a:p>
          <a:p>
            <a:pPr algn="just">
              <a:lnSpc>
                <a:spcPct val="150000"/>
              </a:lnSpc>
            </a:pPr>
            <a:r>
              <a:rPr lang="ar-IQ" dirty="0">
                <a:solidFill>
                  <a:srgbClr val="FF0000"/>
                </a:solidFill>
                <a:latin typeface="Corbel" pitchFamily="34" charset="0"/>
                <a:cs typeface="Tahoma" pitchFamily="34" charset="0"/>
              </a:rPr>
              <a:t>الحكمة من أشتراط الأعذار.</a:t>
            </a:r>
            <a:r>
              <a:rPr lang="ar-IQ" dirty="0">
                <a:solidFill>
                  <a:srgbClr val="FFFF00"/>
                </a:solidFill>
                <a:latin typeface="Corbel" pitchFamily="34" charset="0"/>
                <a:cs typeface="Tahoma" pitchFamily="34" charset="0"/>
              </a:rPr>
              <a:t> </a:t>
            </a:r>
            <a:r>
              <a:rPr lang="ar-IQ" dirty="0">
                <a:latin typeface="Corbel" pitchFamily="34" charset="0"/>
                <a:cs typeface="Tahoma" pitchFamily="34" charset="0"/>
              </a:rPr>
              <a:t>وذلك لأعتبارين:- </a:t>
            </a:r>
            <a:endParaRPr lang="ar-IQ" dirty="0">
              <a:solidFill>
                <a:srgbClr val="FFFF00"/>
              </a:solidFill>
              <a:latin typeface="Corbel" pitchFamily="34" charset="0"/>
              <a:cs typeface="Tahoma" pitchFamily="34" charset="0"/>
            </a:endParaRPr>
          </a:p>
          <a:p>
            <a:pPr algn="just">
              <a:lnSpc>
                <a:spcPct val="150000"/>
              </a:lnSpc>
            </a:pPr>
            <a:r>
              <a:rPr lang="ar-IQ" dirty="0">
                <a:solidFill>
                  <a:srgbClr val="FFFF00"/>
                </a:solidFill>
                <a:latin typeface="Corbel" pitchFamily="34" charset="0"/>
                <a:cs typeface="Tahoma" pitchFamily="34" charset="0"/>
              </a:rPr>
              <a:t>أعتبار قانوني, </a:t>
            </a:r>
            <a:r>
              <a:rPr lang="ar-IQ" dirty="0">
                <a:latin typeface="Corbel" pitchFamily="34" charset="0"/>
                <a:cs typeface="Tahoma" pitchFamily="34" charset="0"/>
              </a:rPr>
              <a:t>أذا حل أجل الدين ولم يطالب الدائن بتنفيذه من قبل المدين فهذا يدل على محمل التسامح والرضا الضمني بعد أجل الوفاء. لذا فالأعذار يدل على أن الدائن فد فصح عن رغبته الجدية في أقتضاء حقه في أجله.</a:t>
            </a:r>
          </a:p>
          <a:p>
            <a:pPr algn="just">
              <a:lnSpc>
                <a:spcPct val="150000"/>
              </a:lnSpc>
            </a:pPr>
            <a:r>
              <a:rPr lang="ar-IQ" dirty="0">
                <a:solidFill>
                  <a:srgbClr val="FFFF00"/>
                </a:solidFill>
                <a:latin typeface="Corbel" pitchFamily="34" charset="0"/>
                <a:cs typeface="Tahoma" pitchFamily="34" charset="0"/>
              </a:rPr>
              <a:t>أعتبار أخلاقي,</a:t>
            </a:r>
            <a:r>
              <a:rPr lang="ar-IQ" dirty="0">
                <a:latin typeface="Corbel" pitchFamily="34" charset="0"/>
                <a:cs typeface="Tahoma" pitchFamily="34" charset="0"/>
              </a:rPr>
              <a:t> أن تنبيه المدين الى تقصيره ودعوته الى وجوب تنفيذ ألتزامه, أجراء تقتضيه القيم الخلقية قبل مفاجأة المدين بالتنفيذ الجبري وما ينطوي عليه من أجراءات تمس كرامته. </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
          <p:cNvSpPr>
            <a:spLocks noChangeArrowheads="1"/>
          </p:cNvSpPr>
          <p:nvPr/>
        </p:nvSpPr>
        <p:spPr bwMode="auto">
          <a:xfrm>
            <a:off x="228600" y="304800"/>
            <a:ext cx="8610600" cy="5216525"/>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مدى التمسك بالأعذار كشرط لثبوت التقصير في القوانين المدنية. </a:t>
            </a:r>
          </a:p>
          <a:p>
            <a:pPr algn="just">
              <a:lnSpc>
                <a:spcPct val="150000"/>
              </a:lnSpc>
            </a:pPr>
            <a:endParaRPr lang="ar-IQ">
              <a:solidFill>
                <a:srgbClr val="FFFF00"/>
              </a:solidFill>
              <a:latin typeface="Corbel" pitchFamily="34" charset="0"/>
              <a:cs typeface="Tahoma" pitchFamily="34" charset="0"/>
            </a:endParaRPr>
          </a:p>
          <a:p>
            <a:pPr algn="just">
              <a:lnSpc>
                <a:spcPct val="150000"/>
              </a:lnSpc>
            </a:pPr>
            <a:r>
              <a:rPr lang="ar-IQ">
                <a:latin typeface="Corbel" pitchFamily="34" charset="0"/>
                <a:cs typeface="Tahoma" pitchFamily="34" charset="0"/>
              </a:rPr>
              <a:t>أن فكرة الأعذار فكرة رومانية المنشأ, ويشترط الأعذار في القانون الفرنسي والمصري والأيطالي كأجراء ينبغي أستيفاؤه في التنفيذ العيني والتنفيذ بمقابل. </a:t>
            </a:r>
          </a:p>
          <a:p>
            <a:pPr algn="just">
              <a:lnSpc>
                <a:spcPct val="150000"/>
              </a:lnSpc>
            </a:pPr>
            <a:endParaRPr lang="ar-IQ">
              <a:solidFill>
                <a:srgbClr val="FF0000"/>
              </a:solidFill>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ويرى بعض القوانين الجرمانية واللاتينية أن حلول الأجل كافي وحده لأشعار المدين بوجوب التنفيذ ويعتبر المدين مسؤلا عن التعويض عند أنقضاء الأجل المحدد لتنفيذ الألتزام دون أعذار</a:t>
            </a:r>
            <a:r>
              <a:rPr lang="ar-IQ">
                <a:solidFill>
                  <a:srgbClr val="FF0000"/>
                </a:solidFill>
                <a:latin typeface="Corbel" pitchFamily="34" charset="0"/>
                <a:cs typeface="Tahoma" pitchFamily="34" charset="0"/>
              </a:rPr>
              <a:t> </a:t>
            </a:r>
          </a:p>
          <a:p>
            <a:pPr algn="just">
              <a:lnSpc>
                <a:spcPct val="150000"/>
              </a:lnSpc>
            </a:pPr>
            <a:endParaRPr lang="ar-IQ">
              <a:solidFill>
                <a:srgbClr val="FF0000"/>
              </a:solidFill>
              <a:latin typeface="Corbel" pitchFamily="34" charset="0"/>
              <a:cs typeface="Tahoma" pitchFamily="34" charset="0"/>
            </a:endParaRPr>
          </a:p>
          <a:p>
            <a:pPr algn="just">
              <a:lnSpc>
                <a:spcPct val="150000"/>
              </a:lnSpc>
            </a:pPr>
            <a:r>
              <a:rPr lang="ar-IQ">
                <a:solidFill>
                  <a:srgbClr val="0070C0"/>
                </a:solidFill>
                <a:latin typeface="Corbel" pitchFamily="34" charset="0"/>
                <a:cs typeface="Tahoma" pitchFamily="34" charset="0"/>
              </a:rPr>
              <a:t>أما القانون المدني العراقي فقد وقف موقفا وسطا بين الأتجاهين, فقد تطلب الأعذار في التنفيذ بطريق التعويض لا سيما اذا كان تعويضا عن التأخر في تنفيذ الألتزام دون أن يشترط الأعذار في التنفيذ العيني الجبري.</a:t>
            </a:r>
            <a:r>
              <a:rPr lang="ar-IQ">
                <a:solidFill>
                  <a:srgbClr val="FF0000"/>
                </a:solidFill>
                <a:latin typeface="Corbel" pitchFamily="34" charset="0"/>
                <a:cs typeface="Tahoma" pitchFamily="34" charset="0"/>
              </a:rPr>
              <a:t>  </a:t>
            </a:r>
            <a:r>
              <a:rPr lang="ar-IQ" sz="2400">
                <a:solidFill>
                  <a:srgbClr val="FF0000"/>
                </a:solidFill>
                <a:latin typeface="Corbel" pitchFamily="34" charset="0"/>
                <a:cs typeface="Tahoma" pitchFamily="34" charset="0"/>
              </a:rPr>
              <a:t> </a:t>
            </a: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832600"/>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كيف يقع الأعذار ( م . 257 مدني) </a:t>
            </a:r>
          </a:p>
          <a:p>
            <a:pPr algn="just" fontAlgn="auto">
              <a:lnSpc>
                <a:spcPct val="150000"/>
              </a:lnSpc>
              <a:spcBef>
                <a:spcPts val="0"/>
              </a:spcBef>
              <a:spcAft>
                <a:spcPts val="0"/>
              </a:spcAft>
              <a:defRPr/>
            </a:pPr>
            <a:r>
              <a:rPr lang="ar-IQ" sz="1700" dirty="0">
                <a:solidFill>
                  <a:srgbClr val="0070C0"/>
                </a:solidFill>
                <a:latin typeface="+mn-lt"/>
                <a:cs typeface="+mn-cs"/>
              </a:rPr>
              <a:t>يتم الأعذار في ظل القانون المدني بأحد الصور التالية:</a:t>
            </a:r>
          </a:p>
          <a:p>
            <a:pPr marL="342900" indent="-342900" algn="just" fontAlgn="auto">
              <a:lnSpc>
                <a:spcPct val="150000"/>
              </a:lnSpc>
              <a:spcBef>
                <a:spcPts val="0"/>
              </a:spcBef>
              <a:spcAft>
                <a:spcPts val="0"/>
              </a:spcAft>
              <a:buFontTx/>
              <a:buAutoNum type="arabicPeriod"/>
              <a:defRPr/>
            </a:pPr>
            <a:r>
              <a:rPr lang="ar-IQ" sz="1700" dirty="0">
                <a:solidFill>
                  <a:srgbClr val="FFFF00"/>
                </a:solidFill>
                <a:latin typeface="+mn-lt"/>
                <a:cs typeface="+mn-cs"/>
              </a:rPr>
              <a:t>يكون أعذار المدين بأنذاره, </a:t>
            </a:r>
            <a:r>
              <a:rPr lang="ar-IQ" sz="1700" dirty="0">
                <a:latin typeface="+mn-lt"/>
                <a:cs typeface="+mn-cs"/>
              </a:rPr>
              <a:t>والأنذار ورقة رسمية يعبر فيها الدائن عن رغبته الجدية في أقتضاء حقه من مدينه, ويسمى الأعذار بالتبليغ ويتم بواسطة الكتاب العدل.</a:t>
            </a:r>
          </a:p>
          <a:p>
            <a:pPr marL="342900" indent="-342900" algn="just" fontAlgn="auto">
              <a:lnSpc>
                <a:spcPct val="150000"/>
              </a:lnSpc>
              <a:spcBef>
                <a:spcPts val="0"/>
              </a:spcBef>
              <a:spcAft>
                <a:spcPts val="0"/>
              </a:spcAft>
              <a:buFontTx/>
              <a:buAutoNum type="arabicPeriod"/>
              <a:defRPr/>
            </a:pPr>
            <a:r>
              <a:rPr lang="ar-IQ" sz="1700" dirty="0">
                <a:solidFill>
                  <a:srgbClr val="FFFF00"/>
                </a:solidFill>
                <a:latin typeface="+mn-lt"/>
                <a:cs typeface="+mn-cs"/>
              </a:rPr>
              <a:t>يجوز أن يتم بأي طلب كتابي أخر , </a:t>
            </a:r>
            <a:r>
              <a:rPr lang="ar-IQ" sz="1700" dirty="0">
                <a:latin typeface="+mn-lt"/>
                <a:cs typeface="+mn-cs"/>
              </a:rPr>
              <a:t>ويتم في صورة ورقة رسمية أو غير رسمية اوبرقية أو رسالة عادية أو رسالة ألكترونية مثلا. </a:t>
            </a:r>
            <a:endParaRPr lang="ar-IQ" sz="1700"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sz="1700" dirty="0">
                <a:solidFill>
                  <a:srgbClr val="FFFF00"/>
                </a:solidFill>
                <a:latin typeface="+mn-lt"/>
                <a:cs typeface="+mn-cs"/>
              </a:rPr>
              <a:t>يجوز أن يقع في اية صورة أخرى يحددها أتفاق الطرفين, </a:t>
            </a:r>
            <a:r>
              <a:rPr lang="ar-IQ" sz="1700" dirty="0">
                <a:latin typeface="+mn-lt"/>
                <a:cs typeface="+mn-cs"/>
              </a:rPr>
              <a:t>فيجوز الأتفاق بين الدائن والمدين على </a:t>
            </a:r>
            <a:r>
              <a:rPr lang="ar-IQ" sz="1700" dirty="0">
                <a:solidFill>
                  <a:srgbClr val="FF0000"/>
                </a:solidFill>
                <a:latin typeface="+mn-lt"/>
                <a:cs typeface="+mn-cs"/>
              </a:rPr>
              <a:t>أن يكون المدين معذرا بمجرد حلول الأجل ويجوز الأتفاق على أن يتم الأعذار بأخطار شفوي</a:t>
            </a:r>
            <a:r>
              <a:rPr lang="ar-IQ" sz="1700" dirty="0">
                <a:latin typeface="+mn-lt"/>
                <a:cs typeface="+mn-cs"/>
              </a:rPr>
              <a:t> وليس بطلب كتابي ولكن الأخطار يثير مشكلة أثباته, لذا وجب على المدين أثبات حصول الأعذار, ولكن يجب أن يكون الأعذار قاطعا في دلالته على قصد الطرفين. علما أنه يراعي في المسائل التجارية, في الأتفاق على وقوع الأعذار بورقة رسمية أو باخطار شفوي مقتضيات العرف التجاري. </a:t>
            </a:r>
          </a:p>
          <a:p>
            <a:pPr marL="342900" indent="-342900" algn="just" fontAlgn="auto">
              <a:lnSpc>
                <a:spcPct val="150000"/>
              </a:lnSpc>
              <a:spcBef>
                <a:spcPts val="0"/>
              </a:spcBef>
              <a:spcAft>
                <a:spcPts val="0"/>
              </a:spcAft>
              <a:defRPr/>
            </a:pPr>
            <a:r>
              <a:rPr lang="ar-IQ" dirty="0">
                <a:solidFill>
                  <a:srgbClr val="00B050"/>
                </a:solidFill>
                <a:latin typeface="+mn-lt"/>
                <a:cs typeface="+mn-cs"/>
              </a:rPr>
              <a:t>س/ متى يجب الأعذار في القانون المدني العراقي؟</a:t>
            </a:r>
          </a:p>
          <a:p>
            <a:pPr marL="342900" indent="-342900" algn="just" fontAlgn="auto">
              <a:lnSpc>
                <a:spcPct val="150000"/>
              </a:lnSpc>
              <a:spcBef>
                <a:spcPts val="0"/>
              </a:spcBef>
              <a:spcAft>
                <a:spcPts val="0"/>
              </a:spcAft>
              <a:defRPr/>
            </a:pPr>
            <a:r>
              <a:rPr lang="ar-IQ" sz="1700" dirty="0">
                <a:latin typeface="+mn-lt"/>
                <a:cs typeface="+mn-cs"/>
              </a:rPr>
              <a:t>ج/   حسب المادة 256 مدني, يتطلب الأعذار كشرط لاستحقاق التعويض, </a:t>
            </a:r>
            <a:r>
              <a:rPr lang="ar-IQ" sz="1700" dirty="0">
                <a:solidFill>
                  <a:srgbClr val="FFFF00"/>
                </a:solidFill>
                <a:latin typeface="+mn-lt"/>
                <a:cs typeface="+mn-cs"/>
              </a:rPr>
              <a:t>فالأعذار شرط لأستحقاق التعويض عن التأخير في التنفيذ</a:t>
            </a:r>
            <a:r>
              <a:rPr lang="ar-IQ" sz="1700" dirty="0">
                <a:latin typeface="+mn-lt"/>
                <a:cs typeface="+mn-cs"/>
              </a:rPr>
              <a:t> أما المطالبة بالتعويض عن عدم التنفيذ فلا حاجة لأعذار فيها.  </a:t>
            </a: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B1E593-7321-EA0E-AD7E-ED949EDA41AD}"/>
              </a:ext>
            </a:extLst>
          </p:cNvPr>
          <p:cNvSpPr txBox="1"/>
          <p:nvPr/>
        </p:nvSpPr>
        <p:spPr>
          <a:xfrm>
            <a:off x="381000" y="533400"/>
            <a:ext cx="7924800" cy="3385542"/>
          </a:xfrm>
          <a:prstGeom prst="rect">
            <a:avLst/>
          </a:prstGeom>
          <a:noFill/>
        </p:spPr>
        <p:txBody>
          <a:bodyPr wrap="square">
            <a:spAutoFit/>
          </a:bodyPr>
          <a:lstStyle/>
          <a:p>
            <a:pPr algn="r" rtl="1"/>
            <a:r>
              <a:rPr lang="ar-IQ" sz="2800" b="1" dirty="0">
                <a:effectLst/>
                <a:latin typeface="Times New Roman" panose="02020603050405020304" pitchFamily="18" charset="0"/>
                <a:ea typeface="Times New Roman" panose="02020603050405020304" pitchFamily="18" charset="0"/>
                <a:cs typeface="Times New Roman" panose="02020603050405020304" pitchFamily="18" charset="0"/>
              </a:rPr>
              <a:t>مادة 1293</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r" rtl="1"/>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rtl="1"/>
            <a:r>
              <a:rPr lang="ar-IQ" sz="2800" b="1" dirty="0">
                <a:effectLst/>
                <a:latin typeface="Times New Roman" panose="02020603050405020304" pitchFamily="18" charset="0"/>
                <a:ea typeface="Times New Roman" panose="02020603050405020304" pitchFamily="18" charset="0"/>
                <a:cs typeface="Times New Roman" panose="02020603050405020304" pitchFamily="18" charset="0"/>
              </a:rPr>
              <a:t>يجوز ان يترتب [الرهن] [التأميني] ضماناً لدين مستقبل، او</a:t>
            </a:r>
          </a:p>
          <a:p>
            <a:pPr algn="just" rtl="1"/>
            <a:r>
              <a:rPr lang="ar-IQ" sz="2800" b="1" dirty="0">
                <a:effectLst/>
                <a:latin typeface="Times New Roman" panose="02020603050405020304" pitchFamily="18" charset="0"/>
                <a:ea typeface="Times New Roman" panose="02020603050405020304" pitchFamily="18" charset="0"/>
                <a:cs typeface="Times New Roman" panose="02020603050405020304" pitchFamily="18" charset="0"/>
              </a:rPr>
              <a:t> دين معلق على شرط، او دين احتمالي فيجوز ان يترتب</a:t>
            </a:r>
          </a:p>
          <a:p>
            <a:pPr algn="just" rtl="1"/>
            <a:r>
              <a:rPr lang="ar-IQ" sz="2800" b="1" dirty="0">
                <a:effectLst/>
                <a:latin typeface="Times New Roman" panose="02020603050405020304" pitchFamily="18" charset="0"/>
                <a:ea typeface="Times New Roman" panose="02020603050405020304" pitchFamily="18" charset="0"/>
                <a:cs typeface="Times New Roman" panose="02020603050405020304" pitchFamily="18" charset="0"/>
              </a:rPr>
              <a:t> لاعتماد مفتوح او لفتح حساب جار، على ان يتحدد في عقد</a:t>
            </a:r>
          </a:p>
          <a:p>
            <a:pPr algn="just" rtl="1"/>
            <a:r>
              <a:rPr lang="ar-IQ" sz="2800" b="1" dirty="0">
                <a:effectLst/>
                <a:latin typeface="Times New Roman" panose="02020603050405020304" pitchFamily="18" charset="0"/>
                <a:ea typeface="Times New Roman" panose="02020603050405020304" pitchFamily="18" charset="0"/>
                <a:cs typeface="Times New Roman" panose="02020603050405020304" pitchFamily="18" charset="0"/>
              </a:rPr>
              <a:t> [الرهن] مبلغ الدين المضمون او الحد الاقصى الذي ينتهي</a:t>
            </a:r>
          </a:p>
          <a:p>
            <a:pPr algn="just" rtl="1"/>
            <a:r>
              <a:rPr lang="ar-IQ" sz="2800" b="1" dirty="0">
                <a:effectLst/>
                <a:latin typeface="Times New Roman" panose="02020603050405020304" pitchFamily="18" charset="0"/>
                <a:ea typeface="Times New Roman" panose="02020603050405020304" pitchFamily="18" charset="0"/>
                <a:cs typeface="Times New Roman" panose="02020603050405020304" pitchFamily="18" charset="0"/>
              </a:rPr>
              <a:t> اليه هذا الدين</a:t>
            </a:r>
            <a:r>
              <a:rPr lang="ar-IQ"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r" rtl="1"/>
            <a:r>
              <a:rPr lang="ar-IQ" sz="18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024674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763000" cy="6324600"/>
          </a:xfrm>
          <a:prstGeom prst="rect">
            <a:avLst/>
          </a:prstGeom>
        </p:spPr>
        <p:txBody>
          <a:bodyPr>
            <a:spAutoFit/>
          </a:bodyPr>
          <a:lstStyle/>
          <a:p>
            <a:pPr algn="just" fontAlgn="auto">
              <a:lnSpc>
                <a:spcPct val="150000"/>
              </a:lnSpc>
              <a:spcBef>
                <a:spcPts val="0"/>
              </a:spcBef>
              <a:spcAft>
                <a:spcPts val="0"/>
              </a:spcAft>
              <a:defRPr/>
            </a:pPr>
            <a:r>
              <a:rPr lang="ar-IQ" dirty="0">
                <a:solidFill>
                  <a:srgbClr val="0070C0"/>
                </a:solidFill>
                <a:latin typeface="+mn-lt"/>
                <a:cs typeface="+mn-cs"/>
              </a:rPr>
              <a:t>الحالات المستثناة من وجوب الأعذار في القانون المدني العراقي.  </a:t>
            </a:r>
          </a:p>
          <a:p>
            <a:pPr algn="just" fontAlgn="auto">
              <a:lnSpc>
                <a:spcPct val="150000"/>
              </a:lnSpc>
              <a:spcBef>
                <a:spcPts val="0"/>
              </a:spcBef>
              <a:spcAft>
                <a:spcPts val="0"/>
              </a:spcAft>
              <a:defRPr/>
            </a:pPr>
            <a:r>
              <a:rPr lang="ar-IQ" dirty="0">
                <a:latin typeface="+mn-lt"/>
                <a:cs typeface="+mn-cs"/>
              </a:rPr>
              <a:t>تستثنى من ضرورة الأعذار حالات يعتبر حلول الأجل كافيا لأشعار المدين بوجوب المبادرة الى التنفيذ وألا وجب عليه التعويض (حالات يقضي فيه بالتعويض دون حاجة الى أعذار المدين)  وهي:-</a:t>
            </a:r>
            <a:endParaRPr lang="ar-IQ"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الحالات المستثناة بحكم الأتفاق ( المادة 257 مدني) </a:t>
            </a:r>
          </a:p>
          <a:p>
            <a:pPr marL="342900" indent="-342900" algn="just" fontAlgn="auto">
              <a:lnSpc>
                <a:spcPct val="150000"/>
              </a:lnSpc>
              <a:spcBef>
                <a:spcPts val="0"/>
              </a:spcBef>
              <a:spcAft>
                <a:spcPts val="0"/>
              </a:spcAft>
              <a:defRPr/>
            </a:pPr>
            <a:r>
              <a:rPr lang="ar-IQ" dirty="0">
                <a:latin typeface="+mn-lt"/>
                <a:cs typeface="+mn-cs"/>
              </a:rPr>
              <a:t>     يجوز للطرفين الأتفاق على أن يكون المدين معذرا بمجرد حلول الأجل دون حاجة الى أستيفاء أجراء ما,  كأن يشترط في عقد مقاولة وجوب أكمال البناء في ميعاد معين. أن هذا الأتفاق يكون صريحا أو ضمنيا لكن يجب أن يكون قاطعا في دلالته دون أن يحتمل شكا. </a:t>
            </a:r>
          </a:p>
          <a:p>
            <a:pPr marL="342900" indent="-342900" algn="just" fontAlgn="auto">
              <a:lnSpc>
                <a:spcPct val="150000"/>
              </a:lnSpc>
              <a:spcBef>
                <a:spcPts val="0"/>
              </a:spcBef>
              <a:spcAft>
                <a:spcPts val="0"/>
              </a:spcAft>
              <a:defRPr/>
            </a:pPr>
            <a:r>
              <a:rPr lang="ar-IQ" dirty="0">
                <a:latin typeface="+mn-lt"/>
                <a:cs typeface="+mn-cs"/>
              </a:rPr>
              <a:t>    - فاذا وقع الأتفاق </a:t>
            </a:r>
            <a:r>
              <a:rPr lang="ar-IQ" dirty="0">
                <a:solidFill>
                  <a:srgbClr val="FF0000"/>
                </a:solidFill>
                <a:latin typeface="+mn-lt"/>
                <a:cs typeface="+mn-cs"/>
              </a:rPr>
              <a:t>فأن ذلك لا يعفي الدائن من السعي الى مكان الوفاء أذا كان تنفيذه واجبا في موطن المدين</a:t>
            </a:r>
            <a:r>
              <a:rPr lang="ar-IQ" dirty="0">
                <a:latin typeface="+mn-lt"/>
                <a:cs typeface="+mn-cs"/>
              </a:rPr>
              <a:t>. </a:t>
            </a:r>
          </a:p>
          <a:p>
            <a:pPr marL="342900" indent="-342900" algn="just" fontAlgn="auto">
              <a:lnSpc>
                <a:spcPct val="150000"/>
              </a:lnSpc>
              <a:spcBef>
                <a:spcPts val="0"/>
              </a:spcBef>
              <a:spcAft>
                <a:spcPts val="0"/>
              </a:spcAft>
              <a:defRPr/>
            </a:pPr>
            <a:r>
              <a:rPr lang="ar-IQ" dirty="0">
                <a:latin typeface="+mn-lt"/>
                <a:cs typeface="+mn-cs"/>
              </a:rPr>
              <a:t>    - وأذا وجد أتفاق على الأكتفاء بحلول الأجل لأعتبار المدين معذرا فلا يعمل به اذا نسخه الدائن بتصرفه. كأن ينص العقد بين شركة التأمين والمؤمن له على وجوب دفع أقساط التأمين في مركز الشركة عند حلول أجالها دون حاجة لأعذار المدين ثم تستحصل الشركة أقساط الديون في الأيام التالية لأستحقاقها وتعذر المدين كلما تأخر اذ لا يجوز للشركة حينه أن تحتج بمقتضى العقد على المدين بعدم لزوم أعذاره </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6463308"/>
          </a:xfrm>
          <a:prstGeom prst="rect">
            <a:avLst/>
          </a:prstGeom>
        </p:spPr>
        <p:txBody>
          <a:bodyPr wrap="square">
            <a:spAutoFit/>
          </a:bodyPr>
          <a:lstStyle/>
          <a:p>
            <a:pPr marL="342900" indent="-342900" algn="just" fontAlgn="auto">
              <a:lnSpc>
                <a:spcPct val="150000"/>
              </a:lnSpc>
              <a:spcBef>
                <a:spcPts val="0"/>
              </a:spcBef>
              <a:spcAft>
                <a:spcPts val="0"/>
              </a:spcAft>
              <a:defRPr/>
            </a:pPr>
            <a:r>
              <a:rPr lang="ar-IQ" dirty="0">
                <a:solidFill>
                  <a:srgbClr val="FFFF00"/>
                </a:solidFill>
                <a:latin typeface="+mn-lt"/>
                <a:cs typeface="+mn-cs"/>
              </a:rPr>
              <a:t>2. الحالات المستثناة بنص القانون, نص ق م ع على عدم الحاجة الى الأعذار</a:t>
            </a:r>
            <a:r>
              <a:rPr lang="ar-IQ" dirty="0">
                <a:latin typeface="+mn-lt"/>
                <a:cs typeface="+mn-cs"/>
              </a:rPr>
              <a:t> في حالات كثيرة , الطائفة الأولى من هذه الحالات ما كان في حاجة الى النص على عدم ضرورة الأعذار فيها وهي:  </a:t>
            </a:r>
          </a:p>
          <a:p>
            <a:pPr marL="342900" indent="-342900" algn="just" fontAlgn="auto">
              <a:lnSpc>
                <a:spcPct val="150000"/>
              </a:lnSpc>
              <a:spcBef>
                <a:spcPts val="0"/>
              </a:spcBef>
              <a:spcAft>
                <a:spcPts val="0"/>
              </a:spcAft>
              <a:defRPr/>
            </a:pPr>
            <a:endParaRPr lang="ar-IQ" dirty="0">
              <a:latin typeface="+mn-lt"/>
              <a:cs typeface="+mn-cs"/>
            </a:endParaRPr>
          </a:p>
          <a:p>
            <a:pPr marL="342900" indent="-342900" algn="just" fontAlgn="auto">
              <a:lnSpc>
                <a:spcPct val="150000"/>
              </a:lnSpc>
              <a:spcBef>
                <a:spcPts val="0"/>
              </a:spcBef>
              <a:spcAft>
                <a:spcPts val="0"/>
              </a:spcAft>
              <a:defRPr/>
            </a:pPr>
            <a:r>
              <a:rPr lang="ar-IQ" dirty="0">
                <a:latin typeface="+mn-lt"/>
                <a:cs typeface="+mn-cs"/>
              </a:rPr>
              <a:t>    أ. أذا كان محل الألتزام رد شيء يعلم المدين انه مسروق, أو شئ تسلمه دون حق وبعلم</a:t>
            </a:r>
          </a:p>
          <a:p>
            <a:pPr marL="342900" indent="-342900" algn="just" fontAlgn="auto">
              <a:lnSpc>
                <a:spcPct val="150000"/>
              </a:lnSpc>
              <a:spcBef>
                <a:spcPts val="0"/>
              </a:spcBef>
              <a:spcAft>
                <a:spcPts val="0"/>
              </a:spcAft>
              <a:defRPr/>
            </a:pPr>
            <a:r>
              <a:rPr lang="ar-IQ" dirty="0">
                <a:latin typeface="+mn-lt"/>
                <a:cs typeface="+mn-cs"/>
              </a:rPr>
              <a:t>   ب. حالات في حاجة الى النص على عدم ضرورة الأعذار فيها لترتب التعويض, حسب المادة 573, مثلا أستحقاق البائع الفوائد القانونية عن الثمن المستحق الأداء دون حاجة الى أعذار المشتري, اذا كان قد سلمه المبيع المنتج للثمرات أو الأيرادات أخرى , مالم يكن هناك اتفاق يقضي بخلاف ذلك. </a:t>
            </a:r>
          </a:p>
          <a:p>
            <a:pPr algn="just" fontAlgn="auto">
              <a:lnSpc>
                <a:spcPct val="150000"/>
              </a:lnSpc>
              <a:spcBef>
                <a:spcPts val="0"/>
              </a:spcBef>
              <a:spcAft>
                <a:spcPts val="0"/>
              </a:spcAft>
              <a:defRPr/>
            </a:pPr>
            <a:r>
              <a:rPr lang="ar-IQ" dirty="0">
                <a:latin typeface="+mn-lt"/>
                <a:cs typeface="+mn-cs"/>
              </a:rPr>
              <a:t>    ج. أذا أخذ الشيرك مبلغا من مال الشركة أو أحتجزه لزمته فوائد هذا المبلغ من يوم أخذه أو أحتجازه دون حاجة الى أنذار. </a:t>
            </a:r>
          </a:p>
          <a:p>
            <a:pPr algn="just" fontAlgn="auto">
              <a:lnSpc>
                <a:spcPct val="150000"/>
              </a:lnSpc>
              <a:spcBef>
                <a:spcPts val="0"/>
              </a:spcBef>
              <a:spcAft>
                <a:spcPts val="0"/>
              </a:spcAft>
              <a:defRPr/>
            </a:pPr>
            <a:r>
              <a:rPr lang="ar-IQ" dirty="0">
                <a:latin typeface="+mn-lt"/>
                <a:cs typeface="+mn-cs"/>
              </a:rPr>
              <a:t>   د.  أذا أستعمل الوكيل مال الموكل لصالح نفسه, فعليه فوائد المبالغ التي استخدمها لصالحه من وقت أستخدامها دون حاجة الى أنذار </a:t>
            </a:r>
          </a:p>
          <a:p>
            <a:pPr algn="just" fontAlgn="auto">
              <a:lnSpc>
                <a:spcPct val="150000"/>
              </a:lnSpc>
              <a:spcBef>
                <a:spcPts val="0"/>
              </a:spcBef>
              <a:spcAft>
                <a:spcPts val="0"/>
              </a:spcAft>
              <a:defRPr/>
            </a:pPr>
            <a:r>
              <a:rPr lang="ar-IQ" dirty="0">
                <a:latin typeface="+mn-lt"/>
                <a:cs typeface="+mn-cs"/>
              </a:rPr>
              <a:t>  و. أذا انفق الوكيل مبلغا في تنفيذ الوكالة فعلى الوكيل أن يرد له ما انفقه في تنفيذها تنفيذا معتادا من وقت الأتفاق مهما كان حظ الموكل من النجاح, وذلك جون حاجة الى أعذاره.</a:t>
            </a:r>
            <a:endParaRPr lang="ar-IQ" sz="2400" dirty="0">
              <a:latin typeface="+mn-lt"/>
              <a:cs typeface="+mn-cs"/>
            </a:endParaRP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3970318"/>
          </a:xfrm>
          <a:prstGeom prst="rect">
            <a:avLst/>
          </a:prstGeom>
        </p:spPr>
        <p:txBody>
          <a:bodyPr>
            <a:spAutoFit/>
          </a:bodyPr>
          <a:lstStyle/>
          <a:p>
            <a:pPr marL="342900" indent="-342900" algn="just" fontAlgn="auto">
              <a:lnSpc>
                <a:spcPct val="150000"/>
              </a:lnSpc>
              <a:spcBef>
                <a:spcPts val="0"/>
              </a:spcBef>
              <a:spcAft>
                <a:spcPts val="0"/>
              </a:spcAft>
              <a:defRPr/>
            </a:pPr>
            <a:r>
              <a:rPr lang="ar-IQ" dirty="0">
                <a:solidFill>
                  <a:srgbClr val="FFFF00"/>
                </a:solidFill>
                <a:latin typeface="+mn-lt"/>
                <a:cs typeface="+mn-cs"/>
              </a:rPr>
              <a:t>    أما الطائفة الثانية من الحالات التي يبدوا الأعذار فيها غير مجد استنادا الى نص القانون فهي : </a:t>
            </a:r>
          </a:p>
          <a:p>
            <a:pPr marL="342900" indent="-342900" algn="just" fontAlgn="auto">
              <a:lnSpc>
                <a:spcPct val="150000"/>
              </a:lnSpc>
              <a:spcBef>
                <a:spcPts val="0"/>
              </a:spcBef>
              <a:spcAft>
                <a:spcPts val="0"/>
              </a:spcAft>
              <a:defRPr/>
            </a:pPr>
            <a:endParaRPr lang="ar-IQ" dirty="0">
              <a:solidFill>
                <a:srgbClr val="FFFF00"/>
              </a:solidFill>
              <a:latin typeface="+mn-lt"/>
              <a:cs typeface="+mn-cs"/>
            </a:endParaRPr>
          </a:p>
          <a:p>
            <a:pPr marL="342900" indent="-342900" algn="just" fontAlgn="auto">
              <a:lnSpc>
                <a:spcPct val="150000"/>
              </a:lnSpc>
              <a:spcBef>
                <a:spcPts val="0"/>
              </a:spcBef>
              <a:spcAft>
                <a:spcPts val="0"/>
              </a:spcAft>
              <a:defRPr/>
            </a:pPr>
            <a:r>
              <a:rPr lang="ar-IQ" dirty="0">
                <a:solidFill>
                  <a:srgbClr val="FFFF00"/>
                </a:solidFill>
                <a:latin typeface="+mn-lt"/>
                <a:cs typeface="+mn-cs"/>
              </a:rPr>
              <a:t>   </a:t>
            </a:r>
            <a:r>
              <a:rPr lang="ar-IQ" dirty="0">
                <a:latin typeface="+mn-lt"/>
                <a:cs typeface="+mn-cs"/>
              </a:rPr>
              <a:t>أ. أذا أصبح تنفيذ الألتزام تنفيذا عينيا غير ممكن بفعل المدين, وعلى الأخص أذا كان محل الألتزام نقل حق عيني أو قياما بعمل, وكان لابد أن يتم التنفيذ في وقت كان محل الألتزام نقل حق عيني أو قياما بعمل, ولم يتم تنفذ أي من هاتين الألتزامين .   </a:t>
            </a:r>
          </a:p>
          <a:p>
            <a:pPr marL="342900" indent="-342900" algn="just" fontAlgn="auto">
              <a:lnSpc>
                <a:spcPct val="150000"/>
              </a:lnSpc>
              <a:spcBef>
                <a:spcPts val="0"/>
              </a:spcBef>
              <a:spcAft>
                <a:spcPts val="0"/>
              </a:spcAft>
              <a:defRPr/>
            </a:pPr>
            <a:r>
              <a:rPr lang="ar-IQ" dirty="0">
                <a:latin typeface="+mn-lt"/>
                <a:cs typeface="+mn-cs"/>
              </a:rPr>
              <a:t>   ب. وأذا كان محل الألتزام تعويضا ترتب على عمل غير مشروع </a:t>
            </a:r>
          </a:p>
          <a:p>
            <a:pPr marL="342900" indent="-342900" algn="just" fontAlgn="auto">
              <a:lnSpc>
                <a:spcPct val="150000"/>
              </a:lnSpc>
              <a:spcBef>
                <a:spcPts val="0"/>
              </a:spcBef>
              <a:spcAft>
                <a:spcPts val="0"/>
              </a:spcAft>
              <a:defRPr/>
            </a:pPr>
            <a:r>
              <a:rPr lang="ar-IQ" dirty="0">
                <a:latin typeface="+mn-lt"/>
                <a:cs typeface="+mn-cs"/>
              </a:rPr>
              <a:t>   ج. أو أذا صرح المدين كتابة انه لا ينوي تنفيذ ألتزامه, </a:t>
            </a:r>
          </a:p>
          <a:p>
            <a:pPr marL="342900" indent="-342900" algn="just" fontAlgn="auto">
              <a:lnSpc>
                <a:spcPct val="150000"/>
              </a:lnSpc>
              <a:spcBef>
                <a:spcPts val="0"/>
              </a:spcBef>
              <a:spcAft>
                <a:spcPts val="0"/>
              </a:spcAft>
              <a:defRPr/>
            </a:pPr>
            <a:r>
              <a:rPr lang="ar-IQ" dirty="0">
                <a:latin typeface="+mn-lt"/>
                <a:cs typeface="+mn-cs"/>
              </a:rPr>
              <a:t>  في هذه الحالات لا يوجد حاجة الى الأعذار لترتيب التعويض.  </a:t>
            </a:r>
            <a:endParaRPr lang="ar-IQ" sz="2400" dirty="0">
              <a:latin typeface="+mn-lt"/>
              <a:cs typeface="+mn-cs"/>
            </a:endParaRP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2724150"/>
          </a:xfrm>
          <a:prstGeom prst="rect">
            <a:avLst/>
          </a:prstGeom>
        </p:spPr>
        <p:txBody>
          <a:bodyPr>
            <a:spAutoFit/>
          </a:bodyPr>
          <a:lstStyle/>
          <a:p>
            <a:pPr marL="342900" indent="-342900" algn="just" fontAlgn="auto">
              <a:lnSpc>
                <a:spcPct val="150000"/>
              </a:lnSpc>
              <a:spcBef>
                <a:spcPts val="0"/>
              </a:spcBef>
              <a:spcAft>
                <a:spcPts val="0"/>
              </a:spcAft>
              <a:defRPr/>
            </a:pPr>
            <a:r>
              <a:rPr lang="ar-IQ" dirty="0">
                <a:solidFill>
                  <a:srgbClr val="FFFF00"/>
                </a:solidFill>
                <a:latin typeface="+mn-lt"/>
                <a:cs typeface="+mn-cs"/>
              </a:rPr>
              <a:t> 3. الحالات المستثناة لأن طبيعة الأشياء تقتضي عدم وجوب الأعذار وأن لم يرد بشأنها نص,  </a:t>
            </a:r>
            <a:r>
              <a:rPr lang="ar-IQ" dirty="0">
                <a:solidFill>
                  <a:srgbClr val="0070C0"/>
                </a:solidFill>
                <a:latin typeface="+mn-lt"/>
                <a:cs typeface="+mn-cs"/>
              </a:rPr>
              <a:t> </a:t>
            </a:r>
          </a:p>
          <a:p>
            <a:pPr algn="just" fontAlgn="auto">
              <a:lnSpc>
                <a:spcPct val="150000"/>
              </a:lnSpc>
              <a:spcBef>
                <a:spcPts val="0"/>
              </a:spcBef>
              <a:spcAft>
                <a:spcPts val="0"/>
              </a:spcAft>
              <a:defRPr/>
            </a:pPr>
            <a:r>
              <a:rPr lang="ar-IQ" dirty="0">
                <a:solidFill>
                  <a:srgbClr val="0070C0"/>
                </a:solidFill>
                <a:latin typeface="+mn-lt"/>
                <a:cs typeface="+mn-cs"/>
              </a:rPr>
              <a:t> </a:t>
            </a:r>
            <a:r>
              <a:rPr lang="ar-IQ" dirty="0">
                <a:solidFill>
                  <a:srgbClr val="FF0000"/>
                </a:solidFill>
                <a:latin typeface="+mn-lt"/>
                <a:cs typeface="+mn-cs"/>
              </a:rPr>
              <a:t> </a:t>
            </a:r>
            <a:r>
              <a:rPr lang="ar-IQ" dirty="0">
                <a:solidFill>
                  <a:srgbClr val="0070C0"/>
                </a:solidFill>
                <a:latin typeface="+mn-lt"/>
                <a:cs typeface="+mn-cs"/>
              </a:rPr>
              <a:t>أ. أذا أستحال على الدائن أن ينذر مدينه بسبب الظروف المحيطة به</a:t>
            </a:r>
            <a:r>
              <a:rPr lang="ar-IQ" dirty="0">
                <a:latin typeface="+mn-lt"/>
                <a:cs typeface="+mn-cs"/>
              </a:rPr>
              <a:t>, فاذا تعهد أمين النقل بنقل راكب الى جهة ما يصلها في ميعاد محدد, وتسبب في تأخر وصول الراكب عن الموعد المحدد, فأنه يعتبر مسؤلا عن التعويض دون حاجة الى أعذار</a:t>
            </a:r>
          </a:p>
          <a:p>
            <a:pPr algn="just" fontAlgn="auto">
              <a:lnSpc>
                <a:spcPct val="150000"/>
              </a:lnSpc>
              <a:spcBef>
                <a:spcPts val="0"/>
              </a:spcBef>
              <a:spcAft>
                <a:spcPts val="0"/>
              </a:spcAft>
              <a:defRPr/>
            </a:pPr>
            <a:r>
              <a:rPr lang="ar-IQ" dirty="0">
                <a:latin typeface="+mn-lt"/>
                <a:cs typeface="+mn-cs"/>
              </a:rPr>
              <a:t> </a:t>
            </a:r>
            <a:r>
              <a:rPr lang="ar-IQ" dirty="0">
                <a:solidFill>
                  <a:srgbClr val="00B0F0"/>
                </a:solidFill>
                <a:latin typeface="+mn-lt"/>
                <a:cs typeface="+mn-cs"/>
              </a:rPr>
              <a:t>ب. أذا جاهر المدين بعمله بحلول الأجل وبنيته في تنفيذ ألتزامه</a:t>
            </a:r>
            <a:r>
              <a:rPr lang="ar-IQ" dirty="0">
                <a:latin typeface="+mn-lt"/>
                <a:cs typeface="+mn-cs"/>
              </a:rPr>
              <a:t> فلا لزوم للأعذار لأن المدين قد أعلن بما يهدف الأعذار الى أعلامه به. وتحقق غرض الأعذار قبل وقوعه. </a:t>
            </a:r>
            <a:endParaRPr lang="ar-IQ" sz="2400" dirty="0">
              <a:latin typeface="+mn-lt"/>
              <a:cs typeface="+mn-cs"/>
            </a:endParaRP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4246563"/>
          </a:xfrm>
          <a:prstGeom prst="rect">
            <a:avLst/>
          </a:prstGeom>
        </p:spPr>
        <p:txBody>
          <a:bodyPr>
            <a:spAutoFit/>
          </a:bodyPr>
          <a:lstStyle/>
          <a:p>
            <a:pPr algn="just" fontAlgn="auto">
              <a:lnSpc>
                <a:spcPct val="150000"/>
              </a:lnSpc>
              <a:spcBef>
                <a:spcPts val="0"/>
              </a:spcBef>
              <a:spcAft>
                <a:spcPts val="0"/>
              </a:spcAft>
              <a:defRPr/>
            </a:pPr>
            <a:r>
              <a:rPr lang="ar-IQ" dirty="0">
                <a:solidFill>
                  <a:srgbClr val="0070C0"/>
                </a:solidFill>
                <a:latin typeface="+mn-lt"/>
                <a:cs typeface="+mn-cs"/>
              </a:rPr>
              <a:t>أثار الأعذار </a:t>
            </a:r>
          </a:p>
          <a:p>
            <a:pPr algn="just" fontAlgn="auto">
              <a:lnSpc>
                <a:spcPct val="150000"/>
              </a:lnSpc>
              <a:spcBef>
                <a:spcPts val="0"/>
              </a:spcBef>
              <a:spcAft>
                <a:spcPts val="0"/>
              </a:spcAft>
              <a:defRPr/>
            </a:pPr>
            <a:r>
              <a:rPr lang="ar-IQ" dirty="0">
                <a:latin typeface="+mn-lt"/>
                <a:cs typeface="+mn-cs"/>
              </a:rPr>
              <a:t>تترتب على الأعذار نتيجتان قانونيتان:-</a:t>
            </a:r>
            <a:endParaRPr lang="ar-IQ" dirty="0">
              <a:solidFill>
                <a:srgbClr val="FF00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0000"/>
                </a:solidFill>
                <a:latin typeface="+mn-lt"/>
                <a:cs typeface="+mn-cs"/>
              </a:rPr>
              <a:t>ألزام المدين بالتعويض عن التأخير في التنفيذ منذ وقت الأعذار,</a:t>
            </a:r>
            <a:r>
              <a:rPr lang="ar-IQ" dirty="0">
                <a:latin typeface="+mn-lt"/>
                <a:cs typeface="+mn-cs"/>
              </a:rPr>
              <a:t> أذا أعذر الدائن مدينه, أصبح المدين مسؤلا عن الضرر الذي يصيب الدائن بسبب التأخير في التنفيذ منذ وقت الأعذار ألا أذا كان محل الألتزام مبلغا من النقود فأن فوائد التأخير يبدأ من تاريخ المطالبة القضائية بها </a:t>
            </a:r>
          </a:p>
          <a:p>
            <a:pPr marL="342900" indent="-342900" algn="just" fontAlgn="auto">
              <a:lnSpc>
                <a:spcPct val="150000"/>
              </a:lnSpc>
              <a:spcBef>
                <a:spcPts val="0"/>
              </a:spcBef>
              <a:spcAft>
                <a:spcPts val="0"/>
              </a:spcAft>
              <a:defRPr/>
            </a:pPr>
            <a:r>
              <a:rPr lang="ar-IQ" dirty="0">
                <a:latin typeface="+mn-lt"/>
                <a:cs typeface="+mn-cs"/>
              </a:rPr>
              <a:t>    وسبب عدم مسؤلية المدين عن الضرر الذي يصيب الدائن بسبب التأخير في التنفيذ قبل أعذاره, هو افتراض أن الدائن غير متضرر من التأخير وأن سكوته يعد رضا ضمنيا بمد أجل الوفاء. </a:t>
            </a: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078413"/>
          </a:xfrm>
          <a:prstGeom prst="rect">
            <a:avLst/>
          </a:prstGeom>
        </p:spPr>
        <p:txBody>
          <a:bodyPr>
            <a:spAutoFit/>
          </a:bodyPr>
          <a:lstStyle/>
          <a:p>
            <a:pPr marL="342900" indent="-342900" algn="just" fontAlgn="auto">
              <a:lnSpc>
                <a:spcPct val="150000"/>
              </a:lnSpc>
              <a:spcBef>
                <a:spcPts val="0"/>
              </a:spcBef>
              <a:spcAft>
                <a:spcPts val="0"/>
              </a:spcAft>
              <a:defRPr/>
            </a:pPr>
            <a:r>
              <a:rPr lang="ar-IQ" dirty="0">
                <a:latin typeface="+mn-lt"/>
                <a:cs typeface="+mn-cs"/>
              </a:rPr>
              <a:t>2. </a:t>
            </a:r>
            <a:r>
              <a:rPr lang="ar-IQ" dirty="0">
                <a:solidFill>
                  <a:srgbClr val="FF0000"/>
                </a:solidFill>
                <a:latin typeface="+mn-lt"/>
                <a:cs typeface="+mn-cs"/>
              </a:rPr>
              <a:t>أنتقال تبعية الهلاك, </a:t>
            </a:r>
            <a:r>
              <a:rPr lang="ar-IQ" dirty="0">
                <a:latin typeface="+mn-lt"/>
                <a:cs typeface="+mn-cs"/>
              </a:rPr>
              <a:t>تأثر المشرع العراقي في أحكام تبعية الهلاك بالفقه الأسلامي,       فقد عرف </a:t>
            </a:r>
            <a:r>
              <a:rPr lang="ar-IQ" dirty="0">
                <a:solidFill>
                  <a:srgbClr val="FFFF00"/>
                </a:solidFill>
                <a:latin typeface="+mn-lt"/>
                <a:cs typeface="+mn-cs"/>
              </a:rPr>
              <a:t>يد الضمان</a:t>
            </a:r>
            <a:r>
              <a:rPr lang="ar-IQ" dirty="0">
                <a:latin typeface="+mn-lt"/>
                <a:cs typeface="+mn-cs"/>
              </a:rPr>
              <a:t> بأنها يد غير المالك أذا حاز الشيء بقصد تملكه, كيد الغاصب مثلا  أما </a:t>
            </a:r>
            <a:r>
              <a:rPr lang="ar-IQ" dirty="0">
                <a:solidFill>
                  <a:srgbClr val="FFFF00"/>
                </a:solidFill>
                <a:latin typeface="+mn-lt"/>
                <a:cs typeface="+mn-cs"/>
              </a:rPr>
              <a:t>يد الأمانة</a:t>
            </a:r>
            <a:r>
              <a:rPr lang="ar-IQ" dirty="0">
                <a:latin typeface="+mn-lt"/>
                <a:cs typeface="+mn-cs"/>
              </a:rPr>
              <a:t> فأنها يد غير المالك أذا حاز الشيء لا بقصد تملكه وأنما على أعتباره نائبا عن المالك كالوديع والمستأجر. </a:t>
            </a:r>
          </a:p>
          <a:p>
            <a:pPr marL="342900" indent="-342900" algn="just" fontAlgn="auto">
              <a:lnSpc>
                <a:spcPct val="150000"/>
              </a:lnSpc>
              <a:spcBef>
                <a:spcPts val="0"/>
              </a:spcBef>
              <a:spcAft>
                <a:spcPts val="0"/>
              </a:spcAft>
              <a:defRPr/>
            </a:pPr>
            <a:r>
              <a:rPr lang="ar-IQ" dirty="0">
                <a:latin typeface="+mn-lt"/>
                <a:cs typeface="+mn-cs"/>
              </a:rPr>
              <a:t>     وحسب المواد 147 / 1, 2,   436, </a:t>
            </a:r>
            <a:r>
              <a:rPr lang="ar-IQ" dirty="0">
                <a:solidFill>
                  <a:srgbClr val="00B0F0"/>
                </a:solidFill>
                <a:latin typeface="+mn-lt"/>
                <a:cs typeface="+mn-cs"/>
              </a:rPr>
              <a:t>أذا كان الألتزام بالتسليم مستقلا, وأنتقل الشيء من يد مالكه الى يد غير المالك بعقد كعقد الأعارة وهلك الشيء بسبب أجنبي وهو في يد الحائز تحمل المالك تبعة الهلاك لأن يد الحائز ( الوديع) هنا يد أمانة. </a:t>
            </a:r>
          </a:p>
          <a:p>
            <a:pPr algn="just" fontAlgn="auto">
              <a:lnSpc>
                <a:spcPct val="150000"/>
              </a:lnSpc>
              <a:spcBef>
                <a:spcPts val="0"/>
              </a:spcBef>
              <a:spcAft>
                <a:spcPts val="0"/>
              </a:spcAft>
              <a:defRPr/>
            </a:pPr>
            <a:r>
              <a:rPr lang="ar-IQ" dirty="0">
                <a:solidFill>
                  <a:srgbClr val="0070C0"/>
                </a:solidFill>
                <a:latin typeface="+mn-lt"/>
                <a:cs typeface="+mn-cs"/>
              </a:rPr>
              <a:t> </a:t>
            </a:r>
            <a:r>
              <a:rPr lang="ar-IQ" dirty="0">
                <a:solidFill>
                  <a:srgbClr val="FF0000"/>
                </a:solidFill>
                <a:latin typeface="+mn-lt"/>
                <a:cs typeface="+mn-cs"/>
              </a:rPr>
              <a:t>    وأذا أنتقل الشيء بغير عقد الى يد الحائز كالغصب وهلك الشيء دون تعد أو تقصير من الغاصب فأن الغاصب يتحمل تبعة الهلاك لأن يده يد ضمان. </a:t>
            </a:r>
            <a:endParaRPr lang="ar-IQ" sz="2400" dirty="0">
              <a:solidFill>
                <a:srgbClr val="FFFF00"/>
              </a:solidFill>
              <a:latin typeface="+mn-lt"/>
              <a:cs typeface="+mn-cs"/>
            </a:endParaRPr>
          </a:p>
          <a:p>
            <a:pPr algn="just" fontAlgn="auto">
              <a:lnSpc>
                <a:spcPct val="150000"/>
              </a:lnSpc>
              <a:spcBef>
                <a:spcPts val="0"/>
              </a:spcBef>
              <a:spcAft>
                <a:spcPts val="0"/>
              </a:spcAft>
              <a:defRPr/>
            </a:pPr>
            <a:r>
              <a:rPr lang="ar-IQ" dirty="0">
                <a:solidFill>
                  <a:srgbClr val="FFFF00"/>
                </a:solidFill>
                <a:latin typeface="+mn-lt"/>
                <a:cs typeface="+mn-cs"/>
              </a:rPr>
              <a:t>       ألا أن يد الوديع وهي يد أمانة قد تنقلب الى يد ضمان اذا حبس أي منهما الشيء دون حق كأن يطالب الوديع برد المال ويمتنع عن الرد دون سبب مشروع. </a:t>
            </a:r>
          </a:p>
          <a:p>
            <a:pPr algn="just" fontAlgn="auto">
              <a:lnSpc>
                <a:spcPct val="150000"/>
              </a:lnSpc>
              <a:spcBef>
                <a:spcPts val="0"/>
              </a:spcBef>
              <a:spcAft>
                <a:spcPts val="0"/>
              </a:spcAft>
              <a:defRPr/>
            </a:pPr>
            <a:endParaRPr lang="ar-IQ" dirty="0">
              <a:solidFill>
                <a:srgbClr val="FFFF00"/>
              </a:solidFill>
              <a:latin typeface="+mn-lt"/>
              <a:cs typeface="+mn-cs"/>
            </a:endParaRP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أما أذا كان الألتزام بالتسليم تبعيا, وهي الألتزام الذي يكمل الألتزام بنقل الملكية كألتزام البائع بتسليم المبيع وهلك الشيء في يد البائع قبل تسليمه الى المشتري فأنه يهلك على البائع وهو المدين بالتسليم, لأن يد البائع يد ضمان, غير أن يد البائع تنقلب قبل التسليم  الى يد أمانة أذا كان للتسليم ولحبس المبيع في يده سبب قانوني كان لم يدفع المشتري الثمن فعند هلاك المبيع يتحمل المشتري تبعة الهلاك. </a:t>
            </a:r>
          </a:p>
          <a:p>
            <a:pPr algn="just">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وبالأعذار تنتقل تبعة الهلاك من عاتق الطرف الذي كان يتحمله الى عاتق الطرف الأخر, فاذا كانت يد المدين يد أمانة كالوديع وهلك الشيء بسبب أجنبي فأن الشيء يهلك على مالكه (المودع), غير أن المودع اذا أعذر الوديع بوجوب التسليم يتحمل عندئذ الوديع بالتسليم تبعة الهلاك, لأن يد الأمانة للوديع يتحول الى يد ضمان. </a:t>
            </a:r>
          </a:p>
          <a:p>
            <a:pPr algn="just">
              <a:lnSpc>
                <a:spcPct val="150000"/>
              </a:lnSpc>
            </a:pPr>
            <a:endParaRPr lang="ar-IQ">
              <a:solidFill>
                <a:srgbClr val="FFFF00"/>
              </a:solidFill>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وأذا كان يد المدين يد ضمان وفي دائرة العقد كيد البائع قبل التسليم, فأنها تتحول الى يد أمانة بعد أن يعذر المشتري, فأذا أعذر البائع مدينه بوجوب تسلم الشيء وأمتنع المشتري عن تسلمه وهلك الشيء بسبب أجنبي في يد البائع تحمل المشتري تبعة الهلاك. أي ان يد الضمان للبائع يتحول مع اعذاره للمشتري الى يد أمان.  </a:t>
            </a:r>
            <a:r>
              <a:rPr lang="ar-IQ">
                <a:latin typeface="Corbel" pitchFamily="34" charset="0"/>
                <a:cs typeface="Tahoma" pitchFamily="34" charset="0"/>
              </a:rPr>
              <a:t> </a:t>
            </a: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
          <p:cNvSpPr>
            <a:spLocks noChangeArrowheads="1"/>
          </p:cNvSpPr>
          <p:nvPr/>
        </p:nvSpPr>
        <p:spPr bwMode="auto">
          <a:xfrm>
            <a:off x="228600" y="304800"/>
            <a:ext cx="8610600" cy="4386263"/>
          </a:xfrm>
          <a:prstGeom prst="rect">
            <a:avLst/>
          </a:prstGeom>
          <a:noFill/>
          <a:ln w="9525">
            <a:noFill/>
            <a:miter lim="800000"/>
            <a:headEnd/>
            <a:tailEnd/>
          </a:ln>
        </p:spPr>
        <p:txBody>
          <a:bodyPr>
            <a:spAutoFit/>
          </a:bodyPr>
          <a:lstStyle/>
          <a:p>
            <a:pPr algn="just"/>
            <a:r>
              <a:rPr lang="ar-IQ">
                <a:solidFill>
                  <a:srgbClr val="FFFF00"/>
                </a:solidFill>
                <a:latin typeface="Corbel" pitchFamily="34" charset="0"/>
                <a:cs typeface="Tahoma" pitchFamily="34" charset="0"/>
              </a:rPr>
              <a:t>تقدير التعويض</a:t>
            </a:r>
          </a:p>
          <a:p>
            <a:pPr algn="just"/>
            <a:endParaRPr lang="en-US">
              <a:solidFill>
                <a:srgbClr val="FFFF00"/>
              </a:solidFill>
              <a:latin typeface="Corbel" pitchFamily="34" charset="0"/>
            </a:endParaRPr>
          </a:p>
          <a:p>
            <a:pPr algn="just">
              <a:lnSpc>
                <a:spcPct val="150000"/>
              </a:lnSpc>
            </a:pPr>
            <a:r>
              <a:rPr lang="ar-IQ">
                <a:latin typeface="Corbel" pitchFamily="34" charset="0"/>
                <a:cs typeface="Tahoma" pitchFamily="34" charset="0"/>
              </a:rPr>
              <a:t>أذا توافرت شروط أستحقاق التعويض أصبح التعويض مستحقا ووجب تقديره وألتزم المدين بدفعه</a:t>
            </a:r>
            <a:endParaRPr lang="en-US">
              <a:latin typeface="Corbel" pitchFamily="34" charset="0"/>
            </a:endParaRPr>
          </a:p>
          <a:p>
            <a:pPr algn="just">
              <a:lnSpc>
                <a:spcPct val="150000"/>
              </a:lnSpc>
            </a:pPr>
            <a:r>
              <a:rPr lang="ar-IQ">
                <a:latin typeface="Corbel" pitchFamily="34" charset="0"/>
                <a:cs typeface="Tahoma" pitchFamily="34" charset="0"/>
              </a:rPr>
              <a:t>والأصل أن يقوم القاضي بتقدير التعويض والحكم به ويسمى التعويض عندئذ بالتعويض القضائي</a:t>
            </a:r>
            <a:endParaRPr lang="en-US">
              <a:latin typeface="Corbel" pitchFamily="34" charset="0"/>
            </a:endParaRPr>
          </a:p>
          <a:p>
            <a:pPr algn="just">
              <a:lnSpc>
                <a:spcPct val="150000"/>
              </a:lnSpc>
            </a:pPr>
            <a:r>
              <a:rPr lang="ar-IQ">
                <a:latin typeface="Corbel" pitchFamily="34" charset="0"/>
                <a:cs typeface="Tahoma" pitchFamily="34" charset="0"/>
              </a:rPr>
              <a:t>ومع ذلك يجوز أن يتم تقدير التعويض بأتفاق الطرفين قبل عرض القضية على القضاء ويسمى التعويض عندئذ بالتعويض الأتفاقي, </a:t>
            </a:r>
            <a:endParaRPr lang="en-US">
              <a:latin typeface="Corbel" pitchFamily="34" charset="0"/>
            </a:endParaRPr>
          </a:p>
          <a:p>
            <a:pPr algn="just">
              <a:lnSpc>
                <a:spcPct val="150000"/>
              </a:lnSpc>
            </a:pPr>
            <a:r>
              <a:rPr lang="ar-IQ">
                <a:latin typeface="Corbel" pitchFamily="34" charset="0"/>
                <a:cs typeface="Tahoma" pitchFamily="34" charset="0"/>
              </a:rPr>
              <a:t>وقد يتولى القانون تقدير التعويض مقدما متى كان محل الألتزام دفع مبلغ من النقود ويسمى التعويض عندئذ بالتعويض القانوني</a:t>
            </a:r>
            <a:endParaRPr lang="en-US">
              <a:latin typeface="Corbel" pitchFamily="34" charset="0"/>
            </a:endParaRPr>
          </a:p>
          <a:p>
            <a:pPr algn="just">
              <a:lnSpc>
                <a:spcPct val="150000"/>
              </a:lnSpc>
            </a:pPr>
            <a:r>
              <a:rPr lang="ar-IQ">
                <a:solidFill>
                  <a:srgbClr val="0070C0"/>
                </a:solidFill>
                <a:latin typeface="Corbel" pitchFamily="34" charset="0"/>
                <a:cs typeface="Tahoma" pitchFamily="34" charset="0"/>
              </a:rPr>
              <a:t> </a:t>
            </a:r>
            <a:r>
              <a:rPr lang="ar-IQ">
                <a:latin typeface="Corbel" pitchFamily="34" charset="0"/>
                <a:cs typeface="Tahoma" pitchFamily="34" charset="0"/>
              </a:rPr>
              <a:t>       </a:t>
            </a: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54063"/>
            <a:ext cx="8610600" cy="5216525"/>
          </a:xfrm>
          <a:prstGeom prst="rect">
            <a:avLst/>
          </a:prstGeom>
        </p:spPr>
        <p:txBody>
          <a:bodyPr>
            <a:spAutoFit/>
          </a:bodyPr>
          <a:lstStyle/>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التعويض القضائي</a:t>
            </a:r>
          </a:p>
          <a:p>
            <a:pPr marL="342900" indent="-342900" algn="just" fontAlgn="auto">
              <a:lnSpc>
                <a:spcPct val="150000"/>
              </a:lnSpc>
              <a:spcBef>
                <a:spcPts val="0"/>
              </a:spcBef>
              <a:spcAft>
                <a:spcPts val="0"/>
              </a:spcAft>
              <a:defRPr/>
            </a:pPr>
            <a:endParaRPr lang="en-US" dirty="0">
              <a:solidFill>
                <a:srgbClr val="FFFF00"/>
              </a:solidFill>
              <a:latin typeface="+mn-lt"/>
              <a:cs typeface="+mn-cs"/>
            </a:endParaRPr>
          </a:p>
          <a:p>
            <a:pPr algn="just" fontAlgn="auto">
              <a:lnSpc>
                <a:spcPct val="150000"/>
              </a:lnSpc>
              <a:spcBef>
                <a:spcPts val="0"/>
              </a:spcBef>
              <a:spcAft>
                <a:spcPts val="0"/>
              </a:spcAft>
              <a:defRPr/>
            </a:pPr>
            <a:r>
              <a:rPr lang="ar-IQ" dirty="0">
                <a:latin typeface="+mn-lt"/>
                <a:cs typeface="+mn-cs"/>
              </a:rPr>
              <a:t>هو تعويض يقدره القضاء ويحكم به للفصل في الدعوى التي يقيمها الدائن على مدينه ليحمله بمقتضاها المسؤلية الناشئة عن عدم تنفيذ ألتزامه أو تاخره في تنفيذه. </a:t>
            </a:r>
            <a:endParaRPr lang="en-US" dirty="0">
              <a:latin typeface="+mn-lt"/>
              <a:cs typeface="+mn-cs"/>
            </a:endParaRPr>
          </a:p>
          <a:p>
            <a:pPr algn="just">
              <a:lnSpc>
                <a:spcPct val="150000"/>
              </a:lnSpc>
              <a:defRPr/>
            </a:pPr>
            <a:r>
              <a:rPr lang="ar-IQ" dirty="0">
                <a:cs typeface="+mn-cs"/>
              </a:rPr>
              <a:t>والتعويض يكون على نوعين, اولهما التعويض عن عدم التنفيذ وثانيهما التعويض عن التأخير في التنفيذ.   </a:t>
            </a:r>
            <a:endParaRPr lang="en-US" dirty="0">
              <a:cs typeface="+mn-cs"/>
            </a:endParaRPr>
          </a:p>
          <a:p>
            <a:pPr algn="just">
              <a:lnSpc>
                <a:spcPct val="150000"/>
              </a:lnSpc>
              <a:defRPr/>
            </a:pPr>
            <a:r>
              <a:rPr lang="ar-IQ" dirty="0">
                <a:cs typeface="+mn-cs"/>
              </a:rPr>
              <a:t>والجدير بالذكر أنه تم الكلام عن التعويض القضائي عند الكلام على تحقق المسؤلية العقدية والتقصيرية في الجزء الذي خصصناه للبحث في مصادر الألتزام في المرحلة الثانية وخصوصا فيما يتعلق بكيفية تقدير التعويض وعناصر التعويض ووقت تقدير التعويض. لذا سنوجز احكام التعويض القضائي فيما يلي : </a:t>
            </a:r>
            <a:endParaRPr lang="en-US" dirty="0">
              <a:solidFill>
                <a:srgbClr val="FF0000"/>
              </a:solidFill>
              <a:latin typeface="+mn-lt"/>
              <a:cs typeface="+mn-cs"/>
            </a:endParaRPr>
          </a:p>
          <a:p>
            <a:pPr algn="just" fontAlgn="auto">
              <a:lnSpc>
                <a:spcPct val="150000"/>
              </a:lnSpc>
              <a:spcBef>
                <a:spcPts val="0"/>
              </a:spcBef>
              <a:spcAft>
                <a:spcPts val="0"/>
              </a:spcAft>
              <a:defRPr/>
            </a:pPr>
            <a:r>
              <a:rPr lang="ar-IQ" dirty="0">
                <a:solidFill>
                  <a:srgbClr val="0070C0"/>
                </a:solidFill>
                <a:latin typeface="+mn-lt"/>
                <a:cs typeface="+mn-cs"/>
              </a:rPr>
              <a:t> </a:t>
            </a:r>
            <a:r>
              <a:rPr lang="ar-IQ" dirty="0">
                <a:solidFill>
                  <a:srgbClr val="FF0000"/>
                </a:solidFill>
                <a:latin typeface="+mn-lt"/>
                <a:cs typeface="+mn-cs"/>
              </a:rPr>
              <a:t>    </a:t>
            </a:r>
            <a:r>
              <a:rPr lang="ar-IQ" sz="2400" dirty="0">
                <a:solidFill>
                  <a:srgbClr val="FF0000"/>
                </a:solidFill>
                <a:latin typeface="+mn-lt"/>
                <a:cs typeface="+mn-cs"/>
              </a:rPr>
              <a:t> </a:t>
            </a: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54063"/>
            <a:ext cx="8610600" cy="5908675"/>
          </a:xfrm>
          <a:prstGeom prst="rect">
            <a:avLst/>
          </a:prstGeom>
        </p:spPr>
        <p:txBody>
          <a:bodyPr>
            <a:spAutoFit/>
          </a:bodyPr>
          <a:lstStyle/>
          <a:p>
            <a:pPr>
              <a:lnSpc>
                <a:spcPct val="150000"/>
              </a:lnSpc>
              <a:defRPr/>
            </a:pPr>
            <a:r>
              <a:rPr lang="ar-IQ" b="1" dirty="0">
                <a:solidFill>
                  <a:srgbClr val="FF0000"/>
                </a:solidFill>
                <a:cs typeface="+mn-cs"/>
              </a:rPr>
              <a:t>كيف يقدر التعويض</a:t>
            </a:r>
            <a:r>
              <a:rPr lang="ar-IQ" dirty="0">
                <a:solidFill>
                  <a:srgbClr val="FF0000"/>
                </a:solidFill>
                <a:cs typeface="+mn-cs"/>
              </a:rPr>
              <a:t>,</a:t>
            </a:r>
            <a:r>
              <a:rPr lang="ar-IQ" dirty="0">
                <a:cs typeface="+mn-cs"/>
              </a:rPr>
              <a:t> </a:t>
            </a:r>
          </a:p>
          <a:p>
            <a:pPr algn="just">
              <a:lnSpc>
                <a:spcPct val="150000"/>
              </a:lnSpc>
              <a:defRPr/>
            </a:pPr>
            <a:r>
              <a:rPr lang="ar-IQ" dirty="0">
                <a:cs typeface="+mn-cs"/>
              </a:rPr>
              <a:t>الاصل ان يكون التعويض نقديا فيقدره القاضي بمبلغ من النقود في نطاق المسؤليتين العقدية والتقصيرية,. وفي نطاق المسؤلية التقصيرية يتسنى تقدير الضرر الأدبي الذي يجوز التعويض عنه بالنقد. أما التعويض غير النقدي فحسب تقييمنا للمادة المادة 209/ 2 من القانون المدني العراقي يمكن ان يبدو في صور ثلاث وهي : </a:t>
            </a:r>
            <a:endParaRPr lang="en-US" dirty="0">
              <a:cs typeface="+mn-cs"/>
            </a:endParaRPr>
          </a:p>
          <a:p>
            <a:pPr algn="just">
              <a:lnSpc>
                <a:spcPct val="150000"/>
              </a:lnSpc>
              <a:defRPr/>
            </a:pPr>
            <a:r>
              <a:rPr lang="ar-IQ" dirty="0">
                <a:cs typeface="+mn-cs"/>
              </a:rPr>
              <a:t>1. في صورة الأمر بأعادة الحالة الى ما كانت عليه كأن يحكم المحكمة بهدم حائط بناه شخص فسد على جاره الضوء والهواء </a:t>
            </a:r>
            <a:endParaRPr lang="en-US" dirty="0">
              <a:cs typeface="+mn-cs"/>
            </a:endParaRPr>
          </a:p>
          <a:p>
            <a:pPr algn="just">
              <a:lnSpc>
                <a:spcPct val="150000"/>
              </a:lnSpc>
              <a:defRPr/>
            </a:pPr>
            <a:r>
              <a:rPr lang="ar-IQ" dirty="0">
                <a:cs typeface="+mn-cs"/>
              </a:rPr>
              <a:t>2. أو في صورة الحكم بأداء أمر معين كأن يكون التعويض في صورة نشر الحكم الصادر بأدانة المدعي عليه. </a:t>
            </a:r>
            <a:endParaRPr lang="en-US" dirty="0">
              <a:cs typeface="+mn-cs"/>
            </a:endParaRPr>
          </a:p>
          <a:p>
            <a:pPr algn="just">
              <a:lnSpc>
                <a:spcPct val="150000"/>
              </a:lnSpc>
              <a:defRPr/>
            </a:pPr>
            <a:r>
              <a:rPr lang="ar-IQ" dirty="0">
                <a:cs typeface="+mn-cs"/>
              </a:rPr>
              <a:t>3. أو في صورة رد المثل في المثليات كأن يحكم على الغاصب برد كمية من المثليات كالحبوب تساوي ما غصب. </a:t>
            </a:r>
            <a:endParaRPr lang="en-US" dirty="0">
              <a:cs typeface="+mn-cs"/>
            </a:endParaRPr>
          </a:p>
          <a:p>
            <a:pPr algn="just">
              <a:lnSpc>
                <a:spcPct val="150000"/>
              </a:lnSpc>
              <a:defRPr/>
            </a:pPr>
            <a:r>
              <a:rPr lang="ar-IQ" dirty="0">
                <a:cs typeface="+mn-cs"/>
              </a:rPr>
              <a:t>والجدير بالذكر أن الحكم بالتعويض غير النقدي أمر لا يجوز الحكم به ألا بناء على طلب المتضرر.   </a:t>
            </a:r>
            <a:endParaRPr lang="en-US" dirty="0">
              <a:cs typeface="+mn-cs"/>
            </a:endParaRPr>
          </a:p>
          <a:p>
            <a:pPr algn="just" fontAlgn="auto">
              <a:lnSpc>
                <a:spcPct val="150000"/>
              </a:lnSpc>
              <a:spcBef>
                <a:spcPts val="0"/>
              </a:spcBef>
              <a:spcAft>
                <a:spcPts val="0"/>
              </a:spcAft>
              <a:defRPr/>
            </a:pPr>
            <a:r>
              <a:rPr lang="ar-IQ" dirty="0">
                <a:solidFill>
                  <a:srgbClr val="FF0000"/>
                </a:solidFill>
                <a:latin typeface="+mn-lt"/>
                <a:cs typeface="+mn-cs"/>
              </a:rPr>
              <a:t>  </a:t>
            </a:r>
            <a:endParaRPr lang="ar-IQ" dirty="0">
              <a:latin typeface="+mn-lt"/>
              <a:cs typeface="+mn-cs"/>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24581" y="-1295400"/>
            <a:ext cx="8763000" cy="6683881"/>
          </a:xfrm>
          <a:prstGeom prst="rect">
            <a:avLst/>
          </a:prstGeom>
          <a:noFill/>
          <a:ln w="9525">
            <a:noFill/>
            <a:miter lim="800000"/>
            <a:headEnd/>
            <a:tailEnd/>
          </a:ln>
        </p:spPr>
        <p:txBody>
          <a:bodyPr>
            <a:spAutoFit/>
          </a:bodyPr>
          <a:lstStyle/>
          <a:p>
            <a:pPr algn="just">
              <a:lnSpc>
                <a:spcPct val="150000"/>
              </a:lnSpc>
            </a:pPr>
            <a:r>
              <a:rPr lang="ar-IQ" sz="2800" b="1" dirty="0">
                <a:latin typeface="Times New Roman" panose="02020603050405020304" pitchFamily="18" charset="0"/>
                <a:cs typeface="Times New Roman" panose="02020603050405020304" pitchFamily="18" charset="0"/>
              </a:rPr>
              <a:t>ثانيا: الألتزام المدني والألتزام الطبيعي  </a:t>
            </a:r>
          </a:p>
          <a:p>
            <a:pPr algn="just">
              <a:lnSpc>
                <a:spcPct val="150000"/>
              </a:lnSpc>
            </a:pPr>
            <a:r>
              <a:rPr lang="ar-IQ" sz="2800" b="1" dirty="0">
                <a:latin typeface="Times New Roman" panose="02020603050405020304" pitchFamily="18" charset="0"/>
                <a:cs typeface="Times New Roman" panose="02020603050405020304" pitchFamily="18" charset="0"/>
              </a:rPr>
              <a:t> </a:t>
            </a:r>
          </a:p>
          <a:p>
            <a:pPr algn="just">
              <a:lnSpc>
                <a:spcPct val="150000"/>
              </a:lnSpc>
            </a:pPr>
            <a:r>
              <a:rPr lang="ar-IQ" sz="2800" b="1" dirty="0">
                <a:latin typeface="Times New Roman" panose="02020603050405020304" pitchFamily="18" charset="0"/>
                <a:cs typeface="Times New Roman" panose="02020603050405020304" pitchFamily="18" charset="0"/>
              </a:rPr>
              <a:t>س / عرف اللألتزام المدني:</a:t>
            </a:r>
          </a:p>
          <a:p>
            <a:pPr algn="just">
              <a:lnSpc>
                <a:spcPct val="150000"/>
              </a:lnSpc>
            </a:pPr>
            <a:r>
              <a:rPr lang="ar-IQ" sz="2800" b="1" dirty="0">
                <a:latin typeface="Times New Roman" panose="02020603050405020304" pitchFamily="18" charset="0"/>
                <a:cs typeface="Times New Roman" panose="02020603050405020304" pitchFamily="18" charset="0"/>
              </a:rPr>
              <a:t> وهو ألالتزام الذي يتحقق فيه عنصر المديونية والمسؤلية, وفيه يبدو عنصر المديونية في صورة قيام المدين بتنفيذ التزامه, فأذا قام المدين بالتنفيذ انقضى التزامه, اما اذا لم يقم بتنفيذه فأن عنصر المسؤلية يبرز عندئذ لجبره على التنفيذ وتضع السلطة العامة عنئذ في خدمة الدائن لقهر المدين على الوفاء بما التزم, كالالتزام بايفاء دين معجل لم ينفذه المدين فيجبر عنئذ عن طريق السلطة العامة بايفاء الدين .  </a:t>
            </a:r>
          </a:p>
          <a:p>
            <a:pPr algn="just">
              <a:lnSpc>
                <a:spcPct val="150000"/>
              </a:lnSpc>
            </a:pPr>
            <a:endParaRPr lang="ar-IQ" dirty="0">
              <a:latin typeface="Corbel" pitchFamily="34" charset="0"/>
              <a:cs typeface="Tahoma" pitchFamily="34" charset="0"/>
            </a:endParaRPr>
          </a:p>
          <a:p>
            <a:pPr algn="just">
              <a:lnSpc>
                <a:spcPct val="150000"/>
              </a:lnSpc>
            </a:pPr>
            <a:endParaRPr lang="ar-IQ" dirty="0">
              <a:latin typeface="Corbel" pitchFamily="34" charset="0"/>
              <a:cs typeface="Tahoma" pitchFamily="34" charset="0"/>
            </a:endParaRP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269038"/>
          </a:xfrm>
          <a:prstGeom prst="rect">
            <a:avLst/>
          </a:prstGeom>
        </p:spPr>
        <p:txBody>
          <a:bodyPr>
            <a:spAutoFit/>
          </a:bodyPr>
          <a:lstStyle/>
          <a:p>
            <a:pPr>
              <a:lnSpc>
                <a:spcPct val="150000"/>
              </a:lnSpc>
              <a:defRPr/>
            </a:pPr>
            <a:r>
              <a:rPr lang="ar-IQ" b="1" dirty="0">
                <a:solidFill>
                  <a:srgbClr val="FFFF00"/>
                </a:solidFill>
                <a:cs typeface="+mn-cs"/>
              </a:rPr>
              <a:t>عناصر التعويض (المادة 207) </a:t>
            </a:r>
            <a:endParaRPr lang="en-US" dirty="0">
              <a:solidFill>
                <a:srgbClr val="FFFF00"/>
              </a:solidFill>
              <a:cs typeface="+mn-cs"/>
            </a:endParaRPr>
          </a:p>
          <a:p>
            <a:pPr>
              <a:lnSpc>
                <a:spcPct val="150000"/>
              </a:lnSpc>
              <a:defRPr/>
            </a:pPr>
            <a:r>
              <a:rPr lang="ar-IQ" dirty="0">
                <a:cs typeface="+mn-cs"/>
              </a:rPr>
              <a:t>أن التعويض عن ضرر مادي يقوم على عنصرين هما الخسارة اللاحقة (اي ما لحق الدائن من خسارة) والكسب الفائت (اي مافاته من كسب مالي) بشرط ان يكون هذا نتيجة طبيعية للعمل غير المشروع.  ويدخل في عنصر الخسارة ما فات المتضرر من منافع الأعيان المقومة بالمال والتي جرده الفعل الضار من الانتفاع بها كحرق دار مؤجرة وما ضاع عليه من أجر كان يتلقاه قبل نزول الضرر به وقعوده عن العمل بعد دهسه بالسيارة مثلا. </a:t>
            </a:r>
            <a:endParaRPr lang="en-US" dirty="0">
              <a:cs typeface="+mn-cs"/>
            </a:endParaRPr>
          </a:p>
          <a:p>
            <a:pPr>
              <a:lnSpc>
                <a:spcPct val="150000"/>
              </a:lnSpc>
              <a:defRPr/>
            </a:pPr>
            <a:r>
              <a:rPr lang="ar-IQ" dirty="0">
                <a:cs typeface="+mn-cs"/>
              </a:rPr>
              <a:t>ويدخل في نطاق المسؤلية العقدية الخسارة اللاحقة والكسب الفائت لا بسبب ضياع الحق فحسب وانما بسبب التأخر في استيفاءه كذلك, فلو تعاقد شخص مع مغن على احياء حفلة في وقت معين ولم ينفذ المغني التزامه, حكم عليه بتعويض يشمل ما لحق الدائن وهو متعهد الحفلات من خسارة يمثلها ما انفق من مصاريف استعدادا لاقامة الحفلة وما فاته من كسب يمثله ما كان يتوقعه المتعهد من ربح يجنيه منها. ويبدو عنصر الكسب الفائت في صورة ما اذا أتلف شخص سيارة أشتراها بمبلغ معين وحصل على وعد من شخص أخر بشرائها بمبلغ أكبر, فهنا قيمة السيارة هو الخسارة اللاحقة, وما توقعه من ربح عند بيعها بثمن يزيد على ثمن شرائها هو الكسب الفائت</a:t>
            </a:r>
            <a:r>
              <a:rPr lang="ar-IQ" b="1" dirty="0">
                <a:solidFill>
                  <a:srgbClr val="FF0000"/>
                </a:solidFill>
                <a:cs typeface="+mn-cs"/>
              </a:rPr>
              <a:t> </a:t>
            </a:r>
            <a:r>
              <a:rPr lang="ar-IQ" dirty="0">
                <a:cs typeface="+mn-cs"/>
              </a:rPr>
              <a:t>.   </a:t>
            </a:r>
            <a:endParaRPr lang="en-US" dirty="0">
              <a:cs typeface="+mn-cs"/>
            </a:endParaRPr>
          </a:p>
          <a:p>
            <a:pPr algn="just" fontAlgn="auto">
              <a:lnSpc>
                <a:spcPct val="150000"/>
              </a:lnSpc>
              <a:spcBef>
                <a:spcPts val="0"/>
              </a:spcBef>
              <a:spcAft>
                <a:spcPts val="0"/>
              </a:spcAft>
              <a:defRPr/>
            </a:pPr>
            <a:r>
              <a:rPr lang="ar-IQ" dirty="0">
                <a:solidFill>
                  <a:srgbClr val="FF0000"/>
                </a:solidFill>
                <a:latin typeface="+mn-lt"/>
                <a:cs typeface="+mn-cs"/>
              </a:rPr>
              <a:t>  </a:t>
            </a:r>
            <a:endParaRPr lang="ar-IQ" dirty="0">
              <a:latin typeface="+mn-lt"/>
              <a:cs typeface="+mn-cs"/>
            </a:endParaRP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5494338"/>
          </a:xfrm>
          <a:prstGeom prst="rect">
            <a:avLst/>
          </a:prstGeom>
        </p:spPr>
        <p:txBody>
          <a:bodyPr>
            <a:spAutoFit/>
          </a:bodyPr>
          <a:lstStyle/>
          <a:p>
            <a:pPr>
              <a:lnSpc>
                <a:spcPct val="150000"/>
              </a:lnSpc>
              <a:defRPr/>
            </a:pPr>
            <a:r>
              <a:rPr lang="ar-IQ" b="1" dirty="0">
                <a:solidFill>
                  <a:srgbClr val="FF0000"/>
                </a:solidFill>
                <a:cs typeface="+mn-cs"/>
              </a:rPr>
              <a:t> </a:t>
            </a:r>
            <a:r>
              <a:rPr lang="ar-IQ" dirty="0">
                <a:cs typeface="+mn-cs"/>
              </a:rPr>
              <a:t>أما </a:t>
            </a:r>
            <a:r>
              <a:rPr lang="ar-IQ" dirty="0">
                <a:solidFill>
                  <a:srgbClr val="FF0000"/>
                </a:solidFill>
                <a:cs typeface="+mn-cs"/>
              </a:rPr>
              <a:t>التعويض عن الضرر الأدبي</a:t>
            </a:r>
            <a:r>
              <a:rPr lang="ar-IQ" dirty="0">
                <a:cs typeface="+mn-cs"/>
              </a:rPr>
              <a:t> فلا يتحلل الى هذين العنصرين وأنما يعتبر عنصرا قائما بذاته وفي حالة وقوعه يتولى المحكمة تحديد ما ينبغي أن تحكم به من تعويض بحيث يكون ترضية كافية للمضرور. والتعويض عندئذ لن يزيل الضرر الأدبي وأنما يخفف من وقعه وعلى القاضي في تقدير التعويض مراعاة الظروف الملابسة وهي الظروف الشخصية المحيطة بالمضرور.  </a:t>
            </a:r>
            <a:endParaRPr lang="en-US" dirty="0">
              <a:cs typeface="+mn-cs"/>
            </a:endParaRPr>
          </a:p>
          <a:p>
            <a:pPr>
              <a:lnSpc>
                <a:spcPct val="150000"/>
              </a:lnSpc>
              <a:defRPr/>
            </a:pPr>
            <a:r>
              <a:rPr lang="ar-IQ" dirty="0">
                <a:cs typeface="+mn-cs"/>
              </a:rPr>
              <a:t>وما يمكن التعويض عنه من ضرر هو </a:t>
            </a:r>
            <a:r>
              <a:rPr lang="ar-IQ" dirty="0">
                <a:solidFill>
                  <a:srgbClr val="FF0000"/>
                </a:solidFill>
                <a:cs typeface="+mn-cs"/>
              </a:rPr>
              <a:t>الضرر المتحقق</a:t>
            </a:r>
            <a:r>
              <a:rPr lang="ar-IQ" dirty="0">
                <a:cs typeface="+mn-cs"/>
              </a:rPr>
              <a:t> في المسؤليتين العقدية والتقصيرية سواء وقع فعلا او تراخى وقوعه الى المستقبل </a:t>
            </a:r>
            <a:r>
              <a:rPr lang="ar-IQ" dirty="0">
                <a:solidFill>
                  <a:srgbClr val="FF0000"/>
                </a:solidFill>
                <a:cs typeface="+mn-cs"/>
              </a:rPr>
              <a:t>اما الضرر المحتمل</a:t>
            </a:r>
            <a:r>
              <a:rPr lang="ar-IQ" dirty="0">
                <a:cs typeface="+mn-cs"/>
              </a:rPr>
              <a:t> فلا يجوز التعويض عنه لانه ضرر غير محقق, فلا يجوز لجهة خيرية ان تطالب من قتل شخصا اعتاد التبرع لها بالتعويض عن الضرر الذي لحقها من جراء حرمانها من تبرع اعتاد القتيل على التبرع لها بالتعويض عن الضرر الذي لحقها من جراء حرمانها من تبرع اعتاد القتيل تقديمه. </a:t>
            </a:r>
          </a:p>
          <a:p>
            <a:pPr>
              <a:lnSpc>
                <a:spcPct val="150000"/>
              </a:lnSpc>
              <a:defRPr/>
            </a:pPr>
            <a:r>
              <a:rPr lang="ar-IQ" dirty="0">
                <a:cs typeface="+mn-cs"/>
              </a:rPr>
              <a:t>الا انه يجوز لجهة تعاقدت مع مورد ارزاق توقف عن تنفيذ التزامه بالتعويض عن تنفيذ التزامه بالرغم من توافر الارزاق لديها عند التوقف لان الضرر الذي يصيبها </a:t>
            </a:r>
            <a:r>
              <a:rPr lang="ar-IQ" dirty="0">
                <a:solidFill>
                  <a:srgbClr val="FF0000"/>
                </a:solidFill>
                <a:cs typeface="+mn-cs"/>
              </a:rPr>
              <a:t>امر محقق وان تراخى ظهوره الى المستقبل</a:t>
            </a:r>
            <a:r>
              <a:rPr lang="ar-IQ" dirty="0">
                <a:cs typeface="+mn-cs"/>
              </a:rPr>
              <a:t> ليبدو عند نفاذ الارزاق. تعتبر </a:t>
            </a:r>
            <a:r>
              <a:rPr lang="ar-IQ" u="sng" dirty="0">
                <a:solidFill>
                  <a:srgbClr val="FF0000"/>
                </a:solidFill>
                <a:cs typeface="+mn-cs"/>
              </a:rPr>
              <a:t>تفويت فرصة الكسب</a:t>
            </a:r>
            <a:r>
              <a:rPr lang="ar-IQ" dirty="0">
                <a:cs typeface="+mn-cs"/>
              </a:rPr>
              <a:t> كحرمان موظف من دخول امتحان الترقية ضررا محققا يجوز التعويض عنه وليس ضررا محتملا. </a:t>
            </a:r>
            <a:endParaRPr lang="ar-IQ" dirty="0">
              <a:latin typeface="+mn-lt"/>
              <a:cs typeface="+mn-cs"/>
            </a:endParaRP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6924675"/>
          </a:xfrm>
          <a:prstGeom prst="rect">
            <a:avLst/>
          </a:prstGeom>
        </p:spPr>
        <p:txBody>
          <a:bodyPr>
            <a:spAutoFit/>
          </a:bodyPr>
          <a:lstStyle/>
          <a:p>
            <a:pPr>
              <a:lnSpc>
                <a:spcPct val="150000"/>
              </a:lnSpc>
              <a:defRPr/>
            </a:pPr>
            <a:r>
              <a:rPr lang="ar-IQ" dirty="0">
                <a:cs typeface="+mn-cs"/>
              </a:rPr>
              <a:t>كما وان ما يمكن التعويض عنه في المسؤليتين العقدية والتقصيرية هو الضرر المباشر, </a:t>
            </a:r>
            <a:endParaRPr lang="en-US" dirty="0">
              <a:cs typeface="+mn-cs"/>
            </a:endParaRPr>
          </a:p>
          <a:p>
            <a:pPr>
              <a:lnSpc>
                <a:spcPct val="150000"/>
              </a:lnSpc>
              <a:defRPr/>
            </a:pPr>
            <a:r>
              <a:rPr lang="ar-IQ" dirty="0">
                <a:solidFill>
                  <a:srgbClr val="FFFF00"/>
                </a:solidFill>
                <a:cs typeface="+mn-cs"/>
              </a:rPr>
              <a:t>ويلاحظ ان التعويض في نطاق المسؤلية العقدية</a:t>
            </a:r>
            <a:r>
              <a:rPr lang="ar-IQ" dirty="0">
                <a:cs typeface="+mn-cs"/>
              </a:rPr>
              <a:t> </a:t>
            </a:r>
            <a:r>
              <a:rPr lang="ar-IQ" sz="1600" dirty="0">
                <a:cs typeface="+mn-cs"/>
              </a:rPr>
              <a:t>يكون عن الضرر المباشر المتوقع سببه ومقداره عند التعاقد . وسبب ذلك ان ارادة الطرفين تتحكم في دائرة المسؤلية العقدية فلا تجيز التعويض الا عن ضرر الذي يتوقعه العاقدان وقت التعاقد, اما الضرر المباشر غير المتوقع (ككسر زجاجة عند نقل أثاث دار من قبل شركة نقل) فلا يعوض عنه المدين الا اذا نشا عن غش او عن خطئه الجسيم لانه الفعل في هذه الحالة يخرج من دائرة المسؤلية العقدية الى دائرة المسؤلية التقصيرية. ويكون التعويض هنا عن الضرر المادي فقط .  </a:t>
            </a:r>
          </a:p>
          <a:p>
            <a:pPr>
              <a:lnSpc>
                <a:spcPct val="150000"/>
              </a:lnSpc>
              <a:defRPr/>
            </a:pPr>
            <a:endParaRPr lang="en-US" sz="1600" dirty="0">
              <a:cs typeface="+mn-cs"/>
            </a:endParaRPr>
          </a:p>
          <a:p>
            <a:pPr rtl="0">
              <a:lnSpc>
                <a:spcPct val="150000"/>
              </a:lnSpc>
              <a:defRPr/>
            </a:pPr>
            <a:r>
              <a:rPr lang="ar-IQ" dirty="0">
                <a:solidFill>
                  <a:srgbClr val="FFFF00"/>
                </a:solidFill>
                <a:cs typeface="+mn-cs"/>
              </a:rPr>
              <a:t>اما في نطاق المسؤلية التقصيرية</a:t>
            </a:r>
            <a:r>
              <a:rPr lang="ar-IQ" dirty="0">
                <a:cs typeface="+mn-cs"/>
              </a:rPr>
              <a:t> </a:t>
            </a:r>
            <a:r>
              <a:rPr lang="ar-IQ" sz="1600" dirty="0">
                <a:cs typeface="+mn-cs"/>
              </a:rPr>
              <a:t>فان التعويض يكون عن الضرر المباشر المتوقع وغير المتوقع, لان القانون الزم بالتعويض عن كل ضرر يعتبر نتيجة طبيعية للعمل غير المشروع.</a:t>
            </a:r>
            <a:endParaRPr lang="en-US" sz="1600" dirty="0">
              <a:cs typeface="+mn-cs"/>
            </a:endParaRPr>
          </a:p>
          <a:p>
            <a:pPr>
              <a:lnSpc>
                <a:spcPct val="150000"/>
              </a:lnSpc>
              <a:defRPr/>
            </a:pPr>
            <a:r>
              <a:rPr lang="ar-IQ" sz="1600" dirty="0">
                <a:cs typeface="+mn-cs"/>
              </a:rPr>
              <a:t>- والتعويض في القانون المدني العراقي يكون عن الضرر المادي والادبي في المسؤلية التقصيرية,  </a:t>
            </a:r>
            <a:endParaRPr lang="en-US" sz="1600" dirty="0">
              <a:cs typeface="+mn-cs"/>
            </a:endParaRPr>
          </a:p>
          <a:p>
            <a:pPr>
              <a:lnSpc>
                <a:spcPct val="150000"/>
              </a:lnSpc>
              <a:defRPr/>
            </a:pPr>
            <a:r>
              <a:rPr lang="ar-IQ" sz="1600" dirty="0">
                <a:cs typeface="+mn-cs"/>
              </a:rPr>
              <a:t>- وعلى العموم فان على القاضي في تقديره التعويض مراعاة الظروف الملابسة وهي الظروف الشخصية المحيطة بالمضرور, فمن يصاب بجرح وكان مريضا بداء السكر ومن يعول عائلة كثيرة الأفراد يصاب بضرر أكبر من الضرر الذي يصيب شخص أخر. </a:t>
            </a:r>
            <a:endParaRPr lang="en-US" sz="1600" dirty="0">
              <a:cs typeface="+mn-cs"/>
            </a:endParaRPr>
          </a:p>
          <a:p>
            <a:pPr>
              <a:lnSpc>
                <a:spcPct val="150000"/>
              </a:lnSpc>
              <a:defRPr/>
            </a:pPr>
            <a:r>
              <a:rPr lang="ar-IQ" sz="1600" dirty="0">
                <a:cs typeface="+mn-cs"/>
              </a:rPr>
              <a:t>أما الظروف الشخصية المحيطة بمرتكب الفعل الضار فلا يعتد بها لأن الأصل أن ينظر الى جسامة الضرر اللاحق بالمضرور. ومع ذلك فأن جسامة الخطأ الفاعل تؤثر في شعور القاضي عند تقريره للتعويض وتكون عنصرا في تحديده. </a:t>
            </a:r>
            <a:endParaRPr lang="en-US" sz="1600" dirty="0">
              <a:cs typeface="+mn-cs"/>
            </a:endParaRPr>
          </a:p>
          <a:p>
            <a:pPr>
              <a:lnSpc>
                <a:spcPct val="150000"/>
              </a:lnSpc>
              <a:defRPr/>
            </a:pPr>
            <a:r>
              <a:rPr lang="ar-IQ" b="1" dirty="0">
                <a:solidFill>
                  <a:srgbClr val="FF0000"/>
                </a:solidFill>
                <a:cs typeface="+mn-cs"/>
              </a:rPr>
              <a:t> </a:t>
            </a:r>
            <a:endParaRPr lang="ar-IQ" dirty="0">
              <a:latin typeface="+mn-lt"/>
              <a:cs typeface="+mn-cs"/>
            </a:endParaRP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6048375"/>
          </a:xfrm>
          <a:prstGeom prst="rect">
            <a:avLst/>
          </a:prstGeom>
        </p:spPr>
        <p:txBody>
          <a:bodyPr>
            <a:spAutoFit/>
          </a:bodyPr>
          <a:lstStyle/>
          <a:p>
            <a:pPr>
              <a:lnSpc>
                <a:spcPct val="150000"/>
              </a:lnSpc>
              <a:defRPr/>
            </a:pPr>
            <a:r>
              <a:rPr lang="ar-IQ" b="1" dirty="0">
                <a:solidFill>
                  <a:srgbClr val="FFFF00"/>
                </a:solidFill>
                <a:cs typeface="+mn-cs"/>
              </a:rPr>
              <a:t>وقت تقدير التعويض الذي يحكم بالتعويض عنه,</a:t>
            </a:r>
            <a:r>
              <a:rPr lang="ar-IQ" b="1" dirty="0">
                <a:solidFill>
                  <a:srgbClr val="FF0000"/>
                </a:solidFill>
                <a:cs typeface="+mn-cs"/>
              </a:rPr>
              <a:t> </a:t>
            </a:r>
            <a:endParaRPr lang="en-US" dirty="0">
              <a:solidFill>
                <a:srgbClr val="FF0000"/>
              </a:solidFill>
              <a:cs typeface="+mn-cs"/>
            </a:endParaRPr>
          </a:p>
          <a:p>
            <a:pPr>
              <a:lnSpc>
                <a:spcPct val="150000"/>
              </a:lnSpc>
              <a:defRPr/>
            </a:pPr>
            <a:r>
              <a:rPr lang="ar-IQ" sz="1600" dirty="0">
                <a:cs typeface="+mn-cs"/>
              </a:rPr>
              <a:t>الأصل في تقدير التعويض أن يحدده القاضي بقدر الضرر وقت تحمله وهو رد المضرور الى الوضع الذي كان يمكن أن يكون فيه ولو لم يخل بألتزامه. </a:t>
            </a:r>
            <a:endParaRPr lang="en-US" sz="1600" dirty="0">
              <a:cs typeface="+mn-cs"/>
            </a:endParaRPr>
          </a:p>
          <a:p>
            <a:pPr>
              <a:lnSpc>
                <a:spcPct val="150000"/>
              </a:lnSpc>
              <a:defRPr/>
            </a:pPr>
            <a:r>
              <a:rPr lang="ar-IQ" sz="1600" dirty="0">
                <a:cs typeface="+mn-cs"/>
              </a:rPr>
              <a:t>وقد يتغيير الضرر من حيث جسامته في الفترة التي تمتد بين حدوثه وبين النطق بالحكم بالتعويض عنه وعندئذ يقدر التعويض حسب جسامة الضرر يوم الحكم به. عليه فأن المصاب اذا أصيب بكسر في يده وتفاقم الضرر حتى اصبح عادة مستديمة وقت النطق بالحكم يقدر التعويض وفق هذه المستجدات, </a:t>
            </a:r>
            <a:endParaRPr lang="en-US" sz="1600" dirty="0">
              <a:cs typeface="+mn-cs"/>
            </a:endParaRPr>
          </a:p>
          <a:p>
            <a:pPr>
              <a:lnSpc>
                <a:spcPct val="150000"/>
              </a:lnSpc>
              <a:defRPr/>
            </a:pPr>
            <a:r>
              <a:rPr lang="ar-IQ" sz="1600" dirty="0">
                <a:cs typeface="+mn-cs"/>
              </a:rPr>
              <a:t>وأذا أصاب التغيير سعر النقد الذي يقدر به التعويض فالعبرة بسعر النقد  وقت النطق الحكم بالتعويض </a:t>
            </a:r>
          </a:p>
          <a:p>
            <a:pPr>
              <a:lnSpc>
                <a:spcPct val="150000"/>
              </a:lnSpc>
              <a:defRPr/>
            </a:pPr>
            <a:r>
              <a:rPr lang="ar-IQ" sz="1600" dirty="0">
                <a:cs typeface="+mn-cs"/>
              </a:rPr>
              <a:t>وأذا كان المضرور قد أصلح الضرر بنفسه ورجع على محدث الضرر بالتعويض حكم له بما دفعه فعلا لأصلاح الضرر. </a:t>
            </a:r>
            <a:endParaRPr lang="en-US" sz="1600" dirty="0">
              <a:cs typeface="+mn-cs"/>
            </a:endParaRPr>
          </a:p>
          <a:p>
            <a:pPr>
              <a:lnSpc>
                <a:spcPct val="150000"/>
              </a:lnSpc>
              <a:defRPr/>
            </a:pPr>
            <a:r>
              <a:rPr lang="ar-IQ" sz="1600" dirty="0">
                <a:cs typeface="+mn-cs"/>
              </a:rPr>
              <a:t>وحسب المادة 208 مدني, وأذا تعذر على القاضي تقدير التعويض تقديرا نهائيا وقت الحكم جاز له أن يترك للمضرور الحق في المطالبة بأعادة النظر في تقدير التعويض خلال مدة معقولة وتكون العبرة في تقدير التعويض النهائي بوقت النطق بالحكم به. </a:t>
            </a:r>
            <a:endParaRPr lang="en-US" sz="1600" dirty="0">
              <a:cs typeface="+mn-cs"/>
            </a:endParaRPr>
          </a:p>
          <a:p>
            <a:pPr>
              <a:lnSpc>
                <a:spcPct val="150000"/>
              </a:lnSpc>
              <a:defRPr/>
            </a:pPr>
            <a:r>
              <a:rPr lang="ar-IQ" sz="1600" dirty="0">
                <a:cs typeface="+mn-cs"/>
              </a:rPr>
              <a:t>وأذ أجاز القانون للمضرور المطالبة بالتعويض عن الضرر المتزايد الى وقت النطق بالحكم فليس من حقه المطالبة به أذا نشأ عن تعمده وتقصيره ( المادة 210 مدني). فأن أهمل المصاب سبل العناية والعلاج وتفاقم الضرر الذي يطالب بالتعويض عنه. يجوز للمحكمة حينذاك أن تنقص من مقدار التعويض المطلوب في ضوء سلطته التقديرية.  </a:t>
            </a:r>
            <a:endParaRPr lang="ar-IQ" sz="1600" dirty="0">
              <a:latin typeface="+mn-lt"/>
              <a:cs typeface="+mn-cs"/>
            </a:endParaRP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
          <p:cNvSpPr>
            <a:spLocks noChangeArrowheads="1"/>
          </p:cNvSpPr>
          <p:nvPr/>
        </p:nvSpPr>
        <p:spPr bwMode="auto">
          <a:xfrm>
            <a:off x="228600" y="304800"/>
            <a:ext cx="8610600" cy="6462713"/>
          </a:xfrm>
          <a:prstGeom prst="rect">
            <a:avLst/>
          </a:prstGeom>
          <a:noFill/>
          <a:ln w="9525">
            <a:noFill/>
            <a:miter lim="800000"/>
            <a:headEnd/>
            <a:tailEnd/>
          </a:ln>
        </p:spPr>
        <p:txBody>
          <a:bodyPr>
            <a:spAutoFit/>
          </a:bodyPr>
          <a:lstStyle/>
          <a:p>
            <a:pPr>
              <a:lnSpc>
                <a:spcPct val="150000"/>
              </a:lnSpc>
            </a:pPr>
            <a:r>
              <a:rPr lang="ar-IQ" b="1">
                <a:latin typeface="Corbel" pitchFamily="34" charset="0"/>
                <a:cs typeface="Tahoma" pitchFamily="34" charset="0"/>
              </a:rPr>
              <a:t> </a:t>
            </a:r>
            <a:r>
              <a:rPr lang="ar-IQ" b="1">
                <a:solidFill>
                  <a:srgbClr val="FFFF00"/>
                </a:solidFill>
                <a:latin typeface="Corbel" pitchFamily="34" charset="0"/>
                <a:cs typeface="Tahoma" pitchFamily="34" charset="0"/>
              </a:rPr>
              <a:t>2. التعويض الأتفاقي أو الشرط الجزائي</a:t>
            </a:r>
            <a:endParaRPr lang="en-US" b="1">
              <a:solidFill>
                <a:srgbClr val="FFFF00"/>
              </a:solidFill>
              <a:latin typeface="Corbel" pitchFamily="34" charset="0"/>
            </a:endParaRPr>
          </a:p>
          <a:p>
            <a:pPr rtl="0">
              <a:lnSpc>
                <a:spcPct val="150000"/>
              </a:lnSpc>
            </a:pPr>
            <a:r>
              <a:rPr lang="ar-IQ">
                <a:latin typeface="Corbel" pitchFamily="34" charset="0"/>
                <a:cs typeface="Tahoma" pitchFamily="34" charset="0"/>
              </a:rPr>
              <a:t>يعرف التعويض الأتفاقي بأنه أتفاق يحدد فيه المتعاقدان مقدما مقدار التعويض الذي يستحقه الدائن اذا لم ينفذ المدين التزامه أو أخل به أذا تأخر في تنفيذه, </a:t>
            </a:r>
          </a:p>
          <a:p>
            <a:pPr rtl="0">
              <a:lnSpc>
                <a:spcPct val="150000"/>
              </a:lnSpc>
            </a:pPr>
            <a:r>
              <a:rPr lang="ar-IQ">
                <a:latin typeface="Corbel" pitchFamily="34" charset="0"/>
                <a:cs typeface="Tahoma" pitchFamily="34" charset="0"/>
              </a:rPr>
              <a:t>هو </a:t>
            </a:r>
            <a:r>
              <a:rPr lang="ar-IQ">
                <a:solidFill>
                  <a:srgbClr val="0070C0"/>
                </a:solidFill>
                <a:latin typeface="Corbel" pitchFamily="34" charset="0"/>
                <a:cs typeface="Tahoma" pitchFamily="34" charset="0"/>
              </a:rPr>
              <a:t>شرط</a:t>
            </a:r>
            <a:r>
              <a:rPr lang="ar-IQ">
                <a:latin typeface="Corbel" pitchFamily="34" charset="0"/>
                <a:cs typeface="Tahoma" pitchFamily="34" charset="0"/>
              </a:rPr>
              <a:t> لأنه يدرج عادة ضمن شروط العقد الأصلي,</a:t>
            </a:r>
            <a:r>
              <a:rPr lang="ar-IQ">
                <a:solidFill>
                  <a:srgbClr val="0070C0"/>
                </a:solidFill>
                <a:latin typeface="Corbel" pitchFamily="34" charset="0"/>
                <a:cs typeface="Tahoma" pitchFamily="34" charset="0"/>
              </a:rPr>
              <a:t> </a:t>
            </a:r>
          </a:p>
          <a:p>
            <a:pPr>
              <a:lnSpc>
                <a:spcPct val="150000"/>
              </a:lnSpc>
            </a:pPr>
            <a:r>
              <a:rPr lang="ar-IQ">
                <a:solidFill>
                  <a:srgbClr val="0070C0"/>
                </a:solidFill>
                <a:latin typeface="Corbel" pitchFamily="34" charset="0"/>
                <a:cs typeface="Tahoma" pitchFamily="34" charset="0"/>
              </a:rPr>
              <a:t>وهو جزائي </a:t>
            </a:r>
            <a:r>
              <a:rPr lang="ar-IQ">
                <a:latin typeface="Corbel" pitchFamily="34" charset="0"/>
                <a:cs typeface="Tahoma" pitchFamily="34" charset="0"/>
              </a:rPr>
              <a:t>القصد منه تعويض الدائن عما يصيبه من ضرر, وهو جزاء يفرض على المدين لعدم تنفيذ ألتزامه أو أخلاله بتنفيذ ألتزام في ذمته, وهو قد ينطوي في معنى التهديد. </a:t>
            </a:r>
          </a:p>
          <a:p>
            <a:pPr>
              <a:lnSpc>
                <a:spcPct val="150000"/>
              </a:lnSpc>
            </a:pPr>
            <a:endParaRPr lang="ar-IQ">
              <a:solidFill>
                <a:srgbClr val="0070C0"/>
              </a:solidFill>
              <a:latin typeface="Corbel" pitchFamily="34" charset="0"/>
              <a:cs typeface="Tahoma" pitchFamily="34" charset="0"/>
            </a:endParaRPr>
          </a:p>
          <a:p>
            <a:pPr>
              <a:lnSpc>
                <a:spcPct val="150000"/>
              </a:lnSpc>
            </a:pPr>
            <a:r>
              <a:rPr lang="ar-IQ">
                <a:solidFill>
                  <a:srgbClr val="FFFF00"/>
                </a:solidFill>
                <a:latin typeface="Corbel" pitchFamily="34" charset="0"/>
                <a:cs typeface="Tahoma" pitchFamily="34" charset="0"/>
              </a:rPr>
              <a:t>تطبيقاته</a:t>
            </a:r>
            <a:r>
              <a:rPr lang="ar-IQ">
                <a:solidFill>
                  <a:srgbClr val="0070C0"/>
                </a:solidFill>
                <a:latin typeface="Corbel" pitchFamily="34" charset="0"/>
                <a:cs typeface="Tahoma" pitchFamily="34" charset="0"/>
              </a:rPr>
              <a:t>, </a:t>
            </a:r>
            <a:r>
              <a:rPr lang="ar-IQ">
                <a:latin typeface="Corbel" pitchFamily="34" charset="0"/>
                <a:cs typeface="Tahoma" pitchFamily="34" charset="0"/>
              </a:rPr>
              <a:t>أن التعويض الأتفاقي قد يكون تعويضا عن عدم التنفيذ كما لو أشترط المشتري على البائع تعويضا أذا تصرف في المبيع لشخص أخر, أو تعويضا عن التأخير في التنفيذ, كما لو أشترط المقاول تعويضا معينا عن كل يوم تأخير فيه عن أقامة البناء وتسليمه بعد الميعاد المتفق عليه في العقد. </a:t>
            </a:r>
          </a:p>
          <a:p>
            <a:pPr>
              <a:lnSpc>
                <a:spcPct val="150000"/>
              </a:lnSpc>
            </a:pPr>
            <a:r>
              <a:rPr lang="ar-IQ">
                <a:latin typeface="Corbel" pitchFamily="34" charset="0"/>
                <a:cs typeface="Tahoma" pitchFamily="34" charset="0"/>
              </a:rPr>
              <a:t>لا مانع من الأتفاق سلفا على تقدير التعويض المستحق عن الأخلال بألتزام غير عقدي. كأن يتفق الطرفان على تقدير التعويض المستحق في حالة خيانة الأمانة. </a:t>
            </a:r>
          </a:p>
          <a:p>
            <a:pPr>
              <a:lnSpc>
                <a:spcPct val="150000"/>
              </a:lnSpc>
            </a:pPr>
            <a:r>
              <a:rPr lang="ar-IQ">
                <a:latin typeface="Corbel" pitchFamily="34" charset="0"/>
                <a:cs typeface="Tahoma" pitchFamily="34" charset="0"/>
              </a:rPr>
              <a:t>وأشار المادة 170/ 1 الى الشرط الجزائي بقوله, يجوز للمتعاقدين أن يحددا مقدما قيمة التعويض بالنص عليها في العقد أو أتفاق لاحق.  </a:t>
            </a:r>
            <a:r>
              <a:rPr lang="ar-IQ">
                <a:solidFill>
                  <a:srgbClr val="0070C0"/>
                </a:solidFill>
                <a:latin typeface="Corbel" pitchFamily="34" charset="0"/>
                <a:cs typeface="Tahoma" pitchFamily="34" charset="0"/>
              </a:rPr>
              <a:t> </a:t>
            </a:r>
            <a:r>
              <a:rPr lang="ar-IQ">
                <a:solidFill>
                  <a:srgbClr val="FF0000"/>
                </a:solidFill>
                <a:latin typeface="Corbel" pitchFamily="34" charset="0"/>
                <a:cs typeface="Tahoma" pitchFamily="34" charset="0"/>
              </a:rPr>
              <a:t>    </a:t>
            </a:r>
            <a:r>
              <a:rPr lang="ar-IQ" sz="2400">
                <a:solidFill>
                  <a:srgbClr val="FF0000"/>
                </a:solidFill>
                <a:latin typeface="Corbel" pitchFamily="34" charset="0"/>
                <a:cs typeface="Tahoma" pitchFamily="34" charset="0"/>
              </a:rPr>
              <a:t> </a:t>
            </a:r>
            <a:r>
              <a:rPr lang="ar-IQ">
                <a:latin typeface="Corbel" pitchFamily="34" charset="0"/>
                <a:cs typeface="Tahoma" pitchFamily="34" charset="0"/>
              </a:rPr>
              <a:t>       </a:t>
            </a: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
          <p:cNvSpPr>
            <a:spLocks noChangeArrowheads="1"/>
          </p:cNvSpPr>
          <p:nvPr/>
        </p:nvSpPr>
        <p:spPr bwMode="auto">
          <a:xfrm>
            <a:off x="228600" y="531813"/>
            <a:ext cx="8610600" cy="2170112"/>
          </a:xfrm>
          <a:prstGeom prst="rect">
            <a:avLst/>
          </a:prstGeom>
          <a:noFill/>
          <a:ln w="9525">
            <a:noFill/>
            <a:miter lim="800000"/>
            <a:headEnd/>
            <a:tailEnd/>
          </a:ln>
        </p:spPr>
        <p:txBody>
          <a:bodyPr>
            <a:spAutoFit/>
          </a:bodyPr>
          <a:lstStyle/>
          <a:p>
            <a:pPr algn="just">
              <a:lnSpc>
                <a:spcPct val="150000"/>
              </a:lnSpc>
            </a:pPr>
            <a:r>
              <a:rPr lang="ar-IQ">
                <a:solidFill>
                  <a:srgbClr val="0070C0"/>
                </a:solidFill>
                <a:latin typeface="Corbel" pitchFamily="34" charset="0"/>
                <a:cs typeface="Tahoma" pitchFamily="34" charset="0"/>
              </a:rPr>
              <a:t>الأغراض من الشرط الجزائي</a:t>
            </a:r>
          </a:p>
          <a:p>
            <a:pPr algn="just">
              <a:lnSpc>
                <a:spcPct val="150000"/>
              </a:lnSpc>
            </a:pPr>
            <a:endParaRPr lang="ar-IQ">
              <a:solidFill>
                <a:srgbClr val="0070C0"/>
              </a:solidFill>
              <a:latin typeface="Corbel" pitchFamily="34" charset="0"/>
              <a:cs typeface="Tahoma" pitchFamily="34" charset="0"/>
            </a:endParaRPr>
          </a:p>
          <a:p>
            <a:pPr algn="just">
              <a:lnSpc>
                <a:spcPct val="150000"/>
              </a:lnSpc>
            </a:pPr>
            <a:r>
              <a:rPr lang="ar-IQ">
                <a:latin typeface="Corbel" pitchFamily="34" charset="0"/>
                <a:cs typeface="Tahoma" pitchFamily="34" charset="0"/>
              </a:rPr>
              <a:t>- قد يراد منه التحايل على أحكام القانون المتعلقة بفوائد التأخير</a:t>
            </a:r>
          </a:p>
          <a:p>
            <a:pPr algn="just">
              <a:lnSpc>
                <a:spcPct val="150000"/>
              </a:lnSpc>
            </a:pPr>
            <a:r>
              <a:rPr lang="ar-IQ">
                <a:latin typeface="Corbel" pitchFamily="34" charset="0"/>
                <a:cs typeface="Tahoma" pitchFamily="34" charset="0"/>
              </a:rPr>
              <a:t>- وقد يقصد به تعديل أحكام المسؤلية المترتبة على الأخلال بتنفيذ الألتزام تخفيفا أو تشديدا </a:t>
            </a:r>
          </a:p>
          <a:p>
            <a:pPr algn="just">
              <a:lnSpc>
                <a:spcPct val="150000"/>
              </a:lnSpc>
            </a:pPr>
            <a:r>
              <a:rPr lang="ar-IQ">
                <a:latin typeface="Corbel" pitchFamily="34" charset="0"/>
                <a:cs typeface="Tahoma" pitchFamily="34" charset="0"/>
              </a:rPr>
              <a:t>-وأن أهم غرض يهدف اليه هو تجنب تحكم القضاء أو التخفيف من تحكمه في تقدير التعويض. </a:t>
            </a: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47713"/>
            <a:ext cx="8610600" cy="5216525"/>
          </a:xfrm>
          <a:prstGeom prst="rect">
            <a:avLst/>
          </a:prstGeom>
        </p:spPr>
        <p:txBody>
          <a:bodyPr>
            <a:spAutoFit/>
          </a:bodyPr>
          <a:lstStyle/>
          <a:p>
            <a:pPr algn="just" fontAlgn="auto">
              <a:lnSpc>
                <a:spcPct val="150000"/>
              </a:lnSpc>
              <a:spcBef>
                <a:spcPts val="0"/>
              </a:spcBef>
              <a:spcAft>
                <a:spcPts val="0"/>
              </a:spcAft>
              <a:defRPr/>
            </a:pPr>
            <a:r>
              <a:rPr lang="ar-IQ" b="1" dirty="0">
                <a:solidFill>
                  <a:srgbClr val="00B050"/>
                </a:solidFill>
                <a:latin typeface="+mn-lt"/>
                <a:cs typeface="+mn-cs"/>
              </a:rPr>
              <a:t>خصائص الشرط الجزائي</a:t>
            </a:r>
          </a:p>
          <a:p>
            <a:pPr algn="just" fontAlgn="auto">
              <a:lnSpc>
                <a:spcPct val="150000"/>
              </a:lnSpc>
              <a:spcBef>
                <a:spcPts val="0"/>
              </a:spcBef>
              <a:spcAft>
                <a:spcPts val="0"/>
              </a:spcAft>
              <a:defRPr/>
            </a:pPr>
            <a:endParaRPr lang="ar-IQ" dirty="0">
              <a:solidFill>
                <a:srgbClr val="FF0000"/>
              </a:solidFill>
              <a:latin typeface="+mn-lt"/>
              <a:cs typeface="+mn-cs"/>
            </a:endParaRPr>
          </a:p>
          <a:p>
            <a:pPr marL="342900" indent="-342900" algn="just" fontAlgn="auto">
              <a:lnSpc>
                <a:spcPct val="150000"/>
              </a:lnSpc>
              <a:spcBef>
                <a:spcPts val="0"/>
              </a:spcBef>
              <a:spcAft>
                <a:spcPts val="0"/>
              </a:spcAft>
              <a:defRPr/>
            </a:pPr>
            <a:r>
              <a:rPr lang="ar-IQ" dirty="0">
                <a:solidFill>
                  <a:srgbClr val="FFFF00"/>
                </a:solidFill>
                <a:latin typeface="+mn-lt"/>
                <a:cs typeface="+mn-cs"/>
              </a:rPr>
              <a:t>1. أنه أتفاق بين الطرفين,</a:t>
            </a:r>
            <a:r>
              <a:rPr lang="ar-IQ" dirty="0">
                <a:solidFill>
                  <a:srgbClr val="0070C0"/>
                </a:solidFill>
                <a:latin typeface="+mn-lt"/>
                <a:cs typeface="+mn-cs"/>
              </a:rPr>
              <a:t> </a:t>
            </a:r>
            <a:r>
              <a:rPr lang="ar-IQ" dirty="0">
                <a:latin typeface="+mn-lt"/>
                <a:cs typeface="+mn-cs"/>
              </a:rPr>
              <a:t>والأتفاق هذا يسري عليه جميع أحكام العقد أركانه وشروطه.الخ</a:t>
            </a:r>
          </a:p>
          <a:p>
            <a:pPr marL="342900" indent="-342900" algn="just" fontAlgn="auto">
              <a:lnSpc>
                <a:spcPct val="150000"/>
              </a:lnSpc>
              <a:spcBef>
                <a:spcPts val="0"/>
              </a:spcBef>
              <a:spcAft>
                <a:spcPts val="0"/>
              </a:spcAft>
              <a:defRPr/>
            </a:pPr>
            <a:r>
              <a:rPr lang="ar-IQ" dirty="0">
                <a:solidFill>
                  <a:srgbClr val="FFFF00"/>
                </a:solidFill>
                <a:latin typeface="+mn-lt"/>
                <a:cs typeface="+mn-cs"/>
              </a:rPr>
              <a:t>2. انه اتفاق على تقدير التعويض,</a:t>
            </a:r>
            <a:r>
              <a:rPr lang="ar-IQ" dirty="0">
                <a:latin typeface="+mn-lt"/>
                <a:cs typeface="+mn-cs"/>
              </a:rPr>
              <a:t> ولكي ينتج الأتفاق أثره يجب أن يحتوي على جميع شروط أستحقاق التعويض. </a:t>
            </a:r>
            <a:endParaRPr lang="ar-IQ" dirty="0">
              <a:solidFill>
                <a:srgbClr val="FFFF00"/>
              </a:solidFill>
              <a:latin typeface="+mn-lt"/>
              <a:cs typeface="+mn-cs"/>
            </a:endParaRPr>
          </a:p>
          <a:p>
            <a:pPr algn="just" fontAlgn="auto">
              <a:lnSpc>
                <a:spcPct val="150000"/>
              </a:lnSpc>
              <a:spcBef>
                <a:spcPts val="0"/>
              </a:spcBef>
              <a:spcAft>
                <a:spcPts val="0"/>
              </a:spcAft>
              <a:defRPr/>
            </a:pPr>
            <a:r>
              <a:rPr lang="ar-IQ" dirty="0">
                <a:solidFill>
                  <a:srgbClr val="FFFF00"/>
                </a:solidFill>
                <a:latin typeface="+mn-lt"/>
                <a:cs typeface="+mn-cs"/>
              </a:rPr>
              <a:t>3. أنه أتفاق يحدد فيه الطرفان مقدما مقدار التعويض,</a:t>
            </a:r>
            <a:r>
              <a:rPr lang="ar-IQ" dirty="0">
                <a:latin typeface="+mn-lt"/>
                <a:cs typeface="+mn-cs"/>
              </a:rPr>
              <a:t> أي تحديد الطرفان الشرط باتفاق قبل أن يتم عدم التنفيذ أو الـتأخير في التنفيذ وألا اعتبر صلحا. فالشرط يمكن أن يتضمنه شروط العقد الأصلي أو يتضمنه أتفاق لاحق للعقد شرط أن يقع الأتفاق قبل الأخلال بتنفيذ الألتزام</a:t>
            </a:r>
            <a:r>
              <a:rPr lang="ar-IQ" dirty="0">
                <a:solidFill>
                  <a:srgbClr val="FFFF00"/>
                </a:solidFill>
                <a:latin typeface="+mn-lt"/>
                <a:cs typeface="+mn-cs"/>
              </a:rPr>
              <a:t>        </a:t>
            </a:r>
            <a:r>
              <a:rPr lang="ar-IQ" sz="2400" dirty="0">
                <a:solidFill>
                  <a:srgbClr val="FFFF00"/>
                </a:solidFill>
                <a:latin typeface="+mn-lt"/>
                <a:cs typeface="+mn-cs"/>
              </a:rPr>
              <a:t> </a:t>
            </a:r>
          </a:p>
          <a:p>
            <a:pPr algn="just" fontAlgn="auto">
              <a:lnSpc>
                <a:spcPct val="150000"/>
              </a:lnSpc>
              <a:spcBef>
                <a:spcPts val="0"/>
              </a:spcBef>
              <a:spcAft>
                <a:spcPts val="0"/>
              </a:spcAft>
              <a:defRPr/>
            </a:pPr>
            <a:r>
              <a:rPr lang="ar-IQ" dirty="0">
                <a:solidFill>
                  <a:srgbClr val="FFFF00"/>
                </a:solidFill>
                <a:latin typeface="+mn-lt"/>
                <a:cs typeface="+mn-cs"/>
              </a:rPr>
              <a:t>4. أنه أتفاق ينطوي على خروج عن أحكام التقدير القضائي,</a:t>
            </a:r>
            <a:r>
              <a:rPr lang="ar-IQ" dirty="0">
                <a:latin typeface="+mn-lt"/>
                <a:cs typeface="+mn-cs"/>
              </a:rPr>
              <a:t> أن أحكام الشرط الجزائي أحكام أستثنائية لذا يكون تطبيقه مقصورا على الحالة التي قصدها الطرفان. </a:t>
            </a:r>
          </a:p>
          <a:p>
            <a:pPr algn="just" fontAlgn="auto">
              <a:lnSpc>
                <a:spcPct val="150000"/>
              </a:lnSpc>
              <a:spcBef>
                <a:spcPts val="0"/>
              </a:spcBef>
              <a:spcAft>
                <a:spcPts val="0"/>
              </a:spcAft>
              <a:defRPr/>
            </a:pPr>
            <a:r>
              <a:rPr lang="ar-IQ" dirty="0">
                <a:solidFill>
                  <a:srgbClr val="FFFF00"/>
                </a:solidFill>
                <a:latin typeface="+mn-lt"/>
                <a:cs typeface="+mn-cs"/>
              </a:rPr>
              <a:t>5. أنه أتفاق تبعي, </a:t>
            </a:r>
            <a:r>
              <a:rPr lang="ar-IQ" dirty="0">
                <a:latin typeface="+mn-lt"/>
                <a:cs typeface="+mn-cs"/>
              </a:rPr>
              <a:t>فالأتفاق على شرط الجزائي تم بمناسبة الأتفاق على ألتزام أخر وبقصد حمل المتعاقد على تنفيذه فهو أتفاق ينشيء التزاما تبعيا بتقدير التعويض. </a:t>
            </a:r>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908675"/>
          </a:xfrm>
          <a:prstGeom prst="rect">
            <a:avLst/>
          </a:prstGeom>
        </p:spPr>
        <p:txBody>
          <a:bodyPr>
            <a:spAutoFit/>
          </a:bodyPr>
          <a:lstStyle/>
          <a:p>
            <a:pPr algn="just" fontAlgn="auto">
              <a:lnSpc>
                <a:spcPct val="150000"/>
              </a:lnSpc>
              <a:spcBef>
                <a:spcPts val="0"/>
              </a:spcBef>
              <a:spcAft>
                <a:spcPts val="0"/>
              </a:spcAft>
              <a:defRPr/>
            </a:pPr>
            <a:r>
              <a:rPr lang="ar-IQ" dirty="0">
                <a:solidFill>
                  <a:srgbClr val="0070C0"/>
                </a:solidFill>
                <a:latin typeface="+mn-lt"/>
                <a:cs typeface="+mn-cs"/>
              </a:rPr>
              <a:t>طبيعة الشرط الجزائي</a:t>
            </a:r>
          </a:p>
          <a:p>
            <a:pPr algn="just" fontAlgn="auto">
              <a:lnSpc>
                <a:spcPct val="150000"/>
              </a:lnSpc>
              <a:spcBef>
                <a:spcPts val="0"/>
              </a:spcBef>
              <a:spcAft>
                <a:spcPts val="0"/>
              </a:spcAft>
              <a:defRPr/>
            </a:pPr>
            <a:r>
              <a:rPr lang="ar-IQ" dirty="0">
                <a:latin typeface="+mn-lt"/>
                <a:cs typeface="+mn-cs"/>
              </a:rPr>
              <a:t>أن الألتزام بالشرط الجزائي يكون ألتزاما تبعيا لا اصليا. فهو تابع لألتزام أصيل أيا كان مصدره عقدا أو غيره وأيا كان محله نقل حق عيني أو عملا أو أمتناع عن عمل ومتى ألتزم المدين بالألتزام الأصلي في العقد أو في أتفاق لاحق. </a:t>
            </a:r>
          </a:p>
          <a:p>
            <a:pPr algn="just" fontAlgn="auto">
              <a:lnSpc>
                <a:spcPct val="150000"/>
              </a:lnSpc>
              <a:spcBef>
                <a:spcPts val="0"/>
              </a:spcBef>
              <a:spcAft>
                <a:spcPts val="0"/>
              </a:spcAft>
              <a:defRPr/>
            </a:pPr>
            <a:r>
              <a:rPr lang="ar-IQ" dirty="0">
                <a:latin typeface="+mn-lt"/>
                <a:cs typeface="+mn-cs"/>
              </a:rPr>
              <a:t>يترتب على صفة التبعية للشرط الجزائي نتائج أهمها ما يأتي:-</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تكون العبرة بالألتزام الأصلي لا بالشرط الجزائي عند مطالبة الدائن مدينه بالتنفيذ فاذا كان التنفيذ العيني للألتزام الأصلي ممكنا فأن الدائن لا يستطيع مطالبة مدينه ألا به. </a:t>
            </a:r>
          </a:p>
          <a:p>
            <a:pPr marL="342900" indent="-342900" algn="just" fontAlgn="auto">
              <a:lnSpc>
                <a:spcPct val="150000"/>
              </a:lnSpc>
              <a:spcBef>
                <a:spcPts val="0"/>
              </a:spcBef>
              <a:spcAft>
                <a:spcPts val="0"/>
              </a:spcAft>
              <a:defRPr/>
            </a:pPr>
            <a:r>
              <a:rPr lang="ar-IQ" dirty="0">
                <a:solidFill>
                  <a:srgbClr val="FF0000"/>
                </a:solidFill>
                <a:latin typeface="+mn-lt"/>
                <a:cs typeface="+mn-cs"/>
              </a:rPr>
              <a:t>	</a:t>
            </a:r>
            <a:r>
              <a:rPr lang="ar-IQ" dirty="0">
                <a:solidFill>
                  <a:srgbClr val="00B050"/>
                </a:solidFill>
                <a:latin typeface="+mn-lt"/>
                <a:cs typeface="+mn-cs"/>
              </a:rPr>
              <a:t>غير أن للدائن أن يطالب مدينه بتنفيذ الشرط الجزائي وللمدين أن يعرض تنفيذ الشرط الجزائي على دائنه أذا أصبح تنفيذ الألتزام مستحيلا بخطأ المدين. أما أذا أصبح التنفيذ مستحيلا بسبب أجنبي على المدين فان الألتزام الأصلي ينقضي ويسقط بأنقضائه الألتزام التبعي, ولا يجوز المطالبة بتطبيق الشرط الجزائي لان المدين لا يكون مسؤلا والتعويض لا يكون مستحقا عندئذ. </a:t>
            </a:r>
          </a:p>
          <a:p>
            <a:pPr marL="342900" indent="-342900" algn="just" fontAlgn="auto">
              <a:lnSpc>
                <a:spcPct val="150000"/>
              </a:lnSpc>
              <a:spcBef>
                <a:spcPts val="0"/>
              </a:spcBef>
              <a:spcAft>
                <a:spcPts val="0"/>
              </a:spcAft>
              <a:defRPr/>
            </a:pPr>
            <a:r>
              <a:rPr lang="ar-IQ" dirty="0">
                <a:latin typeface="+mn-lt"/>
                <a:cs typeface="+mn-cs"/>
              </a:rPr>
              <a:t>2. ويترتب أيضا أن تلحق الشرط الجزائي الأوصاف التي أقترن بها الألتزام الأصيل من شرط وأجل وتعدد.</a:t>
            </a:r>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3694113"/>
          </a:xfrm>
          <a:prstGeom prst="rect">
            <a:avLst/>
          </a:prstGeom>
        </p:spPr>
        <p:txBody>
          <a:bodyPr>
            <a:spAutoFit/>
          </a:bodyPr>
          <a:lstStyle/>
          <a:p>
            <a:pPr marL="342900" indent="-342900" algn="just" fontAlgn="auto">
              <a:lnSpc>
                <a:spcPct val="150000"/>
              </a:lnSpc>
              <a:spcBef>
                <a:spcPts val="0"/>
              </a:spcBef>
              <a:spcAft>
                <a:spcPts val="0"/>
              </a:spcAft>
              <a:defRPr/>
            </a:pPr>
            <a:r>
              <a:rPr lang="ar-IQ" dirty="0">
                <a:latin typeface="+mn-lt"/>
                <a:cs typeface="+mn-cs"/>
              </a:rPr>
              <a:t>3. ويترتب, أن بطلان الألتزام الأصلي يؤدي الى بطلان الشرط الجزائي أما العكس فغير وارد. </a:t>
            </a:r>
          </a:p>
          <a:p>
            <a:pPr algn="just" fontAlgn="auto">
              <a:lnSpc>
                <a:spcPct val="150000"/>
              </a:lnSpc>
              <a:spcBef>
                <a:spcPts val="0"/>
              </a:spcBef>
              <a:spcAft>
                <a:spcPts val="0"/>
              </a:spcAft>
              <a:defRPr/>
            </a:pPr>
            <a:r>
              <a:rPr lang="ar-IQ" dirty="0">
                <a:latin typeface="+mn-lt"/>
                <a:cs typeface="+mn-cs"/>
              </a:rPr>
              <a:t>   فأذا كان اللأتزام الأصلي باطلا بسبب أنعدام الأهلية فأن ذلك يؤدي الى بطلان الشرط الجزائي. أما اذا كان الشرط الجزائي باطلا لمخالفته لقواعد القانون الأمرة, كأن يتعهد ممثل أن لا يمثل على مسرح معين والا حبس نفسه في مكان ما فأن بطلان الشرط لا  يؤدي الى بطلان الألتزام الأصلي (اي عدم التمثيل ) .    </a:t>
            </a:r>
            <a:r>
              <a:rPr lang="ar-IQ" sz="2400" dirty="0">
                <a:latin typeface="+mn-lt"/>
                <a:cs typeface="+mn-cs"/>
              </a:rPr>
              <a:t> </a:t>
            </a:r>
            <a:endParaRPr lang="ar-IQ" sz="2400" dirty="0">
              <a:solidFill>
                <a:srgbClr val="00B050"/>
              </a:solidFill>
              <a:latin typeface="+mn-lt"/>
              <a:cs typeface="+mn-cs"/>
            </a:endParaRPr>
          </a:p>
          <a:p>
            <a:pPr algn="just" fontAlgn="auto">
              <a:lnSpc>
                <a:spcPct val="150000"/>
              </a:lnSpc>
              <a:spcBef>
                <a:spcPts val="0"/>
              </a:spcBef>
              <a:spcAft>
                <a:spcPts val="0"/>
              </a:spcAft>
              <a:defRPr/>
            </a:pPr>
            <a:r>
              <a:rPr lang="ar-IQ" dirty="0">
                <a:solidFill>
                  <a:srgbClr val="00B050"/>
                </a:solidFill>
                <a:latin typeface="+mn-lt"/>
                <a:cs typeface="+mn-cs"/>
              </a:rPr>
              <a:t>4. ويترتب على صفة التبعية أن فسخ العقد وهو مصدر الألتزام الأصلي يؤدي الى سقوط الشرط الجزائي.  </a:t>
            </a:r>
            <a:endParaRPr lang="ar-IQ" sz="2400" dirty="0">
              <a:solidFill>
                <a:srgbClr val="00B050"/>
              </a:solidFill>
              <a:latin typeface="+mn-lt"/>
              <a:cs typeface="+mn-cs"/>
            </a:endParaRP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5908675"/>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أحكام الشرط الجزائي ( م. 170 مدني)  </a:t>
            </a:r>
          </a:p>
          <a:p>
            <a:pPr algn="just" fontAlgn="auto">
              <a:lnSpc>
                <a:spcPct val="150000"/>
              </a:lnSpc>
              <a:spcBef>
                <a:spcPts val="0"/>
              </a:spcBef>
              <a:spcAft>
                <a:spcPts val="0"/>
              </a:spcAft>
              <a:defRPr/>
            </a:pPr>
            <a:r>
              <a:rPr lang="ar-IQ" dirty="0">
                <a:latin typeface="+mn-lt"/>
                <a:cs typeface="+mn-cs"/>
              </a:rPr>
              <a:t>أن الشرط الجزائي اذا توافرت شروطه يصبح ملزما للمتعاقدين ويجب على القاضي الحكم به. ولا يستطيع القاضي لأجراء التعديلات على مقداره الا في الحالات التي نص القانون عليه</a:t>
            </a:r>
          </a:p>
          <a:p>
            <a:pPr algn="just" fontAlgn="auto">
              <a:lnSpc>
                <a:spcPct val="150000"/>
              </a:lnSpc>
              <a:spcBef>
                <a:spcPts val="0"/>
              </a:spcBef>
              <a:spcAft>
                <a:spcPts val="0"/>
              </a:spcAft>
              <a:defRPr/>
            </a:pPr>
            <a:endParaRPr lang="ar-IQ" dirty="0">
              <a:solidFill>
                <a:srgbClr val="FFFF00"/>
              </a:solidFill>
              <a:latin typeface="+mn-lt"/>
              <a:cs typeface="+mn-cs"/>
            </a:endParaRPr>
          </a:p>
          <a:p>
            <a:pPr algn="just" fontAlgn="auto">
              <a:lnSpc>
                <a:spcPct val="150000"/>
              </a:lnSpc>
              <a:spcBef>
                <a:spcPts val="0"/>
              </a:spcBef>
              <a:spcAft>
                <a:spcPts val="0"/>
              </a:spcAft>
              <a:defRPr/>
            </a:pPr>
            <a:r>
              <a:rPr lang="ar-IQ" dirty="0">
                <a:solidFill>
                  <a:srgbClr val="FFFF00"/>
                </a:solidFill>
                <a:latin typeface="+mn-lt"/>
                <a:cs typeface="+mn-cs"/>
              </a:rPr>
              <a:t>تخفيض الشرط الجزائي</a:t>
            </a:r>
          </a:p>
          <a:p>
            <a:pPr algn="just" fontAlgn="auto">
              <a:lnSpc>
                <a:spcPct val="150000"/>
              </a:lnSpc>
              <a:spcBef>
                <a:spcPts val="0"/>
              </a:spcBef>
              <a:spcAft>
                <a:spcPts val="0"/>
              </a:spcAft>
              <a:defRPr/>
            </a:pPr>
            <a:r>
              <a:rPr lang="ar-IQ" dirty="0">
                <a:latin typeface="+mn-lt"/>
                <a:cs typeface="+mn-cs"/>
              </a:rPr>
              <a:t>يجوز للمحكمة أن تنقص من قيمة الشرط الجزائي في حالتين</a:t>
            </a:r>
          </a:p>
          <a:p>
            <a:pPr marL="342900" indent="-342900" algn="just" fontAlgn="auto">
              <a:lnSpc>
                <a:spcPct val="150000"/>
              </a:lnSpc>
              <a:spcBef>
                <a:spcPts val="0"/>
              </a:spcBef>
              <a:spcAft>
                <a:spcPts val="0"/>
              </a:spcAft>
              <a:buFontTx/>
              <a:buAutoNum type="arabicPeriod"/>
              <a:defRPr/>
            </a:pPr>
            <a:r>
              <a:rPr lang="ar-IQ" dirty="0">
                <a:latin typeface="+mn-lt"/>
                <a:cs typeface="+mn-cs"/>
              </a:rPr>
              <a:t>أذا كان تقدير التعويض مبالغا فيه الى درجة كبيرة. </a:t>
            </a:r>
          </a:p>
          <a:p>
            <a:pPr marL="342900" indent="-342900" algn="just" fontAlgn="auto">
              <a:lnSpc>
                <a:spcPct val="150000"/>
              </a:lnSpc>
              <a:spcBef>
                <a:spcPts val="0"/>
              </a:spcBef>
              <a:spcAft>
                <a:spcPts val="0"/>
              </a:spcAft>
              <a:buFontTx/>
              <a:buAutoNum type="arabicPeriod"/>
              <a:defRPr/>
            </a:pPr>
            <a:r>
              <a:rPr lang="ar-IQ" dirty="0">
                <a:latin typeface="+mn-lt"/>
                <a:cs typeface="+mn-cs"/>
              </a:rPr>
              <a:t>أذا كان الألتزام قد نفذ في جزء منه. لأن العدل يقتضي أن الشرط الجزائي لا يستحق كاملة ألا اذا لم ينفذ المدين ألتزامه كاملا. </a:t>
            </a:r>
          </a:p>
          <a:p>
            <a:pPr marL="342900" indent="-342900" algn="just" fontAlgn="auto">
              <a:lnSpc>
                <a:spcPct val="150000"/>
              </a:lnSpc>
              <a:spcBef>
                <a:spcPts val="0"/>
              </a:spcBef>
              <a:spcAft>
                <a:spcPts val="0"/>
              </a:spcAft>
              <a:defRPr/>
            </a:pPr>
            <a:r>
              <a:rPr lang="ar-IQ" dirty="0">
                <a:latin typeface="+mn-lt"/>
                <a:cs typeface="+mn-cs"/>
              </a:rPr>
              <a:t>ويلاحظ أن أحكام م. 170/ 2 مدني من النظام العام أي يقع باطلا كل أتفاق يخالف ما نصت عليه, مثلا لا يجوز أشتراط الضرر لأستحقاق الشرط الجزائي وللقضاء حق تخفيف التعويض الفادح </a:t>
            </a:r>
          </a:p>
          <a:p>
            <a:pPr marL="342900" indent="-342900" algn="just" fontAlgn="auto">
              <a:lnSpc>
                <a:spcPct val="150000"/>
              </a:lnSpc>
              <a:spcBef>
                <a:spcPts val="0"/>
              </a:spcBef>
              <a:spcAft>
                <a:spcPts val="0"/>
              </a:spcAft>
              <a:buFontTx/>
              <a:buAutoNum type="arabicPeriod"/>
              <a:defRPr/>
            </a:pPr>
            <a:endParaRPr lang="ar-IQ" dirty="0">
              <a:latin typeface="+mn-lt"/>
              <a:cs typeface="+mn-cs"/>
            </a:endParaRPr>
          </a:p>
          <a:p>
            <a:pPr marL="342900" indent="-342900" algn="just"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F0D1FB-79C4-9E6F-CD79-395C114B5698}"/>
              </a:ext>
            </a:extLst>
          </p:cNvPr>
          <p:cNvSpPr txBox="1"/>
          <p:nvPr/>
        </p:nvSpPr>
        <p:spPr>
          <a:xfrm>
            <a:off x="228600" y="228601"/>
            <a:ext cx="8305800" cy="4893647"/>
          </a:xfrm>
          <a:prstGeom prst="rect">
            <a:avLst/>
          </a:prstGeom>
          <a:noFill/>
        </p:spPr>
        <p:txBody>
          <a:bodyPr wrap="square">
            <a:spAutoFit/>
          </a:bodyPr>
          <a:lstStyle/>
          <a:p>
            <a:pPr algn="just">
              <a:lnSpc>
                <a:spcPct val="150000"/>
              </a:lnSpc>
            </a:pPr>
            <a:r>
              <a:rPr lang="ar-IQ" sz="2800" b="1" dirty="0">
                <a:latin typeface="Times New Roman" panose="02020603050405020304" pitchFamily="18" charset="0"/>
                <a:cs typeface="Times New Roman" panose="02020603050405020304" pitchFamily="18" charset="0"/>
              </a:rPr>
              <a:t>س/ عرف الألتزام الطبيعي:</a:t>
            </a:r>
          </a:p>
          <a:p>
            <a:pPr algn="just">
              <a:lnSpc>
                <a:spcPct val="150000"/>
              </a:lnSpc>
            </a:pPr>
            <a:r>
              <a:rPr lang="ar-IQ" sz="2800" b="1" dirty="0">
                <a:latin typeface="Times New Roman" panose="02020603050405020304" pitchFamily="18" charset="0"/>
                <a:cs typeface="Times New Roman" panose="02020603050405020304" pitchFamily="18" charset="0"/>
              </a:rPr>
              <a:t>هو ألتزام قانوني, ولكن لا يتحقق فيه ألا عنصر المديونية دون المسؤلية, وهنا يبرز عنصر المديونية الذي يقتضي من المدين وجوب الوفاء ويعتبر المدين مدينا في نظر القانون فيصح وفاؤه ولا يستطيع استرداد ما وفي عن بينة واختيار. ولهذا لا يكون للدائن أن يجبر المدين على تنفيذه, أي أنه لا يمكن تنفيذه جبرا على المدين. اذا لم يقم بالتنفيذ من تلقاء نفسه</a:t>
            </a:r>
          </a:p>
          <a:p>
            <a:pPr algn="just"/>
            <a:r>
              <a:rPr lang="ar-IQ" dirty="0">
                <a:solidFill>
                  <a:srgbClr val="FFFF00"/>
                </a:solidFill>
                <a:latin typeface="Corbel" pitchFamily="34" charset="0"/>
                <a:cs typeface="Tahoma" pitchFamily="34" charset="0"/>
              </a:rPr>
              <a:t> </a:t>
            </a:r>
          </a:p>
        </p:txBody>
      </p:sp>
    </p:spTree>
    <p:extLst>
      <p:ext uri="{BB962C8B-B14F-4D97-AF65-F5344CB8AC3E}">
        <p14:creationId xmlns:p14="http://schemas.microsoft.com/office/powerpoint/2010/main" val="386442164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4386263"/>
          </a:xfrm>
          <a:prstGeom prst="rect">
            <a:avLst/>
          </a:prstGeom>
        </p:spPr>
        <p:txBody>
          <a:bodyPr>
            <a:spAutoFit/>
          </a:bodyPr>
          <a:lstStyle/>
          <a:p>
            <a:pPr algn="just" fontAlgn="auto">
              <a:lnSpc>
                <a:spcPct val="150000"/>
              </a:lnSpc>
              <a:spcBef>
                <a:spcPts val="0"/>
              </a:spcBef>
              <a:spcAft>
                <a:spcPts val="0"/>
              </a:spcAft>
              <a:defRPr/>
            </a:pPr>
            <a:r>
              <a:rPr lang="ar-IQ" dirty="0">
                <a:solidFill>
                  <a:srgbClr val="FFFF00"/>
                </a:solidFill>
                <a:latin typeface="+mn-lt"/>
                <a:cs typeface="+mn-cs"/>
              </a:rPr>
              <a:t>زيادة الشرط الجزائي</a:t>
            </a:r>
          </a:p>
          <a:p>
            <a:pPr algn="just" fontAlgn="auto">
              <a:lnSpc>
                <a:spcPct val="150000"/>
              </a:lnSpc>
              <a:spcBef>
                <a:spcPts val="0"/>
              </a:spcBef>
              <a:spcAft>
                <a:spcPts val="0"/>
              </a:spcAft>
              <a:defRPr/>
            </a:pPr>
            <a:r>
              <a:rPr lang="ar-IQ" dirty="0">
                <a:latin typeface="+mn-lt"/>
                <a:cs typeface="+mn-cs"/>
              </a:rPr>
              <a:t> أن للمحكمة زيادة قيمة الشرط الجزائي أذا كان التعويض المتفق عليه يقل عن الضرر الواقع, فهناك حالتين تبرر فيها زيادة التعويض فيهما بالرغم من وضع شروط الأعفاء من المسؤلية أو التخفيف منها:- </a:t>
            </a:r>
            <a:endParaRPr lang="ar-IQ"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أذا كان الأخلال بتنفيذ الألتزام العقدي ينسب الى غش أو خطأ جسيم ارتكبه المدين وكان الضرر يفوق في مقداره قيمة الشرط الجزائي. </a:t>
            </a:r>
            <a:endParaRPr lang="ar-IQ" dirty="0">
              <a:solidFill>
                <a:srgbClr val="00B0F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00B0F0"/>
                </a:solidFill>
                <a:latin typeface="+mn-lt"/>
                <a:cs typeface="+mn-cs"/>
              </a:rPr>
              <a:t>أذا كانت قيمة الشرط الجزائي من التفاهة بحيث لا يعتبر تعويضا جديا عن الضرر وكان الشرط الجزائي وسيلة تحايل للأعفاء من المسؤلية التقصيرية. </a:t>
            </a:r>
          </a:p>
          <a:p>
            <a:pPr algn="just" fontAlgn="auto">
              <a:lnSpc>
                <a:spcPct val="150000"/>
              </a:lnSpc>
              <a:spcBef>
                <a:spcPts val="0"/>
              </a:spcBef>
              <a:spcAft>
                <a:spcPts val="0"/>
              </a:spcAft>
              <a:defRPr/>
            </a:pPr>
            <a:r>
              <a:rPr lang="ar-IQ" dirty="0">
                <a:solidFill>
                  <a:srgbClr val="00B0F0"/>
                </a:solidFill>
                <a:latin typeface="+mn-lt"/>
                <a:cs typeface="+mn-cs"/>
              </a:rPr>
              <a:t>     </a:t>
            </a:r>
            <a:r>
              <a:rPr lang="ar-IQ" sz="2400" dirty="0">
                <a:solidFill>
                  <a:srgbClr val="00B0F0"/>
                </a:solidFill>
                <a:latin typeface="+mn-lt"/>
                <a:cs typeface="+mn-cs"/>
              </a:rPr>
              <a:t> </a:t>
            </a:r>
            <a:r>
              <a:rPr lang="ar-IQ" dirty="0">
                <a:solidFill>
                  <a:srgbClr val="00B0F0"/>
                </a:solidFill>
                <a:latin typeface="+mn-lt"/>
                <a:cs typeface="+mn-cs"/>
              </a:rPr>
              <a:t>ويلاحظ ان التعويض هنا أمر يتعلق بالنظام العام ولا يجوز الأتفاق على خلافه (م. 170/2)</a:t>
            </a:r>
          </a:p>
          <a:p>
            <a:pPr algn="ctr" fontAlgn="auto">
              <a:lnSpc>
                <a:spcPct val="150000"/>
              </a:lnSpc>
              <a:spcBef>
                <a:spcPts val="0"/>
              </a:spcBef>
              <a:spcAft>
                <a:spcPts val="0"/>
              </a:spcAft>
              <a:defRPr/>
            </a:pPr>
            <a:r>
              <a:rPr lang="ar-IQ" dirty="0">
                <a:solidFill>
                  <a:srgbClr val="00B0F0"/>
                </a:solidFill>
                <a:latin typeface="+mn-lt"/>
                <a:cs typeface="+mn-cs"/>
              </a:rPr>
              <a:t>    </a:t>
            </a:r>
            <a:r>
              <a:rPr lang="ar-IQ" dirty="0">
                <a:latin typeface="+mn-lt"/>
                <a:cs typeface="+mn-cs"/>
              </a:rPr>
              <a:t>   </a:t>
            </a: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7156450"/>
          </a:xfrm>
          <a:prstGeom prst="rect">
            <a:avLst/>
          </a:prstGeom>
        </p:spPr>
        <p:txBody>
          <a:bodyPr>
            <a:spAutoFit/>
          </a:bodyPr>
          <a:lstStyle/>
          <a:p>
            <a:pPr algn="just" fontAlgn="auto">
              <a:lnSpc>
                <a:spcPct val="150000"/>
              </a:lnSpc>
              <a:spcBef>
                <a:spcPts val="0"/>
              </a:spcBef>
              <a:spcAft>
                <a:spcPts val="0"/>
              </a:spcAft>
              <a:defRPr/>
            </a:pPr>
            <a:r>
              <a:rPr lang="ar-IQ" b="1" dirty="0">
                <a:solidFill>
                  <a:srgbClr val="FF0000"/>
                </a:solidFill>
                <a:latin typeface="+mn-lt"/>
                <a:cs typeface="+mn-cs"/>
              </a:rPr>
              <a:t>- حكم الشرط الجزائي في عقد ناقل لملكية عقار أو منشيء لحق الرهن عليه دون أن يسجل في دائرة التسجيل العقاري.</a:t>
            </a:r>
          </a:p>
          <a:p>
            <a:pPr algn="just" fontAlgn="auto">
              <a:lnSpc>
                <a:spcPct val="150000"/>
              </a:lnSpc>
              <a:spcBef>
                <a:spcPts val="0"/>
              </a:spcBef>
              <a:spcAft>
                <a:spcPts val="0"/>
              </a:spcAft>
              <a:defRPr/>
            </a:pPr>
            <a:r>
              <a:rPr lang="ar-IQ" dirty="0">
                <a:latin typeface="+mn-lt"/>
                <a:cs typeface="+mn-cs"/>
              </a:rPr>
              <a:t>حسب م. 1126 و م. 1286 مدني أن العقد الناقل لملكية العقار من العقود الشكلية والتسجيل العقاري ركن من أركان العقد. أما العقد غير المسجل فيعتبر باطلا على أعتباره عقدا ناقل للملكية ويكون في حكم العدم ولا يرتب أثرا على أعتباره عقدا بهذا النحو, بل يعتبر تعهدا بنقل الملكية  </a:t>
            </a:r>
          </a:p>
          <a:p>
            <a:pPr algn="just" fontAlgn="auto">
              <a:lnSpc>
                <a:spcPct val="150000"/>
              </a:lnSpc>
              <a:spcBef>
                <a:spcPts val="0"/>
              </a:spcBef>
              <a:spcAft>
                <a:spcPts val="0"/>
              </a:spcAft>
              <a:defRPr/>
            </a:pPr>
            <a:r>
              <a:rPr lang="ar-IQ" dirty="0">
                <a:solidFill>
                  <a:srgbClr val="FFFF00"/>
                </a:solidFill>
                <a:latin typeface="+mn-lt"/>
                <a:cs typeface="+mn-cs"/>
              </a:rPr>
              <a:t>فلو أن شخصا تعهد بنقل ملكية عقار وتضمن التعهد شرطا جزائيا حدد الطرفان بمقتضاه ما ينبغي دفعه من تعويض اذا اخل أحد الطرفين بتعهده ونكل عن تسحيل العقد في دائرة التسجيل العقاري فلا شك أن عقد بيع العقار يعتبر باطلا. علما أن القانون يلقي على عاتق الناكل عن التسجيل ألتزام ملكية عقار يقتصر على الالتزام بالتعويض ( م. 1127). </a:t>
            </a:r>
          </a:p>
          <a:p>
            <a:pPr algn="just" fontAlgn="auto">
              <a:lnSpc>
                <a:spcPct val="150000"/>
              </a:lnSpc>
              <a:spcBef>
                <a:spcPts val="0"/>
              </a:spcBef>
              <a:spcAft>
                <a:spcPts val="0"/>
              </a:spcAft>
              <a:defRPr/>
            </a:pPr>
            <a:r>
              <a:rPr lang="ar-IQ" dirty="0">
                <a:latin typeface="+mn-lt"/>
                <a:cs typeface="+mn-cs"/>
              </a:rPr>
              <a:t>أن الناكل يلتزم بالتعويض لكن شراح القانون المدني قد أختلفو في تحديد كل من مصدر هذا التعويض ومصير الشرط الجزائي الذي تضمنه التعهد. وهناك اتجاهان:-</a:t>
            </a:r>
          </a:p>
          <a:p>
            <a:pPr marL="342900" indent="-342900" algn="just" fontAlgn="auto">
              <a:lnSpc>
                <a:spcPct val="150000"/>
              </a:lnSpc>
              <a:spcBef>
                <a:spcPts val="0"/>
              </a:spcBef>
              <a:spcAft>
                <a:spcPts val="0"/>
              </a:spcAft>
              <a:buFontTx/>
              <a:buAutoNum type="arabicPeriod"/>
              <a:defRPr/>
            </a:pPr>
            <a:r>
              <a:rPr lang="ar-IQ" dirty="0">
                <a:latin typeface="+mn-lt"/>
                <a:cs typeface="+mn-cs"/>
              </a:rPr>
              <a:t>ذهب رأي الى القول أن المسؤلية تكون تقصيرية ويكون الشرط الجزائي باطلا. ويحق للقاضي أن يحكم بتعويض مناسب على اساس الفعل الضار. </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وذهب رأي ثان بأن المسؤلية تكون عقدية ويبقى الشرط الجزائي صحيحا, فالتعهد قبل التسجيل ليس بعقد باطل وأنما عقد صحيح يلزم طرفيه بشروطه ومنها الشرط الجزائي.  </a:t>
            </a:r>
          </a:p>
          <a:p>
            <a:pPr algn="ctr" fontAlgn="auto">
              <a:lnSpc>
                <a:spcPct val="150000"/>
              </a:lnSpc>
              <a:spcBef>
                <a:spcPts val="0"/>
              </a:spcBef>
              <a:spcAft>
                <a:spcPts val="0"/>
              </a:spcAft>
              <a:defRPr/>
            </a:pPr>
            <a:r>
              <a:rPr lang="ar-IQ" dirty="0">
                <a:latin typeface="+mn-lt"/>
                <a:cs typeface="+mn-cs"/>
              </a:rPr>
              <a:t>       </a:t>
            </a:r>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
          <p:cNvSpPr>
            <a:spLocks noChangeArrowheads="1"/>
          </p:cNvSpPr>
          <p:nvPr/>
        </p:nvSpPr>
        <p:spPr bwMode="auto">
          <a:xfrm>
            <a:off x="228600" y="304800"/>
            <a:ext cx="8610600" cy="6048375"/>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والرأي الراجح عندنا أن التعهد قبل التسجيل يعتبر عقدا غير مسمى, وأن المسؤلية المترتبة على النكول عنه تعتبر مسؤلية عقدية وليست تقصيرية وان الحكم بالتعويض يكون بمقتضى ما تضمنه التعهد من شرط جزائي باستثناء ما نص عليه القانون في حالات يجوز فيها المساس به ألغاءا أو تعديلا.</a:t>
            </a:r>
          </a:p>
          <a:p>
            <a:pPr algn="just">
              <a:lnSpc>
                <a:spcPct val="150000"/>
              </a:lnSpc>
            </a:pPr>
            <a:endParaRPr lang="ar-IQ">
              <a:latin typeface="Corbel" pitchFamily="34" charset="0"/>
              <a:cs typeface="Tahoma" pitchFamily="34" charset="0"/>
            </a:endParaRPr>
          </a:p>
          <a:p>
            <a:pPr algn="just">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أن أرتفاع قيمة العقار قد تأثر في ازدياد النكول عن تسجيل بيع العقار في دائرة التسجيل العقاري. لذلك واستنادا الى قرار خاص فأن على القاضي:- </a:t>
            </a:r>
          </a:p>
          <a:p>
            <a:pPr algn="just">
              <a:lnSpc>
                <a:spcPct val="150000"/>
              </a:lnSpc>
            </a:pPr>
            <a:r>
              <a:rPr lang="ar-IQ">
                <a:solidFill>
                  <a:srgbClr val="00B0F0"/>
                </a:solidFill>
                <a:latin typeface="Corbel" pitchFamily="34" charset="0"/>
                <a:cs typeface="Tahoma" pitchFamily="34" charset="0"/>
              </a:rPr>
              <a:t> - اذا كان التعهد قد نص على التعويض في صورة شرط جزائي ان يرفع قيمته الى الحد الذي لا يقل عنده عن الفرق بين قيمة العقار وقت التعهد وبين قيمته وقت النكول وأستيفاء أجراء التسجيل. </a:t>
            </a:r>
            <a:endParaRPr lang="ar-IQ">
              <a:solidFill>
                <a:srgbClr val="FFFF00"/>
              </a:solidFill>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 أذا خلا التعهد من شرط جزائي, فيصار الى التعويض القضائي الذي لا يجوز ان يقل مقداره عن الفرق بين القيمتين دون أخلال بالتعويض عن أي ضرر أخر أصاب غير الناكل.  </a:t>
            </a:r>
            <a:endParaRPr lang="ar-IQ" sz="2400">
              <a:solidFill>
                <a:srgbClr val="FFFF00"/>
              </a:solidFill>
              <a:latin typeface="Corbel" pitchFamily="34" charset="0"/>
              <a:cs typeface="Tahoma" pitchFamily="34" charset="0"/>
            </a:endParaRP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6740525"/>
          </a:xfrm>
          <a:prstGeom prst="rect">
            <a:avLst/>
          </a:prstGeom>
        </p:spPr>
        <p:txBody>
          <a:bodyPr>
            <a:spAutoFit/>
          </a:bodyPr>
          <a:lstStyle/>
          <a:p>
            <a:pPr algn="just" fontAlgn="auto">
              <a:lnSpc>
                <a:spcPct val="150000"/>
              </a:lnSpc>
              <a:spcBef>
                <a:spcPts val="0"/>
              </a:spcBef>
              <a:spcAft>
                <a:spcPts val="0"/>
              </a:spcAft>
              <a:defRPr/>
            </a:pPr>
            <a:r>
              <a:rPr lang="ar-IQ" sz="2000" b="1" dirty="0">
                <a:solidFill>
                  <a:srgbClr val="FF0000"/>
                </a:solidFill>
                <a:latin typeface="+mn-lt"/>
                <a:cs typeface="+mn-cs"/>
              </a:rPr>
              <a:t>تمييز الشرط الجزائي عما يشتبه به من أوضاع ( الجزاءات الأخرى). </a:t>
            </a:r>
            <a:r>
              <a:rPr lang="ar-IQ" dirty="0">
                <a:latin typeface="+mn-lt"/>
                <a:cs typeface="+mn-cs"/>
              </a:rPr>
              <a:t> </a:t>
            </a:r>
          </a:p>
          <a:p>
            <a:pPr algn="just" fontAlgn="auto">
              <a:lnSpc>
                <a:spcPct val="150000"/>
              </a:lnSpc>
              <a:spcBef>
                <a:spcPts val="0"/>
              </a:spcBef>
              <a:spcAft>
                <a:spcPts val="0"/>
              </a:spcAft>
              <a:defRPr/>
            </a:pPr>
            <a:r>
              <a:rPr lang="ar-IQ" dirty="0">
                <a:latin typeface="+mn-lt"/>
                <a:cs typeface="+mn-cs"/>
              </a:rPr>
              <a:t>أن أبرز الجزاءات التي يشتبه بها الشرط الجزائي هما العربون والحد الاعلى للمسؤلية</a:t>
            </a:r>
          </a:p>
          <a:p>
            <a:pPr algn="just" fontAlgn="auto">
              <a:lnSpc>
                <a:spcPct val="150000"/>
              </a:lnSpc>
              <a:spcBef>
                <a:spcPts val="0"/>
              </a:spcBef>
              <a:spcAft>
                <a:spcPts val="0"/>
              </a:spcAft>
              <a:defRPr/>
            </a:pPr>
            <a:endParaRPr lang="ar-IQ" b="1" dirty="0">
              <a:solidFill>
                <a:srgbClr val="00B050"/>
              </a:solidFill>
              <a:latin typeface="+mn-lt"/>
              <a:cs typeface="+mn-cs"/>
            </a:endParaRPr>
          </a:p>
          <a:p>
            <a:pPr algn="just" fontAlgn="auto">
              <a:lnSpc>
                <a:spcPct val="150000"/>
              </a:lnSpc>
              <a:spcBef>
                <a:spcPts val="0"/>
              </a:spcBef>
              <a:spcAft>
                <a:spcPts val="0"/>
              </a:spcAft>
              <a:defRPr/>
            </a:pPr>
            <a:r>
              <a:rPr lang="ar-IQ" b="1" dirty="0">
                <a:solidFill>
                  <a:srgbClr val="00B050"/>
                </a:solidFill>
                <a:latin typeface="+mn-lt"/>
                <a:cs typeface="+mn-cs"/>
              </a:rPr>
              <a:t>تمييز الشرط الجزائي عن العربون</a:t>
            </a:r>
          </a:p>
          <a:p>
            <a:pPr algn="just" fontAlgn="auto">
              <a:lnSpc>
                <a:spcPct val="150000"/>
              </a:lnSpc>
              <a:spcBef>
                <a:spcPts val="0"/>
              </a:spcBef>
              <a:spcAft>
                <a:spcPts val="0"/>
              </a:spcAft>
              <a:defRPr/>
            </a:pPr>
            <a:r>
              <a:rPr lang="ar-IQ" dirty="0">
                <a:latin typeface="+mn-lt"/>
                <a:cs typeface="+mn-cs"/>
              </a:rPr>
              <a:t>العربون مبلغ من المال ويكون منقولا غير النقد يدفعه متعاقد للأخر وقت التعاقد دليلا على أن العقد أصبح باتا لا يجوز الرجوع عنه, ألا اذا أتفق الطرفان على أنه جزاء العدول عن العقد. </a:t>
            </a:r>
          </a:p>
          <a:p>
            <a:pPr algn="just" fontAlgn="auto">
              <a:lnSpc>
                <a:spcPct val="150000"/>
              </a:lnSpc>
              <a:spcBef>
                <a:spcPts val="0"/>
              </a:spcBef>
              <a:spcAft>
                <a:spcPts val="0"/>
              </a:spcAft>
              <a:defRPr/>
            </a:pPr>
            <a:r>
              <a:rPr lang="ar-IQ" dirty="0">
                <a:solidFill>
                  <a:srgbClr val="00B0F0"/>
                </a:solidFill>
                <a:latin typeface="+mn-lt"/>
                <a:cs typeface="+mn-cs"/>
              </a:rPr>
              <a:t>أذا كانت دلالة العربون جواز العدول عن العقد فانه يشتبه بالشرط الجزائي حينها, أذ ينظر عليه كتقدير لتعويض يستحق عنه العدول عن العقد. ألا أنه ثمة فروق بين الجزائين وهي:- </a:t>
            </a:r>
            <a:endParaRPr lang="ar-IQ" dirty="0">
              <a:solidFill>
                <a:srgbClr val="FFFF00"/>
              </a:solidFill>
              <a:latin typeface="+mn-lt"/>
              <a:cs typeface="+mn-cs"/>
            </a:endParaRP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يعتبر الشرط الجزائي تقديرا لتعويض يستحق عند توافر شروط التعويض ومنه ضرر اصاب الدائن بسبب عدم التنفيذ او التأخر فيه. أما العربون فيقابل حق العدول عن العقد وأن لم يترتب على العدول ضرر يلحق الدائن. </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اذا توفر الضرر واستحق الشرط وثبت أن الضرر يجاوز في مقداره الشرط الجزائي أو يقل عنها جاز للقاضي التعديل في قيمة الشرط الجزائي لتناسب مع مقدار الضرر. أما العربون فينبغي الحكم بمقداره الذي حدده الطرفان دون تعديل فيه </a:t>
            </a:r>
          </a:p>
          <a:p>
            <a:pPr marL="342900" indent="-342900" algn="just" fontAlgn="auto">
              <a:lnSpc>
                <a:spcPct val="150000"/>
              </a:lnSpc>
              <a:spcBef>
                <a:spcPts val="0"/>
              </a:spcBef>
              <a:spcAft>
                <a:spcPts val="0"/>
              </a:spcAft>
              <a:buFontTx/>
              <a:buAutoNum type="arabicPeriod"/>
              <a:defRPr/>
            </a:pPr>
            <a:r>
              <a:rPr lang="ar-IQ" dirty="0">
                <a:solidFill>
                  <a:srgbClr val="FFFF00"/>
                </a:solidFill>
                <a:latin typeface="+mn-lt"/>
                <a:cs typeface="+mn-cs"/>
              </a:rPr>
              <a:t>يشترط الأعذار لأستحقاق الشرط الجزائي على اعتباره تعويضا أما العربون فلا يعتبر تعويضا عليه لا يشترط الأعذار لأستحقاقه</a:t>
            </a:r>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
          <p:cNvSpPr>
            <a:spLocks noChangeArrowheads="1"/>
          </p:cNvSpPr>
          <p:nvPr/>
        </p:nvSpPr>
        <p:spPr bwMode="auto">
          <a:xfrm>
            <a:off x="228600" y="304800"/>
            <a:ext cx="8610600" cy="6048375"/>
          </a:xfrm>
          <a:prstGeom prst="rect">
            <a:avLst/>
          </a:prstGeom>
          <a:noFill/>
          <a:ln w="9525">
            <a:noFill/>
            <a:miter lim="800000"/>
            <a:headEnd/>
            <a:tailEnd/>
          </a:ln>
        </p:spPr>
        <p:txBody>
          <a:bodyPr>
            <a:spAutoFit/>
          </a:bodyPr>
          <a:lstStyle/>
          <a:p>
            <a:pPr algn="just">
              <a:lnSpc>
                <a:spcPct val="150000"/>
              </a:lnSpc>
            </a:pPr>
            <a:r>
              <a:rPr lang="ar-IQ">
                <a:solidFill>
                  <a:srgbClr val="FFFF00"/>
                </a:solidFill>
                <a:latin typeface="Corbel" pitchFamily="34" charset="0"/>
                <a:cs typeface="Tahoma" pitchFamily="34" charset="0"/>
              </a:rPr>
              <a:t>تمييز الشرط الجزائي عن الشرط الحد الأعلى للمسؤلية</a:t>
            </a:r>
          </a:p>
          <a:p>
            <a:pPr algn="just">
              <a:lnSpc>
                <a:spcPct val="150000"/>
              </a:lnSpc>
            </a:pPr>
            <a:r>
              <a:rPr lang="ar-IQ">
                <a:latin typeface="Corbel" pitchFamily="34" charset="0"/>
                <a:cs typeface="Tahoma" pitchFamily="34" charset="0"/>
              </a:rPr>
              <a:t>الشرط الحد الأعلى للمسؤلية كأن يشترط مؤسسة البريد أو متعهد النقل بأن مسؤلية أي منهما لا تتجاوز مبلغا معينا عند ضياع رزمة أو صندوق كتعويض عن الضياع, فأذا زاد الضرر عن المبلغ المعين دفعت ما تحدد من شرط الحد الأدنى للمسؤلية من مبلغ وأذا قل عنه دفعت مبلغا يساوي الضرر الفعلي.  </a:t>
            </a:r>
            <a:endParaRPr lang="ar-IQ">
              <a:solidFill>
                <a:srgbClr val="00B0F0"/>
              </a:solidFill>
              <a:latin typeface="Corbel" pitchFamily="34" charset="0"/>
              <a:cs typeface="Tahoma" pitchFamily="34" charset="0"/>
            </a:endParaRPr>
          </a:p>
          <a:p>
            <a:pPr algn="just">
              <a:lnSpc>
                <a:spcPct val="150000"/>
              </a:lnSpc>
            </a:pPr>
            <a:r>
              <a:rPr lang="ar-IQ">
                <a:solidFill>
                  <a:srgbClr val="00B0F0"/>
                </a:solidFill>
                <a:latin typeface="Corbel" pitchFamily="34" charset="0"/>
                <a:cs typeface="Tahoma" pitchFamily="34" charset="0"/>
              </a:rPr>
              <a:t>وأذا كان الشرطان يتشابهان في أن كليهما وليد أتفاق والغرض منهما التعويض وأنهما يقومان على عنصر الضرر وأن تقدير التعويض فيهما يكون مبلغا مقطوعا. </a:t>
            </a:r>
          </a:p>
          <a:p>
            <a:pPr algn="just">
              <a:lnSpc>
                <a:spcPct val="150000"/>
              </a:lnSpc>
            </a:pPr>
            <a:r>
              <a:rPr lang="ar-IQ">
                <a:solidFill>
                  <a:srgbClr val="FFFF00"/>
                </a:solidFill>
                <a:latin typeface="Corbel" pitchFamily="34" charset="0"/>
                <a:cs typeface="Tahoma" pitchFamily="34" charset="0"/>
              </a:rPr>
              <a:t>ألا أن هناك ثمة فارق بينهما أن قيمة التعويض المقدر في شرط الحد الأعلى للمسؤلية تخفص عادة عندما يثبت المسؤل نقصان الضرر الفعلي عن قيمة التعويض المعين, ولا يجوز زيادة التعويض عما تحدد في الشرط مهما كانت جسامة الضرر, أما الشرط الجزائي فالأصل فيه عدم التعديل في قيمته الا في الاحوال التي حصرها القانون نص عليها   </a:t>
            </a:r>
            <a:r>
              <a:rPr lang="ar-IQ">
                <a:solidFill>
                  <a:srgbClr val="00B0F0"/>
                </a:solidFill>
                <a:latin typeface="Corbel" pitchFamily="34" charset="0"/>
                <a:cs typeface="Tahoma" pitchFamily="34" charset="0"/>
              </a:rPr>
              <a:t> </a:t>
            </a:r>
          </a:p>
          <a:p>
            <a:pPr algn="just">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     </a:t>
            </a:r>
            <a:r>
              <a:rPr lang="ar-IQ" sz="2400">
                <a:latin typeface="Corbel" pitchFamily="34" charset="0"/>
                <a:cs typeface="Tahoma" pitchFamily="34" charset="0"/>
              </a:rPr>
              <a:t> </a:t>
            </a: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
          <p:cNvSpPr>
            <a:spLocks noChangeArrowheads="1"/>
          </p:cNvSpPr>
          <p:nvPr/>
        </p:nvSpPr>
        <p:spPr bwMode="auto">
          <a:xfrm>
            <a:off x="228600" y="304800"/>
            <a:ext cx="8610600" cy="6878806"/>
          </a:xfrm>
          <a:prstGeom prst="rect">
            <a:avLst/>
          </a:prstGeom>
          <a:noFill/>
          <a:ln w="9525">
            <a:noFill/>
            <a:miter lim="800000"/>
            <a:headEnd/>
            <a:tailEnd/>
          </a:ln>
        </p:spPr>
        <p:txBody>
          <a:bodyPr>
            <a:spAutoFit/>
          </a:bodyPr>
          <a:lstStyle/>
          <a:p>
            <a:pPr algn="just">
              <a:lnSpc>
                <a:spcPct val="150000"/>
              </a:lnSpc>
            </a:pPr>
            <a:r>
              <a:rPr lang="ar-IQ" dirty="0">
                <a:solidFill>
                  <a:srgbClr val="FFFF00"/>
                </a:solidFill>
                <a:latin typeface="Corbel" pitchFamily="34" charset="0"/>
                <a:cs typeface="Tahoma" pitchFamily="34" charset="0"/>
              </a:rPr>
              <a:t>التعويض القانوني او الفوائد</a:t>
            </a:r>
          </a:p>
          <a:p>
            <a:pPr algn="just">
              <a:lnSpc>
                <a:spcPct val="150000"/>
              </a:lnSpc>
            </a:pPr>
            <a:endParaRPr lang="ar-IQ" dirty="0">
              <a:solidFill>
                <a:srgbClr val="FFFF00"/>
              </a:solidFill>
              <a:latin typeface="Corbel" pitchFamily="34" charset="0"/>
              <a:cs typeface="Tahoma" pitchFamily="34" charset="0"/>
            </a:endParaRPr>
          </a:p>
          <a:p>
            <a:pPr algn="just">
              <a:lnSpc>
                <a:spcPct val="150000"/>
              </a:lnSpc>
            </a:pPr>
            <a:r>
              <a:rPr lang="ar-IQ" dirty="0">
                <a:latin typeface="Corbel" pitchFamily="34" charset="0"/>
                <a:cs typeface="Tahoma" pitchFamily="34" charset="0"/>
              </a:rPr>
              <a:t>وهو نوع من الفوائد تكفل القانون بتحديد مقدار التعويض الذي يستحقه الدائن نتيجة الضرر الذي أصابه والناشيء عن أخلال المدين بتنفيذ ألتزامه ( م. 169 مدني). </a:t>
            </a:r>
          </a:p>
          <a:p>
            <a:pPr algn="just">
              <a:lnSpc>
                <a:spcPct val="150000"/>
              </a:lnSpc>
            </a:pPr>
            <a:endParaRPr lang="ar-IQ" dirty="0">
              <a:latin typeface="Corbel" pitchFamily="34" charset="0"/>
              <a:cs typeface="Tahoma" pitchFamily="34" charset="0"/>
            </a:endParaRPr>
          </a:p>
          <a:p>
            <a:pPr algn="just">
              <a:lnSpc>
                <a:spcPct val="150000"/>
              </a:lnSpc>
            </a:pPr>
            <a:r>
              <a:rPr lang="ar-IQ" dirty="0">
                <a:solidFill>
                  <a:srgbClr val="FF0000"/>
                </a:solidFill>
                <a:latin typeface="Corbel" pitchFamily="34" charset="0"/>
                <a:cs typeface="Tahoma" pitchFamily="34" charset="0"/>
              </a:rPr>
              <a:t>فالقانون تكفل بتحديد مقدار التعويض في حالة الألتزام بدفع مبلغ من النقود وكان في تدخله مدفوعا بكراهة الربا فرتب التعويض على مسؤلية المدين عند التأخر في تنفيذ ألتزام محله الأنتفاع بمبلغ من النقود. </a:t>
            </a:r>
          </a:p>
          <a:p>
            <a:pPr algn="just">
              <a:lnSpc>
                <a:spcPct val="150000"/>
              </a:lnSpc>
            </a:pPr>
            <a:endParaRPr lang="ar-IQ" dirty="0">
              <a:solidFill>
                <a:srgbClr val="FF0000"/>
              </a:solidFill>
              <a:latin typeface="Corbel" pitchFamily="34" charset="0"/>
              <a:cs typeface="Tahoma" pitchFamily="34" charset="0"/>
            </a:endParaRPr>
          </a:p>
          <a:p>
            <a:pPr algn="just">
              <a:lnSpc>
                <a:spcPct val="150000"/>
              </a:lnSpc>
            </a:pPr>
            <a:r>
              <a:rPr lang="ar-IQ" dirty="0">
                <a:solidFill>
                  <a:srgbClr val="FFFF00"/>
                </a:solidFill>
                <a:latin typeface="Corbel" pitchFamily="34" charset="0"/>
                <a:cs typeface="Tahoma" pitchFamily="34" charset="0"/>
              </a:rPr>
              <a:t>وان المقصود بالتعويض القانوني هي الفائدة فقط, لأن ما تكفل المشرع بتقديره من تعويض في حالات أخرى ليس تطبيقا لنظرية التعويض القانوني, وانما هو تعويض تحدد في تشريعات وفق أحكامها الخاصة وجرى التحديد في ضوء الغرض من تشريعها , وعلى نحو يعتبر أستثناءا من القواعد المستقرة في القانون المدني. </a:t>
            </a:r>
            <a:r>
              <a:rPr lang="ar-IQ" dirty="0">
                <a:solidFill>
                  <a:srgbClr val="FF0000"/>
                </a:solidFill>
                <a:latin typeface="Corbel" pitchFamily="34" charset="0"/>
                <a:cs typeface="Tahoma" pitchFamily="34" charset="0"/>
              </a:rPr>
              <a:t> </a:t>
            </a:r>
          </a:p>
          <a:p>
            <a:pPr algn="just">
              <a:lnSpc>
                <a:spcPct val="150000"/>
              </a:lnSpc>
            </a:pPr>
            <a:endParaRPr lang="ar-IQ" dirty="0">
              <a:latin typeface="Corbel" pitchFamily="34" charset="0"/>
              <a:cs typeface="Tahoma" pitchFamily="34" charset="0"/>
            </a:endParaRPr>
          </a:p>
          <a:p>
            <a:pPr algn="just">
              <a:lnSpc>
                <a:spcPct val="150000"/>
              </a:lnSpc>
            </a:pPr>
            <a:r>
              <a:rPr lang="ar-IQ" dirty="0">
                <a:latin typeface="Corbel" pitchFamily="34" charset="0"/>
                <a:cs typeface="Tahoma" pitchFamily="34" charset="0"/>
              </a:rPr>
              <a:t>     </a:t>
            </a:r>
            <a:r>
              <a:rPr lang="ar-IQ" sz="2400" dirty="0">
                <a:latin typeface="Corbel" pitchFamily="34" charset="0"/>
                <a:cs typeface="Tahoma" pitchFamily="34" charset="0"/>
              </a:rPr>
              <a:t> </a:t>
            </a:r>
          </a:p>
          <a:p>
            <a:pPr algn="ctr">
              <a:lnSpc>
                <a:spcPct val="150000"/>
              </a:lnSpc>
            </a:pPr>
            <a:r>
              <a:rPr lang="ar-IQ" dirty="0">
                <a:latin typeface="Corbel" pitchFamily="34" charset="0"/>
                <a:cs typeface="Tahoma" pitchFamily="34" charset="0"/>
              </a:rPr>
              <a:t>       </a:t>
            </a:r>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
          <p:cNvSpPr>
            <a:spLocks noChangeArrowheads="1"/>
          </p:cNvSpPr>
          <p:nvPr/>
        </p:nvSpPr>
        <p:spPr bwMode="auto">
          <a:xfrm>
            <a:off x="228600" y="304800"/>
            <a:ext cx="8610600" cy="1420813"/>
          </a:xfrm>
          <a:prstGeom prst="rect">
            <a:avLst/>
          </a:prstGeom>
          <a:noFill/>
          <a:ln w="9525">
            <a:noFill/>
            <a:miter lim="800000"/>
            <a:headEnd/>
            <a:tailEnd/>
          </a:ln>
        </p:spPr>
        <p:txBody>
          <a:bodyPr>
            <a:spAutoFit/>
          </a:bodyPr>
          <a:lstStyle/>
          <a:p>
            <a:pPr algn="just">
              <a:lnSpc>
                <a:spcPct val="150000"/>
              </a:lnSpc>
            </a:pPr>
            <a:r>
              <a:rPr lang="ar-IQ">
                <a:latin typeface="Corbel" pitchFamily="34" charset="0"/>
                <a:cs typeface="Tahoma" pitchFamily="34" charset="0"/>
              </a:rPr>
              <a:t> </a:t>
            </a:r>
          </a:p>
          <a:p>
            <a:pPr algn="just">
              <a:lnSpc>
                <a:spcPct val="150000"/>
              </a:lnSpc>
            </a:pPr>
            <a:r>
              <a:rPr lang="ar-IQ">
                <a:latin typeface="Corbel" pitchFamily="34" charset="0"/>
                <a:cs typeface="Tahoma" pitchFamily="34" charset="0"/>
              </a:rPr>
              <a:t>     </a:t>
            </a:r>
            <a:r>
              <a:rPr lang="ar-IQ" sz="2400">
                <a:latin typeface="Corbel" pitchFamily="34" charset="0"/>
                <a:cs typeface="Tahoma" pitchFamily="34" charset="0"/>
              </a:rPr>
              <a:t> </a:t>
            </a:r>
          </a:p>
          <a:p>
            <a:pPr algn="ctr">
              <a:lnSpc>
                <a:spcPct val="150000"/>
              </a:lnSpc>
            </a:pPr>
            <a:r>
              <a:rPr lang="ar-IQ">
                <a:latin typeface="Corbel" pitchFamily="34" charset="0"/>
                <a:cs typeface="Tahoma" pitchFamily="34" charset="0"/>
              </a:rPr>
              <a:t>       </a:t>
            </a:r>
          </a:p>
        </p:txBody>
      </p:sp>
      <p:sp>
        <p:nvSpPr>
          <p:cNvPr id="3" name="Rounded Rectangle 2"/>
          <p:cNvSpPr/>
          <p:nvPr/>
        </p:nvSpPr>
        <p:spPr>
          <a:xfrm>
            <a:off x="3733800" y="457200"/>
            <a:ext cx="1524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FF00"/>
                </a:solidFill>
              </a:rPr>
              <a:t>أنواع الفوائد</a:t>
            </a:r>
          </a:p>
        </p:txBody>
      </p:sp>
      <p:sp>
        <p:nvSpPr>
          <p:cNvPr id="4" name="Rectangle 3"/>
          <p:cNvSpPr/>
          <p:nvPr/>
        </p:nvSpPr>
        <p:spPr>
          <a:xfrm>
            <a:off x="5410200" y="19050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2060"/>
                </a:solidFill>
              </a:rPr>
              <a:t>فوائد تأخيرية</a:t>
            </a:r>
          </a:p>
        </p:txBody>
      </p:sp>
      <p:sp>
        <p:nvSpPr>
          <p:cNvPr id="5" name="Rectangle 4"/>
          <p:cNvSpPr/>
          <p:nvPr/>
        </p:nvSpPr>
        <p:spPr>
          <a:xfrm>
            <a:off x="1752600" y="1905000"/>
            <a:ext cx="1828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002060"/>
                </a:solidFill>
              </a:rPr>
              <a:t>فوائد تعويضية أو أستثمارية </a:t>
            </a:r>
          </a:p>
        </p:txBody>
      </p:sp>
      <p:sp>
        <p:nvSpPr>
          <p:cNvPr id="6" name="Rounded Rectangle 5"/>
          <p:cNvSpPr/>
          <p:nvPr/>
        </p:nvSpPr>
        <p:spPr>
          <a:xfrm>
            <a:off x="6324600" y="3429000"/>
            <a:ext cx="1752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فوائد اتفاقية    </a:t>
            </a:r>
            <a:r>
              <a:rPr lang="ar-IQ" sz="1400" dirty="0">
                <a:solidFill>
                  <a:srgbClr val="FF0000"/>
                </a:solidFill>
              </a:rPr>
              <a:t>لا يزيد عن 7%</a:t>
            </a:r>
          </a:p>
        </p:txBody>
      </p:sp>
      <p:sp>
        <p:nvSpPr>
          <p:cNvPr id="7" name="Rounded Rectangle 6"/>
          <p:cNvSpPr/>
          <p:nvPr/>
        </p:nvSpPr>
        <p:spPr>
          <a:xfrm>
            <a:off x="3886200" y="3429000"/>
            <a:ext cx="2057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en-US" dirty="0">
                <a:solidFill>
                  <a:srgbClr val="FF0000"/>
                </a:solidFill>
              </a:rPr>
              <a:t>  </a:t>
            </a:r>
            <a:r>
              <a:rPr lang="ar-IQ" dirty="0">
                <a:solidFill>
                  <a:srgbClr val="FF0000"/>
                </a:solidFill>
              </a:rPr>
              <a:t> فوائد قانونية</a:t>
            </a:r>
            <a:r>
              <a:rPr lang="ar-IQ" sz="1400" dirty="0">
                <a:solidFill>
                  <a:srgbClr val="FF0000"/>
                </a:solidFill>
              </a:rPr>
              <a:t> </a:t>
            </a:r>
          </a:p>
          <a:p>
            <a:pPr algn="ctr" rtl="0" fontAlgn="auto">
              <a:spcBef>
                <a:spcPts val="0"/>
              </a:spcBef>
              <a:spcAft>
                <a:spcPts val="0"/>
              </a:spcAft>
              <a:defRPr/>
            </a:pPr>
            <a:r>
              <a:rPr lang="ar-IQ" sz="1400" dirty="0">
                <a:solidFill>
                  <a:srgbClr val="FF0000"/>
                </a:solidFill>
              </a:rPr>
              <a:t>4</a:t>
            </a:r>
            <a:r>
              <a:rPr lang="ar-IQ" sz="1200" dirty="0">
                <a:solidFill>
                  <a:srgbClr val="FF0000"/>
                </a:solidFill>
              </a:rPr>
              <a:t>% في المسائل المدنية</a:t>
            </a:r>
          </a:p>
          <a:p>
            <a:pPr algn="ctr" rtl="0" fontAlgn="auto">
              <a:spcBef>
                <a:spcPts val="0"/>
              </a:spcBef>
              <a:spcAft>
                <a:spcPts val="0"/>
              </a:spcAft>
              <a:defRPr/>
            </a:pPr>
            <a:r>
              <a:rPr lang="ar-IQ" sz="1400" dirty="0">
                <a:solidFill>
                  <a:srgbClr val="FF0000"/>
                </a:solidFill>
              </a:rPr>
              <a:t>5</a:t>
            </a:r>
            <a:r>
              <a:rPr lang="ar-IQ" sz="1200" dirty="0">
                <a:solidFill>
                  <a:srgbClr val="FF0000"/>
                </a:solidFill>
              </a:rPr>
              <a:t>% في المسائل التجارية</a:t>
            </a:r>
            <a:r>
              <a:rPr lang="ar-IQ" sz="1400" dirty="0">
                <a:solidFill>
                  <a:srgbClr val="FF0000"/>
                </a:solidFill>
              </a:rPr>
              <a:t> </a:t>
            </a:r>
          </a:p>
        </p:txBody>
      </p:sp>
      <p:sp>
        <p:nvSpPr>
          <p:cNvPr id="8" name="Rounded Rectangle 7"/>
          <p:cNvSpPr/>
          <p:nvPr/>
        </p:nvSpPr>
        <p:spPr>
          <a:xfrm>
            <a:off x="1828800" y="3429000"/>
            <a:ext cx="1676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dirty="0">
                <a:solidFill>
                  <a:srgbClr val="FF0000"/>
                </a:solidFill>
              </a:rPr>
              <a:t>فوائد أتفاقية</a:t>
            </a:r>
          </a:p>
          <a:p>
            <a:pPr algn="ctr" rtl="0" fontAlgn="auto">
              <a:spcBef>
                <a:spcPts val="0"/>
              </a:spcBef>
              <a:spcAft>
                <a:spcPts val="0"/>
              </a:spcAft>
              <a:defRPr/>
            </a:pPr>
            <a:r>
              <a:rPr lang="ar-IQ" sz="1600" dirty="0">
                <a:solidFill>
                  <a:srgbClr val="FF0000"/>
                </a:solidFill>
              </a:rPr>
              <a:t>لا يزيد عن 7%</a:t>
            </a:r>
          </a:p>
        </p:txBody>
      </p:sp>
      <p:cxnSp>
        <p:nvCxnSpPr>
          <p:cNvPr id="10" name="Straight Arrow Connector 9"/>
          <p:cNvCxnSpPr/>
          <p:nvPr/>
        </p:nvCxnSpPr>
        <p:spPr>
          <a:xfrm>
            <a:off x="5029200" y="1447800"/>
            <a:ext cx="914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2819400" y="1371600"/>
            <a:ext cx="1143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553200" y="2895600"/>
            <a:ext cx="685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5257800" y="28956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2438401" y="3124200"/>
            <a:ext cx="4572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
          <p:cNvSpPr>
            <a:spLocks noChangeArrowheads="1"/>
          </p:cNvSpPr>
          <p:nvPr/>
        </p:nvSpPr>
        <p:spPr bwMode="auto">
          <a:xfrm>
            <a:off x="228600" y="304800"/>
            <a:ext cx="8610600" cy="6324600"/>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الفائدة</a:t>
            </a:r>
          </a:p>
          <a:p>
            <a:pPr algn="just">
              <a:lnSpc>
                <a:spcPct val="150000"/>
              </a:lnSpc>
            </a:pPr>
            <a:r>
              <a:rPr lang="ar-IQ">
                <a:latin typeface="Corbel" pitchFamily="34" charset="0"/>
                <a:cs typeface="Tahoma" pitchFamily="34" charset="0"/>
              </a:rPr>
              <a:t> مبلغ من النقود يلتزم المدين بدفعه على سبيل التعويض عن التأخير في تنفيذ ألتزام محله دفع مبلغ من النقود عن الميعاد المحدد له, أو نظير أنتفاعه بمبلغ من المال في عقد من عقود المعاوضة. </a:t>
            </a:r>
          </a:p>
          <a:p>
            <a:pPr algn="just">
              <a:lnSpc>
                <a:spcPct val="150000"/>
              </a:lnSpc>
            </a:pPr>
            <a:endParaRPr lang="ar-IQ">
              <a:latin typeface="Corbel" pitchFamily="34" charset="0"/>
              <a:cs typeface="Tahoma" pitchFamily="34" charset="0"/>
            </a:endParaRPr>
          </a:p>
          <a:p>
            <a:pPr algn="just">
              <a:lnSpc>
                <a:spcPct val="150000"/>
              </a:lnSpc>
            </a:pPr>
            <a:r>
              <a:rPr lang="ar-IQ">
                <a:latin typeface="Corbel" pitchFamily="34" charset="0"/>
                <a:cs typeface="Tahoma" pitchFamily="34" charset="0"/>
              </a:rPr>
              <a:t>أنواع الفوائد</a:t>
            </a:r>
          </a:p>
          <a:p>
            <a:pPr algn="just">
              <a:lnSpc>
                <a:spcPct val="150000"/>
              </a:lnSpc>
            </a:pPr>
            <a:r>
              <a:rPr lang="ar-IQ">
                <a:solidFill>
                  <a:srgbClr val="FF0000"/>
                </a:solidFill>
                <a:latin typeface="Corbel" pitchFamily="34" charset="0"/>
                <a:cs typeface="Tahoma" pitchFamily="34" charset="0"/>
              </a:rPr>
              <a:t>الفوائد التأخيرية,</a:t>
            </a:r>
            <a:r>
              <a:rPr lang="ar-IQ">
                <a:latin typeface="Corbel" pitchFamily="34" charset="0"/>
                <a:cs typeface="Tahoma" pitchFamily="34" charset="0"/>
              </a:rPr>
              <a:t> هي الفوائد المستحقة عند التاخير في تنفيذ ألتزام محله دفع مبلغ من النقود أيا كان مصدر هذه الألتزام, عقدا أو أرادة منفردة او عملا غير مشروع او كسب بدون سبب او القانون. ذلك أن هذا الألتزام الذي محله دفع مبلغ من النقود يتمييز بأنه يقبل التنفيذ العيني دائما ولا محل للمطالبة فيه عن التعويض عن عدم التنفيذ, لذا يمكن طلب التعويض عن التاخير في تنفيذه ويكون ذلك من خلال طلب الفوائد التأخيرية.  </a:t>
            </a:r>
          </a:p>
          <a:p>
            <a:pPr algn="just">
              <a:lnSpc>
                <a:spcPct val="150000"/>
              </a:lnSpc>
            </a:pPr>
            <a:endParaRPr lang="ar-IQ">
              <a:latin typeface="Corbel" pitchFamily="34" charset="0"/>
              <a:cs typeface="Tahoma" pitchFamily="34" charset="0"/>
            </a:endParaRPr>
          </a:p>
          <a:p>
            <a:pPr algn="just">
              <a:lnSpc>
                <a:spcPct val="150000"/>
              </a:lnSpc>
            </a:pPr>
            <a:r>
              <a:rPr lang="ar-IQ">
                <a:solidFill>
                  <a:srgbClr val="FF0000"/>
                </a:solidFill>
                <a:latin typeface="Corbel" pitchFamily="34" charset="0"/>
                <a:cs typeface="Tahoma" pitchFamily="34" charset="0"/>
              </a:rPr>
              <a:t>الفوائد التعويضية أو الأستثمارية,</a:t>
            </a:r>
            <a:r>
              <a:rPr lang="ar-IQ">
                <a:latin typeface="Corbel" pitchFamily="34" charset="0"/>
                <a:cs typeface="Tahoma" pitchFamily="34" charset="0"/>
              </a:rPr>
              <a:t> وهو الفوائد المستحقة نظير أنتفاع المدين بمبلغ من النقود يترتب في ذمته للدائن ويكون العقد مصدرها كالفوائد المستحقة على المقترض مقابل انتفاعه بمبلغ القرض.   </a:t>
            </a:r>
          </a:p>
        </p:txBody>
      </p:sp>
    </p:spTree>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
          <p:cNvSpPr>
            <a:spLocks noChangeArrowheads="1"/>
          </p:cNvSpPr>
          <p:nvPr/>
        </p:nvSpPr>
        <p:spPr bwMode="auto">
          <a:xfrm>
            <a:off x="152400" y="304800"/>
            <a:ext cx="8839200" cy="5160963"/>
          </a:xfrm>
          <a:prstGeom prst="rect">
            <a:avLst/>
          </a:prstGeom>
          <a:noFill/>
          <a:ln w="9525">
            <a:noFill/>
            <a:miter lim="800000"/>
            <a:headEnd/>
            <a:tailEnd/>
          </a:ln>
        </p:spPr>
        <p:txBody>
          <a:bodyPr>
            <a:spAutoFit/>
          </a:bodyPr>
          <a:lstStyle/>
          <a:p>
            <a:pPr algn="just">
              <a:lnSpc>
                <a:spcPct val="150000"/>
              </a:lnSpc>
            </a:pPr>
            <a:r>
              <a:rPr lang="ar-IQ">
                <a:solidFill>
                  <a:srgbClr val="FF0000"/>
                </a:solidFill>
                <a:latin typeface="Corbel" pitchFamily="34" charset="0"/>
                <a:cs typeface="Tahoma" pitchFamily="34" charset="0"/>
              </a:rPr>
              <a:t>الفروق بين الفوائد التأخيرية والفوائد التعويضية</a:t>
            </a:r>
          </a:p>
          <a:p>
            <a:pPr algn="just">
              <a:lnSpc>
                <a:spcPct val="150000"/>
              </a:lnSpc>
            </a:pPr>
            <a:endParaRPr lang="ar-IQ">
              <a:solidFill>
                <a:srgbClr val="FF0000"/>
              </a:solidFill>
              <a:latin typeface="Corbel" pitchFamily="34" charset="0"/>
              <a:cs typeface="Tahoma" pitchFamily="34" charset="0"/>
            </a:endParaRPr>
          </a:p>
          <a:p>
            <a:pPr algn="just">
              <a:lnSpc>
                <a:spcPct val="150000"/>
              </a:lnSpc>
            </a:pPr>
            <a:r>
              <a:rPr lang="ar-IQ">
                <a:solidFill>
                  <a:srgbClr val="FFFF00"/>
                </a:solidFill>
                <a:latin typeface="Corbel" pitchFamily="34" charset="0"/>
                <a:cs typeface="Tahoma" pitchFamily="34" charset="0"/>
              </a:rPr>
              <a:t>الفوائد التأخيرية</a:t>
            </a:r>
            <a:r>
              <a:rPr lang="ar-IQ">
                <a:latin typeface="Corbel" pitchFamily="34" charset="0"/>
                <a:cs typeface="Tahoma" pitchFamily="34" charset="0"/>
              </a:rPr>
              <a:t> تكون تعويضا عن التأخير في الوفاء بدين حل ميعاد استحقاقه. </a:t>
            </a:r>
          </a:p>
          <a:p>
            <a:pPr algn="just">
              <a:lnSpc>
                <a:spcPct val="150000"/>
              </a:lnSpc>
            </a:pPr>
            <a:r>
              <a:rPr lang="ar-IQ">
                <a:latin typeface="Corbel" pitchFamily="34" charset="0"/>
                <a:cs typeface="Tahoma" pitchFamily="34" charset="0"/>
              </a:rPr>
              <a:t>وهي تستحق عند التأخر في الوفاء بألتزام يكون محله مبلغا من النفود أيا كان مصدر الألتزام. وتكون الفوائد التأخيرية أتفاقية أو قانونية. </a:t>
            </a:r>
          </a:p>
          <a:p>
            <a:pPr algn="just">
              <a:lnSpc>
                <a:spcPct val="150000"/>
              </a:lnSpc>
            </a:pPr>
            <a:r>
              <a:rPr lang="ar-IQ">
                <a:latin typeface="Corbel" pitchFamily="34" charset="0"/>
                <a:cs typeface="Tahoma" pitchFamily="34" charset="0"/>
              </a:rPr>
              <a:t>  </a:t>
            </a:r>
          </a:p>
          <a:p>
            <a:pPr algn="just">
              <a:lnSpc>
                <a:spcPct val="150000"/>
              </a:lnSpc>
            </a:pPr>
            <a:r>
              <a:rPr lang="ar-IQ">
                <a:solidFill>
                  <a:srgbClr val="FFFF00"/>
                </a:solidFill>
                <a:latin typeface="Corbel" pitchFamily="34" charset="0"/>
                <a:cs typeface="Tahoma" pitchFamily="34" charset="0"/>
              </a:rPr>
              <a:t>الفوائد التعويضية أو الأستثمارية</a:t>
            </a:r>
            <a:r>
              <a:rPr lang="ar-IQ">
                <a:latin typeface="Corbel" pitchFamily="34" charset="0"/>
                <a:cs typeface="Tahoma" pitchFamily="34" charset="0"/>
              </a:rPr>
              <a:t> تكون تعويضا عن دين لم يحل أجله ويلتزم المدين بدفعها مقابل الأنتفاع بالدين </a:t>
            </a:r>
          </a:p>
          <a:p>
            <a:pPr algn="just">
              <a:lnSpc>
                <a:spcPct val="150000"/>
              </a:lnSpc>
            </a:pPr>
            <a:r>
              <a:rPr lang="ar-IQ">
                <a:latin typeface="Corbel" pitchFamily="34" charset="0"/>
                <a:cs typeface="Tahoma" pitchFamily="34" charset="0"/>
              </a:rPr>
              <a:t>وهي تستحق مقابل الأنتفاع بمبلغ من النقود يكون محل الألتزام عقدي </a:t>
            </a:r>
          </a:p>
          <a:p>
            <a:pPr algn="just">
              <a:lnSpc>
                <a:spcPct val="150000"/>
              </a:lnSpc>
            </a:pPr>
            <a:r>
              <a:rPr lang="ar-IQ">
                <a:latin typeface="Corbel" pitchFamily="34" charset="0"/>
                <a:cs typeface="Tahoma" pitchFamily="34" charset="0"/>
              </a:rPr>
              <a:t>وهي فوائد أتفاقية دائما ولا تستحق الا أذا تم الأتفاق عليهما </a:t>
            </a:r>
          </a:p>
          <a:p>
            <a:pPr algn="just">
              <a:lnSpc>
                <a:spcPct val="150000"/>
              </a:lnSpc>
            </a:pPr>
            <a:r>
              <a:rPr lang="ar-IQ">
                <a:latin typeface="Corbel" pitchFamily="34" charset="0"/>
                <a:cs typeface="Tahoma" pitchFamily="34" charset="0"/>
              </a:rPr>
              <a:t>     </a:t>
            </a:r>
            <a:r>
              <a:rPr lang="ar-IQ" sz="2400">
                <a:latin typeface="Corbel" pitchFamily="34" charset="0"/>
                <a:cs typeface="Tahoma" pitchFamily="34" charset="0"/>
              </a:rPr>
              <a:t> </a:t>
            </a:r>
          </a:p>
          <a:p>
            <a:pPr algn="ctr">
              <a:lnSpc>
                <a:spcPct val="150000"/>
              </a:lnSpc>
            </a:pPr>
            <a:r>
              <a:rPr lang="ar-IQ">
                <a:latin typeface="Corbel" pitchFamily="34" charset="0"/>
                <a:cs typeface="Tahoma" pitchFamily="34" charset="0"/>
              </a:rPr>
              <a:t>       </a:t>
            </a:r>
          </a:p>
        </p:txBody>
      </p:sp>
    </p:spTree>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
          <p:cNvSpPr>
            <a:spLocks noChangeArrowheads="1"/>
          </p:cNvSpPr>
          <p:nvPr/>
        </p:nvSpPr>
        <p:spPr bwMode="auto">
          <a:xfrm>
            <a:off x="228600" y="304800"/>
            <a:ext cx="8686800" cy="6462713"/>
          </a:xfrm>
          <a:prstGeom prst="rect">
            <a:avLst/>
          </a:prstGeom>
          <a:noFill/>
          <a:ln w="9525">
            <a:noFill/>
            <a:miter lim="800000"/>
            <a:headEnd/>
            <a:tailEnd/>
          </a:ln>
        </p:spPr>
        <p:txBody>
          <a:bodyPr>
            <a:spAutoFit/>
          </a:bodyPr>
          <a:lstStyle/>
          <a:p>
            <a:pPr algn="just">
              <a:lnSpc>
                <a:spcPct val="150000"/>
              </a:lnSpc>
            </a:pPr>
            <a:r>
              <a:rPr lang="ar-IQ" dirty="0">
                <a:solidFill>
                  <a:srgbClr val="FFFF00"/>
                </a:solidFill>
                <a:latin typeface="Corbel" pitchFamily="34" charset="0"/>
                <a:cs typeface="Tahoma" pitchFamily="34" charset="0"/>
              </a:rPr>
              <a:t>شروط أستحقاق الفوائد التأخيرية </a:t>
            </a:r>
          </a:p>
          <a:p>
            <a:pPr algn="just">
              <a:lnSpc>
                <a:spcPct val="150000"/>
              </a:lnSpc>
            </a:pPr>
            <a:endParaRPr lang="ar-IQ" dirty="0">
              <a:solidFill>
                <a:srgbClr val="FFFF00"/>
              </a:solidFill>
              <a:latin typeface="Corbel" pitchFamily="34" charset="0"/>
              <a:cs typeface="Tahoma" pitchFamily="34" charset="0"/>
            </a:endParaRPr>
          </a:p>
          <a:p>
            <a:pPr algn="just">
              <a:lnSpc>
                <a:spcPct val="150000"/>
              </a:lnSpc>
            </a:pPr>
            <a:r>
              <a:rPr lang="ar-IQ" dirty="0">
                <a:latin typeface="Corbel" pitchFamily="34" charset="0"/>
                <a:cs typeface="Tahoma" pitchFamily="34" charset="0"/>
              </a:rPr>
              <a:t>حسب المواد 171 و 173 مدني يشترط لأستحقاق الفوائد التأخيرية توافر شروط ثلاثة:-</a:t>
            </a:r>
          </a:p>
          <a:p>
            <a:pPr algn="just">
              <a:lnSpc>
                <a:spcPct val="150000"/>
              </a:lnSpc>
            </a:pPr>
            <a:endParaRPr lang="ar-IQ" dirty="0">
              <a:latin typeface="Corbel" pitchFamily="34" charset="0"/>
              <a:cs typeface="Tahoma" pitchFamily="34" charset="0"/>
            </a:endParaRPr>
          </a:p>
          <a:p>
            <a:pPr algn="just">
              <a:lnSpc>
                <a:spcPct val="150000"/>
              </a:lnSpc>
            </a:pPr>
            <a:r>
              <a:rPr lang="ar-IQ" dirty="0">
                <a:solidFill>
                  <a:srgbClr val="FF0000"/>
                </a:solidFill>
                <a:latin typeface="Corbel" pitchFamily="34" charset="0"/>
                <a:cs typeface="Tahoma" pitchFamily="34" charset="0"/>
              </a:rPr>
              <a:t>ا. أن يكون محل الألتزام مبلغا من النقود معلوم المقدار وقت نشوء الألتزام. </a:t>
            </a:r>
          </a:p>
          <a:p>
            <a:pPr algn="just">
              <a:lnSpc>
                <a:spcPct val="150000"/>
              </a:lnSpc>
            </a:pPr>
            <a:r>
              <a:rPr lang="ar-IQ" dirty="0">
                <a:latin typeface="Corbel" pitchFamily="34" charset="0"/>
                <a:cs typeface="Tahoma" pitchFamily="34" charset="0"/>
              </a:rPr>
              <a:t>لا تستحق الفوائد القانونية ألا عند الأخلال بتنفيذ ألتزام يكون محله مبلغ من النقود ولا عبرة بمصدر الألتزام ( أي كان لألتزام الأصلي دفع مبلغ من النقود), كأن يكون عقدا كألتزام المقترض برد النقود التي يقترضها, أو يكون مصدره كسب دون سبب كالتزام من تسلم نقودا دون حق برد المدفوع غير المستحق, او كان سبب الالتزام نص للقانون كالتزام بالنفقه اذا قدرت بمقدار من النقود وهي تقدر عادة بها. </a:t>
            </a:r>
          </a:p>
          <a:p>
            <a:pPr algn="just">
              <a:lnSpc>
                <a:spcPct val="150000"/>
              </a:lnSpc>
            </a:pPr>
            <a:r>
              <a:rPr lang="ar-IQ" dirty="0">
                <a:solidFill>
                  <a:srgbClr val="FFFF00"/>
                </a:solidFill>
                <a:latin typeface="Corbel" pitchFamily="34" charset="0"/>
                <a:cs typeface="Tahoma" pitchFamily="34" charset="0"/>
              </a:rPr>
              <a:t>يشترط لأستحقاقها أن يكون محل الألتزام مبلغ من النقود منذ أنشائه وألا فالفوائد لا يستحق  وينبغي أن يكون محل الألتزام معلوم المقدار وقت نشوء الألتزام أما اذا لم يكن كذلك وتحدد مقداره عند المطالبة به فلا يسري عليه حكم الفوائد القانونية, فاذا أتلف شخص مال غيره وحكم عليه بالتعويض فأن الحكم سيخلو من أحتساب فوائد على مبلغ التعويض.  </a:t>
            </a:r>
          </a:p>
          <a:p>
            <a:pPr algn="just">
              <a:lnSpc>
                <a:spcPct val="150000"/>
              </a:lnSpc>
            </a:pPr>
            <a:r>
              <a:rPr lang="ar-IQ" dirty="0">
                <a:latin typeface="Corbel" pitchFamily="34" charset="0"/>
                <a:cs typeface="Tahoma" pitchFamily="34" charset="0"/>
              </a:rPr>
              <a:t>     </a:t>
            </a:r>
            <a:r>
              <a:rPr lang="ar-IQ" sz="2400" dirty="0">
                <a:latin typeface="Corbel" pitchFamily="34" charset="0"/>
                <a:cs typeface="Tahoma" pitchFamily="34" charset="0"/>
              </a:rPr>
              <a:t> </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22620</TotalTime>
  <Words>35819</Words>
  <Application>Microsoft Office PowerPoint</Application>
  <PresentationFormat>On-screen Show (4:3)</PresentationFormat>
  <Paragraphs>2674</Paragraphs>
  <Slides>426</Slides>
  <Notes>2</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426</vt:i4>
      </vt:variant>
    </vt:vector>
  </HeadingPairs>
  <TitlesOfParts>
    <vt:vector size="441" baseType="lpstr">
      <vt:lpstr>Ali-A-Samik</vt:lpstr>
      <vt:lpstr>Arial</vt:lpstr>
      <vt:lpstr>Calibri</vt:lpstr>
      <vt:lpstr>Candara</vt:lpstr>
      <vt:lpstr>Consolas</vt:lpstr>
      <vt:lpstr>Corbel</vt:lpstr>
      <vt:lpstr>Majalla UI</vt:lpstr>
      <vt:lpstr>Sakkal Majalla</vt:lpstr>
      <vt:lpstr>Symbol</vt:lpstr>
      <vt:lpstr>Tahoma</vt:lpstr>
      <vt:lpstr>Times New Roman</vt:lpstr>
      <vt:lpstr>Wingdings</vt:lpstr>
      <vt:lpstr>Wingdings 2</vt:lpstr>
      <vt:lpstr>Wingdings 3</vt:lpstr>
      <vt:lpstr>Metro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أوصاف الالتزام</vt:lpstr>
      <vt:lpstr>أوصاف الالتزام</vt:lpstr>
      <vt:lpstr>الشرط</vt:lpstr>
      <vt:lpstr>الشرط</vt:lpstr>
      <vt:lpstr>أنواع الشرط من حيث أثره</vt:lpstr>
      <vt:lpstr> </vt:lpstr>
      <vt:lpstr>أنواع الشرط من حيث تحققه أو عدم تحققه</vt:lpstr>
      <vt:lpstr>PowerPoint Presentation</vt:lpstr>
      <vt:lpstr> </vt:lpstr>
      <vt:lpstr> </vt:lpstr>
      <vt:lpstr>أثر الشرط في مرحلة التعليق</vt:lpstr>
      <vt:lpstr> </vt:lpstr>
      <vt:lpstr> </vt:lpstr>
      <vt:lpstr> </vt:lpstr>
      <vt:lpstr> </vt:lpstr>
      <vt:lpstr>الشرط الواقف</vt:lpstr>
      <vt:lpstr>الشرط الفاسخ</vt:lpstr>
      <vt:lpstr>النتائج المترتبة على الأثر الرجعي لتحقق الشرط</vt:lpstr>
      <vt:lpstr> </vt:lpstr>
      <vt:lpstr>PowerPoint Presentation</vt:lpstr>
      <vt:lpstr>PowerPoint Presentation</vt:lpstr>
      <vt:lpstr>PowerPoint Presentation</vt:lpstr>
      <vt:lpstr>PowerPoint Presentation</vt:lpstr>
      <vt:lpstr>PowerPoint Presentation</vt:lpstr>
      <vt:lpstr>PowerPoint Presentation</vt:lpstr>
      <vt:lpstr>نظرة الميسرة</vt:lpstr>
      <vt:lpstr>PowerPoint Presentation</vt:lpstr>
      <vt:lpstr>PowerPoint Presentation</vt:lpstr>
      <vt:lpstr>PowerPoint Presentation</vt:lpstr>
      <vt:lpstr>PowerPoint Presentation</vt:lpstr>
      <vt:lpstr>PowerPoint Presentation</vt:lpstr>
      <vt:lpstr>آثار الأجل قبل حلوله</vt:lpstr>
      <vt:lpstr>آثار الأجل بعد حلوله</vt:lpstr>
      <vt:lpstr>س/ كيف ينتهي الأجل؟</vt:lpstr>
      <vt:lpstr> </vt:lpstr>
      <vt:lpstr>أ- سقوط الأجل للحكم بإفلاس المدين:</vt:lpstr>
      <vt:lpstr>ب- سقوط الأجل لإضعاف التأمينات:</vt:lpstr>
      <vt:lpstr>ج- سقوط الأجل لعدم تقديم المدين لما وعد به من تأمين</vt:lpstr>
      <vt:lpstr>تعدد محل الالتزام</vt:lpstr>
      <vt:lpstr>الالتزام التخييري/ خيار التعيين</vt:lpstr>
      <vt:lpstr>شروط الالتزام التخييري</vt:lpstr>
      <vt:lpstr>س/ من يتحمل تبعة هلاك محل الالتزام إن كان الالتزام تخييرياً؟</vt:lpstr>
      <vt:lpstr>الالتزام التخييري والشرط الجزائي</vt:lpstr>
      <vt:lpstr>الالتزام التخييري والالتزام المعلق على شرط واقف</vt:lpstr>
      <vt:lpstr>الالتزام البدلي</vt:lpstr>
      <vt:lpstr>تعدد طرفي الالتزام</vt:lpstr>
      <vt:lpstr>تعدد طرفي الالتزام</vt:lpstr>
      <vt:lpstr>تعدد طرفي الالتزام</vt:lpstr>
      <vt:lpstr>تعدد طرفي الالتزام</vt:lpstr>
      <vt:lpstr>الدين المشترك</vt:lpstr>
      <vt:lpstr>الدين المشترك والتضامن الإيجابي</vt:lpstr>
      <vt:lpstr>مصادر الدين المشترك (كيف ينشأ الدين المشترك؟)</vt:lpstr>
      <vt:lpstr>مصادر الدين المشترك (كيف ينشأ الدين المشترك؟)</vt:lpstr>
      <vt:lpstr>مصادر الدين المشترك (كيف ينشأ الدين المشترك؟)</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الآثار التي تترتب على الاشتراك في الدين</vt:lpstr>
      <vt:lpstr>التضامن الإيجابي</vt:lpstr>
      <vt:lpstr>التضامن الإيجابي</vt:lpstr>
      <vt:lpstr>آثار التضامن بين الدائنين (الإيجابي)</vt:lpstr>
      <vt:lpstr>آثار التضامن بين الدائنين (الإيجابي)</vt:lpstr>
      <vt:lpstr>آثار التضامن بين الدائنين (الإيجابي)</vt:lpstr>
      <vt:lpstr>آثار التضامن بين الدائنين (الإيجابي)</vt:lpstr>
      <vt:lpstr>آثار التضامن بين الدائنين (الإيجابي)</vt:lpstr>
      <vt:lpstr>التضامن السلبي</vt:lpstr>
      <vt:lpstr>التضامن السلبي</vt:lpstr>
      <vt:lpstr>التضامن السلبي</vt:lpstr>
      <vt:lpstr>آثار التضامن بين المدينين (السلبي)</vt:lpstr>
      <vt:lpstr>آثار التضامن بين المدينين (السلبي)</vt:lpstr>
      <vt:lpstr>آثار التضامن بين المدينين (السلبي)</vt:lpstr>
      <vt:lpstr>آثار التضامن بين المدينين (السلبي)</vt:lpstr>
      <vt:lpstr>آثار التضامن بين المدينين (السلبي)</vt:lpstr>
      <vt:lpstr>آثار التضامن بين المدينين (السلبي)</vt:lpstr>
      <vt:lpstr>آثار التضامن بين المدينين (السلبي)</vt:lpstr>
      <vt:lpstr>آثار التضامن بين المدينين (السلبي)</vt:lpstr>
      <vt:lpstr>آثار التضامن بين المدينين (السلبي)</vt:lpstr>
      <vt:lpstr>آثار التضامن بين المدينين (السلبي)</vt:lpstr>
      <vt:lpstr>آثار التضامن بين المدينين (السلبي)</vt:lpstr>
      <vt:lpstr>الالتزام غير القابل للانقسام</vt:lpstr>
      <vt:lpstr>انتقال الالتزام</vt:lpstr>
      <vt:lpstr>انتقال الالتزام</vt:lpstr>
      <vt:lpstr>حوالة الدين (م/339-361 مدني)</vt:lpstr>
      <vt:lpstr>حوالة الدين</vt:lpstr>
      <vt:lpstr>تعريف حوالة الدين وأنواعها</vt:lpstr>
      <vt:lpstr>حوالة الدين</vt:lpstr>
      <vt:lpstr>أركان حوالة الدين</vt:lpstr>
      <vt:lpstr>أركان حوالة الدين</vt:lpstr>
      <vt:lpstr>شروط صحة حوالة الدين</vt:lpstr>
      <vt:lpstr>كيف تنعقد الحوالة؟</vt:lpstr>
      <vt:lpstr>كيف تنعقد الحوالة؟</vt:lpstr>
      <vt:lpstr>كيف تنعقد الحوالة؟</vt:lpstr>
      <vt:lpstr>كيف تنعقد الحوالة؟</vt:lpstr>
      <vt:lpstr>قبول حوالة الدين</vt:lpstr>
      <vt:lpstr>أحكام حوالة الدين</vt:lpstr>
      <vt:lpstr>أحكام حوالة الدين</vt:lpstr>
      <vt:lpstr>أحكام حوالة الدين</vt:lpstr>
      <vt:lpstr>أحكام حوالة الدين</vt:lpstr>
      <vt:lpstr>أحكام حوالة الدين</vt:lpstr>
      <vt:lpstr>براءة ذمة المحال عليه من الدين</vt:lpstr>
      <vt:lpstr>أحكام الحوالة المقيدة </vt:lpstr>
      <vt:lpstr>أحكام حوالة الدين</vt:lpstr>
      <vt:lpstr>أحكام حوالة الدين</vt:lpstr>
      <vt:lpstr>أحكام حوالة الدين</vt:lpstr>
      <vt:lpstr>أحكام حوالة الدين</vt:lpstr>
      <vt:lpstr>أحكام حوالة الدين</vt:lpstr>
      <vt:lpstr>أحكام حوالة الدين</vt:lpstr>
      <vt:lpstr>حوالة الحق  (م/362-374 مدني)</vt:lpstr>
      <vt:lpstr>تعريف حوالة الحق</vt:lpstr>
      <vt:lpstr> </vt:lpstr>
      <vt:lpstr>شروط حوالة الحق</vt:lpstr>
      <vt:lpstr>شروط حوالة الحق</vt:lpstr>
      <vt:lpstr>أحكام حوالة الحق</vt:lpstr>
      <vt:lpstr> </vt:lpstr>
      <vt:lpstr> </vt:lpstr>
      <vt:lpstr> </vt:lpstr>
      <vt:lpstr> </vt:lpstr>
      <vt:lpstr> </vt:lpstr>
      <vt:lpstr> </vt:lpstr>
      <vt:lpstr>PowerPoint Presentation</vt:lpstr>
      <vt:lpstr> </vt:lpstr>
      <vt:lpstr>التزاحم بين محال له ومحال له آخر</vt:lpstr>
      <vt:lpstr>التزاحم بين المحال له والدائنين الحاجزين</vt:lpstr>
      <vt:lpstr> </vt:lpstr>
      <vt:lpstr> </vt:lpstr>
      <vt:lpstr> </vt:lpstr>
      <vt:lpstr> </vt:lpstr>
      <vt:lpstr> </vt:lpstr>
      <vt:lpstr>انقضاء الالتزام</vt:lpstr>
      <vt:lpstr>انقضاء الالتزام</vt:lpstr>
      <vt:lpstr>انقضاء الالتزام</vt:lpstr>
      <vt:lpstr>1. انقضاء الالتزام بالوفاء</vt:lpstr>
      <vt:lpstr>طرفا الوفاء</vt:lpstr>
      <vt:lpstr>المـــــوفـــــي</vt:lpstr>
      <vt:lpstr> </vt:lpstr>
      <vt:lpstr> </vt:lpstr>
      <vt:lpstr>شروط صحة الوفاء</vt:lpstr>
      <vt:lpstr>شروط صحة الوفاء</vt:lpstr>
      <vt:lpstr>شروط صحة الوفاء</vt:lpstr>
      <vt:lpstr>شروط صحة الوفاء</vt:lpstr>
      <vt:lpstr>س/ هل يصح الوفاء من صغير؟</vt:lpstr>
      <vt:lpstr>رجوع الموفي على المدين</vt:lpstr>
      <vt:lpstr>الوفاء مع الحلول</vt:lpstr>
      <vt:lpstr>الحلول القانوني</vt:lpstr>
      <vt:lpstr>الحلول الاتفاقي</vt:lpstr>
      <vt:lpstr>حكم الوفاء مع الحلول</vt:lpstr>
      <vt:lpstr>حكم الوفاء مع الحلول</vt:lpstr>
      <vt:lpstr>التكييف القانوني للحلول</vt:lpstr>
      <vt:lpstr>مقارنة بين الوفاء مع الحلول وحوالة الحق</vt:lpstr>
      <vt:lpstr>PowerPoint Presentation</vt:lpstr>
      <vt:lpstr>المــــوفـــــى لــــــه</vt:lpstr>
      <vt:lpstr>المــــوفـــــى لــــــه</vt:lpstr>
      <vt:lpstr> </vt:lpstr>
      <vt:lpstr> </vt:lpstr>
      <vt:lpstr>رفض الوفاء/ العرض والإيداع</vt:lpstr>
      <vt:lpstr>PowerPoint Presentation</vt:lpstr>
      <vt:lpstr>حالات لجوء المدين للعرض والإيداع</vt:lpstr>
      <vt:lpstr>PowerPoint Presentation</vt:lpstr>
      <vt:lpstr>محل الوفاء</vt:lpstr>
      <vt:lpstr>محل الوفاء</vt:lpstr>
      <vt:lpstr>الاستثناءات الواردة على مبدأ عدم تجزئة الوفاء</vt:lpstr>
      <vt:lpstr>تعيين جهة الدفع عند تعدد الديون</vt:lpstr>
      <vt:lpstr>زمان الوفاء</vt:lpstr>
      <vt:lpstr>زمان الوفاء</vt:lpstr>
      <vt:lpstr>مكان الوفاء</vt:lpstr>
      <vt:lpstr>س/ في أي مكان يتم الوفاء؟</vt:lpstr>
      <vt:lpstr>نفقات الوفاء</vt:lpstr>
      <vt:lpstr>انقضاء الالتزام بما يعادل الوفاء</vt:lpstr>
      <vt:lpstr>الوفاء بمقابل</vt:lpstr>
      <vt:lpstr>شروط الوفاء بمقابل</vt:lpstr>
      <vt:lpstr>الوفاء بمقابل والالتزام البدلي</vt:lpstr>
      <vt:lpstr>التكييف القانوني للوفاء بمقابل</vt:lpstr>
      <vt:lpstr>التجديد</vt:lpstr>
      <vt:lpstr>شروط التجديد</vt:lpstr>
      <vt:lpstr>س/ كيف يتم تجديد الدين؟</vt:lpstr>
      <vt:lpstr>حوالة الحق والتجديد عن طريق تغيير الدائن</vt:lpstr>
      <vt:lpstr>س/ كيف يتم تجديد الدين؟</vt:lpstr>
      <vt:lpstr>آثار التجديد (م/403-404 مدني)</vt:lpstr>
      <vt:lpstr>الإنابة في الوفاء</vt:lpstr>
      <vt:lpstr>الإنابة في الوفاء</vt:lpstr>
      <vt:lpstr>أنواع الإنابة في الوفاء</vt:lpstr>
      <vt:lpstr>الإنابة في الوفاء</vt:lpstr>
      <vt:lpstr>المقاصة</vt:lpstr>
      <vt:lpstr>المقاصة</vt:lpstr>
      <vt:lpstr>المقاصة الجبرية (م/409 مدني)</vt:lpstr>
      <vt:lpstr>المقاصة الجبرية</vt:lpstr>
      <vt:lpstr>كيفية وقوع المقاصة</vt:lpstr>
      <vt:lpstr>س/ هل يجوز الاتفاق مقدماً على عدم وقوع المقاصة؟</vt:lpstr>
      <vt:lpstr>آثار المقاصة</vt:lpstr>
      <vt:lpstr>آثار المقاصة</vt:lpstr>
      <vt:lpstr>آثار المقاصة</vt:lpstr>
      <vt:lpstr>المقاصة الاختيارية</vt:lpstr>
      <vt:lpstr>المقاصة القضائية</vt:lpstr>
      <vt:lpstr>اتحاد الذمة</vt:lpstr>
      <vt:lpstr>اتحاد الذمة</vt:lpstr>
      <vt:lpstr>اتحاد الذمة</vt:lpstr>
      <vt:lpstr>انقضاء الالتزام دون أن يوفى به</vt:lpstr>
      <vt:lpstr>الإبراء</vt:lpstr>
      <vt:lpstr>شروط صحة الإبراء</vt:lpstr>
      <vt:lpstr>شروط صحة الإبراء</vt:lpstr>
      <vt:lpstr>استحالة التنفيذ</vt:lpstr>
      <vt:lpstr>شروط استحالة التنفيذ</vt:lpstr>
      <vt:lpstr>PowerPoint Presentation</vt:lpstr>
      <vt:lpstr>س/ من يتحمل تبعة الهلاك؟</vt:lpstr>
      <vt:lpstr>س/ من يتحمل تبعة الهلاك؟</vt:lpstr>
      <vt:lpstr>س/ من يتحمل تبعة الهلاك؟</vt:lpstr>
      <vt:lpstr>س/ من يتحمل تبعة الهلاك؟</vt:lpstr>
      <vt:lpstr>مرور الزمان المانع من سماع الدعوى (التقادم المسقط)</vt:lpstr>
      <vt:lpstr>التقادم المسقط</vt:lpstr>
      <vt:lpstr>موقف القانون المدني العراقي من التقادم المسقط</vt:lpstr>
      <vt:lpstr>موقف القانون المدني العراقي من التقادم المسقط</vt:lpstr>
      <vt:lpstr>التقادم المسقط</vt:lpstr>
      <vt:lpstr>الحكمة من الأخذ بالتقادم المسقط</vt:lpstr>
      <vt:lpstr>أنواع مدد التقادم</vt:lpstr>
      <vt:lpstr>أنواع مدد التقادم</vt:lpstr>
      <vt:lpstr>أنواع مدد التقادم</vt:lpstr>
      <vt:lpstr>أنواع مدد التقادم</vt:lpstr>
      <vt:lpstr> </vt:lpstr>
      <vt:lpstr>PowerPoint Presentation</vt:lpstr>
      <vt:lpstr>PowerPoint Presentation</vt:lpstr>
      <vt:lpstr>حساب مدة التقادم</vt:lpstr>
      <vt:lpstr>حساب مدة التقادم</vt:lpstr>
      <vt:lpstr>وقف التقادم</vt:lpstr>
      <vt:lpstr>وقف التقادم</vt:lpstr>
      <vt:lpstr>انقطاع التقادم</vt:lpstr>
      <vt:lpstr>انقطاع التقادم</vt:lpstr>
      <vt:lpstr>انقطاع التقادم</vt:lpstr>
      <vt:lpstr>انقطاع التقادم</vt:lpstr>
      <vt:lpstr>وقف التقادم وانقطاع التقادم</vt:lpstr>
      <vt:lpstr>آثار التقادم</vt:lpstr>
      <vt:lpstr>آثار التقادم</vt:lpstr>
      <vt:lpstr>آثار التقادم</vt:lpstr>
      <vt:lpstr>آثار التقادم</vt:lpstr>
      <vt:lpstr>آثار التقادم</vt:lpstr>
      <vt:lpstr>آثار التقادم</vt:lpstr>
      <vt:lpstr>آثار التقادم</vt:lpstr>
      <vt:lpstr>التقادم المسقط ومواعيد السقوط</vt:lpstr>
      <vt:lpstr>التقادم المسقط ومواعيد السقوط</vt:lpstr>
      <vt:lpstr>التقادم المسقط ومواعيد السقوط</vt:lpstr>
      <vt:lpstr>التقادم المسقط ومواعيد السقوط</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arsan</dc:creator>
  <cp:lastModifiedBy>Maher</cp:lastModifiedBy>
  <cp:revision>565</cp:revision>
  <dcterms:created xsi:type="dcterms:W3CDTF">2006-08-16T00:00:00Z</dcterms:created>
  <dcterms:modified xsi:type="dcterms:W3CDTF">2023-10-10T11:06:32Z</dcterms:modified>
</cp:coreProperties>
</file>