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6"/>
  </p:notesMasterIdLst>
  <p:handoutMasterIdLst>
    <p:handoutMasterId r:id="rId27"/>
  </p:handoutMasterIdLst>
  <p:sldIdLst>
    <p:sldId id="450" r:id="rId2"/>
    <p:sldId id="362" r:id="rId3"/>
    <p:sldId id="257" r:id="rId4"/>
    <p:sldId id="358" r:id="rId5"/>
    <p:sldId id="440" r:id="rId6"/>
    <p:sldId id="418" r:id="rId7"/>
    <p:sldId id="359" r:id="rId8"/>
    <p:sldId id="360" r:id="rId9"/>
    <p:sldId id="258" r:id="rId10"/>
    <p:sldId id="441" r:id="rId11"/>
    <p:sldId id="260" r:id="rId12"/>
    <p:sldId id="261" r:id="rId13"/>
    <p:sldId id="442" r:id="rId14"/>
    <p:sldId id="424" r:id="rId15"/>
    <p:sldId id="419" r:id="rId16"/>
    <p:sldId id="444" r:id="rId17"/>
    <p:sldId id="357" r:id="rId18"/>
    <p:sldId id="263" r:id="rId19"/>
    <p:sldId id="445" r:id="rId20"/>
    <p:sldId id="264" r:id="rId21"/>
    <p:sldId id="452" r:id="rId22"/>
    <p:sldId id="446" r:id="rId23"/>
    <p:sldId id="451" r:id="rId24"/>
    <p:sldId id="265" r:id="rId25"/>
  </p:sldIdLst>
  <p:sldSz cx="9144000" cy="6858000" type="screen4x3"/>
  <p:notesSz cx="7077075" cy="90773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5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29" autoAdjust="0"/>
  </p:normalViewPr>
  <p:slideViewPr>
    <p:cSldViewPr>
      <p:cViewPr varScale="1">
        <p:scale>
          <a:sx n="82" d="100"/>
          <a:sy n="82" d="100"/>
        </p:scale>
        <p:origin x="1478" y="6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88" d="100"/>
          <a:sy n="88" d="100"/>
        </p:scale>
        <p:origin x="-3822" y="-120"/>
      </p:cViewPr>
      <p:guideLst>
        <p:guide orient="horz" pos="285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40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54025"/>
          </a:xfrm>
          <a:prstGeom prst="rect">
            <a:avLst/>
          </a:prstGeom>
        </p:spPr>
        <p:txBody>
          <a:bodyPr vert="horz" lIns="91440" tIns="45720" rIns="91440" bIns="45720" rtlCol="0"/>
          <a:lstStyle>
            <a:lvl1pPr algn="r">
              <a:defRPr sz="1200"/>
            </a:lvl1pPr>
          </a:lstStyle>
          <a:p>
            <a:fld id="{C6F92340-AEC8-4BCC-B31D-69B448706551}" type="datetimeFigureOut">
              <a:rPr lang="en-US" smtClean="0"/>
              <a:pPr/>
              <a:t>10/1/2024</a:t>
            </a:fld>
            <a:endParaRPr lang="en-US"/>
          </a:p>
        </p:txBody>
      </p:sp>
      <p:sp>
        <p:nvSpPr>
          <p:cNvPr id="4" name="Footer Placeholder 3"/>
          <p:cNvSpPr>
            <a:spLocks noGrp="1"/>
          </p:cNvSpPr>
          <p:nvPr>
            <p:ph type="ftr" sz="quarter" idx="2"/>
          </p:nvPr>
        </p:nvSpPr>
        <p:spPr>
          <a:xfrm>
            <a:off x="0" y="8621713"/>
            <a:ext cx="3067050" cy="4540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621713"/>
            <a:ext cx="3067050" cy="454025"/>
          </a:xfrm>
          <a:prstGeom prst="rect">
            <a:avLst/>
          </a:prstGeom>
        </p:spPr>
        <p:txBody>
          <a:bodyPr vert="horz" lIns="91440" tIns="45720" rIns="91440" bIns="45720" rtlCol="0" anchor="b"/>
          <a:lstStyle>
            <a:lvl1pPr algn="r">
              <a:defRPr sz="1200"/>
            </a:lvl1pPr>
          </a:lstStyle>
          <a:p>
            <a:fld id="{4B415431-9B49-4083-9451-3DA8011B97A7}" type="slidenum">
              <a:rPr lang="en-US" smtClean="0"/>
              <a:pPr/>
              <a:t>‹#›</a:t>
            </a:fld>
            <a:endParaRPr 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386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705" y="0"/>
            <a:ext cx="3066733" cy="453866"/>
          </a:xfrm>
          <a:prstGeom prst="rect">
            <a:avLst/>
          </a:prstGeom>
        </p:spPr>
        <p:txBody>
          <a:bodyPr vert="horz" lIns="91440" tIns="45720" rIns="91440" bIns="45720" rtlCol="0"/>
          <a:lstStyle>
            <a:lvl1pPr algn="r">
              <a:defRPr sz="1200"/>
            </a:lvl1pPr>
          </a:lstStyle>
          <a:p>
            <a:fld id="{EFB51EB4-C2A6-4F7D-85ED-E1814653D6EE}" type="datetimeFigureOut">
              <a:rPr lang="en-US" smtClean="0"/>
              <a:pPr/>
              <a:t>10/1/2024</a:t>
            </a:fld>
            <a:endParaRPr lang="en-US"/>
          </a:p>
        </p:txBody>
      </p:sp>
      <p:sp>
        <p:nvSpPr>
          <p:cNvPr id="4" name="Slide Image Placeholder 3"/>
          <p:cNvSpPr>
            <a:spLocks noGrp="1" noRot="1" noChangeAspect="1"/>
          </p:cNvSpPr>
          <p:nvPr>
            <p:ph type="sldImg" idx="2"/>
          </p:nvPr>
        </p:nvSpPr>
        <p:spPr>
          <a:xfrm>
            <a:off x="1270000" y="681038"/>
            <a:ext cx="4537075" cy="34036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7708" y="4311730"/>
            <a:ext cx="5661660" cy="4084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21883"/>
            <a:ext cx="3066733" cy="45386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621883"/>
            <a:ext cx="3066733" cy="453866"/>
          </a:xfrm>
          <a:prstGeom prst="rect">
            <a:avLst/>
          </a:prstGeom>
        </p:spPr>
        <p:txBody>
          <a:bodyPr vert="horz" lIns="91440" tIns="45720" rIns="91440" bIns="45720" rtlCol="0" anchor="b"/>
          <a:lstStyle>
            <a:lvl1pPr algn="r">
              <a:defRPr sz="1200"/>
            </a:lvl1pPr>
          </a:lstStyle>
          <a:p>
            <a:fld id="{9C5A04B0-86AE-4D23-9928-31FDFD75F3D7}" type="slidenum">
              <a:rPr lang="en-US" smtClean="0"/>
              <a:pPr/>
              <a:t>‹#›</a:t>
            </a:fld>
            <a:endParaRPr lang="en-US"/>
          </a:p>
        </p:txBody>
      </p:sp>
    </p:spTree>
    <p:extLst>
      <p:ext uri="{BB962C8B-B14F-4D97-AF65-F5344CB8AC3E}">
        <p14:creationId xmlns:p14="http://schemas.microsoft.com/office/powerpoint/2010/main" val="2700404824"/>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0000" y="681038"/>
            <a:ext cx="4537075" cy="3403600"/>
          </a:xfrm>
        </p:spPr>
      </p:sp>
      <p:sp>
        <p:nvSpPr>
          <p:cNvPr id="3" name="Notes Placeholder 2"/>
          <p:cNvSpPr>
            <a:spLocks noGrp="1"/>
          </p:cNvSpPr>
          <p:nvPr>
            <p:ph type="body" idx="1"/>
          </p:nvPr>
        </p:nvSpPr>
        <p:spPr/>
        <p:txBody>
          <a:bodyPr>
            <a:normAutofit/>
          </a:bodyPr>
          <a:lstStyle/>
          <a:p>
            <a:r>
              <a:rPr lang="ar-IQ" b="1" dirty="0"/>
              <a:t>العارية تمليك منفعة العين على وجه التبرّع </a:t>
            </a:r>
            <a:endParaRPr lang="en-US" dirty="0"/>
          </a:p>
        </p:txBody>
      </p:sp>
      <p:sp>
        <p:nvSpPr>
          <p:cNvPr id="4" name="Slide Number Placeholder 3"/>
          <p:cNvSpPr>
            <a:spLocks noGrp="1"/>
          </p:cNvSpPr>
          <p:nvPr>
            <p:ph type="sldNum" sz="quarter" idx="10"/>
          </p:nvPr>
        </p:nvSpPr>
        <p:spPr/>
        <p:txBody>
          <a:bodyPr/>
          <a:lstStyle/>
          <a:p>
            <a:fld id="{9C5A04B0-86AE-4D23-9928-31FDFD75F3D7}" type="slidenum">
              <a:rPr lang="en-US" smtClean="0"/>
              <a:pPr/>
              <a:t>9</a:t>
            </a:fld>
            <a:endParaRPr lang="en-US"/>
          </a:p>
        </p:txBody>
      </p:sp>
      <p:sp>
        <p:nvSpPr>
          <p:cNvPr id="5" name="Header Placeholder 4"/>
          <p:cNvSpPr>
            <a:spLocks noGrp="1"/>
          </p:cNvSpPr>
          <p:nvPr>
            <p:ph type="hdr" sz="quarter" idx="1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C6DCF6F-2410-4F32-B2C4-DB6EF48C52B3}" type="datetime1">
              <a:rPr lang="en-US" smtClean="0"/>
              <a:pPr/>
              <a:t>10/1/2024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C7BA46B-66E5-46F4-96E4-55FC2A44EE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7FBDBED-76C0-4E68-AF5B-081017EA203C}" type="datetime1">
              <a:rPr lang="en-US" smtClean="0"/>
              <a:pPr/>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BA46B-66E5-46F4-96E4-55FC2A44EE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8015CC-12B1-4E05-BFF3-22E9F020FE6C}" type="datetime1">
              <a:rPr lang="en-US" smtClean="0"/>
              <a:pPr/>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BA46B-66E5-46F4-96E4-55FC2A44EE3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30DCF12-BA6D-4FE5-B0CF-F195978FF970}" type="datetime1">
              <a:rPr lang="en-US" smtClean="0"/>
              <a:pPr/>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BA46B-66E5-46F4-96E4-55FC2A44EE3F}"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12EDBA6-8904-448F-A694-C673576C4FFA}" type="datetime1">
              <a:rPr lang="en-US" smtClean="0"/>
              <a:pPr/>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BA46B-66E5-46F4-96E4-55FC2A44EE3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B4B6859-6EAE-4877-9E3C-D75B8531A786}" type="datetime1">
              <a:rPr lang="en-US" smtClean="0"/>
              <a:pPr/>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BA46B-66E5-46F4-96E4-55FC2A44EE3F}"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568B73F-D665-4838-BCA2-B2338455E489}" type="datetime1">
              <a:rPr lang="en-US" smtClean="0"/>
              <a:pPr/>
              <a:t>10/1/2024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7BA46B-66E5-46F4-96E4-55FC2A44EE3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109F1D4-854B-472D-8AC8-925783F77959}" type="datetime1">
              <a:rPr lang="en-US" smtClean="0"/>
              <a:pPr/>
              <a:t>10/1/2024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7BA46B-66E5-46F4-96E4-55FC2A44EE3F}"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BE80F-1E98-432D-BC9C-9ADE53C2400D}" type="datetime1">
              <a:rPr lang="en-US" smtClean="0"/>
              <a:pPr/>
              <a:t>10/1/2024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351EF167-52FF-4314-B959-34D12CB282DC}" type="datetime1">
              <a:rPr lang="en-US" smtClean="0"/>
              <a:pPr/>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BA46B-66E5-46F4-96E4-55FC2A44EE3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84044CF-B56A-4C47-90D4-D1F381AF55CD}" type="datetime1">
              <a:rPr lang="en-US" smtClean="0"/>
              <a:pPr/>
              <a:t>10/1/2024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C7BA46B-66E5-46F4-96E4-55FC2A44EE3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3CFABD6-4DF5-4BF6-A121-E99C0242B373}" type="datetime1">
              <a:rPr lang="en-US" smtClean="0"/>
              <a:pPr/>
              <a:t>10/1/2024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C7BA46B-66E5-46F4-96E4-55FC2A44EE3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r>
              <a:rPr lang="ar-IQ" sz="7200" b="1" dirty="0">
                <a:latin typeface="Arabic Typesetting" panose="03020402040406030203" pitchFamily="66" charset="-78"/>
                <a:cs typeface="Arabic Typesetting" panose="03020402040406030203" pitchFamily="66" charset="-78"/>
              </a:rPr>
              <a:t>د . سولين محمد طاهر </a:t>
            </a:r>
            <a:r>
              <a:rPr lang="ar-IQ" sz="7200" b="1" dirty="0" smtClean="0">
                <a:latin typeface="Arabic Typesetting" panose="03020402040406030203" pitchFamily="66" charset="-78"/>
                <a:cs typeface="Arabic Typesetting" panose="03020402040406030203" pitchFamily="66" charset="-78"/>
              </a:rPr>
              <a:t>فاضل</a:t>
            </a:r>
            <a:endParaRPr lang="en-US" sz="7200" b="1" dirty="0" smtClean="0">
              <a:latin typeface="Arabic Typesetting" panose="03020402040406030203" pitchFamily="66" charset="-78"/>
              <a:cs typeface="Arabic Typesetting" panose="03020402040406030203" pitchFamily="66" charset="-78"/>
            </a:endParaRPr>
          </a:p>
          <a:p>
            <a:pPr algn="ctr"/>
            <a:r>
              <a:rPr lang="en-US" sz="7200" b="1" dirty="0" err="1" smtClean="0">
                <a:latin typeface="Arabic Typesetting" panose="03020402040406030203" pitchFamily="66" charset="-78"/>
                <a:cs typeface="Arabic Typesetting" panose="03020402040406030203" pitchFamily="66" charset="-78"/>
              </a:rPr>
              <a:t>Solin.taher@su.edu.krd</a:t>
            </a:r>
            <a:endParaRPr lang="en-US" sz="7200" b="1" dirty="0" smtClean="0">
              <a:latin typeface="Arabic Typesetting" panose="03020402040406030203" pitchFamily="66" charset="-78"/>
              <a:cs typeface="Arabic Typesetting" panose="03020402040406030203" pitchFamily="66" charset="-78"/>
            </a:endParaRPr>
          </a:p>
          <a:p>
            <a:pPr algn="ctr"/>
            <a:r>
              <a:rPr lang="ar-IQ" sz="7200" b="1" dirty="0" smtClean="0">
                <a:latin typeface="Arabic Typesetting" panose="03020402040406030203" pitchFamily="66" charset="-78"/>
                <a:cs typeface="Arabic Typesetting" panose="03020402040406030203" pitchFamily="66" charset="-78"/>
              </a:rPr>
              <a:t>2024-2025</a:t>
            </a:r>
            <a:endParaRPr lang="en-US" sz="7200" b="1" dirty="0">
              <a:latin typeface="Arabic Typesetting" panose="03020402040406030203" pitchFamily="66" charset="-78"/>
              <a:cs typeface="Arabic Typesetting" panose="03020402040406030203" pitchFamily="66" charset="-78"/>
            </a:endParaRP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a:t>
            </a:fld>
            <a:endParaRPr lang="en-US"/>
          </a:p>
        </p:txBody>
      </p:sp>
      <p:sp>
        <p:nvSpPr>
          <p:cNvPr id="5" name="Title 4"/>
          <p:cNvSpPr>
            <a:spLocks noGrp="1"/>
          </p:cNvSpPr>
          <p:nvPr>
            <p:ph type="title"/>
          </p:nvPr>
        </p:nvSpPr>
        <p:spPr/>
        <p:txBody>
          <a:bodyPr>
            <a:noAutofit/>
          </a:bodyPr>
          <a:lstStyle/>
          <a:p>
            <a:pPr algn="ctr" rtl="1"/>
            <a:r>
              <a:rPr lang="ar-IQ" sz="4000">
                <a:solidFill>
                  <a:srgbClr val="00B0F0"/>
                </a:solidFill>
                <a:effectLst/>
              </a:rPr>
              <a:t>الوجيز في </a:t>
            </a:r>
            <a:r>
              <a:rPr lang="ar-IQ" sz="4000" smtClean="0">
                <a:solidFill>
                  <a:srgbClr val="00B0F0"/>
                </a:solidFill>
                <a:effectLst/>
              </a:rPr>
              <a:t>العقود </a:t>
            </a:r>
            <a:r>
              <a:rPr lang="ar-IQ" sz="4000" dirty="0" smtClean="0">
                <a:solidFill>
                  <a:srgbClr val="00B0F0"/>
                </a:solidFill>
                <a:effectLst/>
              </a:rPr>
              <a:t>المدنية </a:t>
            </a:r>
            <a:br>
              <a:rPr lang="ar-IQ" sz="4000" dirty="0" smtClean="0">
                <a:solidFill>
                  <a:srgbClr val="00B0F0"/>
                </a:solidFill>
                <a:effectLst/>
              </a:rPr>
            </a:br>
            <a:r>
              <a:rPr lang="ar-IQ" sz="4000" dirty="0" smtClean="0">
                <a:solidFill>
                  <a:srgbClr val="00B0F0"/>
                </a:solidFill>
                <a:effectLst/>
              </a:rPr>
              <a:t>محاضرات في عقد البيع</a:t>
            </a:r>
            <a:endParaRPr lang="en-US" sz="4000" dirty="0">
              <a:solidFill>
                <a:srgbClr val="00B0F0"/>
              </a:solidFill>
              <a:effectLst/>
            </a:endParaRPr>
          </a:p>
        </p:txBody>
      </p:sp>
    </p:spTree>
    <p:extLst>
      <p:ext uri="{BB962C8B-B14F-4D97-AF65-F5344CB8AC3E}">
        <p14:creationId xmlns:p14="http://schemas.microsoft.com/office/powerpoint/2010/main" val="2579545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additive="base">
                                        <p:cTn id="1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additive="base">
                                        <p:cTn id="2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a:bodyPr>
          <a:lstStyle/>
          <a:p>
            <a:pPr algn="r" rtl="1">
              <a:buNone/>
            </a:pPr>
            <a:endParaRPr lang="ar-IQ" sz="2800" dirty="0"/>
          </a:p>
          <a:p>
            <a:pPr algn="just" rtl="1">
              <a:buNone/>
            </a:pPr>
            <a:r>
              <a:rPr lang="en-US" sz="2800" dirty="0"/>
              <a:t>    </a:t>
            </a:r>
            <a:r>
              <a:rPr lang="ar-IQ" sz="2800" dirty="0"/>
              <a:t>هل هو من العقود المسماة او من العقود غير المسماة,قد يكون في بعض الاحيان مسألة دقيقة ولا عبرة بالألفاظ التي يستعملها المتعاقدان اذا اتفقا على عقد غير العقد الذي سمياه فقد يكونان مخطئين في التكييف وقد يتعمدان ان يخفيا العقد الحقيقي تحت اسم العقد الظاهر كما في الوصية يخفيها الموصي تحت ستار </a:t>
            </a:r>
            <a:r>
              <a:rPr lang="ar-IQ" sz="2800" dirty="0" smtClean="0"/>
              <a:t>البيع</a:t>
            </a:r>
          </a:p>
          <a:p>
            <a:pPr algn="just" rtl="1">
              <a:buNone/>
            </a:pPr>
            <a:r>
              <a:rPr lang="ar-IQ" sz="2800" b="1" dirty="0" smtClean="0">
                <a:solidFill>
                  <a:srgbClr val="FF0000"/>
                </a:solidFill>
              </a:rPr>
              <a:t>والتكييف </a:t>
            </a:r>
            <a:r>
              <a:rPr lang="ar-IQ" sz="2800" b="1" dirty="0">
                <a:solidFill>
                  <a:srgbClr val="FF0000"/>
                </a:solidFill>
              </a:rPr>
              <a:t>مسألة قانونية لا مسالة واقع فهي تخضع لرقابة محكمة التمييز </a:t>
            </a:r>
            <a:r>
              <a:rPr lang="ar-IQ" sz="2800" dirty="0"/>
              <a:t>ويمكن التوصل الى هذا التكييف من خلال الكشف عن حقيقة ارادة الطرفين وذلك من خلال التفسير الذي يعتبره</a:t>
            </a:r>
            <a:r>
              <a:rPr lang="ar-SA" sz="2800" dirty="0"/>
              <a:t>.</a:t>
            </a:r>
            <a:endParaRPr lang="ar-IQ" sz="2800" dirty="0"/>
          </a:p>
          <a:p>
            <a:pPr algn="just" rtl="1">
              <a:buNone/>
            </a:pPr>
            <a:r>
              <a:rPr lang="ar-IQ" sz="2800" b="1" dirty="0">
                <a:solidFill>
                  <a:srgbClr val="FF0000"/>
                </a:solidFill>
              </a:rPr>
              <a:t>والتكييف يسبقه تفسير ارادة المتعاقدين </a:t>
            </a:r>
            <a:r>
              <a:rPr lang="ar-IQ" sz="2800" dirty="0"/>
              <a:t>فأذا استخلص قاضي </a:t>
            </a:r>
            <a:r>
              <a:rPr lang="ar-IQ" sz="2800" dirty="0" smtClean="0"/>
              <a:t>الموضوع ارادة </a:t>
            </a:r>
            <a:r>
              <a:rPr lang="ar-IQ" sz="2800" dirty="0"/>
              <a:t>المتعاقدين انزل عليها حكم القانون لتكييف العقد والكشف عن ماهيته. </a:t>
            </a:r>
            <a:endParaRPr lang="en-US" sz="2800" dirty="0"/>
          </a:p>
          <a:p>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10</a:t>
            </a:fld>
            <a:endParaRPr lang="en-US"/>
          </a:p>
        </p:txBody>
      </p:sp>
      <p:sp>
        <p:nvSpPr>
          <p:cNvPr id="5" name="Title 4"/>
          <p:cNvSpPr>
            <a:spLocks noGrp="1"/>
          </p:cNvSpPr>
          <p:nvPr>
            <p:ph type="title"/>
          </p:nvPr>
        </p:nvSpPr>
        <p:spPr>
          <a:xfrm>
            <a:off x="304800" y="457200"/>
            <a:ext cx="8229600" cy="639762"/>
          </a:xfrm>
        </p:spPr>
        <p:txBody>
          <a:bodyPr>
            <a:normAutofit fontScale="90000"/>
          </a:bodyPr>
          <a:lstStyle/>
          <a:p>
            <a:pPr algn="ctr"/>
            <a:r>
              <a:rPr lang="ar-IQ" sz="4400" dirty="0">
                <a:solidFill>
                  <a:srgbClr val="FF0000"/>
                </a:solidFill>
                <a:effectLst/>
              </a:rPr>
              <a:t>التكييف القانون للعقد </a:t>
            </a:r>
            <a:r>
              <a:rPr lang="ar-IQ" sz="4400" dirty="0" smtClean="0">
                <a:solidFill>
                  <a:srgbClr val="FF0000"/>
                </a:solidFill>
                <a:effectLst/>
              </a:rPr>
              <a:t>وتفسيره</a:t>
            </a:r>
            <a:r>
              <a:rPr lang="ar-IQ" sz="4400" dirty="0"/>
              <a:t/>
            </a:r>
            <a:br>
              <a:rPr lang="ar-IQ" sz="4400" dirty="0"/>
            </a:br>
            <a:endParaRPr lang="en-US" dirty="0"/>
          </a:p>
        </p:txBody>
      </p:sp>
    </p:spTree>
    <p:extLst>
      <p:ext uri="{BB962C8B-B14F-4D97-AF65-F5344CB8AC3E}">
        <p14:creationId xmlns:p14="http://schemas.microsoft.com/office/powerpoint/2010/main" val="3440952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1000"/>
                                        <p:tgtEl>
                                          <p:spTgt spid="2">
                                            <p:txEl>
                                              <p:pRg st="1" end="1"/>
                                            </p:txEl>
                                          </p:spTgt>
                                        </p:tgtEl>
                                      </p:cBhvr>
                                    </p:animEffect>
                                    <p:anim calcmode="lin" valueType="num">
                                      <p:cBhvr>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wipe(down)">
                                      <p:cBhvr>
                                        <p:cTn id="18" dur="500"/>
                                        <p:tgtEl>
                                          <p:spTgt spid="2">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Effect transition="in" filter="fade">
                                      <p:cBhvr>
                                        <p:cTn id="23" dur="1000"/>
                                        <p:tgtEl>
                                          <p:spTgt spid="2">
                                            <p:txEl>
                                              <p:pRg st="3" end="3"/>
                                            </p:txEl>
                                          </p:spTgt>
                                        </p:tgtEl>
                                      </p:cBhvr>
                                    </p:animEffect>
                                    <p:anim calcmode="lin" valueType="num">
                                      <p:cBhvr>
                                        <p:cTn id="24"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9144000" cy="6248400"/>
          </a:xfrm>
        </p:spPr>
        <p:txBody>
          <a:bodyPr>
            <a:normAutofit/>
          </a:bodyPr>
          <a:lstStyle/>
          <a:p>
            <a:pPr algn="r" rtl="1">
              <a:buNone/>
            </a:pPr>
            <a:endParaRPr lang="en-GB" b="1" dirty="0"/>
          </a:p>
          <a:p>
            <a:pPr algn="r" rtl="1">
              <a:buNone/>
            </a:pPr>
            <a:r>
              <a:rPr lang="ar-IQ" b="1" dirty="0">
                <a:solidFill>
                  <a:srgbClr val="FF0000"/>
                </a:solidFill>
              </a:rPr>
              <a:t>عرفت المادة 506</a:t>
            </a:r>
            <a:r>
              <a:rPr lang="ar-IQ" b="1" dirty="0"/>
              <a:t> </a:t>
            </a:r>
            <a:r>
              <a:rPr lang="ar-IQ" dirty="0" smtClean="0"/>
              <a:t>:((..</a:t>
            </a:r>
            <a:r>
              <a:rPr lang="ar-IQ" dirty="0"/>
              <a:t>مبادلة مال بمال </a:t>
            </a:r>
            <a:r>
              <a:rPr lang="ar-IQ" dirty="0" smtClean="0"/>
              <a:t>))</a:t>
            </a:r>
            <a:endParaRPr lang="en-GB" b="1" dirty="0"/>
          </a:p>
          <a:p>
            <a:pPr algn="just" rtl="1"/>
            <a:r>
              <a:rPr lang="ar-SA" b="1" dirty="0">
                <a:solidFill>
                  <a:srgbClr val="FF0000"/>
                </a:solidFill>
              </a:rPr>
              <a:t>ا</a:t>
            </a:r>
            <a:r>
              <a:rPr lang="ar-IQ" b="1" dirty="0">
                <a:solidFill>
                  <a:srgbClr val="FF0000"/>
                </a:solidFill>
              </a:rPr>
              <a:t>لمادة (507) </a:t>
            </a:r>
            <a:r>
              <a:rPr lang="ar-IQ" dirty="0"/>
              <a:t>«البیع باعتبار المبیع اما ان يكون بیع العین بالنقد وھو</a:t>
            </a:r>
            <a:r>
              <a:rPr lang="ar-IQ" b="1" dirty="0">
                <a:solidFill>
                  <a:srgbClr val="FF0000"/>
                </a:solidFill>
              </a:rPr>
              <a:t> البیع المطلق </a:t>
            </a:r>
            <a:r>
              <a:rPr lang="ar-IQ" dirty="0"/>
              <a:t>او بیع النقد بالنقد وھو </a:t>
            </a:r>
            <a:r>
              <a:rPr lang="ar-IQ" b="1" dirty="0">
                <a:solidFill>
                  <a:srgbClr val="FF0000"/>
                </a:solidFill>
              </a:rPr>
              <a:t>الصرف </a:t>
            </a:r>
            <a:r>
              <a:rPr lang="ar-IQ" dirty="0"/>
              <a:t>او بیع العین بالعین وھي </a:t>
            </a:r>
            <a:r>
              <a:rPr lang="ar-IQ" b="1" dirty="0">
                <a:solidFill>
                  <a:srgbClr val="FF0000"/>
                </a:solidFill>
              </a:rPr>
              <a:t>المقايضة</a:t>
            </a:r>
            <a:r>
              <a:rPr lang="ar-IQ" dirty="0" smtClean="0"/>
              <a:t>».</a:t>
            </a:r>
          </a:p>
          <a:p>
            <a:pPr algn="just" rtl="1"/>
            <a:endParaRPr lang="ar-IQ" dirty="0">
              <a:solidFill>
                <a:srgbClr val="FF0000"/>
              </a:solidFill>
            </a:endParaRPr>
          </a:p>
          <a:p>
            <a:pPr algn="just" rtl="1"/>
            <a:r>
              <a:rPr lang="ar-IQ" b="1" dirty="0">
                <a:solidFill>
                  <a:srgbClr val="FF0000"/>
                </a:solidFill>
              </a:rPr>
              <a:t>عقد البيع </a:t>
            </a:r>
            <a:r>
              <a:rPr lang="ar-IQ" dirty="0">
                <a:solidFill>
                  <a:srgbClr val="FF0000"/>
                </a:solidFill>
              </a:rPr>
              <a:t>: </a:t>
            </a:r>
            <a:r>
              <a:rPr lang="ar-IQ" dirty="0"/>
              <a:t>هو العقد الذي يلتزم فيه البائع بأن ينقل للمشتري ملكية شيء أو حقاً مالياً آخر في مقابل ثمن نقدي.</a:t>
            </a:r>
            <a:endParaRPr lang="en-US" dirty="0"/>
          </a:p>
          <a:p>
            <a:pPr algn="r" rtl="1">
              <a:buNone/>
            </a:pPr>
            <a:endParaRPr lang="en-GB" b="1" dirty="0"/>
          </a:p>
          <a:p>
            <a:pPr algn="r" rtl="1">
              <a:buNone/>
            </a:pPr>
            <a:endParaRPr lang="ar-IQ" b="1" dirty="0"/>
          </a:p>
          <a:p>
            <a:pPr algn="r" rtl="1">
              <a:buNone/>
            </a:pPr>
            <a:endParaRPr lang="ar-IQ" b="1" dirty="0"/>
          </a:p>
        </p:txBody>
      </p:sp>
      <p:sp>
        <p:nvSpPr>
          <p:cNvPr id="4" name="Slide Number Placeholder 3"/>
          <p:cNvSpPr>
            <a:spLocks noGrp="1"/>
          </p:cNvSpPr>
          <p:nvPr>
            <p:ph type="sldNum" sz="quarter" idx="12"/>
          </p:nvPr>
        </p:nvSpPr>
        <p:spPr/>
        <p:txBody>
          <a:bodyPr/>
          <a:lstStyle/>
          <a:p>
            <a:fld id="{3C7BA46B-66E5-46F4-96E4-55FC2A44EE3F}" type="slidenum">
              <a:rPr lang="en-US" smtClean="0"/>
              <a:pPr/>
              <a:t>11</a:t>
            </a:fld>
            <a:endParaRPr lang="en-US"/>
          </a:p>
        </p:txBody>
      </p:sp>
      <p:sp>
        <p:nvSpPr>
          <p:cNvPr id="3" name="Title 2"/>
          <p:cNvSpPr>
            <a:spLocks noGrp="1"/>
          </p:cNvSpPr>
          <p:nvPr>
            <p:ph type="title"/>
          </p:nvPr>
        </p:nvSpPr>
        <p:spPr>
          <a:xfrm>
            <a:off x="1905000" y="304800"/>
            <a:ext cx="4572000" cy="838200"/>
          </a:xfrm>
        </p:spPr>
        <p:txBody>
          <a:bodyPr>
            <a:noAutofit/>
          </a:bodyPr>
          <a:lstStyle/>
          <a:p>
            <a:pPr algn="ctr"/>
            <a:r>
              <a:rPr lang="ar-IQ" sz="3200" dirty="0">
                <a:solidFill>
                  <a:srgbClr val="FF0000"/>
                </a:solidFill>
                <a:effectLst/>
              </a:rPr>
              <a:t>عقد البيع المواد 506-600 م </a:t>
            </a:r>
            <a:r>
              <a:rPr lang="ar-IQ" sz="3200" dirty="0" smtClean="0">
                <a:solidFill>
                  <a:srgbClr val="FF0000"/>
                </a:solidFill>
                <a:effectLst/>
              </a:rPr>
              <a:t>عراقي</a:t>
            </a:r>
            <a:endParaRPr lang="en-US" sz="3200" dirty="0">
              <a:solidFill>
                <a:srgbClr val="FF0000"/>
              </a:solidFill>
              <a:effectLst/>
            </a:endParaRPr>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fade">
                                      <p:cBhvr>
                                        <p:cTn id="26"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09600"/>
            <a:ext cx="9144000" cy="6248400"/>
          </a:xfrm>
        </p:spPr>
        <p:txBody>
          <a:bodyPr>
            <a:normAutofit fontScale="92500" lnSpcReduction="10000"/>
          </a:bodyPr>
          <a:lstStyle/>
          <a:p>
            <a:pPr algn="just" rtl="1">
              <a:buNone/>
            </a:pPr>
            <a:r>
              <a:rPr lang="ar-IQ" b="1" dirty="0"/>
              <a:t/>
            </a:r>
            <a:br>
              <a:rPr lang="ar-IQ" b="1" dirty="0"/>
            </a:br>
            <a:r>
              <a:rPr lang="ar-IQ" b="1" dirty="0"/>
              <a:t>1) </a:t>
            </a:r>
            <a:r>
              <a:rPr lang="ar-IQ" b="1" dirty="0">
                <a:solidFill>
                  <a:srgbClr val="FF0000"/>
                </a:solidFill>
              </a:rPr>
              <a:t>عقد رضائي بحسب </a:t>
            </a:r>
            <a:r>
              <a:rPr lang="ar-IQ" b="1" dirty="0" smtClean="0">
                <a:solidFill>
                  <a:srgbClr val="FF0000"/>
                </a:solidFill>
              </a:rPr>
              <a:t>الأصل:</a:t>
            </a:r>
            <a:r>
              <a:rPr lang="ar-IQ" dirty="0" smtClean="0"/>
              <a:t>عقد </a:t>
            </a:r>
            <a:r>
              <a:rPr lang="ar-IQ" dirty="0"/>
              <a:t>البيع عقد </a:t>
            </a:r>
            <a:r>
              <a:rPr lang="ar-IQ" dirty="0" smtClean="0"/>
              <a:t>رضائي، </a:t>
            </a:r>
            <a:r>
              <a:rPr lang="ar-IQ" dirty="0"/>
              <a:t>لا يشترط في انعقاده شكل معين إلا أن المشرع قد يخرج على هذا الأصل باستثناء حيث اشترط القانون استيفاء الشكلية اللازمة </a:t>
            </a:r>
            <a:r>
              <a:rPr lang="ar-IQ" dirty="0" smtClean="0"/>
              <a:t>لانعقادة.</a:t>
            </a:r>
          </a:p>
          <a:p>
            <a:pPr algn="just" rtl="1">
              <a:buNone/>
            </a:pPr>
            <a:r>
              <a:rPr lang="ar-IQ" b="1" dirty="0">
                <a:solidFill>
                  <a:srgbClr val="FF0000"/>
                </a:solidFill>
              </a:rPr>
              <a:t>أما الأسثناء فهي: </a:t>
            </a:r>
          </a:p>
          <a:p>
            <a:pPr algn="r" rtl="1">
              <a:buNone/>
            </a:pPr>
            <a:r>
              <a:rPr lang="ar-IQ" b="1" dirty="0" smtClean="0">
                <a:solidFill>
                  <a:srgbClr val="FF0000"/>
                </a:solidFill>
              </a:rPr>
              <a:t>1- المادة </a:t>
            </a:r>
            <a:r>
              <a:rPr lang="ar-IQ" b="1" dirty="0">
                <a:solidFill>
                  <a:srgbClr val="FF0000"/>
                </a:solidFill>
              </a:rPr>
              <a:t>508 </a:t>
            </a:r>
            <a:r>
              <a:rPr lang="ar-IQ" dirty="0"/>
              <a:t>:(( بيع العقار لا ينعقد إلا إذا سجل في الدائرة المختصة واستوفى الشكل الذي نص عليه القانون </a:t>
            </a:r>
            <a:r>
              <a:rPr lang="ar-IQ" dirty="0" smtClean="0"/>
              <a:t>)).</a:t>
            </a:r>
          </a:p>
          <a:p>
            <a:pPr algn="r" rtl="1">
              <a:buNone/>
            </a:pPr>
            <a:r>
              <a:rPr lang="ar-IQ" dirty="0" smtClean="0"/>
              <a:t> 2- </a:t>
            </a:r>
            <a:r>
              <a:rPr lang="ar-IQ" b="1" dirty="0" smtClean="0">
                <a:solidFill>
                  <a:srgbClr val="FF0000"/>
                </a:solidFill>
              </a:rPr>
              <a:t>وكما </a:t>
            </a:r>
            <a:r>
              <a:rPr lang="ar-IQ" b="1" dirty="0">
                <a:solidFill>
                  <a:srgbClr val="FF0000"/>
                </a:solidFill>
              </a:rPr>
              <a:t>في بيع السيارات م </a:t>
            </a:r>
            <a:r>
              <a:rPr lang="ar-IQ" dirty="0"/>
              <a:t>5/5 قانون المرور المعدل رقم 48 لسنة 1971 حيث التسجيل في دائرة المرور </a:t>
            </a:r>
            <a:r>
              <a:rPr lang="ar-IQ" dirty="0" smtClean="0"/>
              <a:t>.</a:t>
            </a:r>
            <a:endParaRPr lang="ar-IQ" dirty="0"/>
          </a:p>
          <a:p>
            <a:pPr algn="r" rtl="1">
              <a:buNone/>
            </a:pPr>
            <a:r>
              <a:rPr lang="ar-IQ" b="1" dirty="0">
                <a:solidFill>
                  <a:srgbClr val="00B0F0"/>
                </a:solidFill>
              </a:rPr>
              <a:t>س/ علل أن </a:t>
            </a:r>
            <a:r>
              <a:rPr lang="ar-IQ" b="1" dirty="0" smtClean="0">
                <a:solidFill>
                  <a:srgbClr val="00B0F0"/>
                </a:solidFill>
              </a:rPr>
              <a:t>عقد البيع يعتبر من العقود الرضائية. </a:t>
            </a:r>
            <a:r>
              <a:rPr lang="ar-IQ" b="1" dirty="0"/>
              <a:t/>
            </a:r>
            <a:br>
              <a:rPr lang="ar-IQ" b="1" dirty="0"/>
            </a:br>
            <a:r>
              <a:rPr lang="ar-IQ" b="1" dirty="0">
                <a:solidFill>
                  <a:srgbClr val="FF0000"/>
                </a:solidFill>
              </a:rPr>
              <a:t>2- عقد ناقل </a:t>
            </a:r>
            <a:r>
              <a:rPr lang="ar-IQ" b="1" dirty="0" smtClean="0">
                <a:solidFill>
                  <a:srgbClr val="FF0000"/>
                </a:solidFill>
              </a:rPr>
              <a:t>للملكية: </a:t>
            </a:r>
            <a:r>
              <a:rPr lang="ar-IQ" dirty="0" smtClean="0"/>
              <a:t>إذ </a:t>
            </a:r>
            <a:r>
              <a:rPr lang="ar-IQ" dirty="0"/>
              <a:t>أن من طبيعة عقد البيع انه ينقل الملكية بمجرد انعقاده ولا يرتب التزاما بذمة البائع بنقل الملكية </a:t>
            </a:r>
            <a:r>
              <a:rPr lang="ar-IQ" b="1" dirty="0">
                <a:solidFill>
                  <a:srgbClr val="FF0000"/>
                </a:solidFill>
              </a:rPr>
              <a:t>إذا كان </a:t>
            </a:r>
            <a:r>
              <a:rPr lang="ar-IQ" b="1" dirty="0" smtClean="0">
                <a:solidFill>
                  <a:srgbClr val="FF0000"/>
                </a:solidFill>
              </a:rPr>
              <a:t>المبيع معينا بالذات</a:t>
            </a:r>
            <a:r>
              <a:rPr lang="ar-IQ" dirty="0" smtClean="0"/>
              <a:t>، إلا انه لا </a:t>
            </a:r>
            <a:r>
              <a:rPr lang="ar-IQ" dirty="0"/>
              <a:t>ينقل الملكية بحد ذاته بل يرتب التزاما بنقل الملكية </a:t>
            </a:r>
            <a:r>
              <a:rPr lang="ar-IQ" b="1" dirty="0">
                <a:solidFill>
                  <a:srgbClr val="FF0000"/>
                </a:solidFill>
              </a:rPr>
              <a:t>إذا كان المبيع معينا </a:t>
            </a:r>
            <a:r>
              <a:rPr lang="ar-IQ" b="1" dirty="0" smtClean="0">
                <a:solidFill>
                  <a:srgbClr val="FF0000"/>
                </a:solidFill>
              </a:rPr>
              <a:t>بالنوع،</a:t>
            </a:r>
            <a:r>
              <a:rPr lang="ar-IQ" dirty="0" smtClean="0"/>
              <a:t> إذ </a:t>
            </a:r>
            <a:r>
              <a:rPr lang="ar-IQ" dirty="0"/>
              <a:t>لا تنتقل ملكية المبيع إلا بفرزه .</a:t>
            </a:r>
          </a:p>
          <a:p>
            <a:pPr algn="just" rtl="1">
              <a:buNone/>
            </a:pPr>
            <a:r>
              <a:rPr lang="ar-IQ" dirty="0"/>
              <a:t> </a:t>
            </a:r>
            <a:r>
              <a:rPr lang="ar-IQ" b="1" dirty="0"/>
              <a:t/>
            </a:r>
            <a:br>
              <a:rPr lang="ar-IQ" b="1" dirty="0"/>
            </a:br>
            <a:r>
              <a:rPr lang="ar-IQ" b="1" dirty="0"/>
              <a:t/>
            </a:r>
            <a:br>
              <a:rPr lang="ar-IQ" b="1" dirty="0"/>
            </a:br>
            <a:endParaRPr lang="en-US" dirty="0"/>
          </a:p>
        </p:txBody>
      </p:sp>
      <p:sp>
        <p:nvSpPr>
          <p:cNvPr id="4" name="Slide Number Placeholder 3"/>
          <p:cNvSpPr>
            <a:spLocks noGrp="1"/>
          </p:cNvSpPr>
          <p:nvPr>
            <p:ph type="sldNum" sz="quarter" idx="12"/>
          </p:nvPr>
        </p:nvSpPr>
        <p:spPr/>
        <p:txBody>
          <a:bodyPr/>
          <a:lstStyle/>
          <a:p>
            <a:fld id="{3C7BA46B-66E5-46F4-96E4-55FC2A44EE3F}" type="slidenum">
              <a:rPr lang="en-US" smtClean="0"/>
              <a:pPr/>
              <a:t>12</a:t>
            </a:fld>
            <a:endParaRPr lang="en-US"/>
          </a:p>
        </p:txBody>
      </p:sp>
      <p:sp>
        <p:nvSpPr>
          <p:cNvPr id="3" name="Title 2"/>
          <p:cNvSpPr>
            <a:spLocks noGrp="1"/>
          </p:cNvSpPr>
          <p:nvPr>
            <p:ph type="title"/>
          </p:nvPr>
        </p:nvSpPr>
        <p:spPr>
          <a:xfrm>
            <a:off x="1828800" y="304800"/>
            <a:ext cx="5486400" cy="609600"/>
          </a:xfrm>
        </p:spPr>
        <p:txBody>
          <a:bodyPr>
            <a:noAutofit/>
          </a:bodyPr>
          <a:lstStyle/>
          <a:p>
            <a:pPr algn="ctr"/>
            <a:r>
              <a:rPr lang="ar-IQ" sz="4400" b="1" dirty="0" smtClean="0">
                <a:solidFill>
                  <a:srgbClr val="FF0000"/>
                </a:solidFill>
              </a:rPr>
              <a:t>خصائص عقد البيع</a:t>
            </a:r>
            <a:endParaRPr lang="en-US" sz="4400" b="1" dirty="0">
              <a:solidFill>
                <a:srgbClr val="FF0000"/>
              </a:solidFill>
            </a:endParaRPr>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fontScale="55000" lnSpcReduction="20000"/>
          </a:bodyPr>
          <a:lstStyle/>
          <a:p>
            <a:pPr algn="just" rtl="1">
              <a:buNone/>
            </a:pPr>
            <a:r>
              <a:rPr lang="ar-IQ" sz="3600" b="1" dirty="0">
                <a:solidFill>
                  <a:srgbClr val="FF0000"/>
                </a:solidFill>
              </a:rPr>
              <a:t>3- عقد ملزم </a:t>
            </a:r>
            <a:r>
              <a:rPr lang="ar-IQ" sz="3600" b="1" dirty="0" smtClean="0">
                <a:solidFill>
                  <a:srgbClr val="FF0000"/>
                </a:solidFill>
              </a:rPr>
              <a:t>للجانبين:  </a:t>
            </a:r>
            <a:r>
              <a:rPr lang="ar-IQ" sz="3600" dirty="0"/>
              <a:t>يرتب منذ نشأته التزامات متقابلة على عاتق كل من </a:t>
            </a:r>
            <a:r>
              <a:rPr lang="ar-IQ" sz="3600" dirty="0" smtClean="0"/>
              <a:t>طرفيه:</a:t>
            </a:r>
          </a:p>
          <a:p>
            <a:pPr algn="just" rtl="1">
              <a:buNone/>
            </a:pPr>
            <a:endParaRPr lang="ar-IQ" sz="3600" dirty="0" smtClean="0"/>
          </a:p>
          <a:p>
            <a:pPr algn="just" rtl="1">
              <a:buNone/>
            </a:pPr>
            <a:r>
              <a:rPr lang="ar-IQ" sz="3600" dirty="0" smtClean="0"/>
              <a:t>1) ، </a:t>
            </a:r>
            <a:r>
              <a:rPr lang="ar-IQ" sz="3600" dirty="0"/>
              <a:t>فيلتزم </a:t>
            </a:r>
            <a:r>
              <a:rPr lang="ar-IQ" sz="3600" dirty="0" smtClean="0"/>
              <a:t>البائع: أ</a:t>
            </a:r>
            <a:r>
              <a:rPr lang="ar-IQ" sz="3600" dirty="0"/>
              <a:t>. </a:t>
            </a:r>
            <a:r>
              <a:rPr lang="ar-IQ" sz="3600" dirty="0" smtClean="0"/>
              <a:t>بنقل </a:t>
            </a:r>
            <a:r>
              <a:rPr lang="ar-IQ" sz="3600" dirty="0"/>
              <a:t>ملكية المبيع . ب. تسليم المبيع. ت. ضمان التعرض والاستحقاق. ث. ضمان العيوب </a:t>
            </a:r>
            <a:r>
              <a:rPr lang="ar-IQ" sz="3600" dirty="0" smtClean="0"/>
              <a:t>الخفية.</a:t>
            </a:r>
          </a:p>
          <a:p>
            <a:pPr algn="just" rtl="1">
              <a:buNone/>
            </a:pPr>
            <a:r>
              <a:rPr lang="ar-IQ" sz="3600" dirty="0" smtClean="0"/>
              <a:t> 2)  </a:t>
            </a:r>
            <a:r>
              <a:rPr lang="ar-IQ" sz="3600" dirty="0"/>
              <a:t>ويلتزم المشتري </a:t>
            </a:r>
            <a:r>
              <a:rPr lang="ar-IQ" sz="3600" dirty="0" smtClean="0"/>
              <a:t>: </a:t>
            </a:r>
            <a:r>
              <a:rPr lang="ar-IQ" sz="3600" dirty="0"/>
              <a:t>أ. </a:t>
            </a:r>
            <a:r>
              <a:rPr lang="ar-IQ" sz="3600" dirty="0" smtClean="0"/>
              <a:t>بدفع </a:t>
            </a:r>
            <a:r>
              <a:rPr lang="ar-IQ" sz="3600" dirty="0"/>
              <a:t>مصاريف عقد البيع . ب. تسلم المبيع . ث . دفع الثمن. </a:t>
            </a:r>
          </a:p>
          <a:p>
            <a:pPr algn="just" rtl="1">
              <a:buNone/>
            </a:pPr>
            <a:r>
              <a:rPr lang="ar-IQ" sz="3600" dirty="0"/>
              <a:t/>
            </a:r>
            <a:br>
              <a:rPr lang="ar-IQ" sz="3600" dirty="0"/>
            </a:br>
            <a:r>
              <a:rPr lang="ar-IQ" sz="3600" b="1" dirty="0">
                <a:solidFill>
                  <a:srgbClr val="FF0000"/>
                </a:solidFill>
              </a:rPr>
              <a:t>4- عقد معاوضة: </a:t>
            </a:r>
            <a:r>
              <a:rPr lang="ar-IQ" sz="3600" dirty="0"/>
              <a:t>كل من طرفيه يأخذ مقابلاً لما يعطي فالمبيع من جهة البائع يقابله الثمن من جهة المشتري </a:t>
            </a:r>
            <a:r>
              <a:rPr lang="ar-IQ" sz="3600" b="1" dirty="0"/>
              <a:t>. </a:t>
            </a:r>
            <a:endParaRPr lang="ar-IQ" sz="3600" b="1" dirty="0" smtClean="0"/>
          </a:p>
          <a:p>
            <a:pPr algn="just" rtl="1">
              <a:buNone/>
            </a:pPr>
            <a:endParaRPr lang="ar-IQ" sz="3600" b="1" dirty="0" smtClean="0"/>
          </a:p>
          <a:p>
            <a:pPr algn="r" rtl="1">
              <a:buNone/>
            </a:pPr>
            <a:r>
              <a:rPr lang="ar-IQ" sz="3600" b="1" dirty="0">
                <a:solidFill>
                  <a:srgbClr val="FF0000"/>
                </a:solidFill>
              </a:rPr>
              <a:t>5- عقد محدد بحسب الأصل</a:t>
            </a:r>
            <a:r>
              <a:rPr lang="ar-IQ" sz="3600" dirty="0" smtClean="0">
                <a:solidFill>
                  <a:srgbClr val="FF0000"/>
                </a:solidFill>
              </a:rPr>
              <a:t>: </a:t>
            </a:r>
            <a:r>
              <a:rPr lang="ar-IQ" sz="3600" dirty="0" smtClean="0"/>
              <a:t>التزام </a:t>
            </a:r>
            <a:r>
              <a:rPr lang="ar-IQ" sz="3600" dirty="0"/>
              <a:t>كل طرف فيه محدد المقدار ،إذ أن كلا من البائع </a:t>
            </a:r>
            <a:r>
              <a:rPr lang="ar-IQ" sz="3600" dirty="0" smtClean="0"/>
              <a:t>و</a:t>
            </a:r>
          </a:p>
          <a:p>
            <a:pPr algn="r" rtl="1">
              <a:buNone/>
            </a:pPr>
            <a:r>
              <a:rPr lang="ar-IQ" sz="3600" dirty="0" smtClean="0"/>
              <a:t> والمشتري </a:t>
            </a:r>
            <a:r>
              <a:rPr lang="ar-IQ" sz="3600" dirty="0"/>
              <a:t>يعلم وقت إبرام العقد مقدار ما يعطيه للطرف الآخر ومقدار ما يأخذه ما لم يتفق </a:t>
            </a:r>
            <a:endParaRPr lang="ar-IQ" sz="3600" dirty="0" smtClean="0"/>
          </a:p>
          <a:p>
            <a:pPr algn="r" rtl="1">
              <a:buNone/>
            </a:pPr>
            <a:r>
              <a:rPr lang="ar-IQ" sz="3600" dirty="0" smtClean="0"/>
              <a:t>المتعاقدان </a:t>
            </a:r>
            <a:r>
              <a:rPr lang="ar-IQ" sz="3600" dirty="0"/>
              <a:t>على أن يكون البيع عقدا احتماليا . </a:t>
            </a:r>
            <a:endParaRPr lang="ar-IQ" sz="3600" dirty="0" smtClean="0"/>
          </a:p>
          <a:p>
            <a:pPr algn="r" rtl="1">
              <a:buNone/>
            </a:pPr>
            <a:r>
              <a:rPr lang="ar-IQ" sz="3600" dirty="0"/>
              <a:t/>
            </a:r>
            <a:br>
              <a:rPr lang="ar-IQ" sz="3600" dirty="0"/>
            </a:br>
            <a:r>
              <a:rPr lang="ar-SA" sz="3600" dirty="0" smtClean="0"/>
              <a:t>                </a:t>
            </a:r>
            <a:endParaRPr lang="ar-SA" sz="3600" dirty="0"/>
          </a:p>
          <a:p>
            <a:pPr algn="just" rtl="1">
              <a:buNone/>
            </a:pPr>
            <a:r>
              <a:rPr lang="ar-SA" sz="3600" b="1" dirty="0">
                <a:solidFill>
                  <a:srgbClr val="FF0000"/>
                </a:solidFill>
              </a:rPr>
              <a:t>   </a:t>
            </a:r>
            <a:r>
              <a:rPr lang="en-GB" sz="3600" b="1" dirty="0">
                <a:solidFill>
                  <a:srgbClr val="FF0000"/>
                </a:solidFill>
              </a:rPr>
              <a:t>6</a:t>
            </a:r>
            <a:r>
              <a:rPr lang="ar-SA" sz="3600" b="1" dirty="0">
                <a:solidFill>
                  <a:srgbClr val="FF0000"/>
                </a:solidFill>
              </a:rPr>
              <a:t> .</a:t>
            </a:r>
            <a:r>
              <a:rPr lang="ar-IQ" sz="3600" b="1" dirty="0">
                <a:solidFill>
                  <a:srgbClr val="FF0000"/>
                </a:solidFill>
              </a:rPr>
              <a:t>عقد فوري التنفيذ</a:t>
            </a:r>
            <a:r>
              <a:rPr lang="ar-SA" sz="3600" b="1" dirty="0">
                <a:solidFill>
                  <a:srgbClr val="FF0000"/>
                </a:solidFill>
              </a:rPr>
              <a:t>: </a:t>
            </a:r>
            <a:r>
              <a:rPr lang="ar-SA" sz="3600" dirty="0"/>
              <a:t>لأنه يلتزم البائع فيه بنقل ملكية الشئ المبيع إلى المشتري ويظل فورياَ حتى ولو أجل تسليم الشئ المبيع.</a:t>
            </a:r>
            <a:endParaRPr lang="ar-IQ" sz="3600" dirty="0"/>
          </a:p>
          <a:p>
            <a:pPr algn="r" rtl="1">
              <a:buNone/>
            </a:pPr>
            <a:endParaRPr lang="ar-IQ" b="1" dirty="0"/>
          </a:p>
          <a:p>
            <a:pPr algn="r" rtl="1">
              <a:buNone/>
            </a:pPr>
            <a:r>
              <a:rPr lang="ar-IQ" b="1" dirty="0"/>
              <a:t/>
            </a:r>
            <a:br>
              <a:rPr lang="ar-IQ" b="1" dirty="0"/>
            </a:b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13</a:t>
            </a:fld>
            <a:endParaRPr lang="en-US"/>
          </a:p>
        </p:txBody>
      </p:sp>
      <p:sp>
        <p:nvSpPr>
          <p:cNvPr id="5" name="Title 4"/>
          <p:cNvSpPr>
            <a:spLocks noGrp="1"/>
          </p:cNvSpPr>
          <p:nvPr>
            <p:ph type="title"/>
          </p:nvPr>
        </p:nvSpPr>
        <p:spPr>
          <a:xfrm flipV="1">
            <a:off x="457200" y="152400"/>
            <a:ext cx="8229600" cy="122238"/>
          </a:xfrm>
        </p:spPr>
        <p:txBody>
          <a:bodyPr>
            <a:normAutofit fontScale="90000"/>
          </a:bodyPr>
          <a:lstStyle/>
          <a:p>
            <a:endParaRPr lang="en-US" dirty="0"/>
          </a:p>
        </p:txBody>
      </p:sp>
    </p:spTree>
    <p:extLst>
      <p:ext uri="{BB962C8B-B14F-4D97-AF65-F5344CB8AC3E}">
        <p14:creationId xmlns:p14="http://schemas.microsoft.com/office/powerpoint/2010/main" val="3940553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fade">
                                      <p:cBhvr>
                                        <p:cTn id="25" dur="500"/>
                                        <p:tgtEl>
                                          <p:spTgt spid="2">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fade">
                                      <p:cBhvr>
                                        <p:cTn id="28" dur="500"/>
                                        <p:tgtEl>
                                          <p:spTgt spid="2">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Effect transition="in" filter="fade">
                                      <p:cBhvr>
                                        <p:cTn id="31" dur="500"/>
                                        <p:tgtEl>
                                          <p:spTgt spid="2">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2">
                                            <p:txEl>
                                              <p:pRg st="9" end="9"/>
                                            </p:txEl>
                                          </p:spTgt>
                                        </p:tgtEl>
                                        <p:attrNameLst>
                                          <p:attrName>style.visibility</p:attrName>
                                        </p:attrNameLst>
                                      </p:cBhvr>
                                      <p:to>
                                        <p:strVal val="visible"/>
                                      </p:to>
                                    </p:set>
                                    <p:animEffect transition="in" filter="fade">
                                      <p:cBhvr>
                                        <p:cTn id="34" dur="500"/>
                                        <p:tgtEl>
                                          <p:spTgt spid="2">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Effect transition="in" filter="fade">
                                      <p:cBhvr>
                                        <p:cTn id="3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514350" indent="-514350" algn="r" rtl="1">
              <a:lnSpc>
                <a:spcPct val="90000"/>
              </a:lnSpc>
              <a:buFont typeface="+mj-lt"/>
              <a:buAutoNum type="arabicPeriod"/>
              <a:defRPr/>
            </a:pPr>
            <a:r>
              <a:rPr lang="ar-IQ" sz="2400" dirty="0"/>
              <a:t>تمييز عقد البيع عن عقد الهبة </a:t>
            </a:r>
          </a:p>
          <a:p>
            <a:pPr marL="514350" indent="-514350" algn="r" rtl="1">
              <a:lnSpc>
                <a:spcPct val="90000"/>
              </a:lnSpc>
              <a:buFont typeface="+mj-lt"/>
              <a:buAutoNum type="arabicPeriod"/>
              <a:defRPr/>
            </a:pPr>
            <a:r>
              <a:rPr lang="ar-IQ" sz="2400" dirty="0"/>
              <a:t>تمييز عقد البيع عن عقد الوصية </a:t>
            </a:r>
          </a:p>
          <a:p>
            <a:pPr marL="514350" indent="-514350" algn="r" rtl="1">
              <a:lnSpc>
                <a:spcPct val="90000"/>
              </a:lnSpc>
              <a:buFont typeface="+mj-lt"/>
              <a:buAutoNum type="arabicPeriod"/>
              <a:defRPr/>
            </a:pPr>
            <a:r>
              <a:rPr lang="ar-IQ" sz="2400" dirty="0"/>
              <a:t>تمييز عقد البيع عن عقد </a:t>
            </a:r>
            <a:r>
              <a:rPr lang="ar-IQ" sz="2400" dirty="0" smtClean="0"/>
              <a:t>الوديعة </a:t>
            </a:r>
          </a:p>
          <a:p>
            <a:pPr marL="514350" indent="-514350" algn="r" rtl="1">
              <a:lnSpc>
                <a:spcPct val="90000"/>
              </a:lnSpc>
              <a:buFont typeface="+mj-lt"/>
              <a:buAutoNum type="arabicPeriod"/>
              <a:defRPr/>
            </a:pPr>
            <a:r>
              <a:rPr lang="ar-IQ" sz="2400" dirty="0" smtClean="0"/>
              <a:t>تمييز عقد البيع عن عقد القرض بفائدة </a:t>
            </a:r>
            <a:endParaRPr lang="ar-IQ" sz="2400" dirty="0"/>
          </a:p>
          <a:p>
            <a:pPr marL="514350" indent="-514350" algn="r" rtl="1">
              <a:lnSpc>
                <a:spcPct val="90000"/>
              </a:lnSpc>
              <a:buFont typeface="+mj-lt"/>
              <a:buAutoNum type="arabicPeriod"/>
              <a:defRPr/>
            </a:pPr>
            <a:r>
              <a:rPr lang="ar-IQ" sz="2400" dirty="0"/>
              <a:t>تمييز عقد البيع عن عقد الايجار</a:t>
            </a:r>
          </a:p>
          <a:p>
            <a:pPr marL="514350" indent="-514350" algn="r" rtl="1">
              <a:lnSpc>
                <a:spcPct val="90000"/>
              </a:lnSpc>
              <a:buFont typeface="+mj-lt"/>
              <a:buAutoNum type="arabicPeriod"/>
              <a:defRPr/>
            </a:pPr>
            <a:r>
              <a:rPr lang="ar-IQ" sz="2400" dirty="0" smtClean="0"/>
              <a:t>تمييز </a:t>
            </a:r>
            <a:r>
              <a:rPr lang="ar-IQ" sz="2400" dirty="0"/>
              <a:t>عقد البيع عن الوفاء بقابل</a:t>
            </a:r>
          </a:p>
          <a:p>
            <a:endParaRPr lang="en-US" dirty="0"/>
          </a:p>
        </p:txBody>
      </p:sp>
      <p:sp>
        <p:nvSpPr>
          <p:cNvPr id="3" name="Slide Number Placeholder 2"/>
          <p:cNvSpPr>
            <a:spLocks noGrp="1"/>
          </p:cNvSpPr>
          <p:nvPr>
            <p:ph type="sldNum" sz="quarter" idx="12"/>
          </p:nvPr>
        </p:nvSpPr>
        <p:spPr/>
        <p:txBody>
          <a:bodyPr/>
          <a:lstStyle/>
          <a:p>
            <a:fld id="{3C7BA46B-66E5-46F4-96E4-55FC2A44EE3F}" type="slidenum">
              <a:rPr lang="en-US" smtClean="0"/>
              <a:pPr/>
              <a:t>14</a:t>
            </a:fld>
            <a:endParaRPr lang="en-US"/>
          </a:p>
        </p:txBody>
      </p:sp>
      <p:sp>
        <p:nvSpPr>
          <p:cNvPr id="2" name="Title 1"/>
          <p:cNvSpPr>
            <a:spLocks noGrp="1"/>
          </p:cNvSpPr>
          <p:nvPr>
            <p:ph type="title"/>
          </p:nvPr>
        </p:nvSpPr>
        <p:spPr/>
        <p:txBody>
          <a:bodyPr/>
          <a:lstStyle/>
          <a:p>
            <a:pPr algn="ctr"/>
            <a:r>
              <a:rPr lang="ar-IQ" dirty="0">
                <a:solidFill>
                  <a:srgbClr val="FF0000"/>
                </a:solidFill>
              </a:rPr>
              <a:t>تمييز عقد البيع عن العقود الاخرى</a:t>
            </a:r>
            <a:r>
              <a:rPr lang="ar-IQ" dirty="0">
                <a:solidFill>
                  <a:schemeClr val="tx1"/>
                </a:solidFill>
              </a:rPr>
              <a:t> </a:t>
            </a:r>
            <a:endParaRPr lang="en-US" dirty="0">
              <a:solidFill>
                <a:schemeClr val="tx1"/>
              </a:solidFill>
            </a:endParaRPr>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 calcmode="lin" valueType="num">
                                      <p:cBhvr additive="base">
                                        <p:cTn id="16"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 calcmode="lin" valueType="num">
                                      <p:cBhvr additive="base">
                                        <p:cTn id="20"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2" end="2"/>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 calcmode="lin" valueType="num">
                                      <p:cBhvr additive="base">
                                        <p:cTn id="24"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 calcmode="lin" valueType="num">
                                      <p:cBhvr additive="base">
                                        <p:cTn id="28"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4">
                                            <p:txEl>
                                              <p:pRg st="4" end="4"/>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 calcmode="lin" valueType="num">
                                      <p:cBhvr additive="base">
                                        <p:cTn id="32"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838200"/>
            <a:ext cx="8229600" cy="5169091"/>
          </a:xfrm>
        </p:spPr>
        <p:txBody>
          <a:bodyPr>
            <a:noAutofit/>
          </a:bodyPr>
          <a:lstStyle/>
          <a:p>
            <a:pPr algn="ctr" rtl="1">
              <a:buNone/>
            </a:pPr>
            <a:r>
              <a:rPr lang="ar-IQ" sz="2400" dirty="0" smtClean="0"/>
              <a:t>م/601 </a:t>
            </a:r>
            <a:r>
              <a:rPr lang="ar-JO" sz="2400" b="1" dirty="0" smtClean="0">
                <a:solidFill>
                  <a:srgbClr val="FF0000"/>
                </a:solidFill>
              </a:rPr>
              <a:t>الهبه‌</a:t>
            </a:r>
            <a:r>
              <a:rPr lang="ar-IQ" sz="2400" b="1" dirty="0" smtClean="0">
                <a:solidFill>
                  <a:srgbClr val="FF0000"/>
                </a:solidFill>
              </a:rPr>
              <a:t>:</a:t>
            </a:r>
            <a:r>
              <a:rPr lang="ar-JO" sz="2400" b="1" dirty="0" smtClean="0">
                <a:solidFill>
                  <a:srgbClr val="FF0000"/>
                </a:solidFill>
              </a:rPr>
              <a:t> </a:t>
            </a:r>
            <a:r>
              <a:rPr lang="ar-IQ" sz="2400" b="1" dirty="0" smtClean="0">
                <a:solidFill>
                  <a:srgbClr val="FF0000"/>
                </a:solidFill>
              </a:rPr>
              <a:t>(تمليك مال لاخر بلا عوض)</a:t>
            </a:r>
            <a:r>
              <a:rPr lang="ar-JO" sz="2400" dirty="0" smtClean="0"/>
              <a:t> فالعو</a:t>
            </a:r>
            <a:r>
              <a:rPr lang="ar-IQ" sz="2400" dirty="0" smtClean="0"/>
              <a:t>ض</a:t>
            </a:r>
            <a:r>
              <a:rPr lang="ar-JO" sz="2400" dirty="0" smtClean="0"/>
              <a:t> هو</a:t>
            </a:r>
            <a:r>
              <a:rPr lang="ar-SY" sz="2400" dirty="0" smtClean="0"/>
              <a:t> الذي </a:t>
            </a:r>
            <a:r>
              <a:rPr lang="ar-JO" sz="2400" dirty="0" smtClean="0"/>
              <a:t>یمیز البیع عن</a:t>
            </a:r>
            <a:r>
              <a:rPr lang="ar-IQ" sz="2400" dirty="0" smtClean="0"/>
              <a:t> </a:t>
            </a:r>
            <a:r>
              <a:rPr lang="ar-JO" sz="2400" dirty="0" smtClean="0"/>
              <a:t>الهبه‌. </a:t>
            </a:r>
            <a:endParaRPr lang="ar-IQ" sz="2400" dirty="0" smtClean="0"/>
          </a:p>
          <a:p>
            <a:pPr algn="ctr" rtl="1">
              <a:buNone/>
            </a:pPr>
            <a:r>
              <a:rPr lang="ar-IQ" sz="2400" dirty="0" smtClean="0"/>
              <a:t>س/ ولكن قد تكون الهبه بعوض حيث يفرض الواهب على الموهوب له تقديم مقابل هو مبلغ من النقود</a:t>
            </a:r>
            <a:r>
              <a:rPr lang="ar-JO" sz="2400" dirty="0" smtClean="0"/>
              <a:t> فما الحكم فی ه</a:t>
            </a:r>
            <a:r>
              <a:rPr lang="ar-SY" sz="2400" dirty="0" smtClean="0"/>
              <a:t>ذ</a:t>
            </a:r>
            <a:r>
              <a:rPr lang="ar-JO" sz="2400" dirty="0" smtClean="0"/>
              <a:t>ه الحاله‌ ؟ </a:t>
            </a:r>
            <a:r>
              <a:rPr lang="ar-IQ" sz="2400" dirty="0" smtClean="0"/>
              <a:t>(م 611 م.ع. )</a:t>
            </a:r>
            <a:endParaRPr lang="ar-SA" sz="2400" dirty="0" smtClean="0"/>
          </a:p>
          <a:p>
            <a:pPr marL="624078" indent="-514350" algn="just" rtl="1">
              <a:buNone/>
            </a:pPr>
            <a:r>
              <a:rPr lang="ar-IQ" sz="2400" dirty="0" smtClean="0"/>
              <a:t>ج/ عندها </a:t>
            </a:r>
            <a:r>
              <a:rPr lang="ar-IQ" sz="2400" dirty="0"/>
              <a:t>يعتمد الامر على نية التبرع في تمييز كونه بيعا او هبه فأن توف</a:t>
            </a:r>
            <a:r>
              <a:rPr lang="ar-SA" sz="2400" dirty="0"/>
              <a:t>ر</a:t>
            </a:r>
            <a:r>
              <a:rPr lang="ar-IQ" sz="2400" dirty="0"/>
              <a:t>ت نية التبرع كان التصرف هبه وان لم تتوفر كان التصرف بيعا.</a:t>
            </a:r>
            <a:r>
              <a:rPr lang="ar-JO" sz="2400" dirty="0"/>
              <a:t> </a:t>
            </a:r>
            <a:endParaRPr lang="ar-SA" sz="2400" dirty="0"/>
          </a:p>
          <a:p>
            <a:pPr marL="624078" indent="-514350" algn="just" rtl="1">
              <a:buNone/>
            </a:pPr>
            <a:r>
              <a:rPr lang="ar-IQ" sz="2400" b="1" dirty="0" smtClean="0">
                <a:solidFill>
                  <a:srgbClr val="00B0F0"/>
                </a:solidFill>
              </a:rPr>
              <a:t>س/ هل أن </a:t>
            </a:r>
            <a:r>
              <a:rPr lang="ar-JO" sz="2400" b="1" dirty="0" smtClean="0">
                <a:solidFill>
                  <a:srgbClr val="00B0F0"/>
                </a:solidFill>
              </a:rPr>
              <a:t>لعو</a:t>
            </a:r>
            <a:r>
              <a:rPr lang="ar-IQ" sz="2400" b="1" dirty="0">
                <a:solidFill>
                  <a:srgbClr val="00B0F0"/>
                </a:solidFill>
              </a:rPr>
              <a:t>ض</a:t>
            </a:r>
            <a:r>
              <a:rPr lang="ar-JO" sz="2400" b="1" dirty="0">
                <a:solidFill>
                  <a:srgbClr val="00B0F0"/>
                </a:solidFill>
              </a:rPr>
              <a:t> هو</a:t>
            </a:r>
            <a:r>
              <a:rPr lang="ar-SY" sz="2400" b="1" dirty="0">
                <a:solidFill>
                  <a:srgbClr val="00B0F0"/>
                </a:solidFill>
              </a:rPr>
              <a:t> الذي </a:t>
            </a:r>
            <a:r>
              <a:rPr lang="ar-JO" sz="2400" b="1" dirty="0">
                <a:solidFill>
                  <a:srgbClr val="00B0F0"/>
                </a:solidFill>
              </a:rPr>
              <a:t>یمیز البیع عن</a:t>
            </a:r>
            <a:r>
              <a:rPr lang="ar-IQ" sz="2400" b="1" dirty="0">
                <a:solidFill>
                  <a:srgbClr val="00B0F0"/>
                </a:solidFill>
              </a:rPr>
              <a:t> </a:t>
            </a:r>
            <a:r>
              <a:rPr lang="ar-JO" sz="2400" b="1" dirty="0" smtClean="0">
                <a:solidFill>
                  <a:srgbClr val="00B0F0"/>
                </a:solidFill>
              </a:rPr>
              <a:t>الهبه</a:t>
            </a:r>
            <a:r>
              <a:rPr lang="ar-IQ" sz="2400" b="1" dirty="0" smtClean="0">
                <a:solidFill>
                  <a:srgbClr val="00B0F0"/>
                </a:solidFill>
              </a:rPr>
              <a:t>؟</a:t>
            </a:r>
            <a:r>
              <a:rPr lang="ar-JO" sz="2400" b="1" dirty="0" smtClean="0">
                <a:solidFill>
                  <a:srgbClr val="00B0F0"/>
                </a:solidFill>
              </a:rPr>
              <a:t>‌</a:t>
            </a:r>
            <a:r>
              <a:rPr lang="ar-JO" sz="2400" b="1" dirty="0">
                <a:solidFill>
                  <a:srgbClr val="00B0F0"/>
                </a:solidFill>
              </a:rPr>
              <a:t>.</a:t>
            </a:r>
            <a:r>
              <a:rPr lang="ar-SA" sz="2400" b="1" dirty="0" smtClean="0">
                <a:solidFill>
                  <a:srgbClr val="00B0F0"/>
                </a:solidFill>
              </a:rPr>
              <a:t>  </a:t>
            </a:r>
            <a:endParaRPr lang="ar-IQ" sz="2400" b="1" dirty="0" smtClean="0">
              <a:solidFill>
                <a:srgbClr val="00B0F0"/>
              </a:solidFill>
            </a:endParaRPr>
          </a:p>
          <a:p>
            <a:pPr marL="624078" indent="-514350" algn="just" rtl="1">
              <a:buNone/>
            </a:pPr>
            <a:r>
              <a:rPr lang="ar-SA" sz="2400" dirty="0" smtClean="0"/>
              <a:t> </a:t>
            </a:r>
            <a:r>
              <a:rPr lang="ar-IQ" sz="2400" b="1" dirty="0" smtClean="0">
                <a:solidFill>
                  <a:srgbClr val="FF0000"/>
                </a:solidFill>
              </a:rPr>
              <a:t>ومن </a:t>
            </a:r>
            <a:r>
              <a:rPr lang="ar-IQ" sz="2400" b="1" dirty="0">
                <a:solidFill>
                  <a:srgbClr val="FF0000"/>
                </a:solidFill>
              </a:rPr>
              <a:t>القرائن على اعتبار التصرف </a:t>
            </a:r>
            <a:r>
              <a:rPr lang="ar-IQ" sz="2400" b="1" dirty="0" smtClean="0">
                <a:solidFill>
                  <a:srgbClr val="FF0000"/>
                </a:solidFill>
              </a:rPr>
              <a:t>هبه؟</a:t>
            </a:r>
          </a:p>
          <a:p>
            <a:pPr marL="624078" indent="-514350" algn="just" rtl="1">
              <a:buNone/>
            </a:pPr>
            <a:r>
              <a:rPr lang="ar-IQ" sz="2400" b="1" dirty="0" smtClean="0">
                <a:solidFill>
                  <a:srgbClr val="FF0000"/>
                </a:solidFill>
              </a:rPr>
              <a:t>1)  </a:t>
            </a:r>
            <a:r>
              <a:rPr lang="ar-IQ" sz="2400" dirty="0"/>
              <a:t>اشتراط دفع المقابل المالي لشخص ثالث او كون </a:t>
            </a:r>
            <a:r>
              <a:rPr lang="ar-IQ" sz="2400" b="1" dirty="0">
                <a:solidFill>
                  <a:srgbClr val="FF0000"/>
                </a:solidFill>
              </a:rPr>
              <a:t>الثمن تافها </a:t>
            </a:r>
            <a:r>
              <a:rPr lang="ar-IQ" sz="2400" dirty="0"/>
              <a:t>لايتناسب عن قيمة الشيء ولذلك فهو ثمن غير </a:t>
            </a:r>
            <a:r>
              <a:rPr lang="ar-IQ" sz="2400" dirty="0" smtClean="0"/>
              <a:t>حقيقي.</a:t>
            </a:r>
          </a:p>
          <a:p>
            <a:pPr marL="624078" indent="-514350" algn="just" rtl="1">
              <a:buNone/>
            </a:pPr>
            <a:r>
              <a:rPr lang="ar-IQ" sz="2400" dirty="0" smtClean="0"/>
              <a:t>2)  </a:t>
            </a:r>
            <a:r>
              <a:rPr lang="ar-IQ" sz="2400" dirty="0"/>
              <a:t>او كون </a:t>
            </a:r>
            <a:r>
              <a:rPr lang="ar-IQ" sz="2400" b="1" dirty="0">
                <a:solidFill>
                  <a:srgbClr val="FF0000"/>
                </a:solidFill>
              </a:rPr>
              <a:t>الثمن بخسا </a:t>
            </a:r>
            <a:r>
              <a:rPr lang="ar-IQ" sz="2400" dirty="0"/>
              <a:t>وهو الثمن الحقيقي ولكنه يقل كثيرا عن قيمة المبيع حيث اعتبره البعض من الفقهاء هبه جزئية كما اعتبره البعض </a:t>
            </a:r>
            <a:r>
              <a:rPr lang="ar-IQ" sz="2400" dirty="0" smtClean="0"/>
              <a:t>الاخر </a:t>
            </a:r>
            <a:r>
              <a:rPr lang="ar-IQ" sz="2400" dirty="0"/>
              <a:t>بيعا لانهم لا يشترطون التعادل بين الالتزامات.</a:t>
            </a:r>
          </a:p>
          <a:p>
            <a:pPr algn="r" rtl="1">
              <a:buNone/>
            </a:pPr>
            <a:endParaRPr lang="ar-IQ" sz="800" dirty="0"/>
          </a:p>
        </p:txBody>
      </p:sp>
      <p:sp>
        <p:nvSpPr>
          <p:cNvPr id="3" name="Slide Number Placeholder 2"/>
          <p:cNvSpPr>
            <a:spLocks noGrp="1"/>
          </p:cNvSpPr>
          <p:nvPr>
            <p:ph type="sldNum" sz="quarter" idx="12"/>
          </p:nvPr>
        </p:nvSpPr>
        <p:spPr/>
        <p:txBody>
          <a:bodyPr/>
          <a:lstStyle/>
          <a:p>
            <a:fld id="{3C7BA46B-66E5-46F4-96E4-55FC2A44EE3F}" type="slidenum">
              <a:rPr lang="en-US" smtClean="0"/>
              <a:pPr/>
              <a:t>15</a:t>
            </a:fld>
            <a:endParaRPr lang="en-US"/>
          </a:p>
        </p:txBody>
      </p:sp>
      <p:sp>
        <p:nvSpPr>
          <p:cNvPr id="2" name="Title 1"/>
          <p:cNvSpPr>
            <a:spLocks noGrp="1"/>
          </p:cNvSpPr>
          <p:nvPr>
            <p:ph type="title"/>
          </p:nvPr>
        </p:nvSpPr>
        <p:spPr>
          <a:xfrm>
            <a:off x="457200" y="152400"/>
            <a:ext cx="8229600" cy="457200"/>
          </a:xfrm>
        </p:spPr>
        <p:txBody>
          <a:bodyPr>
            <a:normAutofit fontScale="90000"/>
          </a:bodyPr>
          <a:lstStyle/>
          <a:p>
            <a:pPr algn="ctr"/>
            <a:r>
              <a:rPr lang="ar-IQ" sz="2800" b="1" u="sng" dirty="0"/>
              <a:t/>
            </a:r>
            <a:br>
              <a:rPr lang="ar-IQ" sz="2800" b="1" u="sng" dirty="0"/>
            </a:br>
            <a:r>
              <a:rPr lang="ar-IQ" sz="4000" dirty="0" smtClean="0">
                <a:solidFill>
                  <a:srgbClr val="FF0000"/>
                </a:solidFill>
                <a:effectLst/>
              </a:rPr>
              <a:t>اولا</a:t>
            </a:r>
            <a:r>
              <a:rPr lang="ar-IQ" sz="4000" dirty="0">
                <a:solidFill>
                  <a:srgbClr val="FF0000"/>
                </a:solidFill>
                <a:effectLst/>
              </a:rPr>
              <a:t>:</a:t>
            </a:r>
            <a:r>
              <a:rPr lang="ar-IQ" sz="4000" dirty="0" smtClean="0">
                <a:solidFill>
                  <a:srgbClr val="FF0000"/>
                </a:solidFill>
                <a:effectLst/>
              </a:rPr>
              <a:t> </a:t>
            </a:r>
            <a:r>
              <a:rPr lang="ar-IQ" sz="4000" dirty="0">
                <a:solidFill>
                  <a:srgbClr val="FF0000"/>
                </a:solidFill>
                <a:effectLst/>
              </a:rPr>
              <a:t>عقد البيع والهبه </a:t>
            </a:r>
            <a:r>
              <a:rPr lang="ar-IQ" sz="4000" dirty="0" smtClean="0">
                <a:solidFill>
                  <a:srgbClr val="FF0000"/>
                </a:solidFill>
                <a:effectLst/>
              </a:rPr>
              <a:t>بعوض</a:t>
            </a:r>
            <a:r>
              <a:rPr lang="ar-IQ" sz="4000" dirty="0">
                <a:solidFill>
                  <a:srgbClr val="FF0000"/>
                </a:solidFill>
                <a:effectLst/>
              </a:rPr>
              <a:t/>
            </a:r>
            <a:br>
              <a:rPr lang="ar-IQ" sz="4000" dirty="0">
                <a:solidFill>
                  <a:srgbClr val="FF0000"/>
                </a:solidFill>
                <a:effectLst/>
              </a:rPr>
            </a:br>
            <a:endParaRPr lang="en-US" sz="4000" dirty="0">
              <a:solidFill>
                <a:srgbClr val="FF0000"/>
              </a:solidFill>
              <a:effectLst/>
            </a:endParaRPr>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500"/>
                                        <p:tgtEl>
                                          <p:spTgt spid="4">
                                            <p:txEl>
                                              <p:pRg st="0" end="0"/>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500"/>
                                        <p:tgtEl>
                                          <p:spTgt spid="4">
                                            <p:txEl>
                                              <p:pRg st="1" end="1"/>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fade">
                                      <p:cBhvr>
                                        <p:cTn id="20" dur="500"/>
                                        <p:tgtEl>
                                          <p:spTgt spid="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 calcmode="lin" valueType="num">
                                      <p:cBhvr additive="base">
                                        <p:cTn id="3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normAutofit fontScale="77500" lnSpcReduction="20000"/>
          </a:bodyPr>
          <a:lstStyle/>
          <a:p>
            <a:pPr marL="624078" indent="-514350" algn="just" rtl="1">
              <a:buNone/>
            </a:pPr>
            <a:r>
              <a:rPr lang="ar-JO" sz="2800" dirty="0"/>
              <a:t>البیع </a:t>
            </a:r>
            <a:r>
              <a:rPr lang="ar-IQ" sz="2800" dirty="0"/>
              <a:t>: </a:t>
            </a:r>
            <a:r>
              <a:rPr lang="ar-JO" sz="2800" dirty="0"/>
              <a:t>هو تملیك البائع المشتری المبیع فی الحال مقابل </a:t>
            </a:r>
            <a:r>
              <a:rPr lang="ar-IQ" sz="2800" dirty="0"/>
              <a:t>ث</a:t>
            </a:r>
            <a:r>
              <a:rPr lang="ar-JO" sz="2800" dirty="0"/>
              <a:t>من </a:t>
            </a:r>
            <a:r>
              <a:rPr lang="ar-JO" sz="2800" dirty="0" smtClean="0"/>
              <a:t>معین</a:t>
            </a:r>
            <a:r>
              <a:rPr lang="ar-IQ" sz="2800" dirty="0" smtClean="0"/>
              <a:t>.</a:t>
            </a:r>
          </a:p>
          <a:p>
            <a:pPr marL="624078" indent="-514350" algn="just" rtl="1">
              <a:buNone/>
            </a:pPr>
            <a:r>
              <a:rPr lang="ar-JO" sz="2800" dirty="0" smtClean="0"/>
              <a:t>الوصیه‌</a:t>
            </a:r>
            <a:r>
              <a:rPr lang="ar-IQ" sz="2800" dirty="0" smtClean="0"/>
              <a:t>:</a:t>
            </a:r>
            <a:r>
              <a:rPr lang="ar-JO" sz="2800" dirty="0" smtClean="0"/>
              <a:t> </a:t>
            </a:r>
            <a:r>
              <a:rPr lang="ar-IQ" sz="2800" dirty="0"/>
              <a:t>(تصرف في التركة مضاف الى ما بعد الموت مقتضاه التمليك بلا عوض) م 64 احوال شخصية وكذلك م 1109 مدني</a:t>
            </a:r>
            <a:r>
              <a:rPr lang="ar-IQ" sz="2800" dirty="0" smtClean="0"/>
              <a:t>.</a:t>
            </a:r>
          </a:p>
          <a:p>
            <a:pPr marL="624078" indent="-514350" algn="just" rtl="1">
              <a:buNone/>
            </a:pPr>
            <a:r>
              <a:rPr lang="ar-IQ" sz="2800" dirty="0" smtClean="0"/>
              <a:t> </a:t>
            </a:r>
            <a:r>
              <a:rPr lang="ar-IQ" sz="2800" dirty="0"/>
              <a:t>ولذلك فالوصية تتضمن تمليك دون مقابل وان </a:t>
            </a:r>
            <a:r>
              <a:rPr lang="ar-IQ" sz="2800" dirty="0" smtClean="0"/>
              <a:t>الملكية </a:t>
            </a:r>
            <a:r>
              <a:rPr lang="ar-IQ" sz="2800" dirty="0"/>
              <a:t>لا تنتقل فيها الا بعد وفاة الموصي وانها تصدر من جانب واحد ولذلك فهي ليست عقدا.</a:t>
            </a:r>
            <a:r>
              <a:rPr lang="ar-JO" sz="2800" dirty="0"/>
              <a:t> ولكن قد یحاول البع</a:t>
            </a:r>
            <a:r>
              <a:rPr lang="ar-IQ" sz="2800" dirty="0"/>
              <a:t>ض</a:t>
            </a:r>
            <a:r>
              <a:rPr lang="ar-JO" sz="2800" dirty="0"/>
              <a:t>  ال</a:t>
            </a:r>
            <a:r>
              <a:rPr lang="ar-IQ" sz="2800" dirty="0"/>
              <a:t>تحايل على القانون</a:t>
            </a:r>
            <a:r>
              <a:rPr lang="ar-JO" sz="2800" dirty="0"/>
              <a:t> فیعمد </a:t>
            </a:r>
            <a:r>
              <a:rPr lang="ar-SA" sz="2800" dirty="0"/>
              <a:t>مثلاَ</a:t>
            </a:r>
            <a:r>
              <a:rPr lang="ar-JO" sz="2800" dirty="0"/>
              <a:t> ألی تصویر</a:t>
            </a:r>
            <a:r>
              <a:rPr lang="ar-IQ" sz="2800" dirty="0"/>
              <a:t> الوصية </a:t>
            </a:r>
            <a:r>
              <a:rPr lang="ar-JO" sz="2800" dirty="0"/>
              <a:t> بصوره‌ عقد بیع.</a:t>
            </a:r>
            <a:r>
              <a:rPr lang="ar-SA" sz="2800" dirty="0"/>
              <a:t> </a:t>
            </a:r>
            <a:r>
              <a:rPr lang="ar-IQ" sz="2800" dirty="0"/>
              <a:t>والعلة في ذلك هو وجود نيه الايصاء حيث يمكن استخلاصها من الظروف الموضوعية المحيطة بالتصرف وهي مسألة وقائع لا رقابة لمحكمة التمييز عليها.</a:t>
            </a:r>
          </a:p>
          <a:p>
            <a:pPr marL="624078" indent="-514350" algn="just" rtl="1">
              <a:buNone/>
            </a:pPr>
            <a:r>
              <a:rPr lang="ar-IQ" sz="2800" b="1" dirty="0">
                <a:solidFill>
                  <a:srgbClr val="FF0000"/>
                </a:solidFill>
              </a:rPr>
              <a:t>ومن القرائن على اعتبار التصرف </a:t>
            </a:r>
            <a:r>
              <a:rPr lang="ar-IQ" sz="2800" b="1" dirty="0" smtClean="0">
                <a:solidFill>
                  <a:srgbClr val="FF0000"/>
                </a:solidFill>
              </a:rPr>
              <a:t>وصية؟</a:t>
            </a:r>
          </a:p>
          <a:p>
            <a:pPr marL="624078" indent="-514350" algn="just" rtl="1">
              <a:buNone/>
            </a:pPr>
            <a:r>
              <a:rPr lang="ar-IQ" sz="2800" dirty="0" smtClean="0"/>
              <a:t>1-  </a:t>
            </a:r>
            <a:r>
              <a:rPr lang="ar-IQ" sz="2800" dirty="0"/>
              <a:t>حالة البيع الذي يتضمن تنازل البائع فيه عن </a:t>
            </a:r>
            <a:r>
              <a:rPr lang="ar-IQ" sz="2800" dirty="0" smtClean="0"/>
              <a:t>الثمن.</a:t>
            </a:r>
          </a:p>
          <a:p>
            <a:pPr marL="624078" indent="-514350" algn="just" rtl="1">
              <a:buNone/>
            </a:pPr>
            <a:r>
              <a:rPr lang="ar-IQ" sz="2800" dirty="0" smtClean="0"/>
              <a:t>2-  </a:t>
            </a:r>
            <a:r>
              <a:rPr lang="ar-IQ" sz="2800" dirty="0"/>
              <a:t>وكذلك حالة اثبات صورية الثمن المذكور في </a:t>
            </a:r>
            <a:r>
              <a:rPr lang="ar-IQ" sz="2800" dirty="0" smtClean="0"/>
              <a:t>العقد.</a:t>
            </a:r>
          </a:p>
          <a:p>
            <a:pPr marL="624078" indent="-514350" algn="just" rtl="1">
              <a:buNone/>
            </a:pPr>
            <a:r>
              <a:rPr lang="ar-IQ" sz="2800" dirty="0" smtClean="0"/>
              <a:t>3-  </a:t>
            </a:r>
            <a:r>
              <a:rPr lang="ar-IQ" sz="2800" dirty="0"/>
              <a:t>وحالة اشتراط البائع حيازته للمبيع والانتفاع </a:t>
            </a:r>
            <a:r>
              <a:rPr lang="ar-IQ" sz="2800" dirty="0" smtClean="0"/>
              <a:t>به.</a:t>
            </a:r>
          </a:p>
          <a:p>
            <a:pPr marL="624078" indent="-514350" algn="just" rtl="1">
              <a:buNone/>
            </a:pPr>
            <a:r>
              <a:rPr lang="ar-IQ" sz="2800" dirty="0" smtClean="0"/>
              <a:t>4- أو </a:t>
            </a:r>
            <a:r>
              <a:rPr lang="ar-IQ" sz="2800" dirty="0"/>
              <a:t>اشتراطه عدم تصرف المشتري </a:t>
            </a:r>
            <a:r>
              <a:rPr lang="ar-IQ" sz="2800" dirty="0" smtClean="0"/>
              <a:t>بالمبيع.</a:t>
            </a:r>
          </a:p>
          <a:p>
            <a:pPr marL="624078" indent="-514350" algn="just" rtl="1">
              <a:buNone/>
            </a:pPr>
            <a:r>
              <a:rPr lang="ar-IQ" sz="2800" dirty="0" smtClean="0"/>
              <a:t>5-  </a:t>
            </a:r>
            <a:r>
              <a:rPr lang="ar-IQ" sz="2800" dirty="0"/>
              <a:t>او اشترط عودة ملكية المبيع للبائع عند وفاة المشتري قبل البائع.</a:t>
            </a:r>
          </a:p>
          <a:p>
            <a:pPr marL="624078" indent="-514350" algn="just" rtl="1">
              <a:buNone/>
            </a:pPr>
            <a:r>
              <a:rPr lang="ar-IQ" sz="2800" dirty="0"/>
              <a:t>واعتبر المشرع العراقي في المادة 1109 مدني اعتبر التصرف الناقل للملكية الصادر من المورث في مرض موتة في حكم الوصية اذا كانت على سبيل التبرع.</a:t>
            </a:r>
          </a:p>
          <a:p>
            <a:pPr algn="r" rtl="1">
              <a:buNone/>
            </a:pPr>
            <a:endParaRPr lang="ar-IQ" sz="2400" dirty="0"/>
          </a:p>
          <a:p>
            <a:endParaRPr lang="en-US" sz="2400" dirty="0"/>
          </a:p>
          <a:p>
            <a:endParaRPr lang="en-US" sz="2400" dirty="0"/>
          </a:p>
          <a:p>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16</a:t>
            </a:fld>
            <a:endParaRPr lang="en-US"/>
          </a:p>
        </p:txBody>
      </p:sp>
      <p:sp>
        <p:nvSpPr>
          <p:cNvPr id="5" name="Title 4"/>
          <p:cNvSpPr>
            <a:spLocks noGrp="1"/>
          </p:cNvSpPr>
          <p:nvPr>
            <p:ph type="title"/>
          </p:nvPr>
        </p:nvSpPr>
        <p:spPr/>
        <p:txBody>
          <a:bodyPr>
            <a:normAutofit fontScale="90000"/>
          </a:bodyPr>
          <a:lstStyle/>
          <a:p>
            <a:pPr algn="ctr"/>
            <a:r>
              <a:rPr lang="ar-IQ" sz="4400" dirty="0" smtClean="0">
                <a:solidFill>
                  <a:srgbClr val="FF0000"/>
                </a:solidFill>
                <a:effectLst/>
              </a:rPr>
              <a:t>ثانيا: </a:t>
            </a:r>
            <a:r>
              <a:rPr lang="ar-IQ" sz="4400" dirty="0">
                <a:solidFill>
                  <a:srgbClr val="FF0000"/>
                </a:solidFill>
                <a:effectLst/>
              </a:rPr>
              <a:t>تمييز عقد البيع </a:t>
            </a:r>
            <a:r>
              <a:rPr lang="ar-IQ" sz="4400" dirty="0" smtClean="0">
                <a:solidFill>
                  <a:srgbClr val="FF0000"/>
                </a:solidFill>
                <a:effectLst/>
              </a:rPr>
              <a:t>والوصية</a:t>
            </a:r>
            <a:r>
              <a:rPr lang="ar-SA" sz="4800" u="sng" dirty="0"/>
              <a:t/>
            </a:r>
            <a:br>
              <a:rPr lang="ar-SA" sz="4800" u="sng" dirty="0"/>
            </a:br>
            <a:endParaRPr lang="en-US" dirty="0"/>
          </a:p>
        </p:txBody>
      </p:sp>
    </p:spTree>
    <p:extLst>
      <p:ext uri="{BB962C8B-B14F-4D97-AF65-F5344CB8AC3E}">
        <p14:creationId xmlns:p14="http://schemas.microsoft.com/office/powerpoint/2010/main" val="574661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p:cTn id="11"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3"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4" dur="1000"/>
                                        <p:tgtEl>
                                          <p:spTgt spid="2">
                                            <p:txEl>
                                              <p:pRg st="0" end="0"/>
                                            </p:txEl>
                                          </p:spTgt>
                                        </p:tgtEl>
                                      </p:cBhvr>
                                    </p:animEffect>
                                  </p:childTnLst>
                                </p:cTn>
                              </p:par>
                              <p:par>
                                <p:cTn id="15" presetID="31" presetClass="entr" presetSubtype="0"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p:cTn id="17"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8"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9"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20" dur="1000"/>
                                        <p:tgtEl>
                                          <p:spTgt spid="2">
                                            <p:txEl>
                                              <p:pRg st="1" end="1"/>
                                            </p:txEl>
                                          </p:spTgt>
                                        </p:tgtEl>
                                      </p:cBhvr>
                                    </p:animEffect>
                                  </p:childTnLst>
                                </p:cTn>
                              </p:par>
                              <p:par>
                                <p:cTn id="21" presetID="31" presetClass="entr" presetSubtype="0" fill="hold" nodeType="with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randombar(horizontal)">
                                      <p:cBhvr>
                                        <p:cTn id="31" dur="500"/>
                                        <p:tgtEl>
                                          <p:spTgt spid="2">
                                            <p:txEl>
                                              <p:pRg st="3" end="3"/>
                                            </p:txEl>
                                          </p:spTgt>
                                        </p:tgtEl>
                                      </p:cBhvr>
                                    </p:animEffect>
                                  </p:childTnLst>
                                </p:cTn>
                              </p:par>
                              <p:par>
                                <p:cTn id="32" presetID="14" presetClass="entr" presetSubtype="10" fill="hold" nodeType="withEffect">
                                  <p:stCondLst>
                                    <p:cond delay="0"/>
                                  </p:stCondLst>
                                  <p:childTnLst>
                                    <p:set>
                                      <p:cBhvr>
                                        <p:cTn id="33" dur="1" fill="hold">
                                          <p:stCondLst>
                                            <p:cond delay="0"/>
                                          </p:stCondLst>
                                        </p:cTn>
                                        <p:tgtEl>
                                          <p:spTgt spid="2">
                                            <p:txEl>
                                              <p:pRg st="4" end="4"/>
                                            </p:txEl>
                                          </p:spTgt>
                                        </p:tgtEl>
                                        <p:attrNameLst>
                                          <p:attrName>style.visibility</p:attrName>
                                        </p:attrNameLst>
                                      </p:cBhvr>
                                      <p:to>
                                        <p:strVal val="visible"/>
                                      </p:to>
                                    </p:set>
                                    <p:animEffect transition="in" filter="randombar(horizontal)">
                                      <p:cBhvr>
                                        <p:cTn id="34" dur="500"/>
                                        <p:tgtEl>
                                          <p:spTgt spid="2">
                                            <p:txEl>
                                              <p:pRg st="4" end="4"/>
                                            </p:txEl>
                                          </p:spTgt>
                                        </p:tgtEl>
                                      </p:cBhvr>
                                    </p:animEffect>
                                  </p:childTnLst>
                                </p:cTn>
                              </p:par>
                              <p:par>
                                <p:cTn id="35" presetID="14" presetClass="entr" presetSubtype="10" fill="hold" nodeType="with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randombar(horizontal)">
                                      <p:cBhvr>
                                        <p:cTn id="37" dur="500"/>
                                        <p:tgtEl>
                                          <p:spTgt spid="2">
                                            <p:txEl>
                                              <p:pRg st="5" end="5"/>
                                            </p:txEl>
                                          </p:spTgt>
                                        </p:tgtEl>
                                      </p:cBhvr>
                                    </p:animEffect>
                                  </p:childTnLst>
                                </p:cTn>
                              </p:par>
                              <p:par>
                                <p:cTn id="38" presetID="14" presetClass="entr" presetSubtype="10" fill="hold" nodeType="withEffect">
                                  <p:stCondLst>
                                    <p:cond delay="0"/>
                                  </p:stCondLst>
                                  <p:childTnLst>
                                    <p:set>
                                      <p:cBhvr>
                                        <p:cTn id="39" dur="1" fill="hold">
                                          <p:stCondLst>
                                            <p:cond delay="0"/>
                                          </p:stCondLst>
                                        </p:cTn>
                                        <p:tgtEl>
                                          <p:spTgt spid="2">
                                            <p:txEl>
                                              <p:pRg st="6" end="6"/>
                                            </p:txEl>
                                          </p:spTgt>
                                        </p:tgtEl>
                                        <p:attrNameLst>
                                          <p:attrName>style.visibility</p:attrName>
                                        </p:attrNameLst>
                                      </p:cBhvr>
                                      <p:to>
                                        <p:strVal val="visible"/>
                                      </p:to>
                                    </p:set>
                                    <p:animEffect transition="in" filter="randombar(horizontal)">
                                      <p:cBhvr>
                                        <p:cTn id="40" dur="500"/>
                                        <p:tgtEl>
                                          <p:spTgt spid="2">
                                            <p:txEl>
                                              <p:pRg st="6" end="6"/>
                                            </p:txEl>
                                          </p:spTgt>
                                        </p:tgtEl>
                                      </p:cBhvr>
                                    </p:animEffect>
                                  </p:childTnLst>
                                </p:cTn>
                              </p:par>
                              <p:par>
                                <p:cTn id="41" presetID="14" presetClass="entr" presetSubtype="10" fill="hold" nodeType="with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Effect transition="in" filter="randombar(horizontal)">
                                      <p:cBhvr>
                                        <p:cTn id="43" dur="500"/>
                                        <p:tgtEl>
                                          <p:spTgt spid="2">
                                            <p:txEl>
                                              <p:pRg st="7" end="7"/>
                                            </p:txEl>
                                          </p:spTgt>
                                        </p:tgtEl>
                                      </p:cBhvr>
                                    </p:animEffect>
                                  </p:childTnLst>
                                </p:cTn>
                              </p:par>
                              <p:par>
                                <p:cTn id="44" presetID="14" presetClass="entr" presetSubtype="10" fill="hold" nodeType="withEffect">
                                  <p:stCondLst>
                                    <p:cond delay="0"/>
                                  </p:stCondLst>
                                  <p:childTnLst>
                                    <p:set>
                                      <p:cBhvr>
                                        <p:cTn id="45" dur="1" fill="hold">
                                          <p:stCondLst>
                                            <p:cond delay="0"/>
                                          </p:stCondLst>
                                        </p:cTn>
                                        <p:tgtEl>
                                          <p:spTgt spid="2">
                                            <p:txEl>
                                              <p:pRg st="8" end="8"/>
                                            </p:txEl>
                                          </p:spTgt>
                                        </p:tgtEl>
                                        <p:attrNameLst>
                                          <p:attrName>style.visibility</p:attrName>
                                        </p:attrNameLst>
                                      </p:cBhvr>
                                      <p:to>
                                        <p:strVal val="visible"/>
                                      </p:to>
                                    </p:set>
                                    <p:animEffect transition="in" filter="randombar(horizontal)">
                                      <p:cBhvr>
                                        <p:cTn id="46" dur="500"/>
                                        <p:tgtEl>
                                          <p:spTgt spid="2">
                                            <p:txEl>
                                              <p:pRg st="8" end="8"/>
                                            </p:txEl>
                                          </p:spTgt>
                                        </p:tgtEl>
                                      </p:cBhvr>
                                    </p:animEffect>
                                  </p:childTnLst>
                                </p:cTn>
                              </p:par>
                              <p:par>
                                <p:cTn id="47" presetID="14" presetClass="entr" presetSubtype="10" fill="hold" nodeType="withEffect">
                                  <p:stCondLst>
                                    <p:cond delay="0"/>
                                  </p:stCondLst>
                                  <p:childTnLst>
                                    <p:set>
                                      <p:cBhvr>
                                        <p:cTn id="48" dur="1" fill="hold">
                                          <p:stCondLst>
                                            <p:cond delay="0"/>
                                          </p:stCondLst>
                                        </p:cTn>
                                        <p:tgtEl>
                                          <p:spTgt spid="2">
                                            <p:txEl>
                                              <p:pRg st="9" end="9"/>
                                            </p:txEl>
                                          </p:spTgt>
                                        </p:tgtEl>
                                        <p:attrNameLst>
                                          <p:attrName>style.visibility</p:attrName>
                                        </p:attrNameLst>
                                      </p:cBhvr>
                                      <p:to>
                                        <p:strVal val="visible"/>
                                      </p:to>
                                    </p:set>
                                    <p:animEffect transition="in" filter="randombar(horizontal)">
                                      <p:cBhvr>
                                        <p:cTn id="49"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1" y="609600"/>
            <a:ext cx="8839200" cy="6172199"/>
          </a:xfrm>
        </p:spPr>
        <p:txBody>
          <a:bodyPr>
            <a:normAutofit/>
          </a:bodyPr>
          <a:lstStyle/>
          <a:p>
            <a:pPr algn="ctr" rtl="1">
              <a:buNone/>
            </a:pPr>
            <a:r>
              <a:rPr lang="ar-SA" sz="2800" b="1" dirty="0" smtClean="0">
                <a:solidFill>
                  <a:srgbClr val="FF0000"/>
                </a:solidFill>
              </a:rPr>
              <a:t>  </a:t>
            </a:r>
            <a:r>
              <a:rPr lang="ar-IQ" sz="4000" b="1" dirty="0">
                <a:solidFill>
                  <a:srgbClr val="FF0000"/>
                </a:solidFill>
                <a:latin typeface="+mj-lt"/>
                <a:ea typeface="+mj-ea"/>
                <a:cs typeface="+mj-cs"/>
              </a:rPr>
              <a:t>ثالثا :عقد البيع والمقاولة</a:t>
            </a:r>
          </a:p>
          <a:p>
            <a:pPr marL="624078" indent="-514350" algn="just" rtl="1">
              <a:lnSpc>
                <a:spcPct val="80000"/>
              </a:lnSpc>
              <a:buNone/>
            </a:pPr>
            <a:r>
              <a:rPr lang="ar-JO" sz="2400" dirty="0"/>
              <a:t> ان </a:t>
            </a:r>
            <a:r>
              <a:rPr lang="ar-JO" sz="2400" b="1" dirty="0">
                <a:solidFill>
                  <a:srgbClr val="FF0000"/>
                </a:solidFill>
              </a:rPr>
              <a:t>المقاوله‌ تنصب علی العمل </a:t>
            </a:r>
            <a:r>
              <a:rPr lang="ar-JO" sz="2400" dirty="0"/>
              <a:t>بینما </a:t>
            </a:r>
            <a:r>
              <a:rPr lang="ar-JO" sz="2400" b="1" dirty="0">
                <a:solidFill>
                  <a:srgbClr val="FF0000"/>
                </a:solidFill>
              </a:rPr>
              <a:t>ینصب البیع </a:t>
            </a:r>
            <a:r>
              <a:rPr lang="ar-JO" sz="2400" b="1" dirty="0" smtClean="0">
                <a:solidFill>
                  <a:srgbClr val="FF0000"/>
                </a:solidFill>
              </a:rPr>
              <a:t>علی</a:t>
            </a:r>
            <a:r>
              <a:rPr lang="ar-SA" sz="2400" b="1" dirty="0" smtClean="0">
                <a:solidFill>
                  <a:srgbClr val="FF0000"/>
                </a:solidFill>
              </a:rPr>
              <a:t> </a:t>
            </a:r>
            <a:r>
              <a:rPr lang="ar-SA" sz="2400" b="1" dirty="0">
                <a:solidFill>
                  <a:srgbClr val="FF0000"/>
                </a:solidFill>
              </a:rPr>
              <a:t>الملكية </a:t>
            </a:r>
            <a:r>
              <a:rPr lang="ar-IQ" sz="2400" b="1" dirty="0">
                <a:solidFill>
                  <a:srgbClr val="FF0000"/>
                </a:solidFill>
              </a:rPr>
              <a:t>كونه شيء او عمل </a:t>
            </a:r>
            <a:r>
              <a:rPr lang="ar-IQ" sz="2400" dirty="0" smtClean="0"/>
              <a:t>فالمقاولة:(عقد </a:t>
            </a:r>
            <a:r>
              <a:rPr lang="ar-IQ" sz="2400" dirty="0"/>
              <a:t>يتعهد احد الطرفين ان يصنع شيئا او يؤدي عملا لقاء </a:t>
            </a:r>
            <a:r>
              <a:rPr lang="ar-IQ" sz="2400" dirty="0" smtClean="0"/>
              <a:t>اجر </a:t>
            </a:r>
            <a:r>
              <a:rPr lang="ar-IQ" sz="2400" dirty="0"/>
              <a:t>يتعهد به الطرف الاخر) م864 م. ع. </a:t>
            </a:r>
            <a:endParaRPr lang="en-GB" sz="2400" dirty="0"/>
          </a:p>
          <a:p>
            <a:pPr marL="624078" indent="-514350" algn="just" rtl="1">
              <a:lnSpc>
                <a:spcPct val="80000"/>
              </a:lnSpc>
              <a:buNone/>
            </a:pPr>
            <a:r>
              <a:rPr lang="en-US" sz="2400" dirty="0"/>
              <a:t>     </a:t>
            </a:r>
            <a:r>
              <a:rPr lang="ar-SA" sz="2400" dirty="0"/>
              <a:t>ويجوز ان يقدم </a:t>
            </a:r>
            <a:r>
              <a:rPr lang="ar-SA" sz="2400" dirty="0" smtClean="0"/>
              <a:t>المقاول </a:t>
            </a:r>
            <a:r>
              <a:rPr lang="ar-SA" sz="2400" dirty="0"/>
              <a:t>العمل على ان يقدم رب العمل المادة التي تستعمل في التي يستخدمها المقاول او يستعين بها في القيام بعمله. </a:t>
            </a:r>
          </a:p>
          <a:p>
            <a:pPr marL="624078" indent="-514350" algn="just" rtl="1">
              <a:lnSpc>
                <a:spcPct val="80000"/>
              </a:lnSpc>
              <a:buNone/>
            </a:pPr>
            <a:endParaRPr lang="en-US" sz="2400" dirty="0"/>
          </a:p>
          <a:p>
            <a:pPr marL="624078" indent="-514350" algn="just" rtl="1">
              <a:lnSpc>
                <a:spcPct val="80000"/>
              </a:lnSpc>
              <a:buNone/>
            </a:pPr>
            <a:r>
              <a:rPr lang="en-US" sz="2400" b="1" dirty="0">
                <a:solidFill>
                  <a:srgbClr val="FF0000"/>
                </a:solidFill>
              </a:rPr>
              <a:t>      </a:t>
            </a:r>
            <a:r>
              <a:rPr lang="ar-IQ" sz="2400" b="1" dirty="0">
                <a:solidFill>
                  <a:srgbClr val="FF0000"/>
                </a:solidFill>
              </a:rPr>
              <a:t>فأن قدم المقاول العمل والمادة معا فيسمى العقد استصناع </a:t>
            </a:r>
            <a:r>
              <a:rPr lang="ar-IQ" sz="2400" dirty="0"/>
              <a:t>وهنا يشتبه عقد المقاولة مع البيع حيث الراي الراجح يذهب الى اعتبار التصرف عقد بيع اشياء مستقبلية الا اذا كانت قيمة المواد تافهه بالقياس الى نسبة عمل المقاول حيث لا يعتبر التصرف بيعا وانما مقاولة ومثاله قيمة عمل الرسام قياسا على قيمة القطعة التي يرسم عليها. </a:t>
            </a:r>
          </a:p>
          <a:p>
            <a:pPr marL="624078" indent="-514350" algn="just" rtl="1">
              <a:lnSpc>
                <a:spcPct val="80000"/>
              </a:lnSpc>
              <a:buNone/>
            </a:pPr>
            <a:endParaRPr lang="ar-IQ" sz="2400" dirty="0"/>
          </a:p>
          <a:p>
            <a:pPr marL="624078" indent="-514350" algn="just" rtl="1">
              <a:lnSpc>
                <a:spcPct val="80000"/>
              </a:lnSpc>
              <a:buNone/>
            </a:pPr>
            <a:r>
              <a:rPr lang="en-US" sz="2400" dirty="0"/>
              <a:t>      </a:t>
            </a:r>
            <a:r>
              <a:rPr lang="ar-SA" sz="2400" dirty="0"/>
              <a:t>فالخياط الذي يخيط لعميله ثوبا يتعهد بتوريد المواد الاولية كالخيط وغيره ويتعهد احيانا بتقديم القماش الثوب ذاته. في الحالة الاولى يعد التعهد مقاولة. اما في الحالة الثانية فأن قيمة الاقمشة والادوات التي يتعهد الخياط بتوريدها هي اهم من قيمة العمل المتعهد به فيصبح العد بيعا لشي مستقبل.</a:t>
            </a:r>
            <a:endParaRPr lang="ar-IQ" sz="2400" dirty="0"/>
          </a:p>
          <a:p>
            <a:endParaRPr lang="en-GB" sz="1600" dirty="0"/>
          </a:p>
        </p:txBody>
      </p:sp>
      <p:sp>
        <p:nvSpPr>
          <p:cNvPr id="3" name="Slide Number Placeholder 2"/>
          <p:cNvSpPr>
            <a:spLocks noGrp="1"/>
          </p:cNvSpPr>
          <p:nvPr>
            <p:ph type="sldNum" sz="quarter" idx="12"/>
          </p:nvPr>
        </p:nvSpPr>
        <p:spPr/>
        <p:txBody>
          <a:bodyPr/>
          <a:lstStyle/>
          <a:p>
            <a:fld id="{3C7BA46B-66E5-46F4-96E4-55FC2A44EE3F}" type="slidenum">
              <a:rPr lang="en-US" smtClean="0"/>
              <a:pPr/>
              <a:t>17</a:t>
            </a:fld>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0222542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fade">
                                      <p:cBhvr>
                                        <p:cTn id="18" dur="500"/>
                                        <p:tgtEl>
                                          <p:spTgt spid="2">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animEffect transition="in" filter="fade">
                                      <p:cBhvr>
                                        <p:cTn id="21"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
            <a:ext cx="9144000" cy="6781800"/>
          </a:xfrm>
        </p:spPr>
        <p:txBody>
          <a:bodyPr>
            <a:normAutofit/>
          </a:bodyPr>
          <a:lstStyle/>
          <a:p>
            <a:pPr algn="ctr" rtl="1">
              <a:buNone/>
            </a:pPr>
            <a:r>
              <a:rPr lang="ar-SA" sz="3500" b="1" dirty="0">
                <a:solidFill>
                  <a:srgbClr val="FF0000"/>
                </a:solidFill>
              </a:rPr>
              <a:t> </a:t>
            </a:r>
            <a:r>
              <a:rPr lang="ar-SA" sz="3500" b="1" dirty="0" smtClean="0">
                <a:solidFill>
                  <a:srgbClr val="FF0000"/>
                </a:solidFill>
              </a:rPr>
              <a:t>رابعا</a:t>
            </a:r>
            <a:r>
              <a:rPr lang="en-US" sz="3500" b="1" dirty="0" smtClean="0">
                <a:solidFill>
                  <a:srgbClr val="FF0000"/>
                </a:solidFill>
              </a:rPr>
              <a:t>:</a:t>
            </a:r>
            <a:r>
              <a:rPr lang="ar-IQ" sz="3500" b="1" dirty="0" smtClean="0">
                <a:solidFill>
                  <a:srgbClr val="FF0000"/>
                </a:solidFill>
              </a:rPr>
              <a:t>عقد </a:t>
            </a:r>
            <a:r>
              <a:rPr lang="ar-IQ" sz="3500" b="1" dirty="0">
                <a:solidFill>
                  <a:srgbClr val="FF0000"/>
                </a:solidFill>
              </a:rPr>
              <a:t>البيع </a:t>
            </a:r>
            <a:r>
              <a:rPr lang="ar-IQ" sz="3500" b="1" dirty="0" smtClean="0">
                <a:solidFill>
                  <a:srgbClr val="FF0000"/>
                </a:solidFill>
              </a:rPr>
              <a:t>والوديعة</a:t>
            </a:r>
            <a:r>
              <a:rPr lang="en-US" sz="3500" b="1" dirty="0" smtClean="0">
                <a:solidFill>
                  <a:srgbClr val="FF0000"/>
                </a:solidFill>
              </a:rPr>
              <a:t>:</a:t>
            </a:r>
            <a:endParaRPr lang="ar-IQ" sz="2600" dirty="0" smtClean="0"/>
          </a:p>
          <a:p>
            <a:pPr marL="624078" indent="-514350" algn="just" rtl="1">
              <a:buNone/>
            </a:pPr>
            <a:r>
              <a:rPr lang="ar-IQ" sz="2600" dirty="0" smtClean="0"/>
              <a:t>(م951) </a:t>
            </a:r>
            <a:r>
              <a:rPr lang="ar-SA" sz="2600" b="1" dirty="0" smtClean="0">
                <a:solidFill>
                  <a:srgbClr val="FF0000"/>
                </a:solidFill>
              </a:rPr>
              <a:t>ع</a:t>
            </a:r>
            <a:r>
              <a:rPr lang="ar-IQ" sz="2600" b="1" dirty="0">
                <a:solidFill>
                  <a:srgbClr val="FF0000"/>
                </a:solidFill>
              </a:rPr>
              <a:t>قد </a:t>
            </a:r>
            <a:r>
              <a:rPr lang="ar-IQ" sz="2600" b="1" dirty="0" smtClean="0">
                <a:solidFill>
                  <a:srgbClr val="FF0000"/>
                </a:solidFill>
              </a:rPr>
              <a:t>الوديعة هو </a:t>
            </a:r>
            <a:r>
              <a:rPr lang="ar-IQ" sz="2600" dirty="0" smtClean="0"/>
              <a:t>:(</a:t>
            </a:r>
            <a:r>
              <a:rPr lang="ar-IQ" sz="2600" dirty="0"/>
              <a:t>عقد به يحيل المالك او من يقوم مقامه حفظ ماله الى اخر ولا يتم الا بالقبض</a:t>
            </a:r>
            <a:r>
              <a:rPr lang="ar-IQ" sz="2600" dirty="0" smtClean="0"/>
              <a:t>).</a:t>
            </a:r>
          </a:p>
          <a:p>
            <a:pPr marL="624078" indent="-514350" algn="just" rtl="1">
              <a:buNone/>
            </a:pPr>
            <a:r>
              <a:rPr lang="ar-IQ" sz="2600" dirty="0" smtClean="0"/>
              <a:t> وهو </a:t>
            </a:r>
            <a:r>
              <a:rPr lang="ar-IQ" sz="2600" dirty="0"/>
              <a:t>من العقود العينية التي لا تنتقل </a:t>
            </a:r>
            <a:r>
              <a:rPr lang="ar-IQ" sz="2600" dirty="0" smtClean="0"/>
              <a:t>فيها </a:t>
            </a:r>
            <a:r>
              <a:rPr lang="ar-IQ" sz="2600" dirty="0"/>
              <a:t>ملكية الوديعة الى المودع لديه على العكس من عقد البيع حيث تنتقل فيه ملكية المبيع الى </a:t>
            </a:r>
            <a:r>
              <a:rPr lang="ar-IQ" sz="2600" dirty="0" smtClean="0"/>
              <a:t>المشتري. </a:t>
            </a:r>
            <a:endParaRPr lang="ar-IQ" sz="2600" dirty="0"/>
          </a:p>
          <a:p>
            <a:pPr marL="624078" indent="-514350" algn="just" rtl="1">
              <a:buNone/>
            </a:pPr>
            <a:r>
              <a:rPr lang="ar-IQ" sz="2600" dirty="0"/>
              <a:t>ولكن احيانا يصعب التمييز بين البيع والوديعة كما في حالة تسليم شخص لأخر شيئا ليبيعه على ان يرد ثمنه او الشيء نفسه عند عدم </a:t>
            </a:r>
            <a:r>
              <a:rPr lang="ar-IQ" sz="2600" dirty="0" smtClean="0"/>
              <a:t>البيع. </a:t>
            </a:r>
            <a:endParaRPr lang="ar-SA" sz="2600" dirty="0"/>
          </a:p>
          <a:p>
            <a:pPr marL="624078" indent="-514350" algn="just" rtl="1">
              <a:buNone/>
            </a:pPr>
            <a:r>
              <a:rPr lang="ar-IQ" sz="2600" dirty="0" smtClean="0"/>
              <a:t>مثال// كالمؤلف الذي يسلم نسخا من مؤلفه الى احدى المكتبات ليقوم صاحبها ببيعها واستقطاع اجره من الثمن</a:t>
            </a:r>
            <a:r>
              <a:rPr lang="ar-SA" sz="2600" dirty="0" smtClean="0"/>
              <a:t> </a:t>
            </a:r>
            <a:r>
              <a:rPr lang="ar-IQ" sz="2600" dirty="0" smtClean="0"/>
              <a:t>وصاحب المكتبة له الخيار في رد العين او ثمنها كما ان الملكية تنتقل الى صاحب المكتبة الذي له حق العدول عن الشراء اذا لم يتم التصرف بالكتب. </a:t>
            </a:r>
          </a:p>
          <a:p>
            <a:pPr marL="624078" indent="-514350" algn="just" rtl="1">
              <a:buNone/>
            </a:pPr>
            <a:r>
              <a:rPr lang="ar-IQ" sz="2800" b="1" dirty="0">
                <a:solidFill>
                  <a:srgbClr val="00B0F0"/>
                </a:solidFill>
              </a:rPr>
              <a:t>س/كيفية التميز بين العقدين</a:t>
            </a:r>
            <a:r>
              <a:rPr lang="ar-IQ" sz="2800" b="1" dirty="0" smtClean="0">
                <a:solidFill>
                  <a:srgbClr val="00B0F0"/>
                </a:solidFill>
              </a:rPr>
              <a:t>؟ يعتمد على نية الأطراف</a:t>
            </a:r>
            <a:endParaRPr lang="ar-SA" sz="2800" b="1" dirty="0">
              <a:solidFill>
                <a:srgbClr val="00B0F0"/>
              </a:solidFill>
            </a:endParaRPr>
          </a:p>
          <a:p>
            <a:pPr marL="624078" indent="-514350" algn="just" rtl="1">
              <a:buNone/>
            </a:pPr>
            <a:endParaRPr lang="ar-IQ" dirty="0"/>
          </a:p>
        </p:txBody>
      </p:sp>
      <p:sp>
        <p:nvSpPr>
          <p:cNvPr id="4" name="Slide Number Placeholder 3"/>
          <p:cNvSpPr>
            <a:spLocks noGrp="1"/>
          </p:cNvSpPr>
          <p:nvPr>
            <p:ph type="sldNum" sz="quarter" idx="12"/>
          </p:nvPr>
        </p:nvSpPr>
        <p:spPr/>
        <p:txBody>
          <a:bodyPr/>
          <a:lstStyle/>
          <a:p>
            <a:fld id="{3C7BA46B-66E5-46F4-96E4-55FC2A44EE3F}" type="slidenum">
              <a:rPr lang="en-US" smtClean="0"/>
              <a:pPr/>
              <a:t>18</a:t>
            </a:fld>
            <a:endParaRPr lang="en-US" dirty="0"/>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childTnLst>
                                </p:cTn>
                              </p:par>
                              <p:par>
                                <p:cTn id="14" presetID="1" presetClass="entr" presetSubtype="0"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491"/>
          </a:xfrm>
        </p:spPr>
        <p:txBody>
          <a:bodyPr>
            <a:normAutofit fontScale="92500"/>
          </a:bodyPr>
          <a:lstStyle/>
          <a:p>
            <a:pPr algn="r" rtl="1">
              <a:buNone/>
            </a:pPr>
            <a:r>
              <a:rPr lang="ar-IQ" b="1" dirty="0">
                <a:solidFill>
                  <a:srgbClr val="FF0000"/>
                </a:solidFill>
              </a:rPr>
              <a:t>القرض: ( دفع عين مثلية تستهلك بالانتفاع على ان يرد مثلها) م 684 مدني</a:t>
            </a:r>
            <a:r>
              <a:rPr lang="ar-SA" b="1" dirty="0">
                <a:solidFill>
                  <a:srgbClr val="FF0000"/>
                </a:solidFill>
              </a:rPr>
              <a:t>.</a:t>
            </a:r>
            <a:endParaRPr lang="ar-IQ" b="1" dirty="0">
              <a:solidFill>
                <a:srgbClr val="FF0000"/>
              </a:solidFill>
            </a:endParaRPr>
          </a:p>
          <a:p>
            <a:pPr algn="r" rtl="1">
              <a:buNone/>
            </a:pPr>
            <a:r>
              <a:rPr lang="ar-JO" b="1" dirty="0">
                <a:solidFill>
                  <a:srgbClr val="FF0000"/>
                </a:solidFill>
              </a:rPr>
              <a:t>أما البیع</a:t>
            </a:r>
            <a:r>
              <a:rPr lang="ar-IQ" b="1" dirty="0">
                <a:solidFill>
                  <a:srgbClr val="FF0000"/>
                </a:solidFill>
              </a:rPr>
              <a:t>:</a:t>
            </a:r>
            <a:r>
              <a:rPr lang="ar-JO" b="1" dirty="0">
                <a:solidFill>
                  <a:srgbClr val="FF0000"/>
                </a:solidFill>
              </a:rPr>
              <a:t> مبادله‌ مال بمبلغ من النقود</a:t>
            </a:r>
            <a:r>
              <a:rPr lang="ar-JO" dirty="0">
                <a:solidFill>
                  <a:srgbClr val="FF0000"/>
                </a:solidFill>
              </a:rPr>
              <a:t>.</a:t>
            </a:r>
          </a:p>
          <a:p>
            <a:pPr algn="r" rtl="1">
              <a:buNone/>
            </a:pPr>
            <a:endParaRPr lang="ar-SA" dirty="0"/>
          </a:p>
          <a:p>
            <a:pPr algn="just" rtl="1">
              <a:buNone/>
            </a:pPr>
            <a:r>
              <a:rPr lang="ar-SA" dirty="0" smtClean="0"/>
              <a:t>وقد </a:t>
            </a:r>
            <a:r>
              <a:rPr lang="ar-SA" dirty="0"/>
              <a:t>يصعب التمييز </a:t>
            </a:r>
            <a:r>
              <a:rPr lang="ar-SA" b="1" dirty="0">
                <a:solidFill>
                  <a:srgbClr val="FF0000"/>
                </a:solidFill>
              </a:rPr>
              <a:t>بين</a:t>
            </a:r>
            <a:r>
              <a:rPr lang="ar-JO" b="1" dirty="0">
                <a:solidFill>
                  <a:srgbClr val="FF0000"/>
                </a:solidFill>
              </a:rPr>
              <a:t> البیع والقر</a:t>
            </a:r>
            <a:r>
              <a:rPr lang="ar-IQ" b="1" dirty="0">
                <a:solidFill>
                  <a:srgbClr val="FF0000"/>
                </a:solidFill>
              </a:rPr>
              <a:t>ض</a:t>
            </a:r>
            <a:r>
              <a:rPr lang="ar-JO" b="1" dirty="0">
                <a:solidFill>
                  <a:srgbClr val="FF0000"/>
                </a:solidFill>
              </a:rPr>
              <a:t> بفائده‌</a:t>
            </a:r>
            <a:r>
              <a:rPr lang="ar-IQ" b="1" dirty="0">
                <a:solidFill>
                  <a:srgbClr val="FF0000"/>
                </a:solidFill>
              </a:rPr>
              <a:t>: </a:t>
            </a:r>
            <a:r>
              <a:rPr lang="ar-SA" dirty="0"/>
              <a:t>كما في حالة اذا اشترى شخص شيئا بثمن مؤجل ثم باعه في الوقت نفسه الى نفس البائع الاول بثمن معجل اقل من الثمن الاول ويقبض المشتري الثمن المعجل وتعاد البضاعة الى صاحبها الاول.</a:t>
            </a:r>
            <a:r>
              <a:rPr lang="ar-IQ" dirty="0"/>
              <a:t> </a:t>
            </a:r>
          </a:p>
          <a:p>
            <a:pPr algn="just" rtl="1">
              <a:buNone/>
            </a:pPr>
            <a:r>
              <a:rPr lang="ar-SA" dirty="0" smtClean="0"/>
              <a:t>هذا </a:t>
            </a:r>
            <a:r>
              <a:rPr lang="ar-IQ" dirty="0"/>
              <a:t>التصرف بمثابة القرض بفائدة فاحشة </a:t>
            </a:r>
            <a:r>
              <a:rPr lang="ar-IQ" dirty="0" smtClean="0"/>
              <a:t>فالمشتري </a:t>
            </a:r>
            <a:r>
              <a:rPr lang="ar-IQ" dirty="0"/>
              <a:t>لا يأخذ المبيع</a:t>
            </a:r>
            <a:r>
              <a:rPr lang="ar-SA" dirty="0"/>
              <a:t> مطلقا</a:t>
            </a:r>
            <a:r>
              <a:rPr lang="ar-IQ" dirty="0"/>
              <a:t> بل مبلغا من النقود والبيع المزدوج يعرف ببيوع العينة او ببيوع الاجال في الشريعة الاسلامية وهو بيع باطل عند الفقهاء وفاسد عند الحنفية ويسمى عندنا ببيع المهاترة ولذلك اذا تبين للقاضي نية القرض فعليه تخفيض الفائدة الى </a:t>
            </a:r>
            <a:r>
              <a:rPr lang="ar-IQ" dirty="0" smtClean="0"/>
              <a:t>الحد القانوني </a:t>
            </a:r>
            <a:r>
              <a:rPr lang="ar-IQ" dirty="0"/>
              <a:t>وفق المواد 171-172 </a:t>
            </a:r>
            <a:r>
              <a:rPr lang="ar-IQ" dirty="0" smtClean="0"/>
              <a:t>مدني.</a:t>
            </a: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19</a:t>
            </a:fld>
            <a:endParaRPr lang="en-US"/>
          </a:p>
        </p:txBody>
      </p:sp>
      <p:sp>
        <p:nvSpPr>
          <p:cNvPr id="5" name="Title 4"/>
          <p:cNvSpPr>
            <a:spLocks noGrp="1"/>
          </p:cNvSpPr>
          <p:nvPr>
            <p:ph type="title"/>
          </p:nvPr>
        </p:nvSpPr>
        <p:spPr>
          <a:xfrm>
            <a:off x="685800" y="274638"/>
            <a:ext cx="8001000" cy="639762"/>
          </a:xfrm>
        </p:spPr>
        <p:txBody>
          <a:bodyPr>
            <a:noAutofit/>
          </a:bodyPr>
          <a:lstStyle/>
          <a:p>
            <a:pPr algn="ctr"/>
            <a:r>
              <a:rPr lang="ar-SA" sz="4000" dirty="0" smtClean="0">
                <a:solidFill>
                  <a:srgbClr val="FF0000"/>
                </a:solidFill>
                <a:effectLst/>
              </a:rPr>
              <a:t>خامسا</a:t>
            </a:r>
            <a:r>
              <a:rPr lang="ar-IQ" sz="4000" dirty="0" smtClean="0">
                <a:solidFill>
                  <a:srgbClr val="FF0000"/>
                </a:solidFill>
                <a:effectLst/>
              </a:rPr>
              <a:t>:</a:t>
            </a:r>
            <a:r>
              <a:rPr lang="ar-SA" sz="4000" dirty="0" smtClean="0">
                <a:solidFill>
                  <a:srgbClr val="FF0000"/>
                </a:solidFill>
                <a:effectLst/>
              </a:rPr>
              <a:t> </a:t>
            </a:r>
            <a:r>
              <a:rPr lang="ar-IQ" sz="4000" dirty="0">
                <a:solidFill>
                  <a:srgbClr val="FF0000"/>
                </a:solidFill>
                <a:effectLst/>
              </a:rPr>
              <a:t>عقد البيع وعقد </a:t>
            </a:r>
            <a:r>
              <a:rPr lang="ar-IQ" sz="4000" dirty="0" smtClean="0">
                <a:solidFill>
                  <a:srgbClr val="FF0000"/>
                </a:solidFill>
                <a:effectLst/>
              </a:rPr>
              <a:t>القرض</a:t>
            </a:r>
            <a:endParaRPr lang="en-US" sz="4000" dirty="0">
              <a:solidFill>
                <a:srgbClr val="FF0000"/>
              </a:solidFill>
              <a:effectLst/>
            </a:endParaRPr>
          </a:p>
        </p:txBody>
      </p:sp>
    </p:spTree>
    <p:extLst>
      <p:ext uri="{BB962C8B-B14F-4D97-AF65-F5344CB8AC3E}">
        <p14:creationId xmlns:p14="http://schemas.microsoft.com/office/powerpoint/2010/main" val="722662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fade">
                                      <p:cBhvr>
                                        <p:cTn id="14" dur="1000"/>
                                        <p:tgtEl>
                                          <p:spTgt spid="2">
                                            <p:txEl>
                                              <p:pRg st="0" end="0"/>
                                            </p:txEl>
                                          </p:spTgt>
                                        </p:tgtEl>
                                      </p:cBhvr>
                                    </p:animEffect>
                                    <p:anim calcmode="lin" valueType="num">
                                      <p:cBhvr>
                                        <p:cTn id="15"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fade">
                                      <p:cBhvr>
                                        <p:cTn id="19" dur="1000"/>
                                        <p:tgtEl>
                                          <p:spTgt spid="2">
                                            <p:txEl>
                                              <p:pRg st="1" end="1"/>
                                            </p:txEl>
                                          </p:spTgt>
                                        </p:tgtEl>
                                      </p:cBhvr>
                                    </p:animEffect>
                                    <p:anim calcmode="lin" valueType="num">
                                      <p:cBhvr>
                                        <p:cTn id="20"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 calcmode="lin" valueType="num">
                                      <p:cBhvr additive="base">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 calcmode="lin" valueType="num">
                                      <p:cBhvr additive="base">
                                        <p:cTn id="3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ChangeArrowheads="1"/>
          </p:cNvSpPr>
          <p:nvPr/>
        </p:nvSpPr>
        <p:spPr bwMode="auto">
          <a:xfrm>
            <a:off x="1447800" y="838200"/>
            <a:ext cx="6400800" cy="2057400"/>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hlink"/>
              </a:buClr>
              <a:buSzPct val="8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tx1"/>
              </a:buClr>
              <a:buChar char="–"/>
              <a:defRPr sz="2800">
                <a:solidFill>
                  <a:schemeClr val="tx1"/>
                </a:solidFill>
                <a:latin typeface="Tahoma" pitchFamily="34" charset="0"/>
                <a:cs typeface="Arial" charset="0"/>
              </a:defRPr>
            </a:lvl2pPr>
            <a:lvl3pPr marL="1143000" indent="-228600" eaLnBrk="0" hangingPunct="0">
              <a:spcBef>
                <a:spcPct val="20000"/>
              </a:spcBef>
              <a:buClr>
                <a:schemeClr val="hlink"/>
              </a:buClr>
              <a:buFont typeface="Wingdings" pitchFamily="2" charset="2"/>
              <a:buChar char="§"/>
              <a:defRPr sz="2400">
                <a:solidFill>
                  <a:schemeClr val="tx1"/>
                </a:solidFill>
                <a:latin typeface="Tahoma" pitchFamily="34" charset="0"/>
                <a:cs typeface="Arial" charset="0"/>
              </a:defRPr>
            </a:lvl3pPr>
            <a:lvl4pPr marL="1600200" indent="-228600" eaLnBrk="0" hangingPunct="0">
              <a:spcBef>
                <a:spcPct val="20000"/>
              </a:spcBef>
              <a:buChar char="–"/>
              <a:defRPr sz="2000">
                <a:solidFill>
                  <a:schemeClr val="tx1"/>
                </a:solidFill>
                <a:latin typeface="Tahoma" pitchFamily="34" charset="0"/>
                <a:cs typeface="Arial" charset="0"/>
              </a:defRPr>
            </a:lvl4pPr>
            <a:lvl5pPr marL="2057400" indent="-228600" eaLnBrk="0" hangingPunct="0">
              <a:spcBef>
                <a:spcPct val="20000"/>
              </a:spcBef>
              <a:buClr>
                <a:schemeClr val="hlink"/>
              </a:buClr>
              <a:buFont typeface="Wingdings" pitchFamily="2" charset="2"/>
              <a:buChar char="§"/>
              <a:defRPr sz="2000">
                <a:solidFill>
                  <a:schemeClr val="tx1"/>
                </a:solidFill>
                <a:latin typeface="Tahoma" pitchFamily="34" charset="0"/>
                <a:cs typeface="Arial" charset="0"/>
              </a:defRPr>
            </a:lvl5pPr>
            <a:lvl6pPr marL="25146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6pPr>
            <a:lvl7pPr marL="29718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7pPr>
            <a:lvl8pPr marL="34290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8pPr>
            <a:lvl9pPr marL="38862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9pPr>
          </a:lstStyle>
          <a:p>
            <a:pPr algn="ctr" eaLnBrk="1" hangingPunct="1">
              <a:spcBef>
                <a:spcPct val="0"/>
              </a:spcBef>
              <a:buClrTx/>
              <a:buSzTx/>
              <a:buFontTx/>
              <a:buNone/>
            </a:pPr>
            <a:r>
              <a:rPr lang="ar-IQ" altLang="en-US" sz="4000" dirty="0">
                <a:solidFill>
                  <a:srgbClr val="FFFF00"/>
                </a:solidFill>
              </a:rPr>
              <a:t>تقسم العقود المدنية </a:t>
            </a:r>
            <a:r>
              <a:rPr lang="ar-IQ" altLang="en-US" sz="4000" dirty="0" smtClean="0">
                <a:solidFill>
                  <a:srgbClr val="FFFF00"/>
                </a:solidFill>
              </a:rPr>
              <a:t>من حيث التنظيم الى</a:t>
            </a:r>
            <a:endParaRPr lang="en-US" altLang="en-US" sz="4000" dirty="0">
              <a:solidFill>
                <a:srgbClr val="FFFF00"/>
              </a:solidFill>
            </a:endParaRPr>
          </a:p>
        </p:txBody>
      </p:sp>
      <p:sp>
        <p:nvSpPr>
          <p:cNvPr id="5125" name="Oval 5"/>
          <p:cNvSpPr>
            <a:spLocks noChangeArrowheads="1"/>
          </p:cNvSpPr>
          <p:nvPr/>
        </p:nvSpPr>
        <p:spPr bwMode="auto">
          <a:xfrm>
            <a:off x="5715000" y="3352800"/>
            <a:ext cx="1447800" cy="762000"/>
          </a:xfrm>
          <a:prstGeom prst="ellipse">
            <a:avLst/>
          </a:prstGeom>
          <a:solidFill>
            <a:schemeClr val="accent1"/>
          </a:solidFill>
          <a:ln w="9525">
            <a:solidFill>
              <a:schemeClr val="tx1"/>
            </a:solidFill>
            <a:round/>
            <a:headEnd/>
            <a:tailEnd/>
          </a:ln>
        </p:spPr>
        <p:txBody>
          <a:bodyPr wrap="none" anchor="ctr"/>
          <a:lstStyle>
            <a:lvl1pPr eaLnBrk="0" hangingPunct="0">
              <a:spcBef>
                <a:spcPct val="20000"/>
              </a:spcBef>
              <a:buClr>
                <a:schemeClr val="hlink"/>
              </a:buClr>
              <a:buSzPct val="8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tx1"/>
              </a:buClr>
              <a:buChar char="–"/>
              <a:defRPr sz="2800">
                <a:solidFill>
                  <a:schemeClr val="tx1"/>
                </a:solidFill>
                <a:latin typeface="Tahoma" pitchFamily="34" charset="0"/>
                <a:cs typeface="Arial" charset="0"/>
              </a:defRPr>
            </a:lvl2pPr>
            <a:lvl3pPr marL="1143000" indent="-228600" eaLnBrk="0" hangingPunct="0">
              <a:spcBef>
                <a:spcPct val="20000"/>
              </a:spcBef>
              <a:buClr>
                <a:schemeClr val="hlink"/>
              </a:buClr>
              <a:buFont typeface="Wingdings" pitchFamily="2" charset="2"/>
              <a:buChar char="§"/>
              <a:defRPr sz="2400">
                <a:solidFill>
                  <a:schemeClr val="tx1"/>
                </a:solidFill>
                <a:latin typeface="Tahoma" pitchFamily="34" charset="0"/>
                <a:cs typeface="Arial" charset="0"/>
              </a:defRPr>
            </a:lvl3pPr>
            <a:lvl4pPr marL="1600200" indent="-228600" eaLnBrk="0" hangingPunct="0">
              <a:spcBef>
                <a:spcPct val="20000"/>
              </a:spcBef>
              <a:buChar char="–"/>
              <a:defRPr sz="2000">
                <a:solidFill>
                  <a:schemeClr val="tx1"/>
                </a:solidFill>
                <a:latin typeface="Tahoma" pitchFamily="34" charset="0"/>
                <a:cs typeface="Arial" charset="0"/>
              </a:defRPr>
            </a:lvl4pPr>
            <a:lvl5pPr marL="2057400" indent="-228600" eaLnBrk="0" hangingPunct="0">
              <a:spcBef>
                <a:spcPct val="20000"/>
              </a:spcBef>
              <a:buClr>
                <a:schemeClr val="hlink"/>
              </a:buClr>
              <a:buFont typeface="Wingdings" pitchFamily="2" charset="2"/>
              <a:buChar char="§"/>
              <a:defRPr sz="2000">
                <a:solidFill>
                  <a:schemeClr val="tx1"/>
                </a:solidFill>
                <a:latin typeface="Tahoma" pitchFamily="34" charset="0"/>
                <a:cs typeface="Arial" charset="0"/>
              </a:defRPr>
            </a:lvl5pPr>
            <a:lvl6pPr marL="25146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6pPr>
            <a:lvl7pPr marL="29718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7pPr>
            <a:lvl8pPr marL="34290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8pPr>
            <a:lvl9pPr marL="38862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9pPr>
          </a:lstStyle>
          <a:p>
            <a:pPr algn="ctr" eaLnBrk="1" hangingPunct="1">
              <a:spcBef>
                <a:spcPct val="0"/>
              </a:spcBef>
              <a:buClrTx/>
              <a:buSzTx/>
              <a:buFontTx/>
              <a:buNone/>
            </a:pPr>
            <a:r>
              <a:rPr lang="ar-IQ" altLang="en-US" sz="1800" dirty="0"/>
              <a:t>عقود مسماة</a:t>
            </a:r>
            <a:endParaRPr lang="en-US" altLang="en-US" sz="1800" dirty="0"/>
          </a:p>
        </p:txBody>
      </p:sp>
      <p:sp>
        <p:nvSpPr>
          <p:cNvPr id="5126" name="Oval 6"/>
          <p:cNvSpPr>
            <a:spLocks noChangeArrowheads="1"/>
          </p:cNvSpPr>
          <p:nvPr/>
        </p:nvSpPr>
        <p:spPr bwMode="auto">
          <a:xfrm>
            <a:off x="1905000" y="3581400"/>
            <a:ext cx="1676400" cy="533400"/>
          </a:xfrm>
          <a:prstGeom prst="ellipse">
            <a:avLst/>
          </a:prstGeom>
          <a:solidFill>
            <a:schemeClr val="accent1"/>
          </a:solidFill>
          <a:ln w="9525">
            <a:solidFill>
              <a:schemeClr val="tx1"/>
            </a:solidFill>
            <a:round/>
            <a:headEnd/>
            <a:tailEnd/>
          </a:ln>
        </p:spPr>
        <p:txBody>
          <a:bodyPr wrap="none" anchor="ctr"/>
          <a:lstStyle>
            <a:lvl1pPr eaLnBrk="0" hangingPunct="0">
              <a:spcBef>
                <a:spcPct val="20000"/>
              </a:spcBef>
              <a:buClr>
                <a:schemeClr val="hlink"/>
              </a:buClr>
              <a:buSzPct val="8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tx1"/>
              </a:buClr>
              <a:buChar char="–"/>
              <a:defRPr sz="2800">
                <a:solidFill>
                  <a:schemeClr val="tx1"/>
                </a:solidFill>
                <a:latin typeface="Tahoma" pitchFamily="34" charset="0"/>
                <a:cs typeface="Arial" charset="0"/>
              </a:defRPr>
            </a:lvl2pPr>
            <a:lvl3pPr marL="1143000" indent="-228600" eaLnBrk="0" hangingPunct="0">
              <a:spcBef>
                <a:spcPct val="20000"/>
              </a:spcBef>
              <a:buClr>
                <a:schemeClr val="hlink"/>
              </a:buClr>
              <a:buFont typeface="Wingdings" pitchFamily="2" charset="2"/>
              <a:buChar char="§"/>
              <a:defRPr sz="2400">
                <a:solidFill>
                  <a:schemeClr val="tx1"/>
                </a:solidFill>
                <a:latin typeface="Tahoma" pitchFamily="34" charset="0"/>
                <a:cs typeface="Arial" charset="0"/>
              </a:defRPr>
            </a:lvl3pPr>
            <a:lvl4pPr marL="1600200" indent="-228600" eaLnBrk="0" hangingPunct="0">
              <a:spcBef>
                <a:spcPct val="20000"/>
              </a:spcBef>
              <a:buChar char="–"/>
              <a:defRPr sz="2000">
                <a:solidFill>
                  <a:schemeClr val="tx1"/>
                </a:solidFill>
                <a:latin typeface="Tahoma" pitchFamily="34" charset="0"/>
                <a:cs typeface="Arial" charset="0"/>
              </a:defRPr>
            </a:lvl4pPr>
            <a:lvl5pPr marL="2057400" indent="-228600" eaLnBrk="0" hangingPunct="0">
              <a:spcBef>
                <a:spcPct val="20000"/>
              </a:spcBef>
              <a:buClr>
                <a:schemeClr val="hlink"/>
              </a:buClr>
              <a:buFont typeface="Wingdings" pitchFamily="2" charset="2"/>
              <a:buChar char="§"/>
              <a:defRPr sz="2000">
                <a:solidFill>
                  <a:schemeClr val="tx1"/>
                </a:solidFill>
                <a:latin typeface="Tahoma" pitchFamily="34" charset="0"/>
                <a:cs typeface="Arial" charset="0"/>
              </a:defRPr>
            </a:lvl5pPr>
            <a:lvl6pPr marL="25146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6pPr>
            <a:lvl7pPr marL="29718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7pPr>
            <a:lvl8pPr marL="34290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8pPr>
            <a:lvl9pPr marL="38862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9pPr>
          </a:lstStyle>
          <a:p>
            <a:pPr algn="ctr" eaLnBrk="1" hangingPunct="1">
              <a:spcBef>
                <a:spcPct val="0"/>
              </a:spcBef>
              <a:buClrTx/>
              <a:buSzTx/>
              <a:buFontTx/>
              <a:buNone/>
            </a:pPr>
            <a:r>
              <a:rPr lang="ar-IQ" altLang="en-US" sz="1800" dirty="0"/>
              <a:t>عقود غير مسماة</a:t>
            </a:r>
            <a:endParaRPr lang="en-US" altLang="en-US" sz="1800" dirty="0"/>
          </a:p>
        </p:txBody>
      </p:sp>
      <p:sp>
        <p:nvSpPr>
          <p:cNvPr id="5127" name="Line 7"/>
          <p:cNvSpPr>
            <a:spLocks noChangeShapeType="1"/>
          </p:cNvSpPr>
          <p:nvPr/>
        </p:nvSpPr>
        <p:spPr bwMode="auto">
          <a:xfrm flipH="1">
            <a:off x="2971800" y="2819400"/>
            <a:ext cx="5334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dirty="0">
              <a:solidFill>
                <a:schemeClr val="accent6">
                  <a:lumMod val="60000"/>
                  <a:lumOff val="40000"/>
                </a:schemeClr>
              </a:solidFill>
            </a:endParaRPr>
          </a:p>
        </p:txBody>
      </p:sp>
      <p:sp>
        <p:nvSpPr>
          <p:cNvPr id="5128" name="Line 8"/>
          <p:cNvSpPr>
            <a:spLocks noChangeShapeType="1"/>
          </p:cNvSpPr>
          <p:nvPr/>
        </p:nvSpPr>
        <p:spPr bwMode="auto">
          <a:xfrm>
            <a:off x="6248400" y="2819400"/>
            <a:ext cx="1524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dirty="0">
              <a:solidFill>
                <a:schemeClr val="accent6">
                  <a:lumMod val="60000"/>
                  <a:lumOff val="40000"/>
                </a:schemeClr>
              </a:solidFill>
            </a:endParaRPr>
          </a:p>
        </p:txBody>
      </p:sp>
      <p:sp>
        <p:nvSpPr>
          <p:cNvPr id="5129" name="Oval 9"/>
          <p:cNvSpPr>
            <a:spLocks noChangeArrowheads="1"/>
          </p:cNvSpPr>
          <p:nvPr/>
        </p:nvSpPr>
        <p:spPr bwMode="auto">
          <a:xfrm>
            <a:off x="7239000" y="4572000"/>
            <a:ext cx="1143000" cy="457200"/>
          </a:xfrm>
          <a:prstGeom prst="ellipse">
            <a:avLst/>
          </a:prstGeom>
          <a:solidFill>
            <a:schemeClr val="accent1"/>
          </a:solidFill>
          <a:ln w="9525">
            <a:solidFill>
              <a:schemeClr val="tx1"/>
            </a:solidFill>
            <a:round/>
            <a:headEnd/>
            <a:tailEnd/>
          </a:ln>
        </p:spPr>
        <p:txBody>
          <a:bodyPr wrap="none" anchor="ctr"/>
          <a:lstStyle>
            <a:lvl1pPr eaLnBrk="0" hangingPunct="0">
              <a:spcBef>
                <a:spcPct val="20000"/>
              </a:spcBef>
              <a:buClr>
                <a:schemeClr val="hlink"/>
              </a:buClr>
              <a:buSzPct val="8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tx1"/>
              </a:buClr>
              <a:buChar char="–"/>
              <a:defRPr sz="2800">
                <a:solidFill>
                  <a:schemeClr val="tx1"/>
                </a:solidFill>
                <a:latin typeface="Tahoma" pitchFamily="34" charset="0"/>
                <a:cs typeface="Arial" charset="0"/>
              </a:defRPr>
            </a:lvl2pPr>
            <a:lvl3pPr marL="1143000" indent="-228600" eaLnBrk="0" hangingPunct="0">
              <a:spcBef>
                <a:spcPct val="20000"/>
              </a:spcBef>
              <a:buClr>
                <a:schemeClr val="hlink"/>
              </a:buClr>
              <a:buFont typeface="Wingdings" pitchFamily="2" charset="2"/>
              <a:buChar char="§"/>
              <a:defRPr sz="2400">
                <a:solidFill>
                  <a:schemeClr val="tx1"/>
                </a:solidFill>
                <a:latin typeface="Tahoma" pitchFamily="34" charset="0"/>
                <a:cs typeface="Arial" charset="0"/>
              </a:defRPr>
            </a:lvl3pPr>
            <a:lvl4pPr marL="1600200" indent="-228600" eaLnBrk="0" hangingPunct="0">
              <a:spcBef>
                <a:spcPct val="20000"/>
              </a:spcBef>
              <a:buChar char="–"/>
              <a:defRPr sz="2000">
                <a:solidFill>
                  <a:schemeClr val="tx1"/>
                </a:solidFill>
                <a:latin typeface="Tahoma" pitchFamily="34" charset="0"/>
                <a:cs typeface="Arial" charset="0"/>
              </a:defRPr>
            </a:lvl4pPr>
            <a:lvl5pPr marL="2057400" indent="-228600" eaLnBrk="0" hangingPunct="0">
              <a:spcBef>
                <a:spcPct val="20000"/>
              </a:spcBef>
              <a:buClr>
                <a:schemeClr val="hlink"/>
              </a:buClr>
              <a:buFont typeface="Wingdings" pitchFamily="2" charset="2"/>
              <a:buChar char="§"/>
              <a:defRPr sz="2000">
                <a:solidFill>
                  <a:schemeClr val="tx1"/>
                </a:solidFill>
                <a:latin typeface="Tahoma" pitchFamily="34" charset="0"/>
                <a:cs typeface="Arial" charset="0"/>
              </a:defRPr>
            </a:lvl5pPr>
            <a:lvl6pPr marL="25146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6pPr>
            <a:lvl7pPr marL="29718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7pPr>
            <a:lvl8pPr marL="34290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8pPr>
            <a:lvl9pPr marL="38862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9pPr>
          </a:lstStyle>
          <a:p>
            <a:pPr algn="ctr" eaLnBrk="1" hangingPunct="1">
              <a:spcBef>
                <a:spcPct val="0"/>
              </a:spcBef>
              <a:buClrTx/>
              <a:buSzTx/>
              <a:buFontTx/>
              <a:buNone/>
            </a:pPr>
            <a:r>
              <a:rPr lang="ar-IQ" altLang="en-US" sz="1800" dirty="0"/>
              <a:t>عقد البيع</a:t>
            </a:r>
            <a:endParaRPr lang="en-US" altLang="en-US" sz="1800" dirty="0"/>
          </a:p>
        </p:txBody>
      </p:sp>
      <p:sp>
        <p:nvSpPr>
          <p:cNvPr id="5130" name="Oval 10"/>
          <p:cNvSpPr>
            <a:spLocks noChangeArrowheads="1"/>
          </p:cNvSpPr>
          <p:nvPr/>
        </p:nvSpPr>
        <p:spPr bwMode="auto">
          <a:xfrm>
            <a:off x="5562600" y="4648200"/>
            <a:ext cx="1371600" cy="457200"/>
          </a:xfrm>
          <a:prstGeom prst="ellipse">
            <a:avLst/>
          </a:prstGeom>
          <a:solidFill>
            <a:schemeClr val="accent1"/>
          </a:solidFill>
          <a:ln w="9525">
            <a:solidFill>
              <a:schemeClr val="tx1"/>
            </a:solidFill>
            <a:round/>
            <a:headEnd/>
            <a:tailEnd/>
          </a:ln>
        </p:spPr>
        <p:txBody>
          <a:bodyPr wrap="none" anchor="ctr"/>
          <a:lstStyle>
            <a:lvl1pPr eaLnBrk="0" hangingPunct="0">
              <a:spcBef>
                <a:spcPct val="20000"/>
              </a:spcBef>
              <a:buClr>
                <a:schemeClr val="hlink"/>
              </a:buClr>
              <a:buSzPct val="8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tx1"/>
              </a:buClr>
              <a:buChar char="–"/>
              <a:defRPr sz="2800">
                <a:solidFill>
                  <a:schemeClr val="tx1"/>
                </a:solidFill>
                <a:latin typeface="Tahoma" pitchFamily="34" charset="0"/>
                <a:cs typeface="Arial" charset="0"/>
              </a:defRPr>
            </a:lvl2pPr>
            <a:lvl3pPr marL="1143000" indent="-228600" eaLnBrk="0" hangingPunct="0">
              <a:spcBef>
                <a:spcPct val="20000"/>
              </a:spcBef>
              <a:buClr>
                <a:schemeClr val="hlink"/>
              </a:buClr>
              <a:buFont typeface="Wingdings" pitchFamily="2" charset="2"/>
              <a:buChar char="§"/>
              <a:defRPr sz="2400">
                <a:solidFill>
                  <a:schemeClr val="tx1"/>
                </a:solidFill>
                <a:latin typeface="Tahoma" pitchFamily="34" charset="0"/>
                <a:cs typeface="Arial" charset="0"/>
              </a:defRPr>
            </a:lvl3pPr>
            <a:lvl4pPr marL="1600200" indent="-228600" eaLnBrk="0" hangingPunct="0">
              <a:spcBef>
                <a:spcPct val="20000"/>
              </a:spcBef>
              <a:buChar char="–"/>
              <a:defRPr sz="2000">
                <a:solidFill>
                  <a:schemeClr val="tx1"/>
                </a:solidFill>
                <a:latin typeface="Tahoma" pitchFamily="34" charset="0"/>
                <a:cs typeface="Arial" charset="0"/>
              </a:defRPr>
            </a:lvl4pPr>
            <a:lvl5pPr marL="2057400" indent="-228600" eaLnBrk="0" hangingPunct="0">
              <a:spcBef>
                <a:spcPct val="20000"/>
              </a:spcBef>
              <a:buClr>
                <a:schemeClr val="hlink"/>
              </a:buClr>
              <a:buFont typeface="Wingdings" pitchFamily="2" charset="2"/>
              <a:buChar char="§"/>
              <a:defRPr sz="2000">
                <a:solidFill>
                  <a:schemeClr val="tx1"/>
                </a:solidFill>
                <a:latin typeface="Tahoma" pitchFamily="34" charset="0"/>
                <a:cs typeface="Arial" charset="0"/>
              </a:defRPr>
            </a:lvl5pPr>
            <a:lvl6pPr marL="25146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6pPr>
            <a:lvl7pPr marL="29718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7pPr>
            <a:lvl8pPr marL="34290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8pPr>
            <a:lvl9pPr marL="38862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9pPr>
          </a:lstStyle>
          <a:p>
            <a:pPr algn="ctr" eaLnBrk="1" hangingPunct="1">
              <a:spcBef>
                <a:spcPct val="0"/>
              </a:spcBef>
              <a:buClrTx/>
              <a:buSzTx/>
              <a:buFontTx/>
              <a:buNone/>
            </a:pPr>
            <a:r>
              <a:rPr lang="ar-IQ" altLang="en-US" sz="1800" dirty="0"/>
              <a:t>عقد الايجار</a:t>
            </a:r>
            <a:endParaRPr lang="en-US" altLang="en-US" sz="1800" dirty="0"/>
          </a:p>
        </p:txBody>
      </p:sp>
      <p:sp>
        <p:nvSpPr>
          <p:cNvPr id="5131" name="Oval 11"/>
          <p:cNvSpPr>
            <a:spLocks noChangeArrowheads="1"/>
          </p:cNvSpPr>
          <p:nvPr/>
        </p:nvSpPr>
        <p:spPr bwMode="auto">
          <a:xfrm>
            <a:off x="4114800" y="4572000"/>
            <a:ext cx="1219200" cy="457200"/>
          </a:xfrm>
          <a:prstGeom prst="ellipse">
            <a:avLst/>
          </a:prstGeom>
          <a:solidFill>
            <a:schemeClr val="accent1"/>
          </a:solidFill>
          <a:ln w="9525">
            <a:solidFill>
              <a:schemeClr val="tx1"/>
            </a:solidFill>
            <a:round/>
            <a:headEnd/>
            <a:tailEnd/>
          </a:ln>
        </p:spPr>
        <p:txBody>
          <a:bodyPr wrap="none" anchor="ctr"/>
          <a:lstStyle>
            <a:lvl1pPr eaLnBrk="0" hangingPunct="0">
              <a:spcBef>
                <a:spcPct val="20000"/>
              </a:spcBef>
              <a:buClr>
                <a:schemeClr val="hlink"/>
              </a:buClr>
              <a:buSzPct val="8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tx1"/>
              </a:buClr>
              <a:buChar char="–"/>
              <a:defRPr sz="2800">
                <a:solidFill>
                  <a:schemeClr val="tx1"/>
                </a:solidFill>
                <a:latin typeface="Tahoma" pitchFamily="34" charset="0"/>
                <a:cs typeface="Arial" charset="0"/>
              </a:defRPr>
            </a:lvl2pPr>
            <a:lvl3pPr marL="1143000" indent="-228600" eaLnBrk="0" hangingPunct="0">
              <a:spcBef>
                <a:spcPct val="20000"/>
              </a:spcBef>
              <a:buClr>
                <a:schemeClr val="hlink"/>
              </a:buClr>
              <a:buFont typeface="Wingdings" pitchFamily="2" charset="2"/>
              <a:buChar char="§"/>
              <a:defRPr sz="2400">
                <a:solidFill>
                  <a:schemeClr val="tx1"/>
                </a:solidFill>
                <a:latin typeface="Tahoma" pitchFamily="34" charset="0"/>
                <a:cs typeface="Arial" charset="0"/>
              </a:defRPr>
            </a:lvl3pPr>
            <a:lvl4pPr marL="1600200" indent="-228600" eaLnBrk="0" hangingPunct="0">
              <a:spcBef>
                <a:spcPct val="20000"/>
              </a:spcBef>
              <a:buChar char="–"/>
              <a:defRPr sz="2000">
                <a:solidFill>
                  <a:schemeClr val="tx1"/>
                </a:solidFill>
                <a:latin typeface="Tahoma" pitchFamily="34" charset="0"/>
                <a:cs typeface="Arial" charset="0"/>
              </a:defRPr>
            </a:lvl4pPr>
            <a:lvl5pPr marL="2057400" indent="-228600" eaLnBrk="0" hangingPunct="0">
              <a:spcBef>
                <a:spcPct val="20000"/>
              </a:spcBef>
              <a:buClr>
                <a:schemeClr val="hlink"/>
              </a:buClr>
              <a:buFont typeface="Wingdings" pitchFamily="2" charset="2"/>
              <a:buChar char="§"/>
              <a:defRPr sz="2000">
                <a:solidFill>
                  <a:schemeClr val="tx1"/>
                </a:solidFill>
                <a:latin typeface="Tahoma" pitchFamily="34" charset="0"/>
                <a:cs typeface="Arial" charset="0"/>
              </a:defRPr>
            </a:lvl5pPr>
            <a:lvl6pPr marL="25146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6pPr>
            <a:lvl7pPr marL="29718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7pPr>
            <a:lvl8pPr marL="34290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8pPr>
            <a:lvl9pPr marL="38862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9pPr>
          </a:lstStyle>
          <a:p>
            <a:pPr algn="ctr" eaLnBrk="1" hangingPunct="1">
              <a:spcBef>
                <a:spcPct val="0"/>
              </a:spcBef>
              <a:buClrTx/>
              <a:buSzTx/>
              <a:buFontTx/>
              <a:buNone/>
            </a:pPr>
            <a:r>
              <a:rPr lang="ar-IQ" altLang="en-US" sz="1800" dirty="0"/>
              <a:t>عقد المقاولة</a:t>
            </a:r>
            <a:endParaRPr lang="en-US" altLang="en-US" sz="1800" dirty="0"/>
          </a:p>
        </p:txBody>
      </p:sp>
      <p:sp>
        <p:nvSpPr>
          <p:cNvPr id="5132" name="Line 12"/>
          <p:cNvSpPr>
            <a:spLocks noChangeShapeType="1"/>
          </p:cNvSpPr>
          <p:nvPr/>
        </p:nvSpPr>
        <p:spPr bwMode="auto">
          <a:xfrm flipH="1">
            <a:off x="5105400" y="3886200"/>
            <a:ext cx="6858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dirty="0">
              <a:solidFill>
                <a:schemeClr val="accent6">
                  <a:lumMod val="60000"/>
                  <a:lumOff val="40000"/>
                </a:schemeClr>
              </a:solidFill>
            </a:endParaRPr>
          </a:p>
        </p:txBody>
      </p:sp>
      <p:sp>
        <p:nvSpPr>
          <p:cNvPr id="5133" name="Line 13"/>
          <p:cNvSpPr>
            <a:spLocks noChangeShapeType="1"/>
          </p:cNvSpPr>
          <p:nvPr/>
        </p:nvSpPr>
        <p:spPr bwMode="auto">
          <a:xfrm>
            <a:off x="6400800" y="4114800"/>
            <a:ext cx="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dirty="0">
              <a:solidFill>
                <a:schemeClr val="accent6">
                  <a:lumMod val="60000"/>
                  <a:lumOff val="40000"/>
                </a:schemeClr>
              </a:solidFill>
            </a:endParaRPr>
          </a:p>
        </p:txBody>
      </p:sp>
      <p:sp>
        <p:nvSpPr>
          <p:cNvPr id="5134" name="Line 14"/>
          <p:cNvSpPr>
            <a:spLocks noChangeShapeType="1"/>
          </p:cNvSpPr>
          <p:nvPr/>
        </p:nvSpPr>
        <p:spPr bwMode="auto">
          <a:xfrm>
            <a:off x="7010400" y="4038600"/>
            <a:ext cx="6096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dirty="0">
              <a:solidFill>
                <a:schemeClr val="accent6">
                  <a:lumMod val="60000"/>
                  <a:lumOff val="40000"/>
                </a:schemeClr>
              </a:solidFill>
            </a:endParaRPr>
          </a:p>
        </p:txBody>
      </p:sp>
      <p:sp>
        <p:nvSpPr>
          <p:cNvPr id="5135" name="Oval 15"/>
          <p:cNvSpPr>
            <a:spLocks noChangeArrowheads="1"/>
          </p:cNvSpPr>
          <p:nvPr/>
        </p:nvSpPr>
        <p:spPr bwMode="auto">
          <a:xfrm>
            <a:off x="533400" y="4572000"/>
            <a:ext cx="1143000" cy="457200"/>
          </a:xfrm>
          <a:prstGeom prst="ellipse">
            <a:avLst/>
          </a:prstGeom>
          <a:solidFill>
            <a:schemeClr val="accent1"/>
          </a:solidFill>
          <a:ln w="9525">
            <a:solidFill>
              <a:schemeClr val="tx1"/>
            </a:solidFill>
            <a:round/>
            <a:headEnd/>
            <a:tailEnd/>
          </a:ln>
        </p:spPr>
        <p:txBody>
          <a:bodyPr wrap="none" anchor="ctr"/>
          <a:lstStyle>
            <a:lvl1pPr eaLnBrk="0" hangingPunct="0">
              <a:spcBef>
                <a:spcPct val="20000"/>
              </a:spcBef>
              <a:buClr>
                <a:schemeClr val="hlink"/>
              </a:buClr>
              <a:buSzPct val="8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tx1"/>
              </a:buClr>
              <a:buChar char="–"/>
              <a:defRPr sz="2800">
                <a:solidFill>
                  <a:schemeClr val="tx1"/>
                </a:solidFill>
                <a:latin typeface="Tahoma" pitchFamily="34" charset="0"/>
                <a:cs typeface="Arial" charset="0"/>
              </a:defRPr>
            </a:lvl2pPr>
            <a:lvl3pPr marL="1143000" indent="-228600" eaLnBrk="0" hangingPunct="0">
              <a:spcBef>
                <a:spcPct val="20000"/>
              </a:spcBef>
              <a:buClr>
                <a:schemeClr val="hlink"/>
              </a:buClr>
              <a:buFont typeface="Wingdings" pitchFamily="2" charset="2"/>
              <a:buChar char="§"/>
              <a:defRPr sz="2400">
                <a:solidFill>
                  <a:schemeClr val="tx1"/>
                </a:solidFill>
                <a:latin typeface="Tahoma" pitchFamily="34" charset="0"/>
                <a:cs typeface="Arial" charset="0"/>
              </a:defRPr>
            </a:lvl3pPr>
            <a:lvl4pPr marL="1600200" indent="-228600" eaLnBrk="0" hangingPunct="0">
              <a:spcBef>
                <a:spcPct val="20000"/>
              </a:spcBef>
              <a:buChar char="–"/>
              <a:defRPr sz="2000">
                <a:solidFill>
                  <a:schemeClr val="tx1"/>
                </a:solidFill>
                <a:latin typeface="Tahoma" pitchFamily="34" charset="0"/>
                <a:cs typeface="Arial" charset="0"/>
              </a:defRPr>
            </a:lvl4pPr>
            <a:lvl5pPr marL="2057400" indent="-228600" eaLnBrk="0" hangingPunct="0">
              <a:spcBef>
                <a:spcPct val="20000"/>
              </a:spcBef>
              <a:buClr>
                <a:schemeClr val="hlink"/>
              </a:buClr>
              <a:buFont typeface="Wingdings" pitchFamily="2" charset="2"/>
              <a:buChar char="§"/>
              <a:defRPr sz="2000">
                <a:solidFill>
                  <a:schemeClr val="tx1"/>
                </a:solidFill>
                <a:latin typeface="Tahoma" pitchFamily="34" charset="0"/>
                <a:cs typeface="Arial" charset="0"/>
              </a:defRPr>
            </a:lvl5pPr>
            <a:lvl6pPr marL="25146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6pPr>
            <a:lvl7pPr marL="29718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7pPr>
            <a:lvl8pPr marL="34290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8pPr>
            <a:lvl9pPr marL="38862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9pPr>
          </a:lstStyle>
          <a:p>
            <a:pPr algn="ctr" eaLnBrk="1" hangingPunct="1">
              <a:spcBef>
                <a:spcPct val="0"/>
              </a:spcBef>
              <a:buClrTx/>
              <a:buSzTx/>
              <a:buFontTx/>
              <a:buNone/>
            </a:pPr>
            <a:r>
              <a:rPr lang="ar-IQ" altLang="en-US" sz="1800" dirty="0"/>
              <a:t>عقد الفندقة</a:t>
            </a:r>
            <a:endParaRPr lang="en-US" altLang="en-US" sz="1800" dirty="0"/>
          </a:p>
        </p:txBody>
      </p:sp>
      <p:sp>
        <p:nvSpPr>
          <p:cNvPr id="5136" name="Line 16"/>
          <p:cNvSpPr>
            <a:spLocks noChangeShapeType="1"/>
          </p:cNvSpPr>
          <p:nvPr/>
        </p:nvSpPr>
        <p:spPr bwMode="auto">
          <a:xfrm flipH="1">
            <a:off x="1295400" y="3962400"/>
            <a:ext cx="7620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dirty="0">
              <a:solidFill>
                <a:schemeClr val="accent6">
                  <a:lumMod val="60000"/>
                  <a:lumOff val="40000"/>
                </a:schemeClr>
              </a:solidFill>
            </a:endParaRPr>
          </a:p>
        </p:txBody>
      </p:sp>
      <p:sp>
        <p:nvSpPr>
          <p:cNvPr id="5137" name="Oval 17"/>
          <p:cNvSpPr>
            <a:spLocks noChangeArrowheads="1"/>
          </p:cNvSpPr>
          <p:nvPr/>
        </p:nvSpPr>
        <p:spPr bwMode="auto">
          <a:xfrm>
            <a:off x="2438400" y="4572000"/>
            <a:ext cx="1219200" cy="457200"/>
          </a:xfrm>
          <a:prstGeom prst="ellipse">
            <a:avLst/>
          </a:prstGeom>
          <a:solidFill>
            <a:schemeClr val="accent1"/>
          </a:solidFill>
          <a:ln w="9525">
            <a:solidFill>
              <a:schemeClr val="tx1"/>
            </a:solidFill>
            <a:round/>
            <a:headEnd/>
            <a:tailEnd/>
          </a:ln>
        </p:spPr>
        <p:txBody>
          <a:bodyPr wrap="none" anchor="ctr"/>
          <a:lstStyle>
            <a:lvl1pPr eaLnBrk="0" hangingPunct="0">
              <a:spcBef>
                <a:spcPct val="20000"/>
              </a:spcBef>
              <a:buClr>
                <a:schemeClr val="hlink"/>
              </a:buClr>
              <a:buSzPct val="80000"/>
              <a:buFont typeface="Wingdings" pitchFamily="2" charset="2"/>
              <a:buChar char="n"/>
              <a:defRPr sz="3200">
                <a:solidFill>
                  <a:schemeClr val="tx1"/>
                </a:solidFill>
                <a:latin typeface="Tahoma" pitchFamily="34" charset="0"/>
                <a:cs typeface="Arial" charset="0"/>
              </a:defRPr>
            </a:lvl1pPr>
            <a:lvl2pPr marL="742950" indent="-285750" eaLnBrk="0" hangingPunct="0">
              <a:spcBef>
                <a:spcPct val="20000"/>
              </a:spcBef>
              <a:buClr>
                <a:schemeClr val="tx1"/>
              </a:buClr>
              <a:buChar char="–"/>
              <a:defRPr sz="2800">
                <a:solidFill>
                  <a:schemeClr val="tx1"/>
                </a:solidFill>
                <a:latin typeface="Tahoma" pitchFamily="34" charset="0"/>
                <a:cs typeface="Arial" charset="0"/>
              </a:defRPr>
            </a:lvl2pPr>
            <a:lvl3pPr marL="1143000" indent="-228600" eaLnBrk="0" hangingPunct="0">
              <a:spcBef>
                <a:spcPct val="20000"/>
              </a:spcBef>
              <a:buClr>
                <a:schemeClr val="hlink"/>
              </a:buClr>
              <a:buFont typeface="Wingdings" pitchFamily="2" charset="2"/>
              <a:buChar char="§"/>
              <a:defRPr sz="2400">
                <a:solidFill>
                  <a:schemeClr val="tx1"/>
                </a:solidFill>
                <a:latin typeface="Tahoma" pitchFamily="34" charset="0"/>
                <a:cs typeface="Arial" charset="0"/>
              </a:defRPr>
            </a:lvl3pPr>
            <a:lvl4pPr marL="1600200" indent="-228600" eaLnBrk="0" hangingPunct="0">
              <a:spcBef>
                <a:spcPct val="20000"/>
              </a:spcBef>
              <a:buChar char="–"/>
              <a:defRPr sz="2000">
                <a:solidFill>
                  <a:schemeClr val="tx1"/>
                </a:solidFill>
                <a:latin typeface="Tahoma" pitchFamily="34" charset="0"/>
                <a:cs typeface="Arial" charset="0"/>
              </a:defRPr>
            </a:lvl4pPr>
            <a:lvl5pPr marL="2057400" indent="-228600" eaLnBrk="0" hangingPunct="0">
              <a:spcBef>
                <a:spcPct val="20000"/>
              </a:spcBef>
              <a:buClr>
                <a:schemeClr val="hlink"/>
              </a:buClr>
              <a:buFont typeface="Wingdings" pitchFamily="2" charset="2"/>
              <a:buChar char="§"/>
              <a:defRPr sz="2000">
                <a:solidFill>
                  <a:schemeClr val="tx1"/>
                </a:solidFill>
                <a:latin typeface="Tahoma" pitchFamily="34" charset="0"/>
                <a:cs typeface="Arial" charset="0"/>
              </a:defRPr>
            </a:lvl5pPr>
            <a:lvl6pPr marL="25146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6pPr>
            <a:lvl7pPr marL="29718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7pPr>
            <a:lvl8pPr marL="34290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8pPr>
            <a:lvl9pPr marL="3886200" indent="-228600" algn="r" rtl="1"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cs typeface="Arial" charset="0"/>
              </a:defRPr>
            </a:lvl9pPr>
          </a:lstStyle>
          <a:p>
            <a:pPr algn="ctr" eaLnBrk="1" hangingPunct="1">
              <a:spcBef>
                <a:spcPct val="0"/>
              </a:spcBef>
              <a:buClrTx/>
              <a:buSzTx/>
              <a:buFontTx/>
              <a:buNone/>
            </a:pPr>
            <a:r>
              <a:rPr lang="ar-IQ" altLang="en-US" sz="1800" dirty="0"/>
              <a:t>عقد الاستثمار</a:t>
            </a:r>
            <a:endParaRPr lang="en-US" altLang="en-US" sz="1800" dirty="0"/>
          </a:p>
        </p:txBody>
      </p:sp>
      <p:sp>
        <p:nvSpPr>
          <p:cNvPr id="5138" name="Line 18"/>
          <p:cNvSpPr>
            <a:spLocks noChangeShapeType="1"/>
          </p:cNvSpPr>
          <p:nvPr/>
        </p:nvSpPr>
        <p:spPr bwMode="auto">
          <a:xfrm>
            <a:off x="29718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dirty="0">
              <a:solidFill>
                <a:schemeClr val="accent6">
                  <a:lumMod val="60000"/>
                  <a:lumOff val="40000"/>
                </a:schemeClr>
              </a:solidFill>
            </a:endParaRPr>
          </a:p>
        </p:txBody>
      </p:sp>
      <p:sp>
        <p:nvSpPr>
          <p:cNvPr id="2" name="Slide Number Placeholder 1"/>
          <p:cNvSpPr>
            <a:spLocks noGrp="1"/>
          </p:cNvSpPr>
          <p:nvPr>
            <p:ph type="sldNum" sz="quarter" idx="12"/>
          </p:nvPr>
        </p:nvSpPr>
        <p:spPr/>
        <p:txBody>
          <a:bodyPr/>
          <a:lstStyle/>
          <a:p>
            <a:fld id="{3C7BA46B-66E5-46F4-96E4-55FC2A44EE3F}" type="slidenum">
              <a:rPr lang="en-US" smtClean="0"/>
              <a:pPr/>
              <a:t>2</a:t>
            </a:fld>
            <a:endParaRPr lang="en-US"/>
          </a:p>
        </p:txBody>
      </p:sp>
      <p:sp>
        <p:nvSpPr>
          <p:cNvPr id="18" name="Footer Placeholder 17"/>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702663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anim calcmode="lin" valueType="num">
                                      <p:cBhvr additive="base">
                                        <p:cTn id="7" dur="500" fill="hold"/>
                                        <p:tgtEl>
                                          <p:spTgt spid="512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505465"/>
            <a:ext cx="9144000" cy="6324600"/>
          </a:xfrm>
        </p:spPr>
        <p:txBody>
          <a:bodyPr>
            <a:normAutofit/>
          </a:bodyPr>
          <a:lstStyle/>
          <a:p>
            <a:pPr algn="ctr" rtl="1">
              <a:buNone/>
            </a:pPr>
            <a:r>
              <a:rPr lang="ar-SA" sz="3200" b="1" dirty="0">
                <a:solidFill>
                  <a:srgbClr val="FF0000"/>
                </a:solidFill>
              </a:rPr>
              <a:t>سادسا. </a:t>
            </a:r>
            <a:r>
              <a:rPr lang="ar-IQ" sz="3200" b="1" dirty="0">
                <a:solidFill>
                  <a:srgbClr val="FF0000"/>
                </a:solidFill>
              </a:rPr>
              <a:t>عقد البيع </a:t>
            </a:r>
            <a:r>
              <a:rPr lang="ar-IQ" sz="3200" b="1" dirty="0" smtClean="0">
                <a:solidFill>
                  <a:srgbClr val="FF0000"/>
                </a:solidFill>
              </a:rPr>
              <a:t>والايجار</a:t>
            </a:r>
          </a:p>
          <a:p>
            <a:pPr algn="r" rtl="1">
              <a:buNone/>
            </a:pPr>
            <a:r>
              <a:rPr lang="ar-IQ" b="1" dirty="0" smtClean="0">
                <a:solidFill>
                  <a:srgbClr val="FF0000"/>
                </a:solidFill>
              </a:rPr>
              <a:t>عقد الايجار: </a:t>
            </a:r>
            <a:r>
              <a:rPr lang="ar-IQ" dirty="0"/>
              <a:t>بأنه تمليك منفعة معلومة بعوض معلوم </a:t>
            </a:r>
            <a:r>
              <a:rPr lang="ar-IQ" dirty="0" smtClean="0"/>
              <a:t>وبه </a:t>
            </a:r>
            <a:r>
              <a:rPr lang="ar-IQ" dirty="0"/>
              <a:t>يلتزم المؤجر ان يمكن المستأجر من الانتفاع بالمأجور. م722 مدني</a:t>
            </a:r>
            <a:r>
              <a:rPr lang="ar-IQ" dirty="0" smtClean="0"/>
              <a:t>.</a:t>
            </a:r>
          </a:p>
          <a:p>
            <a:pPr algn="r" rtl="1">
              <a:buNone/>
            </a:pPr>
            <a:r>
              <a:rPr lang="ar-IQ" b="1" dirty="0">
                <a:solidFill>
                  <a:srgbClr val="FF0000"/>
                </a:solidFill>
              </a:rPr>
              <a:t>عقد </a:t>
            </a:r>
            <a:r>
              <a:rPr lang="ar-IQ" b="1" dirty="0" smtClean="0">
                <a:solidFill>
                  <a:srgbClr val="FF0000"/>
                </a:solidFill>
              </a:rPr>
              <a:t>البيع</a:t>
            </a:r>
            <a:r>
              <a:rPr lang="ar-IQ" dirty="0" smtClean="0"/>
              <a:t>: </a:t>
            </a:r>
            <a:r>
              <a:rPr lang="ar-IQ" dirty="0"/>
              <a:t>عقد يلتزم به احد الطرفين بتسليم شيء ويلتزم الأخر بدفع الثمن ويجوز أن يتم بعقد رسمي أو عرفي</a:t>
            </a:r>
            <a:r>
              <a:rPr lang="ar-JO" dirty="0"/>
              <a:t>.</a:t>
            </a:r>
            <a:endParaRPr lang="ar-IQ" dirty="0"/>
          </a:p>
          <a:p>
            <a:pPr algn="r" rtl="1">
              <a:buNone/>
            </a:pPr>
            <a:r>
              <a:rPr lang="ar-IQ" dirty="0"/>
              <a:t>	ورغم سهولة التمييز بين البيع والايجار الا انه يصعب ذلك في حالتين: </a:t>
            </a:r>
            <a:endParaRPr lang="ar-IQ" u="sng" dirty="0"/>
          </a:p>
          <a:p>
            <a:pPr algn="r" rtl="1">
              <a:buNone/>
            </a:pPr>
            <a:endParaRPr lang="en-US" dirty="0"/>
          </a:p>
        </p:txBody>
      </p:sp>
      <p:sp>
        <p:nvSpPr>
          <p:cNvPr id="4" name="Slide Number Placeholder 3"/>
          <p:cNvSpPr>
            <a:spLocks noGrp="1"/>
          </p:cNvSpPr>
          <p:nvPr>
            <p:ph type="sldNum" sz="quarter" idx="12"/>
          </p:nvPr>
        </p:nvSpPr>
        <p:spPr/>
        <p:txBody>
          <a:bodyPr/>
          <a:lstStyle/>
          <a:p>
            <a:fld id="{3C7BA46B-66E5-46F4-96E4-55FC2A44EE3F}" type="slidenum">
              <a:rPr lang="en-US" smtClean="0"/>
              <a:pPr/>
              <a:t>20</a:t>
            </a:fld>
            <a:endParaRPr lang="en-US"/>
          </a:p>
        </p:txBody>
      </p:sp>
      <p:sp>
        <p:nvSpPr>
          <p:cNvPr id="3" name="Title 2"/>
          <p:cNvSpPr>
            <a:spLocks noGrp="1"/>
          </p:cNvSpPr>
          <p:nvPr>
            <p:ph type="title"/>
          </p:nvPr>
        </p:nvSpPr>
        <p:spPr>
          <a:xfrm>
            <a:off x="2514600" y="76200"/>
            <a:ext cx="2971800" cy="45719"/>
          </a:xfrm>
        </p:spPr>
        <p:txBody>
          <a:bodyPr>
            <a:noAutofit/>
          </a:bodyPr>
          <a:lstStyle/>
          <a:p>
            <a:endParaRPr lang="en-US" sz="2000" dirty="0"/>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fade">
                                      <p:cBhvr>
                                        <p:cTn id="10" dur="500"/>
                                        <p:tgtEl>
                                          <p:spTgt spid="2">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fade">
                                      <p:cBhvr>
                                        <p:cTn id="13"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rtl="1">
              <a:buNone/>
            </a:pPr>
            <a:r>
              <a:rPr lang="ar-IQ" sz="2800" b="1" dirty="0" smtClean="0">
                <a:solidFill>
                  <a:srgbClr val="FF0000"/>
                </a:solidFill>
              </a:rPr>
              <a:t>اذا </a:t>
            </a:r>
            <a:r>
              <a:rPr lang="ar-IQ" sz="2800" b="1" dirty="0">
                <a:solidFill>
                  <a:srgbClr val="FF0000"/>
                </a:solidFill>
              </a:rPr>
              <a:t>كان محل العقد ثمار الشيء وحاصلاته: </a:t>
            </a:r>
            <a:r>
              <a:rPr lang="ar-IQ" sz="2800" dirty="0"/>
              <a:t>ان تخويل احد بجني ثمار الشيء وحاصلاته لقاء عوض خلال مدة معينة قد يكون بيعا او ايجارا.</a:t>
            </a:r>
          </a:p>
          <a:p>
            <a:pPr algn="just" rtl="1">
              <a:lnSpc>
                <a:spcPct val="110000"/>
              </a:lnSpc>
              <a:buNone/>
            </a:pPr>
            <a:r>
              <a:rPr lang="ar-IQ" sz="2800" dirty="0" smtClean="0"/>
              <a:t>فأن كان العقد واردا على حاصلات الشيء فأنه يكون بيعا لان الحاصلات ذات طبيعة ليست دورية وغير متجددة وتقطع من الاصل مثل المعادن المستخرجة من الارض وان كان العقد واردا على ثمار الشيء فأنه يكون ايجارا وذلك لان ثمار الشيء ذات طبيعة دورية ومتجددة ولا تقطع من الاصل.</a:t>
            </a:r>
          </a:p>
          <a:p>
            <a:pPr algn="just" rtl="1">
              <a:lnSpc>
                <a:spcPct val="110000"/>
              </a:lnSpc>
              <a:buNone/>
            </a:pPr>
            <a:r>
              <a:rPr lang="ar-IQ" sz="2800" dirty="0" smtClean="0"/>
              <a:t> ومع ذلك فلا يوجد مانع من ان يبيع صاحب الثمار وهي ما تزال في الارض كما لا يوجد مانع من ان يؤجر صاحب المنجم منجمه ليستغله كمقابل اجرة دورية.</a:t>
            </a:r>
          </a:p>
          <a:p>
            <a:pPr algn="r" rtl="1">
              <a:buNone/>
            </a:pPr>
            <a:endParaRPr lang="ar-IQ" dirty="0"/>
          </a:p>
          <a:p>
            <a:pPr marL="109728" indent="0" algn="r">
              <a:buNone/>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21</a:t>
            </a:fld>
            <a:endParaRPr lang="en-US"/>
          </a:p>
        </p:txBody>
      </p:sp>
      <p:sp>
        <p:nvSpPr>
          <p:cNvPr id="5" name="Title 4"/>
          <p:cNvSpPr>
            <a:spLocks noGrp="1"/>
          </p:cNvSpPr>
          <p:nvPr>
            <p:ph type="title"/>
          </p:nvPr>
        </p:nvSpPr>
        <p:spPr/>
        <p:txBody>
          <a:bodyPr/>
          <a:lstStyle/>
          <a:p>
            <a:pPr algn="ctr"/>
            <a:r>
              <a:rPr lang="ar-IQ" sz="4400" dirty="0">
                <a:solidFill>
                  <a:srgbClr val="FF0000"/>
                </a:solidFill>
              </a:rPr>
              <a:t>الحالة </a:t>
            </a:r>
            <a:r>
              <a:rPr lang="ar-IQ" sz="4400" dirty="0" smtClean="0">
                <a:solidFill>
                  <a:srgbClr val="FF0000"/>
                </a:solidFill>
              </a:rPr>
              <a:t>الاولى</a:t>
            </a:r>
            <a:endParaRPr lang="en-US" dirty="0"/>
          </a:p>
        </p:txBody>
      </p:sp>
    </p:spTree>
    <p:extLst>
      <p:ext uri="{BB962C8B-B14F-4D97-AF65-F5344CB8AC3E}">
        <p14:creationId xmlns:p14="http://schemas.microsoft.com/office/powerpoint/2010/main" val="628760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additive="base">
                                        <p:cTn id="14"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wipe(down)">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down)">
                                      <p:cBhvr>
                                        <p:cTn id="2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a:bodyPr>
          <a:lstStyle/>
          <a:p>
            <a:pPr algn="just" rtl="1">
              <a:lnSpc>
                <a:spcPct val="110000"/>
              </a:lnSpc>
              <a:buNone/>
            </a:pPr>
            <a:r>
              <a:rPr lang="ar-IQ" sz="2900" dirty="0">
                <a:latin typeface="+mj-lt"/>
              </a:rPr>
              <a:t>وراي اخر يرى في العقد </a:t>
            </a:r>
            <a:r>
              <a:rPr lang="ar-IQ" sz="2900" b="1" dirty="0">
                <a:solidFill>
                  <a:srgbClr val="FF0000"/>
                </a:solidFill>
                <a:latin typeface="+mj-lt"/>
              </a:rPr>
              <a:t>بيعا اذا اقتصر على الثمار </a:t>
            </a:r>
            <a:r>
              <a:rPr lang="ar-IQ" sz="2900" dirty="0">
                <a:latin typeface="+mj-lt"/>
              </a:rPr>
              <a:t>الناضجة </a:t>
            </a:r>
            <a:r>
              <a:rPr lang="ar-IQ" sz="2900" dirty="0" smtClean="0">
                <a:latin typeface="+mj-lt"/>
              </a:rPr>
              <a:t>فقط</a:t>
            </a:r>
          </a:p>
          <a:p>
            <a:pPr algn="just" rtl="1">
              <a:lnSpc>
                <a:spcPct val="110000"/>
              </a:lnSpc>
              <a:buNone/>
            </a:pPr>
            <a:r>
              <a:rPr lang="ar-IQ" sz="2900" dirty="0" smtClean="0">
                <a:latin typeface="+mj-lt"/>
              </a:rPr>
              <a:t> اما </a:t>
            </a:r>
            <a:r>
              <a:rPr lang="ar-IQ" sz="2900" dirty="0">
                <a:latin typeface="+mj-lt"/>
              </a:rPr>
              <a:t>اذا كان من حق المتصرف اليه ان يقوم بما يلزم لانضاج الثمار </a:t>
            </a:r>
            <a:r>
              <a:rPr lang="ar-IQ" sz="2900" b="1" dirty="0">
                <a:solidFill>
                  <a:srgbClr val="FF0000"/>
                </a:solidFill>
                <a:latin typeface="+mj-lt"/>
              </a:rPr>
              <a:t>فانه يعد ايجارا لا بيعا</a:t>
            </a:r>
            <a:r>
              <a:rPr lang="ar-IQ" sz="2900" dirty="0" smtClean="0">
                <a:latin typeface="+mj-lt"/>
              </a:rPr>
              <a:t>.</a:t>
            </a:r>
          </a:p>
          <a:p>
            <a:pPr algn="just" rtl="1">
              <a:lnSpc>
                <a:spcPct val="110000"/>
              </a:lnSpc>
              <a:buNone/>
            </a:pPr>
            <a:r>
              <a:rPr lang="ar-IQ" sz="2900" dirty="0" smtClean="0">
                <a:latin typeface="+mj-lt"/>
              </a:rPr>
              <a:t> </a:t>
            </a:r>
            <a:r>
              <a:rPr lang="ar-IQ" sz="2900" b="1" dirty="0" smtClean="0">
                <a:solidFill>
                  <a:srgbClr val="FF0000"/>
                </a:solidFill>
                <a:latin typeface="+mj-lt"/>
              </a:rPr>
              <a:t>ولذلك </a:t>
            </a:r>
            <a:r>
              <a:rPr lang="ar-IQ" sz="2900" b="1" dirty="0">
                <a:solidFill>
                  <a:srgbClr val="FF0000"/>
                </a:solidFill>
                <a:latin typeface="+mj-lt"/>
              </a:rPr>
              <a:t>فالتكييف القانوني للعقد </a:t>
            </a:r>
            <a:r>
              <a:rPr lang="ar-IQ" sz="2900" dirty="0">
                <a:latin typeface="+mj-lt"/>
              </a:rPr>
              <a:t>يعتمد </a:t>
            </a:r>
            <a:r>
              <a:rPr lang="ar-IQ" sz="2900" dirty="0" smtClean="0">
                <a:latin typeface="+mj-lt"/>
              </a:rPr>
              <a:t>على</a:t>
            </a:r>
            <a:r>
              <a:rPr lang="en-US" sz="2900" dirty="0" smtClean="0">
                <a:latin typeface="+mj-lt"/>
              </a:rPr>
              <a:t>:</a:t>
            </a:r>
          </a:p>
          <a:p>
            <a:pPr algn="just" rtl="1">
              <a:lnSpc>
                <a:spcPct val="110000"/>
              </a:lnSpc>
              <a:buNone/>
            </a:pPr>
            <a:r>
              <a:rPr lang="ar-IQ" sz="2900" dirty="0" smtClean="0">
                <a:latin typeface="+mj-lt"/>
              </a:rPr>
              <a:t> 1- </a:t>
            </a:r>
            <a:r>
              <a:rPr lang="ar-IQ" sz="2900" b="1" dirty="0" smtClean="0">
                <a:solidFill>
                  <a:srgbClr val="FF0000"/>
                </a:solidFill>
                <a:latin typeface="+mj-lt"/>
              </a:rPr>
              <a:t>نيه </a:t>
            </a:r>
            <a:r>
              <a:rPr lang="ar-IQ" sz="2900" b="1" dirty="0">
                <a:solidFill>
                  <a:srgbClr val="FF0000"/>
                </a:solidFill>
                <a:latin typeface="+mj-lt"/>
              </a:rPr>
              <a:t>الطرفين </a:t>
            </a:r>
            <a:r>
              <a:rPr lang="ar-IQ" sz="2900" dirty="0">
                <a:latin typeface="+mj-lt"/>
              </a:rPr>
              <a:t>المستخلصة من ظروف للتعاقد وشروط </a:t>
            </a:r>
            <a:r>
              <a:rPr lang="ar-IQ" sz="2900" dirty="0" smtClean="0">
                <a:latin typeface="+mj-lt"/>
              </a:rPr>
              <a:t>العقد</a:t>
            </a:r>
          </a:p>
          <a:p>
            <a:pPr algn="just" rtl="1">
              <a:lnSpc>
                <a:spcPct val="110000"/>
              </a:lnSpc>
              <a:buNone/>
            </a:pPr>
            <a:r>
              <a:rPr lang="ar-IQ" sz="2900" dirty="0" smtClean="0">
                <a:latin typeface="+mj-lt"/>
              </a:rPr>
              <a:t>2-  </a:t>
            </a:r>
            <a:r>
              <a:rPr lang="ar-IQ" sz="2900" dirty="0">
                <a:latin typeface="+mj-lt"/>
              </a:rPr>
              <a:t>وقد ترد على ذلك </a:t>
            </a:r>
            <a:r>
              <a:rPr lang="ar-IQ" sz="2900" b="1" dirty="0">
                <a:solidFill>
                  <a:srgbClr val="FF0000"/>
                </a:solidFill>
                <a:latin typeface="+mj-lt"/>
              </a:rPr>
              <a:t>بعض القرائن </a:t>
            </a:r>
            <a:r>
              <a:rPr lang="ar-IQ" sz="2900" dirty="0">
                <a:latin typeface="+mj-lt"/>
              </a:rPr>
              <a:t>حيث بعد العقد بيعا اذا قدر فيه العوض جملة ويعد العقد ايجارا اذا قدر فيه العرض على شكل اقساط دورية</a:t>
            </a:r>
            <a:r>
              <a:rPr lang="ar-IQ" sz="2900" dirty="0" smtClean="0">
                <a:latin typeface="+mj-lt"/>
              </a:rPr>
              <a:t>.</a:t>
            </a:r>
            <a:endParaRPr lang="ar-IQ" u="sng" dirty="0"/>
          </a:p>
          <a:p>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22</a:t>
            </a:fld>
            <a:endParaRPr lang="en-US"/>
          </a:p>
        </p:txBody>
      </p:sp>
      <p:sp>
        <p:nvSpPr>
          <p:cNvPr id="5" name="Title 4"/>
          <p:cNvSpPr>
            <a:spLocks noGrp="1"/>
          </p:cNvSpPr>
          <p:nvPr>
            <p:ph type="title"/>
          </p:nvPr>
        </p:nvSpPr>
        <p:spPr>
          <a:xfrm>
            <a:off x="457200" y="274638"/>
            <a:ext cx="8229600" cy="45719"/>
          </a:xfrm>
        </p:spPr>
        <p:txBody>
          <a:bodyPr>
            <a:normAutofit fontScale="90000"/>
          </a:bodyPr>
          <a:lstStyle/>
          <a:p>
            <a:endParaRPr lang="en-US" dirty="0"/>
          </a:p>
        </p:txBody>
      </p:sp>
    </p:spTree>
    <p:extLst>
      <p:ext uri="{BB962C8B-B14F-4D97-AF65-F5344CB8AC3E}">
        <p14:creationId xmlns:p14="http://schemas.microsoft.com/office/powerpoint/2010/main" val="2307346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rtl="1">
              <a:buNone/>
            </a:pPr>
            <a:r>
              <a:rPr lang="ar-IQ" sz="3200" b="1" dirty="0">
                <a:solidFill>
                  <a:srgbClr val="FF0000"/>
                </a:solidFill>
                <a:effectLst>
                  <a:outerShdw blurRad="31750" dist="25400" dir="5400000" algn="tl" rotWithShape="0">
                    <a:srgbClr val="000000">
                      <a:alpha val="25000"/>
                    </a:srgbClr>
                  </a:outerShdw>
                </a:effectLst>
                <a:latin typeface="+mj-lt"/>
                <a:ea typeface="+mj-ea"/>
                <a:cs typeface="+mj-cs"/>
              </a:rPr>
              <a:t>الايجار الساتر للبيع (البيع الايجاري):</a:t>
            </a:r>
          </a:p>
          <a:p>
            <a:pPr algn="r" rtl="1">
              <a:buNone/>
            </a:pPr>
            <a:r>
              <a:rPr lang="ar-IQ" sz="2400" b="1" dirty="0" smtClean="0">
                <a:solidFill>
                  <a:srgbClr val="FF0000"/>
                </a:solidFill>
              </a:rPr>
              <a:t> </a:t>
            </a:r>
            <a:r>
              <a:rPr lang="ar-IQ" sz="2400" dirty="0"/>
              <a:t>وهو العقد الذي يتم بموجبه تأجير مال معين مقابل اجر على ان ينقلب بيعا عند وفاء المستأجر لكل التزاماته وفاء تاما. وهو ما درج عليه بائعوا السيارات حيث يتم البيع ويقسط الثمن ويسلم المبيع ولا تنتقل ملكية المبيع الا بعد وفاء المشتري لكامل الثمن.</a:t>
            </a:r>
          </a:p>
          <a:p>
            <a:pPr algn="just" rtl="1">
              <a:buNone/>
            </a:pPr>
            <a:r>
              <a:rPr lang="ar-IQ" sz="2400" b="1" dirty="0">
                <a:solidFill>
                  <a:srgbClr val="FF0000"/>
                </a:solidFill>
              </a:rPr>
              <a:t>وقد حسم المشرع العراقي </a:t>
            </a:r>
            <a:r>
              <a:rPr lang="ar-IQ" sz="2400" b="1" dirty="0" smtClean="0">
                <a:solidFill>
                  <a:srgbClr val="FF0000"/>
                </a:solidFill>
              </a:rPr>
              <a:t>رايه حيث </a:t>
            </a:r>
            <a:r>
              <a:rPr lang="ar-IQ" sz="2400" b="1" dirty="0">
                <a:solidFill>
                  <a:srgbClr val="FF0000"/>
                </a:solidFill>
              </a:rPr>
              <a:t>اعتبر هذا العقد بيع معلق على شرط واقف </a:t>
            </a:r>
            <a:r>
              <a:rPr lang="ar-IQ" sz="2400" dirty="0"/>
              <a:t>هو سداد جميع الاقساط م 534 مدني, وايجار معلق على شرط فاسخ.</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23</a:t>
            </a:fld>
            <a:endParaRPr lang="en-US"/>
          </a:p>
        </p:txBody>
      </p:sp>
      <p:sp>
        <p:nvSpPr>
          <p:cNvPr id="5" name="Title 4"/>
          <p:cNvSpPr>
            <a:spLocks noGrp="1"/>
          </p:cNvSpPr>
          <p:nvPr>
            <p:ph type="title"/>
          </p:nvPr>
        </p:nvSpPr>
        <p:spPr>
          <a:xfrm>
            <a:off x="457200" y="609600"/>
            <a:ext cx="8229600" cy="1143000"/>
          </a:xfrm>
        </p:spPr>
        <p:txBody>
          <a:bodyPr>
            <a:normAutofit fontScale="90000"/>
          </a:bodyPr>
          <a:lstStyle/>
          <a:p>
            <a:pPr algn="ctr"/>
            <a:r>
              <a:rPr lang="ar-IQ" sz="4400" dirty="0">
                <a:solidFill>
                  <a:srgbClr val="FF0000"/>
                </a:solidFill>
              </a:rPr>
              <a:t>الحالة </a:t>
            </a:r>
            <a:r>
              <a:rPr lang="ar-IQ" sz="4400" dirty="0" smtClean="0">
                <a:solidFill>
                  <a:srgbClr val="FF0000"/>
                </a:solidFill>
              </a:rPr>
              <a:t>الثانية</a:t>
            </a:r>
            <a:r>
              <a:rPr lang="ar-IQ" sz="4400" dirty="0">
                <a:solidFill>
                  <a:srgbClr val="FF0000"/>
                </a:solidFill>
              </a:rPr>
              <a:t/>
            </a:r>
            <a:br>
              <a:rPr lang="ar-IQ" sz="4400" dirty="0">
                <a:solidFill>
                  <a:srgbClr val="FF0000"/>
                </a:solidFill>
              </a:rPr>
            </a:br>
            <a:endParaRPr lang="en-US" dirty="0"/>
          </a:p>
        </p:txBody>
      </p:sp>
    </p:spTree>
    <p:extLst>
      <p:ext uri="{BB962C8B-B14F-4D97-AF65-F5344CB8AC3E}">
        <p14:creationId xmlns:p14="http://schemas.microsoft.com/office/powerpoint/2010/main" val="1857022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down)">
                                      <p:cBhvr>
                                        <p:cTn id="12" dur="500"/>
                                        <p:tgtEl>
                                          <p:spTgt spid="2">
                                            <p:txEl>
                                              <p:pRg st="0" end="0"/>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down)">
                                      <p:cBhvr>
                                        <p:cTn id="15" dur="500"/>
                                        <p:tgtEl>
                                          <p:spTgt spid="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wipe(down)">
                                      <p:cBhvr>
                                        <p:cTn id="20"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781800"/>
          </a:xfrm>
        </p:spPr>
        <p:txBody>
          <a:bodyPr>
            <a:normAutofit/>
          </a:bodyPr>
          <a:lstStyle/>
          <a:p>
            <a:pPr algn="r" rtl="1">
              <a:buNone/>
            </a:pPr>
            <a:r>
              <a:rPr lang="ar-SA" b="1" u="sng" dirty="0"/>
              <a:t>   </a:t>
            </a:r>
          </a:p>
          <a:p>
            <a:pPr algn="ctr" rtl="1">
              <a:buNone/>
            </a:pPr>
            <a:r>
              <a:rPr lang="ar-SA" sz="3200" b="1" dirty="0" smtClean="0">
                <a:solidFill>
                  <a:srgbClr val="FF0000"/>
                </a:solidFill>
              </a:rPr>
              <a:t>سابعا</a:t>
            </a:r>
            <a:r>
              <a:rPr lang="ar-IQ" sz="3200" b="1" dirty="0" smtClean="0">
                <a:solidFill>
                  <a:srgbClr val="FF0000"/>
                </a:solidFill>
              </a:rPr>
              <a:t>:عقد </a:t>
            </a:r>
            <a:r>
              <a:rPr lang="ar-IQ" sz="3200" b="1" dirty="0">
                <a:solidFill>
                  <a:srgbClr val="FF0000"/>
                </a:solidFill>
              </a:rPr>
              <a:t>البيع والوفاء </a:t>
            </a:r>
            <a:r>
              <a:rPr lang="ar-IQ" sz="3200" b="1" dirty="0" smtClean="0">
                <a:solidFill>
                  <a:srgbClr val="FF0000"/>
                </a:solidFill>
              </a:rPr>
              <a:t>بمقابل</a:t>
            </a:r>
          </a:p>
          <a:p>
            <a:pPr algn="just" rtl="1">
              <a:buNone/>
            </a:pPr>
            <a:r>
              <a:rPr lang="ar-IQ" b="1" dirty="0" smtClean="0">
                <a:solidFill>
                  <a:srgbClr val="FF0000"/>
                </a:solidFill>
              </a:rPr>
              <a:t>الوفاء بمقابل: </a:t>
            </a:r>
            <a:r>
              <a:rPr lang="ar-IQ" dirty="0"/>
              <a:t>هو </a:t>
            </a:r>
            <a:r>
              <a:rPr lang="ar-IQ" dirty="0" smtClean="0"/>
              <a:t>اتفاق </a:t>
            </a:r>
            <a:r>
              <a:rPr lang="ar-IQ" dirty="0"/>
              <a:t>يرضى الدائن ان يستوفي من المدين شيئا اخر عوضا عن محل التزامه الاصلي م 399 مدني. </a:t>
            </a:r>
            <a:endParaRPr lang="ar-JO" dirty="0"/>
          </a:p>
          <a:p>
            <a:pPr algn="just" rtl="1">
              <a:buNone/>
            </a:pPr>
            <a:r>
              <a:rPr lang="ar-JO" dirty="0"/>
              <a:t> ویتمیز الوفاء بمقابل عن البیع من </a:t>
            </a:r>
            <a:r>
              <a:rPr lang="ar-SA" dirty="0"/>
              <a:t>حيث</a:t>
            </a:r>
            <a:r>
              <a:rPr lang="ar-JO" dirty="0"/>
              <a:t> ان البیع عقد مستقل قائم </a:t>
            </a:r>
            <a:r>
              <a:rPr lang="ar-SA" dirty="0"/>
              <a:t>بذاته </a:t>
            </a:r>
            <a:r>
              <a:rPr lang="ar-JO" dirty="0"/>
              <a:t>أما الوفاء </a:t>
            </a:r>
            <a:r>
              <a:rPr lang="ar-JO" dirty="0" smtClean="0"/>
              <a:t>بمقابل</a:t>
            </a:r>
            <a:r>
              <a:rPr lang="ar-IQ" dirty="0"/>
              <a:t> </a:t>
            </a:r>
            <a:r>
              <a:rPr lang="ar-JO" dirty="0" smtClean="0"/>
              <a:t>یفتر</a:t>
            </a:r>
            <a:r>
              <a:rPr lang="ar-SA" dirty="0"/>
              <a:t>ض</a:t>
            </a:r>
            <a:r>
              <a:rPr lang="ar-JO" dirty="0"/>
              <a:t> وجود التزام سابق.</a:t>
            </a:r>
            <a:endParaRPr lang="ar-IQ" dirty="0"/>
          </a:p>
          <a:p>
            <a:pPr algn="just" rtl="1">
              <a:buNone/>
            </a:pPr>
            <a:r>
              <a:rPr lang="ar-SA" dirty="0"/>
              <a:t>     </a:t>
            </a:r>
            <a:r>
              <a:rPr lang="ar-SA" dirty="0">
                <a:solidFill>
                  <a:srgbClr val="FF0000"/>
                </a:solidFill>
              </a:rPr>
              <a:t>ويسري </a:t>
            </a:r>
            <a:r>
              <a:rPr lang="ar-IQ" dirty="0">
                <a:solidFill>
                  <a:srgbClr val="FF0000"/>
                </a:solidFill>
              </a:rPr>
              <a:t>عليه من حيث انتقال الملكية</a:t>
            </a:r>
            <a:r>
              <a:rPr lang="ar-SA" dirty="0">
                <a:solidFill>
                  <a:srgbClr val="FF0000"/>
                </a:solidFill>
              </a:rPr>
              <a:t> </a:t>
            </a:r>
            <a:r>
              <a:rPr lang="ar-SA" dirty="0"/>
              <a:t>أحكام البيع</a:t>
            </a:r>
            <a:r>
              <a:rPr lang="ar-IQ" dirty="0"/>
              <a:t> </a:t>
            </a:r>
            <a:r>
              <a:rPr lang="ar-IQ" dirty="0" smtClean="0"/>
              <a:t>وبالتالي:</a:t>
            </a:r>
          </a:p>
          <a:p>
            <a:pPr algn="just" rtl="1">
              <a:buNone/>
            </a:pPr>
            <a:r>
              <a:rPr lang="ar-IQ" dirty="0" smtClean="0"/>
              <a:t>1- </a:t>
            </a:r>
            <a:r>
              <a:rPr lang="ar-IQ" dirty="0"/>
              <a:t>من حيث </a:t>
            </a:r>
            <a:r>
              <a:rPr lang="ar-IQ" dirty="0" smtClean="0"/>
              <a:t>الاهلية. </a:t>
            </a:r>
          </a:p>
          <a:p>
            <a:pPr algn="just" rtl="1">
              <a:buNone/>
            </a:pPr>
            <a:r>
              <a:rPr lang="ar-IQ" dirty="0"/>
              <a:t>2- من حيث ضمان العيوب </a:t>
            </a:r>
            <a:r>
              <a:rPr lang="ar-IQ" dirty="0" smtClean="0"/>
              <a:t>الخفية.</a:t>
            </a:r>
          </a:p>
          <a:p>
            <a:pPr algn="just" rtl="1">
              <a:buNone/>
            </a:pPr>
            <a:r>
              <a:rPr lang="ar-IQ" dirty="0" smtClean="0"/>
              <a:t>3-  كما </a:t>
            </a:r>
            <a:r>
              <a:rPr lang="ar-SA" dirty="0"/>
              <a:t>يسري </a:t>
            </a:r>
            <a:r>
              <a:rPr lang="ar-IQ" dirty="0"/>
              <a:t>عليه احكام الوفاء من حين انقضاء الدين وبالتالي تعيين جهه الدفع وانقضاء التامينات م 400 مدني.</a:t>
            </a:r>
          </a:p>
          <a:p>
            <a:endParaRPr lang="ar-IQ" dirty="0"/>
          </a:p>
          <a:p>
            <a:endParaRPr lang="en-US" dirty="0"/>
          </a:p>
        </p:txBody>
      </p:sp>
      <p:sp>
        <p:nvSpPr>
          <p:cNvPr id="3" name="Slide Number Placeholder 2"/>
          <p:cNvSpPr>
            <a:spLocks noGrp="1"/>
          </p:cNvSpPr>
          <p:nvPr>
            <p:ph type="sldNum" sz="quarter" idx="12"/>
          </p:nvPr>
        </p:nvSpPr>
        <p:spPr/>
        <p:txBody>
          <a:bodyPr/>
          <a:lstStyle/>
          <a:p>
            <a:fld id="{3C7BA46B-66E5-46F4-96E4-55FC2A44EE3F}" type="slidenum">
              <a:rPr lang="en-US" smtClean="0"/>
              <a:pPr/>
              <a:t>24</a:t>
            </a:fld>
            <a:endParaRPr lang="en-US"/>
          </a:p>
        </p:txBody>
      </p:sp>
      <p:sp>
        <p:nvSpPr>
          <p:cNvPr id="4" name="Footer Placeholder 3"/>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circle(in)">
                                      <p:cBhvr>
                                        <p:cTn id="7" dur="20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wipe(down)">
                                      <p:cBhvr>
                                        <p:cTn id="15" dur="5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 calcmode="lin" valueType="num">
                                      <p:cBhvr>
                                        <p:cTn id="20"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1"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22"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23" dur="10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500"/>
                                        <p:tgtEl>
                                          <p:spTgt spid="2">
                                            <p:txEl>
                                              <p:pRg st="5" end="5"/>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500"/>
                                        <p:tgtEl>
                                          <p:spTgt spid="2">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2">
                                            <p:txEl>
                                              <p:pRg st="7" end="7"/>
                                            </p:txEl>
                                          </p:spTgt>
                                        </p:tgtEl>
                                        <p:attrNameLst>
                                          <p:attrName>style.visibility</p:attrName>
                                        </p:attrNameLst>
                                      </p:cBhvr>
                                      <p:to>
                                        <p:strVal val="visible"/>
                                      </p:to>
                                    </p:set>
                                    <p:animEffect transition="in" filter="fade">
                                      <p:cBhvr>
                                        <p:cTn id="34"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ctr" rtl="1">
              <a:buNone/>
            </a:pPr>
            <a:r>
              <a:rPr lang="ar-IQ" sz="4400" b="1" dirty="0">
                <a:solidFill>
                  <a:srgbClr val="FF0000"/>
                </a:solidFill>
              </a:rPr>
              <a:t>العقود </a:t>
            </a:r>
            <a:r>
              <a:rPr lang="ar-IQ" sz="4400" b="1" dirty="0" smtClean="0">
                <a:solidFill>
                  <a:srgbClr val="FF0000"/>
                </a:solidFill>
              </a:rPr>
              <a:t>المسماة</a:t>
            </a:r>
            <a:r>
              <a:rPr lang="ar-IQ" sz="4400" b="1" dirty="0">
                <a:solidFill>
                  <a:srgbClr val="FF0000"/>
                </a:solidFill>
              </a:rPr>
              <a:t>:</a:t>
            </a:r>
            <a:r>
              <a:rPr lang="en-US" sz="4400" b="1" dirty="0" smtClean="0">
                <a:solidFill>
                  <a:srgbClr val="FF0000"/>
                </a:solidFill>
              </a:rPr>
              <a:t> </a:t>
            </a:r>
            <a:endParaRPr lang="ar-IQ" sz="2800" u="sng" dirty="0"/>
          </a:p>
          <a:p>
            <a:pPr algn="just" rtl="1">
              <a:buNone/>
            </a:pPr>
            <a:r>
              <a:rPr lang="ar-IQ" sz="2800" dirty="0"/>
              <a:t>وهي عقود كثيرة التداول في الحياة العملية وقد خصها المشرع </a:t>
            </a:r>
            <a:r>
              <a:rPr lang="ar-IQ" sz="2800" dirty="0" smtClean="0"/>
              <a:t>بأسم </a:t>
            </a:r>
            <a:r>
              <a:rPr lang="ar-IQ" sz="2800" dirty="0"/>
              <a:t>معين او بنص خاص مثال ذلك عقود ترد على </a:t>
            </a:r>
            <a:r>
              <a:rPr lang="ar-IQ" sz="2800" b="1" dirty="0">
                <a:solidFill>
                  <a:srgbClr val="FF0000"/>
                </a:solidFill>
              </a:rPr>
              <a:t>الملكية كالبيع </a:t>
            </a:r>
            <a:r>
              <a:rPr lang="ar-IQ" sz="2800" dirty="0"/>
              <a:t>او ترد على الانتفاع بالشيء</a:t>
            </a:r>
            <a:r>
              <a:rPr lang="ar-IQ" sz="2800" b="1" dirty="0">
                <a:solidFill>
                  <a:srgbClr val="FF0000"/>
                </a:solidFill>
              </a:rPr>
              <a:t> كالايجار </a:t>
            </a:r>
            <a:r>
              <a:rPr lang="ar-IQ" sz="2800" dirty="0"/>
              <a:t>او ترد على العمل </a:t>
            </a:r>
            <a:r>
              <a:rPr lang="ar-IQ" sz="2800" b="1" dirty="0">
                <a:solidFill>
                  <a:srgbClr val="FF0000"/>
                </a:solidFill>
              </a:rPr>
              <a:t>كالمقاولة</a:t>
            </a:r>
            <a:r>
              <a:rPr lang="ar-IQ" sz="2800" dirty="0"/>
              <a:t> وقد تكون عقودا </a:t>
            </a:r>
            <a:r>
              <a:rPr lang="ar-IQ" sz="2800" b="1" dirty="0">
                <a:solidFill>
                  <a:srgbClr val="FF0000"/>
                </a:solidFill>
              </a:rPr>
              <a:t>احتمالية كعقد التأمين</a:t>
            </a:r>
            <a:r>
              <a:rPr lang="ar-IQ" sz="2800" dirty="0"/>
              <a:t> </a:t>
            </a:r>
            <a:r>
              <a:rPr lang="ar-IQ" sz="2800" dirty="0" smtClean="0"/>
              <a:t>او مثل </a:t>
            </a:r>
            <a:r>
              <a:rPr lang="ar-IQ" sz="2800" dirty="0"/>
              <a:t>تأمينا شخصيا </a:t>
            </a:r>
            <a:r>
              <a:rPr lang="ar-IQ" sz="2800" b="1" dirty="0">
                <a:solidFill>
                  <a:srgbClr val="FF0000"/>
                </a:solidFill>
              </a:rPr>
              <a:t>كعقد الكفالة </a:t>
            </a:r>
            <a:r>
              <a:rPr lang="ar-IQ" sz="2800" dirty="0"/>
              <a:t>وعقود اخرى </a:t>
            </a:r>
            <a:r>
              <a:rPr lang="ar-IQ" sz="2800" b="1" dirty="0">
                <a:solidFill>
                  <a:srgbClr val="FF0000"/>
                </a:solidFill>
              </a:rPr>
              <a:t>كالوكالة والهبة </a:t>
            </a:r>
            <a:endParaRPr lang="ar-IQ" sz="2800" b="1" dirty="0" smtClean="0">
              <a:solidFill>
                <a:srgbClr val="FF0000"/>
              </a:solidFill>
            </a:endParaRPr>
          </a:p>
          <a:p>
            <a:pPr algn="just" rtl="1">
              <a:buNone/>
            </a:pPr>
            <a:r>
              <a:rPr lang="ar-IQ" sz="2800" b="1" dirty="0" smtClean="0">
                <a:solidFill>
                  <a:srgbClr val="FF0000"/>
                </a:solidFill>
              </a:rPr>
              <a:t>س</a:t>
            </a:r>
            <a:r>
              <a:rPr lang="ar-IQ" sz="2800" b="1" dirty="0">
                <a:solidFill>
                  <a:srgbClr val="FF0000"/>
                </a:solidFill>
              </a:rPr>
              <a:t>/ </a:t>
            </a:r>
            <a:r>
              <a:rPr lang="ar-IQ" sz="2800" b="1" dirty="0" smtClean="0">
                <a:solidFill>
                  <a:srgbClr val="FF0000"/>
                </a:solidFill>
              </a:rPr>
              <a:t>لماذا </a:t>
            </a:r>
            <a:r>
              <a:rPr lang="ar-IQ" sz="2800" b="1" dirty="0">
                <a:solidFill>
                  <a:srgbClr val="FF0000"/>
                </a:solidFill>
              </a:rPr>
              <a:t>نظم المشرع العقود المسماة هذه العقود تنظيما مفصلا </a:t>
            </a:r>
          </a:p>
          <a:p>
            <a:pPr algn="just" rtl="1">
              <a:buNone/>
            </a:pPr>
            <a:r>
              <a:rPr lang="ar-IQ" sz="2800" dirty="0" smtClean="0"/>
              <a:t>     ج/ لما لها من </a:t>
            </a:r>
            <a:r>
              <a:rPr lang="ar-IQ" sz="2800" dirty="0"/>
              <a:t>اهمية بالغة في ميادين التعامل والنشاط الاقتصادي</a:t>
            </a:r>
            <a:r>
              <a:rPr lang="en-US" sz="2800" dirty="0"/>
              <a:t>.</a:t>
            </a:r>
          </a:p>
          <a:p>
            <a:pPr algn="r" rtl="1">
              <a:buNone/>
            </a:pPr>
            <a:endParaRPr lang="ar-IQ" sz="2800" dirty="0"/>
          </a:p>
        </p:txBody>
      </p:sp>
      <p:sp>
        <p:nvSpPr>
          <p:cNvPr id="4" name="Slide Number Placeholder 3"/>
          <p:cNvSpPr>
            <a:spLocks noGrp="1"/>
          </p:cNvSpPr>
          <p:nvPr>
            <p:ph type="sldNum" sz="quarter" idx="12"/>
          </p:nvPr>
        </p:nvSpPr>
        <p:spPr/>
        <p:txBody>
          <a:bodyPr/>
          <a:lstStyle/>
          <a:p>
            <a:fld id="{3C7BA46B-66E5-46F4-96E4-55FC2A44EE3F}" type="slidenum">
              <a:rPr lang="en-US" smtClean="0"/>
              <a:pPr/>
              <a:t>3</a:t>
            </a:fld>
            <a:endParaRPr lang="en-US"/>
          </a:p>
        </p:txBody>
      </p:sp>
      <p:sp>
        <p:nvSpPr>
          <p:cNvPr id="5" name="Rectangle 4"/>
          <p:cNvSpPr>
            <a:spLocks noChangeArrowheads="1"/>
          </p:cNvSpPr>
          <p:nvPr/>
        </p:nvSpPr>
        <p:spPr bwMode="auto">
          <a:xfrm>
            <a:off x="2924083" y="3733800"/>
            <a:ext cx="27432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algn="r" rtl="1" eaLnBrk="0" fontAlgn="base" hangingPunct="0">
              <a:spcBef>
                <a:spcPct val="0"/>
              </a:spcBef>
              <a:spcAft>
                <a:spcPct val="0"/>
              </a:spcAft>
              <a:defRPr>
                <a:solidFill>
                  <a:schemeClr val="tx1"/>
                </a:solidFill>
                <a:latin typeface="Tahoma" pitchFamily="34" charset="0"/>
                <a:cs typeface="Arial" charset="0"/>
              </a:defRPr>
            </a:lvl6pPr>
            <a:lvl7pPr marL="2971800" indent="-228600" algn="r" rtl="1" eaLnBrk="0" fontAlgn="base" hangingPunct="0">
              <a:spcBef>
                <a:spcPct val="0"/>
              </a:spcBef>
              <a:spcAft>
                <a:spcPct val="0"/>
              </a:spcAft>
              <a:defRPr>
                <a:solidFill>
                  <a:schemeClr val="tx1"/>
                </a:solidFill>
                <a:latin typeface="Tahoma" pitchFamily="34" charset="0"/>
                <a:cs typeface="Arial" charset="0"/>
              </a:defRPr>
            </a:lvl7pPr>
            <a:lvl8pPr marL="3429000" indent="-228600" algn="r" rtl="1" eaLnBrk="0" fontAlgn="base" hangingPunct="0">
              <a:spcBef>
                <a:spcPct val="0"/>
              </a:spcBef>
              <a:spcAft>
                <a:spcPct val="0"/>
              </a:spcAft>
              <a:defRPr>
                <a:solidFill>
                  <a:schemeClr val="tx1"/>
                </a:solidFill>
                <a:latin typeface="Tahoma" pitchFamily="34" charset="0"/>
                <a:cs typeface="Arial" charset="0"/>
              </a:defRPr>
            </a:lvl8pPr>
            <a:lvl9pPr marL="3886200" indent="-228600" algn="r" rtl="1"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ar-IQ" altLang="en-US" dirty="0">
                <a:solidFill>
                  <a:srgbClr val="FFFF00"/>
                </a:solidFill>
              </a:rPr>
              <a:t>تقسم العقود المدنية الى</a:t>
            </a:r>
            <a:endParaRPr lang="en-US" altLang="en-US" dirty="0">
              <a:solidFill>
                <a:srgbClr val="FFFF00"/>
              </a:solidFill>
            </a:endParaRPr>
          </a:p>
        </p:txBody>
      </p:sp>
      <p:sp>
        <p:nvSpPr>
          <p:cNvPr id="6" name="Oval 5"/>
          <p:cNvSpPr>
            <a:spLocks noChangeArrowheads="1"/>
          </p:cNvSpPr>
          <p:nvPr/>
        </p:nvSpPr>
        <p:spPr bwMode="auto">
          <a:xfrm>
            <a:off x="5486400" y="4363375"/>
            <a:ext cx="1447800" cy="76200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algn="r" rtl="1" eaLnBrk="0" fontAlgn="base" hangingPunct="0">
              <a:spcBef>
                <a:spcPct val="0"/>
              </a:spcBef>
              <a:spcAft>
                <a:spcPct val="0"/>
              </a:spcAft>
              <a:defRPr>
                <a:solidFill>
                  <a:schemeClr val="tx1"/>
                </a:solidFill>
                <a:latin typeface="Tahoma" pitchFamily="34" charset="0"/>
                <a:cs typeface="Arial" charset="0"/>
              </a:defRPr>
            </a:lvl6pPr>
            <a:lvl7pPr marL="2971800" indent="-228600" algn="r" rtl="1" eaLnBrk="0" fontAlgn="base" hangingPunct="0">
              <a:spcBef>
                <a:spcPct val="0"/>
              </a:spcBef>
              <a:spcAft>
                <a:spcPct val="0"/>
              </a:spcAft>
              <a:defRPr>
                <a:solidFill>
                  <a:schemeClr val="tx1"/>
                </a:solidFill>
                <a:latin typeface="Tahoma" pitchFamily="34" charset="0"/>
                <a:cs typeface="Arial" charset="0"/>
              </a:defRPr>
            </a:lvl7pPr>
            <a:lvl8pPr marL="3429000" indent="-228600" algn="r" rtl="1" eaLnBrk="0" fontAlgn="base" hangingPunct="0">
              <a:spcBef>
                <a:spcPct val="0"/>
              </a:spcBef>
              <a:spcAft>
                <a:spcPct val="0"/>
              </a:spcAft>
              <a:defRPr>
                <a:solidFill>
                  <a:schemeClr val="tx1"/>
                </a:solidFill>
                <a:latin typeface="Tahoma" pitchFamily="34" charset="0"/>
                <a:cs typeface="Arial" charset="0"/>
              </a:defRPr>
            </a:lvl8pPr>
            <a:lvl9pPr marL="3886200" indent="-228600" algn="r" rtl="1"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ar-IQ" altLang="en-US" dirty="0">
                <a:solidFill>
                  <a:srgbClr val="FFFF00"/>
                </a:solidFill>
              </a:rPr>
              <a:t>عقود مسماة</a:t>
            </a:r>
            <a:endParaRPr lang="en-US" altLang="en-US" dirty="0">
              <a:solidFill>
                <a:srgbClr val="FFFF00"/>
              </a:solidFill>
            </a:endParaRPr>
          </a:p>
        </p:txBody>
      </p:sp>
      <p:sp>
        <p:nvSpPr>
          <p:cNvPr id="8" name="Oval 9"/>
          <p:cNvSpPr>
            <a:spLocks noChangeArrowheads="1"/>
          </p:cNvSpPr>
          <p:nvPr/>
        </p:nvSpPr>
        <p:spPr bwMode="auto">
          <a:xfrm>
            <a:off x="6934200" y="5582575"/>
            <a:ext cx="1143000" cy="45720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algn="r" rtl="1" eaLnBrk="0" fontAlgn="base" hangingPunct="0">
              <a:spcBef>
                <a:spcPct val="0"/>
              </a:spcBef>
              <a:spcAft>
                <a:spcPct val="0"/>
              </a:spcAft>
              <a:defRPr>
                <a:solidFill>
                  <a:schemeClr val="tx1"/>
                </a:solidFill>
                <a:latin typeface="Tahoma" pitchFamily="34" charset="0"/>
                <a:cs typeface="Arial" charset="0"/>
              </a:defRPr>
            </a:lvl6pPr>
            <a:lvl7pPr marL="2971800" indent="-228600" algn="r" rtl="1" eaLnBrk="0" fontAlgn="base" hangingPunct="0">
              <a:spcBef>
                <a:spcPct val="0"/>
              </a:spcBef>
              <a:spcAft>
                <a:spcPct val="0"/>
              </a:spcAft>
              <a:defRPr>
                <a:solidFill>
                  <a:schemeClr val="tx1"/>
                </a:solidFill>
                <a:latin typeface="Tahoma" pitchFamily="34" charset="0"/>
                <a:cs typeface="Arial" charset="0"/>
              </a:defRPr>
            </a:lvl7pPr>
            <a:lvl8pPr marL="3429000" indent="-228600" algn="r" rtl="1" eaLnBrk="0" fontAlgn="base" hangingPunct="0">
              <a:spcBef>
                <a:spcPct val="0"/>
              </a:spcBef>
              <a:spcAft>
                <a:spcPct val="0"/>
              </a:spcAft>
              <a:defRPr>
                <a:solidFill>
                  <a:schemeClr val="tx1"/>
                </a:solidFill>
                <a:latin typeface="Tahoma" pitchFamily="34" charset="0"/>
                <a:cs typeface="Arial" charset="0"/>
              </a:defRPr>
            </a:lvl8pPr>
            <a:lvl9pPr marL="3886200" indent="-228600" algn="r" rtl="1"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ar-IQ" altLang="en-US" dirty="0">
                <a:solidFill>
                  <a:srgbClr val="FFFF00"/>
                </a:solidFill>
              </a:rPr>
              <a:t>عقد البيع</a:t>
            </a:r>
            <a:endParaRPr lang="en-US" altLang="en-US" dirty="0">
              <a:solidFill>
                <a:srgbClr val="FFFF00"/>
              </a:solidFill>
            </a:endParaRPr>
          </a:p>
        </p:txBody>
      </p:sp>
      <p:sp>
        <p:nvSpPr>
          <p:cNvPr id="9" name="Oval 10"/>
          <p:cNvSpPr>
            <a:spLocks noChangeArrowheads="1"/>
          </p:cNvSpPr>
          <p:nvPr/>
        </p:nvSpPr>
        <p:spPr bwMode="auto">
          <a:xfrm>
            <a:off x="5334000" y="5658775"/>
            <a:ext cx="1371600" cy="45720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algn="r" rtl="1" eaLnBrk="0" fontAlgn="base" hangingPunct="0">
              <a:spcBef>
                <a:spcPct val="0"/>
              </a:spcBef>
              <a:spcAft>
                <a:spcPct val="0"/>
              </a:spcAft>
              <a:defRPr>
                <a:solidFill>
                  <a:schemeClr val="tx1"/>
                </a:solidFill>
                <a:latin typeface="Tahoma" pitchFamily="34" charset="0"/>
                <a:cs typeface="Arial" charset="0"/>
              </a:defRPr>
            </a:lvl6pPr>
            <a:lvl7pPr marL="2971800" indent="-228600" algn="r" rtl="1" eaLnBrk="0" fontAlgn="base" hangingPunct="0">
              <a:spcBef>
                <a:spcPct val="0"/>
              </a:spcBef>
              <a:spcAft>
                <a:spcPct val="0"/>
              </a:spcAft>
              <a:defRPr>
                <a:solidFill>
                  <a:schemeClr val="tx1"/>
                </a:solidFill>
                <a:latin typeface="Tahoma" pitchFamily="34" charset="0"/>
                <a:cs typeface="Arial" charset="0"/>
              </a:defRPr>
            </a:lvl7pPr>
            <a:lvl8pPr marL="3429000" indent="-228600" algn="r" rtl="1" eaLnBrk="0" fontAlgn="base" hangingPunct="0">
              <a:spcBef>
                <a:spcPct val="0"/>
              </a:spcBef>
              <a:spcAft>
                <a:spcPct val="0"/>
              </a:spcAft>
              <a:defRPr>
                <a:solidFill>
                  <a:schemeClr val="tx1"/>
                </a:solidFill>
                <a:latin typeface="Tahoma" pitchFamily="34" charset="0"/>
                <a:cs typeface="Arial" charset="0"/>
              </a:defRPr>
            </a:lvl8pPr>
            <a:lvl9pPr marL="3886200" indent="-228600" algn="r" rtl="1"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ar-IQ" altLang="en-US" dirty="0">
                <a:solidFill>
                  <a:srgbClr val="FFFF00"/>
                </a:solidFill>
              </a:rPr>
              <a:t>عقد الايجار</a:t>
            </a:r>
            <a:endParaRPr lang="en-US" altLang="en-US" dirty="0">
              <a:solidFill>
                <a:srgbClr val="FFFF00"/>
              </a:solidFill>
            </a:endParaRPr>
          </a:p>
        </p:txBody>
      </p:sp>
      <p:sp>
        <p:nvSpPr>
          <p:cNvPr id="10" name="Oval 11"/>
          <p:cNvSpPr>
            <a:spLocks noChangeArrowheads="1"/>
          </p:cNvSpPr>
          <p:nvPr/>
        </p:nvSpPr>
        <p:spPr bwMode="auto">
          <a:xfrm>
            <a:off x="3810000" y="5582575"/>
            <a:ext cx="1219200" cy="45720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algn="r" rtl="1" eaLnBrk="0" fontAlgn="base" hangingPunct="0">
              <a:spcBef>
                <a:spcPct val="0"/>
              </a:spcBef>
              <a:spcAft>
                <a:spcPct val="0"/>
              </a:spcAft>
              <a:defRPr>
                <a:solidFill>
                  <a:schemeClr val="tx1"/>
                </a:solidFill>
                <a:latin typeface="Tahoma" pitchFamily="34" charset="0"/>
                <a:cs typeface="Arial" charset="0"/>
              </a:defRPr>
            </a:lvl6pPr>
            <a:lvl7pPr marL="2971800" indent="-228600" algn="r" rtl="1" eaLnBrk="0" fontAlgn="base" hangingPunct="0">
              <a:spcBef>
                <a:spcPct val="0"/>
              </a:spcBef>
              <a:spcAft>
                <a:spcPct val="0"/>
              </a:spcAft>
              <a:defRPr>
                <a:solidFill>
                  <a:schemeClr val="tx1"/>
                </a:solidFill>
                <a:latin typeface="Tahoma" pitchFamily="34" charset="0"/>
                <a:cs typeface="Arial" charset="0"/>
              </a:defRPr>
            </a:lvl7pPr>
            <a:lvl8pPr marL="3429000" indent="-228600" algn="r" rtl="1" eaLnBrk="0" fontAlgn="base" hangingPunct="0">
              <a:spcBef>
                <a:spcPct val="0"/>
              </a:spcBef>
              <a:spcAft>
                <a:spcPct val="0"/>
              </a:spcAft>
              <a:defRPr>
                <a:solidFill>
                  <a:schemeClr val="tx1"/>
                </a:solidFill>
                <a:latin typeface="Tahoma" pitchFamily="34" charset="0"/>
                <a:cs typeface="Arial" charset="0"/>
              </a:defRPr>
            </a:lvl8pPr>
            <a:lvl9pPr marL="3886200" indent="-228600" algn="r" rtl="1"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ar-IQ" altLang="en-US" dirty="0">
                <a:solidFill>
                  <a:srgbClr val="FFFF00"/>
                </a:solidFill>
              </a:rPr>
              <a:t>عقد المقاولة</a:t>
            </a:r>
            <a:endParaRPr lang="en-US" altLang="en-US" dirty="0">
              <a:solidFill>
                <a:srgbClr val="FFFF00"/>
              </a:solidFill>
            </a:endParaRPr>
          </a:p>
        </p:txBody>
      </p:sp>
      <p:sp>
        <p:nvSpPr>
          <p:cNvPr id="14" name="Line 13"/>
          <p:cNvSpPr>
            <a:spLocks noChangeShapeType="1"/>
          </p:cNvSpPr>
          <p:nvPr/>
        </p:nvSpPr>
        <p:spPr bwMode="auto">
          <a:xfrm>
            <a:off x="6172200" y="5125375"/>
            <a:ext cx="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5" name="Line 12"/>
          <p:cNvSpPr>
            <a:spLocks noChangeShapeType="1"/>
          </p:cNvSpPr>
          <p:nvPr/>
        </p:nvSpPr>
        <p:spPr bwMode="auto">
          <a:xfrm flipH="1">
            <a:off x="4991100" y="4943754"/>
            <a:ext cx="6858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6" name="Line 14"/>
          <p:cNvSpPr>
            <a:spLocks noChangeShapeType="1"/>
          </p:cNvSpPr>
          <p:nvPr/>
        </p:nvSpPr>
        <p:spPr bwMode="auto">
          <a:xfrm>
            <a:off x="6781800" y="5058054"/>
            <a:ext cx="6096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2" name="Footer Placeholder 11"/>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1" y="0"/>
            <a:ext cx="8991600" cy="6857999"/>
          </a:xfrm>
        </p:spPr>
        <p:txBody>
          <a:bodyPr>
            <a:normAutofit/>
          </a:bodyPr>
          <a:lstStyle/>
          <a:p>
            <a:pPr algn="ctr" rtl="1">
              <a:buNone/>
            </a:pPr>
            <a:r>
              <a:rPr lang="ar-IQ" sz="4400" b="1" dirty="0">
                <a:solidFill>
                  <a:srgbClr val="FF0000"/>
                </a:solidFill>
              </a:rPr>
              <a:t>العقود الغير مسماة: </a:t>
            </a:r>
          </a:p>
          <a:p>
            <a:pPr algn="r" rtl="1">
              <a:buNone/>
            </a:pPr>
            <a:r>
              <a:rPr lang="ar-IQ" dirty="0" smtClean="0"/>
              <a:t>وهي </a:t>
            </a:r>
            <a:r>
              <a:rPr lang="ar-IQ" dirty="0"/>
              <a:t>العقود التي لم يخصها المشرع باسم معين او بنص خاص وذلك لقلة شيوعها حيث تخضع الى القواعد العامة التي وضعت لكل العقود </a:t>
            </a:r>
            <a:r>
              <a:rPr lang="ar-IQ" sz="2800" b="1" dirty="0">
                <a:solidFill>
                  <a:srgbClr val="FF0000"/>
                </a:solidFill>
              </a:rPr>
              <a:t>كعقد الحضانة وعقد النشر</a:t>
            </a:r>
            <a:r>
              <a:rPr lang="ar-IQ" sz="2800" dirty="0" smtClean="0"/>
              <a:t>.</a:t>
            </a:r>
          </a:p>
          <a:p>
            <a:pPr algn="r" rtl="1">
              <a:buNone/>
            </a:pPr>
            <a:r>
              <a:rPr lang="ar-IQ" dirty="0" smtClean="0"/>
              <a:t>1)  ومثالها </a:t>
            </a:r>
            <a:r>
              <a:rPr lang="ar-IQ" dirty="0"/>
              <a:t>ايضا ان يتفق شخصا مع اخر على ان يثبت له ميراثا يستحقه وعلى ان يقوم بدفع المصروفات التي يستلزمها هذا العمل في نظير جزء من هذا الميراث يأخذه اذا وفق في عمله. </a:t>
            </a:r>
            <a:endParaRPr lang="ar-IQ" dirty="0" smtClean="0"/>
          </a:p>
          <a:p>
            <a:pPr algn="r" rtl="1">
              <a:buNone/>
            </a:pPr>
            <a:r>
              <a:rPr lang="ar-IQ" dirty="0" smtClean="0"/>
              <a:t>2) او </a:t>
            </a:r>
            <a:r>
              <a:rPr lang="ar-IQ" dirty="0"/>
              <a:t>يتفق شخص مع اخر على ان يبيع الاول لحساب الثاني شيئا على ان يعطي الاول للثاني بعد البيع مبلغا معينا  وما زاد من الثمن على هذا المبلغ يحتفظ به لنفسه.وكذلك عقد النزول في الفندق واخيرا العقد بين </a:t>
            </a:r>
            <a:endParaRPr lang="ar-IQ" dirty="0" smtClean="0"/>
          </a:p>
          <a:p>
            <a:pPr algn="r" rtl="1">
              <a:buNone/>
            </a:pPr>
            <a:r>
              <a:rPr lang="ar-IQ" dirty="0" smtClean="0"/>
              <a:t>مدير </a:t>
            </a:r>
            <a:r>
              <a:rPr lang="ar-IQ" dirty="0"/>
              <a:t>المسرح والممثلين</a:t>
            </a:r>
            <a:r>
              <a:rPr lang="ar-IQ" dirty="0" smtClean="0"/>
              <a:t>.</a:t>
            </a:r>
          </a:p>
          <a:p>
            <a:pPr algn="r" rtl="1">
              <a:buNone/>
            </a:pPr>
            <a:endParaRPr lang="en-US" dirty="0"/>
          </a:p>
          <a:p>
            <a:endParaRPr lang="en-GB" dirty="0"/>
          </a:p>
        </p:txBody>
      </p:sp>
      <p:sp>
        <p:nvSpPr>
          <p:cNvPr id="3" name="Slide Number Placeholder 2"/>
          <p:cNvSpPr>
            <a:spLocks noGrp="1"/>
          </p:cNvSpPr>
          <p:nvPr>
            <p:ph type="sldNum" sz="quarter" idx="12"/>
          </p:nvPr>
        </p:nvSpPr>
        <p:spPr/>
        <p:txBody>
          <a:bodyPr/>
          <a:lstStyle/>
          <a:p>
            <a:fld id="{3C7BA46B-66E5-46F4-96E4-55FC2A44EE3F}" type="slidenum">
              <a:rPr lang="en-US" smtClean="0"/>
              <a:pPr/>
              <a:t>4</a:t>
            </a:fld>
            <a:endParaRPr lang="en-US"/>
          </a:p>
        </p:txBody>
      </p:sp>
      <p:sp>
        <p:nvSpPr>
          <p:cNvPr id="5" name="Oval 4"/>
          <p:cNvSpPr>
            <a:spLocks noChangeArrowheads="1"/>
          </p:cNvSpPr>
          <p:nvPr/>
        </p:nvSpPr>
        <p:spPr bwMode="auto">
          <a:xfrm>
            <a:off x="2438399" y="3704129"/>
            <a:ext cx="1676400" cy="53340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algn="r" rtl="1" eaLnBrk="0" fontAlgn="base" hangingPunct="0">
              <a:spcBef>
                <a:spcPct val="0"/>
              </a:spcBef>
              <a:spcAft>
                <a:spcPct val="0"/>
              </a:spcAft>
              <a:defRPr>
                <a:solidFill>
                  <a:schemeClr val="tx1"/>
                </a:solidFill>
                <a:latin typeface="Tahoma" pitchFamily="34" charset="0"/>
                <a:cs typeface="Arial" charset="0"/>
              </a:defRPr>
            </a:lvl6pPr>
            <a:lvl7pPr marL="2971800" indent="-228600" algn="r" rtl="1" eaLnBrk="0" fontAlgn="base" hangingPunct="0">
              <a:spcBef>
                <a:spcPct val="0"/>
              </a:spcBef>
              <a:spcAft>
                <a:spcPct val="0"/>
              </a:spcAft>
              <a:defRPr>
                <a:solidFill>
                  <a:schemeClr val="tx1"/>
                </a:solidFill>
                <a:latin typeface="Tahoma" pitchFamily="34" charset="0"/>
                <a:cs typeface="Arial" charset="0"/>
              </a:defRPr>
            </a:lvl7pPr>
            <a:lvl8pPr marL="3429000" indent="-228600" algn="r" rtl="1" eaLnBrk="0" fontAlgn="base" hangingPunct="0">
              <a:spcBef>
                <a:spcPct val="0"/>
              </a:spcBef>
              <a:spcAft>
                <a:spcPct val="0"/>
              </a:spcAft>
              <a:defRPr>
                <a:solidFill>
                  <a:schemeClr val="tx1"/>
                </a:solidFill>
                <a:latin typeface="Tahoma" pitchFamily="34" charset="0"/>
                <a:cs typeface="Arial" charset="0"/>
              </a:defRPr>
            </a:lvl8pPr>
            <a:lvl9pPr marL="3886200" indent="-228600" algn="r" rtl="1"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ar-IQ" altLang="en-US" dirty="0">
                <a:solidFill>
                  <a:srgbClr val="FFFF00"/>
                </a:solidFill>
              </a:rPr>
              <a:t>عقود غير مسماة</a:t>
            </a:r>
            <a:endParaRPr lang="en-US" altLang="en-US" dirty="0">
              <a:solidFill>
                <a:srgbClr val="FFFF00"/>
              </a:solidFill>
            </a:endParaRPr>
          </a:p>
        </p:txBody>
      </p:sp>
      <p:sp>
        <p:nvSpPr>
          <p:cNvPr id="6" name="Oval 15"/>
          <p:cNvSpPr>
            <a:spLocks noChangeArrowheads="1"/>
          </p:cNvSpPr>
          <p:nvPr/>
        </p:nvSpPr>
        <p:spPr bwMode="auto">
          <a:xfrm>
            <a:off x="789743" y="4670395"/>
            <a:ext cx="1143000" cy="45720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algn="r" rtl="1" eaLnBrk="0" fontAlgn="base" hangingPunct="0">
              <a:spcBef>
                <a:spcPct val="0"/>
              </a:spcBef>
              <a:spcAft>
                <a:spcPct val="0"/>
              </a:spcAft>
              <a:defRPr>
                <a:solidFill>
                  <a:schemeClr val="tx1"/>
                </a:solidFill>
                <a:latin typeface="Tahoma" pitchFamily="34" charset="0"/>
                <a:cs typeface="Arial" charset="0"/>
              </a:defRPr>
            </a:lvl6pPr>
            <a:lvl7pPr marL="2971800" indent="-228600" algn="r" rtl="1" eaLnBrk="0" fontAlgn="base" hangingPunct="0">
              <a:spcBef>
                <a:spcPct val="0"/>
              </a:spcBef>
              <a:spcAft>
                <a:spcPct val="0"/>
              </a:spcAft>
              <a:defRPr>
                <a:solidFill>
                  <a:schemeClr val="tx1"/>
                </a:solidFill>
                <a:latin typeface="Tahoma" pitchFamily="34" charset="0"/>
                <a:cs typeface="Arial" charset="0"/>
              </a:defRPr>
            </a:lvl7pPr>
            <a:lvl8pPr marL="3429000" indent="-228600" algn="r" rtl="1" eaLnBrk="0" fontAlgn="base" hangingPunct="0">
              <a:spcBef>
                <a:spcPct val="0"/>
              </a:spcBef>
              <a:spcAft>
                <a:spcPct val="0"/>
              </a:spcAft>
              <a:defRPr>
                <a:solidFill>
                  <a:schemeClr val="tx1"/>
                </a:solidFill>
                <a:latin typeface="Tahoma" pitchFamily="34" charset="0"/>
                <a:cs typeface="Arial" charset="0"/>
              </a:defRPr>
            </a:lvl8pPr>
            <a:lvl9pPr marL="3886200" indent="-228600" algn="r" rtl="1"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ar-IQ" altLang="en-US" dirty="0">
                <a:solidFill>
                  <a:srgbClr val="FFFF00"/>
                </a:solidFill>
              </a:rPr>
              <a:t>عقد الفندقة</a:t>
            </a:r>
            <a:endParaRPr lang="en-US" altLang="en-US" dirty="0">
              <a:solidFill>
                <a:srgbClr val="FFFF00"/>
              </a:solidFill>
            </a:endParaRPr>
          </a:p>
        </p:txBody>
      </p:sp>
      <p:sp>
        <p:nvSpPr>
          <p:cNvPr id="7" name="Oval 17"/>
          <p:cNvSpPr>
            <a:spLocks noChangeArrowheads="1"/>
          </p:cNvSpPr>
          <p:nvPr/>
        </p:nvSpPr>
        <p:spPr bwMode="auto">
          <a:xfrm>
            <a:off x="3429000" y="4670395"/>
            <a:ext cx="1219200" cy="45720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algn="r" rtl="1" eaLnBrk="0" fontAlgn="base" hangingPunct="0">
              <a:spcBef>
                <a:spcPct val="0"/>
              </a:spcBef>
              <a:spcAft>
                <a:spcPct val="0"/>
              </a:spcAft>
              <a:defRPr>
                <a:solidFill>
                  <a:schemeClr val="tx1"/>
                </a:solidFill>
                <a:latin typeface="Tahoma" pitchFamily="34" charset="0"/>
                <a:cs typeface="Arial" charset="0"/>
              </a:defRPr>
            </a:lvl6pPr>
            <a:lvl7pPr marL="2971800" indent="-228600" algn="r" rtl="1" eaLnBrk="0" fontAlgn="base" hangingPunct="0">
              <a:spcBef>
                <a:spcPct val="0"/>
              </a:spcBef>
              <a:spcAft>
                <a:spcPct val="0"/>
              </a:spcAft>
              <a:defRPr>
                <a:solidFill>
                  <a:schemeClr val="tx1"/>
                </a:solidFill>
                <a:latin typeface="Tahoma" pitchFamily="34" charset="0"/>
                <a:cs typeface="Arial" charset="0"/>
              </a:defRPr>
            </a:lvl7pPr>
            <a:lvl8pPr marL="3429000" indent="-228600" algn="r" rtl="1" eaLnBrk="0" fontAlgn="base" hangingPunct="0">
              <a:spcBef>
                <a:spcPct val="0"/>
              </a:spcBef>
              <a:spcAft>
                <a:spcPct val="0"/>
              </a:spcAft>
              <a:defRPr>
                <a:solidFill>
                  <a:schemeClr val="tx1"/>
                </a:solidFill>
                <a:latin typeface="Tahoma" pitchFamily="34" charset="0"/>
                <a:cs typeface="Arial" charset="0"/>
              </a:defRPr>
            </a:lvl8pPr>
            <a:lvl9pPr marL="3886200" indent="-228600" algn="r" rtl="1"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ar-IQ" altLang="en-US" dirty="0">
                <a:solidFill>
                  <a:srgbClr val="FFFF00"/>
                </a:solidFill>
              </a:rPr>
              <a:t>عقد الاستثمار</a:t>
            </a:r>
            <a:endParaRPr lang="en-US" altLang="en-US" dirty="0">
              <a:solidFill>
                <a:srgbClr val="FFFF00"/>
              </a:solidFill>
            </a:endParaRPr>
          </a:p>
        </p:txBody>
      </p:sp>
      <p:sp>
        <p:nvSpPr>
          <p:cNvPr id="8" name="Line 7"/>
          <p:cNvSpPr>
            <a:spLocks noChangeShapeType="1"/>
          </p:cNvSpPr>
          <p:nvPr/>
        </p:nvSpPr>
        <p:spPr bwMode="auto">
          <a:xfrm flipH="1">
            <a:off x="1828800" y="4034903"/>
            <a:ext cx="5334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cxnSp>
        <p:nvCxnSpPr>
          <p:cNvPr id="11" name="Straight Arrow Connector 10"/>
          <p:cNvCxnSpPr/>
          <p:nvPr/>
        </p:nvCxnSpPr>
        <p:spPr>
          <a:xfrm>
            <a:off x="3404586" y="4124049"/>
            <a:ext cx="484943" cy="5837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a:spLocks noChangeArrowheads="1"/>
          </p:cNvSpPr>
          <p:nvPr/>
        </p:nvSpPr>
        <p:spPr bwMode="auto">
          <a:xfrm flipH="1">
            <a:off x="3868223" y="4082769"/>
            <a:ext cx="45719" cy="45719"/>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algn="r" rtl="1" eaLnBrk="0" fontAlgn="base" hangingPunct="0">
              <a:spcBef>
                <a:spcPct val="0"/>
              </a:spcBef>
              <a:spcAft>
                <a:spcPct val="0"/>
              </a:spcAft>
              <a:defRPr>
                <a:solidFill>
                  <a:schemeClr val="tx1"/>
                </a:solidFill>
                <a:latin typeface="Tahoma" pitchFamily="34" charset="0"/>
                <a:cs typeface="Arial" charset="0"/>
              </a:defRPr>
            </a:lvl6pPr>
            <a:lvl7pPr marL="2971800" indent="-228600" algn="r" rtl="1" eaLnBrk="0" fontAlgn="base" hangingPunct="0">
              <a:spcBef>
                <a:spcPct val="0"/>
              </a:spcBef>
              <a:spcAft>
                <a:spcPct val="0"/>
              </a:spcAft>
              <a:defRPr>
                <a:solidFill>
                  <a:schemeClr val="tx1"/>
                </a:solidFill>
                <a:latin typeface="Tahoma" pitchFamily="34" charset="0"/>
                <a:cs typeface="Arial" charset="0"/>
              </a:defRPr>
            </a:lvl7pPr>
            <a:lvl8pPr marL="3429000" indent="-228600" algn="r" rtl="1" eaLnBrk="0" fontAlgn="base" hangingPunct="0">
              <a:spcBef>
                <a:spcPct val="0"/>
              </a:spcBef>
              <a:spcAft>
                <a:spcPct val="0"/>
              </a:spcAft>
              <a:defRPr>
                <a:solidFill>
                  <a:schemeClr val="tx1"/>
                </a:solidFill>
                <a:latin typeface="Tahoma" pitchFamily="34" charset="0"/>
                <a:cs typeface="Arial" charset="0"/>
              </a:defRPr>
            </a:lvl8pPr>
            <a:lvl9pPr marL="3886200" indent="-228600" algn="r" rtl="1"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ar-IQ" altLang="en-US" b="1" dirty="0" smtClean="0">
                <a:solidFill>
                  <a:srgbClr val="00B050"/>
                </a:solidFill>
              </a:rPr>
              <a:t>االى</a:t>
            </a:r>
            <a:endParaRPr lang="en-US" altLang="en-US" b="1" dirty="0">
              <a:solidFill>
                <a:srgbClr val="00B050"/>
              </a:solidFill>
            </a:endParaRPr>
          </a:p>
        </p:txBody>
      </p:sp>
      <p:sp>
        <p:nvSpPr>
          <p:cNvPr id="10" name="Footer Placeholder 9"/>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002140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1000"/>
                                        <p:tgtEl>
                                          <p:spTgt spid="2">
                                            <p:txEl>
                                              <p:pRg st="1" end="1"/>
                                            </p:txEl>
                                          </p:spTgt>
                                        </p:tgtEl>
                                      </p:cBhvr>
                                    </p:animEffect>
                                    <p:anim calcmode="lin" valueType="num">
                                      <p:cBhvr>
                                        <p:cTn id="14"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fade">
                                      <p:cBhvr>
                                        <p:cTn id="18" dur="1000"/>
                                        <p:tgtEl>
                                          <p:spTgt spid="2">
                                            <p:txEl>
                                              <p:pRg st="2" end="2"/>
                                            </p:txEl>
                                          </p:spTgt>
                                        </p:tgtEl>
                                      </p:cBhvr>
                                    </p:animEffect>
                                    <p:anim calcmode="lin" valueType="num">
                                      <p:cBhvr>
                                        <p:cTn id="1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Effect transition="in" filter="fade">
                                      <p:cBhvr>
                                        <p:cTn id="23" dur="1000"/>
                                        <p:tgtEl>
                                          <p:spTgt spid="2">
                                            <p:txEl>
                                              <p:pRg st="3" end="3"/>
                                            </p:txEl>
                                          </p:spTgt>
                                        </p:tgtEl>
                                      </p:cBhvr>
                                    </p:animEffect>
                                    <p:anim calcmode="lin" valueType="num">
                                      <p:cBhvr>
                                        <p:cTn id="24"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491"/>
          </a:xfrm>
        </p:spPr>
        <p:txBody>
          <a:bodyPr/>
          <a:lstStyle/>
          <a:p>
            <a:pPr marL="880110" lvl="1" indent="-514350" algn="r" rtl="1">
              <a:buAutoNum type="arabicParenR"/>
            </a:pPr>
            <a:r>
              <a:rPr lang="ar-IQ" dirty="0" smtClean="0"/>
              <a:t>تسهيل التعاقد</a:t>
            </a:r>
          </a:p>
          <a:p>
            <a:pPr marL="880110" lvl="1" indent="-514350" algn="r" rtl="1">
              <a:buAutoNum type="arabicParenR"/>
            </a:pPr>
            <a:r>
              <a:rPr lang="ar-IQ" dirty="0" smtClean="0"/>
              <a:t>استرشاد القاضي </a:t>
            </a:r>
          </a:p>
          <a:p>
            <a:pPr marL="109728" indent="0" algn="r" rtl="1">
              <a:buNone/>
            </a:pPr>
            <a:r>
              <a:rPr lang="ar-IQ" b="1" dirty="0" smtClean="0">
                <a:solidFill>
                  <a:srgbClr val="FF0000"/>
                </a:solidFill>
              </a:rPr>
              <a:t>س/ مهم جداً:كيقية تكيف العقد أذا كا من المساماة او من غيرها ؟؟</a:t>
            </a:r>
          </a:p>
          <a:p>
            <a:pPr marL="109728" indent="0" algn="r">
              <a:buNone/>
            </a:pPr>
            <a:r>
              <a:rPr lang="ar-IQ" b="1" dirty="0" smtClean="0">
                <a:solidFill>
                  <a:srgbClr val="FF0000"/>
                </a:solidFill>
              </a:rPr>
              <a:t>س/ ما هي  الجهة القائمة بالتكييف؟</a:t>
            </a:r>
            <a:endParaRPr lang="en-US" b="1" dirty="0">
              <a:solidFill>
                <a:srgbClr val="FF0000"/>
              </a:solidFill>
            </a:endParaRP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5</a:t>
            </a:fld>
            <a:endParaRPr lang="en-US"/>
          </a:p>
        </p:txBody>
      </p:sp>
      <p:sp>
        <p:nvSpPr>
          <p:cNvPr id="5" name="Title 4"/>
          <p:cNvSpPr>
            <a:spLocks noGrp="1"/>
          </p:cNvSpPr>
          <p:nvPr>
            <p:ph type="title"/>
          </p:nvPr>
        </p:nvSpPr>
        <p:spPr>
          <a:xfrm>
            <a:off x="457200" y="274638"/>
            <a:ext cx="8229600" cy="792162"/>
          </a:xfrm>
        </p:spPr>
        <p:txBody>
          <a:bodyPr/>
          <a:lstStyle/>
          <a:p>
            <a:pPr algn="ctr"/>
            <a:r>
              <a:rPr lang="ar-IQ" dirty="0" smtClean="0">
                <a:solidFill>
                  <a:srgbClr val="FF0000"/>
                </a:solidFill>
              </a:rPr>
              <a:t>ما هي فائدة التقسم؟</a:t>
            </a:r>
            <a:endParaRPr lang="en-US" dirty="0">
              <a:solidFill>
                <a:srgbClr val="FF0000"/>
              </a:solidFill>
            </a:endParaRPr>
          </a:p>
        </p:txBody>
      </p:sp>
    </p:spTree>
    <p:extLst>
      <p:ext uri="{BB962C8B-B14F-4D97-AF65-F5344CB8AC3E}">
        <p14:creationId xmlns:p14="http://schemas.microsoft.com/office/powerpoint/2010/main" val="1511027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500"/>
                                        <p:tgtEl>
                                          <p:spTgt spid="2">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fade">
                                      <p:cBhvr>
                                        <p:cTn id="18" dur="500"/>
                                        <p:tgtEl>
                                          <p:spTgt spid="2">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080676"/>
            <a:ext cx="8229600" cy="4926616"/>
          </a:xfrm>
        </p:spPr>
        <p:txBody>
          <a:bodyPr>
            <a:normAutofit fontScale="62500" lnSpcReduction="20000"/>
          </a:bodyPr>
          <a:lstStyle/>
          <a:p>
            <a:pPr algn="just" rtl="1">
              <a:buNone/>
            </a:pPr>
            <a:endParaRPr lang="ar-IQ" sz="4400" dirty="0">
              <a:ea typeface="Nirmala UI" panose="020B0502040204020203" pitchFamily="34" charset="0"/>
            </a:endParaRPr>
          </a:p>
          <a:p>
            <a:pPr algn="just" rtl="1">
              <a:buNone/>
            </a:pPr>
            <a:r>
              <a:rPr lang="ar-SA" sz="4400" dirty="0">
                <a:ea typeface="Nirmala UI" panose="020B0502040204020203" pitchFamily="34" charset="0"/>
              </a:rPr>
              <a:t>  </a:t>
            </a:r>
            <a:r>
              <a:rPr lang="ar-IQ" sz="4400" b="1" dirty="0">
                <a:solidFill>
                  <a:srgbClr val="FF0000"/>
                </a:solidFill>
                <a:ea typeface="Nirmala UI" panose="020B0502040204020203" pitchFamily="34" charset="0"/>
              </a:rPr>
              <a:t>1) </a:t>
            </a:r>
            <a:r>
              <a:rPr lang="ar-SA" sz="4400" b="1" dirty="0">
                <a:solidFill>
                  <a:srgbClr val="FF0000"/>
                </a:solidFill>
                <a:ea typeface="Nirmala UI" panose="020B0502040204020203" pitchFamily="34" charset="0"/>
              </a:rPr>
              <a:t>ا</a:t>
            </a:r>
            <a:r>
              <a:rPr lang="ar-IQ" sz="4400" b="1" dirty="0">
                <a:solidFill>
                  <a:srgbClr val="FF0000"/>
                </a:solidFill>
                <a:ea typeface="Nirmala UI" panose="020B0502040204020203" pitchFamily="34" charset="0"/>
              </a:rPr>
              <a:t>لفائدة تعود للمتعاقدين </a:t>
            </a:r>
            <a:r>
              <a:rPr lang="ar-IQ" sz="4400" dirty="0">
                <a:ea typeface="Nirmala UI" panose="020B0502040204020203" pitchFamily="34" charset="0"/>
              </a:rPr>
              <a:t>حيث يسهل عليهم التعاقد وتغنيهم عن المفاوضة وإيجاد الحلول التفصيلية.</a:t>
            </a:r>
          </a:p>
          <a:p>
            <a:pPr algn="just" rtl="1">
              <a:buNone/>
            </a:pPr>
            <a:r>
              <a:rPr lang="ar-IQ" sz="4400" b="1" dirty="0">
                <a:solidFill>
                  <a:srgbClr val="FF0000"/>
                </a:solidFill>
                <a:ea typeface="Nirmala UI" panose="020B0502040204020203" pitchFamily="34" charset="0"/>
              </a:rPr>
              <a:t>2)  كما تعود الفائدة </a:t>
            </a:r>
            <a:r>
              <a:rPr lang="ar-IQ" sz="4400" b="1" dirty="0" smtClean="0">
                <a:solidFill>
                  <a:srgbClr val="FF0000"/>
                </a:solidFill>
                <a:ea typeface="Nirmala UI" panose="020B0502040204020203" pitchFamily="34" charset="0"/>
              </a:rPr>
              <a:t>للقاضي </a:t>
            </a:r>
            <a:r>
              <a:rPr lang="ar-IQ" sz="4400" dirty="0" smtClean="0">
                <a:ea typeface="Nirmala UI" panose="020B0502040204020203" pitchFamily="34" charset="0"/>
              </a:rPr>
              <a:t>ايضا </a:t>
            </a:r>
            <a:r>
              <a:rPr lang="ar-IQ" sz="4400" dirty="0">
                <a:ea typeface="Nirmala UI" panose="020B0502040204020203" pitchFamily="34" charset="0"/>
              </a:rPr>
              <a:t>عندما تسهل مهمته وتغنيه عن الاجتهاد كما تحدد له كيفية التفسير ومعرفة الاحكام التي تسري على العلاقة القانونية المعروضة عليه</a:t>
            </a:r>
          </a:p>
          <a:p>
            <a:pPr algn="just" rtl="1">
              <a:buNone/>
            </a:pPr>
            <a:endParaRPr lang="ar-IQ" sz="4400" dirty="0">
              <a:ea typeface="Nirmala UI" panose="020B0502040204020203" pitchFamily="34" charset="0"/>
            </a:endParaRPr>
          </a:p>
          <a:p>
            <a:pPr algn="just" rtl="1">
              <a:buNone/>
            </a:pPr>
            <a:r>
              <a:rPr lang="ar-IQ" sz="4400" dirty="0">
                <a:ea typeface="Nirmala UI" panose="020B0502040204020203" pitchFamily="34" charset="0"/>
              </a:rPr>
              <a:t> </a:t>
            </a:r>
            <a:r>
              <a:rPr lang="ar-SA" sz="4400" dirty="0">
                <a:ea typeface="Nirmala UI" panose="020B0502040204020203" pitchFamily="34" charset="0"/>
              </a:rPr>
              <a:t>    </a:t>
            </a:r>
            <a:r>
              <a:rPr lang="ar-IQ" sz="4400" b="1" dirty="0" smtClean="0">
                <a:solidFill>
                  <a:srgbClr val="FF0000"/>
                </a:solidFill>
                <a:ea typeface="Nirmala UI" panose="020B0502040204020203" pitchFamily="34" charset="0"/>
              </a:rPr>
              <a:t>والحل فيما يخص العقود </a:t>
            </a:r>
            <a:r>
              <a:rPr lang="ar-IQ" sz="4400" b="1" dirty="0">
                <a:solidFill>
                  <a:srgbClr val="FF0000"/>
                </a:solidFill>
                <a:ea typeface="Nirmala UI" panose="020B0502040204020203" pitchFamily="34" charset="0"/>
              </a:rPr>
              <a:t>غير المسماة </a:t>
            </a:r>
            <a:r>
              <a:rPr lang="ar-IQ" sz="4400" b="1" dirty="0" smtClean="0">
                <a:solidFill>
                  <a:srgbClr val="FF0000"/>
                </a:solidFill>
                <a:ea typeface="Nirmala UI" panose="020B0502040204020203" pitchFamily="34" charset="0"/>
              </a:rPr>
              <a:t>؟</a:t>
            </a:r>
          </a:p>
          <a:p>
            <a:pPr algn="just" rtl="1">
              <a:buNone/>
            </a:pPr>
            <a:r>
              <a:rPr lang="ar-IQ" sz="4400" dirty="0" smtClean="0">
                <a:ea typeface="Nirmala UI" panose="020B0502040204020203" pitchFamily="34" charset="0"/>
              </a:rPr>
              <a:t>يمكن </a:t>
            </a:r>
            <a:r>
              <a:rPr lang="ar-IQ" sz="4400" dirty="0">
                <a:ea typeface="Nirmala UI" panose="020B0502040204020203" pitchFamily="34" charset="0"/>
              </a:rPr>
              <a:t>تطبيق القواعد العامة بصددها اذا لم يوجد اتفاق بين الطرفين على تنظيم امر معين, حيث تطبق </a:t>
            </a:r>
            <a:r>
              <a:rPr lang="ar-IQ" sz="4400" b="1" dirty="0">
                <a:solidFill>
                  <a:srgbClr val="FF0000"/>
                </a:solidFill>
                <a:ea typeface="Nirmala UI" panose="020B0502040204020203" pitchFamily="34" charset="0"/>
              </a:rPr>
              <a:t>القواعد الامرة </a:t>
            </a:r>
            <a:r>
              <a:rPr lang="ar-IQ" sz="4400" dirty="0">
                <a:ea typeface="Nirmala UI" panose="020B0502040204020203" pitchFamily="34" charset="0"/>
              </a:rPr>
              <a:t>فأن لم توجد فبمقتضى قواعد </a:t>
            </a:r>
            <a:r>
              <a:rPr lang="ar-IQ" sz="4400" b="1" dirty="0">
                <a:solidFill>
                  <a:srgbClr val="FF0000"/>
                </a:solidFill>
                <a:ea typeface="Nirmala UI" panose="020B0502040204020203" pitchFamily="34" charset="0"/>
              </a:rPr>
              <a:t>العرف</a:t>
            </a:r>
            <a:r>
              <a:rPr lang="ar-IQ" sz="4400" dirty="0">
                <a:ea typeface="Nirmala UI" panose="020B0502040204020203" pitchFamily="34" charset="0"/>
              </a:rPr>
              <a:t> وان لم توجد فبمقتضى </a:t>
            </a:r>
            <a:r>
              <a:rPr lang="ar-IQ" sz="4500" b="1" dirty="0">
                <a:solidFill>
                  <a:srgbClr val="FF0000"/>
                </a:solidFill>
                <a:ea typeface="Nirmala UI" panose="020B0502040204020203" pitchFamily="34" charset="0"/>
              </a:rPr>
              <a:t>مبادىء الشريعة الاسلامية الاكثر ملائمة لنصوص القانون المدني </a:t>
            </a:r>
            <a:r>
              <a:rPr lang="ar-IQ" sz="4400" dirty="0">
                <a:ea typeface="Nirmala UI" panose="020B0502040204020203" pitchFamily="34" charset="0"/>
              </a:rPr>
              <a:t>فأن لم توجد فبمقتضى </a:t>
            </a:r>
            <a:r>
              <a:rPr lang="ar-IQ" sz="4500" b="1" dirty="0" smtClean="0">
                <a:solidFill>
                  <a:srgbClr val="FF0000"/>
                </a:solidFill>
                <a:ea typeface="Nirmala UI" panose="020B0502040204020203" pitchFamily="34" charset="0"/>
              </a:rPr>
              <a:t>قواعد</a:t>
            </a:r>
            <a:r>
              <a:rPr lang="ar-IQ" sz="4500" dirty="0" smtClean="0"/>
              <a:t>.</a:t>
            </a:r>
            <a:endParaRPr lang="ar-IQ" sz="4500" dirty="0"/>
          </a:p>
          <a:p>
            <a:pPr algn="r" rtl="1">
              <a:buNone/>
            </a:pPr>
            <a:r>
              <a:rPr lang="ar-IQ" sz="4500" b="1" dirty="0" smtClean="0">
                <a:solidFill>
                  <a:srgbClr val="FF0000"/>
                </a:solidFill>
                <a:ea typeface="Nirmala UI" panose="020B0502040204020203" pitchFamily="34" charset="0"/>
              </a:rPr>
              <a:t>العادلة </a:t>
            </a:r>
            <a:r>
              <a:rPr lang="ar-IQ" sz="4500" b="1" dirty="0">
                <a:solidFill>
                  <a:srgbClr val="FF0000"/>
                </a:solidFill>
                <a:ea typeface="Nirmala UI" panose="020B0502040204020203" pitchFamily="34" charset="0"/>
              </a:rPr>
              <a:t>بالاسترشاد بالاحكام التي اقرها القضاء والفقه في </a:t>
            </a:r>
            <a:r>
              <a:rPr lang="ar-IQ" sz="4500" b="1" dirty="0" smtClean="0">
                <a:solidFill>
                  <a:srgbClr val="FF0000"/>
                </a:solidFill>
                <a:ea typeface="Nirmala UI" panose="020B0502040204020203" pitchFamily="34" charset="0"/>
              </a:rPr>
              <a:t>العراق.</a:t>
            </a:r>
            <a:endParaRPr lang="ar-IQ" sz="4500" dirty="0"/>
          </a:p>
          <a:p>
            <a:endParaRPr lang="en-US" sz="4500" dirty="0"/>
          </a:p>
        </p:txBody>
      </p:sp>
      <p:sp>
        <p:nvSpPr>
          <p:cNvPr id="3" name="Slide Number Placeholder 2"/>
          <p:cNvSpPr>
            <a:spLocks noGrp="1"/>
          </p:cNvSpPr>
          <p:nvPr>
            <p:ph type="sldNum" sz="quarter" idx="12"/>
          </p:nvPr>
        </p:nvSpPr>
        <p:spPr/>
        <p:txBody>
          <a:bodyPr/>
          <a:lstStyle/>
          <a:p>
            <a:fld id="{3C7BA46B-66E5-46F4-96E4-55FC2A44EE3F}" type="slidenum">
              <a:rPr lang="en-US" smtClean="0"/>
              <a:pPr/>
              <a:t>6</a:t>
            </a:fld>
            <a:endParaRPr lang="en-US"/>
          </a:p>
        </p:txBody>
      </p:sp>
      <p:sp>
        <p:nvSpPr>
          <p:cNvPr id="2" name="Title 1"/>
          <p:cNvSpPr>
            <a:spLocks noGrp="1"/>
          </p:cNvSpPr>
          <p:nvPr>
            <p:ph type="title"/>
          </p:nvPr>
        </p:nvSpPr>
        <p:spPr>
          <a:xfrm>
            <a:off x="457200" y="274638"/>
            <a:ext cx="8229600" cy="806037"/>
          </a:xfrm>
        </p:spPr>
        <p:txBody>
          <a:bodyPr>
            <a:normAutofit fontScale="90000"/>
          </a:bodyPr>
          <a:lstStyle/>
          <a:p>
            <a:pPr algn="ctr"/>
            <a:r>
              <a:rPr lang="ar-IQ" b="1" dirty="0"/>
              <a:t/>
            </a:r>
            <a:br>
              <a:rPr lang="ar-IQ" b="1" dirty="0"/>
            </a:br>
            <a:r>
              <a:rPr lang="ar-IQ" sz="3600" dirty="0" smtClean="0">
                <a:solidFill>
                  <a:srgbClr val="FF0000"/>
                </a:solidFill>
              </a:rPr>
              <a:t>س/ عدد </a:t>
            </a:r>
            <a:r>
              <a:rPr lang="ar-JO" sz="3600" b="1" dirty="0" smtClean="0">
                <a:solidFill>
                  <a:srgbClr val="FF0000"/>
                </a:solidFill>
              </a:rPr>
              <a:t>فوائد </a:t>
            </a:r>
            <a:r>
              <a:rPr lang="ar-JO" sz="3600" b="1" dirty="0">
                <a:solidFill>
                  <a:srgbClr val="FF0000"/>
                </a:solidFill>
              </a:rPr>
              <a:t>العملیه‌ فی تقسیم العقود إلی مسماه‌ وغیر مسماه‌</a:t>
            </a:r>
            <a:endParaRPr lang="en-US" sz="3600" dirty="0">
              <a:solidFill>
                <a:srgbClr val="FF0000"/>
              </a:solidFill>
            </a:endParaRPr>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arn(inVertical)">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fade">
                                      <p:cBhvr>
                                        <p:cTn id="20" dur="500"/>
                                        <p:tgtEl>
                                          <p:spTgt spid="4">
                                            <p:txEl>
                                              <p:pRg st="4" end="4"/>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Effect transition="in" filter="fade">
                                      <p:cBhvr>
                                        <p:cTn id="23"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p:txBody>
          <a:bodyPr/>
          <a:lstStyle/>
          <a:p>
            <a:pPr marL="0" indent="0" algn="r" rtl="1" eaLnBrk="1" hangingPunct="1">
              <a:buNone/>
              <a:defRPr/>
            </a:pPr>
            <a:r>
              <a:rPr lang="ar-IQ" dirty="0"/>
              <a:t>ندرس في مادة العقود المسماة لهذا العام الدراسي :-</a:t>
            </a:r>
          </a:p>
          <a:p>
            <a:pPr marL="457200" indent="-457200" algn="r" rtl="1" eaLnBrk="1" hangingPunct="1">
              <a:buFont typeface="+mj-lt"/>
              <a:buAutoNum type="arabicPeriod"/>
              <a:defRPr/>
            </a:pPr>
            <a:r>
              <a:rPr lang="ar-IQ" dirty="0"/>
              <a:t>عقد البيع </a:t>
            </a:r>
          </a:p>
          <a:p>
            <a:pPr marL="457200" indent="-457200" algn="r" rtl="1" eaLnBrk="1" hangingPunct="1">
              <a:buFont typeface="+mj-lt"/>
              <a:buAutoNum type="arabicPeriod"/>
              <a:defRPr/>
            </a:pPr>
            <a:r>
              <a:rPr lang="ar-IQ" dirty="0"/>
              <a:t>عقد الايجار </a:t>
            </a:r>
          </a:p>
          <a:p>
            <a:pPr marL="457200" indent="-457200" algn="r" rtl="1" eaLnBrk="1" hangingPunct="1">
              <a:buFont typeface="+mj-lt"/>
              <a:buAutoNum type="arabicPeriod"/>
              <a:defRPr/>
            </a:pPr>
            <a:r>
              <a:rPr lang="ar-IQ" dirty="0"/>
              <a:t>عقد المقاولة </a:t>
            </a:r>
            <a:endParaRPr lang="en-US" dirty="0"/>
          </a:p>
        </p:txBody>
      </p:sp>
      <p:sp>
        <p:nvSpPr>
          <p:cNvPr id="2" name="Slide Number Placeholder 1"/>
          <p:cNvSpPr>
            <a:spLocks noGrp="1"/>
          </p:cNvSpPr>
          <p:nvPr>
            <p:ph type="sldNum" sz="quarter" idx="12"/>
          </p:nvPr>
        </p:nvSpPr>
        <p:spPr/>
        <p:txBody>
          <a:bodyPr/>
          <a:lstStyle/>
          <a:p>
            <a:fld id="{3C7BA46B-66E5-46F4-96E4-55FC2A44EE3F}" type="slidenum">
              <a:rPr lang="en-US" smtClean="0"/>
              <a:pPr/>
              <a:t>7</a:t>
            </a:fld>
            <a:endParaRPr lang="en-US"/>
          </a:p>
        </p:txBody>
      </p:sp>
      <p:sp>
        <p:nvSpPr>
          <p:cNvPr id="6146" name="Rectangle 2"/>
          <p:cNvSpPr>
            <a:spLocks noGrp="1" noChangeArrowheads="1"/>
          </p:cNvSpPr>
          <p:nvPr>
            <p:ph type="title"/>
          </p:nvPr>
        </p:nvSpPr>
        <p:spPr>
          <a:solidFill>
            <a:schemeClr val="accent1"/>
          </a:solidFill>
        </p:spPr>
        <p:txBody>
          <a:bodyPr/>
          <a:lstStyle/>
          <a:p>
            <a:pPr algn="ctr" eaLnBrk="1" hangingPunct="1">
              <a:defRPr/>
            </a:pPr>
            <a:r>
              <a:rPr lang="ar-IQ" dirty="0">
                <a:solidFill>
                  <a:srgbClr val="FFFF00"/>
                </a:solidFill>
              </a:rPr>
              <a:t>موضوع مادة العقود</a:t>
            </a:r>
            <a:endParaRPr lang="en-US" dirty="0">
              <a:solidFill>
                <a:srgbClr val="FFFF00"/>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16637739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ppt_x"/>
                                          </p:val>
                                        </p:tav>
                                        <p:tav tm="100000">
                                          <p:val>
                                            <p:strVal val="#ppt_x"/>
                                          </p:val>
                                        </p:tav>
                                      </p:tavLst>
                                    </p:anim>
                                    <p:anim calcmode="lin" valueType="num">
                                      <p:cBhvr additive="base">
                                        <p:cTn id="8" dur="500" fill="hold"/>
                                        <p:tgtEl>
                                          <p:spTgt spid="61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7">
                                            <p:txEl>
                                              <p:pRg st="0" end="0"/>
                                            </p:txEl>
                                          </p:spTgt>
                                        </p:tgtEl>
                                        <p:attrNameLst>
                                          <p:attrName>style.visibility</p:attrName>
                                        </p:attrNameLst>
                                      </p:cBhvr>
                                      <p:to>
                                        <p:strVal val="visible"/>
                                      </p:to>
                                    </p:set>
                                    <p:anim calcmode="lin" valueType="num">
                                      <p:cBhvr additive="base">
                                        <p:cTn id="13"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7">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147">
                                            <p:txEl>
                                              <p:pRg st="1" end="1"/>
                                            </p:txEl>
                                          </p:spTgt>
                                        </p:tgtEl>
                                        <p:attrNameLst>
                                          <p:attrName>style.visibility</p:attrName>
                                        </p:attrNameLst>
                                      </p:cBhvr>
                                      <p:to>
                                        <p:strVal val="visible"/>
                                      </p:to>
                                    </p:set>
                                    <p:anim calcmode="lin" valueType="num">
                                      <p:cBhvr additive="base">
                                        <p:cTn id="17"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147">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147">
                                            <p:txEl>
                                              <p:pRg st="2" end="2"/>
                                            </p:txEl>
                                          </p:spTgt>
                                        </p:tgtEl>
                                        <p:attrNameLst>
                                          <p:attrName>style.visibility</p:attrName>
                                        </p:attrNameLst>
                                      </p:cBhvr>
                                      <p:to>
                                        <p:strVal val="visible"/>
                                      </p:to>
                                    </p:set>
                                    <p:anim calcmode="lin" valueType="num">
                                      <p:cBhvr additive="base">
                                        <p:cTn id="21"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147">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147">
                                            <p:txEl>
                                              <p:pRg st="3" end="3"/>
                                            </p:txEl>
                                          </p:spTgt>
                                        </p:tgtEl>
                                        <p:attrNameLst>
                                          <p:attrName>style.visibility</p:attrName>
                                        </p:attrNameLst>
                                      </p:cBhvr>
                                      <p:to>
                                        <p:strVal val="visible"/>
                                      </p:to>
                                    </p:set>
                                    <p:anim calcmode="lin" valueType="num">
                                      <p:cBhvr additive="base">
                                        <p:cTn id="25"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normAutofit/>
          </a:bodyPr>
          <a:lstStyle/>
          <a:p>
            <a:pPr marL="514350" indent="-514350" algn="r" rtl="1" eaLnBrk="1" hangingPunct="1">
              <a:lnSpc>
                <a:spcPct val="80000"/>
              </a:lnSpc>
              <a:buFont typeface="+mj-lt"/>
              <a:buAutoNum type="arabicPeriod"/>
              <a:defRPr/>
            </a:pPr>
            <a:r>
              <a:rPr lang="ar-IQ" sz="2800" dirty="0"/>
              <a:t>أصل عقد البيع </a:t>
            </a:r>
          </a:p>
          <a:p>
            <a:pPr marL="514350" indent="-514350" algn="r" rtl="1">
              <a:lnSpc>
                <a:spcPct val="80000"/>
              </a:lnSpc>
              <a:buFont typeface="+mj-lt"/>
              <a:buAutoNum type="arabicPeriod"/>
              <a:defRPr/>
            </a:pPr>
            <a:r>
              <a:rPr lang="ar-IQ" sz="2800" dirty="0"/>
              <a:t>تعريف عقد البيع</a:t>
            </a:r>
            <a:r>
              <a:rPr lang="ar-SA" sz="2800" dirty="0"/>
              <a:t> القانون</a:t>
            </a:r>
            <a:r>
              <a:rPr lang="ar-IQ" sz="2800" dirty="0"/>
              <a:t> </a:t>
            </a:r>
            <a:r>
              <a:rPr lang="ar-SA" sz="2800" dirty="0"/>
              <a:t>في </a:t>
            </a:r>
            <a:r>
              <a:rPr lang="ar-IQ" sz="2800" dirty="0" smtClean="0"/>
              <a:t>العراقي </a:t>
            </a:r>
            <a:endParaRPr lang="ar-IQ" sz="2800" dirty="0"/>
          </a:p>
          <a:p>
            <a:pPr marL="514350" indent="-514350" algn="r" rtl="1" eaLnBrk="1" hangingPunct="1">
              <a:lnSpc>
                <a:spcPct val="80000"/>
              </a:lnSpc>
              <a:buFont typeface="+mj-lt"/>
              <a:buAutoNum type="arabicPeriod"/>
              <a:defRPr/>
            </a:pPr>
            <a:r>
              <a:rPr lang="ar-IQ" sz="2800" dirty="0"/>
              <a:t>خصائص عقد البيع</a:t>
            </a:r>
          </a:p>
          <a:p>
            <a:pPr marL="514350" indent="-514350" algn="r" rtl="1" eaLnBrk="1" hangingPunct="1">
              <a:lnSpc>
                <a:spcPct val="80000"/>
              </a:lnSpc>
              <a:buFont typeface="+mj-lt"/>
              <a:buAutoNum type="arabicPeriod"/>
              <a:defRPr/>
            </a:pPr>
            <a:endParaRPr lang="ar-IQ" sz="2800" dirty="0"/>
          </a:p>
          <a:p>
            <a:pPr eaLnBrk="1" hangingPunct="1">
              <a:lnSpc>
                <a:spcPct val="80000"/>
              </a:lnSpc>
              <a:defRPr/>
            </a:pPr>
            <a:endParaRPr lang="ar-IQ" sz="2800" dirty="0"/>
          </a:p>
          <a:p>
            <a:pPr eaLnBrk="1" hangingPunct="1">
              <a:lnSpc>
                <a:spcPct val="80000"/>
              </a:lnSpc>
              <a:defRPr/>
            </a:pPr>
            <a:endParaRPr lang="en-US" sz="2800" dirty="0"/>
          </a:p>
        </p:txBody>
      </p:sp>
      <p:sp>
        <p:nvSpPr>
          <p:cNvPr id="2" name="Slide Number Placeholder 1"/>
          <p:cNvSpPr>
            <a:spLocks noGrp="1"/>
          </p:cNvSpPr>
          <p:nvPr>
            <p:ph type="sldNum" sz="quarter" idx="12"/>
          </p:nvPr>
        </p:nvSpPr>
        <p:spPr/>
        <p:txBody>
          <a:bodyPr/>
          <a:lstStyle/>
          <a:p>
            <a:fld id="{3C7BA46B-66E5-46F4-96E4-55FC2A44EE3F}" type="slidenum">
              <a:rPr lang="en-US" smtClean="0"/>
              <a:pPr/>
              <a:t>8</a:t>
            </a:fld>
            <a:endParaRPr lang="en-US"/>
          </a:p>
        </p:txBody>
      </p:sp>
      <p:sp>
        <p:nvSpPr>
          <p:cNvPr id="7170" name="Rectangle 2"/>
          <p:cNvSpPr>
            <a:spLocks noGrp="1" noChangeArrowheads="1"/>
          </p:cNvSpPr>
          <p:nvPr>
            <p:ph type="title"/>
          </p:nvPr>
        </p:nvSpPr>
        <p:spPr>
          <a:solidFill>
            <a:schemeClr val="accent1"/>
          </a:solidFill>
        </p:spPr>
        <p:txBody>
          <a:bodyPr/>
          <a:lstStyle/>
          <a:p>
            <a:pPr algn="ctr" eaLnBrk="1" hangingPunct="1">
              <a:defRPr/>
            </a:pPr>
            <a:r>
              <a:rPr lang="ar-IQ" dirty="0">
                <a:solidFill>
                  <a:srgbClr val="FFFF00"/>
                </a:solidFill>
              </a:rPr>
              <a:t>الاحكام القانونية لعقد البيع </a:t>
            </a:r>
            <a:endParaRPr lang="en-US" dirty="0">
              <a:solidFill>
                <a:srgbClr val="FFFF00"/>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3062503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fill="hold"/>
                                        <p:tgtEl>
                                          <p:spTgt spid="7170"/>
                                        </p:tgtEl>
                                        <p:attrNameLst>
                                          <p:attrName>ppt_x</p:attrName>
                                        </p:attrNameLst>
                                      </p:cBhvr>
                                      <p:tavLst>
                                        <p:tav tm="0">
                                          <p:val>
                                            <p:strVal val="#ppt_x"/>
                                          </p:val>
                                        </p:tav>
                                        <p:tav tm="100000">
                                          <p:val>
                                            <p:strVal val="#ppt_x"/>
                                          </p:val>
                                        </p:tav>
                                      </p:tavLst>
                                    </p:anim>
                                    <p:anim calcmode="lin" valueType="num">
                                      <p:cBhvr additive="base">
                                        <p:cTn id="8" dur="500" fill="hold"/>
                                        <p:tgtEl>
                                          <p:spTgt spid="717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7171">
                                            <p:txEl>
                                              <p:pRg st="0" end="0"/>
                                            </p:txEl>
                                          </p:spTgt>
                                        </p:tgtEl>
                                        <p:attrNameLst>
                                          <p:attrName>style.visibility</p:attrName>
                                        </p:attrNameLst>
                                      </p:cBhvr>
                                      <p:to>
                                        <p:strVal val="visible"/>
                                      </p:to>
                                    </p:set>
                                    <p:animEffect transition="in" filter="fade">
                                      <p:cBhvr>
                                        <p:cTn id="13" dur="1000"/>
                                        <p:tgtEl>
                                          <p:spTgt spid="7171">
                                            <p:txEl>
                                              <p:pRg st="0" end="0"/>
                                            </p:txEl>
                                          </p:spTgt>
                                        </p:tgtEl>
                                      </p:cBhvr>
                                    </p:animEffect>
                                    <p:anim calcmode="lin" valueType="num">
                                      <p:cBhvr>
                                        <p:cTn id="14"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7171">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7171">
                                            <p:txEl>
                                              <p:pRg st="1" end="1"/>
                                            </p:txEl>
                                          </p:spTgt>
                                        </p:tgtEl>
                                        <p:attrNameLst>
                                          <p:attrName>style.visibility</p:attrName>
                                        </p:attrNameLst>
                                      </p:cBhvr>
                                      <p:to>
                                        <p:strVal val="visible"/>
                                      </p:to>
                                    </p:set>
                                    <p:animEffect transition="in" filter="fade">
                                      <p:cBhvr>
                                        <p:cTn id="18" dur="1000"/>
                                        <p:tgtEl>
                                          <p:spTgt spid="7171">
                                            <p:txEl>
                                              <p:pRg st="1" end="1"/>
                                            </p:txEl>
                                          </p:spTgt>
                                        </p:tgtEl>
                                      </p:cBhvr>
                                    </p:animEffect>
                                    <p:anim calcmode="lin" valueType="num">
                                      <p:cBhvr>
                                        <p:cTn id="19" dur="10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7171">
                                            <p:txEl>
                                              <p:pRg st="1" end="1"/>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7171">
                                            <p:txEl>
                                              <p:pRg st="2" end="2"/>
                                            </p:txEl>
                                          </p:spTgt>
                                        </p:tgtEl>
                                        <p:attrNameLst>
                                          <p:attrName>style.visibility</p:attrName>
                                        </p:attrNameLst>
                                      </p:cBhvr>
                                      <p:to>
                                        <p:strVal val="visible"/>
                                      </p:to>
                                    </p:set>
                                    <p:animEffect transition="in" filter="fade">
                                      <p:cBhvr>
                                        <p:cTn id="23" dur="1000"/>
                                        <p:tgtEl>
                                          <p:spTgt spid="7171">
                                            <p:txEl>
                                              <p:pRg st="2" end="2"/>
                                            </p:txEl>
                                          </p:spTgt>
                                        </p:tgtEl>
                                      </p:cBhvr>
                                    </p:animEffect>
                                    <p:anim calcmode="lin" valueType="num">
                                      <p:cBhvr>
                                        <p:cTn id="24" dur="10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717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endParaRPr lang="ar-IQ" dirty="0" smtClean="0"/>
          </a:p>
          <a:p>
            <a:pPr algn="r" rtl="1">
              <a:buNone/>
            </a:pPr>
            <a:r>
              <a:rPr lang="ar-IQ" b="1" dirty="0" smtClean="0">
                <a:solidFill>
                  <a:srgbClr val="FF0000"/>
                </a:solidFill>
              </a:rPr>
              <a:t>1- العقد </a:t>
            </a:r>
            <a:r>
              <a:rPr lang="ar-IQ" b="1" dirty="0">
                <a:solidFill>
                  <a:srgbClr val="FF0000"/>
                </a:solidFill>
              </a:rPr>
              <a:t>يكون </a:t>
            </a:r>
            <a:r>
              <a:rPr lang="ar-IQ" b="1" dirty="0" smtClean="0">
                <a:solidFill>
                  <a:srgbClr val="FF0000"/>
                </a:solidFill>
              </a:rPr>
              <a:t>بسيطا: </a:t>
            </a:r>
            <a:r>
              <a:rPr lang="ar-IQ" dirty="0"/>
              <a:t>اذا كان عقد </a:t>
            </a:r>
            <a:r>
              <a:rPr lang="ar-IQ" dirty="0" smtClean="0"/>
              <a:t>واحدا. </a:t>
            </a:r>
          </a:p>
          <a:p>
            <a:pPr algn="r" rtl="1">
              <a:buNone/>
            </a:pPr>
            <a:r>
              <a:rPr lang="ar-IQ" b="1" dirty="0" smtClean="0">
                <a:solidFill>
                  <a:srgbClr val="FF0000"/>
                </a:solidFill>
              </a:rPr>
              <a:t>2- وقد </a:t>
            </a:r>
            <a:r>
              <a:rPr lang="ar-IQ" b="1" dirty="0">
                <a:solidFill>
                  <a:srgbClr val="FF0000"/>
                </a:solidFill>
              </a:rPr>
              <a:t>يكون </a:t>
            </a:r>
            <a:r>
              <a:rPr lang="ar-IQ" b="1" dirty="0" smtClean="0">
                <a:solidFill>
                  <a:srgbClr val="FF0000"/>
                </a:solidFill>
              </a:rPr>
              <a:t>مركبا: </a:t>
            </a:r>
            <a:r>
              <a:rPr lang="ar-IQ" dirty="0"/>
              <a:t>اذا كان مزيجا من عقود متنوعة </a:t>
            </a:r>
            <a:r>
              <a:rPr lang="ar-IQ" b="1" dirty="0">
                <a:solidFill>
                  <a:srgbClr val="FF0000"/>
                </a:solidFill>
              </a:rPr>
              <a:t>كالبيع والايجار. </a:t>
            </a:r>
            <a:endParaRPr lang="ar-IQ" b="1" dirty="0" smtClean="0">
              <a:solidFill>
                <a:srgbClr val="FF0000"/>
              </a:solidFill>
            </a:endParaRPr>
          </a:p>
          <a:p>
            <a:pPr algn="r" rtl="1">
              <a:buNone/>
            </a:pPr>
            <a:r>
              <a:rPr lang="ar-IQ" b="1" dirty="0" smtClean="0">
                <a:solidFill>
                  <a:srgbClr val="FF0000"/>
                </a:solidFill>
              </a:rPr>
              <a:t>3- وايضا </a:t>
            </a:r>
            <a:r>
              <a:rPr lang="ar-IQ" b="1" dirty="0">
                <a:solidFill>
                  <a:srgbClr val="FF0000"/>
                </a:solidFill>
              </a:rPr>
              <a:t>يسمى </a:t>
            </a:r>
            <a:r>
              <a:rPr lang="ar-IQ" b="1" dirty="0" smtClean="0">
                <a:solidFill>
                  <a:srgbClr val="FF0000"/>
                </a:solidFill>
              </a:rPr>
              <a:t>مختلطا</a:t>
            </a:r>
            <a:r>
              <a:rPr lang="ar-IQ" dirty="0" smtClean="0"/>
              <a:t>: كما </a:t>
            </a:r>
            <a:r>
              <a:rPr lang="ar-IQ" dirty="0"/>
              <a:t>في العقد بين صاحب الفندق والنازل فيه فهو مزيج </a:t>
            </a:r>
            <a:r>
              <a:rPr lang="ar-IQ" dirty="0" smtClean="0"/>
              <a:t>من:</a:t>
            </a:r>
          </a:p>
          <a:p>
            <a:pPr algn="r" rtl="1">
              <a:buNone/>
            </a:pPr>
            <a:r>
              <a:rPr lang="ar-IQ" b="1" dirty="0">
                <a:solidFill>
                  <a:srgbClr val="FF0000"/>
                </a:solidFill>
              </a:rPr>
              <a:t>1-  عقد ايجار </a:t>
            </a:r>
            <a:r>
              <a:rPr lang="ar-IQ" dirty="0"/>
              <a:t>بالنسبة الى </a:t>
            </a:r>
            <a:r>
              <a:rPr lang="ar-IQ" dirty="0" smtClean="0"/>
              <a:t>المسكن.</a:t>
            </a:r>
          </a:p>
          <a:p>
            <a:pPr algn="r" rtl="1">
              <a:buNone/>
            </a:pPr>
            <a:r>
              <a:rPr lang="ar-IQ" b="1" dirty="0">
                <a:solidFill>
                  <a:srgbClr val="FF0000"/>
                </a:solidFill>
              </a:rPr>
              <a:t>2- </a:t>
            </a:r>
            <a:r>
              <a:rPr lang="ar-IQ" b="1" dirty="0" smtClean="0">
                <a:solidFill>
                  <a:srgbClr val="FF0000"/>
                </a:solidFill>
              </a:rPr>
              <a:t>وعقد بيع </a:t>
            </a:r>
            <a:r>
              <a:rPr lang="ar-IQ" dirty="0"/>
              <a:t>بالنسبة للمأكل </a:t>
            </a:r>
            <a:r>
              <a:rPr lang="ar-IQ" dirty="0" smtClean="0"/>
              <a:t>.</a:t>
            </a:r>
          </a:p>
          <a:p>
            <a:pPr algn="r" rtl="1">
              <a:buNone/>
            </a:pPr>
            <a:r>
              <a:rPr lang="ar-IQ" b="1" dirty="0">
                <a:solidFill>
                  <a:srgbClr val="FF0000"/>
                </a:solidFill>
              </a:rPr>
              <a:t>3- وعقد عمل </a:t>
            </a:r>
            <a:r>
              <a:rPr lang="ar-IQ" dirty="0"/>
              <a:t>بالنسبة الى الخدمة </a:t>
            </a:r>
            <a:endParaRPr lang="ar-IQ" dirty="0" smtClean="0"/>
          </a:p>
          <a:p>
            <a:pPr algn="r" rtl="1">
              <a:buNone/>
            </a:pPr>
            <a:r>
              <a:rPr lang="ar-IQ" b="1" dirty="0">
                <a:solidFill>
                  <a:srgbClr val="FF0000"/>
                </a:solidFill>
              </a:rPr>
              <a:t>4- وعقد وديعة </a:t>
            </a:r>
            <a:r>
              <a:rPr lang="ar-IQ" dirty="0"/>
              <a:t>بالنسبة الى الامتعة</a:t>
            </a:r>
            <a:r>
              <a:rPr lang="en-US" dirty="0"/>
              <a:t>.</a:t>
            </a:r>
          </a:p>
          <a:p>
            <a:pPr algn="r" rtl="1">
              <a:buNone/>
            </a:pPr>
            <a:endParaRPr lang="en-US" dirty="0"/>
          </a:p>
          <a:p>
            <a:pPr algn="ctr" rtl="1">
              <a:buNone/>
            </a:pPr>
            <a:r>
              <a:rPr lang="ar-SA" b="1" u="sng" dirty="0"/>
              <a:t> </a:t>
            </a:r>
            <a:endParaRPr lang="ar-IQ" dirty="0"/>
          </a:p>
        </p:txBody>
      </p:sp>
      <p:sp>
        <p:nvSpPr>
          <p:cNvPr id="4" name="Slide Number Placeholder 3"/>
          <p:cNvSpPr>
            <a:spLocks noGrp="1"/>
          </p:cNvSpPr>
          <p:nvPr>
            <p:ph type="sldNum" sz="quarter" idx="12"/>
          </p:nvPr>
        </p:nvSpPr>
        <p:spPr/>
        <p:txBody>
          <a:bodyPr/>
          <a:lstStyle/>
          <a:p>
            <a:fld id="{3C7BA46B-66E5-46F4-96E4-55FC2A44EE3F}" type="slidenum">
              <a:rPr lang="en-US" smtClean="0"/>
              <a:pPr/>
              <a:t>9</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20881</TotalTime>
  <Words>2025</Words>
  <Application>Microsoft Office PowerPoint</Application>
  <PresentationFormat>On-screen Show (4:3)</PresentationFormat>
  <Paragraphs>193</Paragraphs>
  <Slides>24</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Arabic Typesetting</vt:lpstr>
      <vt:lpstr>Arial</vt:lpstr>
      <vt:lpstr>Calibri</vt:lpstr>
      <vt:lpstr>Lucida Sans Unicode</vt:lpstr>
      <vt:lpstr>Nirmala UI</vt:lpstr>
      <vt:lpstr>Tahoma</vt:lpstr>
      <vt:lpstr>Verdana</vt:lpstr>
      <vt:lpstr>Wingdings 2</vt:lpstr>
      <vt:lpstr>Wingdings 3</vt:lpstr>
      <vt:lpstr>Concourse</vt:lpstr>
      <vt:lpstr>الوجيز في العقود المدنية  محاضرات في عقد البيع</vt:lpstr>
      <vt:lpstr>PowerPoint Presentation</vt:lpstr>
      <vt:lpstr>PowerPoint Presentation</vt:lpstr>
      <vt:lpstr>PowerPoint Presentation</vt:lpstr>
      <vt:lpstr>ما هي فائدة التقسم؟</vt:lpstr>
      <vt:lpstr> س/ عدد فوائد العملیه‌ فی تقسیم العقود إلی مسماه‌ وغیر مسماه‌</vt:lpstr>
      <vt:lpstr>موضوع مادة العقود</vt:lpstr>
      <vt:lpstr>الاحكام القانونية لعقد البيع </vt:lpstr>
      <vt:lpstr>PowerPoint Presentation</vt:lpstr>
      <vt:lpstr>التكييف القانون للعقد وتفسيره </vt:lpstr>
      <vt:lpstr>عقد البيع المواد 506-600 م عراقي</vt:lpstr>
      <vt:lpstr>خصائص عقد البيع</vt:lpstr>
      <vt:lpstr>PowerPoint Presentation</vt:lpstr>
      <vt:lpstr>تمييز عقد البيع عن العقود الاخرى </vt:lpstr>
      <vt:lpstr> اولا: عقد البيع والهبه بعوض </vt:lpstr>
      <vt:lpstr>ثانيا: تمييز عقد البيع والوصية </vt:lpstr>
      <vt:lpstr>PowerPoint Presentation</vt:lpstr>
      <vt:lpstr>PowerPoint Presentation</vt:lpstr>
      <vt:lpstr>خامسا: عقد البيع وعقد القرض</vt:lpstr>
      <vt:lpstr>PowerPoint Presentation</vt:lpstr>
      <vt:lpstr>الحالة الاولى</vt:lpstr>
      <vt:lpstr>PowerPoint Presentation</vt:lpstr>
      <vt:lpstr>الحالة الثانية </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تقسيم العقود المدنية</dc:title>
  <dc:creator>Clark</dc:creator>
  <cp:lastModifiedBy>Maher</cp:lastModifiedBy>
  <cp:revision>3237</cp:revision>
  <cp:lastPrinted>2014-02-03T16:56:53Z</cp:lastPrinted>
  <dcterms:created xsi:type="dcterms:W3CDTF">2013-09-27T19:01:12Z</dcterms:created>
  <dcterms:modified xsi:type="dcterms:W3CDTF">2024-10-01T21:03:43Z</dcterms:modified>
</cp:coreProperties>
</file>