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handoutMasterIdLst>
    <p:handoutMasterId r:id="rId29"/>
  </p:handoutMasterIdLst>
  <p:sldIdLst>
    <p:sldId id="450" r:id="rId2"/>
    <p:sldId id="398" r:id="rId3"/>
    <p:sldId id="399" r:id="rId4"/>
    <p:sldId id="400" r:id="rId5"/>
    <p:sldId id="364" r:id="rId6"/>
    <p:sldId id="447" r:id="rId7"/>
    <p:sldId id="267" r:id="rId8"/>
    <p:sldId id="458" r:id="rId9"/>
    <p:sldId id="457" r:id="rId10"/>
    <p:sldId id="448" r:id="rId11"/>
    <p:sldId id="371" r:id="rId12"/>
    <p:sldId id="268" r:id="rId13"/>
    <p:sldId id="402" r:id="rId14"/>
    <p:sldId id="403" r:id="rId15"/>
    <p:sldId id="460" r:id="rId16"/>
    <p:sldId id="459" r:id="rId17"/>
    <p:sldId id="404" r:id="rId18"/>
    <p:sldId id="271" r:id="rId19"/>
    <p:sldId id="461" r:id="rId20"/>
    <p:sldId id="405" r:id="rId21"/>
    <p:sldId id="456" r:id="rId22"/>
    <p:sldId id="406" r:id="rId23"/>
    <p:sldId id="451" r:id="rId24"/>
    <p:sldId id="275" r:id="rId25"/>
    <p:sldId id="462" r:id="rId26"/>
    <p:sldId id="407" r:id="rId27"/>
  </p:sldIdLst>
  <p:sldSz cx="9144000" cy="6858000" type="screen4x3"/>
  <p:notesSz cx="7077075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79" autoAdjust="0"/>
    <p:restoredTop sz="94629" autoAdjust="0"/>
  </p:normalViewPr>
  <p:slideViewPr>
    <p:cSldViewPr>
      <p:cViewPr varScale="1">
        <p:scale>
          <a:sx n="82" d="100"/>
          <a:sy n="82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5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A302D5-2D50-4353-A413-6F24881F373B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5C981EB-5776-4CAA-94A4-CD314F02143F}">
      <dgm:prSet phldrT="[Text]"/>
      <dgm:spPr/>
      <dgm:t>
        <a:bodyPr/>
        <a:lstStyle/>
        <a:p>
          <a:r>
            <a:rPr lang="ar-IQ" dirty="0"/>
            <a:t>وجود الرضا</a:t>
          </a:r>
          <a:endParaRPr lang="en-US" dirty="0"/>
        </a:p>
      </dgm:t>
    </dgm:pt>
    <dgm:pt modelId="{70B5E2FF-23DB-4713-94F9-BE18C58CE962}" type="parTrans" cxnId="{EC7EC67C-14DA-4449-AEDC-C7C5C49D467B}">
      <dgm:prSet/>
      <dgm:spPr/>
      <dgm:t>
        <a:bodyPr/>
        <a:lstStyle/>
        <a:p>
          <a:endParaRPr lang="en-US"/>
        </a:p>
      </dgm:t>
    </dgm:pt>
    <dgm:pt modelId="{F7E2E2F6-CAF4-4FB0-B4AF-AF8ACF29D54C}" type="sibTrans" cxnId="{EC7EC67C-14DA-4449-AEDC-C7C5C49D467B}">
      <dgm:prSet/>
      <dgm:spPr/>
      <dgm:t>
        <a:bodyPr/>
        <a:lstStyle/>
        <a:p>
          <a:endParaRPr lang="en-US"/>
        </a:p>
      </dgm:t>
    </dgm:pt>
    <dgm:pt modelId="{FE680F97-30B6-4530-83FC-2A0B2948783B}">
      <dgm:prSet phldrT="[Text]"/>
      <dgm:spPr/>
      <dgm:t>
        <a:bodyPr/>
        <a:lstStyle/>
        <a:p>
          <a:r>
            <a:rPr lang="ar-IQ" dirty="0"/>
            <a:t>صحة الرضا</a:t>
          </a:r>
          <a:endParaRPr lang="en-US" dirty="0"/>
        </a:p>
      </dgm:t>
    </dgm:pt>
    <dgm:pt modelId="{3B2404B7-8F7E-4137-8517-238BC30D0F77}" type="parTrans" cxnId="{B89966AD-0345-411E-9CAA-5EB7EA77A2B8}">
      <dgm:prSet/>
      <dgm:spPr/>
      <dgm:t>
        <a:bodyPr/>
        <a:lstStyle/>
        <a:p>
          <a:endParaRPr lang="en-US"/>
        </a:p>
      </dgm:t>
    </dgm:pt>
    <dgm:pt modelId="{4C15C8DA-1FED-403B-BBE5-FE216F41ED6E}" type="sibTrans" cxnId="{B89966AD-0345-411E-9CAA-5EB7EA77A2B8}">
      <dgm:prSet/>
      <dgm:spPr/>
      <dgm:t>
        <a:bodyPr/>
        <a:lstStyle/>
        <a:p>
          <a:endParaRPr lang="en-US"/>
        </a:p>
      </dgm:t>
    </dgm:pt>
    <dgm:pt modelId="{C06AEF94-7E2E-4186-8884-9671DBD38DC6}">
      <dgm:prSet phldrT="[Text]"/>
      <dgm:spPr/>
      <dgm:t>
        <a:bodyPr/>
        <a:lstStyle/>
        <a:p>
          <a:r>
            <a:rPr lang="ar-IQ" dirty="0"/>
            <a:t>صور الرضا وأوصافه</a:t>
          </a:r>
          <a:endParaRPr lang="en-US" dirty="0"/>
        </a:p>
      </dgm:t>
    </dgm:pt>
    <dgm:pt modelId="{63E66027-A54D-42E3-851B-C5749130E7F9}" type="parTrans" cxnId="{D5EEDC8C-8CEC-4774-9D69-77F4F2DDC3C2}">
      <dgm:prSet/>
      <dgm:spPr/>
      <dgm:t>
        <a:bodyPr/>
        <a:lstStyle/>
        <a:p>
          <a:endParaRPr lang="en-US"/>
        </a:p>
      </dgm:t>
    </dgm:pt>
    <dgm:pt modelId="{4257A15C-0B87-40E4-839B-6CDFE734E886}" type="sibTrans" cxnId="{D5EEDC8C-8CEC-4774-9D69-77F4F2DDC3C2}">
      <dgm:prSet/>
      <dgm:spPr/>
      <dgm:t>
        <a:bodyPr/>
        <a:lstStyle/>
        <a:p>
          <a:endParaRPr lang="en-US"/>
        </a:p>
      </dgm:t>
    </dgm:pt>
    <dgm:pt modelId="{1DF6BED9-84D7-4BEB-B89F-2A57CA9B6F70}" type="pres">
      <dgm:prSet presAssocID="{6CA302D5-2D50-4353-A413-6F24881F373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40A0F5C-5194-4672-8523-6E833401482B}" type="pres">
      <dgm:prSet presAssocID="{B5C981EB-5776-4CAA-94A4-CD314F02143F}" presName="node" presStyleLbl="node1" presStyleIdx="0" presStyleCnt="3" custLinFactNeighborX="37113" custLinFactNeighborY="-5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CFB83-7816-4AEF-BF12-5BA89D9D6741}" type="pres">
      <dgm:prSet presAssocID="{F7E2E2F6-CAF4-4FB0-B4AF-AF8ACF29D54C}" presName="sibTrans" presStyleCnt="0"/>
      <dgm:spPr/>
    </dgm:pt>
    <dgm:pt modelId="{BEECCE47-B718-4C10-8381-2E0296114AC0}" type="pres">
      <dgm:prSet presAssocID="{FE680F97-30B6-4530-83FC-2A0B2948783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9FF6E0-22D1-4156-A023-92ECD83821E9}" type="pres">
      <dgm:prSet presAssocID="{4C15C8DA-1FED-403B-BBE5-FE216F41ED6E}" presName="sibTrans" presStyleCnt="0"/>
      <dgm:spPr/>
    </dgm:pt>
    <dgm:pt modelId="{B4A577A1-F76C-4BA0-9168-5DBC39A352B4}" type="pres">
      <dgm:prSet presAssocID="{C06AEF94-7E2E-4186-8884-9671DBD38DC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CFBC65-90E1-4345-90C4-AF9F34481EA5}" type="presOf" srcId="{6CA302D5-2D50-4353-A413-6F24881F373B}" destId="{1DF6BED9-84D7-4BEB-B89F-2A57CA9B6F70}" srcOrd="0" destOrd="0" presId="urn:microsoft.com/office/officeart/2005/8/layout/hList6"/>
    <dgm:cxn modelId="{B89966AD-0345-411E-9CAA-5EB7EA77A2B8}" srcId="{6CA302D5-2D50-4353-A413-6F24881F373B}" destId="{FE680F97-30B6-4530-83FC-2A0B2948783B}" srcOrd="1" destOrd="0" parTransId="{3B2404B7-8F7E-4137-8517-238BC30D0F77}" sibTransId="{4C15C8DA-1FED-403B-BBE5-FE216F41ED6E}"/>
    <dgm:cxn modelId="{C3ADDBBE-9437-439E-920B-0B7606F19B37}" type="presOf" srcId="{C06AEF94-7E2E-4186-8884-9671DBD38DC6}" destId="{B4A577A1-F76C-4BA0-9168-5DBC39A352B4}" srcOrd="0" destOrd="0" presId="urn:microsoft.com/office/officeart/2005/8/layout/hList6"/>
    <dgm:cxn modelId="{EC7EC67C-14DA-4449-AEDC-C7C5C49D467B}" srcId="{6CA302D5-2D50-4353-A413-6F24881F373B}" destId="{B5C981EB-5776-4CAA-94A4-CD314F02143F}" srcOrd="0" destOrd="0" parTransId="{70B5E2FF-23DB-4713-94F9-BE18C58CE962}" sibTransId="{F7E2E2F6-CAF4-4FB0-B4AF-AF8ACF29D54C}"/>
    <dgm:cxn modelId="{AA0608F7-D332-4C03-94FC-D85FB0FEFFB9}" type="presOf" srcId="{FE680F97-30B6-4530-83FC-2A0B2948783B}" destId="{BEECCE47-B718-4C10-8381-2E0296114AC0}" srcOrd="0" destOrd="0" presId="urn:microsoft.com/office/officeart/2005/8/layout/hList6"/>
    <dgm:cxn modelId="{4AD874A1-A2B2-4B16-91B9-8BE5A58AE7CE}" type="presOf" srcId="{B5C981EB-5776-4CAA-94A4-CD314F02143F}" destId="{F40A0F5C-5194-4672-8523-6E833401482B}" srcOrd="0" destOrd="0" presId="urn:microsoft.com/office/officeart/2005/8/layout/hList6"/>
    <dgm:cxn modelId="{D5EEDC8C-8CEC-4774-9D69-77F4F2DDC3C2}" srcId="{6CA302D5-2D50-4353-A413-6F24881F373B}" destId="{C06AEF94-7E2E-4186-8884-9671DBD38DC6}" srcOrd="2" destOrd="0" parTransId="{63E66027-A54D-42E3-851B-C5749130E7F9}" sibTransId="{4257A15C-0B87-40E4-839B-6CDFE734E886}"/>
    <dgm:cxn modelId="{4A86B603-24A5-4B6C-A9D0-B519B5DD52F6}" type="presParOf" srcId="{1DF6BED9-84D7-4BEB-B89F-2A57CA9B6F70}" destId="{F40A0F5C-5194-4672-8523-6E833401482B}" srcOrd="0" destOrd="0" presId="urn:microsoft.com/office/officeart/2005/8/layout/hList6"/>
    <dgm:cxn modelId="{65927329-29AD-493F-B8EF-0F29CE5F258D}" type="presParOf" srcId="{1DF6BED9-84D7-4BEB-B89F-2A57CA9B6F70}" destId="{CF6CFB83-7816-4AEF-BF12-5BA89D9D6741}" srcOrd="1" destOrd="0" presId="urn:microsoft.com/office/officeart/2005/8/layout/hList6"/>
    <dgm:cxn modelId="{C1177441-C03A-48C4-8FF7-5C7CBF102B11}" type="presParOf" srcId="{1DF6BED9-84D7-4BEB-B89F-2A57CA9B6F70}" destId="{BEECCE47-B718-4C10-8381-2E0296114AC0}" srcOrd="2" destOrd="0" presId="urn:microsoft.com/office/officeart/2005/8/layout/hList6"/>
    <dgm:cxn modelId="{7548F074-E17E-41BA-8ADE-DC19E718FE78}" type="presParOf" srcId="{1DF6BED9-84D7-4BEB-B89F-2A57CA9B6F70}" destId="{409FF6E0-22D1-4156-A023-92ECD83821E9}" srcOrd="3" destOrd="0" presId="urn:microsoft.com/office/officeart/2005/8/layout/hList6"/>
    <dgm:cxn modelId="{6AF2589F-41BE-47E4-87A5-35C0734ED1E5}" type="presParOf" srcId="{1DF6BED9-84D7-4BEB-B89F-2A57CA9B6F70}" destId="{B4A577A1-F76C-4BA0-9168-5DBC39A352B4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348104-BF65-4007-B8A2-D5D0143A735F}" type="doc">
      <dgm:prSet loTypeId="urn:microsoft.com/office/officeart/2005/8/layout/chevron1" loCatId="process" qsTypeId="urn:microsoft.com/office/officeart/2005/8/quickstyle/simple1" qsCatId="simple" csTypeId="urn:microsoft.com/office/officeart/2005/8/colors/colorful4" csCatId="colorful" phldr="1"/>
      <dgm:spPr/>
    </dgm:pt>
    <dgm:pt modelId="{3D63DF8D-DD93-4129-83E2-DA32A10BE3D3}">
      <dgm:prSet phldrT="[Text]"/>
      <dgm:spPr/>
      <dgm:t>
        <a:bodyPr/>
        <a:lstStyle/>
        <a:p>
          <a:r>
            <a:rPr lang="ar-IQ" dirty="0"/>
            <a:t>الاتفاق على المبيع</a:t>
          </a:r>
          <a:endParaRPr lang="en-US" dirty="0"/>
        </a:p>
      </dgm:t>
    </dgm:pt>
    <dgm:pt modelId="{329CEB86-BF2D-4E4E-90E0-B517E346417F}" type="parTrans" cxnId="{002E895A-AEE5-42EA-A422-F6C9235535BA}">
      <dgm:prSet/>
      <dgm:spPr/>
      <dgm:t>
        <a:bodyPr/>
        <a:lstStyle/>
        <a:p>
          <a:endParaRPr lang="en-US"/>
        </a:p>
      </dgm:t>
    </dgm:pt>
    <dgm:pt modelId="{056AA76B-F4E7-41FC-A94B-1B4D1688B5F6}" type="sibTrans" cxnId="{002E895A-AEE5-42EA-A422-F6C9235535BA}">
      <dgm:prSet/>
      <dgm:spPr/>
      <dgm:t>
        <a:bodyPr/>
        <a:lstStyle/>
        <a:p>
          <a:endParaRPr lang="en-US"/>
        </a:p>
      </dgm:t>
    </dgm:pt>
    <dgm:pt modelId="{088D02B0-5C1F-446A-A9F0-8BE5C077EE1E}">
      <dgm:prSet phldrT="[Text]"/>
      <dgm:spPr/>
      <dgm:t>
        <a:bodyPr/>
        <a:lstStyle/>
        <a:p>
          <a:r>
            <a:rPr lang="ar-IQ" dirty="0"/>
            <a:t>التراضي على الثمن </a:t>
          </a:r>
          <a:endParaRPr lang="en-US" dirty="0"/>
        </a:p>
      </dgm:t>
    </dgm:pt>
    <dgm:pt modelId="{039F107F-1FBB-4537-8CD6-83834A0E6D66}" type="parTrans" cxnId="{9599FDD1-28D5-4218-B390-FC4D25D9F428}">
      <dgm:prSet/>
      <dgm:spPr/>
      <dgm:t>
        <a:bodyPr/>
        <a:lstStyle/>
        <a:p>
          <a:endParaRPr lang="en-US"/>
        </a:p>
      </dgm:t>
    </dgm:pt>
    <dgm:pt modelId="{D1931965-F725-4C61-B224-E7830469D32A}" type="sibTrans" cxnId="{9599FDD1-28D5-4218-B390-FC4D25D9F428}">
      <dgm:prSet/>
      <dgm:spPr/>
      <dgm:t>
        <a:bodyPr/>
        <a:lstStyle/>
        <a:p>
          <a:endParaRPr lang="en-US"/>
        </a:p>
      </dgm:t>
    </dgm:pt>
    <dgm:pt modelId="{BB68E00C-6983-4B02-A00F-7C583541BDEF}">
      <dgm:prSet phldrT="[Text]"/>
      <dgm:spPr/>
      <dgm:t>
        <a:bodyPr/>
        <a:lstStyle/>
        <a:p>
          <a:r>
            <a:rPr lang="ar-IQ" dirty="0">
              <a:solidFill>
                <a:schemeClr val="bg1"/>
              </a:solidFill>
            </a:rPr>
            <a:t>الاتفاق على طبيعة العقد</a:t>
          </a:r>
          <a:endParaRPr lang="en-US" dirty="0">
            <a:solidFill>
              <a:schemeClr val="bg1"/>
            </a:solidFill>
          </a:endParaRPr>
        </a:p>
      </dgm:t>
    </dgm:pt>
    <dgm:pt modelId="{F68660F6-E87E-4AAB-B3CF-C1C2679EF26B}" type="parTrans" cxnId="{E741498E-D6CA-4FA7-BCC0-46B006BDB6EC}">
      <dgm:prSet/>
      <dgm:spPr/>
      <dgm:t>
        <a:bodyPr/>
        <a:lstStyle/>
        <a:p>
          <a:endParaRPr lang="en-US"/>
        </a:p>
      </dgm:t>
    </dgm:pt>
    <dgm:pt modelId="{C5FDAB34-3E7B-4C5C-8189-A5A7A67F682F}" type="sibTrans" cxnId="{E741498E-D6CA-4FA7-BCC0-46B006BDB6EC}">
      <dgm:prSet/>
      <dgm:spPr/>
      <dgm:t>
        <a:bodyPr/>
        <a:lstStyle/>
        <a:p>
          <a:endParaRPr lang="en-US"/>
        </a:p>
      </dgm:t>
    </dgm:pt>
    <dgm:pt modelId="{86AEF6E3-C18F-4816-BAAE-18769FDC95EF}" type="pres">
      <dgm:prSet presAssocID="{B3348104-BF65-4007-B8A2-D5D0143A735F}" presName="Name0" presStyleCnt="0">
        <dgm:presLayoutVars>
          <dgm:dir/>
          <dgm:animLvl val="lvl"/>
          <dgm:resizeHandles val="exact"/>
        </dgm:presLayoutVars>
      </dgm:prSet>
      <dgm:spPr/>
    </dgm:pt>
    <dgm:pt modelId="{EF522213-DF7E-46F0-AFB7-E10954E52AB5}" type="pres">
      <dgm:prSet presAssocID="{3D63DF8D-DD93-4129-83E2-DA32A10BE3D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8BD8CC-DD17-45E8-AA7B-44270476E183}" type="pres">
      <dgm:prSet presAssocID="{056AA76B-F4E7-41FC-A94B-1B4D1688B5F6}" presName="parTxOnlySpace" presStyleCnt="0"/>
      <dgm:spPr/>
    </dgm:pt>
    <dgm:pt modelId="{69092E31-BF9E-41F5-8C4A-D70E4E5E42F0}" type="pres">
      <dgm:prSet presAssocID="{088D02B0-5C1F-446A-A9F0-8BE5C077EE1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22D5EF-D71B-44C7-8B04-472D42ABC595}" type="pres">
      <dgm:prSet presAssocID="{D1931965-F725-4C61-B224-E7830469D32A}" presName="parTxOnlySpace" presStyleCnt="0"/>
      <dgm:spPr/>
    </dgm:pt>
    <dgm:pt modelId="{4C4F18E2-1414-43A0-82A9-920B04C7AA8F}" type="pres">
      <dgm:prSet presAssocID="{BB68E00C-6983-4B02-A00F-7C583541BDEF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2E895A-AEE5-42EA-A422-F6C9235535BA}" srcId="{B3348104-BF65-4007-B8A2-D5D0143A735F}" destId="{3D63DF8D-DD93-4129-83E2-DA32A10BE3D3}" srcOrd="0" destOrd="0" parTransId="{329CEB86-BF2D-4E4E-90E0-B517E346417F}" sibTransId="{056AA76B-F4E7-41FC-A94B-1B4D1688B5F6}"/>
    <dgm:cxn modelId="{BA7A8841-6727-46D9-83FA-766CBA110E07}" type="presOf" srcId="{BB68E00C-6983-4B02-A00F-7C583541BDEF}" destId="{4C4F18E2-1414-43A0-82A9-920B04C7AA8F}" srcOrd="0" destOrd="0" presId="urn:microsoft.com/office/officeart/2005/8/layout/chevron1"/>
    <dgm:cxn modelId="{9599FDD1-28D5-4218-B390-FC4D25D9F428}" srcId="{B3348104-BF65-4007-B8A2-D5D0143A735F}" destId="{088D02B0-5C1F-446A-A9F0-8BE5C077EE1E}" srcOrd="1" destOrd="0" parTransId="{039F107F-1FBB-4537-8CD6-83834A0E6D66}" sibTransId="{D1931965-F725-4C61-B224-E7830469D32A}"/>
    <dgm:cxn modelId="{686BEA73-B240-49A0-BB3B-87C2F985724A}" type="presOf" srcId="{3D63DF8D-DD93-4129-83E2-DA32A10BE3D3}" destId="{EF522213-DF7E-46F0-AFB7-E10954E52AB5}" srcOrd="0" destOrd="0" presId="urn:microsoft.com/office/officeart/2005/8/layout/chevron1"/>
    <dgm:cxn modelId="{D071A0D6-F0B6-46E7-B4A4-EB7EEF172E7A}" type="presOf" srcId="{B3348104-BF65-4007-B8A2-D5D0143A735F}" destId="{86AEF6E3-C18F-4816-BAAE-18769FDC95EF}" srcOrd="0" destOrd="0" presId="urn:microsoft.com/office/officeart/2005/8/layout/chevron1"/>
    <dgm:cxn modelId="{E741498E-D6CA-4FA7-BCC0-46B006BDB6EC}" srcId="{B3348104-BF65-4007-B8A2-D5D0143A735F}" destId="{BB68E00C-6983-4B02-A00F-7C583541BDEF}" srcOrd="2" destOrd="0" parTransId="{F68660F6-E87E-4AAB-B3CF-C1C2679EF26B}" sibTransId="{C5FDAB34-3E7B-4C5C-8189-A5A7A67F682F}"/>
    <dgm:cxn modelId="{CAADC33C-DEF6-418C-9315-4FAC430C693E}" type="presOf" srcId="{088D02B0-5C1F-446A-A9F0-8BE5C077EE1E}" destId="{69092E31-BF9E-41F5-8C4A-D70E4E5E42F0}" srcOrd="0" destOrd="0" presId="urn:microsoft.com/office/officeart/2005/8/layout/chevron1"/>
    <dgm:cxn modelId="{34B54A9D-E5D9-4C3E-A299-28E9856E322A}" type="presParOf" srcId="{86AEF6E3-C18F-4816-BAAE-18769FDC95EF}" destId="{EF522213-DF7E-46F0-AFB7-E10954E52AB5}" srcOrd="0" destOrd="0" presId="urn:microsoft.com/office/officeart/2005/8/layout/chevron1"/>
    <dgm:cxn modelId="{5173C72C-139D-4623-83AB-C246F352F3A1}" type="presParOf" srcId="{86AEF6E3-C18F-4816-BAAE-18769FDC95EF}" destId="{7B8BD8CC-DD17-45E8-AA7B-44270476E183}" srcOrd="1" destOrd="0" presId="urn:microsoft.com/office/officeart/2005/8/layout/chevron1"/>
    <dgm:cxn modelId="{50B8941A-882E-4AD8-B9F2-7F33FC6A0B74}" type="presParOf" srcId="{86AEF6E3-C18F-4816-BAAE-18769FDC95EF}" destId="{69092E31-BF9E-41F5-8C4A-D70E4E5E42F0}" srcOrd="2" destOrd="0" presId="urn:microsoft.com/office/officeart/2005/8/layout/chevron1"/>
    <dgm:cxn modelId="{7077893F-9F2B-4617-9FDC-98480747177D}" type="presParOf" srcId="{86AEF6E3-C18F-4816-BAAE-18769FDC95EF}" destId="{2622D5EF-D71B-44C7-8B04-472D42ABC595}" srcOrd="3" destOrd="0" presId="urn:microsoft.com/office/officeart/2005/8/layout/chevron1"/>
    <dgm:cxn modelId="{DB7BA8F7-7B12-415D-8B39-39546CC6CF78}" type="presParOf" srcId="{86AEF6E3-C18F-4816-BAAE-18769FDC95EF}" destId="{4C4F18E2-1414-43A0-82A9-920B04C7AA8F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A8C047-7AC9-4851-B2D6-60F20EB2707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19E25B9-36F0-4727-B256-014BBF86F04B}">
      <dgm:prSet phldrT="[Text]"/>
      <dgm:spPr/>
      <dgm:t>
        <a:bodyPr/>
        <a:lstStyle/>
        <a:p>
          <a:r>
            <a:rPr lang="ar-IQ" dirty="0"/>
            <a:t>صحة الرضا</a:t>
          </a:r>
          <a:endParaRPr lang="en-US" dirty="0"/>
        </a:p>
      </dgm:t>
    </dgm:pt>
    <dgm:pt modelId="{B72BB725-6105-47AE-8DA1-5442AD3CACE9}" type="parTrans" cxnId="{1C275486-F22F-43F5-A767-6FEC2FC32352}">
      <dgm:prSet/>
      <dgm:spPr/>
      <dgm:t>
        <a:bodyPr/>
        <a:lstStyle/>
        <a:p>
          <a:endParaRPr lang="en-US"/>
        </a:p>
      </dgm:t>
    </dgm:pt>
    <dgm:pt modelId="{E6CA14A5-9BEE-4B9B-BAA2-83FE865C9CE0}" type="sibTrans" cxnId="{1C275486-F22F-43F5-A767-6FEC2FC32352}">
      <dgm:prSet/>
      <dgm:spPr/>
      <dgm:t>
        <a:bodyPr/>
        <a:lstStyle/>
        <a:p>
          <a:endParaRPr lang="en-US"/>
        </a:p>
      </dgm:t>
    </dgm:pt>
    <dgm:pt modelId="{DA9BE4DD-1AD6-49A8-8535-5C0FB8701EDE}">
      <dgm:prSet phldrT="[Text]"/>
      <dgm:spPr/>
      <dgm:t>
        <a:bodyPr/>
        <a:lstStyle/>
        <a:p>
          <a:r>
            <a:rPr lang="ar-IQ" dirty="0"/>
            <a:t>الأهلية في العقد البيع</a:t>
          </a:r>
          <a:endParaRPr lang="en-US" dirty="0"/>
        </a:p>
      </dgm:t>
    </dgm:pt>
    <dgm:pt modelId="{E41D773A-9BC0-4F04-8A89-70B53A118F30}" type="parTrans" cxnId="{2D92C72F-5F45-4928-A807-70AD94BD39B3}">
      <dgm:prSet/>
      <dgm:spPr/>
      <dgm:t>
        <a:bodyPr/>
        <a:lstStyle/>
        <a:p>
          <a:endParaRPr lang="en-US"/>
        </a:p>
      </dgm:t>
    </dgm:pt>
    <dgm:pt modelId="{5834BA63-E053-4F6D-9ACF-2979459F74CB}" type="sibTrans" cxnId="{2D92C72F-5F45-4928-A807-70AD94BD39B3}">
      <dgm:prSet/>
      <dgm:spPr/>
      <dgm:t>
        <a:bodyPr/>
        <a:lstStyle/>
        <a:p>
          <a:endParaRPr lang="en-US"/>
        </a:p>
      </dgm:t>
    </dgm:pt>
    <dgm:pt modelId="{34706E18-4094-4D7B-9CB6-BE5F63098A87}">
      <dgm:prSet phldrT="[Text]"/>
      <dgm:spPr/>
      <dgm:t>
        <a:bodyPr/>
        <a:lstStyle/>
        <a:p>
          <a:r>
            <a:rPr lang="ar-IQ" dirty="0"/>
            <a:t>عيوب الرضا في عقد البيع</a:t>
          </a:r>
          <a:endParaRPr lang="en-US" dirty="0"/>
        </a:p>
      </dgm:t>
    </dgm:pt>
    <dgm:pt modelId="{51325C7D-0022-46BF-8C22-A169830EE1E1}" type="parTrans" cxnId="{86849D2A-4C34-4133-A398-FDCE520C3460}">
      <dgm:prSet/>
      <dgm:spPr/>
      <dgm:t>
        <a:bodyPr/>
        <a:lstStyle/>
        <a:p>
          <a:endParaRPr lang="en-US"/>
        </a:p>
      </dgm:t>
    </dgm:pt>
    <dgm:pt modelId="{A264C3A3-485F-43D0-BF29-D960B725BAC7}" type="sibTrans" cxnId="{86849D2A-4C34-4133-A398-FDCE520C3460}">
      <dgm:prSet/>
      <dgm:spPr/>
      <dgm:t>
        <a:bodyPr/>
        <a:lstStyle/>
        <a:p>
          <a:endParaRPr lang="en-US"/>
        </a:p>
      </dgm:t>
    </dgm:pt>
    <dgm:pt modelId="{29DD7FBF-76AE-48BD-BED2-5242DD267A09}" type="pres">
      <dgm:prSet presAssocID="{7FA8C047-7AC9-4851-B2D6-60F20EB2707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200341-B21E-48FE-823C-CDA60E2E654F}" type="pres">
      <dgm:prSet presAssocID="{019E25B9-36F0-4727-B256-014BBF86F04B}" presName="root1" presStyleCnt="0"/>
      <dgm:spPr/>
    </dgm:pt>
    <dgm:pt modelId="{EAFCB71E-0CDB-413A-A472-ECBE1804A121}" type="pres">
      <dgm:prSet presAssocID="{019E25B9-36F0-4727-B256-014BBF86F04B}" presName="LevelOneTextNode" presStyleLbl="node0" presStyleIdx="0" presStyleCnt="1" custLinFactNeighborX="1112" custLinFactNeighborY="-16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2EFD2B-FF01-4F73-A071-988DDFA428A4}" type="pres">
      <dgm:prSet presAssocID="{019E25B9-36F0-4727-B256-014BBF86F04B}" presName="level2hierChild" presStyleCnt="0"/>
      <dgm:spPr/>
    </dgm:pt>
    <dgm:pt modelId="{87E82FB6-0413-4A42-856F-C8A1088E18B6}" type="pres">
      <dgm:prSet presAssocID="{E41D773A-9BC0-4F04-8A89-70B53A118F30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047647FB-0D06-41A6-857A-AE43B81C8ED8}" type="pres">
      <dgm:prSet presAssocID="{E41D773A-9BC0-4F04-8A89-70B53A118F30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7BB7B09-E789-409C-A012-7C80987108D5}" type="pres">
      <dgm:prSet presAssocID="{DA9BE4DD-1AD6-49A8-8535-5C0FB8701EDE}" presName="root2" presStyleCnt="0"/>
      <dgm:spPr/>
    </dgm:pt>
    <dgm:pt modelId="{184E7B9D-3F8C-4A3D-83D7-DCDFD7CE4DDF}" type="pres">
      <dgm:prSet presAssocID="{DA9BE4DD-1AD6-49A8-8535-5C0FB8701ED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EE0A76-9237-4F99-B662-DDF9B553C07E}" type="pres">
      <dgm:prSet presAssocID="{DA9BE4DD-1AD6-49A8-8535-5C0FB8701EDE}" presName="level3hierChild" presStyleCnt="0"/>
      <dgm:spPr/>
    </dgm:pt>
    <dgm:pt modelId="{5A7B0FD6-E167-4482-915D-E5DCCFBA5947}" type="pres">
      <dgm:prSet presAssocID="{51325C7D-0022-46BF-8C22-A169830EE1E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B8449755-F556-466F-81A6-1B04C096B0AC}" type="pres">
      <dgm:prSet presAssocID="{51325C7D-0022-46BF-8C22-A169830EE1E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DDFCC865-4DA2-44D7-B297-FF2F807F217C}" type="pres">
      <dgm:prSet presAssocID="{34706E18-4094-4D7B-9CB6-BE5F63098A87}" presName="root2" presStyleCnt="0"/>
      <dgm:spPr/>
    </dgm:pt>
    <dgm:pt modelId="{71D6856F-C571-408F-9DD6-F3C89FA4A734}" type="pres">
      <dgm:prSet presAssocID="{34706E18-4094-4D7B-9CB6-BE5F63098A8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ECFF6C-34E0-4611-ADD6-C26748FD9E84}" type="pres">
      <dgm:prSet presAssocID="{34706E18-4094-4D7B-9CB6-BE5F63098A87}" presName="level3hierChild" presStyleCnt="0"/>
      <dgm:spPr/>
    </dgm:pt>
  </dgm:ptLst>
  <dgm:cxnLst>
    <dgm:cxn modelId="{86849D2A-4C34-4133-A398-FDCE520C3460}" srcId="{019E25B9-36F0-4727-B256-014BBF86F04B}" destId="{34706E18-4094-4D7B-9CB6-BE5F63098A87}" srcOrd="1" destOrd="0" parTransId="{51325C7D-0022-46BF-8C22-A169830EE1E1}" sibTransId="{A264C3A3-485F-43D0-BF29-D960B725BAC7}"/>
    <dgm:cxn modelId="{2D92C72F-5F45-4928-A807-70AD94BD39B3}" srcId="{019E25B9-36F0-4727-B256-014BBF86F04B}" destId="{DA9BE4DD-1AD6-49A8-8535-5C0FB8701EDE}" srcOrd="0" destOrd="0" parTransId="{E41D773A-9BC0-4F04-8A89-70B53A118F30}" sibTransId="{5834BA63-E053-4F6D-9ACF-2979459F74CB}"/>
    <dgm:cxn modelId="{95049367-F60A-4890-BFF7-DB5076AAD141}" type="presOf" srcId="{E41D773A-9BC0-4F04-8A89-70B53A118F30}" destId="{87E82FB6-0413-4A42-856F-C8A1088E18B6}" srcOrd="0" destOrd="0" presId="urn:microsoft.com/office/officeart/2008/layout/HorizontalMultiLevelHierarchy"/>
    <dgm:cxn modelId="{B70BA000-D3F3-4187-AB1D-CBC8E8D8C178}" type="presOf" srcId="{DA9BE4DD-1AD6-49A8-8535-5C0FB8701EDE}" destId="{184E7B9D-3F8C-4A3D-83D7-DCDFD7CE4DDF}" srcOrd="0" destOrd="0" presId="urn:microsoft.com/office/officeart/2008/layout/HorizontalMultiLevelHierarchy"/>
    <dgm:cxn modelId="{F19E30A9-C2A0-4444-8586-BA3320C6CD14}" type="presOf" srcId="{51325C7D-0022-46BF-8C22-A169830EE1E1}" destId="{B8449755-F556-466F-81A6-1B04C096B0AC}" srcOrd="1" destOrd="0" presId="urn:microsoft.com/office/officeart/2008/layout/HorizontalMultiLevelHierarchy"/>
    <dgm:cxn modelId="{1C275486-F22F-43F5-A767-6FEC2FC32352}" srcId="{7FA8C047-7AC9-4851-B2D6-60F20EB2707A}" destId="{019E25B9-36F0-4727-B256-014BBF86F04B}" srcOrd="0" destOrd="0" parTransId="{B72BB725-6105-47AE-8DA1-5442AD3CACE9}" sibTransId="{E6CA14A5-9BEE-4B9B-BAA2-83FE865C9CE0}"/>
    <dgm:cxn modelId="{19933BE9-01D0-40F2-854F-228064E02171}" type="presOf" srcId="{7FA8C047-7AC9-4851-B2D6-60F20EB2707A}" destId="{29DD7FBF-76AE-48BD-BED2-5242DD267A09}" srcOrd="0" destOrd="0" presId="urn:microsoft.com/office/officeart/2008/layout/HorizontalMultiLevelHierarchy"/>
    <dgm:cxn modelId="{35621671-D918-49F7-8959-25C2FC6DCF03}" type="presOf" srcId="{51325C7D-0022-46BF-8C22-A169830EE1E1}" destId="{5A7B0FD6-E167-4482-915D-E5DCCFBA5947}" srcOrd="0" destOrd="0" presId="urn:microsoft.com/office/officeart/2008/layout/HorizontalMultiLevelHierarchy"/>
    <dgm:cxn modelId="{75355E85-A7E9-4E80-81A2-BFA30060B552}" type="presOf" srcId="{E41D773A-9BC0-4F04-8A89-70B53A118F30}" destId="{047647FB-0D06-41A6-857A-AE43B81C8ED8}" srcOrd="1" destOrd="0" presId="urn:microsoft.com/office/officeart/2008/layout/HorizontalMultiLevelHierarchy"/>
    <dgm:cxn modelId="{6E4A2159-A993-4F1B-9065-476C5536F71E}" type="presOf" srcId="{019E25B9-36F0-4727-B256-014BBF86F04B}" destId="{EAFCB71E-0CDB-413A-A472-ECBE1804A121}" srcOrd="0" destOrd="0" presId="urn:microsoft.com/office/officeart/2008/layout/HorizontalMultiLevelHierarchy"/>
    <dgm:cxn modelId="{A380767C-104A-4586-A371-A72A23EE2306}" type="presOf" srcId="{34706E18-4094-4D7B-9CB6-BE5F63098A87}" destId="{71D6856F-C571-408F-9DD6-F3C89FA4A734}" srcOrd="0" destOrd="0" presId="urn:microsoft.com/office/officeart/2008/layout/HorizontalMultiLevelHierarchy"/>
    <dgm:cxn modelId="{D3DC2F2B-4F83-4AD9-926F-4B328646659F}" type="presParOf" srcId="{29DD7FBF-76AE-48BD-BED2-5242DD267A09}" destId="{16200341-B21E-48FE-823C-CDA60E2E654F}" srcOrd="0" destOrd="0" presId="urn:microsoft.com/office/officeart/2008/layout/HorizontalMultiLevelHierarchy"/>
    <dgm:cxn modelId="{539F1BB4-198E-4B93-8324-C298D33EBDAF}" type="presParOf" srcId="{16200341-B21E-48FE-823C-CDA60E2E654F}" destId="{EAFCB71E-0CDB-413A-A472-ECBE1804A121}" srcOrd="0" destOrd="0" presId="urn:microsoft.com/office/officeart/2008/layout/HorizontalMultiLevelHierarchy"/>
    <dgm:cxn modelId="{C8ABAEE8-6E74-4CCB-9CE1-425E8D1B71FC}" type="presParOf" srcId="{16200341-B21E-48FE-823C-CDA60E2E654F}" destId="{3C2EFD2B-FF01-4F73-A071-988DDFA428A4}" srcOrd="1" destOrd="0" presId="urn:microsoft.com/office/officeart/2008/layout/HorizontalMultiLevelHierarchy"/>
    <dgm:cxn modelId="{236DD63F-5ADC-4B4F-85F8-CAAFF26100C1}" type="presParOf" srcId="{3C2EFD2B-FF01-4F73-A071-988DDFA428A4}" destId="{87E82FB6-0413-4A42-856F-C8A1088E18B6}" srcOrd="0" destOrd="0" presId="urn:microsoft.com/office/officeart/2008/layout/HorizontalMultiLevelHierarchy"/>
    <dgm:cxn modelId="{927B789B-6B87-40AB-B883-09DDDD2DF0F4}" type="presParOf" srcId="{87E82FB6-0413-4A42-856F-C8A1088E18B6}" destId="{047647FB-0D06-41A6-857A-AE43B81C8ED8}" srcOrd="0" destOrd="0" presId="urn:microsoft.com/office/officeart/2008/layout/HorizontalMultiLevelHierarchy"/>
    <dgm:cxn modelId="{60334AC4-F1F0-491B-AB50-79E6C127A448}" type="presParOf" srcId="{3C2EFD2B-FF01-4F73-A071-988DDFA428A4}" destId="{C7BB7B09-E789-409C-A012-7C80987108D5}" srcOrd="1" destOrd="0" presId="urn:microsoft.com/office/officeart/2008/layout/HorizontalMultiLevelHierarchy"/>
    <dgm:cxn modelId="{4F5FECD4-7CA5-4043-9606-14E82B07FEBD}" type="presParOf" srcId="{C7BB7B09-E789-409C-A012-7C80987108D5}" destId="{184E7B9D-3F8C-4A3D-83D7-DCDFD7CE4DDF}" srcOrd="0" destOrd="0" presId="urn:microsoft.com/office/officeart/2008/layout/HorizontalMultiLevelHierarchy"/>
    <dgm:cxn modelId="{43335156-AB5E-43ED-9E0E-D8655F73A329}" type="presParOf" srcId="{C7BB7B09-E789-409C-A012-7C80987108D5}" destId="{62EE0A76-9237-4F99-B662-DDF9B553C07E}" srcOrd="1" destOrd="0" presId="urn:microsoft.com/office/officeart/2008/layout/HorizontalMultiLevelHierarchy"/>
    <dgm:cxn modelId="{98B0D0BD-17D5-4F18-BD53-891D7351A9B8}" type="presParOf" srcId="{3C2EFD2B-FF01-4F73-A071-988DDFA428A4}" destId="{5A7B0FD6-E167-4482-915D-E5DCCFBA5947}" srcOrd="2" destOrd="0" presId="urn:microsoft.com/office/officeart/2008/layout/HorizontalMultiLevelHierarchy"/>
    <dgm:cxn modelId="{313CD302-3E5E-45F3-BBA5-0F10F1C5FB29}" type="presParOf" srcId="{5A7B0FD6-E167-4482-915D-E5DCCFBA5947}" destId="{B8449755-F556-466F-81A6-1B04C096B0AC}" srcOrd="0" destOrd="0" presId="urn:microsoft.com/office/officeart/2008/layout/HorizontalMultiLevelHierarchy"/>
    <dgm:cxn modelId="{9BAE0698-C2D4-4F92-B168-196EF316B554}" type="presParOf" srcId="{3C2EFD2B-FF01-4F73-A071-988DDFA428A4}" destId="{DDFCC865-4DA2-44D7-B297-FF2F807F217C}" srcOrd="3" destOrd="0" presId="urn:microsoft.com/office/officeart/2008/layout/HorizontalMultiLevelHierarchy"/>
    <dgm:cxn modelId="{2EB2C8A9-916A-4155-B134-FCE318CD7781}" type="presParOf" srcId="{DDFCC865-4DA2-44D7-B297-FF2F807F217C}" destId="{71D6856F-C571-408F-9DD6-F3C89FA4A734}" srcOrd="0" destOrd="0" presId="urn:microsoft.com/office/officeart/2008/layout/HorizontalMultiLevelHierarchy"/>
    <dgm:cxn modelId="{9082AAC7-0ACC-4309-A1FF-B28DD96055EA}" type="presParOf" srcId="{DDFCC865-4DA2-44D7-B297-FF2F807F217C}" destId="{8AECFF6C-34E0-4611-ADD6-C26748FD9E8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A0F5C-5194-4672-8523-6E833401482B}">
      <dsp:nvSpPr>
        <dsp:cNvPr id="0" name=""/>
        <dsp:cNvSpPr/>
      </dsp:nvSpPr>
      <dsp:spPr>
        <a:xfrm rot="16200000">
          <a:off x="-881000" y="954025"/>
          <a:ext cx="4495800" cy="258774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0" tIns="0" rIns="335359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300" kern="1200" dirty="0"/>
            <a:t>وجود الرضا</a:t>
          </a:r>
          <a:endParaRPr lang="en-US" sz="5300" kern="1200" dirty="0"/>
        </a:p>
      </dsp:txBody>
      <dsp:txXfrm rot="5400000">
        <a:off x="73025" y="899160"/>
        <a:ext cx="2587749" cy="2697480"/>
      </dsp:txXfrm>
    </dsp:sp>
    <dsp:sp modelId="{BEECCE47-B718-4C10-8381-2E0296114AC0}">
      <dsp:nvSpPr>
        <dsp:cNvPr id="0" name=""/>
        <dsp:cNvSpPr/>
      </dsp:nvSpPr>
      <dsp:spPr>
        <a:xfrm rot="16200000">
          <a:off x="1828799" y="954025"/>
          <a:ext cx="4495800" cy="2587749"/>
        </a:xfrm>
        <a:prstGeom prst="flowChartManualOperation">
          <a:avLst/>
        </a:prstGeom>
        <a:solidFill>
          <a:schemeClr val="accent4">
            <a:hueOff val="609019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0" tIns="0" rIns="335359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300" kern="1200" dirty="0"/>
            <a:t>صحة الرضا</a:t>
          </a:r>
          <a:endParaRPr lang="en-US" sz="5300" kern="1200" dirty="0"/>
        </a:p>
      </dsp:txBody>
      <dsp:txXfrm rot="5400000">
        <a:off x="2782824" y="899160"/>
        <a:ext cx="2587749" cy="2697480"/>
      </dsp:txXfrm>
    </dsp:sp>
    <dsp:sp modelId="{B4A577A1-F76C-4BA0-9168-5DBC39A352B4}">
      <dsp:nvSpPr>
        <dsp:cNvPr id="0" name=""/>
        <dsp:cNvSpPr/>
      </dsp:nvSpPr>
      <dsp:spPr>
        <a:xfrm rot="16200000">
          <a:off x="4610630" y="954025"/>
          <a:ext cx="4495800" cy="2587749"/>
        </a:xfrm>
        <a:prstGeom prst="flowChartManualOperation">
          <a:avLst/>
        </a:prstGeom>
        <a:solidFill>
          <a:schemeClr val="accent4">
            <a:hueOff val="1218038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0" tIns="0" rIns="335359" bIns="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300" kern="1200" dirty="0"/>
            <a:t>صور الرضا وأوصافه</a:t>
          </a:r>
          <a:endParaRPr lang="en-US" sz="5300" kern="1200" dirty="0"/>
        </a:p>
      </dsp:txBody>
      <dsp:txXfrm rot="5400000">
        <a:off x="5564655" y="899160"/>
        <a:ext cx="2587749" cy="26974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522213-DF7E-46F0-AFB7-E10954E52AB5}">
      <dsp:nvSpPr>
        <dsp:cNvPr id="0" name=""/>
        <dsp:cNvSpPr/>
      </dsp:nvSpPr>
      <dsp:spPr>
        <a:xfrm>
          <a:off x="2411" y="1675496"/>
          <a:ext cx="2937420" cy="117496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/>
            <a:t>الاتفاق على المبيع</a:t>
          </a:r>
          <a:endParaRPr lang="en-US" sz="3300" kern="1200" dirty="0"/>
        </a:p>
      </dsp:txBody>
      <dsp:txXfrm>
        <a:off x="589895" y="1675496"/>
        <a:ext cx="1762452" cy="1174968"/>
      </dsp:txXfrm>
    </dsp:sp>
    <dsp:sp modelId="{69092E31-BF9E-41F5-8C4A-D70E4E5E42F0}">
      <dsp:nvSpPr>
        <dsp:cNvPr id="0" name=""/>
        <dsp:cNvSpPr/>
      </dsp:nvSpPr>
      <dsp:spPr>
        <a:xfrm>
          <a:off x="2646089" y="1675496"/>
          <a:ext cx="2937420" cy="1174968"/>
        </a:xfrm>
        <a:prstGeom prst="chevron">
          <a:avLst/>
        </a:prstGeom>
        <a:solidFill>
          <a:schemeClr val="accent4">
            <a:hueOff val="609019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/>
            <a:t>التراضي على الثمن </a:t>
          </a:r>
          <a:endParaRPr lang="en-US" sz="3300" kern="1200" dirty="0"/>
        </a:p>
      </dsp:txBody>
      <dsp:txXfrm>
        <a:off x="3233573" y="1675496"/>
        <a:ext cx="1762452" cy="1174968"/>
      </dsp:txXfrm>
    </dsp:sp>
    <dsp:sp modelId="{4C4F18E2-1414-43A0-82A9-920B04C7AA8F}">
      <dsp:nvSpPr>
        <dsp:cNvPr id="0" name=""/>
        <dsp:cNvSpPr/>
      </dsp:nvSpPr>
      <dsp:spPr>
        <a:xfrm>
          <a:off x="5289768" y="1675496"/>
          <a:ext cx="2937420" cy="1174968"/>
        </a:xfrm>
        <a:prstGeom prst="chevron">
          <a:avLst/>
        </a:prstGeom>
        <a:solidFill>
          <a:schemeClr val="accent4">
            <a:hueOff val="1218038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017" tIns="44006" rIns="44006" bIns="44006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300" kern="1200" dirty="0">
              <a:solidFill>
                <a:schemeClr val="bg1"/>
              </a:solidFill>
            </a:rPr>
            <a:t>الاتفاق على طبيعة العقد</a:t>
          </a:r>
          <a:endParaRPr lang="en-US" sz="3300" kern="1200" dirty="0">
            <a:solidFill>
              <a:schemeClr val="bg1"/>
            </a:solidFill>
          </a:endParaRPr>
        </a:p>
      </dsp:txBody>
      <dsp:txXfrm>
        <a:off x="5877252" y="1675496"/>
        <a:ext cx="1762452" cy="11749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B0FD6-E167-4482-915D-E5DCCFBA5947}">
      <dsp:nvSpPr>
        <dsp:cNvPr id="0" name=""/>
        <dsp:cNvSpPr/>
      </dsp:nvSpPr>
      <dsp:spPr>
        <a:xfrm>
          <a:off x="2861981" y="2262981"/>
          <a:ext cx="554553" cy="537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7276" y="0"/>
              </a:lnTo>
              <a:lnTo>
                <a:pt x="277276" y="537457"/>
              </a:lnTo>
              <a:lnTo>
                <a:pt x="554553" y="53745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19951" y="2512403"/>
        <a:ext cx="38613" cy="38613"/>
      </dsp:txXfrm>
    </dsp:sp>
    <dsp:sp modelId="{87E82FB6-0413-4A42-856F-C8A1088E18B6}">
      <dsp:nvSpPr>
        <dsp:cNvPr id="0" name=""/>
        <dsp:cNvSpPr/>
      </dsp:nvSpPr>
      <dsp:spPr>
        <a:xfrm>
          <a:off x="2861981" y="1725523"/>
          <a:ext cx="554553" cy="537457"/>
        </a:xfrm>
        <a:custGeom>
          <a:avLst/>
          <a:gdLst/>
          <a:ahLst/>
          <a:cxnLst/>
          <a:rect l="0" t="0" r="0" b="0"/>
          <a:pathLst>
            <a:path>
              <a:moveTo>
                <a:pt x="0" y="537457"/>
              </a:moveTo>
              <a:lnTo>
                <a:pt x="277276" y="537457"/>
              </a:lnTo>
              <a:lnTo>
                <a:pt x="277276" y="0"/>
              </a:lnTo>
              <a:lnTo>
                <a:pt x="554553" y="0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119951" y="1974945"/>
        <a:ext cx="38613" cy="38613"/>
      </dsp:txXfrm>
    </dsp:sp>
    <dsp:sp modelId="{EAFCB71E-0CDB-413A-A472-ECBE1804A121}">
      <dsp:nvSpPr>
        <dsp:cNvPr id="0" name=""/>
        <dsp:cNvSpPr/>
      </dsp:nvSpPr>
      <dsp:spPr>
        <a:xfrm rot="16200000">
          <a:off x="169033" y="1833014"/>
          <a:ext cx="4525962" cy="8599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400" kern="1200" dirty="0"/>
            <a:t>صحة الرضا</a:t>
          </a:r>
          <a:endParaRPr lang="en-US" sz="4400" kern="1200" dirty="0"/>
        </a:p>
      </dsp:txBody>
      <dsp:txXfrm>
        <a:off x="169033" y="1833014"/>
        <a:ext cx="4525962" cy="859932"/>
      </dsp:txXfrm>
    </dsp:sp>
    <dsp:sp modelId="{184E7B9D-3F8C-4A3D-83D7-DCDFD7CE4DDF}">
      <dsp:nvSpPr>
        <dsp:cNvPr id="0" name=""/>
        <dsp:cNvSpPr/>
      </dsp:nvSpPr>
      <dsp:spPr>
        <a:xfrm>
          <a:off x="3416534" y="1295556"/>
          <a:ext cx="2820579" cy="8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kern="1200" dirty="0"/>
            <a:t>الأهلية في العقد البيع</a:t>
          </a:r>
          <a:endParaRPr lang="en-US" sz="2600" kern="1200" dirty="0"/>
        </a:p>
      </dsp:txBody>
      <dsp:txXfrm>
        <a:off x="3416534" y="1295556"/>
        <a:ext cx="2820579" cy="859932"/>
      </dsp:txXfrm>
    </dsp:sp>
    <dsp:sp modelId="{71D6856F-C571-408F-9DD6-F3C89FA4A734}">
      <dsp:nvSpPr>
        <dsp:cNvPr id="0" name=""/>
        <dsp:cNvSpPr/>
      </dsp:nvSpPr>
      <dsp:spPr>
        <a:xfrm>
          <a:off x="3416534" y="2370472"/>
          <a:ext cx="2820579" cy="8599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2600" kern="1200" dirty="0"/>
            <a:t>عيوب الرضا في عقد البيع</a:t>
          </a:r>
          <a:endParaRPr lang="en-US" sz="2600" kern="1200" dirty="0"/>
        </a:p>
      </dsp:txBody>
      <dsp:txXfrm>
        <a:off x="3416534" y="2370472"/>
        <a:ext cx="2820579" cy="859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92340-AEC8-4BCC-B31D-69B448706551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621713"/>
            <a:ext cx="3067050" cy="4540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5431-9B49-4083-9451-3DA8011B9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51EB4-C2A6-4F7D-85ED-E1814653D6EE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311730"/>
            <a:ext cx="566166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621883"/>
            <a:ext cx="3066733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04B0-86AE-4D23-9928-31FDFD75F3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0482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6DCF6F-2410-4F32-B2C4-DB6EF48C52B3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BDBED-76C0-4E68-AF5B-081017EA203C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015CC-12B1-4E05-BFF3-22E9F020FE6C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CF12-BA6D-4FE5-B0CF-F195978FF970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DBA6-8904-448F-A694-C673576C4FFA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6859-6EAE-4877-9E3C-D75B8531A786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B73F-D665-4838-BCA2-B2338455E489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9F1D4-854B-472D-8AC8-925783F77959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E80F-1E98-432D-BC9C-9ADE53C2400D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51EF167-52FF-4314-B959-34D12CB282DC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4044CF-B56A-4C47-90D4-D1F381AF55CD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FABD6-4DF5-4BF6-A121-E99C0242B373}" type="datetime1">
              <a:rPr lang="en-US" smtClean="0"/>
              <a:pPr/>
              <a:t>10/18/2024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7BA46B-66E5-46F4-96E4-55FC2A44EE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IQ" sz="7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 . سولين محمد طاهر </a:t>
            </a:r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فاضل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en-US" sz="7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Solin.taher@su.edu.krd</a:t>
            </a:r>
            <a:endParaRPr lang="en-US" sz="7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 rtl="1"/>
            <a:r>
              <a:rPr lang="ar-IQ" sz="7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2024-2025</a:t>
            </a:r>
            <a:endParaRPr lang="en-US" sz="7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IQ" sz="4000">
                <a:solidFill>
                  <a:srgbClr val="00B0F0"/>
                </a:solidFill>
                <a:effectLst/>
              </a:rPr>
              <a:t>الوجيز في </a:t>
            </a:r>
            <a:r>
              <a:rPr lang="ar-IQ" sz="4000" smtClean="0">
                <a:solidFill>
                  <a:srgbClr val="00B0F0"/>
                </a:solidFill>
                <a:effectLst/>
              </a:rPr>
              <a:t>العقود </a:t>
            </a:r>
            <a:r>
              <a:rPr lang="ar-IQ" sz="4000" dirty="0" smtClean="0">
                <a:solidFill>
                  <a:srgbClr val="00B0F0"/>
                </a:solidFill>
                <a:effectLst/>
              </a:rPr>
              <a:t>المدنية </a:t>
            </a:r>
            <a:br>
              <a:rPr lang="ar-IQ" sz="4000" dirty="0" smtClean="0">
                <a:solidFill>
                  <a:srgbClr val="00B0F0"/>
                </a:solidFill>
                <a:effectLst/>
              </a:rPr>
            </a:br>
            <a:r>
              <a:rPr lang="ar-IQ" sz="4000" dirty="0" smtClean="0">
                <a:solidFill>
                  <a:srgbClr val="00B0F0"/>
                </a:solidFill>
                <a:effectLst/>
              </a:rPr>
              <a:t>محاضرات في عقد البيع</a:t>
            </a:r>
            <a:endParaRPr lang="en-US" sz="4000" dirty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954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4612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ج/ ففي المادة </a:t>
            </a:r>
            <a:r>
              <a:rPr lang="ar-IQ" b="1" dirty="0">
                <a:solidFill>
                  <a:srgbClr val="FF0000"/>
                </a:solidFill>
              </a:rPr>
              <a:t>98</a:t>
            </a:r>
            <a:endParaRPr lang="fr-FR" b="1" u="sng" dirty="0" smtClean="0"/>
          </a:p>
          <a:p>
            <a:pPr algn="r" rtl="1">
              <a:buNone/>
            </a:pPr>
            <a:r>
              <a:rPr lang="ar-SA" b="1" dirty="0">
                <a:solidFill>
                  <a:srgbClr val="FF0000"/>
                </a:solidFill>
              </a:rPr>
              <a:t>1ـ ان يصدر ترخيص من المحكمة </a:t>
            </a:r>
            <a:r>
              <a:rPr lang="ar-SA" b="1" dirty="0" smtClean="0">
                <a:solidFill>
                  <a:srgbClr val="FF0000"/>
                </a:solidFill>
              </a:rPr>
              <a:t>للولي </a:t>
            </a:r>
            <a:r>
              <a:rPr lang="ar-SA" dirty="0"/>
              <a:t>بأن يأذن للصغير،حذراً من سوء نية الولي.</a:t>
            </a:r>
            <a:endParaRPr lang="fr-FR" dirty="0"/>
          </a:p>
          <a:p>
            <a:pPr algn="r" rtl="1">
              <a:buNone/>
            </a:pPr>
            <a:r>
              <a:rPr lang="ar-SA" b="1" dirty="0">
                <a:solidFill>
                  <a:srgbClr val="FF0000"/>
                </a:solidFill>
              </a:rPr>
              <a:t>2ـ</a:t>
            </a:r>
            <a:r>
              <a:rPr lang="ar-SA" dirty="0"/>
              <a:t> ألا يكون سن الصغير أقل من </a:t>
            </a:r>
            <a:r>
              <a:rPr lang="ar-SA" b="1" dirty="0">
                <a:solidFill>
                  <a:srgbClr val="FF0000"/>
                </a:solidFill>
              </a:rPr>
              <a:t>خمس عشرة سنة. </a:t>
            </a:r>
          </a:p>
          <a:p>
            <a:pPr algn="r" rtl="1">
              <a:buNone/>
            </a:pPr>
            <a:r>
              <a:rPr lang="ar-IQ" b="1" dirty="0">
                <a:solidFill>
                  <a:srgbClr val="FF0000"/>
                </a:solidFill>
              </a:rPr>
              <a:t>3-</a:t>
            </a:r>
            <a:r>
              <a:rPr lang="ar-IQ" dirty="0" smtClean="0"/>
              <a:t> </a:t>
            </a:r>
            <a:r>
              <a:rPr lang="ar-SA" dirty="0" smtClean="0"/>
              <a:t>ان </a:t>
            </a:r>
            <a:r>
              <a:rPr lang="ar-SA" dirty="0"/>
              <a:t>يكون الإذن </a:t>
            </a:r>
            <a:r>
              <a:rPr lang="ar-SA" b="1" dirty="0">
                <a:solidFill>
                  <a:srgbClr val="FF0000"/>
                </a:solidFill>
              </a:rPr>
              <a:t>بادئ الأمر مقصوراً على جزء من أمواله</a:t>
            </a:r>
            <a:r>
              <a:rPr lang="ar-SA" dirty="0"/>
              <a:t>.</a:t>
            </a:r>
            <a:endParaRPr lang="ar-IQ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81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IQ" sz="4400" dirty="0">
                <a:solidFill>
                  <a:srgbClr val="00B0F0"/>
                </a:solidFill>
                <a:effectLst/>
              </a:rPr>
              <a:t>س</a:t>
            </a:r>
            <a:r>
              <a:rPr lang="ar-IQ" sz="4400" dirty="0">
                <a:solidFill>
                  <a:srgbClr val="00B0F0"/>
                </a:solidFill>
                <a:effectLst/>
                <a:cs typeface="+mn-cs"/>
              </a:rPr>
              <a:t>/</a:t>
            </a:r>
            <a:r>
              <a:rPr lang="en-US" sz="4400" dirty="0">
                <a:solidFill>
                  <a:srgbClr val="00B0F0"/>
                </a:solidFill>
                <a:effectLst/>
                <a:cs typeface="+mn-cs"/>
              </a:rPr>
              <a:t> </a:t>
            </a:r>
            <a:r>
              <a:rPr lang="ar-IQ" sz="4400" dirty="0">
                <a:solidFill>
                  <a:srgbClr val="00B0F0"/>
                </a:solidFill>
                <a:effectLst/>
                <a:cs typeface="+mn-cs"/>
              </a:rPr>
              <a:t>ماهي </a:t>
            </a:r>
            <a:r>
              <a:rPr lang="ar-SA" sz="4400" dirty="0">
                <a:solidFill>
                  <a:srgbClr val="00B0F0"/>
                </a:solidFill>
                <a:effectLst/>
                <a:cs typeface="+mn-cs"/>
              </a:rPr>
              <a:t>شروط الإذن </a:t>
            </a:r>
            <a:r>
              <a:rPr lang="ar-SA" sz="4400" dirty="0" smtClean="0">
                <a:solidFill>
                  <a:srgbClr val="00B0F0"/>
                </a:solidFill>
                <a:effectLst/>
                <a:cs typeface="+mn-cs"/>
              </a:rPr>
              <a:t>بالتجارة</a:t>
            </a:r>
            <a:r>
              <a:rPr lang="ar-IQ" sz="4400" dirty="0" smtClean="0">
                <a:solidFill>
                  <a:srgbClr val="00B0F0"/>
                </a:solidFill>
                <a:effectLst/>
                <a:cs typeface="+mn-cs"/>
              </a:rPr>
              <a:t> في </a:t>
            </a:r>
            <a:r>
              <a:rPr lang="ar-SA" sz="4400" dirty="0">
                <a:solidFill>
                  <a:srgbClr val="00B0F0"/>
                </a:solidFill>
                <a:effectLst/>
                <a:cs typeface="+mn-cs"/>
              </a:rPr>
              <a:t>مدني</a:t>
            </a:r>
            <a:r>
              <a:rPr lang="en-US" sz="4400" dirty="0">
                <a:solidFill>
                  <a:srgbClr val="00B0F0"/>
                </a:solidFill>
                <a:effectLst/>
                <a:cs typeface="+mn-cs"/>
              </a:rPr>
              <a:t> </a:t>
            </a:r>
            <a:r>
              <a:rPr lang="ar-SA" sz="4400" dirty="0">
                <a:solidFill>
                  <a:srgbClr val="00B0F0"/>
                </a:solidFill>
                <a:effectLst/>
                <a:cs typeface="+mn-cs"/>
              </a:rPr>
              <a:t>عراقي</a:t>
            </a:r>
            <a:r>
              <a:rPr lang="ar-IQ" sz="4400" dirty="0">
                <a:solidFill>
                  <a:srgbClr val="00B0F0"/>
                </a:solidFill>
                <a:effectLst/>
                <a:cs typeface="+mn-cs"/>
              </a:rPr>
              <a:t>؟</a:t>
            </a:r>
            <a:r>
              <a:rPr lang="ar-IQ" sz="4400" dirty="0">
                <a:solidFill>
                  <a:srgbClr val="00B0F0"/>
                </a:solidFill>
                <a:effectLst/>
              </a:rPr>
              <a:t/>
            </a:r>
            <a:br>
              <a:rPr lang="ar-IQ" sz="4400" dirty="0">
                <a:solidFill>
                  <a:srgbClr val="00B0F0"/>
                </a:solidFill>
                <a:effectLst/>
              </a:rPr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166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623218"/>
            <a:ext cx="9067800" cy="5234781"/>
          </a:xfrm>
        </p:spPr>
        <p:txBody>
          <a:bodyPr/>
          <a:lstStyle/>
          <a:p>
            <a:pPr algn="ctr" eaLnBrk="1" hangingPunct="1">
              <a:defRPr/>
            </a:pPr>
            <a:r>
              <a:rPr lang="ar-IQ" b="1" dirty="0">
                <a:solidFill>
                  <a:srgbClr val="FF0000"/>
                </a:solidFill>
              </a:rPr>
              <a:t>عيوب الرضا في القانون العراقي </a:t>
            </a:r>
            <a:r>
              <a:rPr lang="ar-IQ" b="1" dirty="0" smtClean="0">
                <a:solidFill>
                  <a:srgbClr val="FF0000"/>
                </a:solidFill>
              </a:rPr>
              <a:t>هي: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229600" cy="1143000"/>
          </a:xfrm>
          <a:solidFill>
            <a:schemeClr val="accent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ar-IQ" dirty="0">
                <a:solidFill>
                  <a:srgbClr val="92D050"/>
                </a:solidFill>
              </a:rPr>
              <a:t>سلامة الرضا من العيوب 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6629400" y="3124200"/>
            <a:ext cx="1905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2400" dirty="0">
                <a:solidFill>
                  <a:srgbClr val="92D050"/>
                </a:solidFill>
              </a:rPr>
              <a:t>ا</a:t>
            </a:r>
            <a:r>
              <a:rPr lang="ar-IQ" altLang="en-US" sz="2400" b="1" u="sng" dirty="0">
                <a:solidFill>
                  <a:srgbClr val="92D050"/>
                </a:solidFill>
              </a:rPr>
              <a:t>لاكراه</a:t>
            </a:r>
            <a:endParaRPr lang="en-US" altLang="en-US" sz="2400" b="1" u="sng" dirty="0">
              <a:solidFill>
                <a:srgbClr val="92D050"/>
              </a:solidFill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4114800" y="4419600"/>
            <a:ext cx="19050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2400" b="1" u="sng" dirty="0">
                <a:solidFill>
                  <a:srgbClr val="92D050"/>
                </a:solidFill>
              </a:rPr>
              <a:t>الغلط</a:t>
            </a:r>
            <a:endParaRPr lang="en-US" altLang="en-US" sz="2400" b="1" u="sng" dirty="0">
              <a:solidFill>
                <a:srgbClr val="92D050"/>
              </a:solidFill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2362200" y="3124200"/>
            <a:ext cx="1752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2400" b="1" u="sng" dirty="0">
                <a:solidFill>
                  <a:srgbClr val="92D050"/>
                </a:solidFill>
              </a:rPr>
              <a:t>الغبن مع التغرير</a:t>
            </a:r>
            <a:endParaRPr lang="en-US" altLang="en-US" sz="2400" b="1" u="sng" dirty="0">
              <a:solidFill>
                <a:srgbClr val="92D050"/>
              </a:solidFill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533400" y="4495800"/>
            <a:ext cx="17526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ar-IQ" altLang="en-US" sz="2400" b="1" u="sng" dirty="0">
                <a:solidFill>
                  <a:srgbClr val="92D050"/>
                </a:solidFill>
              </a:rPr>
              <a:t>الاستغلال</a:t>
            </a:r>
            <a:endParaRPr lang="en-US" altLang="en-US" sz="2400" b="1" u="sng" dirty="0">
              <a:solidFill>
                <a:srgbClr val="92D050"/>
              </a:solidFill>
            </a:endParaRP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1295400" y="2057400"/>
            <a:ext cx="2057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34290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3505200" y="2133600"/>
            <a:ext cx="1371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3581400" y="2133600"/>
            <a:ext cx="3657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364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13317" grpId="0" animBg="1"/>
      <p:bldP spid="13318" grpId="0" animBg="1"/>
      <p:bldP spid="13321" grpId="0" animBg="1"/>
      <p:bldP spid="133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endParaRPr lang="ar-IQ" sz="1900" dirty="0"/>
          </a:p>
          <a:p>
            <a:pPr algn="ctr" rtl="1">
              <a:buNone/>
            </a:pPr>
            <a:r>
              <a:rPr lang="ar-IQ" sz="3200" b="1" dirty="0">
                <a:solidFill>
                  <a:srgbClr val="FF0000"/>
                </a:solidFill>
                <a:cs typeface="+mj-cs"/>
              </a:rPr>
              <a:t>عيوب الرضا في عقد </a:t>
            </a:r>
            <a:r>
              <a:rPr lang="ar-IQ" sz="3200" b="1" dirty="0" smtClean="0">
                <a:solidFill>
                  <a:srgbClr val="FF0000"/>
                </a:solidFill>
                <a:cs typeface="+mj-cs"/>
              </a:rPr>
              <a:t>البيع</a:t>
            </a:r>
            <a:endParaRPr lang="en-US" sz="3200" b="1" dirty="0" smtClean="0">
              <a:solidFill>
                <a:srgbClr val="FF0000"/>
              </a:solidFill>
              <a:cs typeface="+mj-cs"/>
            </a:endParaRPr>
          </a:p>
          <a:p>
            <a:pPr algn="ctr" rtl="1">
              <a:buNone/>
            </a:pPr>
            <a:r>
              <a:rPr lang="ar-IQ" sz="2400" dirty="0" smtClean="0"/>
              <a:t>عيوب </a:t>
            </a:r>
            <a:r>
              <a:rPr lang="ar-IQ" sz="2400" dirty="0"/>
              <a:t>الرضا في عقد البيع هي نفسها في العقود الاخرى وهي الاكراه والغلط والتغرير </a:t>
            </a:r>
            <a:r>
              <a:rPr lang="ar-IQ" sz="2400" dirty="0" smtClean="0"/>
              <a:t>مع الغبن والاستغلال.</a:t>
            </a:r>
          </a:p>
          <a:p>
            <a:pPr algn="just" rtl="1">
              <a:buNone/>
            </a:pPr>
            <a:r>
              <a:rPr lang="ar-IQ" sz="3600" b="1" dirty="0" smtClean="0">
                <a:solidFill>
                  <a:srgbClr val="00B0F0"/>
                </a:solidFill>
              </a:rPr>
              <a:t>س/ هل أن حكم كل العيوب هي نفسها؟</a:t>
            </a:r>
          </a:p>
          <a:p>
            <a:pPr algn="just" rtl="1">
              <a:buNone/>
            </a:pPr>
            <a:r>
              <a:rPr lang="ar-IQ" sz="2400" dirty="0" smtClean="0"/>
              <a:t> </a:t>
            </a:r>
            <a:r>
              <a:rPr lang="ar-IQ" sz="2400" b="1" dirty="0" smtClean="0">
                <a:solidFill>
                  <a:srgbClr val="FF0000"/>
                </a:solidFill>
              </a:rPr>
              <a:t>ج//  أن الاكراه والغلط والتغرير مع الغبن</a:t>
            </a:r>
            <a:r>
              <a:rPr lang="ar-IQ" sz="2400" dirty="0" smtClean="0"/>
              <a:t>)</a:t>
            </a:r>
            <a:r>
              <a:rPr lang="ar-IQ" sz="2400" b="1" dirty="0" smtClean="0">
                <a:solidFill>
                  <a:srgbClr val="FF0000"/>
                </a:solidFill>
              </a:rPr>
              <a:t> </a:t>
            </a:r>
            <a:r>
              <a:rPr lang="ar-IQ" sz="2400" dirty="0" smtClean="0"/>
              <a:t>تجعل العقد موقوفا على اجازة من يملك الاجازة </a:t>
            </a:r>
            <a:r>
              <a:rPr lang="ar-IQ" sz="2400" b="1" dirty="0" smtClean="0">
                <a:solidFill>
                  <a:srgbClr val="FF0000"/>
                </a:solidFill>
              </a:rPr>
              <a:t>ومدتها ثلاثة اشهر </a:t>
            </a:r>
            <a:r>
              <a:rPr lang="ar-IQ" sz="2400" dirty="0" smtClean="0"/>
              <a:t>وبمرورها يعد العقد بحكم المنقوص وتحسب من تاريخ ارتفاع الاكراه او تبياين الغلط او انكشاف الغبن</a:t>
            </a:r>
            <a:r>
              <a:rPr lang="en-US" sz="2400" dirty="0" smtClean="0"/>
              <a:t>.</a:t>
            </a:r>
            <a:endParaRPr lang="ar-IQ" sz="2400" dirty="0" smtClean="0"/>
          </a:p>
          <a:p>
            <a:pPr algn="just" rtl="1">
              <a:buNone/>
            </a:pPr>
            <a:r>
              <a:rPr lang="ar-IQ" sz="3200" b="1" dirty="0" smtClean="0">
                <a:solidFill>
                  <a:srgbClr val="FF0000"/>
                </a:solidFill>
              </a:rPr>
              <a:t>   اما الاستغلال:</a:t>
            </a:r>
          </a:p>
          <a:p>
            <a:pPr algn="just" rtl="1">
              <a:buNone/>
            </a:pPr>
            <a:r>
              <a:rPr lang="ar-IQ" sz="3200" b="1" dirty="0" smtClean="0">
                <a:solidFill>
                  <a:srgbClr val="FF0000"/>
                </a:solidFill>
              </a:rPr>
              <a:t> </a:t>
            </a:r>
            <a:r>
              <a:rPr lang="ar-IQ" sz="2400" dirty="0">
                <a:solidFill>
                  <a:srgbClr val="C00000"/>
                </a:solidFill>
              </a:rPr>
              <a:t>فانه لا يجعل العقد موقوفا </a:t>
            </a:r>
            <a:r>
              <a:rPr lang="ar-IQ" sz="2400" b="1" dirty="0">
                <a:solidFill>
                  <a:srgbClr val="FF0000"/>
                </a:solidFill>
              </a:rPr>
              <a:t>وانما يعطي للمتعاقد المستغل ان يطالب </a:t>
            </a:r>
            <a:r>
              <a:rPr lang="ar-IQ" sz="2400" b="1" dirty="0">
                <a:solidFill>
                  <a:srgbClr val="00B0F0"/>
                </a:solidFill>
              </a:rPr>
              <a:t>خلال مدة سنة </a:t>
            </a:r>
            <a:r>
              <a:rPr lang="ar-IQ" sz="2400" b="1" dirty="0">
                <a:solidFill>
                  <a:srgbClr val="FF0000"/>
                </a:solidFill>
              </a:rPr>
              <a:t>برفع الغبن الى الحد المعقول ان كان </a:t>
            </a:r>
            <a:r>
              <a:rPr lang="ar-IQ" sz="2400" b="1" dirty="0">
                <a:solidFill>
                  <a:srgbClr val="00B0F0"/>
                </a:solidFill>
              </a:rPr>
              <a:t>التصرف معاوضة </a:t>
            </a:r>
            <a:r>
              <a:rPr lang="ar-IQ" sz="2400" b="1" dirty="0">
                <a:solidFill>
                  <a:srgbClr val="FF0000"/>
                </a:solidFill>
              </a:rPr>
              <a:t>او طلب الفسخ كان </a:t>
            </a:r>
            <a:r>
              <a:rPr lang="ar-IQ" sz="2400" b="1" dirty="0">
                <a:solidFill>
                  <a:srgbClr val="00B0F0"/>
                </a:solidFill>
              </a:rPr>
              <a:t>التصرف تبرعا.</a:t>
            </a:r>
          </a:p>
          <a:p>
            <a:pPr algn="r" rtl="1">
              <a:buNone/>
            </a:pPr>
            <a:endParaRPr lang="ar-SA" sz="2900" dirty="0"/>
          </a:p>
          <a:p>
            <a:pPr algn="r" rtl="1">
              <a:buNone/>
            </a:pPr>
            <a:endParaRPr lang="ar-IQ" sz="2900" dirty="0"/>
          </a:p>
          <a:p>
            <a:pPr algn="ctr" rtl="1">
              <a:buNone/>
            </a:pPr>
            <a:endParaRPr lang="ar-IQ" sz="2900" dirty="0"/>
          </a:p>
          <a:p>
            <a:pPr algn="r" rtl="1">
              <a:buNone/>
            </a:pPr>
            <a:r>
              <a:rPr lang="ar-IQ" sz="2900" dirty="0"/>
              <a:t> </a:t>
            </a:r>
            <a:endParaRPr lang="ar-IQ" sz="29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ar-IQ" dirty="0"/>
          </a:p>
          <a:p>
            <a:endParaRPr lang="ar-IQ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92500" lnSpcReduction="20000"/>
          </a:bodyPr>
          <a:lstStyle/>
          <a:p>
            <a:pPr marL="624078" indent="-514350" algn="just" rtl="1">
              <a:buFont typeface="+mj-lt"/>
              <a:buAutoNum type="arabicParenR"/>
            </a:pPr>
            <a:r>
              <a:rPr lang="ar-IQ" sz="2800" dirty="0" smtClean="0"/>
              <a:t>س// عرف الغلط وما هي أنوع الغلط؟؟</a:t>
            </a:r>
          </a:p>
          <a:p>
            <a:pPr marL="624078" indent="-514350" algn="just" rtl="1">
              <a:buFont typeface="+mj-lt"/>
              <a:buAutoNum type="arabicParenR"/>
            </a:pPr>
            <a:r>
              <a:rPr lang="ar-IQ" sz="2800" dirty="0" smtClean="0"/>
              <a:t>الغلط </a:t>
            </a:r>
            <a:r>
              <a:rPr lang="ar-IQ" sz="2800" b="1" dirty="0" smtClean="0">
                <a:solidFill>
                  <a:srgbClr val="FF0000"/>
                </a:solidFill>
              </a:rPr>
              <a:t>المادي:</a:t>
            </a:r>
            <a:r>
              <a:rPr lang="ar-IQ" sz="2800" dirty="0" smtClean="0"/>
              <a:t> </a:t>
            </a:r>
            <a:r>
              <a:rPr lang="ar-IQ" sz="2800" dirty="0"/>
              <a:t>هو الغلط الذي </a:t>
            </a:r>
            <a:r>
              <a:rPr lang="ar-IQ" sz="2800" b="1" dirty="0">
                <a:solidFill>
                  <a:srgbClr val="FF0000"/>
                </a:solidFill>
              </a:rPr>
              <a:t>يجوز تصحيحه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ar-IQ" sz="2800" dirty="0"/>
              <a:t>(كتابة تاريخ خطأ)</a:t>
            </a:r>
          </a:p>
          <a:p>
            <a:pPr marL="624078" indent="-514350" algn="just" rtl="1">
              <a:buFont typeface="+mj-lt"/>
              <a:buAutoNum type="arabicParenR"/>
            </a:pPr>
            <a:r>
              <a:rPr lang="ar-IQ" sz="2800" dirty="0" smtClean="0"/>
              <a:t>الغلط</a:t>
            </a:r>
            <a:r>
              <a:rPr lang="ar-IQ" sz="2800" b="1" dirty="0" smtClean="0">
                <a:solidFill>
                  <a:srgbClr val="FF0000"/>
                </a:solidFill>
              </a:rPr>
              <a:t> </a:t>
            </a:r>
            <a:r>
              <a:rPr lang="ar-IQ" sz="2800" b="1" dirty="0">
                <a:solidFill>
                  <a:srgbClr val="FF0000"/>
                </a:solidFill>
              </a:rPr>
              <a:t>المانع</a:t>
            </a:r>
            <a:r>
              <a:rPr lang="ar-IQ" sz="2800" dirty="0" smtClean="0"/>
              <a:t>: هو الغلط الذي يعدم الرضا  </a:t>
            </a:r>
            <a:r>
              <a:rPr lang="ar-IQ" sz="2800" b="1" dirty="0">
                <a:solidFill>
                  <a:srgbClr val="FF0000"/>
                </a:solidFill>
              </a:rPr>
              <a:t>يبطل العقد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ar-IQ" sz="2800" b="1" dirty="0">
                <a:solidFill>
                  <a:srgbClr val="FF0000"/>
                </a:solidFill>
              </a:rPr>
              <a:t> </a:t>
            </a:r>
            <a:r>
              <a:rPr lang="ar-IQ" sz="2800" b="1" dirty="0" smtClean="0"/>
              <a:t>(إنعدام الاهلية، أوأختلاف جنس محل المبيع )</a:t>
            </a:r>
          </a:p>
          <a:p>
            <a:pPr marL="624078" indent="-514350" algn="just" rtl="1">
              <a:buFont typeface="+mj-lt"/>
              <a:buAutoNum type="arabicParenR"/>
            </a:pPr>
            <a:r>
              <a:rPr lang="ar-IQ" sz="2800" dirty="0"/>
              <a:t>الغلط التي </a:t>
            </a:r>
            <a:r>
              <a:rPr lang="ar-IQ" sz="2800" b="1" dirty="0">
                <a:solidFill>
                  <a:srgbClr val="FF0000"/>
                </a:solidFill>
              </a:rPr>
              <a:t>يصيب الإرادة </a:t>
            </a:r>
            <a:r>
              <a:rPr lang="ar-IQ" sz="2800" dirty="0"/>
              <a:t>هو الغلط </a:t>
            </a:r>
            <a:r>
              <a:rPr lang="ar-IQ" sz="2800" dirty="0" smtClean="0"/>
              <a:t>الذي </a:t>
            </a:r>
            <a:r>
              <a:rPr lang="ar-IQ" sz="2800" b="1" dirty="0" smtClean="0">
                <a:solidFill>
                  <a:srgbClr val="FF0000"/>
                </a:solidFill>
              </a:rPr>
              <a:t>يوقف العقد(بسبب اتحاد في الجنس واختلاف في الوصف )</a:t>
            </a:r>
            <a:r>
              <a:rPr lang="ar-IQ" sz="2800" dirty="0" smtClean="0"/>
              <a:t>.</a:t>
            </a:r>
            <a:endParaRPr lang="ar-IQ" sz="2800" dirty="0"/>
          </a:p>
          <a:p>
            <a:pPr marL="109728" indent="0" algn="just" rtl="1">
              <a:buNone/>
            </a:pPr>
            <a:r>
              <a:rPr lang="ar-IQ" sz="2800" b="1" dirty="0" smtClean="0">
                <a:solidFill>
                  <a:srgbClr val="FF0000"/>
                </a:solidFill>
              </a:rPr>
              <a:t>س/ ما هي صور </a:t>
            </a:r>
            <a:r>
              <a:rPr lang="ar-IQ" sz="2800" b="1" dirty="0">
                <a:solidFill>
                  <a:srgbClr val="FF0000"/>
                </a:solidFill>
              </a:rPr>
              <a:t>الغلط </a:t>
            </a:r>
            <a:r>
              <a:rPr lang="ar-SA" sz="2800" b="1" dirty="0">
                <a:solidFill>
                  <a:srgbClr val="FF0000"/>
                </a:solidFill>
              </a:rPr>
              <a:t>الذي يجعل العقد </a:t>
            </a:r>
            <a:r>
              <a:rPr lang="ar-SA" sz="2800" b="1" dirty="0" smtClean="0">
                <a:solidFill>
                  <a:srgbClr val="FF0000"/>
                </a:solidFill>
              </a:rPr>
              <a:t>موقوفاَ</a:t>
            </a:r>
            <a:r>
              <a:rPr lang="ar-IQ" sz="2800" b="1" dirty="0" smtClean="0">
                <a:solidFill>
                  <a:srgbClr val="FF0000"/>
                </a:solidFill>
              </a:rPr>
              <a:t>.</a:t>
            </a:r>
          </a:p>
          <a:p>
            <a:pPr marL="1145286" lvl="2" indent="-514350" algn="just" rtl="1">
              <a:buFont typeface="+mj-lt"/>
              <a:buAutoNum type="arabicParenR"/>
            </a:pPr>
            <a:r>
              <a:rPr lang="ar-IQ" sz="2800" dirty="0" smtClean="0"/>
              <a:t>الغلط </a:t>
            </a:r>
            <a:r>
              <a:rPr lang="ar-IQ" sz="2800" dirty="0"/>
              <a:t>في صفة الجوهرية في </a:t>
            </a:r>
            <a:r>
              <a:rPr lang="ar-IQ" sz="2800" dirty="0" smtClean="0"/>
              <a:t>المبيع: </a:t>
            </a:r>
            <a:r>
              <a:rPr lang="ar-IQ" sz="2800" b="1" dirty="0" smtClean="0">
                <a:solidFill>
                  <a:srgbClr val="FF0000"/>
                </a:solidFill>
              </a:rPr>
              <a:t>(لوحة أصلية)</a:t>
            </a:r>
            <a:r>
              <a:rPr lang="ar-IQ" sz="2800" dirty="0"/>
              <a:t>	</a:t>
            </a:r>
          </a:p>
          <a:p>
            <a:pPr marL="1008126" lvl="2" indent="-514350" algn="just" rtl="1">
              <a:buFont typeface="+mj-lt"/>
              <a:buAutoNum type="arabicParenR"/>
            </a:pPr>
            <a:r>
              <a:rPr lang="ar-IQ" sz="2800" dirty="0" smtClean="0"/>
              <a:t>الغلط </a:t>
            </a:r>
            <a:r>
              <a:rPr lang="ar-IQ" sz="2800" dirty="0"/>
              <a:t>في شخص المتعاقد اذا كان الشخص محل اعتبار في </a:t>
            </a:r>
            <a:r>
              <a:rPr lang="ar-IQ" sz="2800" dirty="0" smtClean="0"/>
              <a:t>العقد: الغلط </a:t>
            </a:r>
            <a:r>
              <a:rPr lang="ar-IQ" sz="2800" dirty="0"/>
              <a:t>في باعث </a:t>
            </a:r>
            <a:r>
              <a:rPr lang="ar-IQ" sz="2800" dirty="0" smtClean="0"/>
              <a:t>الدافع:</a:t>
            </a:r>
            <a:r>
              <a:rPr lang="ar-IQ" sz="2800" b="1" dirty="0" smtClean="0"/>
              <a:t> </a:t>
            </a:r>
            <a:r>
              <a:rPr lang="ar-IQ" sz="2800" b="1" dirty="0" smtClean="0">
                <a:solidFill>
                  <a:srgbClr val="FF0000"/>
                </a:solidFill>
              </a:rPr>
              <a:t>(شراء السيارة على اساس ان سيارته قد سرقت)</a:t>
            </a:r>
            <a:endParaRPr lang="ar-IQ" sz="2800" b="1" dirty="0">
              <a:solidFill>
                <a:srgbClr val="FF0000"/>
              </a:solidFill>
            </a:endParaRPr>
          </a:p>
          <a:p>
            <a:pPr marL="1008126" lvl="2" indent="-514350" algn="just" rtl="1">
              <a:buFont typeface="+mj-lt"/>
              <a:buAutoNum type="arabicParenR"/>
            </a:pPr>
            <a:r>
              <a:rPr lang="ar-IQ" sz="2800" dirty="0"/>
              <a:t>الغلط في قيمة </a:t>
            </a:r>
            <a:r>
              <a:rPr lang="ar-IQ" sz="2800" dirty="0" smtClean="0"/>
              <a:t>الشيء: </a:t>
            </a:r>
            <a:r>
              <a:rPr lang="ar-IQ" sz="2800" b="1" dirty="0">
                <a:solidFill>
                  <a:srgbClr val="FF0000"/>
                </a:solidFill>
              </a:rPr>
              <a:t>(1000 ألاف بدلا من 100 الاف</a:t>
            </a:r>
            <a:r>
              <a:rPr lang="ar-IQ" sz="2800" b="1" dirty="0" smtClean="0">
                <a:solidFill>
                  <a:srgbClr val="FF0000"/>
                </a:solidFill>
              </a:rPr>
              <a:t>)</a:t>
            </a:r>
          </a:p>
          <a:p>
            <a:pPr marL="1008126" lvl="2" indent="-514350" algn="just" rtl="1">
              <a:buFont typeface="+mj-lt"/>
              <a:buAutoNum type="arabicParenR"/>
            </a:pPr>
            <a:r>
              <a:rPr lang="ar-IQ" sz="2800" dirty="0"/>
              <a:t>الغلط في </a:t>
            </a:r>
            <a:r>
              <a:rPr lang="ar-IQ" sz="2800" dirty="0" smtClean="0"/>
              <a:t>القانون: يساوي خيار الرؤية في الفقه الإسلامي؟ </a:t>
            </a:r>
            <a:endParaRPr lang="ar-IQ" sz="2800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272" y="247047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ar-IQ" sz="4000" dirty="0" smtClean="0">
                <a:solidFill>
                  <a:srgbClr val="00B0F0"/>
                </a:solidFill>
                <a:effectLst/>
              </a:rPr>
              <a:t>س// ما هي عيوب </a:t>
            </a:r>
            <a:r>
              <a:rPr lang="ar-IQ" sz="4000" dirty="0">
                <a:solidFill>
                  <a:srgbClr val="00B0F0"/>
                </a:solidFill>
                <a:effectLst/>
              </a:rPr>
              <a:t>الرضا في عقد </a:t>
            </a:r>
            <a:r>
              <a:rPr lang="ar-IQ" sz="4000" dirty="0" smtClean="0">
                <a:solidFill>
                  <a:srgbClr val="00B0F0"/>
                </a:solidFill>
                <a:effectLst/>
              </a:rPr>
              <a:t>البيع؟؟</a:t>
            </a:r>
            <a:r>
              <a:rPr lang="en-US" sz="4000" dirty="0" smtClean="0">
                <a:solidFill>
                  <a:srgbClr val="00B0F0"/>
                </a:solidFill>
                <a:effectLst/>
              </a:rPr>
              <a:t/>
            </a:r>
            <a:br>
              <a:rPr lang="en-US" sz="4000" dirty="0" smtClean="0">
                <a:solidFill>
                  <a:srgbClr val="00B0F0"/>
                </a:solidFill>
                <a:effectLst/>
              </a:rPr>
            </a:br>
            <a:r>
              <a:rPr lang="ar-IQ" sz="4000" dirty="0">
                <a:solidFill>
                  <a:srgbClr val="FF0000"/>
                </a:solidFill>
                <a:effectLst/>
              </a:rPr>
              <a:t>أولاً: الغلط</a:t>
            </a:r>
            <a:endParaRPr lang="en-US" sz="4000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IQ" b="1" dirty="0" smtClean="0">
                <a:solidFill>
                  <a:srgbClr val="00B0F0"/>
                </a:solidFill>
              </a:rPr>
              <a:t>س// عرف خيار الرؤية؟ </a:t>
            </a:r>
          </a:p>
          <a:p>
            <a:pPr algn="r" rtl="1"/>
            <a:r>
              <a:rPr lang="ar-IQ" dirty="0" smtClean="0"/>
              <a:t>رخصة </a:t>
            </a:r>
            <a:r>
              <a:rPr lang="ar-IQ" dirty="0"/>
              <a:t>تثبت للمشتري الذي لم ير المبيع وقت التعاقد أو قبله وتخوله متى رآه أن يفسخ العقد أو أن يمضيه.</a:t>
            </a:r>
          </a:p>
          <a:p>
            <a:pPr algn="r" rtl="1"/>
            <a:r>
              <a:rPr lang="ar-IQ" b="1" dirty="0">
                <a:solidFill>
                  <a:srgbClr val="00B0F0"/>
                </a:solidFill>
              </a:rPr>
              <a:t>س// ما هي أساس خيار المشتري (اساس فكرة الغلط)؟ </a:t>
            </a:r>
          </a:p>
          <a:p>
            <a:pPr algn="r" rtl="1"/>
            <a:r>
              <a:rPr lang="ar-IQ" dirty="0" smtClean="0"/>
              <a:t>اذ </a:t>
            </a:r>
            <a:r>
              <a:rPr lang="ar-IQ" dirty="0"/>
              <a:t>يفترض أن المشتري لم يجد المبيع على الحال التي ظنها بل وجده على حال لا يصلح معها للغرض المقصود.</a:t>
            </a:r>
          </a:p>
          <a:p>
            <a:pPr algn="r" rtl="1"/>
            <a:r>
              <a:rPr lang="ar-IQ" b="1" dirty="0" smtClean="0">
                <a:solidFill>
                  <a:srgbClr val="00B0F0"/>
                </a:solidFill>
              </a:rPr>
              <a:t>س// وقت </a:t>
            </a:r>
            <a:r>
              <a:rPr lang="ar-IQ" b="1" dirty="0">
                <a:solidFill>
                  <a:srgbClr val="00B0F0"/>
                </a:solidFill>
              </a:rPr>
              <a:t>استعمال </a:t>
            </a:r>
            <a:r>
              <a:rPr lang="ar-IQ" b="1" dirty="0" smtClean="0">
                <a:solidFill>
                  <a:srgbClr val="00B0F0"/>
                </a:solidFill>
              </a:rPr>
              <a:t>الخيار؟</a:t>
            </a:r>
          </a:p>
          <a:p>
            <a:pPr algn="r" rtl="1"/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ar-IQ" dirty="0"/>
              <a:t>الخيار يتعلق بالرؤية فهو </a:t>
            </a:r>
            <a:r>
              <a:rPr lang="ar-IQ" b="1" dirty="0">
                <a:solidFill>
                  <a:srgbClr val="FF0000"/>
                </a:solidFill>
              </a:rPr>
              <a:t>لا يثبت للمشتري الا عند رؤية المبيع لا قبلها</a:t>
            </a:r>
            <a:r>
              <a:rPr lang="ar-IQ" dirty="0" smtClean="0"/>
              <a:t>.</a:t>
            </a:r>
          </a:p>
          <a:p>
            <a:pPr algn="r" rtl="1"/>
            <a:r>
              <a:rPr lang="ar-IQ" b="1" dirty="0">
                <a:solidFill>
                  <a:srgbClr val="00B0F0"/>
                </a:solidFill>
              </a:rPr>
              <a:t>س/ ما هي مدة الخيار ؟</a:t>
            </a:r>
          </a:p>
          <a:p>
            <a:pPr algn="r" rtl="1"/>
            <a:r>
              <a:rPr lang="ar-IQ" dirty="0"/>
              <a:t>ولم يحدد المشرع لخيار الرؤية مدة </a:t>
            </a:r>
            <a:r>
              <a:rPr lang="ar-IQ" dirty="0" smtClean="0"/>
              <a:t>وانما </a:t>
            </a:r>
            <a:r>
              <a:rPr lang="ar-IQ" dirty="0"/>
              <a:t>ترك تحديدها للظروف وهي مسألة موضوعية يفصل فيها القاضي.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خيار الرؤية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ar-IQ" dirty="0" smtClean="0"/>
              <a:t>ج</a:t>
            </a:r>
            <a:r>
              <a:rPr lang="ar-IQ" dirty="0"/>
              <a:t>// يكفي رؤية المشتري النموذج فقط</a:t>
            </a:r>
            <a:r>
              <a:rPr lang="ar-IQ" b="1" dirty="0" smtClean="0">
                <a:solidFill>
                  <a:srgbClr val="00B0F0"/>
                </a:solidFill>
              </a:rPr>
              <a:t>. </a:t>
            </a:r>
          </a:p>
          <a:p>
            <a:pPr marL="109728" indent="0" algn="r" rtl="1">
              <a:buNone/>
            </a:pPr>
            <a:r>
              <a:rPr lang="ar-IQ" b="1" dirty="0">
                <a:solidFill>
                  <a:srgbClr val="00B0F0"/>
                </a:solidFill>
              </a:rPr>
              <a:t>س// هل يحق للبائع تحديد مدة خيار الرؤية </a:t>
            </a:r>
            <a:r>
              <a:rPr lang="ar-IQ" b="1" dirty="0" smtClean="0">
                <a:solidFill>
                  <a:srgbClr val="00B0F0"/>
                </a:solidFill>
              </a:rPr>
              <a:t>؟. </a:t>
            </a:r>
            <a:endParaRPr lang="ar-IQ" b="1" dirty="0">
              <a:solidFill>
                <a:srgbClr val="00B0F0"/>
              </a:solidFill>
            </a:endParaRPr>
          </a:p>
          <a:p>
            <a:pPr marL="109728" indent="0" algn="r" rtl="1">
              <a:buNone/>
            </a:pPr>
            <a:r>
              <a:rPr lang="ar-IQ" dirty="0" smtClean="0"/>
              <a:t>ج/ بقوة القانون </a:t>
            </a:r>
            <a:r>
              <a:rPr lang="ar-IQ" dirty="0"/>
              <a:t>للبائع </a:t>
            </a:r>
            <a:r>
              <a:rPr lang="ar-IQ" dirty="0" smtClean="0"/>
              <a:t>الحق في تحديد مدة </a:t>
            </a:r>
            <a:r>
              <a:rPr lang="ar-IQ" dirty="0"/>
              <a:t>خيار الرؤية </a:t>
            </a:r>
            <a:r>
              <a:rPr lang="ar-IQ" dirty="0" smtClean="0"/>
              <a:t>.</a:t>
            </a:r>
          </a:p>
          <a:p>
            <a:pPr marL="109728" indent="0" algn="r" rtl="1">
              <a:buNone/>
            </a:pPr>
            <a:r>
              <a:rPr lang="ar-IQ" b="1" dirty="0">
                <a:solidFill>
                  <a:srgbClr val="00B0F0"/>
                </a:solidFill>
              </a:rPr>
              <a:t>س// ما حكم بالنسبة الى ظهور المبيع موافقاً للوصف المذكور؟</a:t>
            </a:r>
          </a:p>
          <a:p>
            <a:pPr marL="109728" indent="0" algn="r" rtl="1">
              <a:buNone/>
            </a:pPr>
            <a:r>
              <a:rPr lang="ar-IQ" dirty="0" smtClean="0"/>
              <a:t> </a:t>
            </a:r>
            <a:r>
              <a:rPr lang="ar-IQ" dirty="0"/>
              <a:t>ج</a:t>
            </a:r>
            <a:r>
              <a:rPr lang="ar-IQ" dirty="0" smtClean="0"/>
              <a:t>/ ليس على المشتري سوى التوقيع على العقد.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rtl="1"/>
            <a:r>
              <a:rPr lang="ar-IQ" sz="3600" dirty="0" smtClean="0">
                <a:solidFill>
                  <a:srgbClr val="00B0F0"/>
                </a:solidFill>
              </a:rPr>
              <a:t>س//</a:t>
            </a:r>
            <a:r>
              <a:rPr lang="ar-IQ" sz="3600" dirty="0">
                <a:solidFill>
                  <a:srgbClr val="00B0F0"/>
                </a:solidFill>
              </a:rPr>
              <a:t>/ ما حكم بالنسبة الي الأشياء التي تباع على مقتضى النموذج فيما يتعلق بالخيار </a:t>
            </a:r>
            <a:r>
              <a:rPr lang="ar-IQ" sz="3600" dirty="0" smtClean="0">
                <a:solidFill>
                  <a:srgbClr val="00B0F0"/>
                </a:solidFill>
              </a:rPr>
              <a:t>؟ </a:t>
            </a:r>
            <a:r>
              <a:rPr lang="ar-IQ" sz="3600" dirty="0">
                <a:solidFill>
                  <a:srgbClr val="00B0F0"/>
                </a:solidFill>
              </a:rPr>
              <a:t/>
            </a:r>
            <a:br>
              <a:rPr lang="ar-IQ" sz="3600" dirty="0">
                <a:solidFill>
                  <a:srgbClr val="00B0F0"/>
                </a:solidFill>
              </a:rPr>
            </a:b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7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 fontScale="92500" lnSpcReduction="10000"/>
          </a:bodyPr>
          <a:lstStyle/>
          <a:p>
            <a:pPr marL="109728" indent="0" algn="r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</a:t>
            </a:r>
            <a:r>
              <a:rPr lang="ar-IQ" b="1" dirty="0">
                <a:solidFill>
                  <a:srgbClr val="00B0F0"/>
                </a:solidFill>
              </a:rPr>
              <a:t>/ ما هي شرط خيار الرؤية</a:t>
            </a:r>
            <a:r>
              <a:rPr lang="ar-IQ" b="1" dirty="0" smtClean="0">
                <a:solidFill>
                  <a:srgbClr val="00B0F0"/>
                </a:solidFill>
              </a:rPr>
              <a:t>؟</a:t>
            </a:r>
          </a:p>
          <a:p>
            <a:pPr marL="109728" indent="0" algn="r">
              <a:buNone/>
            </a:pPr>
            <a:r>
              <a:rPr lang="ar-IQ" dirty="0"/>
              <a:t>ج</a:t>
            </a:r>
            <a:r>
              <a:rPr lang="ar-IQ" dirty="0" smtClean="0"/>
              <a:t> / ان يكون المبيع معيناً بالذات (ليس من المثليات)</a:t>
            </a:r>
          </a:p>
          <a:p>
            <a:pPr marL="109728" indent="0" algn="r">
              <a:buNone/>
            </a:pPr>
            <a:r>
              <a:rPr lang="ar-IQ" b="1" dirty="0">
                <a:solidFill>
                  <a:srgbClr val="00B0F0"/>
                </a:solidFill>
              </a:rPr>
              <a:t>س/ بعد ان رأي المشتري المبيع هل يحق له طلب فسخ العقد؟</a:t>
            </a:r>
            <a:endParaRPr lang="en-US" b="1" dirty="0">
              <a:solidFill>
                <a:srgbClr val="00B0F0"/>
              </a:solidFill>
            </a:endParaRPr>
          </a:p>
          <a:p>
            <a:pPr marL="109728" indent="0" algn="r">
              <a:buNone/>
            </a:pPr>
            <a:r>
              <a:rPr lang="ar-IQ" dirty="0" smtClean="0"/>
              <a:t>ج/ اذا لم يكن المبيع على حال أن يصلح للغرض الذي وجد من أجله.</a:t>
            </a:r>
          </a:p>
          <a:p>
            <a:pPr marL="109728" indent="0" algn="r">
              <a:buNone/>
            </a:pPr>
            <a:r>
              <a:rPr lang="ar-IQ" b="1" dirty="0">
                <a:solidFill>
                  <a:srgbClr val="00B0F0"/>
                </a:solidFill>
              </a:rPr>
              <a:t>س</a:t>
            </a:r>
            <a:r>
              <a:rPr lang="ar-IQ" b="1" dirty="0" smtClean="0">
                <a:solidFill>
                  <a:srgbClr val="00B0F0"/>
                </a:solidFill>
              </a:rPr>
              <a:t>// في القانون العراقي </a:t>
            </a:r>
            <a:r>
              <a:rPr lang="ar-IQ" b="1" dirty="0">
                <a:solidFill>
                  <a:srgbClr val="00B0F0"/>
                </a:solidFill>
              </a:rPr>
              <a:t>الوكيل بالشراء أو الوكيل بالبيع أو المرسل هل رؤيتهم كرؤيته الأصيل؟</a:t>
            </a:r>
          </a:p>
          <a:p>
            <a:pPr marL="109728" indent="0" algn="r">
              <a:buNone/>
            </a:pPr>
            <a:r>
              <a:rPr lang="ar-IQ" dirty="0" smtClean="0"/>
              <a:t>ج/  فقط </a:t>
            </a:r>
            <a:r>
              <a:rPr lang="ar-IQ" dirty="0"/>
              <a:t>الوكيل بالشراء أو الوكيل </a:t>
            </a:r>
            <a:r>
              <a:rPr lang="ar-IQ" dirty="0" smtClean="0"/>
              <a:t>بالبيع. </a:t>
            </a:r>
          </a:p>
          <a:p>
            <a:pPr marL="109728" indent="0" algn="r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 / هل أن خيار الرؤية تقبل التجزئة ؟</a:t>
            </a:r>
          </a:p>
          <a:p>
            <a:pPr marL="109728" indent="0" algn="r">
              <a:buNone/>
            </a:pPr>
            <a:r>
              <a:rPr lang="ar-IQ" dirty="0" smtClean="0"/>
              <a:t>ج</a:t>
            </a:r>
            <a:r>
              <a:rPr lang="ar-IQ" dirty="0"/>
              <a:t>/ </a:t>
            </a:r>
            <a:r>
              <a:rPr lang="ar-IQ" dirty="0" smtClean="0"/>
              <a:t>كلا . </a:t>
            </a:r>
            <a:r>
              <a:rPr lang="ar-IQ" dirty="0"/>
              <a:t>فأما أن </a:t>
            </a:r>
            <a:r>
              <a:rPr lang="ar-IQ" dirty="0" smtClean="0"/>
              <a:t>تأخذ </a:t>
            </a:r>
            <a:r>
              <a:rPr lang="ar-IQ" dirty="0"/>
              <a:t>الكل أو تترك الكل، لان البائع سيتضرر </a:t>
            </a:r>
            <a:r>
              <a:rPr lang="ar-IQ" dirty="0" smtClean="0"/>
              <a:t>أذ أخذ المشتري الجيد و ترك الرديء؟</a:t>
            </a:r>
            <a:endParaRPr lang="ar-IQ" dirty="0"/>
          </a:p>
          <a:p>
            <a:pPr marL="109728" indent="0" algn="r">
              <a:buNone/>
            </a:pPr>
            <a:r>
              <a:rPr lang="ar-IQ" b="1" dirty="0">
                <a:solidFill>
                  <a:srgbClr val="00B0F0"/>
                </a:solidFill>
              </a:rPr>
              <a:t>س / </a:t>
            </a:r>
            <a:r>
              <a:rPr lang="ar-IQ" b="1" dirty="0" smtClean="0">
                <a:solidFill>
                  <a:srgbClr val="00B0F0"/>
                </a:solidFill>
              </a:rPr>
              <a:t>هل للأعمى</a:t>
            </a:r>
            <a:r>
              <a:rPr lang="ar-IQ" b="1" dirty="0">
                <a:solidFill>
                  <a:srgbClr val="00B0F0"/>
                </a:solidFill>
              </a:rPr>
              <a:t> </a:t>
            </a:r>
            <a:r>
              <a:rPr lang="ar-IQ" b="1" dirty="0" smtClean="0">
                <a:solidFill>
                  <a:srgbClr val="00B0F0"/>
                </a:solidFill>
              </a:rPr>
              <a:t>حق خيار </a:t>
            </a:r>
            <a:r>
              <a:rPr lang="ar-IQ" b="1" dirty="0">
                <a:solidFill>
                  <a:srgbClr val="00B0F0"/>
                </a:solidFill>
              </a:rPr>
              <a:t>الرؤية</a:t>
            </a:r>
            <a:r>
              <a:rPr lang="ar-IQ" b="1" dirty="0" smtClean="0">
                <a:solidFill>
                  <a:srgbClr val="00B0F0"/>
                </a:solidFill>
              </a:rPr>
              <a:t>؟</a:t>
            </a:r>
          </a:p>
          <a:p>
            <a:pPr marL="109728" indent="0" algn="r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 هل كان من الأفضل أن يحدد المشرع مدة ما لخيار الرؤية؟ ولماذا؟</a:t>
            </a:r>
          </a:p>
          <a:p>
            <a:pPr marL="109728" indent="0" algn="r">
              <a:buNone/>
            </a:pPr>
            <a:r>
              <a:rPr lang="ar-IQ" dirty="0" smtClean="0"/>
              <a:t>ج/ نعم كان افضل بكثير وذلك </a:t>
            </a:r>
            <a:r>
              <a:rPr lang="ar-IQ" dirty="0"/>
              <a:t>لاستقرار </a:t>
            </a:r>
            <a:r>
              <a:rPr lang="ar-IQ" dirty="0" smtClean="0"/>
              <a:t>التعامل يقتضي ان لا يبقى العقد معلقاً مطلقاً.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pPr algn="ctr"/>
            <a:endParaRPr lang="en-US" sz="27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5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IQ" sz="2800" dirty="0">
                <a:latin typeface="Tahoma" pitchFamily="34" charset="0"/>
                <a:ea typeface="Tahoma" pitchFamily="34" charset="0"/>
              </a:rPr>
              <a:t>ويقصد بالرؤية هنا </a:t>
            </a:r>
            <a:r>
              <a:rPr lang="ar-IQ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الرؤية المجازية </a:t>
            </a:r>
            <a:r>
              <a:rPr lang="ar-IQ" sz="2800" dirty="0">
                <a:latin typeface="Tahoma" pitchFamily="34" charset="0"/>
                <a:ea typeface="Tahoma" pitchFamily="34" charset="0"/>
              </a:rPr>
              <a:t>وليس الحقيقية بمعنى لا يقصد أن يرى المشتري المبيع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IQ" sz="2800" dirty="0">
                <a:latin typeface="Tahoma" pitchFamily="34" charset="0"/>
                <a:ea typeface="Tahoma" pitchFamily="34" charset="0"/>
              </a:rPr>
              <a:t>رؤية حقيقة </a:t>
            </a:r>
            <a:r>
              <a:rPr lang="ar-IQ" sz="2800" dirty="0" smtClean="0">
                <a:latin typeface="Tahoma" pitchFamily="34" charset="0"/>
                <a:ea typeface="Tahoma" pitchFamily="34" charset="0"/>
              </a:rPr>
              <a:t>تقتصر على </a:t>
            </a:r>
            <a:r>
              <a:rPr lang="ar-IQ" sz="2800" dirty="0">
                <a:latin typeface="Tahoma" pitchFamily="34" charset="0"/>
                <a:ea typeface="Tahoma" pitchFamily="34" charset="0"/>
              </a:rPr>
              <a:t>النظر فقط وإنما يجب أن يعلم المشتري بالمبيع علماً نافياً للجهالة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IQ" sz="2800" dirty="0">
                <a:latin typeface="Tahoma" pitchFamily="34" charset="0"/>
                <a:ea typeface="Tahoma" pitchFamily="34" charset="0"/>
              </a:rPr>
              <a:t>لذلك يصح شراء الاعمى ويسقط عنه الخيار </a:t>
            </a:r>
            <a:r>
              <a:rPr lang="ar-IQ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أذا تمكن من معرفة حقيقة المبيع بغير النظر.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00B0F0"/>
                </a:solidFill>
              </a:rPr>
              <a:t>س//عرف خيار </a:t>
            </a:r>
            <a:r>
              <a:rPr lang="ar-IQ" dirty="0">
                <a:solidFill>
                  <a:srgbClr val="00B0F0"/>
                </a:solidFill>
              </a:rPr>
              <a:t>الرؤية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477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IQ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س/ عدد حالات </a:t>
            </a:r>
            <a:r>
              <a:rPr lang="ar-IQ" sz="3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سقوط خيار </a:t>
            </a:r>
            <a:r>
              <a:rPr lang="ar-IQ" sz="3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الروية؟</a:t>
            </a:r>
          </a:p>
          <a:p>
            <a:pPr algn="just" rtl="1">
              <a:buNone/>
            </a:pPr>
            <a:r>
              <a:rPr lang="ar-IQ" dirty="0" smtClean="0"/>
              <a:t> ج/ حالات </a:t>
            </a:r>
            <a:r>
              <a:rPr lang="ar-IQ" dirty="0"/>
              <a:t>سقوط خيار الروية وقد اشارت المادة 523 </a:t>
            </a:r>
            <a:r>
              <a:rPr lang="ar-IQ" dirty="0" smtClean="0"/>
              <a:t>م.ع</a:t>
            </a:r>
            <a:endParaRPr lang="ar-IQ" dirty="0"/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dirty="0"/>
              <a:t>موت المشتري لأن خيار الرؤية </a:t>
            </a:r>
            <a:r>
              <a:rPr lang="ar-IQ" dirty="0" smtClean="0"/>
              <a:t>رخصة</a:t>
            </a:r>
            <a:r>
              <a:rPr lang="ar-SA" dirty="0" smtClean="0"/>
              <a:t> </a:t>
            </a:r>
            <a:r>
              <a:rPr lang="ar-SA" dirty="0"/>
              <a:t>لا ينتقل بالميراث</a:t>
            </a:r>
            <a:r>
              <a:rPr lang="ar-IQ" dirty="0"/>
              <a:t>.</a:t>
            </a:r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dirty="0"/>
              <a:t>تصرف المشتري </a:t>
            </a:r>
            <a:r>
              <a:rPr lang="ar-SA" dirty="0" smtClean="0"/>
              <a:t>بالمب</a:t>
            </a:r>
            <a:r>
              <a:rPr lang="ar-IQ" dirty="0" smtClean="0"/>
              <a:t>يع</a:t>
            </a:r>
            <a:r>
              <a:rPr lang="ar-SA" dirty="0" smtClean="0"/>
              <a:t> </a:t>
            </a:r>
            <a:r>
              <a:rPr lang="ar-SA" dirty="0"/>
              <a:t>قبل الرؤية </a:t>
            </a:r>
            <a:r>
              <a:rPr lang="ar-IQ" dirty="0"/>
              <a:t>حيث يعتبر ذلك دليلا على رضاه وتنازلا عن حقه في استعمال خيار الفسخ.</a:t>
            </a:r>
            <a:endParaRPr lang="en-US" dirty="0"/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b="1" dirty="0">
                <a:solidFill>
                  <a:srgbClr val="FF0000"/>
                </a:solidFill>
              </a:rPr>
              <a:t>إقرار المشتري في عقد البيع </a:t>
            </a:r>
            <a:r>
              <a:rPr lang="ar-SA" dirty="0"/>
              <a:t>بأنه قد رأى </a:t>
            </a:r>
            <a:r>
              <a:rPr lang="ar-SA" dirty="0" smtClean="0"/>
              <a:t>المب</a:t>
            </a:r>
            <a:r>
              <a:rPr lang="ar-IQ" dirty="0" smtClean="0"/>
              <a:t>يع</a:t>
            </a:r>
            <a:r>
              <a:rPr lang="ar-SA" dirty="0" smtClean="0"/>
              <a:t> </a:t>
            </a:r>
            <a:r>
              <a:rPr lang="ar-SA" dirty="0"/>
              <a:t>وقبله بحالته </a:t>
            </a:r>
            <a:r>
              <a:rPr lang="ar-IQ" dirty="0"/>
              <a:t>حيث يعتبر ذلك حجة عليه.</a:t>
            </a:r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b="1" dirty="0">
                <a:solidFill>
                  <a:srgbClr val="FF0000"/>
                </a:solidFill>
              </a:rPr>
              <a:t>وصف الشيء </a:t>
            </a:r>
            <a:r>
              <a:rPr lang="ar-SA" b="1" dirty="0" smtClean="0">
                <a:solidFill>
                  <a:srgbClr val="FF0000"/>
                </a:solidFill>
              </a:rPr>
              <a:t>في</a:t>
            </a:r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ar-SA" b="1" dirty="0" smtClean="0">
                <a:solidFill>
                  <a:srgbClr val="FF0000"/>
                </a:solidFill>
              </a:rPr>
              <a:t>العقد </a:t>
            </a:r>
            <a:r>
              <a:rPr lang="ar-SA" dirty="0"/>
              <a:t>وصفاً يقوم مقام الرؤية </a:t>
            </a:r>
            <a:r>
              <a:rPr lang="ar-IQ" dirty="0" smtClean="0"/>
              <a:t>فأذا </a:t>
            </a:r>
            <a:r>
              <a:rPr lang="ar-IQ" dirty="0"/>
              <a:t>ظهر </a:t>
            </a:r>
            <a:r>
              <a:rPr lang="ar-IQ" dirty="0" smtClean="0"/>
              <a:t>المبيع </a:t>
            </a:r>
            <a:r>
              <a:rPr lang="ar-IQ" dirty="0"/>
              <a:t>موفقا للوصف المذكور في العقد </a:t>
            </a:r>
            <a:r>
              <a:rPr lang="ar-IQ" dirty="0" smtClean="0"/>
              <a:t>.</a:t>
            </a:r>
            <a:endParaRPr lang="en-US" dirty="0"/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dirty="0"/>
              <a:t>تعيب </a:t>
            </a:r>
            <a:r>
              <a:rPr lang="ar-SA" dirty="0" smtClean="0"/>
              <a:t>المبي</a:t>
            </a:r>
            <a:r>
              <a:rPr lang="ar-IQ" dirty="0" smtClean="0"/>
              <a:t>ع</a:t>
            </a:r>
            <a:r>
              <a:rPr lang="ar-SA" dirty="0"/>
              <a:t> بعد القبض أو هلاكه بعد القبض وذلك لاستحالة رده</a:t>
            </a:r>
            <a:r>
              <a:rPr lang="ar-IQ" dirty="0"/>
              <a:t>.</a:t>
            </a:r>
            <a:endParaRPr lang="en-US" dirty="0"/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dirty="0"/>
              <a:t>صدور ما يبطل الخيار قولاً أو فعلاً من </a:t>
            </a:r>
            <a:r>
              <a:rPr lang="ar-SA" dirty="0" smtClean="0"/>
              <a:t>المشتري</a:t>
            </a:r>
            <a:r>
              <a:rPr lang="ar-IQ" dirty="0" smtClean="0"/>
              <a:t>.</a:t>
            </a:r>
          </a:p>
          <a:p>
            <a:pPr marL="624078" indent="-514350" algn="just" rtl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ar-SA" dirty="0" smtClean="0"/>
              <a:t> </a:t>
            </a:r>
            <a:r>
              <a:rPr lang="ar-SA" dirty="0"/>
              <a:t>مضي المدة لأن الخيار حق مؤقت ينقضي بمضي </a:t>
            </a:r>
            <a:r>
              <a:rPr lang="ar-SA" dirty="0" smtClean="0"/>
              <a:t>المدة</a:t>
            </a:r>
            <a:r>
              <a:rPr lang="ar-IQ" dirty="0" err="1"/>
              <a:t>.</a:t>
            </a:r>
            <a:endParaRPr lang="ar-IQ" dirty="0"/>
          </a:p>
          <a:p>
            <a:pPr marL="624078" indent="-514350" algn="r" rtl="1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ar-IQ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س// وصف المبيع في العقد، وإقرار المشتري برؤية المبيع، هل كان المشرع موفقاً في أعتبرهما من اسباب سقوط الحق؟ </a:t>
            </a:r>
          </a:p>
          <a:p>
            <a:pPr marL="109728" indent="0" algn="r" rtl="1">
              <a:buNone/>
            </a:pPr>
            <a:r>
              <a:rPr lang="ar-IQ" sz="2800" dirty="0" smtClean="0"/>
              <a:t>ج// كلا .</a:t>
            </a:r>
            <a:r>
              <a:rPr lang="ar-IQ" sz="2800" dirty="0"/>
              <a:t> </a:t>
            </a:r>
            <a:r>
              <a:rPr lang="ar-IQ" sz="2800" dirty="0" smtClean="0"/>
              <a:t>كان من الافضل إعتبارعما من </a:t>
            </a:r>
            <a:r>
              <a:rPr lang="ar-IQ" sz="2800" dirty="0"/>
              <a:t>اسباب </a:t>
            </a:r>
            <a:r>
              <a:rPr lang="ar-IQ" sz="2800" dirty="0" smtClean="0"/>
              <a:t>المانعة لخيار </a:t>
            </a:r>
            <a:r>
              <a:rPr lang="ar-IQ" sz="2800" dirty="0"/>
              <a:t>الرؤية </a:t>
            </a:r>
            <a:endParaRPr lang="ar-IQ" sz="2800" dirty="0" smtClean="0"/>
          </a:p>
          <a:p>
            <a:pPr marL="109728" indent="0" algn="r" rtl="1">
              <a:buNone/>
            </a:pPr>
            <a:r>
              <a:rPr lang="ar-IQ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س// لماذا </a:t>
            </a:r>
            <a:r>
              <a:rPr lang="ar-SA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تعيب المبي</a:t>
            </a:r>
            <a:r>
              <a:rPr lang="ar-IQ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ع</a:t>
            </a:r>
            <a:r>
              <a:rPr lang="ar-SA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 أو هلاكه بعد القبض </a:t>
            </a:r>
            <a:r>
              <a:rPr lang="ar-IQ" sz="2800" b="1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يسقط الخيار ؟</a:t>
            </a:r>
          </a:p>
          <a:p>
            <a:pPr marL="109728" indent="0" algn="r" rtl="1">
              <a:buNone/>
            </a:pPr>
            <a:r>
              <a:rPr lang="ar-IQ" dirty="0" smtClean="0"/>
              <a:t>ج// أستحالة رده.</a:t>
            </a:r>
          </a:p>
          <a:p>
            <a:pPr marL="109728" indent="0" algn="r" rtl="1">
              <a:buNone/>
            </a:pPr>
            <a:r>
              <a:rPr lang="ar-IQ" b="1" dirty="0" smtClean="0">
                <a:solidFill>
                  <a:srgbClr val="00B0F0"/>
                </a:solidFill>
              </a:rPr>
              <a:t>س// أن تصرف المشتري بالمبيع قبل استعماله الخيار ؟</a:t>
            </a:r>
          </a:p>
          <a:p>
            <a:pPr marL="109728" indent="0" algn="r" rtl="1">
              <a:buNone/>
            </a:pPr>
            <a:r>
              <a:rPr lang="ar-IQ" dirty="0" smtClean="0"/>
              <a:t>ج// يسقط حقه ، لأنه دليل على رؤية المبيع.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800" dirty="0" smtClean="0">
                <a:solidFill>
                  <a:srgbClr val="00B0F0"/>
                </a:solidFill>
              </a:rPr>
              <a:t> س</a:t>
            </a:r>
            <a:r>
              <a:rPr lang="ar-IQ" sz="2800" dirty="0">
                <a:solidFill>
                  <a:srgbClr val="00B0F0"/>
                </a:solidFill>
              </a:rPr>
              <a:t>// </a:t>
            </a:r>
            <a:r>
              <a:rPr lang="ar-IQ" sz="2800" dirty="0" smtClean="0">
                <a:solidFill>
                  <a:srgbClr val="00B0F0"/>
                </a:solidFill>
              </a:rPr>
              <a:t>علل سقوط </a:t>
            </a:r>
            <a:r>
              <a:rPr lang="ar-IQ" sz="2800" dirty="0">
                <a:solidFill>
                  <a:srgbClr val="00B0F0"/>
                </a:solidFill>
              </a:rPr>
              <a:t>الخيار الرؤية عن </a:t>
            </a:r>
            <a:r>
              <a:rPr lang="ar-IQ" sz="2800" dirty="0" smtClean="0">
                <a:solidFill>
                  <a:srgbClr val="00B0F0"/>
                </a:solidFill>
              </a:rPr>
              <a:t>المشتري في حال موته؟. </a:t>
            </a:r>
            <a:r>
              <a:rPr lang="ar-IQ" sz="3600" dirty="0" smtClean="0">
                <a:solidFill>
                  <a:srgbClr val="00B0F0"/>
                </a:solidFill>
                <a:effectLst/>
              </a:rPr>
              <a:t/>
            </a:r>
            <a:br>
              <a:rPr lang="ar-IQ" sz="3600" dirty="0" smtClean="0">
                <a:solidFill>
                  <a:srgbClr val="00B0F0"/>
                </a:solidFill>
                <a:effectLst/>
              </a:rPr>
            </a:br>
            <a:r>
              <a:rPr lang="ar-IQ" sz="3000" b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ج// لأن الخيار الرؤية </a:t>
            </a:r>
            <a:r>
              <a:rPr lang="ar-IQ" sz="3000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رخصة متعلقة </a:t>
            </a:r>
            <a:r>
              <a:rPr lang="ar-IQ" sz="3000" b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بشخص المشتري.  </a:t>
            </a:r>
            <a:endParaRPr lang="en-US" sz="3000" b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311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dirty="0"/>
              <a:t>الركن الأول</a:t>
            </a:r>
            <a:br>
              <a:rPr lang="ar-SA" dirty="0"/>
            </a:br>
            <a:r>
              <a:rPr lang="ar-SA" dirty="0"/>
              <a:t>الرضا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2648" y="228600"/>
            <a:ext cx="8153400" cy="9906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b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الركن الأول : الرضا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944560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SA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الغبن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 : </a:t>
            </a:r>
            <a:r>
              <a:rPr lang="ar-SA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هو عدم التعادل بين قيمة المبيع والثمن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</a:t>
            </a:r>
            <a:r>
              <a:rPr lang="ar-SA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لقاعدة </a:t>
            </a:r>
            <a:r>
              <a:rPr lang="ar-SA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العامة في </a:t>
            </a:r>
            <a:r>
              <a:rPr lang="ar-SA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الغبن</a:t>
            </a:r>
            <a:r>
              <a:rPr lang="ar-IQ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:</a:t>
            </a:r>
            <a:r>
              <a:rPr lang="en-US" sz="2800" dirty="0" smtClean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أن الغبن لا يعتد به ولا يوقف العقد الا اذا كان ناشئاً من تغرير أو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كان ناتجا عن استغلال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ويستثنى من هذه القاعدة ثلاث حالات يؤدي الغبن</a:t>
            </a:r>
            <a:r>
              <a:rPr lang="ar-IQ" sz="2800" dirty="0">
                <a:latin typeface="Tahoma" pitchFamily="34" charset="0"/>
                <a:ea typeface="Tahoma" pitchFamily="34" charset="0"/>
              </a:rPr>
              <a:t> الفاحش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 لوحده فيها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الى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أبطال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</a:t>
            </a:r>
            <a:r>
              <a:rPr lang="ar-SA" sz="2800" dirty="0">
                <a:latin typeface="Tahoma" pitchFamily="34" charset="0"/>
                <a:ea typeface="Tahoma" pitchFamily="34" charset="0"/>
              </a:rPr>
              <a:t>العقد وهذه الحالات أن يكون فيها</a:t>
            </a:r>
            <a:r>
              <a:rPr lang="en-US" sz="2800" dirty="0">
                <a:latin typeface="Tahoma" pitchFamily="34" charset="0"/>
                <a:ea typeface="Tahoma" pitchFamily="34" charset="0"/>
              </a:rPr>
              <a:t> )</a:t>
            </a:r>
            <a:r>
              <a:rPr lang="ar-SA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المغبون محجوراً او محل العقد وقفاً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أو مال الدولة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(</a:t>
            </a: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الغبن في عقد </a:t>
            </a:r>
            <a:r>
              <a:rPr lang="ar-IQ" dirty="0" smtClean="0">
                <a:solidFill>
                  <a:srgbClr val="FF0000"/>
                </a:solidFill>
              </a:rPr>
              <a:t>البيع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r>
              <a:rPr lang="ar-IQ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1</a:t>
            </a: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) إذا كان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)</a:t>
            </a:r>
            <a:r>
              <a:rPr lang="ar-SA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المغبون محجوراً</a:t>
            </a: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).</a:t>
            </a:r>
          </a:p>
          <a:p>
            <a:pPr marL="109728" indent="0" algn="r" rtl="1">
              <a:buNone/>
            </a:pP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2) إذا كان </a:t>
            </a:r>
            <a:r>
              <a:rPr lang="ar-SA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محل العقد وقفاً</a:t>
            </a: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.</a:t>
            </a:r>
          </a:p>
          <a:p>
            <a:pPr marL="109728" indent="0" algn="r" rtl="1">
              <a:buNone/>
            </a:pP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3) إذا كان</a:t>
            </a:r>
            <a:r>
              <a:rPr lang="ar-SA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 مال الدولة</a:t>
            </a:r>
            <a:r>
              <a:rPr lang="ar-IQ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+mj-cs"/>
              </a:rPr>
              <a:t>.</a:t>
            </a:r>
          </a:p>
          <a:p>
            <a:pPr marL="109728" indent="0" algn="r" rtl="1">
              <a:buNone/>
            </a:pP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</a:endParaRPr>
          </a:p>
          <a:p>
            <a:pPr marL="109728" indent="0" algn="r" rtl="1">
              <a:buNone/>
            </a:pPr>
            <a:r>
              <a:rPr lang="ar-IQ" sz="3200" b="1" dirty="0" smtClean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س</a:t>
            </a:r>
            <a:r>
              <a:rPr lang="ar-IQ" sz="3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// لماذا أعتبر  القانون هذه لحالات الثلاثة </a:t>
            </a:r>
            <a:r>
              <a:rPr lang="ar-SA" sz="3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غبن</a:t>
            </a:r>
            <a:r>
              <a:rPr lang="ar-IQ" sz="3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اً فاحشاً</a:t>
            </a:r>
            <a:r>
              <a:rPr lang="ar-SA" sz="3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 </a:t>
            </a:r>
            <a:r>
              <a:rPr lang="ar-IQ" sz="3200" b="1" dirty="0">
                <a:solidFill>
                  <a:srgbClr val="00B0F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+mj-cs"/>
              </a:rPr>
              <a:t>حتى بدون وجود الاستغلال أو تغرير؟.</a:t>
            </a:r>
          </a:p>
          <a:p>
            <a:pPr marL="109728" indent="0" algn="r" rtl="1">
              <a:buNone/>
            </a:pPr>
            <a:r>
              <a:rPr lang="ar-IQ" sz="2800" dirty="0" smtClean="0">
                <a:latin typeface="Tahoma" pitchFamily="34" charset="0"/>
                <a:ea typeface="Tahoma" pitchFamily="34" charset="0"/>
              </a:rPr>
              <a:t>ج// لان هؤلاء لا يسطيعون الدفاع عن أنفسهم في العقود فيكونون محل أطماع الطامعون ولهذا جعل المشرع جزاءهم بطلان العقد وليس توقف العقد.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IQ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س/ عدد ال</a:t>
            </a:r>
            <a:r>
              <a:rPr lang="ar-SA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حالات </a:t>
            </a:r>
            <a:r>
              <a:rPr lang="ar-IQ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التي اعتبرها القانون </a:t>
            </a:r>
            <a:r>
              <a:rPr lang="ar-SA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غبن</a:t>
            </a:r>
            <a:r>
              <a:rPr lang="ar-IQ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اً فاحشاً</a:t>
            </a:r>
            <a:r>
              <a:rPr lang="ar-SA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 </a:t>
            </a:r>
            <a:r>
              <a:rPr lang="ar-IQ" sz="36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حتى </a:t>
            </a:r>
            <a:r>
              <a:rPr lang="ar-IQ" sz="3600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>بدون وجود الاستغلال أو تغرير.</a:t>
            </a:r>
            <a:r>
              <a:rPr lang="ar-IQ" sz="44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  <a:t/>
            </a:r>
            <a:br>
              <a:rPr lang="ar-IQ" sz="4400" dirty="0">
                <a:solidFill>
                  <a:srgbClr val="00B0F0"/>
                </a:solidFill>
                <a:latin typeface="Tahoma" pitchFamily="34" charset="0"/>
                <a:ea typeface="Tahoma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1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5272" y="533401"/>
            <a:ext cx="8229600" cy="5267062"/>
          </a:xfrm>
        </p:spPr>
        <p:txBody>
          <a:bodyPr>
            <a:normAutofit fontScale="70000" lnSpcReduction="20000"/>
          </a:bodyPr>
          <a:lstStyle/>
          <a:p>
            <a:pPr algn="r" rtl="1">
              <a:buNone/>
            </a:pPr>
            <a:endParaRPr lang="ar-IQ" dirty="0"/>
          </a:p>
          <a:p>
            <a:pPr algn="just" rtl="1">
              <a:lnSpc>
                <a:spcPct val="170000"/>
              </a:lnSpc>
            </a:pPr>
            <a:r>
              <a:rPr lang="ar-IQ" sz="31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1) وقد </a:t>
            </a:r>
            <a:r>
              <a:rPr lang="ar-IQ" sz="31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</a:rPr>
              <a:t>اعتمد المشرع العراقي  معيارا ماديا للغبن الفاحش اخذه عن الفقه الاسلامي 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وذلك بصدد قسمة المال الشائع في المادة 1077 مدني وكما يأتي: 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في الدراهم ربع العشر ويساوي 2.5 %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في العروض نصف العشر ويساوي 5%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في الحيونات العشر ويساوي 10%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 في العقار الخمس ويساوي 20%</a:t>
            </a:r>
          </a:p>
          <a:p>
            <a:pPr algn="just" rtl="1">
              <a:lnSpc>
                <a:spcPct val="170000"/>
              </a:lnSpc>
            </a:pPr>
            <a:r>
              <a:rPr lang="ar-IQ" sz="3100" dirty="0">
                <a:latin typeface="Tahoma" pitchFamily="34" charset="0"/>
                <a:ea typeface="Tahoma" pitchFamily="34" charset="0"/>
              </a:rPr>
              <a:t>وهو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معيار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يتفق مع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المعيار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المادي في الفقه الغربي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الذي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يعتمد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النسبة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بين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الثمن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وقيمة </a:t>
            </a:r>
            <a:r>
              <a:rPr lang="ar-IQ" sz="3100" dirty="0" smtClean="0">
                <a:latin typeface="Tahoma" pitchFamily="34" charset="0"/>
                <a:ea typeface="Tahoma" pitchFamily="34" charset="0"/>
              </a:rPr>
              <a:t>المبيع </a:t>
            </a:r>
            <a:r>
              <a:rPr lang="ar-IQ" sz="3100" dirty="0">
                <a:latin typeface="Tahoma" pitchFamily="34" charset="0"/>
                <a:ea typeface="Tahoma" pitchFamily="34" charset="0"/>
              </a:rPr>
              <a:t>وهو بين الربع والثلث.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rgbClr val="FF0000"/>
                </a:solidFill>
                <a:effectLst/>
              </a:rPr>
              <a:t>الغبن في عقد البيع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20358"/>
            <a:ext cx="8229600" cy="5686934"/>
          </a:xfrm>
        </p:spPr>
        <p:txBody>
          <a:bodyPr/>
          <a:lstStyle/>
          <a:p>
            <a:pPr algn="r" rtl="1">
              <a:buNone/>
            </a:pPr>
            <a:endParaRPr lang="ar-IQ" b="1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2) كما </a:t>
            </a:r>
            <a:r>
              <a:rPr lang="ar-IQ" b="1" dirty="0">
                <a:solidFill>
                  <a:srgbClr val="FF0000"/>
                </a:solidFill>
              </a:rPr>
              <a:t>اخذ المشرع العراقي عن الفقه الحنفي معيار ماديا اخر للغبن </a:t>
            </a:r>
            <a:r>
              <a:rPr lang="ar-IQ" b="1" dirty="0" smtClean="0">
                <a:solidFill>
                  <a:srgbClr val="FF0000"/>
                </a:solidFill>
              </a:rPr>
              <a:t>الفاحش</a:t>
            </a:r>
          </a:p>
          <a:p>
            <a:pPr algn="r" rtl="1">
              <a:buNone/>
            </a:pPr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ar-IQ" dirty="0"/>
              <a:t>وهو ما لا يدخل في تقويم المقومين فلو كان الثمن 1000 دينار وكان تقدير الخبراء اقل منه 800.900 او اكثر منه (1100-1200) فالغبن يكون فاحشا اما اذا دخل في تقويم المقومين (900-1000) فالغبن يكون يسيرا.</a:t>
            </a:r>
            <a:endParaRPr lang="en-US" dirty="0"/>
          </a:p>
          <a:p>
            <a:pPr algn="r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8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IQ" sz="3600" b="1" dirty="0">
                <a:solidFill>
                  <a:srgbClr val="FF0000"/>
                </a:solidFill>
              </a:rPr>
              <a:t>بيوع </a:t>
            </a:r>
            <a:r>
              <a:rPr lang="ar-IQ" sz="3600" b="1" dirty="0" smtClean="0">
                <a:solidFill>
                  <a:srgbClr val="FF0000"/>
                </a:solidFill>
              </a:rPr>
              <a:t>المزايدات</a:t>
            </a:r>
          </a:p>
          <a:p>
            <a:pPr algn="r" rtl="1">
              <a:buNone/>
            </a:pPr>
            <a:endParaRPr lang="ar-IQ" sz="3600" b="1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س</a:t>
            </a:r>
            <a:r>
              <a:rPr lang="ar-IQ" sz="2800" b="1" dirty="0">
                <a:solidFill>
                  <a:srgbClr val="00B0F0"/>
                </a:solidFill>
              </a:rPr>
              <a:t>// </a:t>
            </a:r>
            <a:r>
              <a:rPr lang="ar-IQ" sz="2800" b="1" dirty="0" smtClean="0">
                <a:solidFill>
                  <a:srgbClr val="00B0F0"/>
                </a:solidFill>
              </a:rPr>
              <a:t>عدم تصور وجود الغبن في بيوع في المزاد العلني ؟</a:t>
            </a:r>
          </a:p>
          <a:p>
            <a:pPr algn="r" rtl="1">
              <a:buNone/>
            </a:pPr>
            <a:r>
              <a:rPr lang="ar-IQ" sz="2800" b="1" dirty="0" smtClean="0">
                <a:solidFill>
                  <a:srgbClr val="00B0F0"/>
                </a:solidFill>
              </a:rPr>
              <a:t> </a:t>
            </a:r>
            <a:r>
              <a:rPr lang="ar-IQ" b="1" dirty="0" smtClean="0">
                <a:solidFill>
                  <a:srgbClr val="FF0000"/>
                </a:solidFill>
              </a:rPr>
              <a:t>ج// </a:t>
            </a:r>
            <a:r>
              <a:rPr lang="ar-SA" b="1" dirty="0" smtClean="0">
                <a:solidFill>
                  <a:srgbClr val="FF0000"/>
                </a:solidFill>
              </a:rPr>
              <a:t>ولايؤخذ بالغبن الذي  يحصل في عقود المزاد </a:t>
            </a:r>
            <a:r>
              <a:rPr lang="ar-SA" sz="2800" b="1" dirty="0" smtClean="0">
                <a:solidFill>
                  <a:srgbClr val="00B0F0"/>
                </a:solidFill>
              </a:rPr>
              <a:t>وذلك</a:t>
            </a:r>
            <a:r>
              <a:rPr lang="ar-SA" dirty="0" smtClean="0"/>
              <a:t> </a:t>
            </a:r>
            <a:r>
              <a:rPr lang="ar-SA" dirty="0"/>
              <a:t>لوجود منافسة بين المتقدمين </a:t>
            </a:r>
            <a:r>
              <a:rPr lang="ar-SA" dirty="0" smtClean="0"/>
              <a:t>للشراء</a:t>
            </a:r>
            <a:r>
              <a:rPr lang="ar-IQ" dirty="0" smtClean="0"/>
              <a:t> مما يؤدي الى إرتفاع سعرها.</a:t>
            </a:r>
          </a:p>
          <a:p>
            <a:pPr algn="r" rtl="1">
              <a:buNone/>
            </a:pPr>
            <a:r>
              <a:rPr lang="ar-IQ" sz="2400" b="1" dirty="0" smtClean="0">
                <a:solidFill>
                  <a:srgbClr val="00B0F0"/>
                </a:solidFill>
              </a:rPr>
              <a:t>س// ما لحكم في حال وجود طواطؤ بين الطرف و بين البائع في </a:t>
            </a:r>
            <a:r>
              <a:rPr lang="ar-IQ" sz="2400" b="1" dirty="0">
                <a:solidFill>
                  <a:srgbClr val="00B0F0"/>
                </a:solidFill>
              </a:rPr>
              <a:t>المزاد </a:t>
            </a:r>
            <a:r>
              <a:rPr lang="ar-IQ" sz="2400" b="1" dirty="0" smtClean="0">
                <a:solidFill>
                  <a:srgbClr val="00B0F0"/>
                </a:solidFill>
              </a:rPr>
              <a:t>العلني؟</a:t>
            </a:r>
            <a:endParaRPr lang="ar-IQ" dirty="0" smtClean="0"/>
          </a:p>
          <a:p>
            <a:pPr algn="r" rtl="1">
              <a:buNone/>
            </a:pPr>
            <a:r>
              <a:rPr lang="ar-SA" dirty="0" smtClean="0"/>
              <a:t>لكن أذا </a:t>
            </a:r>
            <a:r>
              <a:rPr lang="ar-SA" dirty="0"/>
              <a:t>أتفق</a:t>
            </a:r>
            <a:r>
              <a:rPr lang="ar-IQ" dirty="0"/>
              <a:t> </a:t>
            </a:r>
            <a:r>
              <a:rPr lang="ar-SA" dirty="0"/>
              <a:t>صاحب المبيع مع شخص على أن يزيد قيمة المبيع فهنا</a:t>
            </a:r>
            <a:r>
              <a:rPr lang="ar-IQ" dirty="0"/>
              <a:t> </a:t>
            </a:r>
            <a:r>
              <a:rPr lang="ar-SA" dirty="0"/>
              <a:t>يعتبر هذا الاتفاق تغرير ويؤدي الغبن الى أيقاف </a:t>
            </a:r>
            <a:r>
              <a:rPr lang="ar-SA" dirty="0" smtClean="0"/>
              <a:t>العقد </a:t>
            </a:r>
            <a:r>
              <a:rPr lang="ar-IQ" dirty="0" smtClean="0"/>
              <a:t> (قسخ العقد ) </a:t>
            </a:r>
            <a:r>
              <a:rPr lang="ar-SA" dirty="0" smtClean="0"/>
              <a:t>على </a:t>
            </a:r>
            <a:r>
              <a:rPr lang="ar-SA" dirty="0"/>
              <a:t>اعتبار انه قد نتج </a:t>
            </a:r>
            <a:r>
              <a:rPr lang="ar-SA" dirty="0" smtClean="0"/>
              <a:t>عن</a:t>
            </a:r>
            <a:r>
              <a:rPr lang="ar-IQ" dirty="0" smtClean="0"/>
              <a:t> الغبن الناشيء عن</a:t>
            </a:r>
            <a:r>
              <a:rPr lang="ar-SA" dirty="0" smtClean="0"/>
              <a:t> </a:t>
            </a:r>
            <a:r>
              <a:rPr lang="ar-IQ" dirty="0" smtClean="0"/>
              <a:t>ال</a:t>
            </a:r>
            <a:r>
              <a:rPr lang="ar-SA" dirty="0" smtClean="0"/>
              <a:t>تغرير</a:t>
            </a:r>
            <a:r>
              <a:rPr lang="ar-IQ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r" rtl="1">
              <a:buNone/>
            </a:pPr>
            <a:r>
              <a:rPr lang="ar-IQ" sz="2400" b="1" dirty="0">
                <a:solidFill>
                  <a:srgbClr val="00B0F0"/>
                </a:solidFill>
              </a:rPr>
              <a:t>س// هل يجوز الغبن في العقود </a:t>
            </a:r>
            <a:r>
              <a:rPr lang="ar-IQ" sz="2400" b="1" dirty="0" smtClean="0">
                <a:solidFill>
                  <a:srgbClr val="00B0F0"/>
                </a:solidFill>
              </a:rPr>
              <a:t>الأحتمالية؟ مع مثال </a:t>
            </a:r>
          </a:p>
          <a:p>
            <a:pPr algn="r" rtl="1">
              <a:buNone/>
            </a:pPr>
            <a:r>
              <a:rPr lang="ar-IQ" sz="2400" dirty="0" smtClean="0"/>
              <a:t>ج/نعم </a:t>
            </a:r>
            <a:r>
              <a:rPr lang="ar-IQ" sz="2400" dirty="0"/>
              <a:t>يجوز، مثال قيام العجوز ببيع </a:t>
            </a:r>
            <a:r>
              <a:rPr lang="ar-IQ" sz="2400" dirty="0" smtClean="0"/>
              <a:t>العقاركبير القيمة </a:t>
            </a:r>
            <a:r>
              <a:rPr lang="ar-IQ" sz="2400" dirty="0"/>
              <a:t>مقابل راتب </a:t>
            </a:r>
            <a:r>
              <a:rPr lang="ar-IQ" sz="2400" dirty="0" smtClean="0"/>
              <a:t>شهري</a:t>
            </a:r>
            <a:r>
              <a:rPr lang="ar-IQ" sz="2400" b="1" dirty="0" smtClean="0">
                <a:solidFill>
                  <a:srgbClr val="00B0F0"/>
                </a:solidFill>
              </a:rPr>
              <a:t>،</a:t>
            </a:r>
            <a:r>
              <a:rPr lang="ar-IQ" sz="2400" dirty="0" smtClean="0"/>
              <a:t> فالأستغلال هنا محقق، لأن ربح المشتري أكبر بكثير. </a:t>
            </a:r>
          </a:p>
          <a:p>
            <a:pPr algn="r" rtl="1">
              <a:buNone/>
            </a:pPr>
            <a:r>
              <a:rPr lang="ar-IQ" sz="2400" b="1" dirty="0" smtClean="0">
                <a:solidFill>
                  <a:srgbClr val="00B0F0"/>
                </a:solidFill>
              </a:rPr>
              <a:t>س/ حكم الغبن في اقانون العراقي؟</a:t>
            </a:r>
            <a:endParaRPr lang="ar-IQ" sz="2400" b="1" dirty="0">
              <a:solidFill>
                <a:srgbClr val="00B0F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305800" cy="4589653"/>
          </a:xfrm>
        </p:spPr>
        <p:txBody>
          <a:bodyPr/>
          <a:lstStyle/>
          <a:p>
            <a:pPr algn="just" rtl="1">
              <a:buNone/>
            </a:pPr>
            <a:endParaRPr lang="ar-IQ" dirty="0" smtClean="0"/>
          </a:p>
          <a:p>
            <a:pPr algn="just" rtl="1">
              <a:buNone/>
            </a:pPr>
            <a:r>
              <a:rPr lang="ar-IQ" dirty="0" smtClean="0"/>
              <a:t>في حالة الغبن الناتج عن استغلال </a:t>
            </a:r>
            <a:r>
              <a:rPr lang="ar-IQ" b="1" dirty="0" smtClean="0">
                <a:solidFill>
                  <a:srgbClr val="FF0000"/>
                </a:solidFill>
              </a:rPr>
              <a:t>هوى او طيش او حاجة او عدم خبرة او ضع</a:t>
            </a:r>
            <a:r>
              <a:rPr lang="ar-SA" b="1" dirty="0" smtClean="0">
                <a:solidFill>
                  <a:srgbClr val="FF0000"/>
                </a:solidFill>
              </a:rPr>
              <a:t>ف</a:t>
            </a:r>
            <a:r>
              <a:rPr lang="ar-IQ" b="1" dirty="0" smtClean="0">
                <a:solidFill>
                  <a:srgbClr val="FF0000"/>
                </a:solidFill>
              </a:rPr>
              <a:t> ادراك </a:t>
            </a:r>
            <a:r>
              <a:rPr lang="ar-IQ" dirty="0" smtClean="0"/>
              <a:t>فأنه جاز للمتعاقد المغبون </a:t>
            </a:r>
            <a:r>
              <a:rPr lang="ar-IQ" b="1" dirty="0" smtClean="0">
                <a:solidFill>
                  <a:srgbClr val="00B0F0"/>
                </a:solidFill>
              </a:rPr>
              <a:t>وخلال مدة سنة من تاريخ العقد </a:t>
            </a:r>
            <a:r>
              <a:rPr lang="ar-IQ" dirty="0" smtClean="0"/>
              <a:t>ان يطالب برفع الغبن الى الحد المعقول اذا كان التصرف معاوضه سواء بزيادة التزامات الغابن او تقليل التزامات  الطرف المغبون كما </a:t>
            </a:r>
            <a:r>
              <a:rPr lang="ar-IQ" b="1" dirty="0" smtClean="0">
                <a:solidFill>
                  <a:srgbClr val="FF0000"/>
                </a:solidFill>
              </a:rPr>
              <a:t>مدة السنة هي مدة سقوط ولذلك فهي ليست عرضة للتوقف او الانقطاع</a:t>
            </a:r>
            <a:r>
              <a:rPr lang="ar-IQ" dirty="0" smtClean="0"/>
              <a:t>.</a:t>
            </a:r>
          </a:p>
          <a:p>
            <a:pPr algn="just" rtl="1">
              <a:buNone/>
            </a:pPr>
            <a:endParaRPr lang="ar-IQ" dirty="0" smtClean="0"/>
          </a:p>
          <a:p>
            <a:pPr algn="just" rtl="1">
              <a:buNone/>
            </a:pPr>
            <a:r>
              <a:rPr lang="ar-IQ" sz="2400" b="1" dirty="0" smtClean="0"/>
              <a:t>حيث نصت المادة  125 على أنه: (من </a:t>
            </a:r>
            <a:r>
              <a:rPr lang="ar-IQ" sz="2400" b="1" dirty="0"/>
              <a:t>حق  الطرف المغبون وخلال مدة سنة ان ينقض العقد ان كان التصرف تبرعا).</a:t>
            </a:r>
            <a:endParaRPr lang="en-US" sz="2400" b="1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000" dirty="0">
                <a:solidFill>
                  <a:srgbClr val="FF0000"/>
                </a:solidFill>
              </a:rPr>
              <a:t>الغبن مع </a:t>
            </a:r>
            <a:r>
              <a:rPr lang="ar-IQ" sz="4000" dirty="0" smtClean="0">
                <a:solidFill>
                  <a:srgbClr val="FF0000"/>
                </a:solidFill>
              </a:rPr>
              <a:t>الاستغلال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572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الايجاب الموجه إلى الجمهور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الوعد بالبيع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بالعربون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الخيار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التجربة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IQ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>البيع بشرط المذاق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صور الرضا وأوصافه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3917131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الركن الأول : الرضا (وجود الرضا)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83740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/>
              <a:t>ا</a:t>
            </a:r>
            <a:r>
              <a:rPr lang="ar-IQ" dirty="0">
                <a:solidFill>
                  <a:srgbClr val="FF0000"/>
                </a:solidFill>
              </a:rPr>
              <a:t>لركن الأول: الرضا (صحة الرضا)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"/>
            <a:ext cx="9143999" cy="6781799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IQ" sz="5100" b="1" dirty="0" smtClean="0">
                <a:solidFill>
                  <a:srgbClr val="FF0000"/>
                </a:solidFill>
              </a:rPr>
              <a:t>الاهلية</a:t>
            </a:r>
            <a:endParaRPr lang="ar-SA" sz="3500" dirty="0" smtClean="0"/>
          </a:p>
          <a:p>
            <a:pPr algn="r" rtl="1">
              <a:buNone/>
            </a:pPr>
            <a:r>
              <a:rPr lang="ar-IQ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اهلية الاداء: </a:t>
            </a:r>
            <a:r>
              <a:rPr lang="ar-IQ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وهي صلاحية الشخص في مباشرة التصرفات القانونية المتعلقة بحقوقه بنفسه.</a:t>
            </a:r>
          </a:p>
          <a:p>
            <a:pPr algn="r" rtl="1">
              <a:buNone/>
            </a:pPr>
            <a:r>
              <a:rPr lang="ar-IQ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ولم </a:t>
            </a:r>
            <a:r>
              <a:rPr lang="ar-IQ" sz="2600" dirty="0">
                <a:latin typeface="Arial" panose="020B0604020202020204" pitchFamily="34" charset="0"/>
                <a:cs typeface="Arial" panose="020B0604020202020204" pitchFamily="34" charset="0"/>
              </a:rPr>
              <a:t>يورد المشرع العراقي نصوصا خاصة بالأهلية في عقد البيع لذلك يمكن الرجوع </a:t>
            </a:r>
            <a:r>
              <a:rPr lang="ar-IQ" sz="2600">
                <a:latin typeface="Arial" panose="020B0604020202020204" pitchFamily="34" charset="0"/>
                <a:cs typeface="Arial" panose="020B0604020202020204" pitchFamily="34" charset="0"/>
              </a:rPr>
              <a:t>الى </a:t>
            </a:r>
            <a:r>
              <a:rPr lang="ar-IQ" sz="2600" smtClean="0">
                <a:latin typeface="Arial" panose="020B0604020202020204" pitchFamily="34" charset="0"/>
                <a:cs typeface="Arial" panose="020B0604020202020204" pitchFamily="34" charset="0"/>
              </a:rPr>
              <a:t>القواعد </a:t>
            </a:r>
            <a:r>
              <a:rPr lang="ar-IQ" sz="2600" dirty="0">
                <a:latin typeface="Arial" panose="020B0604020202020204" pitchFamily="34" charset="0"/>
                <a:cs typeface="Arial" panose="020B0604020202020204" pitchFamily="34" charset="0"/>
              </a:rPr>
              <a:t>العامة في ذلك حيث </a:t>
            </a:r>
            <a:r>
              <a:rPr lang="ar-IQ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مناط </a:t>
            </a:r>
            <a:r>
              <a:rPr lang="ar-IQ" sz="2600" dirty="0">
                <a:latin typeface="Arial" panose="020B0604020202020204" pitchFamily="34" charset="0"/>
                <a:cs typeface="Arial" panose="020B0604020202020204" pitchFamily="34" charset="0"/>
              </a:rPr>
              <a:t>الاهلية هو التمييز العقل والسن  لذلك للأهلية ادوار ثلاثة </a:t>
            </a:r>
            <a:r>
              <a:rPr lang="ar-IQ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IQ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 algn="r" rtl="1">
              <a:buAutoNum type="arabicParenR"/>
            </a:pPr>
            <a:r>
              <a:rPr lang="ar-IQ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عدم التمييز: </a:t>
            </a:r>
            <a:r>
              <a:rPr lang="ar-IQ" sz="2600" dirty="0">
                <a:latin typeface="Arial" panose="020B0604020202020204" pitchFamily="34" charset="0"/>
                <a:cs typeface="Arial" panose="020B0604020202020204" pitchFamily="34" charset="0"/>
              </a:rPr>
              <a:t>وهو الدور الذي يمر به الصبي منذ ولادته الى سبع سنوات ويلحق به المجنون وهو محجور بذاته والمعتوه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IQ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IQ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(من اليوم الأول -7سنوات).</a:t>
            </a:r>
          </a:p>
          <a:p>
            <a:pPr marL="109728" indent="0" algn="r" rtl="1">
              <a:buNone/>
            </a:pPr>
            <a:endParaRPr lang="ar-IQ" sz="2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IQ" sz="2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ar-IQ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)ال</a:t>
            </a:r>
            <a:r>
              <a:rPr lang="ar-JO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صغیر</a:t>
            </a:r>
            <a:r>
              <a:rPr lang="ar-IQ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المميز: </a:t>
            </a:r>
            <a:r>
              <a:rPr lang="ar-JO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2600" dirty="0">
                <a:latin typeface="Arial" panose="020B0604020202020204" pitchFamily="34" charset="0"/>
                <a:cs typeface="Arial" panose="020B0604020202020204" pitchFamily="34" charset="0"/>
              </a:rPr>
              <a:t>یعتبر الصغیرممیزا من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600" dirty="0">
                <a:latin typeface="Arial" panose="020B0604020202020204" pitchFamily="34" charset="0"/>
                <a:cs typeface="Arial" panose="020B0604020202020204" pitchFamily="34" charset="0"/>
              </a:rPr>
              <a:t>الثامنة </a:t>
            </a:r>
            <a:r>
              <a:rPr lang="ar-IQ" sz="2600" dirty="0">
                <a:latin typeface="Arial" panose="020B0604020202020204" pitchFamily="34" charset="0"/>
                <a:cs typeface="Arial" panose="020B0604020202020204" pitchFamily="34" charset="0"/>
              </a:rPr>
              <a:t>الى سن  الثامنة عشر حيث تكون تصرفاته كما </a:t>
            </a:r>
            <a:r>
              <a:rPr lang="ar-IQ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يلي:</a:t>
            </a:r>
            <a:r>
              <a:rPr lang="ar-IQ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(8- 18)</a:t>
            </a:r>
          </a:p>
          <a:p>
            <a:pPr marL="0" indent="0" algn="r" rtl="1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algn="r" rtl="1">
              <a:buNone/>
            </a:pPr>
            <a:endParaRPr lang="ar-IQ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endParaRPr lang="ar-IQ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endParaRPr lang="ar-IQ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33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1. تصرفات نافعة نفعاً 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محضاً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ar-SA" sz="2800" dirty="0" smtClean="0">
                <a:latin typeface="Arial" panose="020B0604020202020204" pitchFamily="34" charset="0"/>
              </a:rPr>
              <a:t>وهي </a:t>
            </a:r>
            <a:r>
              <a:rPr lang="ar-SA" sz="2800" dirty="0">
                <a:latin typeface="Arial" panose="020B0604020202020204" pitchFamily="34" charset="0"/>
              </a:rPr>
              <a:t>التي يثري من يباشرها دون ان يدفع مقابلاً، وتشمل أعمال الاغتناء، كقبول الهبة والوصية</a:t>
            </a:r>
            <a:r>
              <a:rPr lang="ar-SA" sz="2800" dirty="0" smtClean="0">
                <a:latin typeface="Arial" panose="020B0604020202020204" pitchFamily="34" charset="0"/>
              </a:rPr>
              <a:t>.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2ـ تصرفات ضارة ضرراً 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محضاً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ar-SA" sz="2800" dirty="0">
                <a:latin typeface="Arial" panose="020B0604020202020204" pitchFamily="34" charset="0"/>
              </a:rPr>
              <a:t>وهي التي يفتقر من يباشرها دون أن يأخذ مقابلاً، وتشمل أعمال التبرع، كهبة الشخص لماله وإبرائه لمدينه والإعارة والبيع والشراء بغبن فاحش.</a:t>
            </a:r>
            <a:r>
              <a:rPr lang="ar-IQ" sz="2800" dirty="0">
                <a:latin typeface="Arial" panose="020B0604020202020204" pitchFamily="34" charset="0"/>
              </a:rPr>
              <a:t> تصرفات باطلة</a:t>
            </a:r>
            <a:r>
              <a:rPr lang="ar-IQ" sz="2800" dirty="0" smtClean="0">
                <a:latin typeface="Arial" panose="020B0604020202020204" pitchFamily="34" charset="0"/>
              </a:rPr>
              <a:t>.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</a:rPr>
              <a:t>3ـ تصرفات دائرة بين النفع 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والضرر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: </a:t>
            </a:r>
            <a:r>
              <a:rPr lang="ar-SA" sz="2800" dirty="0" smtClean="0">
                <a:latin typeface="Arial" panose="020B0604020202020204" pitchFamily="34" charset="0"/>
              </a:rPr>
              <a:t>وهي </a:t>
            </a:r>
            <a:r>
              <a:rPr lang="ar-SA" sz="2800" dirty="0">
                <a:latin typeface="Arial" panose="020B0604020202020204" pitchFamily="34" charset="0"/>
              </a:rPr>
              <a:t>التي تحتمل الربح والخسارة، وتشمل أعمال التصرف وأعمال الإدارة كالبيع والرهن والإيجار.</a:t>
            </a:r>
            <a:r>
              <a:rPr lang="ar-IQ" sz="2800" dirty="0">
                <a:latin typeface="Arial" panose="020B0604020202020204" pitchFamily="34" charset="0"/>
              </a:rPr>
              <a:t> تصرفات موقوفة</a:t>
            </a:r>
            <a:r>
              <a:rPr lang="ar-IQ" sz="2800" dirty="0" smtClean="0">
                <a:latin typeface="Arial" panose="020B0604020202020204" pitchFamily="34" charset="0"/>
              </a:rPr>
              <a:t>.</a:t>
            </a:r>
            <a:endParaRPr lang="ar-IQ" sz="2800" dirty="0">
              <a:latin typeface="Arial" panose="020B0604020202020204" pitchFamily="34" charset="0"/>
            </a:endParaRPr>
          </a:p>
          <a:p>
            <a:pPr algn="r" rtl="1">
              <a:buNone/>
            </a:pPr>
            <a:r>
              <a:rPr lang="ar-IQ" sz="2800" dirty="0">
                <a:latin typeface="Arial" panose="020B0604020202020204" pitchFamily="34" charset="0"/>
              </a:rPr>
              <a:t> </a:t>
            </a: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</a:rPr>
              <a:t>يقصد بولي 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الصغير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r>
              <a:rPr lang="ar-IQ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ar-IQ" sz="2800" b="1" dirty="0">
                <a:solidFill>
                  <a:srgbClr val="FF0000"/>
                </a:solidFill>
                <a:latin typeface="Arial" panose="020B0604020202020204" pitchFamily="34" charset="0"/>
              </a:rPr>
              <a:t>ابوه ثم المحكمة </a:t>
            </a:r>
            <a:r>
              <a:rPr lang="ar-IQ" sz="2800" dirty="0">
                <a:latin typeface="Arial" panose="020B0604020202020204" pitchFamily="34" charset="0"/>
              </a:rPr>
              <a:t>م 27 من قانون رعاية القاصرين رقم 78 لسنة 1980 كما حددت المادة 30 تصرفات الولي </a:t>
            </a:r>
            <a:r>
              <a:rPr lang="ar-IQ" sz="2800" dirty="0" smtClean="0">
                <a:latin typeface="Arial" panose="020B0604020202020204" pitchFamily="34" charset="0"/>
              </a:rPr>
              <a:t>بقولها</a:t>
            </a:r>
            <a:r>
              <a:rPr lang="en-US" sz="2800" dirty="0" smtClean="0">
                <a:latin typeface="Arial" panose="020B0604020202020204" pitchFamily="34" charset="0"/>
              </a:rPr>
              <a:t> </a:t>
            </a:r>
            <a:r>
              <a:rPr lang="ar-IQ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( </a:t>
            </a:r>
            <a:r>
              <a:rPr lang="ar-IQ" sz="2800" dirty="0">
                <a:solidFill>
                  <a:srgbClr val="FF0000"/>
                </a:solidFill>
                <a:latin typeface="Arial" panose="020B0604020202020204" pitchFamily="34" charset="0"/>
              </a:rPr>
              <a:t>لايجوز للولي ان يتصرف بمال الصغير الا بموافقة دائرة رعاية القاصرين وبالطريقة المنصوص عليها في هذا </a:t>
            </a:r>
            <a:r>
              <a:rPr lang="ar-IQ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القانون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ar-IQ" sz="2800" dirty="0" smtClean="0">
                <a:solidFill>
                  <a:srgbClr val="FF0000"/>
                </a:solidFill>
                <a:latin typeface="Arial" panose="020B0604020202020204" pitchFamily="34" charset="0"/>
              </a:rPr>
              <a:t>. </a:t>
            </a:r>
            <a:endParaRPr lang="en-GB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0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553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3200" b="1" dirty="0" smtClean="0">
                <a:solidFill>
                  <a:srgbClr val="FF0000"/>
                </a:solidFill>
              </a:rPr>
              <a:t>3) كامل الاهلية</a:t>
            </a:r>
            <a:r>
              <a:rPr lang="ar-SA" sz="3200" b="1" dirty="0" smtClean="0">
                <a:solidFill>
                  <a:srgbClr val="FF0000"/>
                </a:solidFill>
              </a:rPr>
              <a:t> :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IQ" sz="3200" dirty="0" smtClean="0"/>
              <a:t>وهو </a:t>
            </a:r>
            <a:r>
              <a:rPr lang="ar-SA" sz="3200" dirty="0"/>
              <a:t>من أ</a:t>
            </a:r>
            <a:r>
              <a:rPr lang="ar-IQ" sz="3200" dirty="0"/>
              <a:t>كمل الثامنة عشر ولو يحجر عليه بسبب اصابته بأحد عوارض الاهلية وهي الجنون والعته والسفه والغفلة وم</a:t>
            </a:r>
            <a:r>
              <a:rPr lang="ar-SA" sz="3200" dirty="0"/>
              <a:t>ن</a:t>
            </a:r>
            <a:r>
              <a:rPr lang="ar-IQ" sz="3200" dirty="0"/>
              <a:t> كان فيه اكثر من عاهة</a:t>
            </a:r>
            <a:r>
              <a:rPr lang="ar-IQ" sz="2900" dirty="0"/>
              <a:t>. </a:t>
            </a:r>
          </a:p>
          <a:p>
            <a:pPr marL="0" indent="0" algn="r" rtl="1">
              <a:buNone/>
            </a:pPr>
            <a:endParaRPr lang="ar-S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 rtl="1">
              <a:buNone/>
            </a:pPr>
            <a:r>
              <a:rPr lang="ar-IQ" sz="3300" b="1" dirty="0" smtClean="0">
                <a:solidFill>
                  <a:srgbClr val="92D050"/>
                </a:solidFill>
              </a:rPr>
              <a:t>(مادة 106)</a:t>
            </a:r>
            <a:r>
              <a:rPr lang="ar-SA" sz="3300" b="1" dirty="0" smtClean="0">
                <a:solidFill>
                  <a:srgbClr val="92D050"/>
                </a:solidFill>
              </a:rPr>
              <a:t> تنص على انه: </a:t>
            </a:r>
            <a:r>
              <a:rPr lang="ar-IQ" sz="3300" b="1" dirty="0" smtClean="0">
                <a:solidFill>
                  <a:srgbClr val="92D050"/>
                </a:solidFill>
              </a:rPr>
              <a:t>سن الرشد هي</a:t>
            </a:r>
            <a:r>
              <a:rPr lang="ar-IQ" sz="5200" b="1" dirty="0">
                <a:solidFill>
                  <a:srgbClr val="FF0000"/>
                </a:solidFill>
              </a:rPr>
              <a:t> ثماني عشرة</a:t>
            </a:r>
            <a:r>
              <a:rPr lang="ar-IQ" sz="5200" b="1" dirty="0" smtClean="0">
                <a:solidFill>
                  <a:srgbClr val="FF0000"/>
                </a:solidFill>
              </a:rPr>
              <a:t> سنة كاملة. </a:t>
            </a:r>
          </a:p>
          <a:p>
            <a:pPr algn="r" rtl="1">
              <a:buNone/>
            </a:pPr>
            <a:endParaRPr lang="en-US" sz="2800" dirty="0" smtClean="0"/>
          </a:p>
          <a:p>
            <a:pPr algn="r" rtl="1">
              <a:buNone/>
            </a:pPr>
            <a:endParaRPr lang="en-US" sz="2800" b="1" dirty="0"/>
          </a:p>
          <a:p>
            <a:pPr algn="r" rtl="1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/>
          <a:lstStyle/>
          <a:p>
            <a:pPr algn="just" rtl="1">
              <a:buNone/>
            </a:pPr>
            <a:r>
              <a:rPr lang="ar-SA" sz="2800" dirty="0"/>
              <a:t>للولي بترخيص من المحكمة ان يسلم الصغير المميز إذا </a:t>
            </a:r>
            <a:r>
              <a:rPr lang="ar-SA" sz="2800" b="1" dirty="0">
                <a:solidFill>
                  <a:srgbClr val="FF0000"/>
                </a:solidFill>
              </a:rPr>
              <a:t>أكمل</a:t>
            </a:r>
            <a:r>
              <a:rPr lang="ar-SA" sz="2800" b="1" dirty="0">
                <a:solidFill>
                  <a:srgbClr val="00B0F0"/>
                </a:solidFill>
              </a:rPr>
              <a:t> الخامسة عشرة </a:t>
            </a:r>
            <a:r>
              <a:rPr lang="ar-SA" sz="2800" dirty="0" smtClean="0"/>
              <a:t>مقداراً </a:t>
            </a:r>
            <a:r>
              <a:rPr lang="ar-SA" sz="2800" dirty="0"/>
              <a:t>من ماله ويأذن له بالتجارة إذناً مطلقاً او مقيداً، </a:t>
            </a:r>
            <a:r>
              <a:rPr lang="ar-SA" sz="2800" b="1" dirty="0">
                <a:solidFill>
                  <a:srgbClr val="FF0000"/>
                </a:solidFill>
              </a:rPr>
              <a:t>ويعتبر الصغير المأذون بمنزلة البالغ سن الرشد في التصرفات الداخلة تحت </a:t>
            </a:r>
            <a:r>
              <a:rPr lang="ar-SA" sz="2800" b="1" dirty="0" smtClean="0">
                <a:solidFill>
                  <a:srgbClr val="FF0000"/>
                </a:solidFill>
              </a:rPr>
              <a:t>الإذن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ar-SA" sz="2800" dirty="0" smtClean="0"/>
              <a:t>التي</a:t>
            </a:r>
            <a:r>
              <a:rPr lang="en-US" sz="2800" dirty="0" smtClean="0"/>
              <a:t> </a:t>
            </a:r>
            <a:r>
              <a:rPr lang="ar-SA" sz="2800" dirty="0" smtClean="0"/>
              <a:t>هي </a:t>
            </a:r>
            <a:r>
              <a:rPr lang="ar-SA" sz="2800" dirty="0"/>
              <a:t>من التجارة ولوازمها كالبيع والإجارة والتوكيل والرهن والارتهان والإعارة واليمين والاستقراض</a:t>
            </a:r>
            <a:r>
              <a:rPr lang="ar-IQ" sz="2800" dirty="0"/>
              <a:t> المواد </a:t>
            </a:r>
            <a:r>
              <a:rPr lang="ar-IQ" sz="2800" dirty="0" smtClean="0"/>
              <a:t>.</a:t>
            </a:r>
            <a:endParaRPr lang="ar-IQ" sz="2800" dirty="0"/>
          </a:p>
          <a:p>
            <a:pPr algn="just" rtl="1">
              <a:buNone/>
            </a:pPr>
            <a:r>
              <a:rPr lang="ar-IQ" sz="2800" dirty="0"/>
              <a:t>98, 99, 100, 101 من ق م ع.</a:t>
            </a:r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6037"/>
          </a:xfrm>
        </p:spPr>
        <p:txBody>
          <a:bodyPr>
            <a:normAutofit fontScale="90000"/>
          </a:bodyPr>
          <a:lstStyle/>
          <a:p>
            <a:pPr algn="ctr"/>
            <a:r>
              <a:rPr lang="ar-IQ" sz="4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س/ من هو </a:t>
            </a:r>
            <a:r>
              <a:rPr lang="ar-SA" sz="4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الصغير </a:t>
            </a:r>
            <a:r>
              <a:rPr lang="ar-SA" sz="4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المأذون</a:t>
            </a:r>
            <a:r>
              <a:rPr lang="ar-IQ" sz="4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400" u="sng" dirty="0">
                <a:solidFill>
                  <a:srgbClr val="00B0F0"/>
                </a:solidFill>
              </a:rPr>
              <a:t/>
            </a:r>
            <a:br>
              <a:rPr lang="en-US" sz="4400" u="sng" dirty="0">
                <a:solidFill>
                  <a:srgbClr val="00B0F0"/>
                </a:solidFill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0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397691"/>
          </a:xfrm>
        </p:spPr>
        <p:txBody>
          <a:bodyPr/>
          <a:lstStyle/>
          <a:p>
            <a:pPr marL="566928" indent="-457200" algn="r" rtl="1">
              <a:buFont typeface="+mj-lt"/>
              <a:buAutoNum type="arabicParenR"/>
            </a:pPr>
            <a:r>
              <a:rPr lang="ar-SA" sz="2400" b="1" dirty="0"/>
              <a:t> وان يكون مدعياً ومدعياً </a:t>
            </a:r>
            <a:r>
              <a:rPr lang="ar-SA" sz="2400" b="1" dirty="0" smtClean="0"/>
              <a:t>عليه</a:t>
            </a:r>
            <a:r>
              <a:rPr lang="ar-IQ" sz="2400" b="1" dirty="0" smtClean="0"/>
              <a:t>.</a:t>
            </a:r>
          </a:p>
          <a:p>
            <a:pPr marL="566928" indent="-457200" algn="r" rtl="1">
              <a:buFont typeface="+mj-lt"/>
              <a:buAutoNum type="arabicParenR"/>
            </a:pPr>
            <a:r>
              <a:rPr lang="ar-SA" sz="2400" dirty="0" smtClean="0"/>
              <a:t>وللولي </a:t>
            </a:r>
            <a:r>
              <a:rPr lang="ar-SA" sz="2400" dirty="0"/>
              <a:t>ان يبطل </a:t>
            </a:r>
            <a:r>
              <a:rPr lang="ar-SA" sz="2400" dirty="0" smtClean="0"/>
              <a:t>الإذن</a:t>
            </a:r>
            <a:r>
              <a:rPr lang="ar-IQ" sz="2400" dirty="0" smtClean="0"/>
              <a:t>.</a:t>
            </a:r>
            <a:r>
              <a:rPr lang="ar-SA" sz="2400" dirty="0" smtClean="0"/>
              <a:t> </a:t>
            </a:r>
            <a:endParaRPr lang="ar-IQ" sz="2400" dirty="0" smtClean="0"/>
          </a:p>
          <a:p>
            <a:pPr marL="566928" indent="-457200" algn="r" rtl="1">
              <a:buFont typeface="+mj-lt"/>
              <a:buAutoNum type="arabicParenR"/>
            </a:pPr>
            <a:r>
              <a:rPr lang="ar-SA" sz="2400" b="1" dirty="0" smtClean="0"/>
              <a:t>إلا </a:t>
            </a:r>
            <a:r>
              <a:rPr lang="ar-SA" sz="2400" b="1" dirty="0"/>
              <a:t>ان وفاة الولي </a:t>
            </a:r>
            <a:r>
              <a:rPr lang="ar-SA" sz="2400" dirty="0"/>
              <a:t>او عزله لا </a:t>
            </a:r>
            <a:r>
              <a:rPr lang="ar-SA" sz="2400" dirty="0" smtClean="0"/>
              <a:t>يبطل </a:t>
            </a:r>
            <a:r>
              <a:rPr lang="ar-SA" sz="2400" dirty="0"/>
              <a:t>إذنه إلا إذا حجره الولي </a:t>
            </a:r>
            <a:r>
              <a:rPr lang="ar-SA" sz="2400" dirty="0" smtClean="0"/>
              <a:t>الجديد</a:t>
            </a:r>
            <a:r>
              <a:rPr lang="ar-IQ" sz="2400" dirty="0" smtClean="0"/>
              <a:t>.</a:t>
            </a:r>
          </a:p>
          <a:p>
            <a:pPr marL="566928" indent="-457200" algn="r" rtl="1">
              <a:buFont typeface="+mj-lt"/>
              <a:buAutoNum type="arabicParenR"/>
            </a:pPr>
            <a:r>
              <a:rPr lang="ar-SA" sz="2400" dirty="0" smtClean="0"/>
              <a:t> </a:t>
            </a:r>
            <a:r>
              <a:rPr lang="ar-SA" sz="2400" dirty="0"/>
              <a:t>وإذا تعسف الولي ولم يطلب الرخصة </a:t>
            </a:r>
            <a:r>
              <a:rPr lang="ar-SA" sz="2400" dirty="0" smtClean="0"/>
              <a:t>فللمحكمة </a:t>
            </a:r>
            <a:r>
              <a:rPr lang="ar-SA" sz="2400" dirty="0"/>
              <a:t>ان تأذن للصغير بالتجارة ان أنست منه </a:t>
            </a:r>
            <a:r>
              <a:rPr lang="ar-SA" sz="2400" dirty="0" smtClean="0"/>
              <a:t>رشدا</a:t>
            </a:r>
            <a:r>
              <a:rPr lang="ar-IQ" sz="2400" dirty="0" smtClean="0"/>
              <a:t>، </a:t>
            </a:r>
            <a:r>
              <a:rPr lang="ar-SA" sz="2400" dirty="0" smtClean="0"/>
              <a:t>وليس </a:t>
            </a:r>
            <a:r>
              <a:rPr lang="ar-SA" sz="2400" dirty="0"/>
              <a:t>للولي حجره بعد </a:t>
            </a:r>
            <a:r>
              <a:rPr lang="ar-SA" sz="2400" dirty="0" smtClean="0"/>
              <a:t>إذن</a:t>
            </a:r>
            <a:r>
              <a:rPr lang="ar-IQ" sz="2400" dirty="0" smtClean="0"/>
              <a:t> </a:t>
            </a:r>
            <a:r>
              <a:rPr lang="ar-SA" sz="2400" dirty="0" smtClean="0"/>
              <a:t>المحكمة</a:t>
            </a:r>
            <a:r>
              <a:rPr lang="ar-SA" sz="2400" dirty="0"/>
              <a:t>.</a:t>
            </a:r>
            <a:endParaRPr lang="en-US" sz="2400" dirty="0"/>
          </a:p>
          <a:p>
            <a:pPr marL="109728" indent="0" algn="r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BA46B-66E5-46F4-96E4-55FC2A44EE3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8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21442</TotalTime>
  <Words>1855</Words>
  <Application>Microsoft Office PowerPoint</Application>
  <PresentationFormat>On-screen Show (4:3)</PresentationFormat>
  <Paragraphs>186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Arabic Typesetting</vt:lpstr>
      <vt:lpstr>Arial</vt:lpstr>
      <vt:lpstr>Calibri</vt:lpstr>
      <vt:lpstr>Lucida Sans Unicode</vt:lpstr>
      <vt:lpstr>Tahoma</vt:lpstr>
      <vt:lpstr>Verdana</vt:lpstr>
      <vt:lpstr>Wingdings 2</vt:lpstr>
      <vt:lpstr>Wingdings 3</vt:lpstr>
      <vt:lpstr>Concourse</vt:lpstr>
      <vt:lpstr>الوجيز في العقود المدنية  محاضرات في عقد البيع</vt:lpstr>
      <vt:lpstr>الركن الأول الرضا</vt:lpstr>
      <vt:lpstr>الركن الأول : الرضا (وجود الرضا)</vt:lpstr>
      <vt:lpstr>الركن الأول: الرضا (صحة الرضا)</vt:lpstr>
      <vt:lpstr>PowerPoint Presentation</vt:lpstr>
      <vt:lpstr>PowerPoint Presentation</vt:lpstr>
      <vt:lpstr>PowerPoint Presentation</vt:lpstr>
      <vt:lpstr>س/ من هو الصغير المأذون. </vt:lpstr>
      <vt:lpstr>PowerPoint Presentation</vt:lpstr>
      <vt:lpstr>س/ ماهي شروط الإذن بالتجارة في مدني عراقي؟ </vt:lpstr>
      <vt:lpstr>سلامة الرضا من العيوب </vt:lpstr>
      <vt:lpstr>PowerPoint Presentation</vt:lpstr>
      <vt:lpstr>س// ما هي عيوب الرضا في عقد البيع؟؟ أولاً: الغلط</vt:lpstr>
      <vt:lpstr>خيار الرؤية</vt:lpstr>
      <vt:lpstr>س/// ما حكم بالنسبة الي الأشياء التي تباع على مقتضى النموذج فيما يتعلق بالخيار ؟  </vt:lpstr>
      <vt:lpstr>PowerPoint Presentation</vt:lpstr>
      <vt:lpstr>س//عرف خيار الرؤية</vt:lpstr>
      <vt:lpstr>PowerPoint Presentation</vt:lpstr>
      <vt:lpstr> س// علل سقوط الخيار الرؤية عن المشتري في حال موته؟.  ج// لأن الخيار الرؤية رخصة متعلقة بشخص المشتري.  </vt:lpstr>
      <vt:lpstr>الغبن في عقد البيع</vt:lpstr>
      <vt:lpstr>س/ عدد الحالات التي اعتبرها القانون غبناً فاحشاً حتى بدون وجود الاستغلال أو تغرير. </vt:lpstr>
      <vt:lpstr>الغبن في عقد البيع</vt:lpstr>
      <vt:lpstr>PowerPoint Presentation</vt:lpstr>
      <vt:lpstr>PowerPoint Presentation</vt:lpstr>
      <vt:lpstr>الغبن مع الاستغلال</vt:lpstr>
      <vt:lpstr>صور الرضا وأوصافه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تقسيم العقود المدنية</dc:title>
  <dc:creator>Clark</dc:creator>
  <cp:lastModifiedBy>Maher</cp:lastModifiedBy>
  <cp:revision>3280</cp:revision>
  <cp:lastPrinted>2014-02-03T16:56:53Z</cp:lastPrinted>
  <dcterms:created xsi:type="dcterms:W3CDTF">2013-09-27T19:01:12Z</dcterms:created>
  <dcterms:modified xsi:type="dcterms:W3CDTF">2024-10-18T12:49:56Z</dcterms:modified>
</cp:coreProperties>
</file>