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1"/>
  </p:notesMasterIdLst>
  <p:handoutMasterIdLst>
    <p:handoutMasterId r:id="rId22"/>
  </p:handoutMasterIdLst>
  <p:sldIdLst>
    <p:sldId id="450" r:id="rId2"/>
    <p:sldId id="407" r:id="rId3"/>
    <p:sldId id="369" r:id="rId4"/>
    <p:sldId id="410" r:id="rId5"/>
    <p:sldId id="466" r:id="rId6"/>
    <p:sldId id="452" r:id="rId7"/>
    <p:sldId id="453" r:id="rId8"/>
    <p:sldId id="420" r:id="rId9"/>
    <p:sldId id="467" r:id="rId10"/>
    <p:sldId id="454" r:id="rId11"/>
    <p:sldId id="455" r:id="rId12"/>
    <p:sldId id="456" r:id="rId13"/>
    <p:sldId id="408" r:id="rId14"/>
    <p:sldId id="409" r:id="rId15"/>
    <p:sldId id="279" r:id="rId16"/>
    <p:sldId id="469" r:id="rId17"/>
    <p:sldId id="457" r:id="rId18"/>
    <p:sldId id="458" r:id="rId19"/>
    <p:sldId id="459" r:id="rId20"/>
  </p:sldIdLst>
  <p:sldSz cx="9144000" cy="6858000" type="screen4x3"/>
  <p:notesSz cx="7077075" cy="90773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5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84" autoAdjust="0"/>
    <p:restoredTop sz="94629" autoAdjust="0"/>
  </p:normalViewPr>
  <p:slideViewPr>
    <p:cSldViewPr>
      <p:cViewPr varScale="1">
        <p:scale>
          <a:sx n="82" d="100"/>
          <a:sy n="82" d="100"/>
        </p:scale>
        <p:origin x="127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859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438" y="0"/>
            <a:ext cx="306705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92340-AEC8-4BCC-B31D-69B448706551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21713"/>
            <a:ext cx="306705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438" y="8621713"/>
            <a:ext cx="306705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415431-9B49-4083-9451-3DA8011B9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538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538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B51EB4-C2A6-4F7D-85ED-E1814653D6EE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681038"/>
            <a:ext cx="4537075" cy="3403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311730"/>
            <a:ext cx="5661660" cy="4084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21883"/>
            <a:ext cx="3066733" cy="4538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621883"/>
            <a:ext cx="3066733" cy="4538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5A04B0-86AE-4D23-9928-31FDFD75F3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404824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S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تعريفها : حوالة الحق عقد بمقتضاه ينقل شخص هو الدائن في الالتزام ويسمى </a:t>
            </a:r>
            <a:r>
              <a:rPr lang="ar-SA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المحيل</a:t>
            </a:r>
            <a:r>
              <a:rPr lang="ar-S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حقه الى شخص اخر هو الدائن الجديد لهذا الالتزام ويسمى المحال له قبل شخص ثالث هو المدين في هذا الالتزام ويسمى المحال عليه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A04B0-86AE-4D23-9928-31FDFD75F3D7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966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C6DCF6F-2410-4F32-B2C4-DB6EF48C52B3}" type="datetime1">
              <a:rPr lang="en-US" smtClean="0"/>
              <a:pPr/>
              <a:t>10/15/2024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C7BA46B-66E5-46F4-96E4-55FC2A44EE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BDBED-76C0-4E68-AF5B-081017EA203C}" type="datetime1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015CC-12B1-4E05-BFF3-22E9F020FE6C}" type="datetime1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DCF12-BA6D-4FE5-B0CF-F195978FF970}" type="datetime1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EDBA6-8904-448F-A694-C673576C4FFA}" type="datetime1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B6859-6EAE-4877-9E3C-D75B8531A786}" type="datetime1">
              <a:rPr lang="en-US" smtClean="0"/>
              <a:pPr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8B73F-D665-4838-BCA2-B2338455E489}" type="datetime1">
              <a:rPr lang="en-US" smtClean="0"/>
              <a:pPr/>
              <a:t>10/15/2024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9F1D4-854B-472D-8AC8-925783F77959}" type="datetime1">
              <a:rPr lang="en-US" smtClean="0"/>
              <a:pPr/>
              <a:t>10/15/2024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E80F-1E98-432D-BC9C-9ADE53C2400D}" type="datetime1">
              <a:rPr lang="en-US" smtClean="0"/>
              <a:pPr/>
              <a:t>10/15/2024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351EF167-52FF-4314-B959-34D12CB282DC}" type="datetime1">
              <a:rPr lang="en-US" smtClean="0"/>
              <a:pPr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84044CF-B56A-4C47-90D4-D1F381AF55CD}" type="datetime1">
              <a:rPr lang="en-US" smtClean="0"/>
              <a:pPr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C7BA46B-66E5-46F4-96E4-55FC2A44EE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3CFABD6-4DF5-4BF6-A121-E99C0242B373}" type="datetime1">
              <a:rPr lang="en-US" smtClean="0"/>
              <a:pPr/>
              <a:t>10/15/2024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C7BA46B-66E5-46F4-96E4-55FC2A44EE3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ar-IQ" sz="7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د . سولين محمد طاهر </a:t>
            </a:r>
            <a:r>
              <a:rPr lang="ar-IQ" sz="7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فاضل</a:t>
            </a:r>
            <a:endParaRPr lang="en-US" sz="72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r>
              <a:rPr lang="en-US" sz="72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Solin.taher@su.edu.krd</a:t>
            </a:r>
            <a:endParaRPr lang="en-US" sz="72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r>
              <a:rPr lang="ar-IQ" sz="7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2024-2025</a:t>
            </a:r>
            <a:endParaRPr lang="en-US" sz="72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rtl="1"/>
            <a:r>
              <a:rPr lang="ar-IQ" sz="4000">
                <a:solidFill>
                  <a:srgbClr val="00B0F0"/>
                </a:solidFill>
                <a:effectLst/>
              </a:rPr>
              <a:t>الوجيز في العقود </a:t>
            </a:r>
            <a:r>
              <a:rPr lang="ar-IQ" sz="4000" dirty="0" smtClean="0">
                <a:solidFill>
                  <a:srgbClr val="00B0F0"/>
                </a:solidFill>
                <a:effectLst/>
              </a:rPr>
              <a:t>المدنية </a:t>
            </a:r>
            <a:br>
              <a:rPr lang="ar-IQ" sz="4000" dirty="0" smtClean="0">
                <a:solidFill>
                  <a:srgbClr val="00B0F0"/>
                </a:solidFill>
                <a:effectLst/>
              </a:rPr>
            </a:br>
            <a:r>
              <a:rPr lang="ar-IQ" sz="4000" dirty="0" smtClean="0">
                <a:solidFill>
                  <a:srgbClr val="00B0F0"/>
                </a:solidFill>
                <a:effectLst/>
              </a:rPr>
              <a:t>محاضرات في عقد البيع</a:t>
            </a:r>
            <a:endParaRPr lang="en-US" sz="4000" dirty="0">
              <a:solidFill>
                <a:srgbClr val="00B0F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79545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550091"/>
          </a:xfrm>
        </p:spPr>
        <p:txBody>
          <a:bodyPr>
            <a:normAutofit/>
          </a:bodyPr>
          <a:lstStyle/>
          <a:p>
            <a:pPr algn="r" rtl="1">
              <a:buNone/>
            </a:pPr>
            <a:endParaRPr lang="ar-IQ" sz="2800" dirty="0"/>
          </a:p>
          <a:p>
            <a:pPr algn="r" rtl="1">
              <a:buNone/>
            </a:pPr>
            <a:r>
              <a:rPr lang="ar-IQ" sz="40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ar-IQ" sz="32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يعرف الوعد بالبيع: </a:t>
            </a:r>
            <a:r>
              <a:rPr lang="ar-IQ" sz="2800" dirty="0" smtClean="0"/>
              <a:t>بأنه </a:t>
            </a:r>
            <a:r>
              <a:rPr lang="ar-IQ" sz="3600" b="1" dirty="0">
                <a:solidFill>
                  <a:srgbClr val="92D050"/>
                </a:solidFill>
              </a:rPr>
              <a:t>عقد</a:t>
            </a:r>
            <a:r>
              <a:rPr lang="ar-IQ" sz="2800" dirty="0"/>
              <a:t> يلتزم الواعد بموجبة ببيع شيء بثمن معين اذا </a:t>
            </a:r>
            <a:r>
              <a:rPr lang="ar-SA" sz="2800" dirty="0"/>
              <a:t>أ</a:t>
            </a:r>
            <a:r>
              <a:rPr lang="ar-IQ" sz="2800" dirty="0"/>
              <a:t>ظهر الموعود له رغبته في الشراء خلال مدة معينة.</a:t>
            </a:r>
          </a:p>
          <a:p>
            <a:pPr algn="r" rtl="1">
              <a:buNone/>
            </a:pPr>
            <a:r>
              <a:rPr lang="ar-IQ" sz="2800" dirty="0"/>
              <a:t> ان الوعد بالبيع </a:t>
            </a:r>
            <a:r>
              <a:rPr lang="ar-IQ" sz="3600" b="1" dirty="0">
                <a:solidFill>
                  <a:srgbClr val="92D050"/>
                </a:solidFill>
              </a:rPr>
              <a:t>ليس عقد بيع </a:t>
            </a:r>
            <a:r>
              <a:rPr lang="ar-IQ" sz="2800" dirty="0"/>
              <a:t>لأنه ملزم لجانب واحد وهو الواعد</a:t>
            </a:r>
            <a:r>
              <a:rPr lang="ar-IQ" sz="2800" dirty="0" smtClean="0"/>
              <a:t>.</a:t>
            </a:r>
          </a:p>
          <a:p>
            <a:pPr algn="r" rtl="1">
              <a:buNone/>
            </a:pPr>
            <a:endParaRPr lang="ar-IQ" sz="2800" dirty="0" smtClean="0"/>
          </a:p>
          <a:p>
            <a:pPr algn="r" rtl="1"/>
            <a:r>
              <a:rPr lang="ar-IQ" sz="2800" b="1" dirty="0" smtClean="0">
                <a:solidFill>
                  <a:srgbClr val="00B0F0"/>
                </a:solidFill>
              </a:rPr>
              <a:t>س/</a:t>
            </a:r>
            <a:r>
              <a:rPr lang="ar-IQ" sz="2800" b="1" dirty="0">
                <a:solidFill>
                  <a:srgbClr val="00B0F0"/>
                </a:solidFill>
              </a:rPr>
              <a:t> </a:t>
            </a:r>
            <a:r>
              <a:rPr lang="ar-IQ" sz="2800" b="1" dirty="0" smtClean="0">
                <a:solidFill>
                  <a:srgbClr val="00B0F0"/>
                </a:solidFill>
              </a:rPr>
              <a:t>علل /ان </a:t>
            </a:r>
            <a:r>
              <a:rPr lang="ar-IQ" sz="2800" b="1" dirty="0">
                <a:solidFill>
                  <a:srgbClr val="00B0F0"/>
                </a:solidFill>
              </a:rPr>
              <a:t>الوعد بالبيع ليس عقد </a:t>
            </a:r>
            <a:r>
              <a:rPr lang="ar-IQ" sz="2800" b="1" dirty="0" smtClean="0">
                <a:solidFill>
                  <a:srgbClr val="00B0F0"/>
                </a:solidFill>
              </a:rPr>
              <a:t>بيع. </a:t>
            </a:r>
            <a:r>
              <a:rPr lang="ar-IQ" sz="3200" b="1" dirty="0" smtClean="0">
                <a:solidFill>
                  <a:srgbClr val="92D050"/>
                </a:solidFill>
              </a:rPr>
              <a:t> </a:t>
            </a:r>
            <a:endParaRPr lang="en-US" dirty="0"/>
          </a:p>
          <a:p>
            <a:pPr algn="r" rtl="1"/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6200" y="2286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ar-IQ" sz="4400" dirty="0">
                <a:solidFill>
                  <a:srgbClr val="FF0000"/>
                </a:solidFill>
              </a:rPr>
              <a:t>س/ عريف الوعد بالبيع</a:t>
            </a:r>
            <a:r>
              <a:rPr lang="ar-IQ" sz="4400" dirty="0">
                <a:solidFill>
                  <a:srgbClr val="00B0F0"/>
                </a:solidFill>
                <a:effectLst/>
              </a:rPr>
              <a:t> </a:t>
            </a:r>
            <a:r>
              <a:rPr lang="ar-IQ" sz="4400" dirty="0">
                <a:solidFill>
                  <a:srgbClr val="00B0F0"/>
                </a:solidFill>
              </a:rPr>
              <a:t/>
            </a:r>
            <a:br>
              <a:rPr lang="ar-IQ" sz="4400" dirty="0">
                <a:solidFill>
                  <a:srgbClr val="00B0F0"/>
                </a:solidFill>
              </a:rPr>
            </a:b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84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>
              <a:buNone/>
            </a:pPr>
            <a:r>
              <a:rPr lang="ar-IQ" sz="2400" dirty="0" smtClean="0"/>
              <a:t>ان </a:t>
            </a:r>
            <a:r>
              <a:rPr lang="ar-IQ" sz="2400" b="1" dirty="0">
                <a:solidFill>
                  <a:srgbClr val="FF0000"/>
                </a:solidFill>
              </a:rPr>
              <a:t>الوعد بالبيع </a:t>
            </a:r>
            <a:r>
              <a:rPr lang="ar-IQ" sz="3600" b="1" dirty="0">
                <a:solidFill>
                  <a:srgbClr val="00B050"/>
                </a:solidFill>
              </a:rPr>
              <a:t>ليس</a:t>
            </a:r>
            <a:r>
              <a:rPr lang="ar-IQ" sz="2400" b="1" dirty="0">
                <a:solidFill>
                  <a:srgbClr val="FF0000"/>
                </a:solidFill>
              </a:rPr>
              <a:t> عقدا معلقا على شرط </a:t>
            </a:r>
            <a:r>
              <a:rPr lang="ar-IQ" sz="2400" b="1" dirty="0" smtClean="0">
                <a:solidFill>
                  <a:srgbClr val="FF0000"/>
                </a:solidFill>
              </a:rPr>
              <a:t>واقف:</a:t>
            </a:r>
            <a:r>
              <a:rPr lang="ar-IQ" sz="3600" b="1" dirty="0" smtClean="0">
                <a:solidFill>
                  <a:srgbClr val="00B050"/>
                </a:solidFill>
              </a:rPr>
              <a:t> لأن </a:t>
            </a:r>
            <a:r>
              <a:rPr lang="ar-IQ" sz="2400" dirty="0"/>
              <a:t>الشرط الواقف يعني ان ارادة الطرفين قد اتجهت الى </a:t>
            </a:r>
            <a:r>
              <a:rPr lang="ar-IQ" sz="3200" b="1" dirty="0">
                <a:solidFill>
                  <a:srgbClr val="00B050"/>
                </a:solidFill>
              </a:rPr>
              <a:t>ابرام عقد البيع وليس الوعد بالبيع. </a:t>
            </a:r>
          </a:p>
          <a:p>
            <a:pPr algn="just" rtl="1">
              <a:buNone/>
            </a:pPr>
            <a:endParaRPr lang="ar-IQ" sz="2400" b="1" dirty="0" smtClean="0">
              <a:solidFill>
                <a:srgbClr val="FF0000"/>
              </a:solidFill>
            </a:endParaRPr>
          </a:p>
          <a:p>
            <a:pPr algn="just" rtl="1">
              <a:buNone/>
            </a:pPr>
            <a:r>
              <a:rPr lang="ar-IQ" sz="3200" b="1" dirty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س/ هل أن الوعد بالبيع </a:t>
            </a:r>
            <a:r>
              <a:rPr lang="ar-IQ" sz="3200" b="1" dirty="0" smtClean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يعتبر </a:t>
            </a:r>
            <a:r>
              <a:rPr lang="ar-IQ" sz="3600" b="1" dirty="0" smtClean="0">
                <a:solidFill>
                  <a:srgbClr val="00B05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ايجاباً؟ </a:t>
            </a:r>
          </a:p>
          <a:p>
            <a:pPr algn="just" rtl="1">
              <a:buNone/>
            </a:pPr>
            <a:r>
              <a:rPr lang="ar-IQ" sz="2400" b="1" dirty="0" smtClean="0">
                <a:solidFill>
                  <a:srgbClr val="FF0000"/>
                </a:solidFill>
              </a:rPr>
              <a:t>ان الوعد بالبيع ليس ايجابا مجرد او </a:t>
            </a:r>
            <a:r>
              <a:rPr lang="ar-IQ" sz="2400" dirty="0" smtClean="0"/>
              <a:t>ملزم:</a:t>
            </a:r>
          </a:p>
          <a:p>
            <a:pPr algn="just" rtl="1">
              <a:buNone/>
            </a:pPr>
            <a:r>
              <a:rPr lang="ar-IQ" sz="2400" dirty="0" smtClean="0"/>
              <a:t>1-  </a:t>
            </a:r>
            <a:r>
              <a:rPr lang="ar-IQ" sz="3200" b="1" dirty="0" smtClean="0">
                <a:solidFill>
                  <a:srgbClr val="00B050"/>
                </a:solidFill>
              </a:rPr>
              <a:t>لأن</a:t>
            </a:r>
            <a:r>
              <a:rPr lang="ar-IQ" sz="2400" b="1" dirty="0" smtClean="0">
                <a:solidFill>
                  <a:srgbClr val="00B050"/>
                </a:solidFill>
              </a:rPr>
              <a:t> </a:t>
            </a:r>
            <a:r>
              <a:rPr lang="ar-IQ" sz="2400" dirty="0" smtClean="0"/>
              <a:t>الايجاب المجرد يمكن العدول عنه قبل القبول (م 83 مدني). </a:t>
            </a:r>
          </a:p>
          <a:p>
            <a:pPr algn="just" rtl="1">
              <a:buNone/>
            </a:pPr>
            <a:r>
              <a:rPr lang="ar-IQ" sz="2400" dirty="0" smtClean="0"/>
              <a:t> 2- أما الإيجاب الملزم هو الأيجاب الذي ايحدد له مدة، فأنه </a:t>
            </a:r>
            <a:r>
              <a:rPr lang="ar-IQ" sz="2400" dirty="0"/>
              <a:t>ينقضي بأنقضائها</a:t>
            </a:r>
            <a:r>
              <a:rPr lang="en-US" sz="2400" dirty="0" smtClean="0"/>
              <a:t>.</a:t>
            </a:r>
            <a:endParaRPr lang="ar-IQ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4800" y="364765"/>
            <a:ext cx="82296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ar-IQ" sz="3600" dirty="0" smtClean="0">
                <a:solidFill>
                  <a:srgbClr val="00B0F0"/>
                </a:solidFill>
                <a:effectLst/>
              </a:rPr>
              <a:t>س/</a:t>
            </a:r>
            <a:r>
              <a:rPr lang="ar-IQ" sz="3600" dirty="0">
                <a:solidFill>
                  <a:srgbClr val="00B0F0"/>
                </a:solidFill>
                <a:effectLst/>
              </a:rPr>
              <a:t> </a:t>
            </a:r>
            <a:r>
              <a:rPr lang="ar-IQ" sz="3600" dirty="0" smtClean="0">
                <a:solidFill>
                  <a:srgbClr val="00B0F0"/>
                </a:solidFill>
                <a:effectLst/>
              </a:rPr>
              <a:t>هل ان </a:t>
            </a:r>
            <a:r>
              <a:rPr lang="ar-IQ" sz="3600" dirty="0">
                <a:solidFill>
                  <a:srgbClr val="00B0F0"/>
                </a:solidFill>
                <a:effectLst/>
              </a:rPr>
              <a:t>الوعد بالبيع </a:t>
            </a:r>
            <a:r>
              <a:rPr lang="ar-IQ" sz="3600" dirty="0" smtClean="0">
                <a:solidFill>
                  <a:srgbClr val="00B0F0"/>
                </a:solidFill>
                <a:effectLst/>
              </a:rPr>
              <a:t>يعتبرعقدا معلقاً على </a:t>
            </a:r>
            <a:r>
              <a:rPr lang="ar-IQ" sz="3600" dirty="0">
                <a:solidFill>
                  <a:srgbClr val="00B0F0"/>
                </a:solidFill>
                <a:effectLst/>
              </a:rPr>
              <a:t>شرط </a:t>
            </a:r>
            <a:r>
              <a:rPr lang="ar-IQ" sz="3600" dirty="0" smtClean="0">
                <a:solidFill>
                  <a:srgbClr val="00B0F0"/>
                </a:solidFill>
                <a:effectLst/>
              </a:rPr>
              <a:t>واقف؟</a:t>
            </a:r>
            <a:br>
              <a:rPr lang="ar-IQ" sz="3600" dirty="0" smtClean="0">
                <a:solidFill>
                  <a:srgbClr val="00B0F0"/>
                </a:solidFill>
                <a:effectLst/>
              </a:rPr>
            </a:br>
            <a:r>
              <a:rPr lang="ar-IQ" dirty="0" smtClean="0">
                <a:solidFill>
                  <a:srgbClr val="00B0F0"/>
                </a:solidFill>
                <a:effectLst/>
              </a:rPr>
              <a:t> </a:t>
            </a:r>
            <a:r>
              <a:rPr lang="ar-IQ" sz="400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س//الفرق بين الأيجاب المجرد والإيجاب </a:t>
            </a:r>
            <a:r>
              <a:rPr lang="ar-IQ" sz="4000" dirty="0" smtClean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الملزم؟</a:t>
            </a:r>
            <a:r>
              <a:rPr lang="ar-IQ" sz="3600" dirty="0">
                <a:solidFill>
                  <a:srgbClr val="00B0F0"/>
                </a:solidFill>
              </a:rPr>
              <a:t/>
            </a:r>
            <a:br>
              <a:rPr lang="ar-IQ" sz="3600" dirty="0">
                <a:solidFill>
                  <a:srgbClr val="00B0F0"/>
                </a:solidFill>
              </a:rPr>
            </a:br>
            <a:endParaRPr lang="en-US" sz="3600" dirty="0">
              <a:solidFill>
                <a:srgbClr val="00B0F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19883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72560" y="1397755"/>
            <a:ext cx="8229600" cy="4635691"/>
          </a:xfrm>
        </p:spPr>
        <p:txBody>
          <a:bodyPr>
            <a:normAutofit lnSpcReduction="10000"/>
          </a:bodyPr>
          <a:lstStyle/>
          <a:p>
            <a:pPr algn="just" rtl="1">
              <a:buNone/>
            </a:pPr>
            <a:r>
              <a:rPr lang="ar-IQ" sz="2800" dirty="0"/>
              <a:t>1- أن الايجاب الملزم فأن عدم الالتزام به يدخل في نطاق المسؤولية </a:t>
            </a:r>
            <a:r>
              <a:rPr lang="ar-IQ" sz="2800" dirty="0" smtClean="0"/>
              <a:t>العقدية.  </a:t>
            </a:r>
            <a:endParaRPr lang="en-US" sz="2800" dirty="0" smtClean="0"/>
          </a:p>
          <a:p>
            <a:pPr algn="just" rtl="1">
              <a:buNone/>
            </a:pPr>
            <a:r>
              <a:rPr lang="ar-IQ" sz="2800" b="1" dirty="0">
                <a:solidFill>
                  <a:srgbClr val="00B0F0"/>
                </a:solidFill>
              </a:rPr>
              <a:t>س// هل يجب ان </a:t>
            </a:r>
            <a:r>
              <a:rPr lang="ar-IQ" sz="2800" b="1" dirty="0" smtClean="0">
                <a:solidFill>
                  <a:srgbClr val="00B0F0"/>
                </a:solidFill>
              </a:rPr>
              <a:t>يتوفر </a:t>
            </a:r>
            <a:r>
              <a:rPr lang="ar-IQ" sz="2800" b="1" dirty="0">
                <a:solidFill>
                  <a:srgbClr val="00B0F0"/>
                </a:solidFill>
              </a:rPr>
              <a:t>الأهية في الواعد والموعود </a:t>
            </a:r>
            <a:r>
              <a:rPr lang="ar-IQ" sz="2800" b="1" dirty="0" smtClean="0">
                <a:solidFill>
                  <a:srgbClr val="00B0F0"/>
                </a:solidFill>
              </a:rPr>
              <a:t>له إذا كان الوعد من الطرف الواحد فقط ؟</a:t>
            </a:r>
          </a:p>
          <a:p>
            <a:pPr algn="just" rtl="1">
              <a:buNone/>
            </a:pPr>
            <a:r>
              <a:rPr lang="ar-IQ" sz="2800" b="1" dirty="0">
                <a:solidFill>
                  <a:srgbClr val="00B0F0"/>
                </a:solidFill>
              </a:rPr>
              <a:t>س// هل يجب ان يتوفر </a:t>
            </a:r>
            <a:r>
              <a:rPr lang="ar-IQ" sz="2800" b="1" dirty="0" smtClean="0">
                <a:solidFill>
                  <a:srgbClr val="00B0F0"/>
                </a:solidFill>
              </a:rPr>
              <a:t>الرضا أثناء الوعد أم ثناء العقد النهائي ؟</a:t>
            </a:r>
          </a:p>
          <a:p>
            <a:pPr algn="just" rtl="1">
              <a:buNone/>
            </a:pPr>
            <a:r>
              <a:rPr lang="ar-IQ" sz="2800" b="1" dirty="0" smtClean="0">
                <a:solidFill>
                  <a:srgbClr val="00B0F0"/>
                </a:solidFill>
              </a:rPr>
              <a:t> </a:t>
            </a:r>
            <a:r>
              <a:rPr lang="ar-IQ" sz="2800" b="1" dirty="0">
                <a:solidFill>
                  <a:srgbClr val="00B0F0"/>
                </a:solidFill>
              </a:rPr>
              <a:t>س// هل </a:t>
            </a:r>
            <a:r>
              <a:rPr lang="ar-IQ" sz="2800" b="1" dirty="0" smtClean="0">
                <a:solidFill>
                  <a:srgbClr val="00B0F0"/>
                </a:solidFill>
              </a:rPr>
              <a:t>الأهية ضرورية في في حال كان الوعد متبادلاً ؟</a:t>
            </a:r>
            <a:endParaRPr lang="ar-IQ" sz="2800" b="1" dirty="0">
              <a:solidFill>
                <a:srgbClr val="00B0F0"/>
              </a:solidFill>
            </a:endParaRPr>
          </a:p>
          <a:p>
            <a:pPr algn="just" rtl="1">
              <a:buNone/>
            </a:pPr>
            <a:r>
              <a:rPr lang="ar-IQ" sz="2800" b="1" dirty="0" smtClean="0">
                <a:solidFill>
                  <a:srgbClr val="00B0F0"/>
                </a:solidFill>
              </a:rPr>
              <a:t>س</a:t>
            </a:r>
            <a:r>
              <a:rPr lang="ar-IQ" sz="2800" b="1" dirty="0">
                <a:solidFill>
                  <a:srgbClr val="00B0F0"/>
                </a:solidFill>
              </a:rPr>
              <a:t>/ الوعد بالبيع يختلف عن المشروع </a:t>
            </a:r>
            <a:r>
              <a:rPr lang="ar-IQ" sz="2800" b="1" dirty="0" smtClean="0">
                <a:solidFill>
                  <a:srgbClr val="00B0F0"/>
                </a:solidFill>
              </a:rPr>
              <a:t>المتفق عليه؟. </a:t>
            </a:r>
            <a:endParaRPr lang="ar-IQ" sz="2800" b="1" dirty="0">
              <a:solidFill>
                <a:srgbClr val="00B0F0"/>
              </a:solidFill>
            </a:endParaRPr>
          </a:p>
          <a:p>
            <a:pPr algn="just" rtl="1">
              <a:buNone/>
            </a:pPr>
            <a:r>
              <a:rPr lang="ar-IQ" sz="2800" dirty="0" smtClean="0"/>
              <a:t>نعم : الوعد </a:t>
            </a:r>
            <a:r>
              <a:rPr lang="ar-IQ" sz="2800" dirty="0"/>
              <a:t>بالبيع يختلف عن المشروع المتفق </a:t>
            </a:r>
            <a:r>
              <a:rPr lang="ar-IQ" sz="2800" dirty="0" smtClean="0"/>
              <a:t>عليه، وذلك </a:t>
            </a:r>
            <a:r>
              <a:rPr lang="ar-IQ" sz="2800" dirty="0"/>
              <a:t>من حيث </a:t>
            </a:r>
            <a:r>
              <a:rPr lang="ar-IQ" sz="2800" b="1" dirty="0">
                <a:solidFill>
                  <a:srgbClr val="92D050"/>
                </a:solidFill>
              </a:rPr>
              <a:t>القوة الملزمة </a:t>
            </a:r>
            <a:r>
              <a:rPr lang="ar-IQ" sz="2800" dirty="0"/>
              <a:t>لان </a:t>
            </a:r>
            <a:r>
              <a:rPr lang="ar-IQ" sz="2800" b="1" dirty="0">
                <a:solidFill>
                  <a:srgbClr val="00B0F0"/>
                </a:solidFill>
              </a:rPr>
              <a:t>المشروع المتفق عليه</a:t>
            </a:r>
            <a:r>
              <a:rPr lang="ar-IQ" sz="2800" dirty="0" smtClean="0"/>
              <a:t> </a:t>
            </a:r>
            <a:r>
              <a:rPr lang="ar-IQ" sz="2800" dirty="0"/>
              <a:t>عبارة عن ايجاب يقابله قبول ولكن يعلق انعقاد العقد على اجراء معين </a:t>
            </a:r>
            <a:r>
              <a:rPr lang="ar-IQ" sz="2800" b="1" dirty="0">
                <a:solidFill>
                  <a:srgbClr val="FF0000"/>
                </a:solidFill>
              </a:rPr>
              <a:t>كتحريره </a:t>
            </a:r>
            <a:r>
              <a:rPr lang="ar-IQ" sz="2800" b="1" dirty="0" smtClean="0">
                <a:solidFill>
                  <a:srgbClr val="FF0000"/>
                </a:solidFill>
              </a:rPr>
              <a:t>ف</a:t>
            </a:r>
            <a:r>
              <a:rPr lang="ar-IQ" sz="2800" b="1" dirty="0">
                <a:solidFill>
                  <a:srgbClr val="FF0000"/>
                </a:solidFill>
              </a:rPr>
              <a:t>ي</a:t>
            </a:r>
            <a:r>
              <a:rPr lang="ar-SA" sz="2800" b="1" dirty="0" smtClean="0">
                <a:solidFill>
                  <a:srgbClr val="FF0000"/>
                </a:solidFill>
              </a:rPr>
              <a:t> </a:t>
            </a:r>
            <a:r>
              <a:rPr lang="ar-SA" sz="2800" b="1" dirty="0">
                <a:solidFill>
                  <a:srgbClr val="FF0000"/>
                </a:solidFill>
              </a:rPr>
              <a:t>سند</a:t>
            </a:r>
            <a:r>
              <a:rPr lang="ar-IQ" sz="2800" b="1" dirty="0">
                <a:solidFill>
                  <a:srgbClr val="FF0000"/>
                </a:solidFill>
              </a:rPr>
              <a:t> رسمي</a:t>
            </a:r>
            <a:endParaRPr lang="en-US" sz="2800" b="1" dirty="0">
              <a:solidFill>
                <a:srgbClr val="FF0000"/>
              </a:solidFill>
            </a:endParaRPr>
          </a:p>
          <a:p>
            <a:pPr marL="109728" indent="0" algn="r">
              <a:buNone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62000"/>
          </a:xfrm>
        </p:spPr>
        <p:txBody>
          <a:bodyPr>
            <a:normAutofit/>
          </a:bodyPr>
          <a:lstStyle/>
          <a:p>
            <a:pPr algn="ctr"/>
            <a:r>
              <a:rPr lang="ar-IQ" sz="4400" dirty="0">
                <a:solidFill>
                  <a:srgbClr val="FF0000"/>
                </a:solidFill>
              </a:rPr>
              <a:t>الايجاب الملزم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16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65272" y="762000"/>
            <a:ext cx="8229600" cy="5245291"/>
          </a:xfrm>
        </p:spPr>
        <p:txBody>
          <a:bodyPr>
            <a:normAutofit fontScale="92500"/>
          </a:bodyPr>
          <a:lstStyle/>
          <a:p>
            <a:pPr algn="just" rtl="1"/>
            <a:r>
              <a:rPr lang="ar-IQ" sz="3600" dirty="0">
                <a:latin typeface="Tahoma" pitchFamily="34" charset="0"/>
                <a:ea typeface="Tahoma" pitchFamily="34" charset="0"/>
              </a:rPr>
              <a:t>يتخذ الوعد بالبيع ثلاث صور :</a:t>
            </a:r>
          </a:p>
          <a:p>
            <a:pPr marL="514350" indent="-514350" algn="just" rtl="1">
              <a:buClr>
                <a:srgbClr val="002060"/>
              </a:buClr>
              <a:buFont typeface="+mj-lt"/>
              <a:buAutoNum type="arabicPeriod"/>
            </a:pPr>
            <a:r>
              <a:rPr lang="ar-IQ" sz="3600" dirty="0">
                <a:latin typeface="Tahoma" pitchFamily="34" charset="0"/>
                <a:ea typeface="Tahoma" pitchFamily="34" charset="0"/>
              </a:rPr>
              <a:t>إما أن يكون وعداً من جانب من يريد أن يبيع فيكون الوعد هنا من جانب واحد وعد بالبيع</a:t>
            </a:r>
            <a:r>
              <a:rPr lang="ar-IQ" sz="3600" b="1" dirty="0">
                <a:latin typeface="Tahoma" pitchFamily="34" charset="0"/>
                <a:ea typeface="Tahoma" pitchFamily="34" charset="0"/>
              </a:rPr>
              <a:t>.</a:t>
            </a:r>
            <a:r>
              <a:rPr lang="ar-IQ" sz="36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</a:rPr>
              <a:t> (</a:t>
            </a:r>
            <a:r>
              <a:rPr lang="ar-IQ" sz="3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</a:rPr>
              <a:t>الوعد بالبيع)</a:t>
            </a:r>
            <a:endParaRPr lang="ar-IQ" sz="3600" b="1" dirty="0">
              <a:solidFill>
                <a:srgbClr val="FF0000"/>
              </a:solidFill>
              <a:latin typeface="Tahoma" pitchFamily="34" charset="0"/>
              <a:ea typeface="Tahoma" pitchFamily="34" charset="0"/>
            </a:endParaRPr>
          </a:p>
          <a:p>
            <a:pPr marL="514350" indent="-514350" algn="just" rtl="1">
              <a:buFont typeface="+mj-lt"/>
              <a:buAutoNum type="arabicPeriod"/>
            </a:pPr>
            <a:r>
              <a:rPr lang="ar-IQ" sz="3600" dirty="0">
                <a:latin typeface="Tahoma" pitchFamily="34" charset="0"/>
                <a:ea typeface="Tahoma" pitchFamily="34" charset="0"/>
              </a:rPr>
              <a:t>أو قد يصدر الوعد من جانب من يرغب بالشراء فيكون وعداً من جانب المشتري وحده.</a:t>
            </a:r>
            <a:r>
              <a:rPr lang="ar-IQ" sz="36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</a:rPr>
              <a:t> (</a:t>
            </a:r>
            <a:r>
              <a:rPr lang="ar-IQ" sz="3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</a:rPr>
              <a:t>الوعد بالشراء)</a:t>
            </a:r>
            <a:endParaRPr lang="ar-IQ" sz="3600" b="1" dirty="0">
              <a:solidFill>
                <a:srgbClr val="FF0000"/>
              </a:solidFill>
              <a:latin typeface="Tahoma" pitchFamily="34" charset="0"/>
              <a:ea typeface="Tahoma" pitchFamily="34" charset="0"/>
            </a:endParaRPr>
          </a:p>
          <a:p>
            <a:pPr marL="514350" indent="-514350" algn="just" rtl="1">
              <a:buFont typeface="+mj-lt"/>
              <a:buAutoNum type="arabicPeriod"/>
            </a:pPr>
            <a:r>
              <a:rPr lang="ar-IQ" sz="3600" dirty="0">
                <a:latin typeface="Tahoma" pitchFamily="34" charset="0"/>
                <a:ea typeface="Tahoma" pitchFamily="34" charset="0"/>
              </a:rPr>
              <a:t>أو قد يكون </a:t>
            </a:r>
            <a:r>
              <a:rPr lang="ar-IQ" sz="36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</a:rPr>
              <a:t>(وعداً </a:t>
            </a:r>
            <a:r>
              <a:rPr lang="ar-IQ" sz="3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</a:rPr>
              <a:t>متبادلا) </a:t>
            </a:r>
            <a:r>
              <a:rPr lang="ar-IQ" sz="3600" dirty="0">
                <a:latin typeface="Tahoma" pitchFamily="34" charset="0"/>
                <a:ea typeface="Tahoma" pitchFamily="34" charset="0"/>
              </a:rPr>
              <a:t>مثل وعد كامران صديقه محمد ببيع سيارته أذا ابدى الاخير رغبته </a:t>
            </a:r>
            <a:r>
              <a:rPr lang="ar-IQ" sz="36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</a:rPr>
              <a:t>خلال مدة زمنية معينة </a:t>
            </a:r>
            <a:r>
              <a:rPr lang="ar-IQ" sz="3600" dirty="0" smtClean="0">
                <a:latin typeface="Tahoma" pitchFamily="34" charset="0"/>
                <a:ea typeface="Tahoma" pitchFamily="34" charset="0"/>
              </a:rPr>
              <a:t>ووعد </a:t>
            </a:r>
            <a:r>
              <a:rPr lang="ar-IQ" sz="3600" dirty="0">
                <a:latin typeface="Tahoma" pitchFamily="34" charset="0"/>
                <a:ea typeface="Tahoma" pitchFamily="34" charset="0"/>
              </a:rPr>
              <a:t>محمد صديقه كامران بشراء السيارة أذا ابدى الاخير رغبته في مدة زمنية معينة ).</a:t>
            </a:r>
            <a:endParaRPr lang="en-US" sz="3600" dirty="0">
              <a:latin typeface="Tahoma" pitchFamily="34" charset="0"/>
              <a:ea typeface="Tahoma" pitchFamily="34" charset="0"/>
            </a:endParaRP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pPr algn="ctr" rtl="1"/>
            <a:r>
              <a:rPr lang="ar-IQ" sz="36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+mn-cs"/>
              </a:rPr>
              <a:t>س// عدد </a:t>
            </a:r>
            <a:r>
              <a:rPr lang="ar-SA" sz="36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+mn-cs"/>
              </a:rPr>
              <a:t>صور </a:t>
            </a:r>
            <a:r>
              <a:rPr lang="ar-SA" sz="36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+mn-cs"/>
              </a:rPr>
              <a:t>الوعد </a:t>
            </a:r>
            <a:r>
              <a:rPr lang="ar-SA" sz="36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+mn-cs"/>
              </a:rPr>
              <a:t>بالبيع</a:t>
            </a:r>
            <a:endParaRPr lang="en-US" sz="36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 algn="just" rtl="1">
              <a:lnSpc>
                <a:spcPct val="170000"/>
              </a:lnSpc>
              <a:buFont typeface="+mj-lt"/>
              <a:buAutoNum type="arabicPeriod"/>
            </a:pPr>
            <a:r>
              <a:rPr lang="ar-SA" sz="43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</a:rPr>
              <a:t>الاتفاق على طبيعة الوعد </a:t>
            </a:r>
            <a:r>
              <a:rPr lang="ar-SA" sz="4300" dirty="0">
                <a:latin typeface="Tahoma" pitchFamily="34" charset="0"/>
                <a:ea typeface="Tahoma" pitchFamily="34" charset="0"/>
              </a:rPr>
              <a:t>ويقصد به أن يتطابق الايجاب والقبول على نوع الوعد فيما اذا كان </a:t>
            </a:r>
            <a:r>
              <a:rPr lang="ar-SA" sz="4300" b="1" dirty="0">
                <a:solidFill>
                  <a:srgbClr val="92D050"/>
                </a:solidFill>
                <a:latin typeface="Tahoma" pitchFamily="34" charset="0"/>
                <a:ea typeface="Tahoma" pitchFamily="34" charset="0"/>
              </a:rPr>
              <a:t>وعد بالبيع من جانب واحد</a:t>
            </a:r>
            <a:r>
              <a:rPr lang="ar-IQ" sz="4300" b="1" dirty="0">
                <a:solidFill>
                  <a:srgbClr val="92D050"/>
                </a:solidFill>
                <a:latin typeface="Tahoma" pitchFamily="34" charset="0"/>
                <a:ea typeface="Tahoma" pitchFamily="34" charset="0"/>
              </a:rPr>
              <a:t> </a:t>
            </a:r>
            <a:r>
              <a:rPr lang="ar-SA" sz="4300" b="1" dirty="0">
                <a:solidFill>
                  <a:srgbClr val="92D050"/>
                </a:solidFill>
                <a:latin typeface="Tahoma" pitchFamily="34" charset="0"/>
                <a:ea typeface="Tahoma" pitchFamily="34" charset="0"/>
              </a:rPr>
              <a:t>أم متبادل</a:t>
            </a:r>
            <a:endParaRPr lang="ar-IQ" sz="4300" b="1" dirty="0">
              <a:solidFill>
                <a:srgbClr val="92D050"/>
              </a:solidFill>
              <a:latin typeface="Tahoma" pitchFamily="34" charset="0"/>
              <a:ea typeface="Tahoma" pitchFamily="34" charset="0"/>
            </a:endParaRPr>
          </a:p>
          <a:p>
            <a:pPr marL="514350" indent="-514350" algn="just" rtl="1">
              <a:lnSpc>
                <a:spcPct val="170000"/>
              </a:lnSpc>
              <a:buFont typeface="+mj-lt"/>
              <a:buAutoNum type="arabicPeriod"/>
            </a:pPr>
            <a:r>
              <a:rPr lang="ar-SA" sz="43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</a:rPr>
              <a:t>تعيين جميع المسائل الجوهرية </a:t>
            </a:r>
            <a:r>
              <a:rPr lang="ar-SA" sz="4300" dirty="0" smtClean="0">
                <a:latin typeface="Tahoma" pitchFamily="34" charset="0"/>
                <a:ea typeface="Tahoma" pitchFamily="34" charset="0"/>
              </a:rPr>
              <a:t>لعقد</a:t>
            </a:r>
            <a:r>
              <a:rPr lang="ar-IQ" sz="4300" dirty="0" smtClean="0">
                <a:latin typeface="Tahoma" pitchFamily="34" charset="0"/>
                <a:ea typeface="Tahoma" pitchFamily="34" charset="0"/>
              </a:rPr>
              <a:t> </a:t>
            </a:r>
            <a:r>
              <a:rPr lang="ar-SA" sz="4300" dirty="0" smtClean="0">
                <a:latin typeface="Tahoma" pitchFamily="34" charset="0"/>
                <a:ea typeface="Tahoma" pitchFamily="34" charset="0"/>
              </a:rPr>
              <a:t>البيع</a:t>
            </a:r>
            <a:r>
              <a:rPr lang="ar-IQ" sz="4300" dirty="0" smtClean="0">
                <a:latin typeface="Tahoma" pitchFamily="34" charset="0"/>
                <a:ea typeface="Tahoma" pitchFamily="34" charset="0"/>
              </a:rPr>
              <a:t>، مثل </a:t>
            </a:r>
            <a:r>
              <a:rPr lang="ar-SA" sz="4300" dirty="0" smtClean="0">
                <a:latin typeface="Tahoma" pitchFamily="34" charset="0"/>
                <a:ea typeface="Tahoma" pitchFamily="34" charset="0"/>
              </a:rPr>
              <a:t>المبيع</a:t>
            </a:r>
            <a:r>
              <a:rPr lang="ar-IQ" sz="4300" dirty="0" smtClean="0">
                <a:latin typeface="Tahoma" pitchFamily="34" charset="0"/>
                <a:ea typeface="Tahoma" pitchFamily="34" charset="0"/>
              </a:rPr>
              <a:t>،</a:t>
            </a:r>
            <a:r>
              <a:rPr lang="ar-SA" sz="4300" dirty="0" smtClean="0">
                <a:latin typeface="Tahoma" pitchFamily="34" charset="0"/>
                <a:ea typeface="Tahoma" pitchFamily="34" charset="0"/>
              </a:rPr>
              <a:t> الثمن</a:t>
            </a:r>
            <a:r>
              <a:rPr lang="ar-IQ" sz="4300" dirty="0" smtClean="0">
                <a:latin typeface="Tahoma" pitchFamily="34" charset="0"/>
                <a:ea typeface="Tahoma" pitchFamily="34" charset="0"/>
              </a:rPr>
              <a:t>،</a:t>
            </a:r>
            <a:r>
              <a:rPr lang="ar-IQ" sz="4300" dirty="0">
                <a:latin typeface="Tahoma" pitchFamily="34" charset="0"/>
                <a:ea typeface="Tahoma" pitchFamily="34" charset="0"/>
              </a:rPr>
              <a:t> </a:t>
            </a:r>
            <a:r>
              <a:rPr lang="ar-SA" sz="4300" dirty="0" smtClean="0">
                <a:latin typeface="Tahoma" pitchFamily="34" charset="0"/>
                <a:ea typeface="Tahoma" pitchFamily="34" charset="0"/>
              </a:rPr>
              <a:t>استيفائه </a:t>
            </a:r>
            <a:r>
              <a:rPr lang="ar-SA" sz="4300" dirty="0">
                <a:latin typeface="Tahoma" pitchFamily="34" charset="0"/>
                <a:ea typeface="Tahoma" pitchFamily="34" charset="0"/>
              </a:rPr>
              <a:t>للشكلية أن وجدت في العقد الموعود بأبرامه.</a:t>
            </a:r>
            <a:endParaRPr lang="ar-IQ" sz="4300" dirty="0">
              <a:latin typeface="Tahoma" pitchFamily="34" charset="0"/>
              <a:ea typeface="Tahoma" pitchFamily="34" charset="0"/>
            </a:endParaRPr>
          </a:p>
          <a:p>
            <a:pPr marL="514350" indent="-514350" algn="just" rtl="1">
              <a:lnSpc>
                <a:spcPct val="170000"/>
              </a:lnSpc>
              <a:buFont typeface="+mj-lt"/>
              <a:buAutoNum type="arabicPeriod"/>
            </a:pPr>
            <a:r>
              <a:rPr lang="ar-SA" sz="43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</a:rPr>
              <a:t>تعيين المدة التي يجب فيها أبرام العقد النهائي</a:t>
            </a:r>
            <a:r>
              <a:rPr lang="en-US" sz="43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</a:rPr>
              <a:t> . </a:t>
            </a:r>
            <a:r>
              <a:rPr lang="ar-SA" sz="4300" dirty="0">
                <a:latin typeface="Tahoma" pitchFamily="34" charset="0"/>
                <a:ea typeface="Tahoma" pitchFamily="34" charset="0"/>
              </a:rPr>
              <a:t>فيجب الاتفاق على المدة قد يكون هذا الاتفاق ضمنياً او صريحاً</a:t>
            </a:r>
            <a:r>
              <a:rPr lang="en-US" sz="4300" dirty="0">
                <a:latin typeface="Tahoma" pitchFamily="34" charset="0"/>
                <a:ea typeface="Tahoma" pitchFamily="34" charset="0"/>
              </a:rPr>
              <a:t> ..</a:t>
            </a:r>
            <a:r>
              <a:rPr lang="ar-SA" sz="4300" dirty="0">
                <a:latin typeface="Tahoma" pitchFamily="34" charset="0"/>
                <a:ea typeface="Tahoma" pitchFamily="34" charset="0"/>
              </a:rPr>
              <a:t>وعلى اعتبار أن الوعد بالبيع </a:t>
            </a:r>
            <a:r>
              <a:rPr lang="ar-SA" sz="4300" b="1" dirty="0">
                <a:solidFill>
                  <a:srgbClr val="92D050"/>
                </a:solidFill>
                <a:latin typeface="Tahoma" pitchFamily="34" charset="0"/>
                <a:ea typeface="Tahoma" pitchFamily="34" charset="0"/>
              </a:rPr>
              <a:t>عقداً</a:t>
            </a:r>
            <a:r>
              <a:rPr lang="ar-SA" sz="4300" dirty="0">
                <a:latin typeface="Tahoma" pitchFamily="34" charset="0"/>
                <a:ea typeface="Tahoma" pitchFamily="34" charset="0"/>
              </a:rPr>
              <a:t> فيجب أن يكون </a:t>
            </a:r>
            <a:r>
              <a:rPr lang="ar-SA" sz="4300" b="1" dirty="0">
                <a:solidFill>
                  <a:srgbClr val="92D050"/>
                </a:solidFill>
                <a:latin typeface="Tahoma" pitchFamily="34" charset="0"/>
                <a:ea typeface="Tahoma" pitchFamily="34" charset="0"/>
              </a:rPr>
              <a:t>اطرافه آهلين لهذا التصرف</a:t>
            </a:r>
            <a:r>
              <a:rPr lang="ar-IQ" sz="4300" dirty="0">
                <a:latin typeface="Tahoma" pitchFamily="34" charset="0"/>
                <a:ea typeface="Tahoma" pitchFamily="34" charset="0"/>
              </a:rPr>
              <a:t>.</a:t>
            </a:r>
            <a:endParaRPr lang="en-US" sz="4300" dirty="0">
              <a:latin typeface="Tahoma" pitchFamily="34" charset="0"/>
              <a:ea typeface="Tahoma" pitchFamily="34" charset="0"/>
            </a:endParaRP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IQ" dirty="0" smtClean="0">
                <a:solidFill>
                  <a:srgbClr val="00B0F0"/>
                </a:solidFill>
              </a:rPr>
              <a:t>س/ عدد شروط </a:t>
            </a:r>
            <a:r>
              <a:rPr lang="ar-IQ" dirty="0">
                <a:solidFill>
                  <a:srgbClr val="00B0F0"/>
                </a:solidFill>
              </a:rPr>
              <a:t>الوعد </a:t>
            </a:r>
            <a:r>
              <a:rPr lang="ar-IQ" dirty="0" smtClean="0">
                <a:solidFill>
                  <a:srgbClr val="00B0F0"/>
                </a:solidFill>
              </a:rPr>
              <a:t>بالبيع.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 rtl="1"/>
            <a:r>
              <a:rPr lang="ar-IQ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ثانيا </a:t>
            </a:r>
            <a:r>
              <a:rPr lang="ar-SA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.</a:t>
            </a:r>
            <a:r>
              <a:rPr lang="ar-IQ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اثار الوعد بالبيع</a:t>
            </a:r>
          </a:p>
          <a:p>
            <a:pPr algn="ctr" rtl="1"/>
            <a:endParaRPr lang="ar-IQ" b="1" u="sng" dirty="0"/>
          </a:p>
          <a:p>
            <a:pPr algn="r" rtl="1">
              <a:buNone/>
            </a:pPr>
            <a:r>
              <a:rPr lang="ar-IQ" b="1" dirty="0">
                <a:solidFill>
                  <a:srgbClr val="FF0000"/>
                </a:solidFill>
              </a:rPr>
              <a:t>     </a:t>
            </a:r>
            <a:r>
              <a:rPr lang="ar-IQ" b="1" dirty="0" smtClean="0">
                <a:solidFill>
                  <a:srgbClr val="FF0000"/>
                </a:solidFill>
              </a:rPr>
              <a:t>أولاً: الاثار </a:t>
            </a:r>
            <a:r>
              <a:rPr lang="ar-IQ" b="1" dirty="0">
                <a:solidFill>
                  <a:srgbClr val="FF0000"/>
                </a:solidFill>
              </a:rPr>
              <a:t>المترتبة قبل ظهور الرغبة: </a:t>
            </a:r>
            <a:endParaRPr lang="ar-IQ" b="1" dirty="0" smtClean="0">
              <a:solidFill>
                <a:srgbClr val="FF0000"/>
              </a:solidFill>
            </a:endParaRPr>
          </a:p>
          <a:p>
            <a:pPr algn="r" rtl="1">
              <a:buNone/>
            </a:pPr>
            <a:r>
              <a:rPr lang="ar-IQ" dirty="0" smtClean="0"/>
              <a:t>1- </a:t>
            </a:r>
            <a:r>
              <a:rPr lang="ar-IQ" b="1" dirty="0" smtClean="0">
                <a:solidFill>
                  <a:srgbClr val="FF0000"/>
                </a:solidFill>
              </a:rPr>
              <a:t>حيث </a:t>
            </a:r>
            <a:r>
              <a:rPr lang="ar-IQ" b="1" dirty="0">
                <a:solidFill>
                  <a:srgbClr val="FF0000"/>
                </a:solidFill>
              </a:rPr>
              <a:t>يترتب بذمة الواعد </a:t>
            </a:r>
            <a:r>
              <a:rPr lang="ar-IQ" dirty="0"/>
              <a:t>التزام بإبرام عقد البيع اذا طلب الموعود له ذلك خلال المدة المتفق عليها قبول </a:t>
            </a:r>
            <a:r>
              <a:rPr lang="ar-IQ" dirty="0" smtClean="0"/>
              <a:t>ذلك.</a:t>
            </a:r>
            <a:endParaRPr lang="en-US" dirty="0" smtClean="0"/>
          </a:p>
          <a:p>
            <a:pPr algn="r" rtl="1">
              <a:buNone/>
            </a:pPr>
            <a:r>
              <a:rPr lang="ar-IQ" b="1" dirty="0">
                <a:solidFill>
                  <a:srgbClr val="00B0F0"/>
                </a:solidFill>
              </a:rPr>
              <a:t>س/ </a:t>
            </a:r>
            <a:r>
              <a:rPr lang="ar-IQ" b="1" dirty="0" smtClean="0">
                <a:solidFill>
                  <a:srgbClr val="00B0F0"/>
                </a:solidFill>
              </a:rPr>
              <a:t>الموعود </a:t>
            </a:r>
            <a:r>
              <a:rPr lang="ar-IQ" b="1" dirty="0">
                <a:solidFill>
                  <a:srgbClr val="00B0F0"/>
                </a:solidFill>
              </a:rPr>
              <a:t>له حق شخصي وليس </a:t>
            </a:r>
            <a:r>
              <a:rPr lang="ar-IQ" b="1" dirty="0" smtClean="0">
                <a:solidFill>
                  <a:srgbClr val="00B0F0"/>
                </a:solidFill>
              </a:rPr>
              <a:t>عيني قبل ظهور الرغبة؟ </a:t>
            </a:r>
          </a:p>
          <a:p>
            <a:pPr algn="r" rtl="1">
              <a:buNone/>
            </a:pPr>
            <a:r>
              <a:rPr lang="ar-IQ" dirty="0" smtClean="0"/>
              <a:t>2-  </a:t>
            </a:r>
            <a:r>
              <a:rPr lang="ar-IQ" b="1" dirty="0">
                <a:solidFill>
                  <a:srgbClr val="FF0000"/>
                </a:solidFill>
              </a:rPr>
              <a:t>وان الموعود له </a:t>
            </a:r>
            <a:r>
              <a:rPr lang="ar-IQ" dirty="0" smtClean="0"/>
              <a:t>حق شخصي وليس عيني يخوله </a:t>
            </a:r>
            <a:r>
              <a:rPr lang="ar-IQ" dirty="0"/>
              <a:t>مطالبة الواعد ابرام عقد البيع او المطالبة بالتعويض وترتب على ذلك ما يلي</a:t>
            </a:r>
            <a:r>
              <a:rPr lang="ar-IQ" dirty="0" smtClean="0"/>
              <a:t>:</a:t>
            </a:r>
            <a:endParaRPr lang="ar-IQ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80676"/>
            <a:ext cx="8229600" cy="4926616"/>
          </a:xfrm>
        </p:spPr>
        <p:txBody>
          <a:bodyPr/>
          <a:lstStyle/>
          <a:p>
            <a:pPr algn="r" rtl="1">
              <a:buNone/>
            </a:pPr>
            <a:r>
              <a:rPr lang="ar-IQ" b="1" dirty="0" smtClean="0">
                <a:solidFill>
                  <a:srgbClr val="FF0000"/>
                </a:solidFill>
              </a:rPr>
              <a:t>1- </a:t>
            </a:r>
            <a:r>
              <a:rPr lang="ar-IQ" dirty="0"/>
              <a:t>يحق للواعد التصرف بالموعود به بكل انواع التصرفات باعتباره مالكا له وهي تصرفات </a:t>
            </a:r>
            <a:r>
              <a:rPr lang="ar-IQ" b="1" dirty="0">
                <a:solidFill>
                  <a:srgbClr val="FF0000"/>
                </a:solidFill>
              </a:rPr>
              <a:t>نافذه بحق الموعود له </a:t>
            </a:r>
            <a:r>
              <a:rPr lang="ar-IQ" dirty="0"/>
              <a:t>الذي يحق له المطالبة بالتعويض على اساس المسؤولية </a:t>
            </a:r>
            <a:r>
              <a:rPr lang="ar-IQ" dirty="0" smtClean="0"/>
              <a:t>العقدية.</a:t>
            </a:r>
          </a:p>
          <a:p>
            <a:pPr algn="r" rtl="1">
              <a:buNone/>
            </a:pPr>
            <a:endParaRPr lang="ar-IQ" dirty="0"/>
          </a:p>
          <a:p>
            <a:pPr algn="r" rtl="1">
              <a:buNone/>
            </a:pPr>
            <a:r>
              <a:rPr lang="ar-IQ" dirty="0"/>
              <a:t>2-  اضافة الى </a:t>
            </a:r>
            <a:r>
              <a:rPr lang="ar-IQ" dirty="0" smtClean="0"/>
              <a:t>حق ( </a:t>
            </a:r>
            <a:r>
              <a:rPr lang="ar-IQ" b="1" dirty="0">
                <a:solidFill>
                  <a:srgbClr val="FF0000"/>
                </a:solidFill>
              </a:rPr>
              <a:t>الموعود </a:t>
            </a:r>
            <a:r>
              <a:rPr lang="ar-IQ" b="1" dirty="0" smtClean="0">
                <a:solidFill>
                  <a:srgbClr val="FF0000"/>
                </a:solidFill>
              </a:rPr>
              <a:t>له) </a:t>
            </a:r>
            <a:r>
              <a:rPr lang="ar-IQ" dirty="0" smtClean="0"/>
              <a:t>في </a:t>
            </a:r>
            <a:r>
              <a:rPr lang="ar-IQ" dirty="0"/>
              <a:t>اقامة دعوى عدم نفاذ التصرف اذا توافرت شروطها وهي شروط في الغالب </a:t>
            </a:r>
            <a:r>
              <a:rPr lang="ar-IQ" b="1" dirty="0">
                <a:solidFill>
                  <a:srgbClr val="FF0000"/>
                </a:solidFill>
              </a:rPr>
              <a:t>يصعب اثباتها لذلك </a:t>
            </a:r>
            <a:r>
              <a:rPr lang="ar-IQ" dirty="0"/>
              <a:t>في الغالب يتفق الموعود له مع الواعد على ان يرتب له </a:t>
            </a:r>
            <a:r>
              <a:rPr lang="ar-IQ" b="1" dirty="0">
                <a:solidFill>
                  <a:srgbClr val="FF0000"/>
                </a:solidFill>
              </a:rPr>
              <a:t>رهنا على الشيء الموعود </a:t>
            </a:r>
            <a:r>
              <a:rPr lang="ar-IQ" dirty="0"/>
              <a:t>به وفي ذلك افضلية في حماية حقه.</a:t>
            </a:r>
          </a:p>
          <a:p>
            <a:pPr algn="r" rtl="1">
              <a:buNone/>
            </a:pPr>
            <a:endParaRPr lang="ar-IQ" dirty="0"/>
          </a:p>
          <a:p>
            <a:pPr marL="109728" indent="0" algn="r">
              <a:buNone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6037"/>
          </a:xfrm>
        </p:spPr>
        <p:txBody>
          <a:bodyPr>
            <a:normAutofit fontScale="90000"/>
          </a:bodyPr>
          <a:lstStyle/>
          <a:p>
            <a:pPr algn="ctr"/>
            <a:r>
              <a:rPr lang="ar-IQ" dirty="0">
                <a:solidFill>
                  <a:srgbClr val="FF0000"/>
                </a:solidFill>
              </a:rPr>
              <a:t>اولا من حيث التصرف:  </a:t>
            </a:r>
            <a:br>
              <a:rPr lang="ar-IQ" dirty="0">
                <a:solidFill>
                  <a:srgbClr val="FF0000"/>
                </a:solidFill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6582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473891"/>
          </a:xfrm>
        </p:spPr>
        <p:txBody>
          <a:bodyPr>
            <a:normAutofit/>
          </a:bodyPr>
          <a:lstStyle/>
          <a:p>
            <a:pPr algn="r" rtl="1">
              <a:buNone/>
            </a:pPr>
            <a:endParaRPr lang="ar-IQ" dirty="0"/>
          </a:p>
          <a:p>
            <a:pPr algn="just" rtl="1">
              <a:buNone/>
            </a:pPr>
            <a:r>
              <a:rPr lang="ar-IQ" dirty="0" smtClean="0"/>
              <a:t>1- اذا </a:t>
            </a:r>
            <a:r>
              <a:rPr lang="ar-IQ" dirty="0"/>
              <a:t>كان هلاك الشيء الموعود به </a:t>
            </a:r>
            <a:r>
              <a:rPr lang="ar-IQ" b="1" dirty="0">
                <a:solidFill>
                  <a:srgbClr val="92D050"/>
                </a:solidFill>
              </a:rPr>
              <a:t>هلاكا كليا </a:t>
            </a:r>
            <a:r>
              <a:rPr lang="ar-IQ" b="1" dirty="0">
                <a:solidFill>
                  <a:srgbClr val="FF0000"/>
                </a:solidFill>
              </a:rPr>
              <a:t>وحصل بقوة قاهرة </a:t>
            </a:r>
            <a:r>
              <a:rPr lang="ar-IQ" dirty="0"/>
              <a:t>فأنه يهلك على المالك (الواعد</a:t>
            </a:r>
            <a:r>
              <a:rPr lang="ar-IQ" dirty="0" smtClean="0"/>
              <a:t>) </a:t>
            </a:r>
            <a:r>
              <a:rPr lang="ar-IQ" b="1" dirty="0" smtClean="0">
                <a:solidFill>
                  <a:srgbClr val="FF0000"/>
                </a:solidFill>
              </a:rPr>
              <a:t>وبالتالي </a:t>
            </a:r>
            <a:r>
              <a:rPr lang="ar-IQ" b="1" dirty="0">
                <a:solidFill>
                  <a:srgbClr val="FF0000"/>
                </a:solidFill>
              </a:rPr>
              <a:t>ينفسخ الوعد بالبيع بحكم </a:t>
            </a:r>
            <a:r>
              <a:rPr lang="ar-IQ" b="1" dirty="0" smtClean="0">
                <a:solidFill>
                  <a:srgbClr val="FF0000"/>
                </a:solidFill>
              </a:rPr>
              <a:t>القانون</a:t>
            </a:r>
            <a:r>
              <a:rPr lang="ar-IQ" dirty="0" smtClean="0"/>
              <a:t>.</a:t>
            </a:r>
          </a:p>
          <a:p>
            <a:pPr algn="just" rtl="1">
              <a:buNone/>
            </a:pPr>
            <a:r>
              <a:rPr lang="ar-IQ" sz="3200" b="1" dirty="0">
                <a:solidFill>
                  <a:srgbClr val="00B0F0"/>
                </a:solidFill>
              </a:rPr>
              <a:t>س// ما حكم الهلاك الجزئي في حالة الوعد بالبيع ؟</a:t>
            </a:r>
          </a:p>
          <a:p>
            <a:pPr algn="just" rtl="1">
              <a:buNone/>
            </a:pPr>
            <a:r>
              <a:rPr lang="ar-IQ" dirty="0" smtClean="0"/>
              <a:t>1) - </a:t>
            </a:r>
            <a:r>
              <a:rPr lang="ar-IQ" dirty="0"/>
              <a:t>اما اذا كان </a:t>
            </a:r>
            <a:r>
              <a:rPr lang="ar-IQ" b="1" dirty="0">
                <a:solidFill>
                  <a:srgbClr val="FF0000"/>
                </a:solidFill>
              </a:rPr>
              <a:t>الهلاك جزئيا </a:t>
            </a:r>
            <a:r>
              <a:rPr lang="ar-IQ" dirty="0"/>
              <a:t>وأراد الموعود له ابداء رغبته </a:t>
            </a:r>
            <a:r>
              <a:rPr lang="ar-IQ" b="1" dirty="0">
                <a:solidFill>
                  <a:srgbClr val="00B0F0"/>
                </a:solidFill>
              </a:rPr>
              <a:t>فيرى البعض </a:t>
            </a:r>
            <a:r>
              <a:rPr lang="ar-IQ" dirty="0"/>
              <a:t>ان الخيار له في رفض الوعد او قبول المتبقي من المبيع بكل الثمن المتفق عليه </a:t>
            </a:r>
            <a:r>
              <a:rPr lang="ar-IQ" b="1" dirty="0">
                <a:solidFill>
                  <a:srgbClr val="FF0000"/>
                </a:solidFill>
              </a:rPr>
              <a:t>لان الثمن مسمى في العقد </a:t>
            </a:r>
            <a:r>
              <a:rPr lang="ar-IQ" dirty="0"/>
              <a:t>ولا يجبر الواعد على </a:t>
            </a:r>
            <a:r>
              <a:rPr lang="ar-IQ" dirty="0" smtClean="0"/>
              <a:t>انقاصه.</a:t>
            </a:r>
          </a:p>
          <a:p>
            <a:pPr algn="just" rtl="1">
              <a:buNone/>
            </a:pPr>
            <a:r>
              <a:rPr lang="ar-IQ" dirty="0" smtClean="0"/>
              <a:t>2)  </a:t>
            </a:r>
            <a:r>
              <a:rPr lang="ar-IQ" dirty="0"/>
              <a:t>في حين يرى البعض الاخر بأن للموعود له (المشتري) قبول المتبقي من البيع مع انقاص الثمن وهم يستندون في ذلك الى حكم </a:t>
            </a:r>
            <a:r>
              <a:rPr lang="ar-IQ" dirty="0" smtClean="0"/>
              <a:t>المادة </a:t>
            </a:r>
            <a:r>
              <a:rPr lang="ar-IQ" b="1" dirty="0">
                <a:solidFill>
                  <a:srgbClr val="FF0000"/>
                </a:solidFill>
              </a:rPr>
              <a:t>547</a:t>
            </a:r>
            <a:r>
              <a:rPr lang="ar-IQ" dirty="0"/>
              <a:t> مدني بأعتبار ان الهلاك قبل التسليم يكون على المالك.</a:t>
            </a:r>
          </a:p>
          <a:p>
            <a:pPr algn="r" rtl="1">
              <a:buNone/>
            </a:pPr>
            <a:endParaRPr lang="ar-IQ" dirty="0"/>
          </a:p>
          <a:p>
            <a:pPr marL="109728" indent="0" algn="r">
              <a:buNone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ar-IQ" dirty="0">
                <a:solidFill>
                  <a:srgbClr val="FF0000"/>
                </a:solidFill>
              </a:rPr>
              <a:t>ثانيا من حيث </a:t>
            </a:r>
            <a:r>
              <a:rPr lang="ar-IQ" dirty="0" smtClean="0">
                <a:solidFill>
                  <a:srgbClr val="FF0000"/>
                </a:solidFill>
              </a:rPr>
              <a:t>الهلاك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175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016691"/>
          </a:xfrm>
        </p:spPr>
        <p:txBody>
          <a:bodyPr/>
          <a:lstStyle/>
          <a:p>
            <a:pPr marL="109728" indent="0" algn="just" rtl="1">
              <a:buNone/>
            </a:pPr>
            <a:r>
              <a:rPr lang="ar-IQ" b="1" dirty="0" smtClean="0">
                <a:solidFill>
                  <a:srgbClr val="FF0000"/>
                </a:solidFill>
              </a:rPr>
              <a:t>والاصل </a:t>
            </a:r>
            <a:r>
              <a:rPr lang="ar-IQ" b="1" dirty="0">
                <a:solidFill>
                  <a:srgbClr val="FF0000"/>
                </a:solidFill>
              </a:rPr>
              <a:t>فيها انها تكون للواعد باعتباره مالكا للموعود به </a:t>
            </a:r>
            <a:r>
              <a:rPr lang="ar-IQ" dirty="0"/>
              <a:t>و</a:t>
            </a:r>
            <a:r>
              <a:rPr lang="ar-SA" dirty="0"/>
              <a:t>م</a:t>
            </a:r>
            <a:r>
              <a:rPr lang="ar-IQ" dirty="0"/>
              <a:t>ع ذلك فأن كانت </a:t>
            </a:r>
            <a:r>
              <a:rPr lang="ar-IQ" dirty="0" smtClean="0"/>
              <a:t>:</a:t>
            </a:r>
          </a:p>
          <a:p>
            <a:pPr marL="109728" indent="0" algn="just" rtl="1">
              <a:buNone/>
            </a:pPr>
            <a:r>
              <a:rPr lang="ar-IQ" b="1" dirty="0" smtClean="0">
                <a:solidFill>
                  <a:srgbClr val="FF0000"/>
                </a:solidFill>
              </a:rPr>
              <a:t>1- الزيادة </a:t>
            </a:r>
            <a:r>
              <a:rPr lang="ar-IQ" b="1" dirty="0">
                <a:solidFill>
                  <a:srgbClr val="FF0000"/>
                </a:solidFill>
              </a:rPr>
              <a:t>في </a:t>
            </a:r>
            <a:r>
              <a:rPr lang="ar-IQ" b="1" dirty="0" smtClean="0">
                <a:solidFill>
                  <a:srgbClr val="FF0000"/>
                </a:solidFill>
              </a:rPr>
              <a:t>القيمة: </a:t>
            </a:r>
            <a:r>
              <a:rPr lang="ar-IQ" dirty="0" smtClean="0"/>
              <a:t>فتكون </a:t>
            </a:r>
            <a:r>
              <a:rPr lang="ar-IQ" b="1" dirty="0">
                <a:solidFill>
                  <a:srgbClr val="FF0000"/>
                </a:solidFill>
              </a:rPr>
              <a:t>للموعود له </a:t>
            </a:r>
            <a:r>
              <a:rPr lang="ar-IQ" dirty="0"/>
              <a:t>كارتفاع قيمة الارض او تسمين البقرة حيث يأخذها بالثمن </a:t>
            </a:r>
            <a:r>
              <a:rPr lang="ar-IQ" dirty="0" smtClean="0"/>
              <a:t>المسمى.</a:t>
            </a:r>
          </a:p>
          <a:p>
            <a:pPr marL="109728" indent="0" algn="just" rtl="1">
              <a:buNone/>
            </a:pPr>
            <a:r>
              <a:rPr lang="ar-IQ" dirty="0" smtClean="0"/>
              <a:t>2-  </a:t>
            </a:r>
            <a:r>
              <a:rPr lang="ar-IQ" b="1" dirty="0">
                <a:solidFill>
                  <a:srgbClr val="FF0000"/>
                </a:solidFill>
              </a:rPr>
              <a:t>وان كانت الزيادة في المقدار </a:t>
            </a:r>
            <a:r>
              <a:rPr lang="ar-IQ" dirty="0"/>
              <a:t>فتكون </a:t>
            </a:r>
            <a:r>
              <a:rPr lang="ar-IQ" b="1" dirty="0">
                <a:solidFill>
                  <a:srgbClr val="FF0000"/>
                </a:solidFill>
              </a:rPr>
              <a:t>للواعد كالثمار والحاصلات </a:t>
            </a:r>
            <a:r>
              <a:rPr lang="ar-IQ" dirty="0"/>
              <a:t>حيث لا يجبر الواعد التنازل عنها الا بما يقابلها من زيادة في </a:t>
            </a:r>
            <a:r>
              <a:rPr lang="ar-IQ" dirty="0" smtClean="0"/>
              <a:t>الثمن.</a:t>
            </a:r>
          </a:p>
          <a:p>
            <a:pPr marL="109728" indent="0" algn="r">
              <a:buNone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ar-IQ" dirty="0">
                <a:solidFill>
                  <a:srgbClr val="FF0000"/>
                </a:solidFill>
              </a:rPr>
              <a:t>ثالثا من حيث </a:t>
            </a:r>
            <a:r>
              <a:rPr lang="ar-IQ" dirty="0" smtClean="0">
                <a:solidFill>
                  <a:srgbClr val="FF0000"/>
                </a:solidFill>
              </a:rPr>
              <a:t>الثمار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9110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169092"/>
          </a:xfrm>
        </p:spPr>
        <p:txBody>
          <a:bodyPr/>
          <a:lstStyle/>
          <a:p>
            <a:pPr marL="109728" indent="0" algn="just" rtl="1">
              <a:buNone/>
            </a:pPr>
            <a:endParaRPr lang="ar-IQ" dirty="0"/>
          </a:p>
          <a:p>
            <a:pPr marL="109728" indent="0" algn="just" rtl="1">
              <a:buNone/>
            </a:pPr>
            <a:r>
              <a:rPr lang="ar-IQ" sz="2800" b="1" dirty="0" smtClean="0">
                <a:solidFill>
                  <a:srgbClr val="00B0F0"/>
                </a:solidFill>
              </a:rPr>
              <a:t>س// الاثار </a:t>
            </a:r>
            <a:r>
              <a:rPr lang="ar-IQ" sz="2800" b="1" dirty="0">
                <a:solidFill>
                  <a:srgbClr val="00B0F0"/>
                </a:solidFill>
              </a:rPr>
              <a:t>المترتبة بعد ظهور الرغبة او بعد انقضاء المدة؟ </a:t>
            </a:r>
            <a:endParaRPr lang="ar-IQ" b="1" dirty="0" smtClean="0">
              <a:solidFill>
                <a:srgbClr val="00B0F0"/>
              </a:solidFill>
            </a:endParaRPr>
          </a:p>
          <a:p>
            <a:pPr marL="109728" indent="0" algn="just" rtl="1">
              <a:buNone/>
            </a:pPr>
            <a:r>
              <a:rPr lang="ar-IQ" dirty="0" smtClean="0"/>
              <a:t>ج/ هناك حالتان فقط:  </a:t>
            </a:r>
          </a:p>
          <a:p>
            <a:pPr marL="109728" indent="0" algn="just" rtl="1">
              <a:buNone/>
            </a:pPr>
            <a:r>
              <a:rPr lang="ar-IQ" dirty="0" smtClean="0"/>
              <a:t>1- أذا </a:t>
            </a:r>
            <a:r>
              <a:rPr lang="ar-IQ" dirty="0"/>
              <a:t>أظهر الموعود له رغبته في الشراء صراحة أو ضمناً في المدة المتفق عليها فان البيع النهائي </a:t>
            </a:r>
            <a:r>
              <a:rPr lang="ar-IQ" b="1" dirty="0">
                <a:solidFill>
                  <a:srgbClr val="FF0000"/>
                </a:solidFill>
              </a:rPr>
              <a:t>قد تم من وقت ظهور الرغبة.</a:t>
            </a:r>
          </a:p>
          <a:p>
            <a:pPr marL="109728" indent="0" algn="just" rtl="1">
              <a:buNone/>
            </a:pPr>
            <a:endParaRPr lang="ar-IQ" dirty="0"/>
          </a:p>
          <a:p>
            <a:pPr marL="109728" indent="0" algn="just" rtl="1">
              <a:buNone/>
            </a:pPr>
            <a:r>
              <a:rPr lang="ar-IQ" dirty="0" smtClean="0"/>
              <a:t>2- وإذا </a:t>
            </a:r>
            <a:r>
              <a:rPr lang="ar-IQ" dirty="0"/>
              <a:t>لم تظهر الرغبة في الشراء خلال المدة المعينة فأن الواعد يتحلل من وعده ويسقط الوعد بالبيع.</a:t>
            </a:r>
            <a:endParaRPr lang="en-US" dirty="0"/>
          </a:p>
          <a:p>
            <a:pPr marL="109728" indent="0" algn="r">
              <a:buNone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IQ" sz="4000" dirty="0" smtClean="0">
                <a:solidFill>
                  <a:srgbClr val="FF0000"/>
                </a:solidFill>
                <a:effectLst/>
              </a:rPr>
              <a:t>ثانياً: الاثار </a:t>
            </a:r>
            <a:r>
              <a:rPr lang="ar-IQ" sz="4000" dirty="0">
                <a:solidFill>
                  <a:srgbClr val="FF0000"/>
                </a:solidFill>
                <a:effectLst/>
              </a:rPr>
              <a:t>المترتبة بعد ظهور الرغبة او بعد انقضاء </a:t>
            </a:r>
            <a:r>
              <a:rPr lang="ar-IQ" sz="4000" dirty="0" smtClean="0">
                <a:solidFill>
                  <a:srgbClr val="FF0000"/>
                </a:solidFill>
                <a:effectLst/>
              </a:rPr>
              <a:t>المدة؟</a:t>
            </a:r>
            <a:r>
              <a:rPr lang="ar-SA" sz="4400" dirty="0"/>
              <a:t/>
            </a:r>
            <a:br>
              <a:rPr lang="ar-SA" sz="44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529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r" rtl="1">
              <a:buFont typeface="+mj-lt"/>
              <a:buAutoNum type="arabicPeriod"/>
            </a:pPr>
            <a:r>
              <a:rPr lang="ar-IQ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</a:rPr>
              <a:t>الايجاب الموجه إلى الجمهور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IQ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</a:rPr>
              <a:t>الوعد بالبيع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IQ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</a:rPr>
              <a:t>البيع بالعربون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IQ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</a:rPr>
              <a:t>البيع بشرط الخيار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IQ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</a:rPr>
              <a:t>البيع بشرط التجربة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IQ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</a:rPr>
              <a:t>البيع بشرط المذاق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/>
              <a:t>صور الرضا وأوصافه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1" y="1752600"/>
            <a:ext cx="9144000" cy="5105399"/>
          </a:xfrm>
        </p:spPr>
        <p:txBody>
          <a:bodyPr/>
          <a:lstStyle/>
          <a:p>
            <a:pPr algn="ctr" eaLnBrk="1" hangingPunct="1">
              <a:defRPr/>
            </a:pPr>
            <a:r>
              <a:rPr lang="ar-IQ" b="1" dirty="0">
                <a:solidFill>
                  <a:srgbClr val="FF0000"/>
                </a:solidFill>
              </a:rPr>
              <a:t>اذا وجه الايجاب الى الجمهور فيجب التمييز بين حالتين هما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ar-IQ" dirty="0">
                <a:solidFill>
                  <a:srgbClr val="FF0000"/>
                </a:solidFill>
              </a:rPr>
              <a:t>الايجاب الموجه للجمهور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292" name="Oval 4"/>
          <p:cNvSpPr>
            <a:spLocks noChangeArrowheads="1"/>
          </p:cNvSpPr>
          <p:nvPr/>
        </p:nvSpPr>
        <p:spPr bwMode="auto">
          <a:xfrm>
            <a:off x="4683967" y="2823765"/>
            <a:ext cx="4306728" cy="1143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IQ" altLang="en-US" sz="1800" dirty="0">
                <a:solidFill>
                  <a:schemeClr val="bg1"/>
                </a:solidFill>
              </a:rPr>
              <a:t>عرض البضاعة في المتجر والإعلان عنها مع بيان ثمنها</a:t>
            </a:r>
            <a:endParaRPr lang="en-US" altLang="en-US" sz="1800" dirty="0">
              <a:solidFill>
                <a:schemeClr val="bg1"/>
              </a:solidFill>
            </a:endParaRPr>
          </a:p>
        </p:txBody>
      </p:sp>
      <p:sp>
        <p:nvSpPr>
          <p:cNvPr id="12293" name="Oval 5"/>
          <p:cNvSpPr>
            <a:spLocks noChangeArrowheads="1"/>
          </p:cNvSpPr>
          <p:nvPr/>
        </p:nvSpPr>
        <p:spPr bwMode="auto">
          <a:xfrm>
            <a:off x="762000" y="4114800"/>
            <a:ext cx="3886200" cy="1143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IQ" altLang="en-US" sz="1800" dirty="0">
                <a:solidFill>
                  <a:schemeClr val="bg1"/>
                </a:solidFill>
              </a:rPr>
              <a:t>عرض البضاعة او الاعلان عنها دون بيان ثمنها</a:t>
            </a:r>
            <a:endParaRPr lang="en-US" altLang="en-US" sz="1800" dirty="0">
              <a:solidFill>
                <a:schemeClr val="bg1"/>
              </a:solidFill>
            </a:endParaRPr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914400" y="2133600"/>
            <a:ext cx="38100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>
            <a:off x="990600" y="2133600"/>
            <a:ext cx="38100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7380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457201"/>
            <a:ext cx="8229600" cy="6133306"/>
          </a:xfrm>
        </p:spPr>
        <p:txBody>
          <a:bodyPr>
            <a:normAutofit/>
          </a:bodyPr>
          <a:lstStyle/>
          <a:p>
            <a:pPr algn="ctr" rtl="1">
              <a:buNone/>
            </a:pPr>
            <a:endParaRPr lang="ar-IQ" u="sng" dirty="0"/>
          </a:p>
          <a:p>
            <a:pPr algn="r" rtl="1">
              <a:buNone/>
            </a:pPr>
            <a:r>
              <a:rPr lang="ar-IQ" dirty="0"/>
              <a:t>الاصل ان يكون الايجاب </a:t>
            </a:r>
            <a:r>
              <a:rPr lang="ar-IQ" b="1" dirty="0">
                <a:solidFill>
                  <a:srgbClr val="FF0000"/>
                </a:solidFill>
              </a:rPr>
              <a:t>موجها الى شخص معين </a:t>
            </a:r>
            <a:r>
              <a:rPr lang="ar-IQ" dirty="0"/>
              <a:t>حيث ينعقد العقد بقبوله ومع ذلك قد يتم من خلال  الايجاب الموجة الى الجمهور م 80 مدني وهو في صورتين:</a:t>
            </a:r>
          </a:p>
          <a:p>
            <a:pPr algn="r" rtl="1">
              <a:buNone/>
            </a:pPr>
            <a:r>
              <a:rPr lang="ar-IQ" b="1" dirty="0">
                <a:solidFill>
                  <a:srgbClr val="FF0000"/>
                </a:solidFill>
              </a:rPr>
              <a:t>اولا عرض البضائع في المتجر والاعلان عنها مع بيان اثمانها </a:t>
            </a:r>
            <a:r>
              <a:rPr lang="ar-IQ" b="1" dirty="0" smtClean="0">
                <a:solidFill>
                  <a:srgbClr val="FF0000"/>
                </a:solidFill>
              </a:rPr>
              <a:t>:</a:t>
            </a:r>
            <a:endParaRPr lang="ar-IQ" dirty="0"/>
          </a:p>
          <a:p>
            <a:pPr algn="r" rtl="1">
              <a:buNone/>
            </a:pPr>
            <a:r>
              <a:rPr lang="ar-IQ" dirty="0"/>
              <a:t> حيث يعد ايجابا وينعقد العقد بالقبول </a:t>
            </a:r>
            <a:r>
              <a:rPr lang="ar-IQ" sz="3200" b="1" dirty="0">
                <a:solidFill>
                  <a:srgbClr val="00B0F0"/>
                </a:solidFill>
              </a:rPr>
              <a:t>إلا </a:t>
            </a:r>
            <a:r>
              <a:rPr lang="ar-IQ" sz="3200" b="1" dirty="0" smtClean="0">
                <a:solidFill>
                  <a:srgbClr val="00B0F0"/>
                </a:solidFill>
              </a:rPr>
              <a:t>اذا:</a:t>
            </a:r>
          </a:p>
          <a:p>
            <a:pPr algn="r" rtl="1">
              <a:buNone/>
            </a:pPr>
            <a:r>
              <a:rPr lang="ar-IQ" sz="2800" dirty="0" smtClean="0"/>
              <a:t>1</a:t>
            </a:r>
            <a:r>
              <a:rPr lang="ar-IQ" sz="2800" dirty="0"/>
              <a:t>-  رجع الموجب عن ايجابه.</a:t>
            </a:r>
          </a:p>
          <a:p>
            <a:pPr algn="r" rtl="1">
              <a:buNone/>
            </a:pPr>
            <a:r>
              <a:rPr lang="ar-IQ" sz="2800" dirty="0"/>
              <a:t> 2- او انتهت مدة الايجاب.</a:t>
            </a:r>
          </a:p>
          <a:p>
            <a:pPr algn="r" rtl="1">
              <a:buNone/>
            </a:pPr>
            <a:r>
              <a:rPr lang="ar-IQ" sz="2800" dirty="0"/>
              <a:t> 3- او مضت عليه مدة معقولة.</a:t>
            </a:r>
          </a:p>
          <a:p>
            <a:pPr algn="r" rtl="1">
              <a:buNone/>
            </a:pPr>
            <a:r>
              <a:rPr lang="ar-IQ" sz="2800" dirty="0"/>
              <a:t> 4- او قام الموجب بسحب البضاعة او برفع الائتمان عنها.</a:t>
            </a:r>
          </a:p>
          <a:p>
            <a:pPr algn="r" rtl="1">
              <a:buNone/>
            </a:pPr>
            <a:endParaRPr lang="ar-IQ" dirty="0"/>
          </a:p>
          <a:p>
            <a:pPr algn="r" rtl="1">
              <a:buNone/>
            </a:pPr>
            <a:endParaRPr lang="ar-S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Autofit/>
          </a:bodyPr>
          <a:lstStyle/>
          <a:p>
            <a:pPr algn="ctr"/>
            <a:r>
              <a:rPr lang="ar-IQ" sz="3600" dirty="0">
                <a:solidFill>
                  <a:srgbClr val="FF0000"/>
                </a:solidFill>
                <a:effectLst/>
              </a:rPr>
              <a:t>الايجاب الموجه للجمهور</a:t>
            </a:r>
            <a:endParaRPr lang="en-US" sz="3600" dirty="0">
              <a:solidFill>
                <a:srgbClr val="FF0000"/>
              </a:solidFill>
              <a:effectLst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778691"/>
          </a:xfrm>
        </p:spPr>
        <p:txBody>
          <a:bodyPr/>
          <a:lstStyle/>
          <a:p>
            <a:pPr marL="109728" indent="0" algn="ctr">
              <a:buNone/>
            </a:pPr>
            <a:r>
              <a:rPr lang="ar-IQ" sz="2800" b="1" dirty="0" smtClean="0">
                <a:solidFill>
                  <a:srgbClr val="00B0F0"/>
                </a:solidFill>
              </a:rPr>
              <a:t>ش// هل يستطيع </a:t>
            </a:r>
            <a:r>
              <a:rPr lang="ar-IQ" sz="2800" b="1" dirty="0">
                <a:solidFill>
                  <a:srgbClr val="00B0F0"/>
                </a:solidFill>
              </a:rPr>
              <a:t>الموجب الرجوع عن إيجابه </a:t>
            </a:r>
            <a:r>
              <a:rPr lang="ar-IQ" sz="2800" b="1" dirty="0" smtClean="0">
                <a:solidFill>
                  <a:srgbClr val="00B0F0"/>
                </a:solidFill>
              </a:rPr>
              <a:t>بحجة زيادة الاسعار او </a:t>
            </a:r>
            <a:r>
              <a:rPr lang="ar-IQ" sz="2800" b="1" dirty="0">
                <a:solidFill>
                  <a:srgbClr val="00B0F0"/>
                </a:solidFill>
              </a:rPr>
              <a:t>بسبب ندرة البضاعة</a:t>
            </a:r>
            <a:endParaRPr lang="ar-IQ" sz="2800" b="1" dirty="0" smtClean="0">
              <a:solidFill>
                <a:srgbClr val="00B0F0"/>
              </a:solidFill>
            </a:endParaRPr>
          </a:p>
          <a:p>
            <a:pPr marL="109728" indent="0" algn="r">
              <a:buNone/>
            </a:pPr>
            <a:endParaRPr lang="ar-IQ" b="1" dirty="0"/>
          </a:p>
          <a:p>
            <a:pPr marL="109728" indent="0" algn="r">
              <a:buNone/>
            </a:pPr>
            <a:r>
              <a:rPr lang="ar-IQ" b="1" dirty="0" smtClean="0"/>
              <a:t>ج// كلا </a:t>
            </a:r>
            <a:r>
              <a:rPr lang="ar-IQ" b="1" dirty="0" smtClean="0"/>
              <a:t>لا </a:t>
            </a:r>
            <a:r>
              <a:rPr lang="ar-IQ" b="1" dirty="0"/>
              <a:t>يستطيع الموجب الرجوع عن إيجابه </a:t>
            </a:r>
            <a:r>
              <a:rPr lang="ar-IQ" b="1" dirty="0" smtClean="0"/>
              <a:t>بسبب، </a:t>
            </a:r>
            <a:r>
              <a:rPr lang="ar-IQ" dirty="0" smtClean="0"/>
              <a:t>زيادة الاسعار، او </a:t>
            </a:r>
            <a:r>
              <a:rPr lang="ar-IQ" dirty="0"/>
              <a:t>بسبب ندرة </a:t>
            </a:r>
            <a:r>
              <a:rPr lang="ar-IQ" dirty="0" smtClean="0"/>
              <a:t>البضاعة، </a:t>
            </a:r>
            <a:r>
              <a:rPr lang="ar-IQ" dirty="0"/>
              <a:t>او بسبب كون القابل لم يقدم الى ما يسير ملائمته </a:t>
            </a:r>
            <a:r>
              <a:rPr lang="ar-IQ" dirty="0" smtClean="0"/>
              <a:t>المالية،  </a:t>
            </a:r>
            <a:r>
              <a:rPr lang="ar-IQ" dirty="0"/>
              <a:t>الا اذا اشترط الموجب </a:t>
            </a:r>
            <a:r>
              <a:rPr lang="ar-IQ" dirty="0" smtClean="0"/>
              <a:t>ذلك، </a:t>
            </a:r>
            <a:r>
              <a:rPr lang="ar-IQ" dirty="0"/>
              <a:t>او كان القابل مفلسا او </a:t>
            </a:r>
            <a:r>
              <a:rPr lang="ar-IQ" dirty="0" smtClean="0"/>
              <a:t>معسراً، كما </a:t>
            </a:r>
            <a:r>
              <a:rPr lang="ar-IQ" dirty="0"/>
              <a:t>لا يجوز للقابل ان يجبر الموجب على تسليم ذات البضاعة الموجودة في الواجهة لان في ذلك ارباك للمحل </a:t>
            </a:r>
            <a:r>
              <a:rPr lang="ar-IQ" dirty="0" smtClean="0"/>
              <a:t>التجاري.  </a:t>
            </a:r>
            <a:endParaRPr lang="ar-SA" dirty="0"/>
          </a:p>
          <a:p>
            <a:pPr marL="109728" indent="0" algn="r">
              <a:buNone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 flipV="1">
            <a:off x="457200" y="228600"/>
            <a:ext cx="8229600" cy="460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847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None/>
            </a:pPr>
            <a:r>
              <a:rPr lang="ar-IQ" dirty="0" smtClean="0"/>
              <a:t>ج/ يجوز للموجب </a:t>
            </a:r>
            <a:r>
              <a:rPr lang="ar-IQ" dirty="0"/>
              <a:t>الاعلان عن البضاعة وان كانت غير موجودة او انها كانت بعدد م</a:t>
            </a:r>
            <a:r>
              <a:rPr lang="ar-SA" dirty="0"/>
              <a:t>ح</a:t>
            </a:r>
            <a:r>
              <a:rPr lang="ar-IQ" dirty="0"/>
              <a:t>دود والا ما قيمة الايجاب الذي </a:t>
            </a:r>
            <a:r>
              <a:rPr lang="ar-IQ" dirty="0" smtClean="0"/>
              <a:t>اصدره.</a:t>
            </a:r>
          </a:p>
          <a:p>
            <a:pPr algn="r" rtl="1">
              <a:buNone/>
            </a:pPr>
            <a:r>
              <a:rPr lang="ar-IQ" dirty="0" smtClean="0"/>
              <a:t>كما يكون </a:t>
            </a:r>
            <a:r>
              <a:rPr lang="ar-IQ" dirty="0"/>
              <a:t>الموجب ملزما طالما كان الدخول الى محله مباحا </a:t>
            </a:r>
            <a:r>
              <a:rPr lang="ar-IQ" dirty="0" smtClean="0"/>
              <a:t>للجمهور. </a:t>
            </a:r>
            <a:endParaRPr lang="ar-IQ" dirty="0"/>
          </a:p>
          <a:p>
            <a:pPr algn="r" rtl="1">
              <a:buNone/>
            </a:pPr>
            <a:r>
              <a:rPr lang="ar-IQ" b="1" dirty="0" smtClean="0">
                <a:solidFill>
                  <a:srgbClr val="00B0F0"/>
                </a:solidFill>
              </a:rPr>
              <a:t>س/</a:t>
            </a:r>
            <a:r>
              <a:rPr lang="ar-IQ" b="1" dirty="0">
                <a:solidFill>
                  <a:srgbClr val="00B0F0"/>
                </a:solidFill>
              </a:rPr>
              <a:t> </a:t>
            </a:r>
            <a:r>
              <a:rPr lang="ar-IQ" b="1" dirty="0" smtClean="0">
                <a:solidFill>
                  <a:srgbClr val="00B0F0"/>
                </a:solidFill>
              </a:rPr>
              <a:t>هل من الجائز الاعلان </a:t>
            </a:r>
            <a:r>
              <a:rPr lang="ar-IQ" b="1" dirty="0">
                <a:solidFill>
                  <a:srgbClr val="00B0F0"/>
                </a:solidFill>
              </a:rPr>
              <a:t>عن البضائع في النشرات والصحف </a:t>
            </a:r>
            <a:r>
              <a:rPr lang="ar-IQ" b="1" dirty="0" smtClean="0">
                <a:solidFill>
                  <a:srgbClr val="00B0F0"/>
                </a:solidFill>
              </a:rPr>
              <a:t>والمجلات </a:t>
            </a:r>
            <a:endParaRPr lang="ar-IQ" b="1" dirty="0">
              <a:solidFill>
                <a:srgbClr val="00B0F0"/>
              </a:solidFill>
            </a:endParaRPr>
          </a:p>
          <a:p>
            <a:pPr algn="r" rtl="1">
              <a:buNone/>
            </a:pPr>
            <a:r>
              <a:rPr lang="ar-IQ" dirty="0" smtClean="0"/>
              <a:t>ج/ يمكن </a:t>
            </a:r>
            <a:r>
              <a:rPr lang="ar-IQ" dirty="0"/>
              <a:t>الاعلان عن البضائع في النشرات والصحف والمجلات مع</a:t>
            </a:r>
            <a:r>
              <a:rPr lang="ar-IQ" b="1" dirty="0">
                <a:solidFill>
                  <a:srgbClr val="FF0000"/>
                </a:solidFill>
              </a:rPr>
              <a:t> بيان ثمنها </a:t>
            </a:r>
            <a:r>
              <a:rPr lang="ar-IQ" dirty="0"/>
              <a:t>حيث يلزم البائع بتوفيرها </a:t>
            </a:r>
            <a:r>
              <a:rPr lang="ar-IQ" b="1" dirty="0">
                <a:solidFill>
                  <a:srgbClr val="FF0000"/>
                </a:solidFill>
              </a:rPr>
              <a:t>الا اذا نفدت </a:t>
            </a:r>
            <a:r>
              <a:rPr lang="ar-IQ" dirty="0"/>
              <a:t>حيث يسقط الاعلان عندئذ كما يمكن ان يتضمن الاعلان بيع البضاعة بأقساط حيث لا يجوز اجبار القابل عل تقديم كفيل ولا يجوز امتناع الموجب </a:t>
            </a:r>
            <a:r>
              <a:rPr lang="ar-IQ" b="1" dirty="0">
                <a:solidFill>
                  <a:srgbClr val="FF0000"/>
                </a:solidFill>
              </a:rPr>
              <a:t>الا اذا </a:t>
            </a:r>
            <a:r>
              <a:rPr lang="ar-IQ" dirty="0"/>
              <a:t>اشترطت الكفالة في ذلك.</a:t>
            </a:r>
          </a:p>
          <a:p>
            <a:pPr algn="r" rtl="1">
              <a:buNone/>
            </a:pPr>
            <a:endParaRPr lang="ar-IQ" dirty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17672" y="36321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ar-IQ" sz="3200" dirty="0" smtClean="0">
                <a:solidFill>
                  <a:srgbClr val="00B0F0"/>
                </a:solidFill>
                <a:effectLst/>
              </a:rPr>
              <a:t>س// هل يجوزللموجب </a:t>
            </a:r>
            <a:r>
              <a:rPr lang="ar-IQ" sz="3200" dirty="0">
                <a:solidFill>
                  <a:srgbClr val="00B0F0"/>
                </a:solidFill>
                <a:effectLst/>
              </a:rPr>
              <a:t>الاعلان عن البضاعة وان كانت غير </a:t>
            </a:r>
            <a:r>
              <a:rPr lang="ar-IQ" sz="3200" dirty="0" smtClean="0">
                <a:solidFill>
                  <a:srgbClr val="00B0F0"/>
                </a:solidFill>
                <a:effectLst/>
              </a:rPr>
              <a:t>موجودة؟؟</a:t>
            </a:r>
            <a:endParaRPr lang="en-US" sz="3200" dirty="0">
              <a:solidFill>
                <a:srgbClr val="00B0F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2725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169091"/>
          </a:xfrm>
        </p:spPr>
        <p:txBody>
          <a:bodyPr/>
          <a:lstStyle/>
          <a:p>
            <a:pPr algn="r" rtl="1">
              <a:buNone/>
            </a:pPr>
            <a:endParaRPr lang="ar-IQ" u="sng" dirty="0"/>
          </a:p>
          <a:p>
            <a:pPr algn="r" rtl="1">
              <a:buNone/>
            </a:pPr>
            <a:r>
              <a:rPr lang="ar-IQ" b="1" dirty="0">
                <a:solidFill>
                  <a:srgbClr val="00B0F0"/>
                </a:solidFill>
              </a:rPr>
              <a:t>حيث  يعد ذلك دعوة الى </a:t>
            </a:r>
            <a:r>
              <a:rPr lang="ar-IQ" b="1" dirty="0" smtClean="0">
                <a:solidFill>
                  <a:srgbClr val="00B0F0"/>
                </a:solidFill>
              </a:rPr>
              <a:t>التفاوض </a:t>
            </a:r>
            <a:r>
              <a:rPr lang="ar-IQ" dirty="0"/>
              <a:t>وكذلك الامر لو عينت بيانات ولم يفهم منها مقدار الثمن الا اذا كان الايجاب قاطع الدلالة حيث في حالة الشك  يعد دعوة الى التفاوض م 80/2 مدني.</a:t>
            </a:r>
          </a:p>
          <a:p>
            <a:pPr algn="r" rtl="1">
              <a:buNone/>
            </a:pPr>
            <a:endParaRPr lang="ar-IQ" dirty="0"/>
          </a:p>
          <a:p>
            <a:pPr algn="r" rtl="1">
              <a:buNone/>
            </a:pPr>
            <a:r>
              <a:rPr lang="ar-IQ" b="1" dirty="0" smtClean="0">
                <a:solidFill>
                  <a:srgbClr val="00B0F0"/>
                </a:solidFill>
              </a:rPr>
              <a:t>س</a:t>
            </a:r>
            <a:r>
              <a:rPr lang="ar-IQ" b="1" dirty="0">
                <a:solidFill>
                  <a:srgbClr val="00B0F0"/>
                </a:solidFill>
              </a:rPr>
              <a:t>// والفرق </a:t>
            </a:r>
            <a:r>
              <a:rPr lang="ar-IQ" b="1" dirty="0" smtClean="0">
                <a:solidFill>
                  <a:srgbClr val="00B0F0"/>
                </a:solidFill>
              </a:rPr>
              <a:t>بيت عرض </a:t>
            </a:r>
            <a:r>
              <a:rPr lang="ar-IQ" b="1" dirty="0">
                <a:solidFill>
                  <a:srgbClr val="00B0F0"/>
                </a:solidFill>
              </a:rPr>
              <a:t>البضائع مع عرض اثمانها وعرض البضائع دون بيان </a:t>
            </a:r>
            <a:r>
              <a:rPr lang="ar-IQ" b="1" dirty="0" smtClean="0">
                <a:solidFill>
                  <a:srgbClr val="00B0F0"/>
                </a:solidFill>
              </a:rPr>
              <a:t>اثمانها؟</a:t>
            </a:r>
          </a:p>
          <a:p>
            <a:pPr algn="r" rtl="1">
              <a:buNone/>
            </a:pPr>
            <a:r>
              <a:rPr lang="ar-IQ" b="1" dirty="0" smtClean="0">
                <a:solidFill>
                  <a:srgbClr val="00B0F0"/>
                </a:solidFill>
              </a:rPr>
              <a:t>ج// </a:t>
            </a:r>
            <a:r>
              <a:rPr lang="ar-IQ" dirty="0" smtClean="0"/>
              <a:t>هو </a:t>
            </a:r>
            <a:r>
              <a:rPr lang="ar-IQ" dirty="0"/>
              <a:t>ان الحالة الاولى تعد </a:t>
            </a:r>
            <a:r>
              <a:rPr lang="ar-IQ" dirty="0" smtClean="0"/>
              <a:t>ايجابا </a:t>
            </a:r>
            <a:r>
              <a:rPr lang="ar-IQ" dirty="0"/>
              <a:t>يحتاج الى </a:t>
            </a:r>
            <a:r>
              <a:rPr lang="ar-IQ" dirty="0" smtClean="0"/>
              <a:t>القبول وان </a:t>
            </a:r>
            <a:r>
              <a:rPr lang="ar-IQ" dirty="0"/>
              <a:t>الحالة الثانية الدعوة الى التفاوض لا تعد ايجابا حيث ان قبول المشتري يعد ايجابا وهو بحاجة الى قبول البائع من اجل انعقاد العقد.</a:t>
            </a:r>
            <a:endParaRPr lang="en-US" dirty="0"/>
          </a:p>
          <a:p>
            <a:pPr algn="r"/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IQ" sz="3600" dirty="0" smtClean="0">
                <a:solidFill>
                  <a:srgbClr val="FF0000"/>
                </a:solidFill>
                <a:effectLst/>
              </a:rPr>
              <a:t>ثانيا: </a:t>
            </a:r>
            <a:r>
              <a:rPr lang="ar-IQ" sz="3600" dirty="0">
                <a:solidFill>
                  <a:srgbClr val="FF0000"/>
                </a:solidFill>
                <a:effectLst/>
              </a:rPr>
              <a:t>عرض البضائع او الاعلان عنها دون بيان اثمانها:</a:t>
            </a:r>
            <a:r>
              <a:rPr lang="ar-IQ" u="sng" dirty="0"/>
              <a:t/>
            </a:r>
            <a:br>
              <a:rPr lang="ar-IQ" u="sng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093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169091"/>
          </a:xfrm>
        </p:spPr>
        <p:txBody>
          <a:bodyPr>
            <a:noAutofit/>
          </a:bodyPr>
          <a:lstStyle/>
          <a:p>
            <a:pPr algn="ctr" rtl="1">
              <a:buNone/>
            </a:pPr>
            <a:r>
              <a:rPr lang="ar-IQ" sz="1100" b="1" dirty="0"/>
              <a:t> </a:t>
            </a:r>
            <a:endParaRPr lang="ar-SA" sz="2400" dirty="0"/>
          </a:p>
          <a:p>
            <a:pPr algn="r" rtl="1">
              <a:buNone/>
            </a:pPr>
            <a:r>
              <a:rPr lang="ar-IQ" sz="2400" dirty="0"/>
              <a:t>ل</a:t>
            </a:r>
            <a:r>
              <a:rPr lang="ar-SA" sz="2400" dirty="0"/>
              <a:t>قد يحصل في بعض الاحيان ان لايبرم المتعاقد عقدا نهائيا بل </a:t>
            </a:r>
            <a:r>
              <a:rPr lang="ar-SA" sz="2400" b="1" dirty="0">
                <a:solidFill>
                  <a:srgbClr val="FF0000"/>
                </a:solidFill>
              </a:rPr>
              <a:t>يمر بمرحلة تمهيد </a:t>
            </a:r>
            <a:r>
              <a:rPr lang="ar-SA" sz="2400" dirty="0"/>
              <a:t>تسبق مرحلة ابرام العقد النهائي يقتصر التزام المتعاقد فيها على الوعد بالبيع اذا رغب المتعاقد الاخر </a:t>
            </a:r>
            <a:r>
              <a:rPr lang="ar-SA" sz="2800" b="1" dirty="0">
                <a:solidFill>
                  <a:srgbClr val="00B0F0"/>
                </a:solidFill>
              </a:rPr>
              <a:t>في ذلك في مدة </a:t>
            </a:r>
            <a:r>
              <a:rPr lang="ar-SA" sz="2800" b="1" dirty="0" smtClean="0">
                <a:solidFill>
                  <a:srgbClr val="00B0F0"/>
                </a:solidFill>
              </a:rPr>
              <a:t>معينة</a:t>
            </a:r>
            <a:r>
              <a:rPr lang="ar-IQ" sz="2800" b="1" dirty="0" smtClean="0">
                <a:solidFill>
                  <a:srgbClr val="00B0F0"/>
                </a:solidFill>
              </a:rPr>
              <a:t>.</a:t>
            </a:r>
            <a:r>
              <a:rPr lang="ar-SA" sz="2800" b="1" dirty="0" smtClean="0">
                <a:solidFill>
                  <a:srgbClr val="00B0F0"/>
                </a:solidFill>
              </a:rPr>
              <a:t> </a:t>
            </a:r>
            <a:endParaRPr lang="en-US" sz="2800" b="1" dirty="0" smtClean="0">
              <a:solidFill>
                <a:srgbClr val="00B0F0"/>
              </a:solidFill>
            </a:endParaRPr>
          </a:p>
          <a:p>
            <a:pPr algn="r" rtl="1">
              <a:buNone/>
            </a:pPr>
            <a:r>
              <a:rPr lang="ar-IQ" sz="2800" b="1" dirty="0" smtClean="0">
                <a:solidFill>
                  <a:srgbClr val="00B0F0"/>
                </a:solidFill>
              </a:rPr>
              <a:t>س// </a:t>
            </a:r>
            <a:r>
              <a:rPr lang="ar-IQ" sz="2800" b="1" dirty="0">
                <a:solidFill>
                  <a:srgbClr val="00B0F0"/>
                </a:solidFill>
              </a:rPr>
              <a:t>موقف المشرع العراقي من  الوعد بالبيع .</a:t>
            </a:r>
          </a:p>
          <a:p>
            <a:pPr algn="r" rtl="1">
              <a:buNone/>
            </a:pPr>
            <a:r>
              <a:rPr lang="ar-SA" sz="2400" b="1" dirty="0" smtClean="0">
                <a:solidFill>
                  <a:srgbClr val="FF0000"/>
                </a:solidFill>
              </a:rPr>
              <a:t>ول</a:t>
            </a:r>
            <a:r>
              <a:rPr lang="ar-IQ" sz="2400" b="1" dirty="0">
                <a:solidFill>
                  <a:srgbClr val="FF0000"/>
                </a:solidFill>
              </a:rPr>
              <a:t>م يخص المشرع </a:t>
            </a:r>
            <a:r>
              <a:rPr lang="ar-IQ" sz="2400" b="1" dirty="0" smtClean="0">
                <a:solidFill>
                  <a:srgbClr val="FF0000"/>
                </a:solidFill>
              </a:rPr>
              <a:t>العراقي </a:t>
            </a:r>
            <a:r>
              <a:rPr lang="ar-IQ" sz="2400" b="1" dirty="0">
                <a:solidFill>
                  <a:srgbClr val="FF0000"/>
                </a:solidFill>
              </a:rPr>
              <a:t>الوعد بالبيع بنص خاص </a:t>
            </a:r>
            <a:r>
              <a:rPr lang="ar-IQ" sz="2400" dirty="0"/>
              <a:t>كما ف</a:t>
            </a:r>
            <a:r>
              <a:rPr lang="ar-SA" sz="2400" dirty="0"/>
              <a:t>ع</a:t>
            </a:r>
            <a:r>
              <a:rPr lang="ar-IQ" sz="2400" dirty="0"/>
              <a:t>ل التقنين المدني الفرنسي </a:t>
            </a:r>
            <a:r>
              <a:rPr lang="ar-IQ" sz="2400" b="1" dirty="0">
                <a:solidFill>
                  <a:srgbClr val="FF0000"/>
                </a:solidFill>
              </a:rPr>
              <a:t>وانما ترك ذلك الى احكام </a:t>
            </a:r>
            <a:r>
              <a:rPr lang="ar-IQ" sz="2400" b="1" dirty="0" smtClean="0">
                <a:solidFill>
                  <a:srgbClr val="FF0000"/>
                </a:solidFill>
              </a:rPr>
              <a:t>النظرية </a:t>
            </a:r>
            <a:r>
              <a:rPr lang="ar-IQ" sz="2400" b="1" dirty="0">
                <a:solidFill>
                  <a:srgbClr val="FF0000"/>
                </a:solidFill>
              </a:rPr>
              <a:t>العامة </a:t>
            </a:r>
            <a:r>
              <a:rPr lang="ar-IQ" sz="2400" b="1" dirty="0" smtClean="0">
                <a:solidFill>
                  <a:srgbClr val="FF0000"/>
                </a:solidFill>
              </a:rPr>
              <a:t>للالتزام </a:t>
            </a:r>
            <a:r>
              <a:rPr lang="ar-IQ" sz="2400" dirty="0" smtClean="0"/>
              <a:t>.</a:t>
            </a:r>
            <a:r>
              <a:rPr lang="ar-SA" sz="2400" dirty="0" smtClean="0"/>
              <a:t> </a:t>
            </a:r>
            <a:endParaRPr lang="ar-SA" sz="2400" dirty="0"/>
          </a:p>
          <a:p>
            <a:pPr algn="r" rtl="1">
              <a:buNone/>
            </a:pPr>
            <a:endParaRPr lang="ar-SA" sz="2400" dirty="0"/>
          </a:p>
          <a:p>
            <a:pPr algn="r" rtl="1">
              <a:buNone/>
            </a:pPr>
            <a:endParaRPr lang="ar-IQ" sz="1100" b="1" dirty="0">
              <a:solidFill>
                <a:srgbClr val="FF0000"/>
              </a:solidFill>
            </a:endParaRPr>
          </a:p>
          <a:p>
            <a:pPr algn="r" rtl="1">
              <a:buNone/>
            </a:pPr>
            <a:endParaRPr lang="ar-IQ" sz="1100" dirty="0"/>
          </a:p>
          <a:p>
            <a:endParaRPr lang="en-US" sz="11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IQ" b="1" dirty="0">
                <a:solidFill>
                  <a:srgbClr val="FF0000"/>
                </a:solidFill>
                <a:effectLst/>
              </a:rPr>
              <a:t>الوعد بالبيع</a:t>
            </a:r>
            <a:r>
              <a:rPr lang="ar-SA" b="1" dirty="0">
                <a:solidFill>
                  <a:srgbClr val="FF0000"/>
                </a:solidFill>
                <a:effectLst/>
              </a:rPr>
              <a:t/>
            </a:r>
            <a:br>
              <a:rPr lang="ar-SA" b="1" dirty="0">
                <a:solidFill>
                  <a:srgbClr val="FF0000"/>
                </a:solidFill>
                <a:effectLst/>
              </a:rPr>
            </a:br>
            <a:endParaRPr lang="en-US" dirty="0">
              <a:solidFill>
                <a:srgbClr val="FF0000"/>
              </a:solidFill>
              <a:effectLst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626291"/>
          </a:xfrm>
        </p:spPr>
        <p:txBody>
          <a:bodyPr/>
          <a:lstStyle/>
          <a:p>
            <a:pPr algn="r" rtl="1">
              <a:buNone/>
            </a:pPr>
            <a:r>
              <a:rPr lang="ar-IQ" sz="2800" dirty="0"/>
              <a:t>فقد نصت المادة </a:t>
            </a:r>
            <a:r>
              <a:rPr lang="ar-IQ" sz="2800" b="1" dirty="0">
                <a:solidFill>
                  <a:srgbClr val="FF0000"/>
                </a:solidFill>
              </a:rPr>
              <a:t>78</a:t>
            </a:r>
            <a:r>
              <a:rPr lang="ar-IQ" sz="2800" dirty="0"/>
              <a:t> من القانون المدني على ان“ صيغة الاستقبال التي هي بمعنى الوعد المجرد ينعقد بها العقد وعدا ملزما اذا انصرف الى ذلك قصد العاقدين</a:t>
            </a:r>
            <a:r>
              <a:rPr lang="ar-IQ" sz="2800" dirty="0" smtClean="0"/>
              <a:t>“</a:t>
            </a:r>
          </a:p>
          <a:p>
            <a:pPr algn="r" rtl="1">
              <a:buNone/>
            </a:pPr>
            <a:r>
              <a:rPr lang="ar-IQ" sz="2800" dirty="0" smtClean="0"/>
              <a:t> </a:t>
            </a:r>
            <a:r>
              <a:rPr lang="ar-IQ" sz="2800" dirty="0"/>
              <a:t>كذلك المادة </a:t>
            </a:r>
            <a:r>
              <a:rPr lang="ar-IQ" sz="2800" b="1" dirty="0">
                <a:solidFill>
                  <a:srgbClr val="FF0000"/>
                </a:solidFill>
              </a:rPr>
              <a:t>91 </a:t>
            </a:r>
            <a:r>
              <a:rPr lang="ar-IQ" sz="2800" dirty="0"/>
              <a:t> مدني اشارت الى </a:t>
            </a:r>
            <a:r>
              <a:rPr lang="en-US" sz="2800" dirty="0"/>
              <a:t>)</a:t>
            </a:r>
            <a:r>
              <a:rPr lang="ar-IQ" sz="2800" dirty="0"/>
              <a:t>الاتفاق الابتدائي </a:t>
            </a:r>
            <a:r>
              <a:rPr lang="ar-SA" sz="2800" dirty="0"/>
              <a:t>الذي يتعهد بموجبه كلا المتعاقدين او احدهما بأبرام عقد معين في المستقبل</a:t>
            </a:r>
            <a:r>
              <a:rPr lang="ar-IQ" sz="2800" dirty="0"/>
              <a:t> </a:t>
            </a:r>
            <a:r>
              <a:rPr lang="ar-IQ" sz="3200" b="1" dirty="0">
                <a:solidFill>
                  <a:srgbClr val="00B0F0"/>
                </a:solidFill>
              </a:rPr>
              <a:t>لا يكون صحيحا الا اذا اتفق </a:t>
            </a:r>
            <a:r>
              <a:rPr lang="ar-IQ" sz="2800" dirty="0"/>
              <a:t>على تحديد المسائل الجوهرية للعقد ومنها:</a:t>
            </a:r>
          </a:p>
          <a:p>
            <a:pPr algn="r" rtl="1">
              <a:buNone/>
            </a:pPr>
            <a:r>
              <a:rPr lang="ar-IQ" sz="3200" b="1" dirty="0">
                <a:solidFill>
                  <a:srgbClr val="FF0000"/>
                </a:solidFill>
              </a:rPr>
              <a:t>1-  تحديد المدة </a:t>
            </a:r>
            <a:r>
              <a:rPr lang="ar-IQ" sz="2800" dirty="0"/>
              <a:t>التي يجب ان ينعقد العقد النهائي </a:t>
            </a:r>
            <a:r>
              <a:rPr lang="ar-IQ" sz="2800" dirty="0" smtClean="0"/>
              <a:t>فيها. </a:t>
            </a:r>
            <a:endParaRPr lang="ar-IQ" sz="2800" dirty="0"/>
          </a:p>
          <a:p>
            <a:pPr algn="r" rtl="1">
              <a:buNone/>
            </a:pPr>
            <a:r>
              <a:rPr lang="ar-IQ" sz="3200" b="1" dirty="0">
                <a:solidFill>
                  <a:srgbClr val="FF0000"/>
                </a:solidFill>
              </a:rPr>
              <a:t>2- وكذلك الشكلية </a:t>
            </a:r>
            <a:r>
              <a:rPr lang="ar-IQ" sz="2800" dirty="0"/>
              <a:t>عندما يقررها المشرع.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 flipV="1">
            <a:off x="457200" y="228600"/>
            <a:ext cx="8229600" cy="460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7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21316</TotalTime>
  <Words>1484</Words>
  <Application>Microsoft Office PowerPoint</Application>
  <PresentationFormat>On-screen Show (4:3)</PresentationFormat>
  <Paragraphs>126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Arabic Typesetting</vt:lpstr>
      <vt:lpstr>Arial</vt:lpstr>
      <vt:lpstr>Calibri</vt:lpstr>
      <vt:lpstr>Lucida Sans Unicode</vt:lpstr>
      <vt:lpstr>Tahoma</vt:lpstr>
      <vt:lpstr>Verdana</vt:lpstr>
      <vt:lpstr>Wingdings 2</vt:lpstr>
      <vt:lpstr>Wingdings 3</vt:lpstr>
      <vt:lpstr>Concourse</vt:lpstr>
      <vt:lpstr>الوجيز في العقود المدنية  محاضرات في عقد البيع</vt:lpstr>
      <vt:lpstr>صور الرضا وأوصافه</vt:lpstr>
      <vt:lpstr>الايجاب الموجه للجمهور</vt:lpstr>
      <vt:lpstr>الايجاب الموجه للجمهور</vt:lpstr>
      <vt:lpstr>PowerPoint Presentation</vt:lpstr>
      <vt:lpstr>س// هل يجوزللموجب الاعلان عن البضاعة وان كانت غير موجودة؟؟</vt:lpstr>
      <vt:lpstr>ثانيا: عرض البضائع او الاعلان عنها دون بيان اثمانها: </vt:lpstr>
      <vt:lpstr>الوعد بالبيع </vt:lpstr>
      <vt:lpstr>PowerPoint Presentation</vt:lpstr>
      <vt:lpstr>س/ عريف الوعد بالبيع  </vt:lpstr>
      <vt:lpstr>س/ هل ان الوعد بالبيع يعتبرعقدا معلقاً على شرط واقف؟  س//الفرق بين الأيجاب المجرد والإيجاب الملزم؟ </vt:lpstr>
      <vt:lpstr>الايجاب الملزم</vt:lpstr>
      <vt:lpstr>س// عدد صور الوعد بالبيع</vt:lpstr>
      <vt:lpstr>س/ عدد شروط الوعد بالبيع.</vt:lpstr>
      <vt:lpstr>PowerPoint Presentation</vt:lpstr>
      <vt:lpstr>اولا من حيث التصرف:   </vt:lpstr>
      <vt:lpstr>ثانيا من حيث الهلاك</vt:lpstr>
      <vt:lpstr>ثالثا من حيث الثمار</vt:lpstr>
      <vt:lpstr>ثانياً: الاثار المترتبة بعد ظهور الرغبة او بعد انقضاء المدة؟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تقسيم العقود المدنية</dc:title>
  <dc:creator>Clark</dc:creator>
  <cp:lastModifiedBy>Maher</cp:lastModifiedBy>
  <cp:revision>3265</cp:revision>
  <cp:lastPrinted>2014-02-03T16:56:53Z</cp:lastPrinted>
  <dcterms:created xsi:type="dcterms:W3CDTF">2013-09-27T19:01:12Z</dcterms:created>
  <dcterms:modified xsi:type="dcterms:W3CDTF">2024-10-15T14:12:22Z</dcterms:modified>
</cp:coreProperties>
</file>