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0"/>
  </p:notesMasterIdLst>
  <p:handoutMasterIdLst>
    <p:handoutMasterId r:id="rId21"/>
  </p:handoutMasterIdLst>
  <p:sldIdLst>
    <p:sldId id="450" r:id="rId2"/>
    <p:sldId id="460" r:id="rId3"/>
    <p:sldId id="282" r:id="rId4"/>
    <p:sldId id="411" r:id="rId5"/>
    <p:sldId id="472" r:id="rId6"/>
    <p:sldId id="412" r:id="rId7"/>
    <p:sldId id="473" r:id="rId8"/>
    <p:sldId id="461" r:id="rId9"/>
    <p:sldId id="470" r:id="rId10"/>
    <p:sldId id="414" r:id="rId11"/>
    <p:sldId id="415" r:id="rId12"/>
    <p:sldId id="462" r:id="rId13"/>
    <p:sldId id="416" r:id="rId14"/>
    <p:sldId id="417" r:id="rId15"/>
    <p:sldId id="288" r:id="rId16"/>
    <p:sldId id="463" r:id="rId17"/>
    <p:sldId id="471" r:id="rId18"/>
    <p:sldId id="465" r:id="rId19"/>
  </p:sldIdLst>
  <p:sldSz cx="9144000" cy="6858000" type="screen4x3"/>
  <p:notesSz cx="7077075" cy="90773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5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824" autoAdjust="0"/>
    <p:restoredTop sz="94629" autoAdjust="0"/>
  </p:normalViewPr>
  <p:slideViewPr>
    <p:cSldViewPr>
      <p:cViewPr varScale="1">
        <p:scale>
          <a:sx n="82" d="100"/>
          <a:sy n="82" d="100"/>
        </p:scale>
        <p:origin x="1099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5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92340-AEC8-4BCC-B31D-69B448706551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21713"/>
            <a:ext cx="306705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8" y="8621713"/>
            <a:ext cx="306705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15431-9B49-4083-9451-3DA8011B9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538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538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B51EB4-C2A6-4F7D-85ED-E1814653D6EE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681038"/>
            <a:ext cx="4537075" cy="3403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311730"/>
            <a:ext cx="5661660" cy="4084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1883"/>
            <a:ext cx="3066733" cy="4538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621883"/>
            <a:ext cx="3066733" cy="4538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A04B0-86AE-4D23-9928-31FDFD75F3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404824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C6DCF6F-2410-4F32-B2C4-DB6EF48C52B3}" type="datetime1">
              <a:rPr lang="en-US" smtClean="0"/>
              <a:pPr/>
              <a:t>10/16/2024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C7BA46B-66E5-46F4-96E4-55FC2A44E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BDBED-76C0-4E68-AF5B-081017EA203C}" type="datetime1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015CC-12B1-4E05-BFF3-22E9F020FE6C}" type="datetime1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DCF12-BA6D-4FE5-B0CF-F195978FF970}" type="datetime1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EDBA6-8904-448F-A694-C673576C4FFA}" type="datetime1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B6859-6EAE-4877-9E3C-D75B8531A786}" type="datetime1">
              <a:rPr lang="en-US" smtClean="0"/>
              <a:pPr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8B73F-D665-4838-BCA2-B2338455E489}" type="datetime1">
              <a:rPr lang="en-US" smtClean="0"/>
              <a:pPr/>
              <a:t>10/16/2024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9F1D4-854B-472D-8AC8-925783F77959}" type="datetime1">
              <a:rPr lang="en-US" smtClean="0"/>
              <a:pPr/>
              <a:t>10/16/2024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E80F-1E98-432D-BC9C-9ADE53C2400D}" type="datetime1">
              <a:rPr lang="en-US" smtClean="0"/>
              <a:pPr/>
              <a:t>10/16/2024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351EF167-52FF-4314-B959-34D12CB282DC}" type="datetime1">
              <a:rPr lang="en-US" smtClean="0"/>
              <a:pPr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84044CF-B56A-4C47-90D4-D1F381AF55CD}" type="datetime1">
              <a:rPr lang="en-US" smtClean="0"/>
              <a:pPr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C7BA46B-66E5-46F4-96E4-55FC2A44EE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3CFABD6-4DF5-4BF6-A121-E99C0242B373}" type="datetime1">
              <a:rPr lang="en-US" smtClean="0"/>
              <a:pPr/>
              <a:t>10/16/2024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C7BA46B-66E5-46F4-96E4-55FC2A44E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IQ" sz="7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د . سولين محمد طاهر </a:t>
            </a:r>
            <a:r>
              <a:rPr lang="ar-IQ" sz="7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فاضل</a:t>
            </a:r>
            <a:endParaRPr lang="en-US" sz="72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r>
              <a:rPr lang="en-US" sz="72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Solin.taher@su.edu.krd</a:t>
            </a:r>
            <a:endParaRPr lang="en-US" sz="72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r>
              <a:rPr lang="ar-IQ" sz="7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2024-2025</a:t>
            </a:r>
            <a:endParaRPr lang="en-US" sz="72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rtl="1"/>
            <a:r>
              <a:rPr lang="ar-IQ" sz="4000">
                <a:solidFill>
                  <a:srgbClr val="00B0F0"/>
                </a:solidFill>
                <a:effectLst/>
              </a:rPr>
              <a:t>الوجيز في العقود </a:t>
            </a:r>
            <a:r>
              <a:rPr lang="ar-IQ" sz="4000" dirty="0" smtClean="0">
                <a:solidFill>
                  <a:srgbClr val="00B0F0"/>
                </a:solidFill>
                <a:effectLst/>
              </a:rPr>
              <a:t>المدنية </a:t>
            </a:r>
            <a:br>
              <a:rPr lang="ar-IQ" sz="4000" dirty="0" smtClean="0">
                <a:solidFill>
                  <a:srgbClr val="00B0F0"/>
                </a:solidFill>
                <a:effectLst/>
              </a:rPr>
            </a:br>
            <a:r>
              <a:rPr lang="ar-IQ" sz="4000" dirty="0" smtClean="0">
                <a:solidFill>
                  <a:srgbClr val="00B0F0"/>
                </a:solidFill>
                <a:effectLst/>
              </a:rPr>
              <a:t>محاضرات في عقد البيع</a:t>
            </a:r>
            <a:endParaRPr lang="en-US" sz="4000" dirty="0">
              <a:solidFill>
                <a:srgbClr val="00B0F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79545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 algn="r" rtl="1">
              <a:buFont typeface="+mj-lt"/>
              <a:buAutoNum type="arabicParenR"/>
            </a:pPr>
            <a:r>
              <a:rPr lang="ar-IQ" b="1" dirty="0">
                <a:solidFill>
                  <a:srgbClr val="FF0000"/>
                </a:solidFill>
                <a:cs typeface="+mj-cs"/>
              </a:rPr>
              <a:t>موت من له الخيار</a:t>
            </a:r>
            <a:r>
              <a:rPr lang="ar-SA" dirty="0" smtClean="0">
                <a:cs typeface="+mj-cs"/>
              </a:rPr>
              <a:t>.</a:t>
            </a:r>
            <a:r>
              <a:rPr lang="ar-IQ" dirty="0" smtClean="0">
                <a:cs typeface="+mj-cs"/>
              </a:rPr>
              <a:t> (م 512 ) لانه حق الخيار لا يورث</a:t>
            </a:r>
            <a:endParaRPr lang="ar-IQ" dirty="0">
              <a:cs typeface="+mj-cs"/>
            </a:endParaRPr>
          </a:p>
          <a:p>
            <a:pPr marL="624078" indent="-514350" algn="r" rtl="1">
              <a:buFont typeface="+mj-lt"/>
              <a:buAutoNum type="arabicParenR"/>
            </a:pPr>
            <a:r>
              <a:rPr lang="ar-IQ" b="1" dirty="0">
                <a:solidFill>
                  <a:srgbClr val="FF0000"/>
                </a:solidFill>
                <a:cs typeface="+mj-cs"/>
              </a:rPr>
              <a:t>الاجازة في المدة </a:t>
            </a:r>
            <a:r>
              <a:rPr lang="ar-IQ" b="1" dirty="0" smtClean="0">
                <a:solidFill>
                  <a:srgbClr val="FF0000"/>
                </a:solidFill>
                <a:cs typeface="+mj-cs"/>
              </a:rPr>
              <a:t>المعينة </a:t>
            </a:r>
            <a:r>
              <a:rPr lang="ar-SA" b="1" dirty="0" smtClean="0">
                <a:solidFill>
                  <a:srgbClr val="FF0000"/>
                </a:solidFill>
                <a:cs typeface="+mj-cs"/>
              </a:rPr>
              <a:t>.</a:t>
            </a:r>
            <a:endParaRPr lang="ar-IQ" b="1" dirty="0">
              <a:solidFill>
                <a:srgbClr val="FF0000"/>
              </a:solidFill>
              <a:cs typeface="+mj-cs"/>
            </a:endParaRPr>
          </a:p>
          <a:p>
            <a:pPr marL="624078" indent="-514350" algn="r" rtl="1">
              <a:buFont typeface="+mj-lt"/>
              <a:buAutoNum type="arabicParenR"/>
            </a:pPr>
            <a:r>
              <a:rPr lang="ar-IQ" b="1" dirty="0">
                <a:solidFill>
                  <a:srgbClr val="FF0000"/>
                </a:solidFill>
                <a:cs typeface="+mj-cs"/>
              </a:rPr>
              <a:t>مرور المدة المحددة في الخيار </a:t>
            </a:r>
            <a:r>
              <a:rPr lang="ar-IQ" b="1" dirty="0">
                <a:cs typeface="+mj-cs"/>
              </a:rPr>
              <a:t>دون أن يستخدم هذا الخيار</a:t>
            </a:r>
            <a:r>
              <a:rPr lang="ar-SA" dirty="0">
                <a:cs typeface="+mj-cs"/>
              </a:rPr>
              <a:t>.</a:t>
            </a:r>
            <a:endParaRPr lang="en-US" dirty="0">
              <a:cs typeface="+mj-cs"/>
            </a:endParaRP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6037"/>
          </a:xfrm>
        </p:spPr>
        <p:txBody>
          <a:bodyPr/>
          <a:lstStyle/>
          <a:p>
            <a:pPr algn="ctr"/>
            <a:r>
              <a:rPr lang="ar-IQ" sz="4000" dirty="0">
                <a:solidFill>
                  <a:srgbClr val="FF0000"/>
                </a:solidFill>
                <a:effectLst/>
              </a:rPr>
              <a:t>مسقطات خيار الشرط</a:t>
            </a:r>
            <a:r>
              <a:rPr lang="ar-SA" b="1" dirty="0">
                <a:solidFill>
                  <a:srgbClr val="FF0000"/>
                </a:solidFill>
              </a:rPr>
              <a:t>     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169091"/>
          </a:xfrm>
        </p:spPr>
        <p:txBody>
          <a:bodyPr>
            <a:normAutofit/>
          </a:bodyPr>
          <a:lstStyle/>
          <a:p>
            <a:pPr algn="just" rtl="1">
              <a:buNone/>
            </a:pPr>
            <a:endParaRPr lang="ar-SA" b="1" dirty="0"/>
          </a:p>
          <a:p>
            <a:pPr algn="just" rtl="1">
              <a:buNone/>
            </a:pPr>
            <a:r>
              <a:rPr lang="ar-IQ" sz="2800" b="1" dirty="0" smtClean="0">
                <a:solidFill>
                  <a:srgbClr val="0070C0"/>
                </a:solidFill>
              </a:rPr>
              <a:t>س/ عرف </a:t>
            </a:r>
            <a:r>
              <a:rPr lang="ar-IQ" sz="2800" b="1" dirty="0">
                <a:solidFill>
                  <a:srgbClr val="0070C0"/>
                </a:solidFill>
              </a:rPr>
              <a:t>البيع بشرط </a:t>
            </a:r>
            <a:r>
              <a:rPr lang="ar-IQ" sz="2800" b="1" dirty="0" smtClean="0">
                <a:solidFill>
                  <a:srgbClr val="0070C0"/>
                </a:solidFill>
              </a:rPr>
              <a:t>التجربة: </a:t>
            </a:r>
          </a:p>
          <a:p>
            <a:pPr algn="just" rtl="1">
              <a:buNone/>
            </a:pPr>
            <a:r>
              <a:rPr lang="ar-IQ" sz="2400" b="1" dirty="0">
                <a:solidFill>
                  <a:srgbClr val="0070C0"/>
                </a:solidFill>
              </a:rPr>
              <a:t> </a:t>
            </a:r>
            <a:r>
              <a:rPr lang="ar-IQ" sz="2400" b="1" dirty="0">
                <a:solidFill>
                  <a:srgbClr val="FF0000"/>
                </a:solidFill>
              </a:rPr>
              <a:t>البيع بشرط </a:t>
            </a:r>
            <a:r>
              <a:rPr lang="ar-IQ" sz="2400" b="1" dirty="0" smtClean="0">
                <a:solidFill>
                  <a:srgbClr val="FF0000"/>
                </a:solidFill>
              </a:rPr>
              <a:t>التجربة</a:t>
            </a:r>
            <a:r>
              <a:rPr lang="ar-IQ" sz="2400" b="1" dirty="0" smtClean="0">
                <a:solidFill>
                  <a:srgbClr val="0070C0"/>
                </a:solidFill>
              </a:rPr>
              <a:t>: </a:t>
            </a:r>
            <a:r>
              <a:rPr lang="ar-IQ" dirty="0" smtClean="0"/>
              <a:t>هو </a:t>
            </a:r>
            <a:r>
              <a:rPr lang="ar-IQ" dirty="0"/>
              <a:t>البيع الذي يحتفظ به المشتري بحق تجربة المبيع أما للتأكد </a:t>
            </a:r>
            <a:r>
              <a:rPr lang="ar-IQ" dirty="0" smtClean="0"/>
              <a:t>من صلاحيته </a:t>
            </a:r>
            <a:r>
              <a:rPr lang="ar-IQ" dirty="0"/>
              <a:t>للغرض المقصود </a:t>
            </a:r>
            <a:r>
              <a:rPr lang="ar-IQ" dirty="0" smtClean="0"/>
              <a:t>منه، وأما </a:t>
            </a:r>
            <a:r>
              <a:rPr lang="ar-IQ" dirty="0"/>
              <a:t>للاستيثاق بأنه يلائم حاجته الشخصية.</a:t>
            </a:r>
            <a:endParaRPr lang="ar-SA" dirty="0"/>
          </a:p>
          <a:p>
            <a:pPr marL="0" indent="0" algn="just" rtl="1">
              <a:buNone/>
            </a:pPr>
            <a:endParaRPr lang="ar-SA" sz="19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ar-IQ" sz="3600" dirty="0">
                <a:solidFill>
                  <a:srgbClr val="FF0000"/>
                </a:solidFill>
                <a:effectLst/>
                <a:cs typeface="+mn-cs"/>
              </a:rPr>
              <a:t>البيع بشرط التجربة</a:t>
            </a:r>
            <a:r>
              <a:rPr lang="ar-SA" sz="3600" dirty="0">
                <a:solidFill>
                  <a:srgbClr val="FF0000"/>
                </a:solidFill>
                <a:effectLst/>
                <a:cs typeface="+mn-cs"/>
              </a:rPr>
              <a:t>       </a:t>
            </a:r>
            <a:endParaRPr lang="en-US" sz="3600" dirty="0">
              <a:solidFill>
                <a:srgbClr val="FF0000"/>
              </a:solidFill>
              <a:effectLst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sz="2800" dirty="0" smtClean="0"/>
              <a:t>«</a:t>
            </a:r>
            <a:r>
              <a:rPr lang="ar-IQ" sz="2800" dirty="0"/>
              <a:t>1 – في البيع بشرط التجربة يجوز للمشتري ان يقبل المبيع او يرفضه وعلى البائع ان يمكنه من </a:t>
            </a:r>
            <a:r>
              <a:rPr lang="ar-IQ" sz="2800" dirty="0" smtClean="0"/>
              <a:t>التجربة.</a:t>
            </a:r>
          </a:p>
          <a:p>
            <a:pPr marL="0" indent="0" algn="r" rtl="1">
              <a:buNone/>
            </a:pPr>
            <a:r>
              <a:rPr lang="ar-IQ" sz="2800" dirty="0" smtClean="0"/>
              <a:t> </a:t>
            </a:r>
            <a:r>
              <a:rPr lang="ar-IQ" sz="2800" dirty="0"/>
              <a:t>فإذا رفض المشتري المبيع وجب ان يعلن الرفض في المدة المتفق عليها فإذا لم يكن هناك اتفاق على المدة ففي مدة معقولة يعينها </a:t>
            </a:r>
            <a:r>
              <a:rPr lang="ar-IQ" sz="2800" dirty="0" smtClean="0"/>
              <a:t>البائع .</a:t>
            </a:r>
          </a:p>
          <a:p>
            <a:pPr marL="0" indent="0" algn="r" rtl="1">
              <a:buNone/>
            </a:pPr>
            <a:r>
              <a:rPr lang="ar-IQ" sz="2800" dirty="0" smtClean="0"/>
              <a:t> </a:t>
            </a:r>
            <a:r>
              <a:rPr lang="ar-IQ" sz="2800" dirty="0"/>
              <a:t>فإذا انقضت هذه المدة وسكت المشتري </a:t>
            </a:r>
            <a:r>
              <a:rPr lang="ar-IQ" sz="2800" b="1" dirty="0">
                <a:solidFill>
                  <a:srgbClr val="FF0000"/>
                </a:solidFill>
              </a:rPr>
              <a:t>مع تمكنه من تجربة المبيع اعتبر سكوته قبولاً للبيع. </a:t>
            </a:r>
            <a:endParaRPr lang="en-GB" sz="2800" b="1" dirty="0">
              <a:solidFill>
                <a:srgbClr val="FF0000"/>
              </a:solidFill>
            </a:endParaRPr>
          </a:p>
          <a:p>
            <a:pPr marL="109728" indent="0" algn="r">
              <a:buNone/>
            </a:pPr>
            <a:r>
              <a:rPr lang="ar-IQ" sz="2400" b="1" dirty="0" smtClean="0">
                <a:solidFill>
                  <a:srgbClr val="00B0F0"/>
                </a:solidFill>
              </a:rPr>
              <a:t>س/علل</a:t>
            </a:r>
            <a:r>
              <a:rPr lang="ar-IQ" sz="2400" b="1" dirty="0">
                <a:solidFill>
                  <a:srgbClr val="00B0F0"/>
                </a:solidFill>
              </a:rPr>
              <a:t>/ ويعتبر البيع بشرط التجربة معلقاً على شرط </a:t>
            </a:r>
            <a:r>
              <a:rPr lang="ar-IQ" sz="2400" b="1" dirty="0" smtClean="0">
                <a:solidFill>
                  <a:srgbClr val="00B0F0"/>
                </a:solidFill>
              </a:rPr>
              <a:t>واقف.</a:t>
            </a:r>
          </a:p>
          <a:p>
            <a:pPr marL="109728" indent="0" algn="r">
              <a:buNone/>
            </a:pPr>
            <a:r>
              <a:rPr lang="ar-IQ" dirty="0" smtClean="0"/>
              <a:t>ج/ نعم صحيح والشرط هو </a:t>
            </a:r>
            <a:r>
              <a:rPr lang="ar-IQ" sz="2800" b="1" dirty="0" smtClean="0">
                <a:solidFill>
                  <a:srgbClr val="FF0000"/>
                </a:solidFill>
              </a:rPr>
              <a:t>هو </a:t>
            </a:r>
            <a:r>
              <a:rPr lang="ar-IQ" sz="2800" b="1" dirty="0">
                <a:solidFill>
                  <a:srgbClr val="FF0000"/>
                </a:solidFill>
              </a:rPr>
              <a:t>قبول </a:t>
            </a:r>
            <a:r>
              <a:rPr lang="ar-IQ" sz="2800" b="1" dirty="0" smtClean="0">
                <a:solidFill>
                  <a:srgbClr val="FF0000"/>
                </a:solidFill>
              </a:rPr>
              <a:t>المبيع، </a:t>
            </a:r>
            <a:r>
              <a:rPr lang="ar-IQ" sz="2400" dirty="0"/>
              <a:t>الا اذا تبين من الاتفاق والظروف ان البيع معلق على شرط فاسخ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sz="4400" dirty="0"/>
              <a:t>تنص ال</a:t>
            </a:r>
            <a:r>
              <a:rPr lang="ar-IQ" sz="4400" dirty="0"/>
              <a:t>مادة 524 </a:t>
            </a:r>
            <a:r>
              <a:rPr lang="ar-SA" sz="4400" dirty="0"/>
              <a:t> مدني عراقي  تنص على انه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961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ar-IQ" sz="2800" b="1" dirty="0">
                <a:solidFill>
                  <a:srgbClr val="FF0000"/>
                </a:solidFill>
              </a:rPr>
              <a:t>الاصل أن البيع بشرط التجربة </a:t>
            </a:r>
            <a:r>
              <a:rPr lang="ar-IQ" sz="2800" b="1" dirty="0" smtClean="0">
                <a:solidFill>
                  <a:srgbClr val="FF0000"/>
                </a:solidFill>
              </a:rPr>
              <a:t>هو عقد </a:t>
            </a:r>
            <a:r>
              <a:rPr lang="ar-IQ" sz="2800" b="1" dirty="0">
                <a:solidFill>
                  <a:srgbClr val="FF0000"/>
                </a:solidFill>
              </a:rPr>
              <a:t>معلق على شرط </a:t>
            </a:r>
            <a:r>
              <a:rPr lang="ar-IQ" sz="2800" b="1" dirty="0" smtClean="0">
                <a:solidFill>
                  <a:srgbClr val="FF0000"/>
                </a:solidFill>
              </a:rPr>
              <a:t>واقف. </a:t>
            </a:r>
          </a:p>
          <a:p>
            <a:pPr algn="just" rtl="1"/>
            <a:r>
              <a:rPr lang="ar-IQ" sz="2800" b="1" dirty="0" smtClean="0">
                <a:solidFill>
                  <a:srgbClr val="FF0000"/>
                </a:solidFill>
              </a:rPr>
              <a:t> </a:t>
            </a:r>
            <a:r>
              <a:rPr lang="ar-IQ" sz="2800" dirty="0"/>
              <a:t>وهو قبول المشتري للمبيع بعد تجربته . ما لم يتفق الطرفان على أنه بيع معلق على شرط فاسخ وهو عدم قبول المشتري للمبيع ..</a:t>
            </a:r>
          </a:p>
          <a:p>
            <a:pPr algn="just" rtl="1"/>
            <a:r>
              <a:rPr lang="ar-IQ" sz="2800" dirty="0"/>
              <a:t>فإذا أتفق الطرفان على أن البيع بشرط التجربة عقد معلق</a:t>
            </a:r>
            <a:r>
              <a:rPr lang="ar-IQ" sz="2800" b="1" dirty="0">
                <a:solidFill>
                  <a:srgbClr val="FF0000"/>
                </a:solidFill>
              </a:rPr>
              <a:t> على شرط فاسخ هو </a:t>
            </a:r>
            <a:r>
              <a:rPr lang="ar-IQ" sz="2800" dirty="0"/>
              <a:t>عدم ملائمة </a:t>
            </a:r>
            <a:r>
              <a:rPr lang="ar-IQ" sz="2800" dirty="0" smtClean="0"/>
              <a:t>المبيع</a:t>
            </a:r>
            <a:r>
              <a:rPr lang="en-US" sz="2800" dirty="0" smtClean="0"/>
              <a:t>. </a:t>
            </a:r>
            <a:r>
              <a:rPr lang="ar-IQ" sz="2800" dirty="0" smtClean="0"/>
              <a:t>ورفض </a:t>
            </a:r>
            <a:r>
              <a:rPr lang="ar-IQ" sz="2800" dirty="0"/>
              <a:t>المشتري </a:t>
            </a:r>
            <a:r>
              <a:rPr lang="ar-IQ" sz="2800" dirty="0" smtClean="0"/>
              <a:t>المبيع.</a:t>
            </a:r>
            <a:endParaRPr lang="en-US" sz="2800" dirty="0" smtClean="0"/>
          </a:p>
          <a:p>
            <a:pPr algn="just" rtl="1"/>
            <a:r>
              <a:rPr lang="ar-IQ" sz="2800" dirty="0" smtClean="0"/>
              <a:t> </a:t>
            </a:r>
            <a:r>
              <a:rPr lang="ar-IQ" sz="2800" b="1" dirty="0">
                <a:solidFill>
                  <a:srgbClr val="FF0000"/>
                </a:solidFill>
              </a:rPr>
              <a:t>فهنا يتحقق الشرط وينفسخ العقد بأثر رجعي من تاريخ أبرامه.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IQ" sz="4000" dirty="0" smtClean="0">
                <a:solidFill>
                  <a:srgbClr val="FF0000"/>
                </a:solidFill>
                <a:effectLst/>
                <a:cs typeface="+mn-cs"/>
              </a:rPr>
              <a:t>التكييف </a:t>
            </a:r>
            <a:r>
              <a:rPr lang="ar-IQ" sz="4000" dirty="0">
                <a:solidFill>
                  <a:srgbClr val="FF0000"/>
                </a:solidFill>
                <a:effectLst/>
                <a:cs typeface="+mn-cs"/>
              </a:rPr>
              <a:t>القانوني لشرط </a:t>
            </a:r>
            <a:r>
              <a:rPr lang="ar-IQ" sz="4000" dirty="0" smtClean="0">
                <a:solidFill>
                  <a:srgbClr val="FF0000"/>
                </a:solidFill>
                <a:effectLst/>
                <a:cs typeface="+mn-cs"/>
              </a:rPr>
              <a:t>التجربة</a:t>
            </a:r>
            <a:endParaRPr lang="en-US" sz="4000" dirty="0">
              <a:solidFill>
                <a:srgbClr val="FF0000"/>
              </a:solidFill>
              <a:effectLst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>
              <a:buNone/>
            </a:pPr>
            <a:r>
              <a:rPr lang="ar-IQ" sz="2800" b="1" dirty="0">
                <a:solidFill>
                  <a:srgbClr val="00B0F0"/>
                </a:solidFill>
              </a:rPr>
              <a:t>س/ حكم الهلاك المبيع في البيع بشرط التجربة القانون المدني </a:t>
            </a:r>
            <a:r>
              <a:rPr lang="ar-IQ" sz="2800" b="1" dirty="0" smtClean="0">
                <a:solidFill>
                  <a:srgbClr val="00B0F0"/>
                </a:solidFill>
              </a:rPr>
              <a:t>العراقي؟  </a:t>
            </a:r>
            <a:endParaRPr lang="ar-IQ" sz="2800" b="1" dirty="0">
              <a:solidFill>
                <a:srgbClr val="00B0F0"/>
              </a:solidFill>
            </a:endParaRPr>
          </a:p>
          <a:p>
            <a:pPr algn="just" rtl="1">
              <a:buNone/>
            </a:pPr>
            <a:r>
              <a:rPr lang="ar-IQ" sz="2800" b="1" dirty="0" smtClean="0"/>
              <a:t>ج// الاصل </a:t>
            </a:r>
            <a:r>
              <a:rPr lang="ar-IQ" sz="2800" b="1" dirty="0"/>
              <a:t>في معظم التشريعات </a:t>
            </a:r>
            <a:r>
              <a:rPr lang="ar-IQ" sz="2800" dirty="0"/>
              <a:t>اذا هلاك المبيع بسبب اجنبي وما زال تحت التجربة فأنه يهلك على البائع لاستحالة تحقق الشرط ومنها التشريع الفرنسي والمصري</a:t>
            </a:r>
            <a:r>
              <a:rPr lang="ar-IQ" sz="2800" dirty="0" smtClean="0"/>
              <a:t>.</a:t>
            </a:r>
          </a:p>
          <a:p>
            <a:pPr algn="just" rtl="1">
              <a:buNone/>
            </a:pPr>
            <a:r>
              <a:rPr lang="ar-IQ" sz="2800" dirty="0" smtClean="0"/>
              <a:t> </a:t>
            </a:r>
            <a:r>
              <a:rPr lang="ar-IQ" sz="2800" b="1" dirty="0"/>
              <a:t>اما في التشريع </a:t>
            </a:r>
            <a:r>
              <a:rPr lang="ar-IQ" sz="2800" b="1" dirty="0" smtClean="0"/>
              <a:t>العراقي: </a:t>
            </a:r>
            <a:r>
              <a:rPr lang="ar-IQ" sz="2800" b="1" dirty="0" smtClean="0">
                <a:solidFill>
                  <a:srgbClr val="FF0000"/>
                </a:solidFill>
              </a:rPr>
              <a:t>فهلاك </a:t>
            </a:r>
            <a:r>
              <a:rPr lang="ar-IQ" sz="2800" b="1" dirty="0">
                <a:solidFill>
                  <a:srgbClr val="FF0000"/>
                </a:solidFill>
              </a:rPr>
              <a:t>المبيع في فترة التجربة </a:t>
            </a:r>
            <a:r>
              <a:rPr lang="ar-IQ" sz="2800" dirty="0"/>
              <a:t>يكون على </a:t>
            </a:r>
            <a:r>
              <a:rPr lang="ar-IQ" sz="2800" b="1" dirty="0">
                <a:solidFill>
                  <a:srgbClr val="FF0000"/>
                </a:solidFill>
              </a:rPr>
              <a:t>المشتري </a:t>
            </a:r>
            <a:r>
              <a:rPr lang="ar-IQ" sz="2800" dirty="0"/>
              <a:t>في كل الاحوال لان يده يد ضمان.</a:t>
            </a:r>
            <a:endParaRPr lang="en-US" sz="2800" dirty="0"/>
          </a:p>
          <a:p>
            <a:pPr algn="r" rtl="1"/>
            <a:r>
              <a:rPr lang="ar-IQ" b="1" dirty="0" smtClean="0">
                <a:solidFill>
                  <a:srgbClr val="0070C0"/>
                </a:solidFill>
              </a:rPr>
              <a:t>س// ميز بين يد الامان  يد الضمان ؟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IQ" sz="3600" dirty="0">
                <a:solidFill>
                  <a:srgbClr val="FF0000"/>
                </a:solidFill>
                <a:effectLst/>
                <a:cs typeface="+mn-cs"/>
              </a:rPr>
              <a:t>تبعة هلاك المبيع في البيع بشرط التجربة</a:t>
            </a:r>
            <a:endParaRPr lang="en-US" sz="3600" dirty="0">
              <a:solidFill>
                <a:srgbClr val="FF0000"/>
              </a:solidFill>
              <a:effectLst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0"/>
            <a:ext cx="9144000" cy="6781800"/>
          </a:xfrm>
        </p:spPr>
        <p:txBody>
          <a:bodyPr>
            <a:normAutofit/>
          </a:bodyPr>
          <a:lstStyle/>
          <a:p>
            <a:pPr algn="ctr" rtl="1">
              <a:lnSpc>
                <a:spcPct val="90000"/>
              </a:lnSpc>
              <a:buNone/>
              <a:defRPr/>
            </a:pPr>
            <a:endParaRPr lang="ar-IQ" b="1" dirty="0"/>
          </a:p>
          <a:p>
            <a:pPr algn="ctr" rtl="1">
              <a:lnSpc>
                <a:spcPct val="90000"/>
              </a:lnSpc>
              <a:buNone/>
              <a:defRPr/>
            </a:pPr>
            <a:r>
              <a:rPr lang="ar-SA" sz="4200" b="1" dirty="0" smtClean="0">
                <a:solidFill>
                  <a:srgbClr val="FF0000"/>
                </a:solidFill>
                <a:latin typeface="+mj-lt"/>
                <a:ea typeface="+mj-ea"/>
              </a:rPr>
              <a:t>البيع </a:t>
            </a:r>
            <a:r>
              <a:rPr lang="ar-SA" sz="4200" b="1" dirty="0">
                <a:solidFill>
                  <a:srgbClr val="FF0000"/>
                </a:solidFill>
                <a:latin typeface="+mj-lt"/>
                <a:ea typeface="+mj-ea"/>
              </a:rPr>
              <a:t>بشرط المذاق</a:t>
            </a:r>
            <a:r>
              <a:rPr lang="en-US" sz="4200" b="1" dirty="0">
                <a:solidFill>
                  <a:srgbClr val="FF0000"/>
                </a:solidFill>
                <a:latin typeface="+mj-lt"/>
                <a:ea typeface="+mj-ea"/>
              </a:rPr>
              <a:t> </a:t>
            </a:r>
            <a:endParaRPr lang="ar-IQ" sz="4200" b="1" dirty="0">
              <a:solidFill>
                <a:srgbClr val="FF0000"/>
              </a:solidFill>
              <a:latin typeface="+mj-lt"/>
              <a:ea typeface="+mj-ea"/>
            </a:endParaRPr>
          </a:p>
          <a:p>
            <a:pPr algn="ctr" rtl="1">
              <a:lnSpc>
                <a:spcPct val="90000"/>
              </a:lnSpc>
              <a:buNone/>
              <a:defRPr/>
            </a:pPr>
            <a:endParaRPr lang="ar-IQ" b="1" dirty="0"/>
          </a:p>
          <a:p>
            <a:pPr algn="r" rtl="1">
              <a:lnSpc>
                <a:spcPct val="90000"/>
              </a:lnSpc>
              <a:buNone/>
              <a:defRPr/>
            </a:pPr>
            <a:r>
              <a:rPr lang="ar-IQ" sz="3200" b="1" dirty="0">
                <a:solidFill>
                  <a:srgbClr val="0070C0"/>
                </a:solidFill>
              </a:rPr>
              <a:t>س// عرف </a:t>
            </a:r>
            <a:r>
              <a:rPr lang="ar-SA" sz="3200" b="1" dirty="0">
                <a:solidFill>
                  <a:srgbClr val="0070C0"/>
                </a:solidFill>
              </a:rPr>
              <a:t>البيع بشرط المذاق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endParaRPr lang="ar-IQ" sz="3200" b="1" dirty="0">
              <a:solidFill>
                <a:srgbClr val="FF0000"/>
              </a:solidFill>
            </a:endParaRPr>
          </a:p>
          <a:p>
            <a:pPr algn="r" rtl="1">
              <a:lnSpc>
                <a:spcPct val="90000"/>
              </a:lnSpc>
              <a:buNone/>
              <a:defRPr/>
            </a:pPr>
            <a:r>
              <a:rPr lang="ar-IQ" sz="3200" b="1" dirty="0" smtClean="0">
                <a:solidFill>
                  <a:srgbClr val="FF0000"/>
                </a:solidFill>
              </a:rPr>
              <a:t>هو </a:t>
            </a:r>
            <a:r>
              <a:rPr lang="ar-SA" dirty="0" smtClean="0"/>
              <a:t>عقد بموجبه يشترط المشتري على البائع إلا يتم البيع إلا إذا ذاق المبيع وارتضاه على أن يعلن هذا القبول في المدة المتفق عليها أو المدة التي يقضي بها العرف </a:t>
            </a:r>
            <a:r>
              <a:rPr lang="ar-SA" b="1" dirty="0" smtClean="0">
                <a:solidFill>
                  <a:srgbClr val="FF0000"/>
                </a:solidFill>
              </a:rPr>
              <a:t>ولا ينعقد البيع إلا من تاريخ الإعلان</a:t>
            </a:r>
            <a:r>
              <a:rPr lang="ar-SA" dirty="0" smtClean="0"/>
              <a:t>.</a:t>
            </a:r>
            <a:r>
              <a:rPr lang="ar-IQ" dirty="0" smtClean="0"/>
              <a:t> </a:t>
            </a:r>
          </a:p>
          <a:p>
            <a:pPr algn="r" rtl="1">
              <a:lnSpc>
                <a:spcPct val="90000"/>
              </a:lnSpc>
              <a:buNone/>
              <a:defRPr/>
            </a:pPr>
            <a:endParaRPr lang="ar-IQ" dirty="0">
              <a:solidFill>
                <a:srgbClr val="00B0F0"/>
              </a:solidFill>
            </a:endParaRPr>
          </a:p>
          <a:p>
            <a:pPr algn="r" rtl="1">
              <a:lnSpc>
                <a:spcPct val="90000"/>
              </a:lnSpc>
              <a:buNone/>
              <a:defRPr/>
            </a:pPr>
            <a:r>
              <a:rPr lang="ar-IQ" b="1" dirty="0" smtClean="0">
                <a:solidFill>
                  <a:srgbClr val="00B0F0"/>
                </a:solidFill>
              </a:rPr>
              <a:t>س/ هل </a:t>
            </a:r>
            <a:r>
              <a:rPr lang="ar-SA" b="1" dirty="0" smtClean="0">
                <a:solidFill>
                  <a:srgbClr val="00B0F0"/>
                </a:solidFill>
              </a:rPr>
              <a:t>يعتبر </a:t>
            </a:r>
            <a:r>
              <a:rPr lang="ar-SA" sz="2800" b="1" dirty="0" smtClean="0">
                <a:solidFill>
                  <a:srgbClr val="00B0F0"/>
                </a:solidFill>
              </a:rPr>
              <a:t>البيع </a:t>
            </a:r>
            <a:r>
              <a:rPr lang="ar-SA" sz="2800" b="1" dirty="0">
                <a:solidFill>
                  <a:srgbClr val="00B0F0"/>
                </a:solidFill>
              </a:rPr>
              <a:t>بشرط المذاق </a:t>
            </a:r>
            <a:r>
              <a:rPr lang="ar-IQ" sz="2800" b="1" dirty="0" smtClean="0">
                <a:solidFill>
                  <a:srgbClr val="00B0F0"/>
                </a:solidFill>
              </a:rPr>
              <a:t>و</a:t>
            </a:r>
            <a:r>
              <a:rPr lang="ar-SA" b="1" dirty="0" smtClean="0">
                <a:solidFill>
                  <a:srgbClr val="00B0F0"/>
                </a:solidFill>
              </a:rPr>
              <a:t>عداً </a:t>
            </a:r>
            <a:r>
              <a:rPr lang="ar-SA" b="1" dirty="0">
                <a:solidFill>
                  <a:srgbClr val="00B0F0"/>
                </a:solidFill>
              </a:rPr>
              <a:t>بالبيع صادر من جانب </a:t>
            </a:r>
            <a:r>
              <a:rPr lang="ar-IQ" b="1" dirty="0" smtClean="0">
                <a:solidFill>
                  <a:srgbClr val="00B0F0"/>
                </a:solidFill>
              </a:rPr>
              <a:t>واحد؟</a:t>
            </a:r>
          </a:p>
          <a:p>
            <a:pPr algn="r" rtl="1">
              <a:lnSpc>
                <a:spcPct val="90000"/>
              </a:lnSpc>
              <a:buNone/>
              <a:defRPr/>
            </a:pPr>
            <a:r>
              <a:rPr lang="ar-IQ" dirty="0" smtClean="0"/>
              <a:t>ج/ نعم </a:t>
            </a:r>
            <a:r>
              <a:rPr lang="ar-SA" dirty="0" smtClean="0"/>
              <a:t>يعتبر </a:t>
            </a:r>
            <a:r>
              <a:rPr lang="ar-SA" dirty="0"/>
              <a:t>هذا العقد وعداً بالبيع صادر من </a:t>
            </a:r>
            <a:r>
              <a:rPr lang="ar-SA" b="1" dirty="0">
                <a:solidFill>
                  <a:srgbClr val="FF0000"/>
                </a:solidFill>
              </a:rPr>
              <a:t>جانب البائع </a:t>
            </a:r>
            <a:r>
              <a:rPr lang="ar-SA" dirty="0"/>
              <a:t>وملزم له وحده وهذا ما يتفق مع نص المادة (525) من القانون المدني </a:t>
            </a:r>
            <a:r>
              <a:rPr lang="ar-IQ" dirty="0"/>
              <a:t>العراقي.</a:t>
            </a:r>
          </a:p>
          <a:p>
            <a:pPr algn="r" rtl="1">
              <a:buNone/>
            </a:pPr>
            <a:r>
              <a:rPr lang="ar-IQ" dirty="0"/>
              <a:t/>
            </a:r>
            <a:br>
              <a:rPr lang="ar-IQ" dirty="0"/>
            </a:br>
            <a:endParaRPr lang="en-US" dirty="0"/>
          </a:p>
          <a:p>
            <a:pPr algn="r" rtl="1">
              <a:buNone/>
            </a:pPr>
            <a:endParaRPr lang="ar-IQ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854891"/>
          </a:xfrm>
        </p:spPr>
        <p:txBody>
          <a:bodyPr>
            <a:normAutofit/>
          </a:bodyPr>
          <a:lstStyle/>
          <a:p>
            <a:pPr algn="r" rtl="1">
              <a:lnSpc>
                <a:spcPct val="90000"/>
              </a:lnSpc>
              <a:buNone/>
              <a:defRPr/>
            </a:pPr>
            <a:endParaRPr lang="en-US" dirty="0"/>
          </a:p>
          <a:p>
            <a:pPr algn="just" rtl="1">
              <a:buNone/>
            </a:pPr>
            <a:r>
              <a:rPr lang="ar-IQ" dirty="0"/>
              <a:t>في بعض البيوع لايمكن ادراكة الا بالتذوق مثل الطعام والزيت وغيرها حيث ينعقد العقد من تاريخ اعلان القبول الذي يكون بشكل او بأخر </a:t>
            </a:r>
            <a:r>
              <a:rPr lang="ar-IQ" b="1" dirty="0">
                <a:solidFill>
                  <a:srgbClr val="FF0000"/>
                </a:solidFill>
              </a:rPr>
              <a:t>ولا يعتبر السكوت </a:t>
            </a:r>
            <a:r>
              <a:rPr lang="ar-IQ" b="1" dirty="0" smtClean="0">
                <a:solidFill>
                  <a:srgbClr val="FF0000"/>
                </a:solidFill>
              </a:rPr>
              <a:t>قبولا.</a:t>
            </a:r>
          </a:p>
          <a:p>
            <a:pPr algn="just" rtl="1">
              <a:buNone/>
            </a:pPr>
            <a:r>
              <a:rPr lang="ar-IQ" b="1" dirty="0" smtClean="0">
                <a:solidFill>
                  <a:srgbClr val="FF0000"/>
                </a:solidFill>
              </a:rPr>
              <a:t> </a:t>
            </a:r>
            <a:r>
              <a:rPr lang="ar-IQ" dirty="0"/>
              <a:t>كما للمشتري مطلق الحرية في قبول البيع او رفضة وعند </a:t>
            </a:r>
            <a:r>
              <a:rPr lang="ar-SA" dirty="0"/>
              <a:t>ق</a:t>
            </a:r>
            <a:r>
              <a:rPr lang="ar-IQ" dirty="0"/>
              <a:t>بوله لابد للمشتري من اعلان البائع خلال </a:t>
            </a:r>
            <a:r>
              <a:rPr lang="ar-IQ" b="1" dirty="0">
                <a:solidFill>
                  <a:srgbClr val="FF0000"/>
                </a:solidFill>
              </a:rPr>
              <a:t>المدة المحددة اتفاقا او</a:t>
            </a:r>
            <a:r>
              <a:rPr lang="ar-SA" b="1" dirty="0">
                <a:solidFill>
                  <a:srgbClr val="FF0000"/>
                </a:solidFill>
              </a:rPr>
              <a:t>عرفا</a:t>
            </a:r>
            <a:r>
              <a:rPr lang="ar-IQ" b="1" dirty="0">
                <a:solidFill>
                  <a:srgbClr val="FF0000"/>
                </a:solidFill>
              </a:rPr>
              <a:t>.</a:t>
            </a:r>
          </a:p>
          <a:p>
            <a:pPr algn="r" rtl="1">
              <a:buNone/>
            </a:pPr>
            <a:endParaRPr lang="ar-IQ" u="sng" dirty="0"/>
          </a:p>
          <a:p>
            <a:pPr marL="109728" indent="0" algn="r" rtl="1">
              <a:buNone/>
            </a:pPr>
            <a:r>
              <a:rPr lang="ar-IQ" b="1" dirty="0">
                <a:solidFill>
                  <a:srgbClr val="00B0F0"/>
                </a:solidFill>
              </a:rPr>
              <a:t>س // </a:t>
            </a:r>
            <a:r>
              <a:rPr lang="ar-IQ" b="1" dirty="0" smtClean="0">
                <a:solidFill>
                  <a:srgbClr val="00B0F0"/>
                </a:solidFill>
              </a:rPr>
              <a:t>علل / الفرق من حيث أنعقاد العقد بين</a:t>
            </a:r>
            <a:r>
              <a:rPr lang="ar-SA" sz="2800" b="1" dirty="0" smtClean="0">
                <a:solidFill>
                  <a:srgbClr val="00B0F0"/>
                </a:solidFill>
              </a:rPr>
              <a:t> </a:t>
            </a:r>
            <a:r>
              <a:rPr lang="ar-SA" sz="2800" b="1" dirty="0">
                <a:solidFill>
                  <a:srgbClr val="00B0F0"/>
                </a:solidFill>
              </a:rPr>
              <a:t>البيع بشرط </a:t>
            </a:r>
            <a:r>
              <a:rPr lang="ar-SA" sz="2800" b="1" dirty="0" smtClean="0">
                <a:solidFill>
                  <a:srgbClr val="00B0F0"/>
                </a:solidFill>
              </a:rPr>
              <a:t>المذاق</a:t>
            </a:r>
            <a:r>
              <a:rPr lang="ar-IQ" sz="2800" b="1" dirty="0" smtClean="0">
                <a:solidFill>
                  <a:srgbClr val="00B0F0"/>
                </a:solidFill>
              </a:rPr>
              <a:t> و</a:t>
            </a:r>
            <a:r>
              <a:rPr lang="ar-SA" sz="2800" b="1" dirty="0" smtClean="0">
                <a:solidFill>
                  <a:srgbClr val="00B0F0"/>
                </a:solidFill>
              </a:rPr>
              <a:t>البيع </a:t>
            </a:r>
            <a:r>
              <a:rPr lang="ar-SA" sz="2800" b="1" dirty="0">
                <a:solidFill>
                  <a:srgbClr val="00B0F0"/>
                </a:solidFill>
              </a:rPr>
              <a:t>بشرط </a:t>
            </a:r>
            <a:r>
              <a:rPr lang="ar-IQ" sz="2800" b="1" dirty="0" smtClean="0">
                <a:solidFill>
                  <a:srgbClr val="00B0F0"/>
                </a:solidFill>
              </a:rPr>
              <a:t>التجربة وال</a:t>
            </a:r>
            <a:r>
              <a:rPr lang="ar-SA" sz="2800" b="1" dirty="0" smtClean="0">
                <a:solidFill>
                  <a:srgbClr val="00B0F0"/>
                </a:solidFill>
              </a:rPr>
              <a:t>بيع </a:t>
            </a:r>
            <a:r>
              <a:rPr lang="ar-SA" sz="2800" b="1" dirty="0">
                <a:solidFill>
                  <a:srgbClr val="00B0F0"/>
                </a:solidFill>
              </a:rPr>
              <a:t>بشرط </a:t>
            </a:r>
            <a:r>
              <a:rPr lang="ar-IQ" sz="2800" b="1" dirty="0" smtClean="0">
                <a:solidFill>
                  <a:srgbClr val="00B0F0"/>
                </a:solidFill>
              </a:rPr>
              <a:t>الخيار؟.</a:t>
            </a:r>
          </a:p>
          <a:p>
            <a:pPr marL="109728" indent="0" algn="r" rtl="1">
              <a:buNone/>
            </a:pPr>
            <a:r>
              <a:rPr lang="ar-IQ" dirty="0"/>
              <a:t>ج/ </a:t>
            </a:r>
            <a:r>
              <a:rPr lang="ar-SA" sz="2400" b="1" dirty="0">
                <a:solidFill>
                  <a:srgbClr val="00B0F0"/>
                </a:solidFill>
              </a:rPr>
              <a:t>البيع بشرط ال</a:t>
            </a:r>
            <a:r>
              <a:rPr lang="ar-IQ" sz="2400" b="1" dirty="0" smtClean="0">
                <a:solidFill>
                  <a:srgbClr val="00B0F0"/>
                </a:solidFill>
              </a:rPr>
              <a:t>تجربة </a:t>
            </a:r>
            <a:r>
              <a:rPr lang="ar-IQ" sz="2400" b="1" dirty="0">
                <a:solidFill>
                  <a:srgbClr val="00B0F0"/>
                </a:solidFill>
              </a:rPr>
              <a:t>من </a:t>
            </a:r>
            <a:r>
              <a:rPr lang="ar-IQ" sz="2400" b="1" dirty="0" smtClean="0">
                <a:solidFill>
                  <a:srgbClr val="00B0F0"/>
                </a:solidFill>
              </a:rPr>
              <a:t>وقت أنعقاد العقد وله اثر رجعي في الملكية.</a:t>
            </a:r>
            <a:endParaRPr lang="ar-IQ" sz="2400" b="1" dirty="0">
              <a:solidFill>
                <a:srgbClr val="00B0F0"/>
              </a:solidFill>
            </a:endParaRPr>
          </a:p>
          <a:p>
            <a:pPr marL="109728" indent="0" algn="r" rtl="1">
              <a:buNone/>
            </a:pPr>
            <a:r>
              <a:rPr lang="ar-SA" sz="2400" b="1" dirty="0" smtClean="0">
                <a:solidFill>
                  <a:srgbClr val="00B0F0"/>
                </a:solidFill>
              </a:rPr>
              <a:t>البيع </a:t>
            </a:r>
            <a:r>
              <a:rPr lang="ar-SA" sz="2400" b="1" dirty="0">
                <a:solidFill>
                  <a:srgbClr val="00B0F0"/>
                </a:solidFill>
              </a:rPr>
              <a:t>بشرط المذاق</a:t>
            </a:r>
            <a:r>
              <a:rPr lang="ar-IQ" sz="2400" b="1" dirty="0">
                <a:solidFill>
                  <a:srgbClr val="00B0F0"/>
                </a:solidFill>
              </a:rPr>
              <a:t> </a:t>
            </a:r>
            <a:r>
              <a:rPr lang="ar-IQ" dirty="0" smtClean="0"/>
              <a:t>من </a:t>
            </a:r>
            <a:r>
              <a:rPr lang="ar-IQ" dirty="0"/>
              <a:t>تاريخ اعلان القبول. </a:t>
            </a:r>
            <a:endParaRPr lang="ar-IQ" dirty="0" smtClean="0"/>
          </a:p>
          <a:p>
            <a:pPr marL="109728" indent="0" algn="r" rtl="1">
              <a:buNone/>
            </a:pPr>
            <a:r>
              <a:rPr lang="ar-SA" sz="2400" b="1" dirty="0" smtClean="0">
                <a:solidFill>
                  <a:srgbClr val="00B0F0"/>
                </a:solidFill>
              </a:rPr>
              <a:t>البيع </a:t>
            </a:r>
            <a:r>
              <a:rPr lang="ar-SA" sz="2400" b="1" dirty="0">
                <a:solidFill>
                  <a:srgbClr val="00B0F0"/>
                </a:solidFill>
              </a:rPr>
              <a:t>بشرط </a:t>
            </a:r>
            <a:r>
              <a:rPr lang="ar-IQ" sz="2400" b="1" dirty="0" smtClean="0">
                <a:solidFill>
                  <a:srgbClr val="00B0F0"/>
                </a:solidFill>
              </a:rPr>
              <a:t>الخيار في  </a:t>
            </a:r>
            <a:r>
              <a:rPr lang="ar-IQ" sz="2400" dirty="0" smtClean="0"/>
              <a:t>تنتقل </a:t>
            </a:r>
            <a:r>
              <a:rPr lang="ar-IQ" sz="2400" dirty="0"/>
              <a:t>الملكية من وقت تحقق </a:t>
            </a:r>
            <a:r>
              <a:rPr lang="ar-IQ" sz="2400" dirty="0" smtClean="0"/>
              <a:t>الشرط.</a:t>
            </a:r>
            <a:r>
              <a:rPr lang="en-US" sz="2400" dirty="0" smtClean="0"/>
              <a:t>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677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r">
              <a:buNone/>
            </a:pPr>
            <a:r>
              <a:rPr lang="ar-IQ" b="1" dirty="0" smtClean="0">
                <a:solidFill>
                  <a:srgbClr val="FF0000"/>
                </a:solidFill>
              </a:rPr>
              <a:t>نعم :</a:t>
            </a:r>
            <a:r>
              <a:rPr lang="ar-SA" b="1" dirty="0" smtClean="0">
                <a:solidFill>
                  <a:srgbClr val="FF0000"/>
                </a:solidFill>
              </a:rPr>
              <a:t> </a:t>
            </a:r>
            <a:r>
              <a:rPr lang="ar-SA" b="1" dirty="0">
                <a:solidFill>
                  <a:srgbClr val="FF0000"/>
                </a:solidFill>
              </a:rPr>
              <a:t>البيع بشرط المذاق عقد ملزم لجانب واحد هو </a:t>
            </a:r>
            <a:r>
              <a:rPr lang="ar-SA" b="1" dirty="0" smtClean="0">
                <a:solidFill>
                  <a:srgbClr val="FF0000"/>
                </a:solidFill>
              </a:rPr>
              <a:t>البائع</a:t>
            </a:r>
            <a:r>
              <a:rPr lang="ar-IQ" b="1" dirty="0" smtClean="0">
                <a:solidFill>
                  <a:srgbClr val="FF0000"/>
                </a:solidFill>
              </a:rPr>
              <a:t>.</a:t>
            </a:r>
          </a:p>
          <a:p>
            <a:pPr marL="109728" indent="0" algn="r">
              <a:buNone/>
            </a:pPr>
            <a:r>
              <a:rPr lang="ar-SA" b="1" dirty="0" smtClean="0">
                <a:solidFill>
                  <a:srgbClr val="FF0000"/>
                </a:solidFill>
              </a:rPr>
              <a:t> </a:t>
            </a:r>
            <a:r>
              <a:rPr lang="ar-SA" dirty="0"/>
              <a:t>الذي يلتزم بتمكين المشتري من مذاق المبيع </a:t>
            </a:r>
            <a:r>
              <a:rPr lang="ar-SA" b="1" dirty="0">
                <a:solidFill>
                  <a:srgbClr val="FF0000"/>
                </a:solidFill>
              </a:rPr>
              <a:t>خلال مدة محددة بالاتفاق أو العرف</a:t>
            </a:r>
            <a:r>
              <a:rPr lang="ar-SA" b="1" dirty="0" smtClean="0">
                <a:solidFill>
                  <a:srgbClr val="FF0000"/>
                </a:solidFill>
              </a:rPr>
              <a:t>.</a:t>
            </a:r>
            <a:endParaRPr lang="ar-IQ" b="1" dirty="0" smtClean="0">
              <a:solidFill>
                <a:srgbClr val="FF0000"/>
              </a:solidFill>
            </a:endParaRPr>
          </a:p>
          <a:p>
            <a:pPr marL="109728" indent="0" algn="r">
              <a:buNone/>
            </a:pPr>
            <a:r>
              <a:rPr lang="en-US" dirty="0" smtClean="0"/>
              <a:t> </a:t>
            </a:r>
            <a:r>
              <a:rPr lang="ar-IQ" b="1" dirty="0" smtClean="0">
                <a:solidFill>
                  <a:srgbClr val="FF0000"/>
                </a:solidFill>
              </a:rPr>
              <a:t>و للمشتري </a:t>
            </a:r>
            <a:r>
              <a:rPr lang="ar-SA" b="1" dirty="0" smtClean="0">
                <a:solidFill>
                  <a:srgbClr val="FF0000"/>
                </a:solidFill>
              </a:rPr>
              <a:t>مطلق </a:t>
            </a:r>
            <a:r>
              <a:rPr lang="ar-SA" b="1" dirty="0">
                <a:solidFill>
                  <a:srgbClr val="FF0000"/>
                </a:solidFill>
              </a:rPr>
              <a:t>الحرية </a:t>
            </a:r>
            <a:r>
              <a:rPr lang="ar-SA" dirty="0"/>
              <a:t>في رفض المبيع أو قبوله بعد مذاقه بحيث لا يجوز للبائع تثبيت جودت </a:t>
            </a:r>
            <a:r>
              <a:rPr lang="ar-SA" dirty="0" smtClean="0"/>
              <a:t>المبيع</a:t>
            </a:r>
            <a:r>
              <a:rPr lang="ar-IQ" dirty="0" smtClean="0"/>
              <a:t>.</a:t>
            </a:r>
          </a:p>
          <a:p>
            <a:pPr marL="109728" indent="0" algn="r">
              <a:buNone/>
            </a:pPr>
            <a:r>
              <a:rPr lang="ar-SA" dirty="0" smtClean="0"/>
              <a:t> </a:t>
            </a:r>
            <a:r>
              <a:rPr lang="ar-SA" dirty="0"/>
              <a:t>فإن قبل المشتري المبيع بعد تذوقه انعقد البيع من تاريخ إعلان المشتري رغبته في القبول </a:t>
            </a:r>
            <a:r>
              <a:rPr lang="ar-SA" b="1" dirty="0">
                <a:solidFill>
                  <a:srgbClr val="FF0000"/>
                </a:solidFill>
              </a:rPr>
              <a:t>وليس من وقت الاتفاق الأول.</a:t>
            </a:r>
            <a:r>
              <a:rPr lang="en-US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IQ" sz="3600" dirty="0" smtClean="0">
                <a:solidFill>
                  <a:srgbClr val="00B0F0"/>
                </a:solidFill>
              </a:rPr>
              <a:t>علل/</a:t>
            </a:r>
            <a:r>
              <a:rPr lang="ar-SA" sz="3600" dirty="0" smtClean="0">
                <a:solidFill>
                  <a:srgbClr val="00B0F0"/>
                </a:solidFill>
              </a:rPr>
              <a:t> </a:t>
            </a:r>
            <a:r>
              <a:rPr lang="ar-SA" sz="3600" dirty="0">
                <a:solidFill>
                  <a:srgbClr val="00B0F0"/>
                </a:solidFill>
              </a:rPr>
              <a:t>البيع بشرط المذاق عقد ملزم لجانب واحد </a:t>
            </a:r>
            <a:endParaRPr lang="en-US" sz="3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835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83432" y="2064543"/>
            <a:ext cx="8229600" cy="4525963"/>
          </a:xfrm>
        </p:spPr>
        <p:txBody>
          <a:bodyPr/>
          <a:lstStyle/>
          <a:p>
            <a:pPr algn="r" rtl="1">
              <a:buNone/>
            </a:pPr>
            <a:r>
              <a:rPr lang="ar-IQ" sz="3600" dirty="0" smtClean="0">
                <a:latin typeface="+mj-lt"/>
                <a:ea typeface="+mj-ea"/>
                <a:cs typeface="+mj-cs"/>
              </a:rPr>
              <a:t>1- </a:t>
            </a:r>
            <a:r>
              <a:rPr lang="ar-SA" sz="3200" b="1" dirty="0">
                <a:solidFill>
                  <a:srgbClr val="FF0000"/>
                </a:solidFill>
                <a:cs typeface="+mj-cs"/>
              </a:rPr>
              <a:t>البيع بشرط المذاق عقد ملزم لجانب واحد هو البائع</a:t>
            </a:r>
            <a:r>
              <a:rPr lang="ar-IQ" sz="3200" b="1" dirty="0" smtClean="0">
                <a:solidFill>
                  <a:srgbClr val="FF0000"/>
                </a:solidFill>
                <a:cs typeface="+mj-cs"/>
              </a:rPr>
              <a:t>.</a:t>
            </a:r>
          </a:p>
          <a:p>
            <a:pPr algn="r" rtl="1">
              <a:buNone/>
            </a:pPr>
            <a:r>
              <a:rPr lang="ar-IQ" sz="3200" b="1" dirty="0" smtClean="0">
                <a:solidFill>
                  <a:srgbClr val="FF0000"/>
                </a:solidFill>
                <a:cs typeface="+mj-cs"/>
              </a:rPr>
              <a:t>2- هو عقد معلق على شرط واقف.</a:t>
            </a:r>
            <a:endParaRPr lang="ar-IQ" sz="3200" b="1" dirty="0">
              <a:solidFill>
                <a:srgbClr val="FF0000"/>
              </a:solidFill>
              <a:cs typeface="+mj-cs"/>
            </a:endParaRPr>
          </a:p>
          <a:p>
            <a:pPr algn="r" rtl="1">
              <a:buNone/>
            </a:pPr>
            <a:r>
              <a:rPr lang="ar-IQ" sz="3200" b="1" dirty="0" smtClean="0">
                <a:cs typeface="+mj-cs"/>
              </a:rPr>
              <a:t>3- التكييف </a:t>
            </a:r>
            <a:r>
              <a:rPr lang="ar-IQ" sz="3200" b="1" dirty="0">
                <a:cs typeface="+mj-cs"/>
              </a:rPr>
              <a:t>القانوني لعقد البيع بشرط المذاق وفقاً لرأي الفقه العراقي هو</a:t>
            </a:r>
            <a:r>
              <a:rPr lang="ar-IQ" sz="3200" b="1" dirty="0" smtClean="0">
                <a:cs typeface="+mj-cs"/>
              </a:rPr>
              <a:t>:</a:t>
            </a:r>
            <a:endParaRPr lang="ar-IQ" sz="3200" b="1" dirty="0" smtClean="0">
              <a:latin typeface="+mj-lt"/>
              <a:ea typeface="+mj-ea"/>
              <a:cs typeface="+mj-cs"/>
            </a:endParaRPr>
          </a:p>
          <a:p>
            <a:pPr algn="r" rtl="1">
              <a:buNone/>
            </a:pPr>
            <a:r>
              <a:rPr lang="ar-IQ" sz="3200" b="1" dirty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 وعد بالبيع </a:t>
            </a:r>
            <a:r>
              <a:rPr lang="ar-IQ" sz="32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صادر من جانب البائع وملزم له وحده</a:t>
            </a:r>
            <a:r>
              <a:rPr lang="ar-IQ" sz="3600" dirty="0">
                <a:latin typeface="+mj-lt"/>
                <a:ea typeface="+mj-ea"/>
                <a:cs typeface="+mj-cs"/>
              </a:rPr>
              <a:t>.</a:t>
            </a:r>
          </a:p>
          <a:p>
            <a:pPr algn="r" rtl="1">
              <a:buNone/>
            </a:pP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buNone/>
            </a:pPr>
            <a:endParaRPr lang="ar-IQ" b="1" u="sng" dirty="0"/>
          </a:p>
          <a:p>
            <a:pPr marL="109728" indent="0" algn="r"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ar-SA" sz="4400" dirty="0"/>
              <a:t/>
            </a:r>
            <a:br>
              <a:rPr lang="ar-SA" sz="4400" dirty="0"/>
            </a:br>
            <a:r>
              <a:rPr lang="ar-IQ" sz="4400" dirty="0">
                <a:solidFill>
                  <a:srgbClr val="FF0000"/>
                </a:solidFill>
              </a:rPr>
              <a:t>التكييف القانوني لعقد البيع بشرط المذاق 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540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16691"/>
          </a:xfrm>
        </p:spPr>
        <p:txBody>
          <a:bodyPr/>
          <a:lstStyle/>
          <a:p>
            <a:pPr algn="just" rtl="1">
              <a:buNone/>
            </a:pPr>
            <a:r>
              <a:rPr lang="ar-IQ" sz="2800" dirty="0"/>
              <a:t>ويعد صورة خاصة من صور الوعد بالبيع وهو عقد ملزم لجانب واحد هو الواعد الذي يلزم </a:t>
            </a:r>
            <a:r>
              <a:rPr lang="ar-IQ" sz="2800" b="1" dirty="0">
                <a:solidFill>
                  <a:srgbClr val="FF0000"/>
                </a:solidFill>
              </a:rPr>
              <a:t>بتفضيل الموعود له </a:t>
            </a:r>
            <a:r>
              <a:rPr lang="ar-IQ" sz="2800" dirty="0"/>
              <a:t>اذا اراد التصرف بالعين بيعا والثمن فيه هو الذي يعرضه الغير ويقبل به الموعود به. </a:t>
            </a:r>
            <a:endParaRPr lang="ar-IQ" sz="3200" dirty="0"/>
          </a:p>
          <a:p>
            <a:pPr algn="just" rtl="1">
              <a:buNone/>
            </a:pPr>
            <a:r>
              <a:rPr lang="ar-IQ" sz="2800" b="1" dirty="0" smtClean="0">
                <a:solidFill>
                  <a:srgbClr val="00B0F0"/>
                </a:solidFill>
              </a:rPr>
              <a:t>س// الوعد </a:t>
            </a:r>
            <a:r>
              <a:rPr lang="ar-IQ" sz="2800" b="1" dirty="0">
                <a:solidFill>
                  <a:srgbClr val="00B0F0"/>
                </a:solidFill>
              </a:rPr>
              <a:t>بالتفضيل لا يختلف عن الوعد بالبيع من حيث الاركان والاثار ما عدا الامور التالية:</a:t>
            </a:r>
          </a:p>
          <a:p>
            <a:pPr algn="just" rtl="1">
              <a:buNone/>
            </a:pPr>
            <a:r>
              <a:rPr lang="ar-IQ" sz="2800" dirty="0"/>
              <a:t>1-  في الوعد  بالتفضيل </a:t>
            </a:r>
            <a:r>
              <a:rPr lang="ar-SA" sz="2800" dirty="0"/>
              <a:t>الواعد</a:t>
            </a:r>
            <a:r>
              <a:rPr lang="ar-IQ" sz="2800" dirty="0"/>
              <a:t> </a:t>
            </a:r>
            <a:r>
              <a:rPr lang="ar-IQ" sz="2800" b="1" dirty="0">
                <a:solidFill>
                  <a:srgbClr val="FF0000"/>
                </a:solidFill>
              </a:rPr>
              <a:t>لا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ar-IQ" sz="2800" b="1" dirty="0">
                <a:solidFill>
                  <a:srgbClr val="FF0000"/>
                </a:solidFill>
              </a:rPr>
              <a:t>يحدد الثمن فيه </a:t>
            </a:r>
            <a:r>
              <a:rPr lang="ar-IQ" sz="2800" dirty="0"/>
              <a:t>لانه يعتمد الثمن الذي يعرضه الغير وهو ثمن قابل </a:t>
            </a:r>
            <a:r>
              <a:rPr lang="ar-IQ" sz="2800" dirty="0" smtClean="0"/>
              <a:t>للتعيين. </a:t>
            </a:r>
            <a:endParaRPr lang="en-US" sz="2800" dirty="0" smtClean="0"/>
          </a:p>
          <a:p>
            <a:pPr algn="just" rtl="1">
              <a:buNone/>
            </a:pPr>
            <a:r>
              <a:rPr lang="ar-IQ" sz="2800" b="1" dirty="0">
                <a:solidFill>
                  <a:srgbClr val="00B0F0"/>
                </a:solidFill>
              </a:rPr>
              <a:t>س// علل/ ت</a:t>
            </a:r>
            <a:r>
              <a:rPr lang="ar-SA" sz="2800" b="1" dirty="0">
                <a:solidFill>
                  <a:srgbClr val="00B0F0"/>
                </a:solidFill>
              </a:rPr>
              <a:t>ك</a:t>
            </a:r>
            <a:r>
              <a:rPr lang="ar-IQ" sz="2800" b="1" dirty="0">
                <a:solidFill>
                  <a:srgbClr val="00B0F0"/>
                </a:solidFill>
              </a:rPr>
              <a:t>ون شخصية الموعود له بالتفضيل محل اعتبار </a:t>
            </a:r>
            <a:endParaRPr lang="en-US" sz="2800" b="1" dirty="0">
              <a:solidFill>
                <a:srgbClr val="00B0F0"/>
              </a:solidFill>
            </a:endParaRPr>
          </a:p>
          <a:p>
            <a:pPr algn="just" rtl="1">
              <a:buNone/>
            </a:pPr>
            <a:r>
              <a:rPr lang="ar-IQ" sz="2800" dirty="0" smtClean="0"/>
              <a:t> </a:t>
            </a:r>
            <a:r>
              <a:rPr lang="ar-SA" sz="2800" dirty="0"/>
              <a:t>و</a:t>
            </a:r>
            <a:r>
              <a:rPr lang="ar-IQ" sz="2800" dirty="0"/>
              <a:t>ت</a:t>
            </a:r>
            <a:r>
              <a:rPr lang="ar-SA" sz="2800" dirty="0"/>
              <a:t>ك</a:t>
            </a:r>
            <a:r>
              <a:rPr lang="ar-IQ" sz="2800" dirty="0"/>
              <a:t>ون شخصية الموعود له بالتفضيل محل اعتبار </a:t>
            </a:r>
            <a:r>
              <a:rPr lang="ar-IQ" sz="2800" b="1" dirty="0">
                <a:solidFill>
                  <a:srgbClr val="92D050"/>
                </a:solidFill>
              </a:rPr>
              <a:t>ولذلك لا يجوز له النزول عن حقه للغير او التصرف به دون رضاء الواعد</a:t>
            </a:r>
            <a:r>
              <a:rPr lang="ar-IQ" sz="3200" b="1" dirty="0">
                <a:solidFill>
                  <a:srgbClr val="92D050"/>
                </a:solidFill>
              </a:rPr>
              <a:t>.</a:t>
            </a:r>
          </a:p>
          <a:p>
            <a:pPr algn="just" rtl="1">
              <a:buNone/>
            </a:pPr>
            <a:endParaRPr lang="en-GB" sz="3200" dirty="0"/>
          </a:p>
          <a:p>
            <a:pPr marL="109728" indent="0" algn="just"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17672" y="350838"/>
            <a:ext cx="8229600" cy="1096962"/>
          </a:xfrm>
        </p:spPr>
        <p:txBody>
          <a:bodyPr>
            <a:noAutofit/>
          </a:bodyPr>
          <a:lstStyle/>
          <a:p>
            <a:pPr algn="ctr"/>
            <a:r>
              <a:rPr lang="ar-IQ" sz="4000" dirty="0">
                <a:solidFill>
                  <a:srgbClr val="FF0000"/>
                </a:solidFill>
                <a:effectLst/>
              </a:rPr>
              <a:t>الوعد بالتفضيل</a:t>
            </a:r>
            <a:r>
              <a:rPr lang="ar-IQ" sz="4000" u="sng" dirty="0"/>
              <a:t/>
            </a:r>
            <a:br>
              <a:rPr lang="ar-IQ" sz="4000" u="sng" dirty="0"/>
            </a:br>
            <a:endParaRPr lang="en-US" sz="4000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90405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629400"/>
          </a:xfrm>
        </p:spPr>
        <p:txBody>
          <a:bodyPr>
            <a:normAutofit/>
          </a:bodyPr>
          <a:lstStyle/>
          <a:p>
            <a:pPr algn="r" rtl="1">
              <a:buNone/>
            </a:pPr>
            <a:endParaRPr lang="ar-IQ" sz="1800" b="1" u="sng" dirty="0"/>
          </a:p>
          <a:p>
            <a:pPr marL="0" indent="0" algn="r" rtl="1">
              <a:buNone/>
            </a:pPr>
            <a:r>
              <a:rPr lang="ar-IQ" sz="3200" b="1" dirty="0">
                <a:solidFill>
                  <a:srgbClr val="00B0F0"/>
                </a:solidFill>
                <a:cs typeface="+mj-cs"/>
              </a:rPr>
              <a:t>س// ما هي التكيف القانون لعقد الوعد بالتفضيل؟ </a:t>
            </a:r>
          </a:p>
          <a:p>
            <a:pPr marL="0" indent="0" algn="r" rtl="1">
              <a:buNone/>
            </a:pPr>
            <a:r>
              <a:rPr lang="ar-IQ" sz="3200" dirty="0" smtClean="0">
                <a:cs typeface="+mj-cs"/>
              </a:rPr>
              <a:t>2- في </a:t>
            </a:r>
            <a:r>
              <a:rPr lang="ar-IQ" sz="3200" dirty="0">
                <a:cs typeface="+mj-cs"/>
              </a:rPr>
              <a:t>عقد الوعد بالتفضيل </a:t>
            </a:r>
            <a:r>
              <a:rPr lang="ar-IQ" sz="3200" b="1" dirty="0">
                <a:solidFill>
                  <a:srgbClr val="FF0000"/>
                </a:solidFill>
                <a:cs typeface="+mj-cs"/>
              </a:rPr>
              <a:t>يعد معلقا على شرط واقف </a:t>
            </a:r>
            <a:r>
              <a:rPr lang="ar-IQ" sz="3200" dirty="0">
                <a:cs typeface="+mj-cs"/>
              </a:rPr>
              <a:t>وهو عرض العين للبيع </a:t>
            </a:r>
            <a:endParaRPr lang="en-US" sz="3200" dirty="0">
              <a:cs typeface="+mj-cs"/>
            </a:endParaRPr>
          </a:p>
          <a:p>
            <a:pPr marL="0" indent="0" algn="r" rtl="1">
              <a:buNone/>
            </a:pPr>
            <a:r>
              <a:rPr lang="ar-IQ" sz="3200" b="1" dirty="0" smtClean="0">
                <a:solidFill>
                  <a:srgbClr val="00B0F0"/>
                </a:solidFill>
                <a:cs typeface="+mj-cs"/>
              </a:rPr>
              <a:t>س</a:t>
            </a:r>
            <a:r>
              <a:rPr lang="ar-IQ" sz="3200" b="1" dirty="0" smtClean="0">
                <a:solidFill>
                  <a:srgbClr val="00B0F0"/>
                </a:solidFill>
                <a:cs typeface="+mj-cs"/>
              </a:rPr>
              <a:t>// </a:t>
            </a:r>
            <a:r>
              <a:rPr lang="ar-IQ" sz="3200" b="1" dirty="0">
                <a:solidFill>
                  <a:srgbClr val="00B0F0"/>
                </a:solidFill>
                <a:cs typeface="+mj-cs"/>
              </a:rPr>
              <a:t>ما حكم الوعد </a:t>
            </a:r>
            <a:r>
              <a:rPr lang="ar-IQ" sz="3200" b="1" dirty="0" smtClean="0">
                <a:solidFill>
                  <a:srgbClr val="00B0F0"/>
                </a:solidFill>
                <a:cs typeface="+mj-cs"/>
              </a:rPr>
              <a:t>بالتفضيل</a:t>
            </a:r>
            <a:endParaRPr lang="en-US" sz="3200" b="1" dirty="0" smtClean="0">
              <a:solidFill>
                <a:srgbClr val="00B0F0"/>
              </a:solidFill>
              <a:cs typeface="+mj-cs"/>
            </a:endParaRPr>
          </a:p>
          <a:p>
            <a:pPr marL="0" indent="0" algn="r">
              <a:buNone/>
            </a:pPr>
            <a:r>
              <a:rPr lang="ar-IQ" sz="3200" b="1" dirty="0" smtClean="0">
                <a:solidFill>
                  <a:srgbClr val="00B0F0"/>
                </a:solidFill>
                <a:cs typeface="+mj-cs"/>
              </a:rPr>
              <a:t>هي نفس الأحكام الوعد بالبيع. </a:t>
            </a:r>
          </a:p>
          <a:p>
            <a:pPr marL="0" indent="0" algn="r">
              <a:buNone/>
            </a:pPr>
            <a:r>
              <a:rPr lang="ar-IQ" sz="3200" b="1" dirty="0" smtClean="0">
                <a:solidFill>
                  <a:srgbClr val="00B0F0"/>
                </a:solidFill>
                <a:cs typeface="+mj-cs"/>
              </a:rPr>
              <a:t>1- من حيث الهلاك. من حيث الثمار .ومن حيث التصرف؟.</a:t>
            </a:r>
            <a:endParaRPr lang="ar-IQ" sz="3200" b="1" dirty="0">
              <a:solidFill>
                <a:srgbClr val="00B0F0"/>
              </a:solidFill>
              <a:cs typeface="+mj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40491"/>
          </a:xfrm>
        </p:spPr>
        <p:txBody>
          <a:bodyPr>
            <a:normAutofit/>
          </a:bodyPr>
          <a:lstStyle/>
          <a:p>
            <a:pPr marL="457200" indent="-457200" algn="just" rtl="1">
              <a:buFont typeface="+mj-lt"/>
              <a:buAutoNum type="arabicPeriod"/>
            </a:pPr>
            <a:r>
              <a:rPr lang="ar-IQ" sz="3200" b="1" dirty="0" smtClean="0">
                <a:solidFill>
                  <a:srgbClr val="FF0000"/>
                </a:solidFill>
                <a:cs typeface="+mj-cs"/>
              </a:rPr>
              <a:t>العربون: </a:t>
            </a:r>
            <a:r>
              <a:rPr lang="ar-IQ" sz="3200" dirty="0">
                <a:cs typeface="+mj-cs"/>
              </a:rPr>
              <a:t>هو مبلغ من النقود يدفعه احد المتعاقدين الى </a:t>
            </a:r>
            <a:r>
              <a:rPr lang="ar-IQ" sz="3200" dirty="0" smtClean="0">
                <a:cs typeface="+mj-cs"/>
              </a:rPr>
              <a:t>الاخر </a:t>
            </a:r>
            <a:r>
              <a:rPr lang="ar-IQ" sz="3200" dirty="0">
                <a:cs typeface="+mj-cs"/>
              </a:rPr>
              <a:t>وقت انعقاد </a:t>
            </a:r>
            <a:r>
              <a:rPr lang="ar-IQ" sz="3200" dirty="0" smtClean="0">
                <a:cs typeface="+mj-cs"/>
              </a:rPr>
              <a:t>العقد، ويراد </a:t>
            </a:r>
            <a:r>
              <a:rPr lang="ar-IQ" sz="3200" dirty="0">
                <a:cs typeface="+mj-cs"/>
              </a:rPr>
              <a:t>بالعربون أما للدلالة على أن عقد البيع قد أصبح باتاً لا يجوز الرجوع فيه أو أنه جزاء للعدول </a:t>
            </a:r>
            <a:r>
              <a:rPr lang="ar-IQ" sz="3200" dirty="0" smtClean="0">
                <a:cs typeface="+mj-cs"/>
              </a:rPr>
              <a:t>وبالتالي </a:t>
            </a:r>
            <a:r>
              <a:rPr lang="ar-IQ" sz="3200" dirty="0">
                <a:cs typeface="+mj-cs"/>
              </a:rPr>
              <a:t>من يعدل عن العقد يكون ملزماً بدفع مقدار </a:t>
            </a:r>
            <a:r>
              <a:rPr lang="ar-IQ" sz="3200" dirty="0" smtClean="0">
                <a:cs typeface="+mj-cs"/>
              </a:rPr>
              <a:t>العربون </a:t>
            </a:r>
            <a:endParaRPr lang="ar-IQ" sz="3200" dirty="0">
              <a:cs typeface="+mj-cs"/>
            </a:endParaRPr>
          </a:p>
          <a:p>
            <a:pPr marL="0" indent="0" algn="just" rtl="1">
              <a:buNone/>
            </a:pPr>
            <a:r>
              <a:rPr lang="ar-IQ" sz="3200" b="1" dirty="0" smtClean="0">
                <a:solidFill>
                  <a:srgbClr val="00B0F0"/>
                </a:solidFill>
                <a:cs typeface="+mj-cs"/>
              </a:rPr>
              <a:t>س/ ما هو موقف </a:t>
            </a:r>
            <a:r>
              <a:rPr lang="ar-IQ" sz="3200" b="1" dirty="0">
                <a:solidFill>
                  <a:srgbClr val="00B0F0"/>
                </a:solidFill>
                <a:cs typeface="+mj-cs"/>
              </a:rPr>
              <a:t>المشرع </a:t>
            </a:r>
            <a:r>
              <a:rPr lang="ar-IQ" sz="3200" b="1" dirty="0" smtClean="0">
                <a:solidFill>
                  <a:srgbClr val="00B0F0"/>
                </a:solidFill>
                <a:cs typeface="+mj-cs"/>
              </a:rPr>
              <a:t>العراقي:</a:t>
            </a:r>
          </a:p>
          <a:p>
            <a:pPr marL="0" indent="0" algn="just" rtl="1">
              <a:buNone/>
            </a:pPr>
            <a:r>
              <a:rPr lang="ar-IQ" sz="3200" dirty="0" smtClean="0">
                <a:cs typeface="+mj-cs"/>
              </a:rPr>
              <a:t>أعتبر </a:t>
            </a:r>
            <a:r>
              <a:rPr lang="ar-IQ" sz="3200" dirty="0">
                <a:cs typeface="+mj-cs"/>
              </a:rPr>
              <a:t>المشرع العراقي العربون دليلا على أن العقد أصبح باتاً وهذه القاعدة العامة التي ليست أمرة بمعنى يجوز للمتعاقدين ان يتفقا على خلافها ويعتبروا أن العربون جزاء للعدول.</a:t>
            </a:r>
            <a:endParaRPr lang="en-US" sz="3200" dirty="0">
              <a:cs typeface="+mj-cs"/>
            </a:endParaRPr>
          </a:p>
          <a:p>
            <a:pPr algn="r" rt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algn="ctr"/>
            <a:r>
              <a:rPr lang="ar-IQ" dirty="0">
                <a:solidFill>
                  <a:srgbClr val="FF0000"/>
                </a:solidFill>
                <a:effectLst/>
              </a:rPr>
              <a:t>البيع بالعربون</a:t>
            </a:r>
            <a:endParaRPr lang="en-US" dirty="0">
              <a:solidFill>
                <a:srgbClr val="FF0000"/>
              </a:solidFill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r" rtl="1">
              <a:buNone/>
            </a:pPr>
            <a:r>
              <a:rPr lang="ar-IQ" sz="2800" b="1" dirty="0" smtClean="0"/>
              <a:t>1- أن العربون ليس تعويضاً </a:t>
            </a:r>
            <a:r>
              <a:rPr lang="ar-IQ" sz="2800" dirty="0" smtClean="0"/>
              <a:t>بينما </a:t>
            </a:r>
            <a:r>
              <a:rPr lang="ar-IQ" sz="2800" b="1" dirty="0" smtClean="0">
                <a:solidFill>
                  <a:srgbClr val="FF0000"/>
                </a:solidFill>
              </a:rPr>
              <a:t>الشرط الجزائي يعتبر تعويضاً، </a:t>
            </a:r>
            <a:r>
              <a:rPr lang="ar-IQ" sz="2800" dirty="0" smtClean="0"/>
              <a:t>ويتفق عليه الأطراف المتعاقدة. بينما العربون تعني </a:t>
            </a:r>
            <a:r>
              <a:rPr lang="ar-IQ" sz="2800" dirty="0"/>
              <a:t>على أن العقد أصبح باتاً </a:t>
            </a:r>
            <a:r>
              <a:rPr lang="ar-IQ" sz="2800" dirty="0" smtClean="0"/>
              <a:t>ولا يجوز الرجوع به.</a:t>
            </a:r>
          </a:p>
          <a:p>
            <a:pPr marL="109728" indent="0" algn="r" rtl="1">
              <a:buNone/>
            </a:pPr>
            <a:r>
              <a:rPr lang="ar-IQ" sz="2800" dirty="0" smtClean="0"/>
              <a:t>2- </a:t>
            </a:r>
            <a:r>
              <a:rPr lang="ar-IQ" sz="2800" b="1" dirty="0" smtClean="0">
                <a:solidFill>
                  <a:srgbClr val="FF0000"/>
                </a:solidFill>
              </a:rPr>
              <a:t>يجوز تخيف </a:t>
            </a:r>
            <a:r>
              <a:rPr lang="ar-IQ" sz="2800" b="1" dirty="0">
                <a:solidFill>
                  <a:srgbClr val="FF0000"/>
                </a:solidFill>
              </a:rPr>
              <a:t>الشرط </a:t>
            </a:r>
            <a:r>
              <a:rPr lang="ar-IQ" sz="2800" b="1" dirty="0" smtClean="0">
                <a:solidFill>
                  <a:srgbClr val="FF0000"/>
                </a:solidFill>
              </a:rPr>
              <a:t>الجزائي </a:t>
            </a:r>
            <a:r>
              <a:rPr lang="ar-IQ" sz="2800" dirty="0" smtClean="0"/>
              <a:t>أذا كان مبالغاً فيه، انما العربون لايجوز تخفيفه أو أنقاصه.</a:t>
            </a:r>
          </a:p>
          <a:p>
            <a:pPr marL="109728" indent="0" algn="r" rtl="1">
              <a:buNone/>
            </a:pPr>
            <a:r>
              <a:rPr lang="ar-IQ" sz="2800" dirty="0" smtClean="0"/>
              <a:t>3- </a:t>
            </a:r>
            <a:r>
              <a:rPr lang="ar-IQ" sz="2800" b="1" dirty="0" smtClean="0">
                <a:solidFill>
                  <a:srgbClr val="FF0000"/>
                </a:solidFill>
              </a:rPr>
              <a:t>لا يحكم بالشرط </a:t>
            </a:r>
            <a:r>
              <a:rPr lang="ar-IQ" sz="2800" b="1" dirty="0">
                <a:solidFill>
                  <a:srgbClr val="FF0000"/>
                </a:solidFill>
              </a:rPr>
              <a:t>الجزائي </a:t>
            </a:r>
            <a:r>
              <a:rPr lang="ar-IQ" sz="2800" b="1" dirty="0" smtClean="0">
                <a:solidFill>
                  <a:srgbClr val="FF0000"/>
                </a:solidFill>
              </a:rPr>
              <a:t>إلا إذا أصابه الدائن بالضرر </a:t>
            </a:r>
            <a:r>
              <a:rPr lang="ar-IQ" sz="2800" dirty="0" smtClean="0"/>
              <a:t>ولكن العربون لا علاقة له بالضرر، حيث أ ن مجرد العدول عن العقد يستحق الطرف الأخر العربون. </a:t>
            </a:r>
          </a:p>
          <a:p>
            <a:pPr marL="109728" indent="0" algn="r" rtl="1">
              <a:buNone/>
            </a:pPr>
            <a:r>
              <a:rPr lang="ar-IQ" b="1" dirty="0" smtClean="0">
                <a:solidFill>
                  <a:srgbClr val="00B0F0"/>
                </a:solidFill>
              </a:rPr>
              <a:t>س/</a:t>
            </a:r>
            <a:r>
              <a:rPr lang="ar-IQ" sz="2400" b="1" dirty="0">
                <a:solidFill>
                  <a:srgbClr val="00B0F0"/>
                </a:solidFill>
              </a:rPr>
              <a:t> </a:t>
            </a:r>
            <a:r>
              <a:rPr lang="ar-IQ" sz="2400" b="1" dirty="0" smtClean="0">
                <a:solidFill>
                  <a:srgbClr val="00B0F0"/>
                </a:solidFill>
              </a:rPr>
              <a:t>علل// لا </a:t>
            </a:r>
            <a:r>
              <a:rPr lang="ar-IQ" sz="2400" b="1" dirty="0">
                <a:solidFill>
                  <a:srgbClr val="00B0F0"/>
                </a:solidFill>
              </a:rPr>
              <a:t>يحكم بالشرط الجزائي إلا إذا أصابه الدائن بالضرر </a:t>
            </a:r>
            <a:r>
              <a:rPr lang="ar-IQ" sz="2400" b="1" dirty="0" smtClean="0">
                <a:solidFill>
                  <a:srgbClr val="00B0F0"/>
                </a:solidFill>
              </a:rPr>
              <a:t>.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ar-IQ" dirty="0" smtClean="0"/>
              <a:t>س// ما هي الفرق بين </a:t>
            </a:r>
            <a:r>
              <a:rPr lang="ar-IQ" sz="4400" dirty="0" smtClean="0"/>
              <a:t>العربون والشرط الجزائي؟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257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r" rtl="1">
              <a:buFont typeface="+mj-lt"/>
              <a:buAutoNum type="arabicPeriod"/>
            </a:pPr>
            <a:r>
              <a:rPr lang="ar-IQ" sz="3200" b="1" dirty="0">
                <a:solidFill>
                  <a:srgbClr val="FF0000"/>
                </a:solidFill>
                <a:cs typeface="+mj-cs"/>
              </a:rPr>
              <a:t>خيار </a:t>
            </a:r>
            <a:r>
              <a:rPr lang="ar-IQ" sz="3200" b="1" dirty="0" smtClean="0">
                <a:solidFill>
                  <a:srgbClr val="FF0000"/>
                </a:solidFill>
                <a:cs typeface="+mj-cs"/>
              </a:rPr>
              <a:t>الشرط</a:t>
            </a:r>
            <a:r>
              <a:rPr lang="ar-IQ" sz="3200" dirty="0" smtClean="0">
                <a:cs typeface="+mj-cs"/>
              </a:rPr>
              <a:t>: هو </a:t>
            </a:r>
            <a:r>
              <a:rPr lang="ar-IQ" sz="3200" dirty="0">
                <a:cs typeface="+mj-cs"/>
              </a:rPr>
              <a:t>أن يشترط أحد المتعاقدين أو كلاهما بأن لهم أو لشخص أجنبي خيار فسخ العقد أو إمضائه بعد مدة معينة يتفقان عليها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IQ" sz="3200" b="1" dirty="0" smtClean="0">
                <a:solidFill>
                  <a:srgbClr val="FF0000"/>
                </a:solidFill>
                <a:cs typeface="+mj-cs"/>
              </a:rPr>
              <a:t> </a:t>
            </a:r>
            <a:r>
              <a:rPr lang="ar-IQ" sz="3200" b="1" dirty="0">
                <a:solidFill>
                  <a:srgbClr val="FF0000"/>
                </a:solidFill>
                <a:cs typeface="+mj-cs"/>
              </a:rPr>
              <a:t>ولم يقيد المشرع العراقي المتعاقدين بحد أقصى لمدة </a:t>
            </a:r>
            <a:r>
              <a:rPr lang="ar-IQ" sz="3200" b="1" dirty="0" smtClean="0">
                <a:solidFill>
                  <a:srgbClr val="FF0000"/>
                </a:solidFill>
                <a:cs typeface="+mj-cs"/>
              </a:rPr>
              <a:t>الخيار، </a:t>
            </a:r>
            <a:r>
              <a:rPr lang="ar-IQ" sz="3200" dirty="0" smtClean="0">
                <a:cs typeface="+mj-cs"/>
              </a:rPr>
              <a:t>وأنما </a:t>
            </a:r>
            <a:r>
              <a:rPr lang="ar-IQ" sz="3200" dirty="0">
                <a:cs typeface="+mj-cs"/>
              </a:rPr>
              <a:t>أشترط فقط أن تكون </a:t>
            </a:r>
            <a:r>
              <a:rPr lang="ar-IQ" sz="3200" b="1" dirty="0">
                <a:solidFill>
                  <a:srgbClr val="FF0000"/>
                </a:solidFill>
                <a:cs typeface="+mj-cs"/>
              </a:rPr>
              <a:t>هذه المدة معلومة</a:t>
            </a:r>
            <a:r>
              <a:rPr lang="ar-IQ" sz="3200" dirty="0">
                <a:cs typeface="+mj-cs"/>
              </a:rPr>
              <a:t>.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>
                <a:solidFill>
                  <a:srgbClr val="FF0000"/>
                </a:solidFill>
              </a:rPr>
              <a:t>البيع بشرط الخيار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16691"/>
          </a:xfrm>
        </p:spPr>
        <p:txBody>
          <a:bodyPr/>
          <a:lstStyle/>
          <a:p>
            <a:pPr marL="624078" indent="-514350" algn="ctr" rtl="1">
              <a:buNone/>
            </a:pPr>
            <a:r>
              <a:rPr lang="ar-IQ" sz="3200" b="1" dirty="0">
                <a:solidFill>
                  <a:srgbClr val="FF0000"/>
                </a:solidFill>
              </a:rPr>
              <a:t>1- من حيث استعمال </a:t>
            </a:r>
            <a:r>
              <a:rPr lang="ar-IQ" sz="3200" b="1" dirty="0" smtClean="0">
                <a:solidFill>
                  <a:srgbClr val="FF0000"/>
                </a:solidFill>
              </a:rPr>
              <a:t>الخيار</a:t>
            </a:r>
          </a:p>
          <a:p>
            <a:pPr marL="624078" indent="-514350" algn="r" rtl="1">
              <a:buNone/>
            </a:pPr>
            <a:r>
              <a:rPr lang="ar-IQ" sz="2800" dirty="0" smtClean="0"/>
              <a:t>1</a:t>
            </a:r>
            <a:r>
              <a:rPr lang="ar-IQ" sz="2800" dirty="0"/>
              <a:t>) </a:t>
            </a:r>
            <a:r>
              <a:rPr lang="ar-IQ" sz="2800" dirty="0" smtClean="0"/>
              <a:t>من اشترط </a:t>
            </a:r>
            <a:r>
              <a:rPr lang="ar-IQ" sz="2800" dirty="0"/>
              <a:t>الخيار بمعنى له فسخ العقد او امضاءه خلال مدة الخيار.</a:t>
            </a:r>
          </a:p>
          <a:p>
            <a:pPr marL="624078" indent="-514350" algn="r" rtl="1">
              <a:buNone/>
            </a:pPr>
            <a:r>
              <a:rPr lang="ar-IQ" sz="2800" dirty="0"/>
              <a:t>2) </a:t>
            </a:r>
            <a:r>
              <a:rPr lang="ar-IQ" sz="2800" b="1" dirty="0">
                <a:solidFill>
                  <a:srgbClr val="FF0000"/>
                </a:solidFill>
              </a:rPr>
              <a:t>ان كان الخيار لاجنبي </a:t>
            </a:r>
            <a:r>
              <a:rPr lang="ar-IQ" sz="2800" dirty="0"/>
              <a:t>فانه يكون بمثابة وكيل عن المتعاقد الذي اعطاه الخيار ولو استعمل الخيار من قبل الاصيل والوكيل وكان احدهما اجاز العقد والأخر فسخه في ذات الوقت</a:t>
            </a:r>
            <a:r>
              <a:rPr lang="ar-IQ" sz="2800" b="1" dirty="0">
                <a:solidFill>
                  <a:srgbClr val="FF0000"/>
                </a:solidFill>
              </a:rPr>
              <a:t>. فما هو الحل ؟</a:t>
            </a:r>
          </a:p>
          <a:p>
            <a:pPr marL="624078" indent="-514350" algn="r" rtl="1">
              <a:buNone/>
            </a:pPr>
            <a:r>
              <a:rPr lang="ar-IQ" sz="2800" dirty="0"/>
              <a:t> ج/ </a:t>
            </a:r>
            <a:r>
              <a:rPr lang="ar-IQ" sz="2800" b="1" dirty="0">
                <a:solidFill>
                  <a:srgbClr val="FF0000"/>
                </a:solidFill>
              </a:rPr>
              <a:t>فيتم ترجيح الفسخ السابق أو امضاءه السابق</a:t>
            </a:r>
            <a:r>
              <a:rPr lang="ar-IQ" sz="2800" dirty="0"/>
              <a:t>، سواء كان من الأصيل أو من الوكيل.</a:t>
            </a:r>
          </a:p>
          <a:p>
            <a:pPr marL="624078" indent="-514350" algn="r" rtl="1">
              <a:buNone/>
            </a:pPr>
            <a:r>
              <a:rPr lang="ar-IQ" sz="2800" dirty="0"/>
              <a:t>3) ولا يشترط شكل معين للإجازة او الفسخ سواء بالقول او بالفعل.</a:t>
            </a:r>
          </a:p>
          <a:p>
            <a:pPr marL="109728" indent="0" algn="r">
              <a:buNone/>
            </a:pPr>
            <a:endParaRPr lang="ar-IQ" sz="2800" dirty="0" smtClean="0">
              <a:solidFill>
                <a:srgbClr val="FF0000"/>
              </a:solidFill>
            </a:endParaRPr>
          </a:p>
          <a:p>
            <a:pPr marL="109728" indent="0" algn="r"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ctr"/>
            <a:r>
              <a:rPr lang="ar-SA" sz="4400" dirty="0">
                <a:solidFill>
                  <a:srgbClr val="FF0000"/>
                </a:solidFill>
                <a:effectLst/>
              </a:rPr>
              <a:t>آثار خيار الشرط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806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ar-IQ" dirty="0" smtClean="0"/>
              <a:t> </a:t>
            </a:r>
            <a:r>
              <a:rPr lang="ar-IQ" b="1" dirty="0" smtClean="0">
                <a:solidFill>
                  <a:srgbClr val="0070C0"/>
                </a:solidFill>
              </a:rPr>
              <a:t>س/ متى تنقل الملكية في بيع الخيار؟</a:t>
            </a:r>
          </a:p>
          <a:p>
            <a:pPr algn="r" rtl="1">
              <a:buNone/>
            </a:pPr>
            <a:r>
              <a:rPr lang="ar-IQ" dirty="0" smtClean="0"/>
              <a:t>تنتقل </a:t>
            </a:r>
            <a:r>
              <a:rPr lang="ar-IQ" dirty="0"/>
              <a:t>ملكية المبيع سواء كان الخيار مقررا للبائع او المشتري او لشخص </a:t>
            </a:r>
            <a:r>
              <a:rPr lang="ar-IQ" dirty="0" smtClean="0"/>
              <a:t>ثالث، </a:t>
            </a:r>
            <a:r>
              <a:rPr lang="ar-IQ" sz="2800" b="1" dirty="0" smtClean="0">
                <a:solidFill>
                  <a:srgbClr val="FF0000"/>
                </a:solidFill>
              </a:rPr>
              <a:t>من </a:t>
            </a:r>
            <a:r>
              <a:rPr lang="ar-IQ" sz="2800" b="1" dirty="0">
                <a:solidFill>
                  <a:srgbClr val="FF0000"/>
                </a:solidFill>
              </a:rPr>
              <a:t>وقت تحقق الشرط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ar-SA" sz="2800" b="1" dirty="0">
                <a:solidFill>
                  <a:srgbClr val="FF0000"/>
                </a:solidFill>
              </a:rPr>
              <a:t>لا من وقت انعقاد العقد</a:t>
            </a:r>
            <a:r>
              <a:rPr lang="ar-SA" sz="2800" b="1" dirty="0" smtClean="0">
                <a:solidFill>
                  <a:srgbClr val="FF0000"/>
                </a:solidFill>
              </a:rPr>
              <a:t>.</a:t>
            </a:r>
            <a:endParaRPr lang="ar-IQ" sz="2800" b="1" dirty="0">
              <a:solidFill>
                <a:srgbClr val="FF0000"/>
              </a:solidFill>
            </a:endParaRPr>
          </a:p>
          <a:p>
            <a:pPr algn="r" rtl="1">
              <a:buNone/>
            </a:pPr>
            <a:endParaRPr lang="ar-IQ" dirty="0"/>
          </a:p>
          <a:p>
            <a:endParaRPr lang="en-US" dirty="0"/>
          </a:p>
          <a:p>
            <a:pPr marL="109728" indent="0" algn="r"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en-US" dirty="0" smtClean="0">
                <a:solidFill>
                  <a:srgbClr val="FF0000"/>
                </a:solidFill>
              </a:rPr>
              <a:t>2 </a:t>
            </a:r>
            <a:r>
              <a:rPr lang="ar-IQ" dirty="0" smtClean="0">
                <a:solidFill>
                  <a:srgbClr val="FF0000"/>
                </a:solidFill>
              </a:rPr>
              <a:t> - من </a:t>
            </a:r>
            <a:r>
              <a:rPr lang="ar-IQ" dirty="0">
                <a:solidFill>
                  <a:srgbClr val="FF0000"/>
                </a:solidFill>
              </a:rPr>
              <a:t>حيث انتقال </a:t>
            </a:r>
            <a:r>
              <a:rPr lang="ar-IQ" dirty="0" smtClean="0">
                <a:solidFill>
                  <a:srgbClr val="FF0000"/>
                </a:solidFill>
              </a:rPr>
              <a:t>الملكية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645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r">
              <a:buNone/>
            </a:pPr>
            <a:r>
              <a:rPr lang="ar-IQ" dirty="0" smtClean="0"/>
              <a:t>1- اذا </a:t>
            </a:r>
            <a:r>
              <a:rPr lang="ar-IQ" dirty="0"/>
              <a:t>هلك المبيع في يد البائع فأنه يهلك عليه باعتباره مالكا له ولم يتم التسليم بعد وذلك حسب القواعد العامة </a:t>
            </a:r>
            <a:r>
              <a:rPr lang="ar-IQ" dirty="0" smtClean="0"/>
              <a:t>.</a:t>
            </a:r>
          </a:p>
          <a:p>
            <a:pPr marL="109728" indent="0" algn="r">
              <a:buNone/>
            </a:pPr>
            <a:r>
              <a:rPr lang="ar-IQ" dirty="0" smtClean="0"/>
              <a:t>2- أما </a:t>
            </a:r>
            <a:r>
              <a:rPr lang="ar-IQ" dirty="0"/>
              <a:t>اذا هلك المبيع في يد المشتري قبل الفسخ فأنه يهلك من ماله ويلزم بالثمن المسمى باعتباره مالكا </a:t>
            </a:r>
            <a:r>
              <a:rPr lang="ar-IQ" dirty="0" smtClean="0"/>
              <a:t>له.</a:t>
            </a:r>
            <a:endParaRPr lang="ar-IQ" dirty="0"/>
          </a:p>
          <a:p>
            <a:pPr marL="109728" indent="0" algn="r"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315001"/>
            <a:ext cx="8229600" cy="1143000"/>
          </a:xfrm>
        </p:spPr>
        <p:txBody>
          <a:bodyPr/>
          <a:lstStyle/>
          <a:p>
            <a:pPr algn="ctr"/>
            <a:r>
              <a:rPr lang="ar-IQ" dirty="0">
                <a:solidFill>
                  <a:srgbClr val="FF0000"/>
                </a:solidFill>
              </a:rPr>
              <a:t>3.من حيث تبعة </a:t>
            </a:r>
            <a:r>
              <a:rPr lang="ar-IQ" dirty="0" smtClean="0">
                <a:solidFill>
                  <a:srgbClr val="FF0000"/>
                </a:solidFill>
              </a:rPr>
              <a:t>الهلاك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700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21661</TotalTime>
  <Words>1255</Words>
  <Application>Microsoft Office PowerPoint</Application>
  <PresentationFormat>On-screen Show (4:3)</PresentationFormat>
  <Paragraphs>111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Arabic Typesetting</vt:lpstr>
      <vt:lpstr>Arial</vt:lpstr>
      <vt:lpstr>Calibri</vt:lpstr>
      <vt:lpstr>Lucida Sans Unicode</vt:lpstr>
      <vt:lpstr>Tahoma</vt:lpstr>
      <vt:lpstr>Verdana</vt:lpstr>
      <vt:lpstr>Wingdings 2</vt:lpstr>
      <vt:lpstr>Wingdings 3</vt:lpstr>
      <vt:lpstr>Concourse</vt:lpstr>
      <vt:lpstr>الوجيز في العقود المدنية  محاضرات في عقد البيع</vt:lpstr>
      <vt:lpstr>الوعد بالتفضيل </vt:lpstr>
      <vt:lpstr>PowerPoint Presentation</vt:lpstr>
      <vt:lpstr>البيع بالعربون</vt:lpstr>
      <vt:lpstr>س// ما هي الفرق بين العربون والشرط الجزائي؟</vt:lpstr>
      <vt:lpstr>البيع بشرط الخيار</vt:lpstr>
      <vt:lpstr>آثار خيار الشرط</vt:lpstr>
      <vt:lpstr>2  - من حيث انتقال الملكية</vt:lpstr>
      <vt:lpstr>3.من حيث تبعة الهلاك</vt:lpstr>
      <vt:lpstr>مسقطات خيار الشرط       </vt:lpstr>
      <vt:lpstr>البيع بشرط التجربة       </vt:lpstr>
      <vt:lpstr>تنص المادة 524  مدني عراقي  تنص على انه</vt:lpstr>
      <vt:lpstr>التكييف القانوني لشرط التجربة</vt:lpstr>
      <vt:lpstr>تبعة هلاك المبيع في البيع بشرط التجربة</vt:lpstr>
      <vt:lpstr>PowerPoint Presentation</vt:lpstr>
      <vt:lpstr>PowerPoint Presentation</vt:lpstr>
      <vt:lpstr>علل/ البيع بشرط المذاق عقد ملزم لجانب واحد </vt:lpstr>
      <vt:lpstr> التكييف القانوني لعقد البيع بشرط المذاق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تقسيم العقود المدنية</dc:title>
  <dc:creator>Clark</dc:creator>
  <cp:lastModifiedBy>Maher</cp:lastModifiedBy>
  <cp:revision>3290</cp:revision>
  <cp:lastPrinted>2014-02-03T16:56:53Z</cp:lastPrinted>
  <dcterms:created xsi:type="dcterms:W3CDTF">2013-09-27T19:01:12Z</dcterms:created>
  <dcterms:modified xsi:type="dcterms:W3CDTF">2024-10-16T07:24:04Z</dcterms:modified>
</cp:coreProperties>
</file>