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6"/>
  </p:notesMasterIdLst>
  <p:handoutMasterIdLst>
    <p:handoutMasterId r:id="rId27"/>
  </p:handoutMasterIdLst>
  <p:sldIdLst>
    <p:sldId id="450" r:id="rId2"/>
    <p:sldId id="290" r:id="rId3"/>
    <p:sldId id="291" r:id="rId4"/>
    <p:sldId id="451" r:id="rId5"/>
    <p:sldId id="463" r:id="rId6"/>
    <p:sldId id="472" r:id="rId7"/>
    <p:sldId id="421" r:id="rId8"/>
    <p:sldId id="452" r:id="rId9"/>
    <p:sldId id="295" r:id="rId10"/>
    <p:sldId id="473" r:id="rId11"/>
    <p:sldId id="453" r:id="rId12"/>
    <p:sldId id="454" r:id="rId13"/>
    <p:sldId id="464" r:id="rId14"/>
    <p:sldId id="474" r:id="rId15"/>
    <p:sldId id="465" r:id="rId16"/>
    <p:sldId id="466" r:id="rId17"/>
    <p:sldId id="456" r:id="rId18"/>
    <p:sldId id="297" r:id="rId19"/>
    <p:sldId id="467" r:id="rId20"/>
    <p:sldId id="468" r:id="rId21"/>
    <p:sldId id="469" r:id="rId22"/>
    <p:sldId id="470" r:id="rId23"/>
    <p:sldId id="471" r:id="rId24"/>
    <p:sldId id="373" r:id="rId25"/>
  </p:sldIdLst>
  <p:sldSz cx="9144000" cy="6858000" type="screen4x3"/>
  <p:notesSz cx="7077075" cy="90773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59">
          <p15:clr>
            <a:srgbClr val="A4A3A4"/>
          </p15:clr>
        </p15:guide>
        <p15:guide id="2" pos="22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84" autoAdjust="0"/>
    <p:restoredTop sz="94629" autoAdjust="0"/>
  </p:normalViewPr>
  <p:slideViewPr>
    <p:cSldViewPr>
      <p:cViewPr varScale="1">
        <p:scale>
          <a:sx n="82" d="100"/>
          <a:sy n="82" d="100"/>
        </p:scale>
        <p:origin x="1272" y="6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88" d="100"/>
          <a:sy n="88" d="100"/>
        </p:scale>
        <p:origin x="-3822" y="-120"/>
      </p:cViewPr>
      <p:guideLst>
        <p:guide orient="horz" pos="2859"/>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540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438" y="0"/>
            <a:ext cx="3067050" cy="454025"/>
          </a:xfrm>
          <a:prstGeom prst="rect">
            <a:avLst/>
          </a:prstGeom>
        </p:spPr>
        <p:txBody>
          <a:bodyPr vert="horz" lIns="91440" tIns="45720" rIns="91440" bIns="45720" rtlCol="0"/>
          <a:lstStyle>
            <a:lvl1pPr algn="r">
              <a:defRPr sz="1200"/>
            </a:lvl1pPr>
          </a:lstStyle>
          <a:p>
            <a:fld id="{C6F92340-AEC8-4BCC-B31D-69B448706551}" type="datetimeFigureOut">
              <a:rPr lang="en-US" smtClean="0"/>
              <a:pPr/>
              <a:t>10/18/2024</a:t>
            </a:fld>
            <a:endParaRPr lang="en-US"/>
          </a:p>
        </p:txBody>
      </p:sp>
      <p:sp>
        <p:nvSpPr>
          <p:cNvPr id="4" name="Footer Placeholder 3"/>
          <p:cNvSpPr>
            <a:spLocks noGrp="1"/>
          </p:cNvSpPr>
          <p:nvPr>
            <p:ph type="ftr" sz="quarter" idx="2"/>
          </p:nvPr>
        </p:nvSpPr>
        <p:spPr>
          <a:xfrm>
            <a:off x="0" y="8621713"/>
            <a:ext cx="3067050" cy="4540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438" y="8621713"/>
            <a:ext cx="3067050" cy="454025"/>
          </a:xfrm>
          <a:prstGeom prst="rect">
            <a:avLst/>
          </a:prstGeom>
        </p:spPr>
        <p:txBody>
          <a:bodyPr vert="horz" lIns="91440" tIns="45720" rIns="91440" bIns="45720" rtlCol="0" anchor="b"/>
          <a:lstStyle>
            <a:lvl1pPr algn="r">
              <a:defRPr sz="1200"/>
            </a:lvl1pPr>
          </a:lstStyle>
          <a:p>
            <a:fld id="{4B415431-9B49-4083-9451-3DA8011B97A7}" type="slidenum">
              <a:rPr lang="en-US" smtClean="0"/>
              <a:pPr/>
              <a:t>‹#›</a:t>
            </a:fld>
            <a:endParaRPr lang="en-US"/>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386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705" y="0"/>
            <a:ext cx="3066733" cy="453866"/>
          </a:xfrm>
          <a:prstGeom prst="rect">
            <a:avLst/>
          </a:prstGeom>
        </p:spPr>
        <p:txBody>
          <a:bodyPr vert="horz" lIns="91440" tIns="45720" rIns="91440" bIns="45720" rtlCol="0"/>
          <a:lstStyle>
            <a:lvl1pPr algn="r">
              <a:defRPr sz="1200"/>
            </a:lvl1pPr>
          </a:lstStyle>
          <a:p>
            <a:fld id="{EFB51EB4-C2A6-4F7D-85ED-E1814653D6EE}" type="datetimeFigureOut">
              <a:rPr lang="en-US" smtClean="0"/>
              <a:pPr/>
              <a:t>10/18/2024</a:t>
            </a:fld>
            <a:endParaRPr lang="en-US"/>
          </a:p>
        </p:txBody>
      </p:sp>
      <p:sp>
        <p:nvSpPr>
          <p:cNvPr id="4" name="Slide Image Placeholder 3"/>
          <p:cNvSpPr>
            <a:spLocks noGrp="1" noRot="1" noChangeAspect="1"/>
          </p:cNvSpPr>
          <p:nvPr>
            <p:ph type="sldImg" idx="2"/>
          </p:nvPr>
        </p:nvSpPr>
        <p:spPr>
          <a:xfrm>
            <a:off x="1270000" y="681038"/>
            <a:ext cx="4537075" cy="34036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7708" y="4311730"/>
            <a:ext cx="5661660" cy="4084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21883"/>
            <a:ext cx="3066733" cy="45386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621883"/>
            <a:ext cx="3066733" cy="453866"/>
          </a:xfrm>
          <a:prstGeom prst="rect">
            <a:avLst/>
          </a:prstGeom>
        </p:spPr>
        <p:txBody>
          <a:bodyPr vert="horz" lIns="91440" tIns="45720" rIns="91440" bIns="45720" rtlCol="0" anchor="b"/>
          <a:lstStyle>
            <a:lvl1pPr algn="r">
              <a:defRPr sz="1200"/>
            </a:lvl1pPr>
          </a:lstStyle>
          <a:p>
            <a:fld id="{9C5A04B0-86AE-4D23-9928-31FDFD75F3D7}" type="slidenum">
              <a:rPr lang="en-US" smtClean="0"/>
              <a:pPr/>
              <a:t>‹#›</a:t>
            </a:fld>
            <a:endParaRPr lang="en-US"/>
          </a:p>
        </p:txBody>
      </p:sp>
    </p:spTree>
    <p:extLst>
      <p:ext uri="{BB962C8B-B14F-4D97-AF65-F5344CB8AC3E}">
        <p14:creationId xmlns:p14="http://schemas.microsoft.com/office/powerpoint/2010/main" val="2700404824"/>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C5A04B0-86AE-4D23-9928-31FDFD75F3D7}" type="slidenum">
              <a:rPr lang="en-US" smtClean="0"/>
              <a:pPr/>
              <a:t>2</a:t>
            </a:fld>
            <a:endParaRPr lang="en-US"/>
          </a:p>
        </p:txBody>
      </p:sp>
      <p:sp>
        <p:nvSpPr>
          <p:cNvPr id="5" name="Header Placeholder 4"/>
          <p:cNvSpPr>
            <a:spLocks noGrp="1"/>
          </p:cNvSpPr>
          <p:nvPr>
            <p:ph type="hdr" sz="quarter" idx="1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C5A04B0-86AE-4D23-9928-31FDFD75F3D7}" type="slidenum">
              <a:rPr lang="en-US" smtClean="0"/>
              <a:pPr/>
              <a:t>7</a:t>
            </a:fld>
            <a:endParaRPr lang="en-US"/>
          </a:p>
        </p:txBody>
      </p:sp>
      <p:sp>
        <p:nvSpPr>
          <p:cNvPr id="5" name="Header Placeholder 4"/>
          <p:cNvSpPr>
            <a:spLocks noGrp="1"/>
          </p:cNvSpPr>
          <p:nvPr>
            <p:ph type="hdr" sz="quarter" idx="1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0000" y="681038"/>
            <a:ext cx="4537075" cy="34036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5A04B0-86AE-4D23-9928-31FDFD75F3D7}" type="slidenum">
              <a:rPr lang="en-US" smtClean="0"/>
              <a:pPr/>
              <a:t>18</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val="30751411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C6DCF6F-2410-4F32-B2C4-DB6EF48C52B3}" type="datetime1">
              <a:rPr lang="en-US" smtClean="0"/>
              <a:pPr/>
              <a:t>10/18/2024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C7BA46B-66E5-46F4-96E4-55FC2A44EE3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7FBDBED-76C0-4E68-AF5B-081017EA203C}" type="datetime1">
              <a:rPr lang="en-US" smtClean="0"/>
              <a:pPr/>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BA46B-66E5-46F4-96E4-55FC2A44EE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D8015CC-12B1-4E05-BFF3-22E9F020FE6C}" type="datetime1">
              <a:rPr lang="en-US" smtClean="0"/>
              <a:pPr/>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BA46B-66E5-46F4-96E4-55FC2A44EE3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30DCF12-BA6D-4FE5-B0CF-F195978FF970}" type="datetime1">
              <a:rPr lang="en-US" smtClean="0"/>
              <a:pPr/>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BA46B-66E5-46F4-96E4-55FC2A44EE3F}"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12EDBA6-8904-448F-A694-C673576C4FFA}" type="datetime1">
              <a:rPr lang="en-US" smtClean="0"/>
              <a:pPr/>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BA46B-66E5-46F4-96E4-55FC2A44EE3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B4B6859-6EAE-4877-9E3C-D75B8531A786}" type="datetime1">
              <a:rPr lang="en-US" smtClean="0"/>
              <a:pPr/>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7BA46B-66E5-46F4-96E4-55FC2A44EE3F}"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568B73F-D665-4838-BCA2-B2338455E489}" type="datetime1">
              <a:rPr lang="en-US" smtClean="0"/>
              <a:pPr/>
              <a:t>10/18/2024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7BA46B-66E5-46F4-96E4-55FC2A44EE3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109F1D4-854B-472D-8AC8-925783F77959}" type="datetime1">
              <a:rPr lang="en-US" smtClean="0"/>
              <a:pPr/>
              <a:t>10/18/2024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7BA46B-66E5-46F4-96E4-55FC2A44EE3F}"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8BE80F-1E98-432D-BC9C-9ADE53C2400D}" type="datetime1">
              <a:rPr lang="en-US" smtClean="0"/>
              <a:pPr/>
              <a:t>10/18/2024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351EF167-52FF-4314-B959-34D12CB282DC}" type="datetime1">
              <a:rPr lang="en-US" smtClean="0"/>
              <a:pPr/>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7BA46B-66E5-46F4-96E4-55FC2A44EE3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84044CF-B56A-4C47-90D4-D1F381AF55CD}" type="datetime1">
              <a:rPr lang="en-US" smtClean="0"/>
              <a:pPr/>
              <a:t>10/18/2024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C7BA46B-66E5-46F4-96E4-55FC2A44EE3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3CFABD6-4DF5-4BF6-A121-E99C0242B373}" type="datetime1">
              <a:rPr lang="en-US" smtClean="0"/>
              <a:pPr/>
              <a:t>10/18/2024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C7BA46B-66E5-46F4-96E4-55FC2A44EE3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r>
              <a:rPr lang="ar-IQ" sz="7200" b="1" dirty="0">
                <a:latin typeface="Arabic Typesetting" panose="03020402040406030203" pitchFamily="66" charset="-78"/>
                <a:cs typeface="Arabic Typesetting" panose="03020402040406030203" pitchFamily="66" charset="-78"/>
              </a:rPr>
              <a:t>د . سولين محمد طاهر </a:t>
            </a:r>
            <a:r>
              <a:rPr lang="ar-IQ" sz="7200" b="1" dirty="0" smtClean="0">
                <a:latin typeface="Arabic Typesetting" panose="03020402040406030203" pitchFamily="66" charset="-78"/>
                <a:cs typeface="Arabic Typesetting" panose="03020402040406030203" pitchFamily="66" charset="-78"/>
              </a:rPr>
              <a:t>فاضل</a:t>
            </a:r>
            <a:endParaRPr lang="en-US" sz="7200" b="1" dirty="0" smtClean="0">
              <a:latin typeface="Arabic Typesetting" panose="03020402040406030203" pitchFamily="66" charset="-78"/>
              <a:cs typeface="Arabic Typesetting" panose="03020402040406030203" pitchFamily="66" charset="-78"/>
            </a:endParaRPr>
          </a:p>
          <a:p>
            <a:pPr algn="ctr"/>
            <a:r>
              <a:rPr lang="en-US" sz="7200" b="1" dirty="0" err="1" smtClean="0">
                <a:latin typeface="Arabic Typesetting" panose="03020402040406030203" pitchFamily="66" charset="-78"/>
                <a:cs typeface="Arabic Typesetting" panose="03020402040406030203" pitchFamily="66" charset="-78"/>
              </a:rPr>
              <a:t>Solin.taher@su.edu.krd</a:t>
            </a:r>
            <a:endParaRPr lang="en-US" sz="7200" b="1" dirty="0" smtClean="0">
              <a:latin typeface="Arabic Typesetting" panose="03020402040406030203" pitchFamily="66" charset="-78"/>
              <a:cs typeface="Arabic Typesetting" panose="03020402040406030203" pitchFamily="66" charset="-78"/>
            </a:endParaRPr>
          </a:p>
          <a:p>
            <a:pPr algn="ctr"/>
            <a:r>
              <a:rPr lang="ar-IQ" sz="7200" b="1" dirty="0" smtClean="0">
                <a:latin typeface="Arabic Typesetting" panose="03020402040406030203" pitchFamily="66" charset="-78"/>
                <a:cs typeface="Arabic Typesetting" panose="03020402040406030203" pitchFamily="66" charset="-78"/>
              </a:rPr>
              <a:t>2024-2025</a:t>
            </a:r>
            <a:endParaRPr lang="en-US" sz="7200" b="1" dirty="0">
              <a:latin typeface="Arabic Typesetting" panose="03020402040406030203" pitchFamily="66" charset="-78"/>
              <a:cs typeface="Arabic Typesetting" panose="03020402040406030203" pitchFamily="66" charset="-78"/>
            </a:endParaRP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1</a:t>
            </a:fld>
            <a:endParaRPr lang="en-US"/>
          </a:p>
        </p:txBody>
      </p:sp>
      <p:sp>
        <p:nvSpPr>
          <p:cNvPr id="5" name="Title 4"/>
          <p:cNvSpPr>
            <a:spLocks noGrp="1"/>
          </p:cNvSpPr>
          <p:nvPr>
            <p:ph type="title"/>
          </p:nvPr>
        </p:nvSpPr>
        <p:spPr/>
        <p:txBody>
          <a:bodyPr>
            <a:noAutofit/>
          </a:bodyPr>
          <a:lstStyle/>
          <a:p>
            <a:pPr algn="ctr"/>
            <a:r>
              <a:rPr lang="ar-IQ" sz="4000" dirty="0" smtClean="0">
                <a:solidFill>
                  <a:srgbClr val="00B0F0"/>
                </a:solidFill>
                <a:effectLst/>
              </a:rPr>
              <a:t>الوجيز في العقود المدنية </a:t>
            </a:r>
            <a:br>
              <a:rPr lang="ar-IQ" sz="4000" dirty="0" smtClean="0">
                <a:solidFill>
                  <a:srgbClr val="00B0F0"/>
                </a:solidFill>
                <a:effectLst/>
              </a:rPr>
            </a:br>
            <a:r>
              <a:rPr lang="ar-IQ" sz="4000" dirty="0" smtClean="0">
                <a:solidFill>
                  <a:srgbClr val="00B0F0"/>
                </a:solidFill>
                <a:effectLst/>
              </a:rPr>
              <a:t>محاضرات في عقد البيع</a:t>
            </a:r>
            <a:endParaRPr lang="en-US" sz="4000" dirty="0">
              <a:solidFill>
                <a:srgbClr val="00B0F0"/>
              </a:solidFill>
              <a:effectLst/>
            </a:endParaRPr>
          </a:p>
        </p:txBody>
      </p:sp>
    </p:spTree>
    <p:extLst>
      <p:ext uri="{BB962C8B-B14F-4D97-AF65-F5344CB8AC3E}">
        <p14:creationId xmlns:p14="http://schemas.microsoft.com/office/powerpoint/2010/main" val="2579545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 calcmode="lin" valueType="num">
                                      <p:cBhvr additive="base">
                                        <p:cTn id="1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additive="base">
                                        <p:cTn id="2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rtl="1">
              <a:buNone/>
            </a:pPr>
            <a:r>
              <a:rPr lang="ar-IQ" sz="3600" b="1" dirty="0" smtClean="0">
                <a:solidFill>
                  <a:srgbClr val="FF0000"/>
                </a:solidFill>
              </a:rPr>
              <a:t>1- الهلاك الكلي</a:t>
            </a:r>
          </a:p>
          <a:p>
            <a:pPr algn="r" rtl="1">
              <a:buNone/>
            </a:pPr>
            <a:r>
              <a:rPr lang="ar-IQ" dirty="0" smtClean="0">
                <a:solidFill>
                  <a:srgbClr val="FF0000"/>
                </a:solidFill>
              </a:rPr>
              <a:t> </a:t>
            </a:r>
            <a:r>
              <a:rPr lang="ar-IQ" dirty="0" smtClean="0"/>
              <a:t>الهلاك الذي </a:t>
            </a:r>
            <a:r>
              <a:rPr lang="ar-IQ" b="1" dirty="0" smtClean="0">
                <a:solidFill>
                  <a:srgbClr val="FF0000"/>
                </a:solidFill>
              </a:rPr>
              <a:t>يمنع انعقاد العقد </a:t>
            </a:r>
            <a:r>
              <a:rPr lang="ar-IQ" dirty="0" smtClean="0"/>
              <a:t>هو </a:t>
            </a:r>
            <a:r>
              <a:rPr lang="ar-IQ" b="1" dirty="0" smtClean="0">
                <a:solidFill>
                  <a:srgbClr val="FF0000"/>
                </a:solidFill>
              </a:rPr>
              <a:t>الهلاك الكلي السابق </a:t>
            </a:r>
            <a:r>
              <a:rPr lang="ar-IQ" dirty="0" smtClean="0"/>
              <a:t>لانعقاده او المصاحب له. </a:t>
            </a:r>
          </a:p>
          <a:p>
            <a:pPr algn="just" rtl="1">
              <a:buNone/>
            </a:pPr>
            <a:r>
              <a:rPr lang="ar-IQ" sz="2800" dirty="0" smtClean="0"/>
              <a:t>اما ما يحصل من هلاك بالمبيع بعد ذلك </a:t>
            </a:r>
            <a:r>
              <a:rPr lang="ar-IQ" sz="2800" b="1" dirty="0" smtClean="0">
                <a:solidFill>
                  <a:srgbClr val="FF0000"/>
                </a:solidFill>
              </a:rPr>
              <a:t>(بعد الانعاقد) </a:t>
            </a:r>
            <a:r>
              <a:rPr lang="ar-IQ" sz="2800" dirty="0" smtClean="0"/>
              <a:t>فانه لايؤثر في انعقاد البيع ولكنه يجعله منفسخا لاستحالة تنفيذ البائع لالتزاماته.</a:t>
            </a:r>
          </a:p>
          <a:p>
            <a:pPr marL="109728" indent="0" algn="r" rtl="1">
              <a:buNone/>
            </a:pP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10</a:t>
            </a:fld>
            <a:endParaRPr lang="en-US"/>
          </a:p>
        </p:txBody>
      </p:sp>
      <p:sp>
        <p:nvSpPr>
          <p:cNvPr id="5" name="Title 4"/>
          <p:cNvSpPr>
            <a:spLocks noGrp="1"/>
          </p:cNvSpPr>
          <p:nvPr>
            <p:ph type="title"/>
          </p:nvPr>
        </p:nvSpPr>
        <p:spPr/>
        <p:txBody>
          <a:bodyPr/>
          <a:lstStyle/>
          <a:p>
            <a:pPr algn="ctr"/>
            <a:r>
              <a:rPr lang="ar-IQ" dirty="0">
                <a:solidFill>
                  <a:srgbClr val="FF0000"/>
                </a:solidFill>
              </a:rPr>
              <a:t>3-  الهلاك الكلي والجزئي</a:t>
            </a:r>
            <a:endParaRPr lang="en-US" dirty="0">
              <a:solidFill>
                <a:srgbClr val="FF0000"/>
              </a:solidFill>
            </a:endParaRPr>
          </a:p>
        </p:txBody>
      </p:sp>
    </p:spTree>
    <p:extLst>
      <p:ext uri="{BB962C8B-B14F-4D97-AF65-F5344CB8AC3E}">
        <p14:creationId xmlns:p14="http://schemas.microsoft.com/office/powerpoint/2010/main" val="590992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fade">
                                      <p:cBhvr>
                                        <p:cTn id="14" dur="1000"/>
                                        <p:tgtEl>
                                          <p:spTgt spid="2">
                                            <p:txEl>
                                              <p:pRg st="0" end="0"/>
                                            </p:txEl>
                                          </p:spTgt>
                                        </p:tgtEl>
                                      </p:cBhvr>
                                    </p:animEffect>
                                    <p:anim calcmode="lin" valueType="num">
                                      <p:cBhvr>
                                        <p:cTn id="15"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Effect transition="in" filter="circle(in)">
                                      <p:cBhvr>
                                        <p:cTn id="21" dur="2000"/>
                                        <p:tgtEl>
                                          <p:spTgt spid="2">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nodeType="clickEffect">
                                  <p:stCondLst>
                                    <p:cond delay="0"/>
                                  </p:stCondLst>
                                  <p:childTnLst>
                                    <p:set>
                                      <p:cBhvr>
                                        <p:cTn id="25" dur="1" fill="hold">
                                          <p:stCondLst>
                                            <p:cond delay="0"/>
                                          </p:stCondLst>
                                        </p:cTn>
                                        <p:tgtEl>
                                          <p:spTgt spid="2">
                                            <p:txEl>
                                              <p:pRg st="2" end="2"/>
                                            </p:txEl>
                                          </p:spTgt>
                                        </p:tgtEl>
                                        <p:attrNameLst>
                                          <p:attrName>style.visibility</p:attrName>
                                        </p:attrNameLst>
                                      </p:cBhvr>
                                      <p:to>
                                        <p:strVal val="visible"/>
                                      </p:to>
                                    </p:set>
                                    <p:animEffect transition="in" filter="randombar(horizontal)">
                                      <p:cBhvr>
                                        <p:cTn id="26"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11</a:t>
            </a:fld>
            <a:endParaRPr lang="en-US"/>
          </a:p>
        </p:txBody>
      </p:sp>
      <p:sp>
        <p:nvSpPr>
          <p:cNvPr id="5" name="Title 4"/>
          <p:cNvSpPr>
            <a:spLocks noGrp="1"/>
          </p:cNvSpPr>
          <p:nvPr>
            <p:ph type="title"/>
          </p:nvPr>
        </p:nvSpPr>
        <p:spPr/>
        <p:txBody>
          <a:bodyPr/>
          <a:lstStyle/>
          <a:p>
            <a:pPr algn="ctr"/>
            <a:r>
              <a:rPr lang="ar-IQ" sz="4400" dirty="0" smtClean="0">
                <a:solidFill>
                  <a:srgbClr val="FF0000"/>
                </a:solidFill>
              </a:rPr>
              <a:t>2- الهلاك </a:t>
            </a:r>
            <a:r>
              <a:rPr lang="ar-IQ" sz="4400" dirty="0">
                <a:solidFill>
                  <a:srgbClr val="FF0000"/>
                </a:solidFill>
              </a:rPr>
              <a:t>جزئيا</a:t>
            </a:r>
            <a:endParaRPr lang="en-US" dirty="0">
              <a:solidFill>
                <a:srgbClr val="FF0000"/>
              </a:solidFill>
            </a:endParaRPr>
          </a:p>
        </p:txBody>
      </p:sp>
      <p:sp>
        <p:nvSpPr>
          <p:cNvPr id="7" name="Content Placeholder 1"/>
          <p:cNvSpPr>
            <a:spLocks noGrp="1"/>
          </p:cNvSpPr>
          <p:nvPr>
            <p:ph idx="1"/>
          </p:nvPr>
        </p:nvSpPr>
        <p:spPr>
          <a:xfrm>
            <a:off x="609883" y="1295400"/>
            <a:ext cx="8229600" cy="4525963"/>
          </a:xfrm>
        </p:spPr>
        <p:txBody>
          <a:bodyPr>
            <a:noAutofit/>
          </a:bodyPr>
          <a:lstStyle/>
          <a:p>
            <a:pPr algn="ctr" rtl="1">
              <a:buNone/>
            </a:pPr>
            <a:r>
              <a:rPr lang="ar-IQ" sz="2400" dirty="0"/>
              <a:t>كما قد يكون الهلاك جزئيا </a:t>
            </a:r>
            <a:r>
              <a:rPr lang="ar-IQ" sz="2400" b="1" dirty="0">
                <a:solidFill>
                  <a:srgbClr val="FF0000"/>
                </a:solidFill>
              </a:rPr>
              <a:t>قبل انعقاد </a:t>
            </a:r>
            <a:r>
              <a:rPr lang="ar-IQ" sz="2400" b="1" dirty="0" smtClean="0">
                <a:solidFill>
                  <a:srgbClr val="FF0000"/>
                </a:solidFill>
              </a:rPr>
              <a:t>العقد </a:t>
            </a:r>
            <a:r>
              <a:rPr lang="ar-IQ" sz="2400" dirty="0"/>
              <a:t>او</a:t>
            </a:r>
            <a:r>
              <a:rPr lang="ar-IQ" sz="2400" b="1" dirty="0">
                <a:solidFill>
                  <a:srgbClr val="FF0000"/>
                </a:solidFill>
              </a:rPr>
              <a:t> </a:t>
            </a:r>
            <a:r>
              <a:rPr lang="ar-IQ" sz="2400" dirty="0"/>
              <a:t>في اثنائه وفي هذا  تقضي الفقرة  الاولى من المادة 547 مدني </a:t>
            </a:r>
          </a:p>
          <a:p>
            <a:pPr algn="just" rtl="1">
              <a:buNone/>
            </a:pPr>
            <a:r>
              <a:rPr lang="ar-IQ" sz="2400" b="1" dirty="0">
                <a:solidFill>
                  <a:srgbClr val="00B0F0"/>
                </a:solidFill>
              </a:rPr>
              <a:t>س// </a:t>
            </a:r>
            <a:r>
              <a:rPr lang="ar-IQ" sz="2400" b="1" dirty="0" smtClean="0">
                <a:solidFill>
                  <a:srgbClr val="00B0F0"/>
                </a:solidFill>
              </a:rPr>
              <a:t>على انه اذا هلك المبيع في يد البائع قبل ان يقبضه المشتري؟</a:t>
            </a:r>
          </a:p>
          <a:p>
            <a:pPr algn="just" rtl="1">
              <a:buNone/>
            </a:pPr>
            <a:r>
              <a:rPr lang="ar-IQ" sz="2400" dirty="0" smtClean="0"/>
              <a:t> الأصل يهلك على البائع لا على المشتري،  </a:t>
            </a:r>
            <a:r>
              <a:rPr lang="ar-IQ" sz="3200" b="1" dirty="0" smtClean="0">
                <a:solidFill>
                  <a:srgbClr val="FF0000"/>
                </a:solidFill>
              </a:rPr>
              <a:t>الا اذا </a:t>
            </a:r>
            <a:r>
              <a:rPr lang="ar-IQ" sz="2400" b="1" dirty="0" smtClean="0">
                <a:solidFill>
                  <a:srgbClr val="00B050"/>
                </a:solidFill>
              </a:rPr>
              <a:t>حدث الهلاك بعد اعذار المشتري لتسليم المبيع</a:t>
            </a:r>
          </a:p>
          <a:p>
            <a:pPr algn="just" rtl="1">
              <a:buNone/>
            </a:pPr>
            <a:r>
              <a:rPr lang="ar-IQ" sz="2400" b="1" dirty="0" smtClean="0">
                <a:solidFill>
                  <a:srgbClr val="00B050"/>
                </a:solidFill>
              </a:rPr>
              <a:t> </a:t>
            </a:r>
            <a:r>
              <a:rPr lang="ar-IQ" sz="2400" dirty="0"/>
              <a:t>واذا انقضت  قيمة المبيع قبل التسليم لتلف اصابه فالمشتري مخير بين فسخ البيع وبين بقائه مع انقاص الثمن)</a:t>
            </a:r>
          </a:p>
          <a:p>
            <a:pPr algn="just" rtl="1">
              <a:buNone/>
            </a:pPr>
            <a:r>
              <a:rPr lang="ar-IQ" sz="2400" dirty="0" smtClean="0"/>
              <a:t>يفهم من النص ان وجود جزء من المبيع يكفي لانعقاد العقد لانه لا يرد على معدوم  كما في حالة الهلاك الكلي </a:t>
            </a:r>
            <a:r>
              <a:rPr lang="ar-IQ" sz="2400" b="1" dirty="0" smtClean="0">
                <a:solidFill>
                  <a:srgbClr val="FF0000"/>
                </a:solidFill>
              </a:rPr>
              <a:t>وقد اعطي المشرع المشتري الخيار بين التخلي عن البيع وبين اخذ الباقي من البيع بحصته من الثمن.</a:t>
            </a:r>
          </a:p>
          <a:p>
            <a:pPr algn="just" rtl="1">
              <a:buNone/>
            </a:pPr>
            <a:endParaRPr lang="ar-IQ" sz="2400" dirty="0" smtClean="0"/>
          </a:p>
          <a:p>
            <a:pPr algn="just" rtl="1">
              <a:buNone/>
            </a:pPr>
            <a:endParaRPr lang="ar-IQ" sz="2400" dirty="0"/>
          </a:p>
        </p:txBody>
      </p:sp>
    </p:spTree>
    <p:extLst>
      <p:ext uri="{BB962C8B-B14F-4D97-AF65-F5344CB8AC3E}">
        <p14:creationId xmlns:p14="http://schemas.microsoft.com/office/powerpoint/2010/main" val="636538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Effect transition="in" filter="wheel(1)">
                                      <p:cBhvr>
                                        <p:cTn id="15" dur="2000"/>
                                        <p:tgtEl>
                                          <p:spTgt spid="7">
                                            <p:txEl>
                                              <p:pRg st="0" end="0"/>
                                            </p:txEl>
                                          </p:spTgt>
                                        </p:tgtEl>
                                      </p:cBhvr>
                                    </p:animEffect>
                                  </p:childTnLst>
                                </p:cTn>
                              </p:par>
                              <p:par>
                                <p:cTn id="16" presetID="21" presetClass="entr" presetSubtype="1" fill="hold" nodeType="withEffect">
                                  <p:stCondLst>
                                    <p:cond delay="0"/>
                                  </p:stCondLst>
                                  <p:childTnLst>
                                    <p:set>
                                      <p:cBhvr>
                                        <p:cTn id="17" dur="1" fill="hold">
                                          <p:stCondLst>
                                            <p:cond delay="0"/>
                                          </p:stCondLst>
                                        </p:cTn>
                                        <p:tgtEl>
                                          <p:spTgt spid="7">
                                            <p:txEl>
                                              <p:pRg st="1" end="1"/>
                                            </p:txEl>
                                          </p:spTgt>
                                        </p:tgtEl>
                                        <p:attrNameLst>
                                          <p:attrName>style.visibility</p:attrName>
                                        </p:attrNameLst>
                                      </p:cBhvr>
                                      <p:to>
                                        <p:strVal val="visible"/>
                                      </p:to>
                                    </p:set>
                                    <p:animEffect transition="in" filter="wheel(1)">
                                      <p:cBhvr>
                                        <p:cTn id="18" dur="2000"/>
                                        <p:tgtEl>
                                          <p:spTgt spid="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anim calcmode="lin" valueType="num">
                                      <p:cBhvr additive="base">
                                        <p:cTn id="2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 calcmode="lin" valueType="num">
                                      <p:cBhvr additive="base">
                                        <p:cTn id="27"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nodeType="clickEffect">
                                  <p:stCondLst>
                                    <p:cond delay="0"/>
                                  </p:stCondLst>
                                  <p:childTnLst>
                                    <p:set>
                                      <p:cBhvr>
                                        <p:cTn id="32" dur="1" fill="hold">
                                          <p:stCondLst>
                                            <p:cond delay="0"/>
                                          </p:stCondLst>
                                        </p:cTn>
                                        <p:tgtEl>
                                          <p:spTgt spid="7">
                                            <p:txEl>
                                              <p:pRg st="4" end="4"/>
                                            </p:txEl>
                                          </p:spTgt>
                                        </p:tgtEl>
                                        <p:attrNameLst>
                                          <p:attrName>style.visibility</p:attrName>
                                        </p:attrNameLst>
                                      </p:cBhvr>
                                      <p:to>
                                        <p:strVal val="visible"/>
                                      </p:to>
                                    </p:set>
                                    <p:anim calcmode="lin" valueType="num">
                                      <p:cBhvr>
                                        <p:cTn id="33" dur="1000" fill="hold"/>
                                        <p:tgtEl>
                                          <p:spTgt spid="7">
                                            <p:txEl>
                                              <p:pRg st="4" end="4"/>
                                            </p:txEl>
                                          </p:spTgt>
                                        </p:tgtEl>
                                        <p:attrNameLst>
                                          <p:attrName>ppt_w</p:attrName>
                                        </p:attrNameLst>
                                      </p:cBhvr>
                                      <p:tavLst>
                                        <p:tav tm="0">
                                          <p:val>
                                            <p:fltVal val="0"/>
                                          </p:val>
                                        </p:tav>
                                        <p:tav tm="100000">
                                          <p:val>
                                            <p:strVal val="#ppt_w"/>
                                          </p:val>
                                        </p:tav>
                                      </p:tavLst>
                                    </p:anim>
                                    <p:anim calcmode="lin" valueType="num">
                                      <p:cBhvr>
                                        <p:cTn id="34" dur="1000" fill="hold"/>
                                        <p:tgtEl>
                                          <p:spTgt spid="7">
                                            <p:txEl>
                                              <p:pRg st="4" end="4"/>
                                            </p:txEl>
                                          </p:spTgt>
                                        </p:tgtEl>
                                        <p:attrNameLst>
                                          <p:attrName>ppt_h</p:attrName>
                                        </p:attrNameLst>
                                      </p:cBhvr>
                                      <p:tavLst>
                                        <p:tav tm="0">
                                          <p:val>
                                            <p:fltVal val="0"/>
                                          </p:val>
                                        </p:tav>
                                        <p:tav tm="100000">
                                          <p:val>
                                            <p:strVal val="#ppt_h"/>
                                          </p:val>
                                        </p:tav>
                                      </p:tavLst>
                                    </p:anim>
                                    <p:anim calcmode="lin" valueType="num">
                                      <p:cBhvr>
                                        <p:cTn id="35" dur="1000" fill="hold"/>
                                        <p:tgtEl>
                                          <p:spTgt spid="7">
                                            <p:txEl>
                                              <p:pRg st="4" end="4"/>
                                            </p:txEl>
                                          </p:spTgt>
                                        </p:tgtEl>
                                        <p:attrNameLst>
                                          <p:attrName>style.rotation</p:attrName>
                                        </p:attrNameLst>
                                      </p:cBhvr>
                                      <p:tavLst>
                                        <p:tav tm="0">
                                          <p:val>
                                            <p:fltVal val="90"/>
                                          </p:val>
                                        </p:tav>
                                        <p:tav tm="100000">
                                          <p:val>
                                            <p:fltVal val="0"/>
                                          </p:val>
                                        </p:tav>
                                      </p:tavLst>
                                    </p:anim>
                                    <p:animEffect transition="in" filter="fade">
                                      <p:cBhvr>
                                        <p:cTn id="36" dur="10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rtl="1">
              <a:buNone/>
            </a:pPr>
            <a:r>
              <a:rPr lang="ar-IQ" sz="2800" b="1" dirty="0" smtClean="0">
                <a:solidFill>
                  <a:srgbClr val="FF0000"/>
                </a:solidFill>
              </a:rPr>
              <a:t>ج// نعم / </a:t>
            </a:r>
            <a:r>
              <a:rPr lang="ar-SA" sz="2800" b="1" dirty="0" smtClean="0">
                <a:solidFill>
                  <a:srgbClr val="FF0000"/>
                </a:solidFill>
              </a:rPr>
              <a:t>يجوز </a:t>
            </a:r>
            <a:r>
              <a:rPr lang="ar-SA" sz="2800" b="1" dirty="0">
                <a:solidFill>
                  <a:srgbClr val="FF0000"/>
                </a:solidFill>
              </a:rPr>
              <a:t>ان يكون محل الالتزام معدوماً وقت التعاقد </a:t>
            </a:r>
            <a:r>
              <a:rPr lang="ar-SA" sz="2800" dirty="0"/>
              <a:t>إذا كان ممكن الوجود في المستقبل وعين تعييناً نافياً للجهالة والغرر، كبيع منزل قبل ان يبدأ بناؤه على ان تنتقل ملكيته للمشتري بعد </a:t>
            </a:r>
            <a:r>
              <a:rPr lang="ar-SA" sz="2800" dirty="0" smtClean="0"/>
              <a:t>اكتماله</a:t>
            </a:r>
            <a:r>
              <a:rPr lang="ar-IQ" sz="2800" dirty="0" smtClean="0"/>
              <a:t>.</a:t>
            </a:r>
          </a:p>
          <a:p>
            <a:pPr marL="109728" indent="0" algn="just" rtl="1">
              <a:buNone/>
            </a:pPr>
            <a:endParaRPr lang="ar-IQ" sz="2800" dirty="0" smtClean="0"/>
          </a:p>
          <a:p>
            <a:pPr marL="109728" indent="0" algn="just" rtl="1">
              <a:buNone/>
            </a:pPr>
            <a:r>
              <a:rPr lang="ar-IQ" sz="2800" b="1" dirty="0" smtClean="0">
                <a:solidFill>
                  <a:srgbClr val="0070C0"/>
                </a:solidFill>
              </a:rPr>
              <a:t>س// هل يجوز ان </a:t>
            </a:r>
            <a:r>
              <a:rPr lang="ar-IQ" sz="2800" b="1" dirty="0">
                <a:solidFill>
                  <a:srgbClr val="0070C0"/>
                </a:solidFill>
              </a:rPr>
              <a:t>يبع صاحب المصنع منتجاته قبل </a:t>
            </a:r>
            <a:r>
              <a:rPr lang="ar-IQ" sz="2800" b="1" dirty="0" smtClean="0">
                <a:solidFill>
                  <a:srgbClr val="0070C0"/>
                </a:solidFill>
              </a:rPr>
              <a:t>صنعها.</a:t>
            </a:r>
          </a:p>
          <a:p>
            <a:pPr marL="109728" indent="0" algn="just" rtl="1">
              <a:buNone/>
            </a:pPr>
            <a:r>
              <a:rPr lang="ar-IQ" sz="2800" dirty="0" smtClean="0"/>
              <a:t>ج/ نعم يجوز</a:t>
            </a:r>
          </a:p>
          <a:p>
            <a:pPr marL="109728" indent="0" algn="just" rtl="1">
              <a:buNone/>
            </a:pPr>
            <a:r>
              <a:rPr lang="ar-IQ" sz="2800" b="1" dirty="0">
                <a:solidFill>
                  <a:srgbClr val="0070C0"/>
                </a:solidFill>
              </a:rPr>
              <a:t>س //هل يجوز بيع المزارع المحصولات قبل </a:t>
            </a:r>
            <a:r>
              <a:rPr lang="ar-IQ" sz="2800" b="1" dirty="0" smtClean="0">
                <a:solidFill>
                  <a:srgbClr val="0070C0"/>
                </a:solidFill>
              </a:rPr>
              <a:t>اوانها، </a:t>
            </a:r>
            <a:r>
              <a:rPr lang="ar-IQ" sz="2800" b="1" dirty="0">
                <a:solidFill>
                  <a:srgbClr val="0070C0"/>
                </a:solidFill>
              </a:rPr>
              <a:t>وبيع المؤلف مؤلفه قبل تمامه.</a:t>
            </a:r>
          </a:p>
          <a:p>
            <a:pPr marL="109728" indent="0" algn="just" rtl="1">
              <a:buNone/>
            </a:pPr>
            <a:r>
              <a:rPr lang="ar-IQ" sz="2400" dirty="0"/>
              <a:t>ج/ نعم يجوز</a:t>
            </a:r>
          </a:p>
          <a:p>
            <a:pPr marL="109728" indent="0" algn="just" rtl="1">
              <a:buNone/>
            </a:pP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12</a:t>
            </a:fld>
            <a:endParaRPr lang="en-US"/>
          </a:p>
        </p:txBody>
      </p:sp>
      <p:sp>
        <p:nvSpPr>
          <p:cNvPr id="5" name="Title 4"/>
          <p:cNvSpPr>
            <a:spLocks noGrp="1"/>
          </p:cNvSpPr>
          <p:nvPr>
            <p:ph type="title"/>
          </p:nvPr>
        </p:nvSpPr>
        <p:spPr/>
        <p:txBody>
          <a:bodyPr>
            <a:normAutofit fontScale="90000"/>
          </a:bodyPr>
          <a:lstStyle/>
          <a:p>
            <a:pPr algn="ctr"/>
            <a:r>
              <a:rPr lang="ar-SA" sz="4000" dirty="0">
                <a:solidFill>
                  <a:srgbClr val="FF0000"/>
                </a:solidFill>
                <a:effectLst/>
              </a:rPr>
              <a:t>المحل </a:t>
            </a:r>
            <a:r>
              <a:rPr lang="ar-SA" sz="4000" dirty="0" smtClean="0">
                <a:solidFill>
                  <a:srgbClr val="FF0000"/>
                </a:solidFill>
                <a:effectLst/>
              </a:rPr>
              <a:t>المستقبل</a:t>
            </a:r>
            <a:r>
              <a:rPr lang="ar-IQ" sz="3600" dirty="0" smtClean="0">
                <a:solidFill>
                  <a:srgbClr val="00B0F0"/>
                </a:solidFill>
                <a:effectLst/>
              </a:rPr>
              <a:t/>
            </a:r>
            <a:br>
              <a:rPr lang="ar-IQ" sz="3600" dirty="0" smtClean="0">
                <a:solidFill>
                  <a:srgbClr val="00B0F0"/>
                </a:solidFill>
                <a:effectLst/>
              </a:rPr>
            </a:br>
            <a:r>
              <a:rPr lang="ar-IQ" sz="3600" dirty="0" smtClean="0">
                <a:solidFill>
                  <a:srgbClr val="00B0F0"/>
                </a:solidFill>
                <a:effectLst/>
              </a:rPr>
              <a:t>س/ هل </a:t>
            </a:r>
            <a:r>
              <a:rPr lang="ar-SA" sz="3600" dirty="0" smtClean="0">
                <a:solidFill>
                  <a:srgbClr val="00B0F0"/>
                </a:solidFill>
              </a:rPr>
              <a:t>يجوز </a:t>
            </a:r>
            <a:r>
              <a:rPr lang="ar-SA" sz="3600" dirty="0">
                <a:solidFill>
                  <a:srgbClr val="00B0F0"/>
                </a:solidFill>
              </a:rPr>
              <a:t>ان يكون محل الالتزام معدوماً وقت التعاقد </a:t>
            </a:r>
            <a:endParaRPr lang="en-US" sz="3600" dirty="0">
              <a:solidFill>
                <a:srgbClr val="00B0F0"/>
              </a:solidFill>
              <a:effectLst/>
            </a:endParaRPr>
          </a:p>
        </p:txBody>
      </p:sp>
    </p:spTree>
    <p:extLst>
      <p:ext uri="{BB962C8B-B14F-4D97-AF65-F5344CB8AC3E}">
        <p14:creationId xmlns:p14="http://schemas.microsoft.com/office/powerpoint/2010/main" val="1747846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Effect transition="in" filter="fade">
                                      <p:cBhvr>
                                        <p:cTn id="18" dur="500"/>
                                        <p:tgtEl>
                                          <p:spTgt spid="2">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500"/>
                                        <p:tgtEl>
                                          <p:spTgt spid="2">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2">
                                            <p:txEl>
                                              <p:pRg st="4" end="4"/>
                                            </p:txEl>
                                          </p:spTgt>
                                        </p:tgtEl>
                                        <p:attrNameLst>
                                          <p:attrName>style.visibility</p:attrName>
                                        </p:attrNameLst>
                                      </p:cBhvr>
                                      <p:to>
                                        <p:strVal val="visible"/>
                                      </p:to>
                                    </p:set>
                                    <p:animEffect transition="in" filter="fade">
                                      <p:cBhvr>
                                        <p:cTn id="26" dur="500"/>
                                        <p:tgtEl>
                                          <p:spTgt spid="2">
                                            <p:txEl>
                                              <p:pRg st="4" end="4"/>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animEffect transition="in" filter="fade">
                                      <p:cBhvr>
                                        <p:cTn id="29"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rtl="1">
              <a:buNone/>
            </a:pPr>
            <a:r>
              <a:rPr lang="ar-IQ" sz="3200" b="1" dirty="0">
                <a:solidFill>
                  <a:srgbClr val="FF0000"/>
                </a:solidFill>
                <a:latin typeface="+mj-lt"/>
                <a:ea typeface="+mj-ea"/>
                <a:cs typeface="+mj-cs"/>
              </a:rPr>
              <a:t>1- الحالة </a:t>
            </a:r>
            <a:r>
              <a:rPr lang="ar-IQ" sz="3200" b="1" dirty="0" smtClean="0">
                <a:solidFill>
                  <a:srgbClr val="FF0000"/>
                </a:solidFill>
                <a:latin typeface="+mj-lt"/>
                <a:ea typeface="+mj-ea"/>
                <a:cs typeface="+mj-cs"/>
              </a:rPr>
              <a:t>الأولى: مخاطرة وجود المبيع </a:t>
            </a:r>
          </a:p>
          <a:p>
            <a:pPr marL="109728" indent="0" algn="r" rtl="1">
              <a:buNone/>
            </a:pPr>
            <a:r>
              <a:rPr lang="ar-IQ" sz="2400" dirty="0" smtClean="0"/>
              <a:t>نعم//يجوز بيع </a:t>
            </a:r>
            <a:r>
              <a:rPr lang="ar-IQ" sz="2400" dirty="0"/>
              <a:t>الاشياء المستقبلية قد يكون بيعا تاما او بيعا معلقا على شرط وفقا لعقد </a:t>
            </a:r>
            <a:r>
              <a:rPr lang="ar-IQ" sz="2400" dirty="0" smtClean="0"/>
              <a:t>المتعاقدين. </a:t>
            </a:r>
          </a:p>
          <a:p>
            <a:pPr marL="109728" indent="0" algn="r" rtl="1">
              <a:buNone/>
            </a:pPr>
            <a:r>
              <a:rPr lang="ar-IQ" sz="2400" dirty="0" smtClean="0"/>
              <a:t> فاذا ظهر ان قصد الطرفين قد انصرف الى البيع التام يكون حكم العقود الاحتمالية التي تعتمد الحظ والامل لان المشتري يخاطر في وجود المبيع ذاته ويلتزم بدفع الثمن سواء وجد المبيع ام لم يوجد . </a:t>
            </a:r>
          </a:p>
          <a:p>
            <a:pPr marL="109728" indent="0" algn="r" rtl="1">
              <a:buNone/>
            </a:pPr>
            <a:r>
              <a:rPr lang="ar-IQ" sz="2400" dirty="0" smtClean="0"/>
              <a:t>1</a:t>
            </a: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13</a:t>
            </a:fld>
            <a:endParaRPr lang="en-US"/>
          </a:p>
        </p:txBody>
      </p:sp>
      <p:sp>
        <p:nvSpPr>
          <p:cNvPr id="5" name="Title 4"/>
          <p:cNvSpPr>
            <a:spLocks noGrp="1"/>
          </p:cNvSpPr>
          <p:nvPr>
            <p:ph type="title"/>
          </p:nvPr>
        </p:nvSpPr>
        <p:spPr/>
        <p:txBody>
          <a:bodyPr/>
          <a:lstStyle/>
          <a:p>
            <a:pPr algn="ctr"/>
            <a:r>
              <a:rPr lang="ar-SA" sz="4400" dirty="0"/>
              <a:t> </a:t>
            </a:r>
            <a:r>
              <a:rPr lang="ar-IQ" sz="4400" dirty="0" smtClean="0">
                <a:solidFill>
                  <a:srgbClr val="00B0F0"/>
                </a:solidFill>
                <a:effectLst/>
              </a:rPr>
              <a:t>س// هل من الجائز </a:t>
            </a:r>
            <a:r>
              <a:rPr lang="ar-SA" sz="4400" dirty="0" smtClean="0">
                <a:solidFill>
                  <a:srgbClr val="00B0F0"/>
                </a:solidFill>
                <a:effectLst/>
              </a:rPr>
              <a:t>بيع </a:t>
            </a:r>
            <a:r>
              <a:rPr lang="ar-SA" sz="4400" dirty="0">
                <a:solidFill>
                  <a:srgbClr val="00B0F0"/>
                </a:solidFill>
                <a:effectLst/>
              </a:rPr>
              <a:t>الأشياء </a:t>
            </a:r>
            <a:r>
              <a:rPr lang="ar-SA" sz="4400" dirty="0" smtClean="0">
                <a:solidFill>
                  <a:srgbClr val="00B0F0"/>
                </a:solidFill>
                <a:effectLst/>
              </a:rPr>
              <a:t>المستقبلية</a:t>
            </a:r>
            <a:r>
              <a:rPr lang="ar-IQ" sz="4400" dirty="0" smtClean="0">
                <a:solidFill>
                  <a:srgbClr val="00B0F0"/>
                </a:solidFill>
                <a:effectLst/>
              </a:rPr>
              <a:t>؟</a:t>
            </a:r>
            <a:r>
              <a:rPr lang="ar-SA" sz="4400" dirty="0" smtClean="0">
                <a:solidFill>
                  <a:srgbClr val="00B0F0"/>
                </a:solidFill>
                <a:effectLst/>
              </a:rPr>
              <a:t> </a:t>
            </a:r>
            <a:endParaRPr lang="en-US" dirty="0">
              <a:solidFill>
                <a:srgbClr val="00B0F0"/>
              </a:solidFill>
              <a:effectLst/>
            </a:endParaRPr>
          </a:p>
        </p:txBody>
      </p:sp>
    </p:spTree>
    <p:extLst>
      <p:ext uri="{BB962C8B-B14F-4D97-AF65-F5344CB8AC3E}">
        <p14:creationId xmlns:p14="http://schemas.microsoft.com/office/powerpoint/2010/main" val="13080400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r" rtl="1">
              <a:buNone/>
            </a:pPr>
            <a:r>
              <a:rPr lang="ar-IQ" sz="2800" dirty="0" smtClean="0"/>
              <a:t>ج// </a:t>
            </a:r>
            <a:r>
              <a:rPr lang="ar-IQ" sz="2800" b="1" dirty="0" smtClean="0">
                <a:solidFill>
                  <a:srgbClr val="FF0000"/>
                </a:solidFill>
              </a:rPr>
              <a:t>وييعتبرونه </a:t>
            </a:r>
            <a:r>
              <a:rPr lang="ar-IQ" sz="2800" b="1" dirty="0">
                <a:solidFill>
                  <a:srgbClr val="FF0000"/>
                </a:solidFill>
              </a:rPr>
              <a:t>هذا العقد باطلا: </a:t>
            </a:r>
            <a:r>
              <a:rPr lang="ar-IQ" sz="2800" dirty="0"/>
              <a:t>لان المشتري يخاطر في وجود المبيع ذاته ويلتزم بدفع الثمن سواء وجد المبيع ام لم يوجد </a:t>
            </a:r>
            <a:endParaRPr lang="en-US" sz="2800" dirty="0"/>
          </a:p>
          <a:p>
            <a:pPr marL="109728" indent="0" algn="ctr" rtl="1">
              <a:buNone/>
            </a:pPr>
            <a:r>
              <a:rPr lang="ar-IQ" sz="4000" b="1" dirty="0" smtClean="0">
                <a:solidFill>
                  <a:srgbClr val="FF0000"/>
                </a:solidFill>
                <a:latin typeface="+mj-lt"/>
                <a:ea typeface="+mj-ea"/>
                <a:cs typeface="+mj-cs"/>
              </a:rPr>
              <a:t> </a:t>
            </a:r>
            <a:r>
              <a:rPr lang="ar-IQ" sz="4000" b="1" dirty="0">
                <a:solidFill>
                  <a:srgbClr val="FF0000"/>
                </a:solidFill>
                <a:latin typeface="+mj-lt"/>
                <a:ea typeface="+mj-ea"/>
                <a:cs typeface="+mj-cs"/>
              </a:rPr>
              <a:t>الراي </a:t>
            </a:r>
            <a:r>
              <a:rPr lang="ar-IQ" sz="4000" b="1" dirty="0" smtClean="0">
                <a:solidFill>
                  <a:srgbClr val="FF0000"/>
                </a:solidFill>
                <a:latin typeface="+mj-lt"/>
                <a:ea typeface="+mj-ea"/>
                <a:cs typeface="+mj-cs"/>
              </a:rPr>
              <a:t>الأخر</a:t>
            </a:r>
            <a:endParaRPr lang="ar-IQ" sz="4000" b="1" dirty="0">
              <a:solidFill>
                <a:srgbClr val="FF0000"/>
              </a:solidFill>
              <a:latin typeface="+mj-lt"/>
              <a:ea typeface="+mj-ea"/>
              <a:cs typeface="+mj-cs"/>
            </a:endParaRPr>
          </a:p>
          <a:p>
            <a:pPr marL="109728" indent="0" algn="r" rtl="1">
              <a:buNone/>
            </a:pPr>
            <a:r>
              <a:rPr lang="ar-IQ" sz="2800" dirty="0" smtClean="0"/>
              <a:t>ج// </a:t>
            </a:r>
            <a:r>
              <a:rPr lang="ar-IQ" sz="2800" b="1" dirty="0">
                <a:solidFill>
                  <a:srgbClr val="FF0000"/>
                </a:solidFill>
              </a:rPr>
              <a:t>ليس بباطل</a:t>
            </a:r>
            <a:r>
              <a:rPr lang="ar-IQ" sz="2800" dirty="0" smtClean="0"/>
              <a:t>، يذهب </a:t>
            </a:r>
            <a:r>
              <a:rPr lang="ar-IQ" sz="2800" dirty="0"/>
              <a:t>اليه بعض الفقهاء ومثاله بيع الصياد ما قد يوجد </a:t>
            </a:r>
            <a:r>
              <a:rPr lang="ar-IQ" sz="2800" dirty="0" smtClean="0"/>
              <a:t>في </a:t>
            </a:r>
            <a:r>
              <a:rPr lang="ar-IQ" sz="2800" dirty="0"/>
              <a:t>شبكته.</a:t>
            </a:r>
            <a:endParaRPr lang="en-US" dirty="0"/>
          </a:p>
          <a:p>
            <a:pPr marL="109728" indent="0" algn="r">
              <a:buNone/>
            </a:pP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14</a:t>
            </a:fld>
            <a:endParaRPr lang="en-US"/>
          </a:p>
        </p:txBody>
      </p:sp>
      <p:sp>
        <p:nvSpPr>
          <p:cNvPr id="5" name="Title 4"/>
          <p:cNvSpPr>
            <a:spLocks noGrp="1"/>
          </p:cNvSpPr>
          <p:nvPr>
            <p:ph type="title"/>
          </p:nvPr>
        </p:nvSpPr>
        <p:spPr/>
        <p:txBody>
          <a:bodyPr>
            <a:normAutofit/>
          </a:bodyPr>
          <a:lstStyle/>
          <a:p>
            <a:pPr algn="ctr"/>
            <a:r>
              <a:rPr lang="ar-IQ" sz="4000" dirty="0" smtClean="0">
                <a:solidFill>
                  <a:srgbClr val="FF0000"/>
                </a:solidFill>
                <a:effectLst/>
              </a:rPr>
              <a:t>الراي الأول</a:t>
            </a:r>
            <a:endParaRPr lang="en-US" sz="4000" dirty="0">
              <a:solidFill>
                <a:srgbClr val="FF0000"/>
              </a:solidFill>
              <a:effectLst/>
            </a:endParaRPr>
          </a:p>
        </p:txBody>
      </p:sp>
    </p:spTree>
    <p:extLst>
      <p:ext uri="{BB962C8B-B14F-4D97-AF65-F5344CB8AC3E}">
        <p14:creationId xmlns:p14="http://schemas.microsoft.com/office/powerpoint/2010/main" val="39633137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57400"/>
            <a:ext cx="8229600" cy="3949891"/>
          </a:xfrm>
        </p:spPr>
        <p:txBody>
          <a:bodyPr/>
          <a:lstStyle/>
          <a:p>
            <a:pPr marL="109728" indent="0" algn="just" rtl="1">
              <a:buNone/>
            </a:pPr>
            <a:r>
              <a:rPr lang="ar-IQ" sz="3200" b="1" dirty="0">
                <a:solidFill>
                  <a:srgbClr val="FF0000"/>
                </a:solidFill>
                <a:latin typeface="+mj-lt"/>
                <a:ea typeface="+mj-ea"/>
                <a:cs typeface="+mj-cs"/>
              </a:rPr>
              <a:t>فان المشتري لا يجازف في وجود المبيع بل يجازف في كميته ومقداره </a:t>
            </a:r>
          </a:p>
          <a:p>
            <a:pPr marL="109728" indent="0" algn="just" rtl="1">
              <a:buNone/>
            </a:pPr>
            <a:r>
              <a:rPr lang="ar-IQ" sz="2800" b="1" dirty="0" smtClean="0">
                <a:solidFill>
                  <a:srgbClr val="FF0000"/>
                </a:solidFill>
              </a:rPr>
              <a:t>ولذا </a:t>
            </a:r>
            <a:r>
              <a:rPr lang="ar-IQ" sz="2800" b="1" dirty="0">
                <a:solidFill>
                  <a:srgbClr val="FF0000"/>
                </a:solidFill>
              </a:rPr>
              <a:t>يعتبر البيع معلقا على شرط </a:t>
            </a:r>
            <a:r>
              <a:rPr lang="ar-IQ" sz="2800" b="1" dirty="0" smtClean="0">
                <a:solidFill>
                  <a:srgbClr val="FF0000"/>
                </a:solidFill>
              </a:rPr>
              <a:t>واقف،  </a:t>
            </a:r>
            <a:r>
              <a:rPr lang="ar-IQ" sz="2800" dirty="0"/>
              <a:t>هو وجود المبيع في المستقبل فاذا وجد المبيع تم البيع والتزم المشتري باداء الثمن بصرف </a:t>
            </a:r>
            <a:r>
              <a:rPr lang="ar-IQ" sz="2800" dirty="0" smtClean="0"/>
              <a:t>النظر عن </a:t>
            </a:r>
            <a:r>
              <a:rPr lang="ar-IQ" sz="2800" dirty="0"/>
              <a:t>مقدار المبيع </a:t>
            </a:r>
            <a:endParaRPr lang="en-GB" sz="2800" dirty="0"/>
          </a:p>
          <a:p>
            <a:pPr algn="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15</a:t>
            </a:fld>
            <a:endParaRPr lang="en-US"/>
          </a:p>
        </p:txBody>
      </p:sp>
      <p:sp>
        <p:nvSpPr>
          <p:cNvPr id="5" name="Title 4"/>
          <p:cNvSpPr>
            <a:spLocks noGrp="1"/>
          </p:cNvSpPr>
          <p:nvPr>
            <p:ph type="title"/>
          </p:nvPr>
        </p:nvSpPr>
        <p:spPr>
          <a:xfrm>
            <a:off x="457200" y="274638"/>
            <a:ext cx="8229600" cy="1630362"/>
          </a:xfrm>
        </p:spPr>
        <p:txBody>
          <a:bodyPr>
            <a:normAutofit fontScale="90000"/>
          </a:bodyPr>
          <a:lstStyle/>
          <a:p>
            <a:pPr algn="ctr"/>
            <a:r>
              <a:rPr lang="ar-IQ" sz="3600" dirty="0">
                <a:solidFill>
                  <a:srgbClr val="FF0000"/>
                </a:solidFill>
              </a:rPr>
              <a:t>2- الحالة الثانية: مخاطرة في كميته ومقداره </a:t>
            </a:r>
            <a:br>
              <a:rPr lang="ar-IQ" sz="3600" dirty="0">
                <a:solidFill>
                  <a:srgbClr val="FF0000"/>
                </a:solidFill>
              </a:rPr>
            </a:br>
            <a:r>
              <a:rPr lang="ar-IQ" sz="3600" dirty="0">
                <a:solidFill>
                  <a:srgbClr val="FF0000"/>
                </a:solidFill>
              </a:rPr>
              <a:t>المبيع </a:t>
            </a:r>
            <a:br>
              <a:rPr lang="ar-IQ" sz="3600" dirty="0">
                <a:solidFill>
                  <a:srgbClr val="FF0000"/>
                </a:solidFill>
              </a:rPr>
            </a:br>
            <a:endParaRPr lang="en-US" sz="3600" dirty="0">
              <a:solidFill>
                <a:srgbClr val="FF0000"/>
              </a:solidFill>
            </a:endParaRPr>
          </a:p>
        </p:txBody>
      </p:sp>
    </p:spTree>
    <p:extLst>
      <p:ext uri="{BB962C8B-B14F-4D97-AF65-F5344CB8AC3E}">
        <p14:creationId xmlns:p14="http://schemas.microsoft.com/office/powerpoint/2010/main" val="32861985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rtl="1">
              <a:buNone/>
            </a:pPr>
            <a:r>
              <a:rPr lang="ar-IQ" sz="2800" dirty="0"/>
              <a:t>ولمعرفة ما اذا كان </a:t>
            </a:r>
            <a:r>
              <a:rPr lang="ar-IQ" sz="2800" dirty="0" smtClean="0"/>
              <a:t>العقد </a:t>
            </a:r>
            <a:r>
              <a:rPr lang="ar-IQ" sz="2800" dirty="0"/>
              <a:t>احتماليا ام معلقا على شرط </a:t>
            </a:r>
            <a:r>
              <a:rPr lang="ar-IQ" sz="2800" dirty="0" smtClean="0"/>
              <a:t>واقف:</a:t>
            </a:r>
          </a:p>
          <a:p>
            <a:pPr marL="109728" indent="0" algn="just" rtl="1">
              <a:buNone/>
            </a:pPr>
            <a:r>
              <a:rPr lang="ar-IQ" sz="2800" dirty="0" smtClean="0"/>
              <a:t> ج/ 1) </a:t>
            </a:r>
            <a:r>
              <a:rPr lang="ar-IQ" sz="2800" b="1" dirty="0" smtClean="0">
                <a:solidFill>
                  <a:srgbClr val="FF0000"/>
                </a:solidFill>
              </a:rPr>
              <a:t>يجب </a:t>
            </a:r>
            <a:r>
              <a:rPr lang="ar-IQ" sz="2800" b="1" dirty="0">
                <a:solidFill>
                  <a:srgbClr val="FF0000"/>
                </a:solidFill>
              </a:rPr>
              <a:t>الرجوع الى نية </a:t>
            </a:r>
            <a:r>
              <a:rPr lang="ar-IQ" sz="2800" b="1" dirty="0" smtClean="0">
                <a:solidFill>
                  <a:srgbClr val="FF0000"/>
                </a:solidFill>
              </a:rPr>
              <a:t>المتعاقدين</a:t>
            </a:r>
          </a:p>
          <a:p>
            <a:pPr marL="109728" indent="0" algn="just" rtl="1">
              <a:buNone/>
            </a:pPr>
            <a:r>
              <a:rPr lang="ar-IQ" sz="2800" dirty="0" smtClean="0"/>
              <a:t> </a:t>
            </a:r>
            <a:r>
              <a:rPr lang="ar-IQ" sz="2800" dirty="0"/>
              <a:t>وهذه النية يمكن </a:t>
            </a:r>
            <a:r>
              <a:rPr lang="ar-IQ" sz="2800" dirty="0" smtClean="0"/>
              <a:t>استخلاصها </a:t>
            </a:r>
            <a:r>
              <a:rPr lang="ar-IQ" sz="2800" dirty="0"/>
              <a:t>من ظروف التعاقد وبشكل خاص من مقدار الثمن ونسبته الى قيمة المبيع فاذا كان مقاربا لها اعتبر العقد معلقا على شرط وجود المبيع وان كان ضئيلا لا يتناسب معها اعتبر من العقود </a:t>
            </a:r>
            <a:r>
              <a:rPr lang="ar-IQ" sz="2800" dirty="0" smtClean="0"/>
              <a:t>الاحتمالية.</a:t>
            </a:r>
          </a:p>
          <a:p>
            <a:pPr marL="109728" indent="0" algn="just" rtl="1">
              <a:buNone/>
            </a:pPr>
            <a:r>
              <a:rPr lang="ar-IQ" sz="2800" dirty="0" smtClean="0"/>
              <a:t>2) </a:t>
            </a:r>
            <a:r>
              <a:rPr lang="ar-IQ" sz="2800" b="1" dirty="0">
                <a:solidFill>
                  <a:srgbClr val="FF0000"/>
                </a:solidFill>
              </a:rPr>
              <a:t> واذا تعذر على القاضي استخلاص النية وجب عليه اعتبار العقد معلقا على شرط وجود المبيع </a:t>
            </a:r>
            <a:r>
              <a:rPr lang="ar-IQ" sz="2800" dirty="0" smtClean="0"/>
              <a:t>لان الغالب </a:t>
            </a:r>
            <a:r>
              <a:rPr lang="ar-IQ" sz="2800" dirty="0"/>
              <a:t>ان يخاطر المشتري في مقدار المبيع لا في وجوده.</a:t>
            </a:r>
          </a:p>
          <a:p>
            <a:pPr marL="109728" indent="0" algn="l" rtl="1">
              <a:buNone/>
            </a:pP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16</a:t>
            </a:fld>
            <a:endParaRPr lang="en-US"/>
          </a:p>
        </p:txBody>
      </p:sp>
      <p:sp>
        <p:nvSpPr>
          <p:cNvPr id="5" name="Title 4"/>
          <p:cNvSpPr>
            <a:spLocks noGrp="1"/>
          </p:cNvSpPr>
          <p:nvPr>
            <p:ph type="title"/>
          </p:nvPr>
        </p:nvSpPr>
        <p:spPr/>
        <p:txBody>
          <a:bodyPr>
            <a:normAutofit fontScale="90000"/>
          </a:bodyPr>
          <a:lstStyle/>
          <a:p>
            <a:pPr algn="ctr"/>
            <a:r>
              <a:rPr lang="ar-IQ" sz="3600" dirty="0" smtClean="0">
                <a:solidFill>
                  <a:srgbClr val="00B0F0"/>
                </a:solidFill>
                <a:effectLst/>
                <a:cs typeface="+mn-cs"/>
              </a:rPr>
              <a:t>س/</a:t>
            </a:r>
            <a:r>
              <a:rPr lang="ar-IQ" sz="3600" dirty="0">
                <a:solidFill>
                  <a:srgbClr val="00B0F0"/>
                </a:solidFill>
                <a:effectLst/>
                <a:cs typeface="+mn-cs"/>
              </a:rPr>
              <a:t> </a:t>
            </a:r>
            <a:r>
              <a:rPr lang="ar-IQ" sz="3600" dirty="0" smtClean="0">
                <a:solidFill>
                  <a:srgbClr val="00B0F0"/>
                </a:solidFill>
                <a:effectLst/>
                <a:cs typeface="+mn-cs"/>
              </a:rPr>
              <a:t>في</a:t>
            </a:r>
            <a:r>
              <a:rPr lang="ar-SA" sz="3600" dirty="0">
                <a:solidFill>
                  <a:srgbClr val="00B0F0"/>
                </a:solidFill>
                <a:effectLst/>
              </a:rPr>
              <a:t> بيع الأشياء المستقبلية </a:t>
            </a:r>
            <a:r>
              <a:rPr lang="ar-IQ" sz="3600" dirty="0" smtClean="0">
                <a:solidFill>
                  <a:srgbClr val="00B0F0"/>
                </a:solidFill>
                <a:effectLst/>
              </a:rPr>
              <a:t>ما هو الحل </a:t>
            </a:r>
            <a:r>
              <a:rPr lang="ar-IQ" sz="3600" dirty="0" smtClean="0">
                <a:solidFill>
                  <a:srgbClr val="00B0F0"/>
                </a:solidFill>
                <a:effectLst/>
                <a:cs typeface="+mn-cs"/>
              </a:rPr>
              <a:t>لمعرفة </a:t>
            </a:r>
            <a:r>
              <a:rPr lang="ar-IQ" sz="3600" dirty="0">
                <a:solidFill>
                  <a:srgbClr val="00B0F0"/>
                </a:solidFill>
                <a:effectLst/>
                <a:cs typeface="+mn-cs"/>
              </a:rPr>
              <a:t>ما اذا كان العقد احتماليا ام معلقا على شرط </a:t>
            </a:r>
            <a:r>
              <a:rPr lang="ar-IQ" sz="3600" dirty="0" smtClean="0">
                <a:solidFill>
                  <a:srgbClr val="00B0F0"/>
                </a:solidFill>
                <a:effectLst/>
                <a:cs typeface="+mn-cs"/>
              </a:rPr>
              <a:t>واقف؟</a:t>
            </a:r>
            <a:r>
              <a:rPr lang="ar-IQ" dirty="0" smtClean="0"/>
              <a:t> </a:t>
            </a:r>
            <a:endParaRPr lang="en-US" dirty="0"/>
          </a:p>
        </p:txBody>
      </p:sp>
    </p:spTree>
    <p:extLst>
      <p:ext uri="{BB962C8B-B14F-4D97-AF65-F5344CB8AC3E}">
        <p14:creationId xmlns:p14="http://schemas.microsoft.com/office/powerpoint/2010/main" val="8606618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8091"/>
          </a:xfrm>
        </p:spPr>
        <p:txBody>
          <a:bodyPr/>
          <a:lstStyle/>
          <a:p>
            <a:pPr marL="109728" indent="0" algn="just" rtl="1">
              <a:buNone/>
            </a:pPr>
            <a:endParaRPr lang="ar-IQ" sz="2800" dirty="0"/>
          </a:p>
          <a:p>
            <a:pPr marL="109728" indent="0" algn="just" rtl="1">
              <a:buNone/>
            </a:pPr>
            <a:r>
              <a:rPr lang="ar-SA" sz="2800" b="1" dirty="0"/>
              <a:t>التركة المستقبلة: </a:t>
            </a:r>
            <a:r>
              <a:rPr lang="ar-SA" sz="2800" dirty="0"/>
              <a:t>ان التعامل بتركة إنسان على قيد الحياة باطل لمخالفه للآداب إذا صدر من الوارث </a:t>
            </a:r>
            <a:r>
              <a:rPr lang="ar-SA" sz="2800" b="1" dirty="0">
                <a:solidFill>
                  <a:srgbClr val="FF0000"/>
                </a:solidFill>
              </a:rPr>
              <a:t>ولمخالفته للنظام العام </a:t>
            </a:r>
            <a:r>
              <a:rPr lang="ar-SA" sz="2800" dirty="0"/>
              <a:t>إذا صدر من المورث نفسه، كأن يبيع شخص او يرهن ما سيؤول إليه من ميراث بعد وفاة أبيه.</a:t>
            </a:r>
            <a:r>
              <a:rPr lang="ar-IQ" sz="2800" dirty="0"/>
              <a:t>129 مدني</a:t>
            </a:r>
          </a:p>
          <a:p>
            <a:pPr marL="109728" indent="0" algn="r">
              <a:buNone/>
            </a:pP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17</a:t>
            </a:fld>
            <a:endParaRPr lang="en-US"/>
          </a:p>
        </p:txBody>
      </p:sp>
      <p:sp>
        <p:nvSpPr>
          <p:cNvPr id="5" name="Title 4"/>
          <p:cNvSpPr>
            <a:spLocks noGrp="1"/>
          </p:cNvSpPr>
          <p:nvPr>
            <p:ph type="title"/>
          </p:nvPr>
        </p:nvSpPr>
        <p:spPr/>
        <p:txBody>
          <a:bodyPr>
            <a:normAutofit/>
          </a:bodyPr>
          <a:lstStyle/>
          <a:p>
            <a:pPr algn="ctr"/>
            <a:r>
              <a:rPr lang="ar-SA" sz="4000" dirty="0">
                <a:solidFill>
                  <a:srgbClr val="FF0000"/>
                </a:solidFill>
                <a:effectLst/>
              </a:rPr>
              <a:t>التركة </a:t>
            </a:r>
            <a:r>
              <a:rPr lang="ar-SA" sz="4000" dirty="0" smtClean="0">
                <a:solidFill>
                  <a:srgbClr val="FF0000"/>
                </a:solidFill>
                <a:effectLst/>
              </a:rPr>
              <a:t>المستقبلة</a:t>
            </a:r>
            <a:endParaRPr lang="en-US" sz="4000" dirty="0">
              <a:solidFill>
                <a:srgbClr val="FF0000"/>
              </a:solidFill>
              <a:effectLst/>
            </a:endParaRPr>
          </a:p>
        </p:txBody>
      </p:sp>
    </p:spTree>
    <p:extLst>
      <p:ext uri="{BB962C8B-B14F-4D97-AF65-F5344CB8AC3E}">
        <p14:creationId xmlns:p14="http://schemas.microsoft.com/office/powerpoint/2010/main" val="16619253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76200"/>
            <a:ext cx="8991600" cy="6781800"/>
          </a:xfrm>
        </p:spPr>
        <p:txBody>
          <a:bodyPr>
            <a:normAutofit/>
          </a:bodyPr>
          <a:lstStyle/>
          <a:p>
            <a:pPr algn="ctr" rtl="1">
              <a:buNone/>
            </a:pPr>
            <a:r>
              <a:rPr lang="ar-IQ" sz="2900" b="1" dirty="0">
                <a:solidFill>
                  <a:srgbClr val="FF0000"/>
                </a:solidFill>
              </a:rPr>
              <a:t>الشرط </a:t>
            </a:r>
            <a:r>
              <a:rPr lang="ar-IQ" sz="2900" b="1" dirty="0" smtClean="0">
                <a:solidFill>
                  <a:srgbClr val="FF0000"/>
                </a:solidFill>
              </a:rPr>
              <a:t>الثاني: </a:t>
            </a:r>
            <a:r>
              <a:rPr lang="ar-IQ" sz="2900" b="1" dirty="0">
                <a:solidFill>
                  <a:srgbClr val="FF0000"/>
                </a:solidFill>
              </a:rPr>
              <a:t>يجب ان يكون المبيع معينا او قابلا للتعين</a:t>
            </a:r>
            <a:r>
              <a:rPr lang="ar-IQ" sz="2900" b="1" dirty="0" smtClean="0">
                <a:solidFill>
                  <a:srgbClr val="FF0000"/>
                </a:solidFill>
              </a:rPr>
              <a:t>:</a:t>
            </a:r>
            <a:endParaRPr lang="ar-IQ" sz="2900" b="1" dirty="0">
              <a:solidFill>
                <a:srgbClr val="FF0000"/>
              </a:solidFill>
            </a:endParaRPr>
          </a:p>
          <a:p>
            <a:pPr algn="ctr" rtl="1">
              <a:buNone/>
            </a:pPr>
            <a:r>
              <a:rPr lang="ar-IQ" sz="2900" b="1" dirty="0" smtClean="0">
                <a:solidFill>
                  <a:srgbClr val="FF0000"/>
                </a:solidFill>
              </a:rPr>
              <a:t>مادة (138 ) م.ع</a:t>
            </a:r>
            <a:r>
              <a:rPr lang="ar-IQ" sz="2900" b="1" dirty="0">
                <a:solidFill>
                  <a:srgbClr val="FF0000"/>
                </a:solidFill>
              </a:rPr>
              <a:t>.</a:t>
            </a:r>
          </a:p>
          <a:p>
            <a:pPr algn="r" rtl="1">
              <a:buNone/>
            </a:pPr>
            <a:r>
              <a:rPr lang="ar-IQ" sz="3200" dirty="0"/>
              <a:t>يجب ان يكون المبيع فضلا عن كونه </a:t>
            </a:r>
            <a:r>
              <a:rPr lang="ar-IQ" sz="3200" dirty="0" smtClean="0"/>
              <a:t>موجودا </a:t>
            </a:r>
            <a:r>
              <a:rPr lang="ar-IQ" sz="3200" dirty="0"/>
              <a:t>او محتمل الوجود ان يكون </a:t>
            </a:r>
            <a:r>
              <a:rPr lang="ar-IQ" sz="3200" b="1" dirty="0">
                <a:solidFill>
                  <a:srgbClr val="FF0000"/>
                </a:solidFill>
              </a:rPr>
              <a:t>معينا او قابلا </a:t>
            </a:r>
            <a:r>
              <a:rPr lang="ar-IQ" sz="3200" b="1" dirty="0" smtClean="0">
                <a:solidFill>
                  <a:srgbClr val="FF0000"/>
                </a:solidFill>
              </a:rPr>
              <a:t>للتعين </a:t>
            </a:r>
            <a:r>
              <a:rPr lang="ar-IQ" sz="3200" dirty="0"/>
              <a:t>اذ يجب ان </a:t>
            </a:r>
            <a:r>
              <a:rPr lang="ar-SA" sz="3200" dirty="0"/>
              <a:t>ي</a:t>
            </a:r>
            <a:r>
              <a:rPr lang="ar-IQ" sz="3200" dirty="0"/>
              <a:t>كون </a:t>
            </a:r>
            <a:r>
              <a:rPr lang="ar-IQ" sz="3200" b="1" dirty="0">
                <a:solidFill>
                  <a:srgbClr val="FF0000"/>
                </a:solidFill>
              </a:rPr>
              <a:t>المبيع معينا </a:t>
            </a:r>
            <a:r>
              <a:rPr lang="ar-IQ" sz="3200" b="1" dirty="0" smtClean="0">
                <a:solidFill>
                  <a:srgbClr val="FF0000"/>
                </a:solidFill>
              </a:rPr>
              <a:t>تعينا نافيا </a:t>
            </a:r>
            <a:r>
              <a:rPr lang="ar-IQ" sz="3200" b="1" dirty="0">
                <a:solidFill>
                  <a:srgbClr val="FF0000"/>
                </a:solidFill>
              </a:rPr>
              <a:t>للجهالة الفاحشة </a:t>
            </a:r>
            <a:endParaRPr lang="ar-IQ" sz="3200" b="1" dirty="0" smtClean="0">
              <a:solidFill>
                <a:srgbClr val="FF0000"/>
              </a:solidFill>
            </a:endParaRPr>
          </a:p>
          <a:p>
            <a:pPr algn="r" rtl="1">
              <a:buNone/>
            </a:pPr>
            <a:r>
              <a:rPr lang="ar-IQ" sz="3200" dirty="0" smtClean="0"/>
              <a:t>والمبيع </a:t>
            </a:r>
            <a:r>
              <a:rPr lang="ar-IQ" sz="3200" dirty="0"/>
              <a:t>اما يكون من الاشياء المثلية او الاشياء القيمية.</a:t>
            </a:r>
            <a:endParaRPr lang="en-GB" sz="3200" dirty="0"/>
          </a:p>
          <a:p>
            <a:pPr algn="r" rtl="1">
              <a:buNone/>
            </a:pPr>
            <a:endParaRPr lang="ar-IQ" dirty="0"/>
          </a:p>
          <a:p>
            <a:pPr algn="r" rtl="1">
              <a:buNone/>
            </a:pPr>
            <a:endParaRPr lang="ar-IQ" b="1" dirty="0"/>
          </a:p>
          <a:p>
            <a:pPr algn="r" rtl="1">
              <a:buNone/>
            </a:pPr>
            <a:r>
              <a:rPr lang="ar-IQ" b="1" dirty="0"/>
              <a:t> </a:t>
            </a:r>
            <a:endParaRPr lang="en-US" dirty="0"/>
          </a:p>
        </p:txBody>
      </p:sp>
      <p:sp>
        <p:nvSpPr>
          <p:cNvPr id="3" name="Slide Number Placeholder 2"/>
          <p:cNvSpPr>
            <a:spLocks noGrp="1"/>
          </p:cNvSpPr>
          <p:nvPr>
            <p:ph type="sldNum" sz="quarter" idx="12"/>
          </p:nvPr>
        </p:nvSpPr>
        <p:spPr/>
        <p:txBody>
          <a:bodyPr/>
          <a:lstStyle/>
          <a:p>
            <a:fld id="{3C7BA46B-66E5-46F4-96E4-55FC2A44EE3F}" type="slidenum">
              <a:rPr lang="en-US" smtClean="0"/>
              <a:pPr/>
              <a:t>18</a:t>
            </a:fld>
            <a:endParaRPr lang="en-US"/>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20228051"/>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11891"/>
          </a:xfrm>
        </p:spPr>
        <p:txBody>
          <a:bodyPr/>
          <a:lstStyle/>
          <a:p>
            <a:pPr algn="just" rtl="1">
              <a:buNone/>
            </a:pPr>
            <a:endParaRPr lang="ar-IQ" dirty="0"/>
          </a:p>
          <a:p>
            <a:pPr algn="just" rtl="1">
              <a:buNone/>
            </a:pPr>
            <a:r>
              <a:rPr lang="ar-SA" dirty="0"/>
              <a:t>بالنسبة </a:t>
            </a:r>
            <a:r>
              <a:rPr lang="ar-SA" b="1" dirty="0">
                <a:solidFill>
                  <a:srgbClr val="FF0000"/>
                </a:solidFill>
              </a:rPr>
              <a:t>للقيميات: </a:t>
            </a:r>
            <a:r>
              <a:rPr lang="ar-SA" dirty="0"/>
              <a:t>يجب ان يكون </a:t>
            </a:r>
            <a:r>
              <a:rPr lang="ar-SA" b="1" dirty="0">
                <a:solidFill>
                  <a:srgbClr val="FF0000"/>
                </a:solidFill>
              </a:rPr>
              <a:t>محل الالتزام معيناً تعيناً كافياً يميزه عما عداه، </a:t>
            </a:r>
            <a:endParaRPr lang="ar-IQ" b="1" dirty="0" smtClean="0">
              <a:solidFill>
                <a:srgbClr val="FF0000"/>
              </a:solidFill>
            </a:endParaRPr>
          </a:p>
          <a:p>
            <a:pPr algn="just" rtl="1">
              <a:buNone/>
            </a:pPr>
            <a:r>
              <a:rPr lang="ar-IQ" b="1" dirty="0" smtClean="0">
                <a:solidFill>
                  <a:srgbClr val="FF0000"/>
                </a:solidFill>
              </a:rPr>
              <a:t>مثال/ </a:t>
            </a:r>
            <a:r>
              <a:rPr lang="ar-SA" dirty="0" smtClean="0"/>
              <a:t>فان </a:t>
            </a:r>
            <a:r>
              <a:rPr lang="ar-SA" dirty="0"/>
              <a:t>كان المحل قطعة ارض فيكون التعيين بالموقع والحدود </a:t>
            </a:r>
            <a:r>
              <a:rPr lang="ar-SA" dirty="0" smtClean="0"/>
              <a:t>والمساحة،</a:t>
            </a:r>
            <a:r>
              <a:rPr lang="ar-IQ" dirty="0" smtClean="0"/>
              <a:t> </a:t>
            </a:r>
            <a:r>
              <a:rPr lang="ar-SA" dirty="0" smtClean="0"/>
              <a:t>وان </a:t>
            </a:r>
            <a:r>
              <a:rPr lang="ar-SA" dirty="0"/>
              <a:t>كان جواداً فيكون التعيين بالجنس واللون والسن والنسب.</a:t>
            </a:r>
            <a:endParaRPr lang="ar-IQ" dirty="0"/>
          </a:p>
          <a:p>
            <a:pPr marL="109728" indent="0" algn="r">
              <a:buNone/>
            </a:pP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19</a:t>
            </a:fld>
            <a:endParaRPr lang="en-US"/>
          </a:p>
        </p:txBody>
      </p:sp>
      <p:sp>
        <p:nvSpPr>
          <p:cNvPr id="5" name="Title 4"/>
          <p:cNvSpPr>
            <a:spLocks noGrp="1"/>
          </p:cNvSpPr>
          <p:nvPr>
            <p:ph type="title"/>
          </p:nvPr>
        </p:nvSpPr>
        <p:spPr/>
        <p:txBody>
          <a:bodyPr>
            <a:normAutofit fontScale="90000"/>
          </a:bodyPr>
          <a:lstStyle/>
          <a:p>
            <a:pPr algn="ctr" rtl="1"/>
            <a:r>
              <a:rPr lang="ar-IQ" dirty="0"/>
              <a:t/>
            </a:r>
            <a:br>
              <a:rPr lang="ar-IQ" dirty="0"/>
            </a:br>
            <a:r>
              <a:rPr lang="ar-IQ" sz="4900" dirty="0" smtClean="0">
                <a:solidFill>
                  <a:srgbClr val="FF0000"/>
                </a:solidFill>
                <a:effectLst/>
              </a:rPr>
              <a:t>الأشياء </a:t>
            </a:r>
            <a:r>
              <a:rPr lang="ar-SA" sz="4900" dirty="0" smtClean="0">
                <a:solidFill>
                  <a:srgbClr val="FF0000"/>
                </a:solidFill>
                <a:effectLst/>
              </a:rPr>
              <a:t>للقيمي</a:t>
            </a:r>
            <a:r>
              <a:rPr lang="ar-IQ" sz="4900" dirty="0">
                <a:solidFill>
                  <a:srgbClr val="FF0000"/>
                </a:solidFill>
                <a:effectLst/>
              </a:rPr>
              <a:t>ة</a:t>
            </a:r>
            <a:endParaRPr lang="en-US" sz="4900" dirty="0">
              <a:solidFill>
                <a:srgbClr val="FF0000"/>
              </a:solidFill>
              <a:effectLst/>
            </a:endParaRPr>
          </a:p>
        </p:txBody>
      </p:sp>
    </p:spTree>
    <p:extLst>
      <p:ext uri="{BB962C8B-B14F-4D97-AF65-F5344CB8AC3E}">
        <p14:creationId xmlns:p14="http://schemas.microsoft.com/office/powerpoint/2010/main" val="2666763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76200"/>
            <a:ext cx="9067800" cy="6781800"/>
          </a:xfrm>
        </p:spPr>
        <p:txBody>
          <a:bodyPr>
            <a:normAutofit lnSpcReduction="10000"/>
          </a:bodyPr>
          <a:lstStyle/>
          <a:p>
            <a:pPr algn="r" rtl="1">
              <a:buNone/>
            </a:pPr>
            <a:endParaRPr lang="ar-IQ" b="1" u="sng" dirty="0"/>
          </a:p>
          <a:p>
            <a:pPr marL="624078" indent="-514350" algn="ctr" rtl="1">
              <a:buNone/>
            </a:pPr>
            <a:r>
              <a:rPr lang="ar-IQ" sz="3600" b="1" dirty="0" smtClean="0">
                <a:solidFill>
                  <a:srgbClr val="FF0000"/>
                </a:solidFill>
              </a:rPr>
              <a:t>س// </a:t>
            </a:r>
            <a:r>
              <a:rPr lang="ar-SA" sz="3600" b="1" dirty="0" smtClean="0">
                <a:solidFill>
                  <a:srgbClr val="FF0000"/>
                </a:solidFill>
              </a:rPr>
              <a:t>قارن </a:t>
            </a:r>
            <a:r>
              <a:rPr lang="ar-SA" sz="3600" b="1" dirty="0">
                <a:solidFill>
                  <a:srgbClr val="FF0000"/>
                </a:solidFill>
              </a:rPr>
              <a:t>بين بيع بشرط المذاق والبيع بشرط التجربة </a:t>
            </a:r>
            <a:endParaRPr lang="ar-IQ" sz="3600" b="1" dirty="0">
              <a:solidFill>
                <a:srgbClr val="FF0000"/>
              </a:solidFill>
            </a:endParaRPr>
          </a:p>
          <a:p>
            <a:pPr marL="624078" indent="-514350" algn="ctr" rtl="1">
              <a:buNone/>
            </a:pPr>
            <a:endParaRPr lang="ar-IQ" sz="4000" b="1" dirty="0">
              <a:solidFill>
                <a:srgbClr val="FF0000"/>
              </a:solidFill>
              <a:cs typeface="+mj-cs"/>
            </a:endParaRPr>
          </a:p>
          <a:p>
            <a:pPr marL="624078" indent="-514350" algn="just" rtl="1">
              <a:buNone/>
            </a:pPr>
            <a:r>
              <a:rPr lang="ar-IQ" sz="2800" b="1" dirty="0" smtClean="0">
                <a:solidFill>
                  <a:srgbClr val="FF0000"/>
                </a:solidFill>
              </a:rPr>
              <a:t>1- من حيث الإلزام</a:t>
            </a:r>
            <a:r>
              <a:rPr lang="ar-IQ" sz="2800" dirty="0"/>
              <a:t>: ا</a:t>
            </a:r>
            <a:r>
              <a:rPr lang="ar-SA" sz="2800" dirty="0"/>
              <a:t>ل</a:t>
            </a:r>
            <a:r>
              <a:rPr lang="ar-SA" sz="2800" dirty="0" smtClean="0"/>
              <a:t>بيع </a:t>
            </a:r>
            <a:r>
              <a:rPr lang="ar-SA" sz="2800" dirty="0"/>
              <a:t>ب</a:t>
            </a:r>
            <a:r>
              <a:rPr lang="ar-IQ" sz="2800" dirty="0"/>
              <a:t>شرط </a:t>
            </a:r>
            <a:r>
              <a:rPr lang="ar-IQ" sz="2800" dirty="0" smtClean="0"/>
              <a:t>المذاق</a:t>
            </a:r>
            <a:r>
              <a:rPr lang="ar-IQ" sz="2800" dirty="0"/>
              <a:t> </a:t>
            </a:r>
            <a:r>
              <a:rPr lang="ar-IQ" sz="2800" dirty="0" smtClean="0"/>
              <a:t>يعتبر </a:t>
            </a:r>
            <a:r>
              <a:rPr lang="ar-IQ" sz="2800" dirty="0"/>
              <a:t>وعد ملزم لجانب واحد هو </a:t>
            </a:r>
            <a:r>
              <a:rPr lang="ar-IQ" sz="2800" dirty="0" smtClean="0"/>
              <a:t>البائع.</a:t>
            </a:r>
          </a:p>
          <a:p>
            <a:pPr marL="109728" indent="0" algn="just" rtl="1">
              <a:buNone/>
            </a:pPr>
            <a:r>
              <a:rPr lang="ar-IQ" sz="2800" dirty="0" smtClean="0"/>
              <a:t> </a:t>
            </a:r>
            <a:r>
              <a:rPr lang="ar-IQ" sz="2800" dirty="0"/>
              <a:t>اما شرط التجربة فهو بيع كامل وملزم لجانبين الا انه معلق على شرط واقف مالم يوجد اتفاق على اعتباره معلقا على شرط فاسخ.</a:t>
            </a:r>
          </a:p>
          <a:p>
            <a:pPr marL="624078" indent="-514350" algn="just" rtl="1">
              <a:buAutoNum type="arabicPeriod"/>
            </a:pPr>
            <a:endParaRPr lang="ar-IQ" sz="2800" dirty="0"/>
          </a:p>
          <a:p>
            <a:pPr marL="109728" indent="0" algn="just" rtl="1">
              <a:buNone/>
            </a:pPr>
            <a:r>
              <a:rPr lang="ar-SA" sz="2800" dirty="0"/>
              <a:t> </a:t>
            </a:r>
            <a:r>
              <a:rPr lang="ar-IQ" sz="2800" b="1" dirty="0" smtClean="0">
                <a:solidFill>
                  <a:srgbClr val="FF0000"/>
                </a:solidFill>
              </a:rPr>
              <a:t>2- من حيث ا</a:t>
            </a:r>
            <a:r>
              <a:rPr lang="ar-SA" sz="2800" b="1" dirty="0" smtClean="0">
                <a:solidFill>
                  <a:srgbClr val="FF0000"/>
                </a:solidFill>
              </a:rPr>
              <a:t>لغرض</a:t>
            </a:r>
            <a:r>
              <a:rPr lang="ar-IQ" sz="2800" b="1" dirty="0" smtClean="0">
                <a:solidFill>
                  <a:srgbClr val="FF0000"/>
                </a:solidFill>
              </a:rPr>
              <a:t>: </a:t>
            </a:r>
            <a:r>
              <a:rPr lang="ar-IQ" sz="2800" dirty="0"/>
              <a:t>أن الغرض</a:t>
            </a:r>
            <a:r>
              <a:rPr lang="ar-SA" sz="2800" dirty="0"/>
              <a:t> </a:t>
            </a:r>
            <a:r>
              <a:rPr lang="ar-IQ" sz="2800" dirty="0"/>
              <a:t>من </a:t>
            </a:r>
            <a:r>
              <a:rPr lang="ar-SA" sz="2800" dirty="0"/>
              <a:t>البيع ب</a:t>
            </a:r>
            <a:r>
              <a:rPr lang="ar-IQ" sz="2800" dirty="0"/>
              <a:t>شرط المذاق </a:t>
            </a:r>
            <a:r>
              <a:rPr lang="ar-SA" sz="2800" dirty="0"/>
              <a:t>هو التأكد من ملائمة المبيع لذوق</a:t>
            </a:r>
            <a:r>
              <a:rPr lang="ar-IQ" sz="2800" dirty="0"/>
              <a:t> </a:t>
            </a:r>
            <a:r>
              <a:rPr lang="ar-SA" sz="2800" dirty="0"/>
              <a:t>المشتري</a:t>
            </a:r>
            <a:r>
              <a:rPr lang="en-US" sz="2800" dirty="0"/>
              <a:t>.</a:t>
            </a:r>
          </a:p>
          <a:p>
            <a:pPr marL="109728" indent="0" algn="just" rtl="1">
              <a:buNone/>
            </a:pPr>
            <a:r>
              <a:rPr lang="ar-SA" sz="2800" dirty="0"/>
              <a:t> في حين الغرض من التجربة هو إما التأكد من ملائمة المبيع للغرض المقصود منه أو التأكد من ملائمة المبيع لحاجة المشتري </a:t>
            </a:r>
            <a:r>
              <a:rPr lang="ar-SA" sz="2800" dirty="0" smtClean="0"/>
              <a:t>الشخصية</a:t>
            </a:r>
            <a:endParaRPr lang="ar-IQ" sz="2800" dirty="0" smtClean="0"/>
          </a:p>
          <a:p>
            <a:pPr marL="109728" indent="0" algn="just" rtl="1">
              <a:buNone/>
            </a:pPr>
            <a:r>
              <a:rPr lang="ar-IQ" sz="2800" b="1" dirty="0" smtClean="0">
                <a:solidFill>
                  <a:srgbClr val="0070C0"/>
                </a:solidFill>
              </a:rPr>
              <a:t>س// هل </a:t>
            </a:r>
            <a:r>
              <a:rPr lang="ar-SA" sz="2800" b="1" dirty="0" smtClean="0">
                <a:solidFill>
                  <a:srgbClr val="0070C0"/>
                </a:solidFill>
              </a:rPr>
              <a:t>يجوز </a:t>
            </a:r>
            <a:r>
              <a:rPr lang="ar-SA" sz="2800" b="1" dirty="0">
                <a:solidFill>
                  <a:srgbClr val="0070C0"/>
                </a:solidFill>
              </a:rPr>
              <a:t>في بيع المذاق ان يترك الأمر لتقدير </a:t>
            </a:r>
            <a:r>
              <a:rPr lang="ar-SA" sz="2800" b="1" dirty="0" smtClean="0">
                <a:solidFill>
                  <a:srgbClr val="0070C0"/>
                </a:solidFill>
              </a:rPr>
              <a:t>الخبراء</a:t>
            </a:r>
            <a:r>
              <a:rPr lang="ar-IQ" sz="2800" b="1" dirty="0" smtClean="0">
                <a:solidFill>
                  <a:srgbClr val="0070C0"/>
                </a:solidFill>
              </a:rPr>
              <a:t>؟</a:t>
            </a:r>
            <a:endParaRPr lang="ar-IQ" sz="2800" b="1" dirty="0">
              <a:solidFill>
                <a:srgbClr val="0070C0"/>
              </a:solidFill>
            </a:endParaRPr>
          </a:p>
          <a:p>
            <a:pPr marL="109728" indent="0" algn="just" rtl="1">
              <a:buNone/>
            </a:pPr>
            <a:r>
              <a:rPr lang="ar-IQ" sz="2800" dirty="0"/>
              <a:t>ج// كلا لا يجوز </a:t>
            </a:r>
            <a:endParaRPr lang="en-US" sz="2800" dirty="0"/>
          </a:p>
        </p:txBody>
      </p:sp>
      <p:sp>
        <p:nvSpPr>
          <p:cNvPr id="3" name="Slide Number Placeholder 2"/>
          <p:cNvSpPr>
            <a:spLocks noGrp="1"/>
          </p:cNvSpPr>
          <p:nvPr>
            <p:ph type="sldNum" sz="quarter" idx="12"/>
          </p:nvPr>
        </p:nvSpPr>
        <p:spPr/>
        <p:txBody>
          <a:bodyPr/>
          <a:lstStyle/>
          <a:p>
            <a:fld id="{3C7BA46B-66E5-46F4-96E4-55FC2A44EE3F}" type="slidenum">
              <a:rPr lang="en-US" smtClean="0"/>
              <a:pPr/>
              <a:t>2</a:t>
            </a:fld>
            <a:endParaRPr lang="en-US"/>
          </a:p>
        </p:txBody>
      </p:sp>
      <p:sp>
        <p:nvSpPr>
          <p:cNvPr id="4" name="Footer Placeholder 3"/>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fade">
                                      <p:cBhvr>
                                        <p:cTn id="15" dur="500"/>
                                        <p:tgtEl>
                                          <p:spTgt spid="2">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fade">
                                      <p:cBhvr>
                                        <p:cTn id="18" dur="500"/>
                                        <p:tgtEl>
                                          <p:spTgt spid="2">
                                            <p:txEl>
                                              <p:pRg st="4" end="4"/>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animEffect transition="in" filter="randombar(horizontal)">
                                      <p:cBhvr>
                                        <p:cTn id="21" dur="500"/>
                                        <p:tgtEl>
                                          <p:spTgt spid="2">
                                            <p:txEl>
                                              <p:pRg st="6" end="6"/>
                                            </p:txEl>
                                          </p:spTgt>
                                        </p:tgtEl>
                                      </p:cBhvr>
                                    </p:animEffect>
                                  </p:childTnLst>
                                </p:cTn>
                              </p:par>
                              <p:par>
                                <p:cTn id="22" presetID="14" presetClass="entr" presetSubtype="10" fill="hold" nodeType="withEffect">
                                  <p:stCondLst>
                                    <p:cond delay="0"/>
                                  </p:stCondLst>
                                  <p:childTnLst>
                                    <p:set>
                                      <p:cBhvr>
                                        <p:cTn id="23" dur="1" fill="hold">
                                          <p:stCondLst>
                                            <p:cond delay="0"/>
                                          </p:stCondLst>
                                        </p:cTn>
                                        <p:tgtEl>
                                          <p:spTgt spid="2">
                                            <p:txEl>
                                              <p:pRg st="7" end="7"/>
                                            </p:txEl>
                                          </p:spTgt>
                                        </p:tgtEl>
                                        <p:attrNameLst>
                                          <p:attrName>style.visibility</p:attrName>
                                        </p:attrNameLst>
                                      </p:cBhvr>
                                      <p:to>
                                        <p:strVal val="visible"/>
                                      </p:to>
                                    </p:set>
                                    <p:animEffect transition="in" filter="randombar(horizontal)">
                                      <p:cBhvr>
                                        <p:cTn id="24" dur="500"/>
                                        <p:tgtEl>
                                          <p:spTgt spid="2">
                                            <p:txEl>
                                              <p:pRg st="7" end="7"/>
                                            </p:txEl>
                                          </p:spTgt>
                                        </p:tgtEl>
                                      </p:cBhvr>
                                    </p:animEffect>
                                  </p:childTnLst>
                                </p:cTn>
                              </p:par>
                              <p:par>
                                <p:cTn id="25" presetID="14" presetClass="entr" presetSubtype="10"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randombar(horizontal)">
                                      <p:cBhvr>
                                        <p:cTn id="27" dur="500"/>
                                        <p:tgtEl>
                                          <p:spTgt spid="2">
                                            <p:txEl>
                                              <p:pRg st="8" end="8"/>
                                            </p:txEl>
                                          </p:spTgt>
                                        </p:tgtEl>
                                      </p:cBhvr>
                                    </p:animEffect>
                                  </p:childTnLst>
                                </p:cTn>
                              </p:par>
                              <p:par>
                                <p:cTn id="28" presetID="14" presetClass="entr" presetSubtype="10" fill="hold" nodeType="withEffect">
                                  <p:stCondLst>
                                    <p:cond delay="0"/>
                                  </p:stCondLst>
                                  <p:childTnLst>
                                    <p:set>
                                      <p:cBhvr>
                                        <p:cTn id="29" dur="1" fill="hold">
                                          <p:stCondLst>
                                            <p:cond delay="0"/>
                                          </p:stCondLst>
                                        </p:cTn>
                                        <p:tgtEl>
                                          <p:spTgt spid="2">
                                            <p:txEl>
                                              <p:pRg st="9" end="9"/>
                                            </p:txEl>
                                          </p:spTgt>
                                        </p:tgtEl>
                                        <p:attrNameLst>
                                          <p:attrName>style.visibility</p:attrName>
                                        </p:attrNameLst>
                                      </p:cBhvr>
                                      <p:to>
                                        <p:strVal val="visible"/>
                                      </p:to>
                                    </p:set>
                                    <p:animEffect transition="in" filter="randombar(horizontal)">
                                      <p:cBhvr>
                                        <p:cTn id="30"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8091"/>
          </a:xfrm>
        </p:spPr>
        <p:txBody>
          <a:bodyPr/>
          <a:lstStyle/>
          <a:p>
            <a:pPr algn="r" rtl="1">
              <a:buNone/>
            </a:pPr>
            <a:endParaRPr lang="fr-FR" dirty="0"/>
          </a:p>
          <a:p>
            <a:pPr algn="just" rtl="1">
              <a:buNone/>
            </a:pPr>
            <a:r>
              <a:rPr lang="ar-SA" dirty="0"/>
              <a:t>ـ بالنسبة للمثليات: </a:t>
            </a:r>
            <a:r>
              <a:rPr lang="ar-SA" b="1" dirty="0">
                <a:solidFill>
                  <a:srgbClr val="FF0000"/>
                </a:solidFill>
              </a:rPr>
              <a:t>فيكون التعيين بالنوع </a:t>
            </a:r>
            <a:r>
              <a:rPr lang="ar-SA" b="1" dirty="0" smtClean="0">
                <a:solidFill>
                  <a:srgbClr val="FF0000"/>
                </a:solidFill>
              </a:rPr>
              <a:t>والمقدار</a:t>
            </a:r>
            <a:r>
              <a:rPr lang="ar-IQ" dirty="0" smtClean="0"/>
              <a:t>.</a:t>
            </a:r>
            <a:r>
              <a:rPr lang="ar-SA" dirty="0" smtClean="0"/>
              <a:t> </a:t>
            </a:r>
            <a:endParaRPr lang="ar-IQ" dirty="0" smtClean="0"/>
          </a:p>
          <a:p>
            <a:pPr algn="just" rtl="1">
              <a:buNone/>
            </a:pPr>
            <a:r>
              <a:rPr lang="ar-IQ" b="1" dirty="0">
                <a:solidFill>
                  <a:srgbClr val="FF0000"/>
                </a:solidFill>
              </a:rPr>
              <a:t>مثال/ </a:t>
            </a:r>
            <a:r>
              <a:rPr lang="ar-SA" dirty="0" smtClean="0"/>
              <a:t>بيع </a:t>
            </a:r>
            <a:r>
              <a:rPr lang="ar-SA" dirty="0"/>
              <a:t>خمسين طن من الحنطة الكردية، كما يمكن التعيين بالنوع فقط إذا تضمن العقد ما يستطاع به تعيين </a:t>
            </a:r>
            <a:r>
              <a:rPr lang="ar-SA" dirty="0" smtClean="0"/>
              <a:t>المقدار</a:t>
            </a:r>
            <a:r>
              <a:rPr lang="ar-IQ" dirty="0" smtClean="0"/>
              <a:t>.</a:t>
            </a:r>
          </a:p>
          <a:p>
            <a:pPr algn="just" rtl="1">
              <a:buNone/>
            </a:pPr>
            <a:r>
              <a:rPr lang="ar-IQ" b="1" dirty="0">
                <a:solidFill>
                  <a:srgbClr val="FF0000"/>
                </a:solidFill>
              </a:rPr>
              <a:t>مثال/</a:t>
            </a:r>
            <a:r>
              <a:rPr lang="ar-SA" dirty="0" smtClean="0"/>
              <a:t> </a:t>
            </a:r>
            <a:r>
              <a:rPr lang="ar-SA" dirty="0"/>
              <a:t>كأن يتعهد مورد بتوريد الغذاء الكافي لمستشفى، فيكون المقدار قابلاً للتعيين على أساس عدد أسرة المستشفى.على انه يكفي للتعيين ان يكون المحل موجوداً في مجلس العقد فيشار </a:t>
            </a:r>
            <a:r>
              <a:rPr lang="ar-SA" dirty="0" smtClean="0"/>
              <a:t>إليه</a:t>
            </a:r>
            <a:r>
              <a:rPr lang="ar-IQ" dirty="0" smtClean="0"/>
              <a:t>، </a:t>
            </a:r>
            <a:r>
              <a:rPr lang="ar-SA" dirty="0" smtClean="0"/>
              <a:t>كبيع </a:t>
            </a:r>
            <a:r>
              <a:rPr lang="ar-SA" dirty="0"/>
              <a:t>نسخ من كتاب معين الى طلبة </a:t>
            </a:r>
            <a:r>
              <a:rPr lang="ar-SA" dirty="0" smtClean="0"/>
              <a:t>الكلية</a:t>
            </a:r>
            <a:r>
              <a:rPr lang="ar-IQ" dirty="0" smtClean="0"/>
              <a:t> </a:t>
            </a:r>
            <a:r>
              <a:rPr lang="ar-IQ" b="1" dirty="0" smtClean="0">
                <a:solidFill>
                  <a:srgbClr val="FF0000"/>
                </a:solidFill>
              </a:rPr>
              <a:t>(عدد من </a:t>
            </a:r>
            <a:r>
              <a:rPr lang="ar-SA" b="1" dirty="0" smtClean="0">
                <a:solidFill>
                  <a:srgbClr val="FF0000"/>
                </a:solidFill>
              </a:rPr>
              <a:t>كتاب معين</a:t>
            </a:r>
            <a:r>
              <a:rPr lang="ar-IQ" b="1" dirty="0" smtClean="0">
                <a:solidFill>
                  <a:srgbClr val="FF0000"/>
                </a:solidFill>
              </a:rPr>
              <a:t>)</a:t>
            </a:r>
            <a:r>
              <a:rPr lang="ar-SA" b="1" dirty="0" smtClean="0">
                <a:solidFill>
                  <a:srgbClr val="FF0000"/>
                </a:solidFill>
              </a:rPr>
              <a:t>.</a:t>
            </a:r>
            <a:endParaRPr lang="ar-IQ" b="1" dirty="0">
              <a:solidFill>
                <a:srgbClr val="FF0000"/>
              </a:solidFill>
            </a:endParaRPr>
          </a:p>
          <a:p>
            <a:pPr marL="109728" indent="0" algn="r">
              <a:buNone/>
            </a:pP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20</a:t>
            </a:fld>
            <a:endParaRPr lang="en-US"/>
          </a:p>
        </p:txBody>
      </p:sp>
      <p:sp>
        <p:nvSpPr>
          <p:cNvPr id="5" name="Title 4"/>
          <p:cNvSpPr>
            <a:spLocks noGrp="1"/>
          </p:cNvSpPr>
          <p:nvPr>
            <p:ph type="title"/>
          </p:nvPr>
        </p:nvSpPr>
        <p:spPr/>
        <p:txBody>
          <a:bodyPr/>
          <a:lstStyle/>
          <a:p>
            <a:pPr algn="ctr"/>
            <a:r>
              <a:rPr lang="ar-IQ" dirty="0" smtClean="0">
                <a:solidFill>
                  <a:srgbClr val="FF0000"/>
                </a:solidFill>
                <a:effectLst/>
              </a:rPr>
              <a:t>الأشياء المثلية </a:t>
            </a:r>
            <a:endParaRPr lang="en-US" dirty="0">
              <a:solidFill>
                <a:srgbClr val="FF0000"/>
              </a:solidFill>
              <a:effectLst/>
            </a:endParaRPr>
          </a:p>
        </p:txBody>
      </p:sp>
    </p:spTree>
    <p:extLst>
      <p:ext uri="{BB962C8B-B14F-4D97-AF65-F5344CB8AC3E}">
        <p14:creationId xmlns:p14="http://schemas.microsoft.com/office/powerpoint/2010/main" val="15564154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rtl="1">
              <a:buNone/>
            </a:pPr>
            <a:endParaRPr lang="fr-FR" dirty="0"/>
          </a:p>
          <a:p>
            <a:pPr algn="just" rtl="1">
              <a:buNone/>
            </a:pPr>
            <a:r>
              <a:rPr lang="ar-IQ" dirty="0"/>
              <a:t>وكما يصح بيع الاشياء المثلية كيلا ووزنا وعددا وق</a:t>
            </a:r>
            <a:r>
              <a:rPr lang="ar-SA" dirty="0"/>
              <a:t>ي</a:t>
            </a:r>
            <a:r>
              <a:rPr lang="ar-IQ" dirty="0"/>
              <a:t>اسا وهذا ما يسمى </a:t>
            </a:r>
            <a:r>
              <a:rPr lang="ar-IQ" b="1" dirty="0">
                <a:solidFill>
                  <a:srgbClr val="FF0000"/>
                </a:solidFill>
              </a:rPr>
              <a:t>البيع بالتقدير</a:t>
            </a:r>
            <a:r>
              <a:rPr lang="ar-IQ" dirty="0"/>
              <a:t>( كبيع 200 </a:t>
            </a:r>
            <a:r>
              <a:rPr lang="ar-SA" dirty="0"/>
              <a:t>متر</a:t>
            </a:r>
            <a:r>
              <a:rPr lang="ar-IQ" dirty="0"/>
              <a:t> من القماش فهذا بيع تقدير عن طريق </a:t>
            </a:r>
            <a:r>
              <a:rPr lang="ar-IQ" dirty="0" smtClean="0"/>
              <a:t>المقاس) </a:t>
            </a:r>
            <a:r>
              <a:rPr lang="ar-IQ" dirty="0"/>
              <a:t>كذلك يصح </a:t>
            </a:r>
            <a:r>
              <a:rPr lang="ar-IQ" b="1" dirty="0">
                <a:solidFill>
                  <a:srgbClr val="FF0000"/>
                </a:solidFill>
              </a:rPr>
              <a:t>بيعها جزافا</a:t>
            </a:r>
            <a:r>
              <a:rPr lang="ar-IQ" b="1" dirty="0" smtClean="0">
                <a:solidFill>
                  <a:srgbClr val="FF0000"/>
                </a:solidFill>
              </a:rPr>
              <a:t>.</a:t>
            </a:r>
          </a:p>
          <a:p>
            <a:pPr algn="just" rtl="1">
              <a:buNone/>
            </a:pPr>
            <a:r>
              <a:rPr lang="ar-IQ" dirty="0" smtClean="0">
                <a:solidFill>
                  <a:srgbClr val="FF0000"/>
                </a:solidFill>
              </a:rPr>
              <a:t> </a:t>
            </a:r>
            <a:r>
              <a:rPr lang="ar-IQ" dirty="0"/>
              <a:t>فلا يشترط لصحة البيع في هذه الحلة ذكر </a:t>
            </a:r>
            <a:r>
              <a:rPr lang="ar-IQ" dirty="0" smtClean="0"/>
              <a:t>مقدار هذه </a:t>
            </a:r>
            <a:r>
              <a:rPr lang="ar-IQ" dirty="0"/>
              <a:t>الاشياء بل يكفي وصفها وجنسها ونوعها كما لو باع </a:t>
            </a:r>
            <a:r>
              <a:rPr lang="ar-IQ" dirty="0" smtClean="0"/>
              <a:t>شخص </a:t>
            </a:r>
            <a:r>
              <a:rPr lang="ar-IQ" dirty="0"/>
              <a:t>جميع ما في مخزنه من حنطة او شعير. </a:t>
            </a:r>
            <a:endParaRPr lang="ar-SA" dirty="0"/>
          </a:p>
          <a:p>
            <a:pPr algn="just" rtl="1">
              <a:buNone/>
            </a:pPr>
            <a:endParaRPr lang="ar-SA" dirty="0"/>
          </a:p>
          <a:p>
            <a:pPr marL="109728" indent="0" algn="just">
              <a:buNone/>
            </a:pP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21</a:t>
            </a:fld>
            <a:endParaRPr lang="en-US"/>
          </a:p>
        </p:txBody>
      </p:sp>
      <p:sp>
        <p:nvSpPr>
          <p:cNvPr id="5" name="Title 4"/>
          <p:cNvSpPr>
            <a:spLocks noGrp="1"/>
          </p:cNvSpPr>
          <p:nvPr>
            <p:ph type="title"/>
          </p:nvPr>
        </p:nvSpPr>
        <p:spPr/>
        <p:txBody>
          <a:bodyPr>
            <a:normAutofit/>
          </a:bodyPr>
          <a:lstStyle/>
          <a:p>
            <a:pPr algn="ctr"/>
            <a:r>
              <a:rPr lang="ar-IQ" sz="4000" dirty="0" smtClean="0">
                <a:solidFill>
                  <a:srgbClr val="00B0F0"/>
                </a:solidFill>
                <a:effectLst/>
              </a:rPr>
              <a:t>س// هل يصح</a:t>
            </a:r>
            <a:r>
              <a:rPr lang="ar-IQ" sz="4000" dirty="0">
                <a:solidFill>
                  <a:srgbClr val="00B0F0"/>
                </a:solidFill>
                <a:effectLst/>
              </a:rPr>
              <a:t> </a:t>
            </a:r>
            <a:r>
              <a:rPr lang="ar-IQ" sz="4000" dirty="0" smtClean="0">
                <a:solidFill>
                  <a:srgbClr val="00B0F0"/>
                </a:solidFill>
                <a:effectLst/>
              </a:rPr>
              <a:t>البيع جزافا؟ </a:t>
            </a:r>
            <a:endParaRPr lang="en-US" sz="4000" dirty="0">
              <a:solidFill>
                <a:srgbClr val="00B0F0"/>
              </a:solidFill>
              <a:effectLst/>
            </a:endParaRPr>
          </a:p>
        </p:txBody>
      </p:sp>
    </p:spTree>
    <p:extLst>
      <p:ext uri="{BB962C8B-B14F-4D97-AF65-F5344CB8AC3E}">
        <p14:creationId xmlns:p14="http://schemas.microsoft.com/office/powerpoint/2010/main" val="30632806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05000"/>
            <a:ext cx="8229600" cy="4102291"/>
          </a:xfrm>
        </p:spPr>
        <p:txBody>
          <a:bodyPr/>
          <a:lstStyle/>
          <a:p>
            <a:pPr algn="just" rtl="1">
              <a:buNone/>
            </a:pPr>
            <a:r>
              <a:rPr lang="ar-IQ" dirty="0" smtClean="0">
                <a:solidFill>
                  <a:srgbClr val="FF0000"/>
                </a:solidFill>
              </a:rPr>
              <a:t>ج// نعم </a:t>
            </a:r>
            <a:r>
              <a:rPr lang="ar-IQ" dirty="0"/>
              <a:t>فال</a:t>
            </a:r>
            <a:r>
              <a:rPr lang="ar-IQ" dirty="0" smtClean="0"/>
              <a:t>مادة </a:t>
            </a:r>
            <a:r>
              <a:rPr lang="ar-IQ" dirty="0"/>
              <a:t>515 </a:t>
            </a:r>
            <a:r>
              <a:rPr lang="ar-IQ" dirty="0" smtClean="0"/>
              <a:t>مدني عراقي تنص على: </a:t>
            </a:r>
            <a:r>
              <a:rPr lang="ar-IQ" dirty="0"/>
              <a:t>(</a:t>
            </a:r>
            <a:r>
              <a:rPr lang="ar-IQ" dirty="0" smtClean="0"/>
              <a:t>على </a:t>
            </a:r>
            <a:r>
              <a:rPr lang="ar-IQ" dirty="0"/>
              <a:t>ان ويعتبر البيع جزافا حتى لو وجب لتحديد الثمن تعيين مقدار المبيع).</a:t>
            </a:r>
          </a:p>
          <a:p>
            <a:pPr algn="just" rtl="1">
              <a:buNone/>
            </a:pPr>
            <a:r>
              <a:rPr lang="ar-IQ" dirty="0"/>
              <a:t> كما لو باع  شخص لاخر جميع الحنطة التي يملكها في مخزن  بسعر الط</a:t>
            </a:r>
            <a:r>
              <a:rPr lang="ar-SA" dirty="0"/>
              <a:t>ن</a:t>
            </a:r>
            <a:r>
              <a:rPr lang="ar-IQ" dirty="0"/>
              <a:t> الواحد 100 دينار فأن البيع يعتبر في هذه الحالة جزافا ولو كان التعيين المقدار ضروريا لتحديد مقدار الثمن اذ لا يمكن تحديد الثمن الذي يجب ان يدفعة المشتري الا اذا تم وزن ما في المخزن من حنطة.</a:t>
            </a:r>
          </a:p>
          <a:p>
            <a:pPr marL="109728" indent="0" algn="r">
              <a:buNone/>
            </a:pP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22</a:t>
            </a:fld>
            <a:endParaRPr lang="en-US"/>
          </a:p>
        </p:txBody>
      </p:sp>
      <p:sp>
        <p:nvSpPr>
          <p:cNvPr id="5" name="Title 4"/>
          <p:cNvSpPr>
            <a:spLocks noGrp="1"/>
          </p:cNvSpPr>
          <p:nvPr>
            <p:ph type="title"/>
          </p:nvPr>
        </p:nvSpPr>
        <p:spPr>
          <a:xfrm>
            <a:off x="417672" y="509175"/>
            <a:ext cx="8229600" cy="1143000"/>
          </a:xfrm>
        </p:spPr>
        <p:txBody>
          <a:bodyPr>
            <a:normAutofit fontScale="90000"/>
          </a:bodyPr>
          <a:lstStyle/>
          <a:p>
            <a:pPr algn="ctr"/>
            <a:r>
              <a:rPr lang="ar-IQ" sz="3600" dirty="0" smtClean="0">
                <a:solidFill>
                  <a:srgbClr val="00B0F0"/>
                </a:solidFill>
                <a:effectLst/>
              </a:rPr>
              <a:t>س// هل </a:t>
            </a:r>
            <a:r>
              <a:rPr lang="ar-IQ" sz="3600" dirty="0" smtClean="0">
                <a:solidFill>
                  <a:srgbClr val="00B0F0"/>
                </a:solidFill>
                <a:effectLst/>
              </a:rPr>
              <a:t>يجوز إعبتار</a:t>
            </a:r>
            <a:r>
              <a:rPr lang="ar-IQ" sz="3600" dirty="0" smtClean="0">
                <a:solidFill>
                  <a:srgbClr val="00B0F0"/>
                </a:solidFill>
                <a:effectLst/>
              </a:rPr>
              <a:t> </a:t>
            </a:r>
            <a:r>
              <a:rPr lang="ar-IQ" sz="3600" dirty="0">
                <a:solidFill>
                  <a:srgbClr val="00B0F0"/>
                </a:solidFill>
                <a:effectLst/>
              </a:rPr>
              <a:t>البيع جزافا حتى لو </a:t>
            </a:r>
            <a:r>
              <a:rPr lang="ar-IQ" sz="3600" dirty="0" smtClean="0">
                <a:solidFill>
                  <a:srgbClr val="00B0F0"/>
                </a:solidFill>
                <a:effectLst/>
              </a:rPr>
              <a:t>تم </a:t>
            </a:r>
            <a:r>
              <a:rPr lang="ar-IQ" sz="3600" dirty="0">
                <a:solidFill>
                  <a:srgbClr val="00B0F0"/>
                </a:solidFill>
                <a:effectLst/>
              </a:rPr>
              <a:t>لتحديد الثمن تعيين مقدار </a:t>
            </a:r>
            <a:r>
              <a:rPr lang="ar-IQ" sz="3600" dirty="0" smtClean="0">
                <a:solidFill>
                  <a:srgbClr val="00B0F0"/>
                </a:solidFill>
                <a:effectLst/>
              </a:rPr>
              <a:t>المبيع</a:t>
            </a:r>
            <a:r>
              <a:rPr lang="ar-IQ" sz="2700" dirty="0" smtClean="0">
                <a:solidFill>
                  <a:srgbClr val="00B0F0"/>
                </a:solidFill>
                <a:effectLst/>
              </a:rPr>
              <a:t>.</a:t>
            </a:r>
            <a:r>
              <a:rPr lang="ar-IQ" dirty="0"/>
              <a:t/>
            </a:r>
            <a:br>
              <a:rPr lang="ar-IQ" dirty="0"/>
            </a:br>
            <a:endParaRPr lang="en-US" dirty="0"/>
          </a:p>
        </p:txBody>
      </p:sp>
    </p:spTree>
    <p:extLst>
      <p:ext uri="{BB962C8B-B14F-4D97-AF65-F5344CB8AC3E}">
        <p14:creationId xmlns:p14="http://schemas.microsoft.com/office/powerpoint/2010/main" val="7926292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rtl="1">
              <a:buNone/>
            </a:pPr>
            <a:r>
              <a:rPr lang="ar-IQ" sz="2800" b="1" dirty="0" smtClean="0">
                <a:solidFill>
                  <a:srgbClr val="00B0F0"/>
                </a:solidFill>
              </a:rPr>
              <a:t>س// إختلاأف بيع </a:t>
            </a:r>
            <a:r>
              <a:rPr lang="ar-IQ" sz="2800" b="1" dirty="0">
                <a:solidFill>
                  <a:srgbClr val="00B0F0"/>
                </a:solidFill>
              </a:rPr>
              <a:t>الجزاف عن بيع </a:t>
            </a:r>
            <a:r>
              <a:rPr lang="ar-IQ" sz="2800" b="1" dirty="0" smtClean="0">
                <a:solidFill>
                  <a:srgbClr val="00B0F0"/>
                </a:solidFill>
              </a:rPr>
              <a:t>التقدير.</a:t>
            </a:r>
          </a:p>
          <a:p>
            <a:pPr marL="109728" indent="0" algn="just" rtl="1">
              <a:buNone/>
            </a:pPr>
            <a:r>
              <a:rPr lang="ar-IQ" sz="2800" b="1" dirty="0" smtClean="0">
                <a:solidFill>
                  <a:srgbClr val="FF0000"/>
                </a:solidFill>
              </a:rPr>
              <a:t>ويختلف </a:t>
            </a:r>
            <a:r>
              <a:rPr lang="ar-IQ" sz="2800" b="1" dirty="0">
                <a:solidFill>
                  <a:srgbClr val="FF0000"/>
                </a:solidFill>
              </a:rPr>
              <a:t>بيع الجزاف عن بيع </a:t>
            </a:r>
            <a:r>
              <a:rPr lang="ar-IQ" sz="2800" b="1" dirty="0" smtClean="0">
                <a:solidFill>
                  <a:srgbClr val="FF0000"/>
                </a:solidFill>
              </a:rPr>
              <a:t>التقدير</a:t>
            </a:r>
            <a:r>
              <a:rPr lang="ar-IQ" sz="2800" b="1" dirty="0">
                <a:solidFill>
                  <a:srgbClr val="FF0000"/>
                </a:solidFill>
              </a:rPr>
              <a:t>:</a:t>
            </a:r>
            <a:r>
              <a:rPr lang="ar-IQ" sz="2800" b="1" dirty="0" smtClean="0">
                <a:solidFill>
                  <a:srgbClr val="FF0000"/>
                </a:solidFill>
              </a:rPr>
              <a:t> </a:t>
            </a:r>
            <a:r>
              <a:rPr lang="ar-IQ" sz="2800" dirty="0"/>
              <a:t>في ان ملكية المبيع تنتقل في </a:t>
            </a:r>
            <a:r>
              <a:rPr lang="ar-IQ" sz="2800" b="1" dirty="0">
                <a:solidFill>
                  <a:srgbClr val="FF0000"/>
                </a:solidFill>
              </a:rPr>
              <a:t>البيع الجزاف </a:t>
            </a:r>
            <a:r>
              <a:rPr lang="ar-IQ" sz="2800" dirty="0"/>
              <a:t>الى المشتري بمجرد انعقاد العقد كما هو الحال في بيع شيء معين بالذات.  </a:t>
            </a:r>
            <a:endParaRPr lang="ar-IQ" sz="2800" dirty="0" smtClean="0"/>
          </a:p>
          <a:p>
            <a:pPr marL="109728" indent="0" algn="just" rtl="1">
              <a:buNone/>
            </a:pPr>
            <a:r>
              <a:rPr lang="ar-IQ" sz="2800" dirty="0" smtClean="0"/>
              <a:t>اما </a:t>
            </a:r>
            <a:r>
              <a:rPr lang="ar-IQ" sz="2800" b="1" dirty="0">
                <a:solidFill>
                  <a:srgbClr val="FF0000"/>
                </a:solidFill>
              </a:rPr>
              <a:t>بيع التقدير </a:t>
            </a:r>
            <a:r>
              <a:rPr lang="ar-IQ" sz="2800" dirty="0"/>
              <a:t>فلا تنتقل ملكية المبيع الا بتعيينه وذلك لا يتم الا بعد افرازه بالوزن او بالعد او بالكيل او بالذراع </a:t>
            </a:r>
            <a:r>
              <a:rPr lang="ar-IQ" sz="2800" dirty="0" smtClean="0"/>
              <a:t> (م 531) مدني </a:t>
            </a:r>
            <a:r>
              <a:rPr lang="ar-IQ" sz="2800" dirty="0"/>
              <a:t>عراقي.</a:t>
            </a:r>
            <a:endParaRPr lang="ar-SA" sz="2800" dirty="0"/>
          </a:p>
          <a:p>
            <a:pPr marL="109728" indent="0" algn="r">
              <a:buNone/>
            </a:pP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23</a:t>
            </a:fld>
            <a:endParaRPr lang="en-US"/>
          </a:p>
        </p:txBody>
      </p:sp>
      <p:sp>
        <p:nvSpPr>
          <p:cNvPr id="5" name="Title 4"/>
          <p:cNvSpPr>
            <a:spLocks noGrp="1"/>
          </p:cNvSpPr>
          <p:nvPr>
            <p:ph type="title"/>
          </p:nvPr>
        </p:nvSpPr>
        <p:spPr/>
        <p:txBody>
          <a:bodyPr/>
          <a:lstStyle/>
          <a:p>
            <a:pPr algn="ctr"/>
            <a:r>
              <a:rPr lang="ar-IQ" sz="4400" dirty="0" smtClean="0">
                <a:solidFill>
                  <a:srgbClr val="FF0000"/>
                </a:solidFill>
              </a:rPr>
              <a:t>يختلف </a:t>
            </a:r>
            <a:r>
              <a:rPr lang="ar-IQ" sz="4400" dirty="0">
                <a:solidFill>
                  <a:srgbClr val="FF0000"/>
                </a:solidFill>
              </a:rPr>
              <a:t>بيع الجزاف عن بيع </a:t>
            </a:r>
            <a:r>
              <a:rPr lang="ar-IQ" sz="4400" dirty="0" smtClean="0">
                <a:solidFill>
                  <a:srgbClr val="FF0000"/>
                </a:solidFill>
              </a:rPr>
              <a:t>التقدير</a:t>
            </a:r>
            <a:endParaRPr lang="en-US" dirty="0"/>
          </a:p>
        </p:txBody>
      </p:sp>
    </p:spTree>
    <p:extLst>
      <p:ext uri="{BB962C8B-B14F-4D97-AF65-F5344CB8AC3E}">
        <p14:creationId xmlns:p14="http://schemas.microsoft.com/office/powerpoint/2010/main" val="161374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 y="914400"/>
            <a:ext cx="9144000" cy="5867399"/>
          </a:xfrm>
        </p:spPr>
        <p:txBody>
          <a:bodyPr>
            <a:normAutofit/>
          </a:bodyPr>
          <a:lstStyle/>
          <a:p>
            <a:pPr algn="r" rtl="1">
              <a:buNone/>
            </a:pPr>
            <a:endParaRPr lang="ar-IQ" dirty="0"/>
          </a:p>
          <a:p>
            <a:pPr algn="r" rtl="1">
              <a:buNone/>
            </a:pPr>
            <a:r>
              <a:rPr lang="ar-IQ" sz="3200" b="1" dirty="0">
                <a:solidFill>
                  <a:srgbClr val="FF0000"/>
                </a:solidFill>
              </a:rPr>
              <a:t>مثال//</a:t>
            </a:r>
            <a:r>
              <a:rPr lang="ar-SA" sz="3200" b="1" dirty="0">
                <a:solidFill>
                  <a:srgbClr val="FF0000"/>
                </a:solidFill>
              </a:rPr>
              <a:t> </a:t>
            </a:r>
            <a:r>
              <a:rPr lang="ar-SA" sz="2800" dirty="0"/>
              <a:t>ف</a:t>
            </a:r>
            <a:r>
              <a:rPr lang="ar-IQ" sz="2800" dirty="0"/>
              <a:t>لو باع شخصا باع 20 كيلو من القمح  الذي في مخزنة ثم احترق المخزن بالقمح كله قبل افراز المبيع فان العشرين كيلو الداخلة في القمح المحترق  تهلك على البائع لا على المشتري لأنها  لم تكن قد فرزت ويتحلل المشتري من دفع الثمن. </a:t>
            </a:r>
          </a:p>
          <a:p>
            <a:pPr algn="r" rtl="1">
              <a:buNone/>
            </a:pPr>
            <a:r>
              <a:rPr lang="ar-IQ" sz="3200" b="1" dirty="0">
                <a:solidFill>
                  <a:srgbClr val="FF0000"/>
                </a:solidFill>
              </a:rPr>
              <a:t>مثال// </a:t>
            </a:r>
            <a:r>
              <a:rPr lang="ar-IQ" sz="2800" dirty="0" smtClean="0"/>
              <a:t>اما اذا باع صاحب المخزن جميع القمح الذي في مخزنه جزافا ثم احترق القمح قبل التسليم فانه يهلك على  المشتري لا على البائع اذا انتقلت تبعة الهلاك اليه بانتقال الملكية فيبقى ملتزما بدفع الثمن للبائع.</a:t>
            </a:r>
            <a:endParaRPr lang="ar-SA" sz="2800" dirty="0" smtClean="0"/>
          </a:p>
          <a:p>
            <a:pPr marL="109728" indent="0" algn="r" rtl="1">
              <a:buNone/>
            </a:pPr>
            <a:endParaRPr lang="ar-SA" sz="2800" u="sng" dirty="0"/>
          </a:p>
        </p:txBody>
      </p:sp>
      <p:sp>
        <p:nvSpPr>
          <p:cNvPr id="3" name="Slide Number Placeholder 2"/>
          <p:cNvSpPr>
            <a:spLocks noGrp="1"/>
          </p:cNvSpPr>
          <p:nvPr>
            <p:ph type="sldNum" sz="quarter" idx="12"/>
          </p:nvPr>
        </p:nvSpPr>
        <p:spPr/>
        <p:txBody>
          <a:bodyPr/>
          <a:lstStyle/>
          <a:p>
            <a:fld id="{3C7BA46B-66E5-46F4-96E4-55FC2A44EE3F}" type="slidenum">
              <a:rPr lang="en-US" smtClean="0"/>
              <a:pPr/>
              <a:t>24</a:t>
            </a:fld>
            <a:endParaRPr lang="en-US"/>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13994267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76200"/>
            <a:ext cx="8915400" cy="6629400"/>
          </a:xfrm>
        </p:spPr>
        <p:txBody>
          <a:bodyPr>
            <a:normAutofit/>
          </a:bodyPr>
          <a:lstStyle/>
          <a:p>
            <a:pPr marL="624078" indent="-514350" algn="just" rtl="1">
              <a:buNone/>
            </a:pPr>
            <a:endParaRPr lang="ar-IQ" sz="2800" dirty="0"/>
          </a:p>
          <a:p>
            <a:pPr marL="624078" indent="-514350" algn="just" rtl="1">
              <a:buNone/>
            </a:pPr>
            <a:r>
              <a:rPr lang="ar-IQ" sz="2800" dirty="0" smtClean="0"/>
              <a:t>3- </a:t>
            </a:r>
            <a:r>
              <a:rPr lang="ar-IQ" sz="2800" b="1" dirty="0" smtClean="0">
                <a:solidFill>
                  <a:srgbClr val="FF0000"/>
                </a:solidFill>
              </a:rPr>
              <a:t>من حيث وقت التجربة أو المذاق:</a:t>
            </a:r>
          </a:p>
          <a:p>
            <a:pPr marL="624078" indent="-514350" algn="just" rtl="1">
              <a:buNone/>
            </a:pPr>
            <a:r>
              <a:rPr lang="ar-IQ" sz="2800" b="1" dirty="0" smtClean="0">
                <a:solidFill>
                  <a:srgbClr val="FF0000"/>
                </a:solidFill>
              </a:rPr>
              <a:t> </a:t>
            </a:r>
            <a:r>
              <a:rPr lang="ar-SA" sz="2800" dirty="0" smtClean="0"/>
              <a:t>ال</a:t>
            </a:r>
            <a:r>
              <a:rPr lang="ar-IQ" sz="2800" dirty="0" smtClean="0"/>
              <a:t>بيع بشرط ال</a:t>
            </a:r>
            <a:r>
              <a:rPr lang="ar-SA" sz="2800" dirty="0" smtClean="0"/>
              <a:t>مذاق </a:t>
            </a:r>
            <a:r>
              <a:rPr lang="ar-SA" sz="2800" dirty="0"/>
              <a:t>يكون </a:t>
            </a:r>
            <a:r>
              <a:rPr lang="ar-SA" sz="2800" b="1" dirty="0">
                <a:solidFill>
                  <a:srgbClr val="FF0000"/>
                </a:solidFill>
              </a:rPr>
              <a:t>قبل أن يتسلم </a:t>
            </a:r>
            <a:r>
              <a:rPr lang="ar-SA" sz="2800" dirty="0"/>
              <a:t>المشتري </a:t>
            </a:r>
            <a:r>
              <a:rPr lang="ar-SA" sz="2800" dirty="0" smtClean="0"/>
              <a:t>المبيع</a:t>
            </a:r>
            <a:r>
              <a:rPr lang="ar-IQ" sz="2800" dirty="0" smtClean="0"/>
              <a:t>.</a:t>
            </a:r>
          </a:p>
          <a:p>
            <a:pPr marL="624078" indent="-514350" algn="just" rtl="1">
              <a:buNone/>
            </a:pPr>
            <a:r>
              <a:rPr lang="ar-SA" sz="2800" dirty="0" smtClean="0"/>
              <a:t> </a:t>
            </a:r>
            <a:r>
              <a:rPr lang="ar-SA" sz="2800" dirty="0"/>
              <a:t>أما </a:t>
            </a:r>
            <a:r>
              <a:rPr lang="ar-SA" sz="2800" dirty="0" smtClean="0"/>
              <a:t>ال</a:t>
            </a:r>
            <a:r>
              <a:rPr lang="ar-IQ" sz="2800" dirty="0"/>
              <a:t>بيع بشرط </a:t>
            </a:r>
            <a:r>
              <a:rPr lang="ar-SA" sz="2800" dirty="0" smtClean="0"/>
              <a:t>التجربة </a:t>
            </a:r>
            <a:r>
              <a:rPr lang="ar-SA" sz="2800" dirty="0"/>
              <a:t>فتكون </a:t>
            </a:r>
            <a:r>
              <a:rPr lang="ar-SA" sz="2800" b="1" dirty="0">
                <a:solidFill>
                  <a:srgbClr val="FF0000"/>
                </a:solidFill>
              </a:rPr>
              <a:t>بعد </a:t>
            </a:r>
            <a:r>
              <a:rPr lang="ar-SA" sz="2800" b="1" dirty="0" smtClean="0">
                <a:solidFill>
                  <a:srgbClr val="FF0000"/>
                </a:solidFill>
              </a:rPr>
              <a:t>التسلم</a:t>
            </a:r>
            <a:r>
              <a:rPr lang="ar-SA" sz="2800" dirty="0"/>
              <a:t>المشتري المبيع</a:t>
            </a:r>
            <a:r>
              <a:rPr lang="ar-IQ" sz="2800" dirty="0" smtClean="0"/>
              <a:t>.</a:t>
            </a:r>
            <a:endParaRPr lang="ar-SA" sz="2800" dirty="0"/>
          </a:p>
          <a:p>
            <a:pPr marL="624078" indent="-514350" algn="just" rtl="1">
              <a:buNone/>
            </a:pPr>
            <a:endParaRPr lang="ar-IQ" sz="2800" dirty="0"/>
          </a:p>
          <a:p>
            <a:pPr marL="624078" indent="-514350" algn="just" rtl="1">
              <a:buNone/>
            </a:pPr>
            <a:r>
              <a:rPr lang="ar-IQ" sz="2800" dirty="0" smtClean="0"/>
              <a:t>4- </a:t>
            </a:r>
            <a:r>
              <a:rPr lang="ar-IQ" sz="2800" b="1" dirty="0" smtClean="0">
                <a:solidFill>
                  <a:srgbClr val="FF0000"/>
                </a:solidFill>
              </a:rPr>
              <a:t>من حيث إنتقال الملكية: </a:t>
            </a:r>
            <a:r>
              <a:rPr lang="ar-SA" sz="2800" dirty="0" smtClean="0"/>
              <a:t>لا </a:t>
            </a:r>
            <a:r>
              <a:rPr lang="ar-IQ" sz="2800" dirty="0" smtClean="0"/>
              <a:t>تنتقل </a:t>
            </a:r>
            <a:r>
              <a:rPr lang="ar-IQ" sz="2800" dirty="0"/>
              <a:t>الملكية في البيع بشرط المذاق الا من وقت اعلان المشتري رغبته بالقبول. </a:t>
            </a:r>
            <a:endParaRPr lang="ar-IQ" sz="2800" dirty="0" smtClean="0"/>
          </a:p>
          <a:p>
            <a:pPr marL="624078" indent="-514350" algn="just" rtl="1">
              <a:buNone/>
            </a:pPr>
            <a:r>
              <a:rPr lang="ar-IQ" sz="2800" dirty="0" smtClean="0"/>
              <a:t> </a:t>
            </a:r>
            <a:r>
              <a:rPr lang="ar-IQ" sz="2800" dirty="0"/>
              <a:t>في حين ان الملكية في البيع بشرط التجربة في حالة القبول تنتقل بأثر رجعي من وقت العقد وليس من وقت اعلان القبول ويترتب على ذلك :</a:t>
            </a:r>
          </a:p>
          <a:p>
            <a:pPr marL="624078" indent="-514350" algn="r" rtl="1">
              <a:buNone/>
            </a:pPr>
            <a:endParaRPr lang="ar-IQ" dirty="0"/>
          </a:p>
          <a:p>
            <a:pPr marL="624078" indent="-514350" algn="r" rtl="1">
              <a:buNone/>
            </a:pPr>
            <a:endParaRPr lang="en-US" dirty="0"/>
          </a:p>
        </p:txBody>
      </p:sp>
      <p:sp>
        <p:nvSpPr>
          <p:cNvPr id="3" name="Slide Number Placeholder 2"/>
          <p:cNvSpPr>
            <a:spLocks noGrp="1"/>
          </p:cNvSpPr>
          <p:nvPr>
            <p:ph type="sldNum" sz="quarter" idx="12"/>
          </p:nvPr>
        </p:nvSpPr>
        <p:spPr/>
        <p:txBody>
          <a:bodyPr/>
          <a:lstStyle/>
          <a:p>
            <a:fld id="{3C7BA46B-66E5-46F4-96E4-55FC2A44EE3F}" type="slidenum">
              <a:rPr lang="en-US" smtClean="0"/>
              <a:pPr/>
              <a:t>3</a:t>
            </a:fld>
            <a:endParaRPr lang="en-US"/>
          </a:p>
        </p:txBody>
      </p:sp>
      <p:sp>
        <p:nvSpPr>
          <p:cNvPr id="4" name="Footer Placeholder 3"/>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wipe(down)">
                                      <p:cBhvr>
                                        <p:cTn id="15" dur="500"/>
                                        <p:tgtEl>
                                          <p:spTgt spid="2">
                                            <p:txEl>
                                              <p:pRg st="2" end="2"/>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wipe(down)">
                                      <p:cBhvr>
                                        <p:cTn id="18" dur="500"/>
                                        <p:tgtEl>
                                          <p:spTgt spid="2">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lgn="just" rtl="1">
              <a:buNone/>
            </a:pPr>
            <a:r>
              <a:rPr lang="ar-IQ" sz="2800" b="1" dirty="0" smtClean="0"/>
              <a:t>من </a:t>
            </a:r>
            <a:r>
              <a:rPr lang="ar-IQ" sz="2800" b="1" dirty="0"/>
              <a:t>حيث الحجز: </a:t>
            </a:r>
            <a:r>
              <a:rPr lang="ar-IQ" sz="2800" b="1" dirty="0">
                <a:solidFill>
                  <a:srgbClr val="FF0000"/>
                </a:solidFill>
              </a:rPr>
              <a:t>في البيع بشرط التجربة </a:t>
            </a:r>
            <a:r>
              <a:rPr lang="ar-IQ" sz="2800" dirty="0"/>
              <a:t>اذا اوقع احد دائني </a:t>
            </a:r>
            <a:r>
              <a:rPr lang="ar-IQ" sz="2800" dirty="0" smtClean="0"/>
              <a:t>البائع الحجزعلى </a:t>
            </a:r>
            <a:r>
              <a:rPr lang="ar-IQ" sz="2800" dirty="0"/>
              <a:t>المبيع قبل القبول فيمكن للمشتري بعد القبول طلب رفع </a:t>
            </a:r>
            <a:r>
              <a:rPr lang="ar-IQ" sz="2800" dirty="0" smtClean="0"/>
              <a:t>الحجز.</a:t>
            </a:r>
          </a:p>
          <a:p>
            <a:pPr marL="624078" indent="-514350" algn="just" rtl="1">
              <a:buNone/>
            </a:pPr>
            <a:r>
              <a:rPr lang="ar-IQ" sz="2800" dirty="0" smtClean="0"/>
              <a:t>اما </a:t>
            </a:r>
            <a:r>
              <a:rPr lang="ar-IQ" sz="2800" b="1" dirty="0">
                <a:solidFill>
                  <a:srgbClr val="FF0000"/>
                </a:solidFill>
              </a:rPr>
              <a:t>في البيع بشرط المذاق </a:t>
            </a:r>
            <a:r>
              <a:rPr lang="ar-IQ" sz="2800" dirty="0"/>
              <a:t>فلا يمكن للمشتري رفع الحجزعن المبيع لان الملكية لا تنتقل من وقت البيع.</a:t>
            </a:r>
          </a:p>
          <a:p>
            <a:pPr marL="624078" indent="-514350" algn="just" rtl="1">
              <a:buNone/>
            </a:pPr>
            <a:endParaRPr lang="ar-IQ" sz="2800" dirty="0"/>
          </a:p>
          <a:p>
            <a:pPr marL="109728" indent="0" algn="just">
              <a:buNone/>
            </a:pP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4</a:t>
            </a:fld>
            <a:endParaRPr lang="en-US"/>
          </a:p>
        </p:txBody>
      </p:sp>
      <p:sp>
        <p:nvSpPr>
          <p:cNvPr id="5" name="Title 4"/>
          <p:cNvSpPr>
            <a:spLocks noGrp="1"/>
          </p:cNvSpPr>
          <p:nvPr>
            <p:ph type="title"/>
          </p:nvPr>
        </p:nvSpPr>
        <p:spPr/>
        <p:txBody>
          <a:bodyPr/>
          <a:lstStyle/>
          <a:p>
            <a:pPr algn="ctr"/>
            <a:r>
              <a:rPr lang="ar-IQ" sz="4400" dirty="0" smtClean="0">
                <a:solidFill>
                  <a:srgbClr val="FF0000"/>
                </a:solidFill>
              </a:rPr>
              <a:t>أ- </a:t>
            </a:r>
            <a:r>
              <a:rPr lang="ar-IQ" sz="4400" dirty="0">
                <a:solidFill>
                  <a:srgbClr val="FF0000"/>
                </a:solidFill>
              </a:rPr>
              <a:t>من حيث الحجز:</a:t>
            </a:r>
            <a:endParaRPr lang="en-US" dirty="0"/>
          </a:p>
        </p:txBody>
      </p:sp>
    </p:spTree>
    <p:extLst>
      <p:ext uri="{BB962C8B-B14F-4D97-AF65-F5344CB8AC3E}">
        <p14:creationId xmlns:p14="http://schemas.microsoft.com/office/powerpoint/2010/main" val="2093603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1000"/>
                                        <p:tgtEl>
                                          <p:spTgt spid="2">
                                            <p:txEl>
                                              <p:pRg st="0" end="0"/>
                                            </p:txEl>
                                          </p:spTgt>
                                        </p:tgtEl>
                                      </p:cBhvr>
                                    </p:animEffect>
                                    <p:anim calcmode="lin" valueType="num">
                                      <p:cBhvr>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rtl="1">
              <a:buNone/>
            </a:pPr>
            <a:r>
              <a:rPr lang="ar-IQ" sz="3200" b="1" dirty="0" smtClean="0"/>
              <a:t>في حالة </a:t>
            </a:r>
            <a:r>
              <a:rPr lang="ar-IQ" sz="3200" b="1" dirty="0"/>
              <a:t>افلاس </a:t>
            </a:r>
            <a:r>
              <a:rPr lang="ar-IQ" sz="3200" dirty="0"/>
              <a:t>البائع قبل المذاق والقبول فلا يمكن للمشتري مطالبة </a:t>
            </a:r>
            <a:r>
              <a:rPr lang="ar-IQ" sz="3200" b="1" dirty="0">
                <a:solidFill>
                  <a:srgbClr val="FF0000"/>
                </a:solidFill>
              </a:rPr>
              <a:t>امين التفليسة بتسليمة </a:t>
            </a:r>
            <a:r>
              <a:rPr lang="ar-IQ" sz="3200" b="1" dirty="0" smtClean="0">
                <a:solidFill>
                  <a:srgbClr val="FF0000"/>
                </a:solidFill>
              </a:rPr>
              <a:t>المبيع؟</a:t>
            </a:r>
          </a:p>
          <a:p>
            <a:pPr marL="109728" indent="0" algn="just" rtl="1">
              <a:buNone/>
            </a:pPr>
            <a:r>
              <a:rPr lang="ar-IQ" sz="3200" b="1" dirty="0" smtClean="0">
                <a:solidFill>
                  <a:srgbClr val="FF0000"/>
                </a:solidFill>
              </a:rPr>
              <a:t> </a:t>
            </a:r>
            <a:r>
              <a:rPr lang="ar-IQ" sz="3200" dirty="0"/>
              <a:t>لان الملكية لم تنتقل اليه الا من وقت الاعلان عن </a:t>
            </a:r>
            <a:r>
              <a:rPr lang="ar-IQ" sz="3200" dirty="0" smtClean="0"/>
              <a:t>القبول.</a:t>
            </a:r>
          </a:p>
          <a:p>
            <a:pPr marL="109728" indent="0" algn="just" rtl="1">
              <a:buNone/>
            </a:pPr>
            <a:r>
              <a:rPr lang="ar-IQ" sz="3200" dirty="0" smtClean="0"/>
              <a:t> </a:t>
            </a:r>
            <a:r>
              <a:rPr lang="ar-IQ" sz="3200" dirty="0"/>
              <a:t>في حين ان المشتري في البيع بشرط التجربة فيمكنه ذلك لان ملكية المبيع انتقلت اليه من وقت العقد</a:t>
            </a:r>
            <a:r>
              <a:rPr lang="ar-IQ" sz="2400" dirty="0"/>
              <a:t>.</a:t>
            </a:r>
          </a:p>
          <a:p>
            <a:pPr algn="just" rtl="1"/>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5</a:t>
            </a:fld>
            <a:endParaRPr lang="en-US"/>
          </a:p>
        </p:txBody>
      </p:sp>
      <p:sp>
        <p:nvSpPr>
          <p:cNvPr id="5" name="Title 4"/>
          <p:cNvSpPr>
            <a:spLocks noGrp="1"/>
          </p:cNvSpPr>
          <p:nvPr>
            <p:ph type="title"/>
          </p:nvPr>
        </p:nvSpPr>
        <p:spPr/>
        <p:txBody>
          <a:bodyPr/>
          <a:lstStyle/>
          <a:p>
            <a:pPr algn="ctr"/>
            <a:r>
              <a:rPr lang="ar-IQ" sz="4400" dirty="0" smtClean="0">
                <a:solidFill>
                  <a:srgbClr val="FF0000"/>
                </a:solidFill>
              </a:rPr>
              <a:t>ب- </a:t>
            </a:r>
            <a:r>
              <a:rPr lang="ar-IQ" sz="4400" dirty="0">
                <a:solidFill>
                  <a:srgbClr val="FF0000"/>
                </a:solidFill>
              </a:rPr>
              <a:t>من حيث </a:t>
            </a:r>
            <a:r>
              <a:rPr lang="ar-IQ" sz="4400" dirty="0" smtClean="0">
                <a:solidFill>
                  <a:srgbClr val="FF0000"/>
                </a:solidFill>
              </a:rPr>
              <a:t>الافلاس</a:t>
            </a:r>
            <a:endParaRPr lang="en-US" dirty="0"/>
          </a:p>
        </p:txBody>
      </p:sp>
    </p:spTree>
    <p:extLst>
      <p:ext uri="{BB962C8B-B14F-4D97-AF65-F5344CB8AC3E}">
        <p14:creationId xmlns:p14="http://schemas.microsoft.com/office/powerpoint/2010/main" val="3814630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fade">
                                      <p:cBhvr>
                                        <p:cTn id="14" dur="1000"/>
                                        <p:tgtEl>
                                          <p:spTgt spid="2">
                                            <p:txEl>
                                              <p:pRg st="0" end="0"/>
                                            </p:txEl>
                                          </p:spTgt>
                                        </p:tgtEl>
                                      </p:cBhvr>
                                    </p:animEffect>
                                    <p:anim calcmode="lin" valueType="num">
                                      <p:cBhvr>
                                        <p:cTn id="15"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 calcmode="lin" valueType="num">
                                      <p:cBhvr>
                                        <p:cTn id="21"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24" dur="1000"/>
                                        <p:tgtEl>
                                          <p:spTgt spid="2">
                                            <p:txEl>
                                              <p:pRg st="1" end="1"/>
                                            </p:txEl>
                                          </p:spTgt>
                                        </p:tgtEl>
                                      </p:cBhvr>
                                    </p:animEffect>
                                  </p:childTnLst>
                                </p:cTn>
                              </p:par>
                              <p:par>
                                <p:cTn id="25" presetID="31" presetClass="entr" presetSubtype="0" fill="hold" nodeType="with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 calcmode="lin" valueType="num">
                                      <p:cBhvr>
                                        <p:cTn id="27"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8"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9"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30"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ctr" rtl="1">
              <a:buNone/>
            </a:pPr>
            <a:r>
              <a:rPr lang="ar-IQ" sz="8000" b="1" dirty="0" smtClean="0">
                <a:solidFill>
                  <a:srgbClr val="FF0000"/>
                </a:solidFill>
              </a:rPr>
              <a:t>محل </a:t>
            </a:r>
            <a:r>
              <a:rPr lang="ar-IQ" sz="8000" b="1" dirty="0">
                <a:solidFill>
                  <a:srgbClr val="FF0000"/>
                </a:solidFill>
              </a:rPr>
              <a:t>عقد </a:t>
            </a:r>
            <a:r>
              <a:rPr lang="ar-IQ" sz="8000" b="1" dirty="0" smtClean="0">
                <a:solidFill>
                  <a:srgbClr val="FF0000"/>
                </a:solidFill>
              </a:rPr>
              <a:t>البيع</a:t>
            </a:r>
            <a:endParaRPr lang="en-US" sz="8000"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6</a:t>
            </a:fld>
            <a:endParaRPr lang="en-US"/>
          </a:p>
        </p:txBody>
      </p:sp>
      <p:sp>
        <p:nvSpPr>
          <p:cNvPr id="5" name="Title 4"/>
          <p:cNvSpPr>
            <a:spLocks noGrp="1"/>
          </p:cNvSpPr>
          <p:nvPr>
            <p:ph type="title"/>
          </p:nvPr>
        </p:nvSpPr>
        <p:spPr/>
        <p:txBody>
          <a:bodyPr/>
          <a:lstStyle/>
          <a:p>
            <a:endParaRPr lang="en-US"/>
          </a:p>
        </p:txBody>
      </p:sp>
    </p:spTree>
    <p:extLst>
      <p:ext uri="{BB962C8B-B14F-4D97-AF65-F5344CB8AC3E}">
        <p14:creationId xmlns:p14="http://schemas.microsoft.com/office/powerpoint/2010/main" val="29851616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algn="just" rtl="1"/>
            <a:r>
              <a:rPr lang="ar-IQ" sz="2800" b="1" dirty="0">
                <a:solidFill>
                  <a:srgbClr val="FF0000"/>
                </a:solidFill>
              </a:rPr>
              <a:t>للعقد ثلاث </a:t>
            </a:r>
            <a:r>
              <a:rPr lang="ar-IQ" sz="2800" b="1" dirty="0" smtClean="0">
                <a:solidFill>
                  <a:srgbClr val="FF0000"/>
                </a:solidFill>
              </a:rPr>
              <a:t>أركان:</a:t>
            </a:r>
            <a:r>
              <a:rPr lang="en-US" sz="2800" b="1" dirty="0" smtClean="0">
                <a:solidFill>
                  <a:srgbClr val="FF0000"/>
                </a:solidFill>
              </a:rPr>
              <a:t> </a:t>
            </a:r>
            <a:r>
              <a:rPr lang="ar-IQ" sz="2800" b="1" dirty="0">
                <a:solidFill>
                  <a:srgbClr val="FF0000"/>
                </a:solidFill>
              </a:rPr>
              <a:t>التراضي والمحل والسبب</a:t>
            </a:r>
            <a:endParaRPr lang="en-US" sz="2800" b="1" dirty="0">
              <a:solidFill>
                <a:srgbClr val="FF0000"/>
              </a:solidFill>
            </a:endParaRPr>
          </a:p>
          <a:p>
            <a:pPr algn="just" rtl="1"/>
            <a:r>
              <a:rPr lang="ar-IQ" sz="2800" b="1" dirty="0">
                <a:solidFill>
                  <a:srgbClr val="FF0000"/>
                </a:solidFill>
              </a:rPr>
              <a:t>أن محل عقد البيع محل مزدوج </a:t>
            </a:r>
            <a:r>
              <a:rPr lang="ar-IQ" sz="2800" dirty="0"/>
              <a:t>فمن ناحية البائع نرى ان المبيع هو محل العقد أما من ناحية</a:t>
            </a:r>
            <a:r>
              <a:rPr lang="en-US" sz="2800" dirty="0"/>
              <a:t> </a:t>
            </a:r>
            <a:r>
              <a:rPr lang="ar-IQ" sz="2800" dirty="0"/>
              <a:t>المشتري نرى أن الثمن هو محل العقد لذلك سندرس محل العقد بالصورتين المبيع والثمن</a:t>
            </a:r>
            <a:r>
              <a:rPr lang="ar-IQ" sz="2800" dirty="0" smtClean="0"/>
              <a:t>.</a:t>
            </a:r>
          </a:p>
          <a:p>
            <a:pPr algn="just" rtl="1"/>
            <a:endParaRPr lang="ar-IQ" sz="2800" dirty="0" smtClean="0"/>
          </a:p>
          <a:p>
            <a:pPr algn="just" rtl="1"/>
            <a:r>
              <a:rPr lang="ar-IQ" sz="3600" b="1" dirty="0" smtClean="0">
                <a:solidFill>
                  <a:srgbClr val="00B0F0"/>
                </a:solidFill>
              </a:rPr>
              <a:t>س/ علل</a:t>
            </a:r>
            <a:r>
              <a:rPr lang="ar-IQ" sz="3600" b="1" dirty="0">
                <a:solidFill>
                  <a:srgbClr val="00B0F0"/>
                </a:solidFill>
              </a:rPr>
              <a:t> أن محل عقد البيع محل </a:t>
            </a:r>
            <a:r>
              <a:rPr lang="ar-IQ" sz="3600" b="1" dirty="0" smtClean="0">
                <a:solidFill>
                  <a:srgbClr val="00B0F0"/>
                </a:solidFill>
              </a:rPr>
              <a:t>مزدوج. </a:t>
            </a:r>
            <a:endParaRPr lang="ar-IQ" sz="3600" b="1" dirty="0">
              <a:solidFill>
                <a:srgbClr val="00B0F0"/>
              </a:solidFill>
            </a:endParaRPr>
          </a:p>
          <a:p>
            <a:endParaRPr lang="en-US" dirty="0"/>
          </a:p>
        </p:txBody>
      </p:sp>
      <p:sp>
        <p:nvSpPr>
          <p:cNvPr id="3" name="Slide Number Placeholder 2"/>
          <p:cNvSpPr>
            <a:spLocks noGrp="1"/>
          </p:cNvSpPr>
          <p:nvPr>
            <p:ph type="sldNum" sz="quarter" idx="12"/>
          </p:nvPr>
        </p:nvSpPr>
        <p:spPr/>
        <p:txBody>
          <a:bodyPr/>
          <a:lstStyle/>
          <a:p>
            <a:fld id="{3C7BA46B-66E5-46F4-96E4-55FC2A44EE3F}" type="slidenum">
              <a:rPr lang="en-US" smtClean="0"/>
              <a:pPr/>
              <a:t>7</a:t>
            </a:fld>
            <a:endParaRPr lang="en-US"/>
          </a:p>
        </p:txBody>
      </p:sp>
      <p:sp>
        <p:nvSpPr>
          <p:cNvPr id="2" name="Title 1"/>
          <p:cNvSpPr>
            <a:spLocks noGrp="1"/>
          </p:cNvSpPr>
          <p:nvPr>
            <p:ph type="title"/>
          </p:nvPr>
        </p:nvSpPr>
        <p:spPr/>
        <p:txBody>
          <a:bodyPr>
            <a:normAutofit/>
          </a:bodyPr>
          <a:lstStyle/>
          <a:p>
            <a:pPr algn="ctr"/>
            <a:r>
              <a:rPr lang="ar-IQ" sz="4400" b="1" dirty="0">
                <a:solidFill>
                  <a:srgbClr val="FF0000"/>
                </a:solidFill>
                <a:effectLst/>
              </a:rPr>
              <a:t>محل عقد البيع</a:t>
            </a:r>
            <a:endParaRPr lang="en-US" sz="4400" dirty="0">
              <a:solidFill>
                <a:srgbClr val="FF0000"/>
              </a:solidFill>
              <a:effectLst/>
            </a:endParaRPr>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 calcmode="lin" valueType="num">
                                      <p:cBhvr additive="base">
                                        <p:cTn id="12"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1" presetClass="entr" presetSubtype="0" fill="hold" nodeType="click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 calcmode="lin" valueType="num">
                                      <p:cBhvr>
                                        <p:cTn id="18" dur="1000" fill="hold"/>
                                        <p:tgtEl>
                                          <p:spTgt spid="4">
                                            <p:txEl>
                                              <p:pRg st="3" end="3"/>
                                            </p:txEl>
                                          </p:spTgt>
                                        </p:tgtEl>
                                        <p:attrNameLst>
                                          <p:attrName>ppt_w</p:attrName>
                                        </p:attrNameLst>
                                      </p:cBhvr>
                                      <p:tavLst>
                                        <p:tav tm="0">
                                          <p:val>
                                            <p:fltVal val="0"/>
                                          </p:val>
                                        </p:tav>
                                        <p:tav tm="100000">
                                          <p:val>
                                            <p:strVal val="#ppt_w"/>
                                          </p:val>
                                        </p:tav>
                                      </p:tavLst>
                                    </p:anim>
                                    <p:anim calcmode="lin" valueType="num">
                                      <p:cBhvr>
                                        <p:cTn id="19" dur="1000" fill="hold"/>
                                        <p:tgtEl>
                                          <p:spTgt spid="4">
                                            <p:txEl>
                                              <p:pRg st="3" end="3"/>
                                            </p:txEl>
                                          </p:spTgt>
                                        </p:tgtEl>
                                        <p:attrNameLst>
                                          <p:attrName>ppt_h</p:attrName>
                                        </p:attrNameLst>
                                      </p:cBhvr>
                                      <p:tavLst>
                                        <p:tav tm="0">
                                          <p:val>
                                            <p:fltVal val="0"/>
                                          </p:val>
                                        </p:tav>
                                        <p:tav tm="100000">
                                          <p:val>
                                            <p:strVal val="#ppt_h"/>
                                          </p:val>
                                        </p:tav>
                                      </p:tavLst>
                                    </p:anim>
                                    <p:anim calcmode="lin" valueType="num">
                                      <p:cBhvr>
                                        <p:cTn id="20" dur="1000" fill="hold"/>
                                        <p:tgtEl>
                                          <p:spTgt spid="4">
                                            <p:txEl>
                                              <p:pRg st="3" end="3"/>
                                            </p:txEl>
                                          </p:spTgt>
                                        </p:tgtEl>
                                        <p:attrNameLst>
                                          <p:attrName>style.rotation</p:attrName>
                                        </p:attrNameLst>
                                      </p:cBhvr>
                                      <p:tavLst>
                                        <p:tav tm="0">
                                          <p:val>
                                            <p:fltVal val="90"/>
                                          </p:val>
                                        </p:tav>
                                        <p:tav tm="100000">
                                          <p:val>
                                            <p:fltVal val="0"/>
                                          </p:val>
                                        </p:tav>
                                      </p:tavLst>
                                    </p:anim>
                                    <p:animEffect transition="in" filter="fade">
                                      <p:cBhvr>
                                        <p:cTn id="21" dur="1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rtl="1"/>
            <a:r>
              <a:rPr lang="ar-IQ" sz="2800" dirty="0"/>
              <a:t>يشترط في المحل حتى يكون ركن في العقد عدة </a:t>
            </a:r>
            <a:r>
              <a:rPr lang="ar-IQ" sz="2800" dirty="0" smtClean="0"/>
              <a:t>شروط وهي: </a:t>
            </a:r>
            <a:endParaRPr lang="ar-IQ" sz="2800" dirty="0"/>
          </a:p>
          <a:p>
            <a:pPr marL="624078" indent="-514350" algn="just" rtl="1">
              <a:buFont typeface="+mj-lt"/>
              <a:buAutoNum type="arabicParenR"/>
            </a:pPr>
            <a:r>
              <a:rPr lang="ar-IQ" sz="2800" dirty="0"/>
              <a:t>أن يكون المبيع موجوداً أو ممكن </a:t>
            </a:r>
            <a:r>
              <a:rPr lang="ar-IQ" sz="2800" dirty="0" smtClean="0"/>
              <a:t>الوجود.</a:t>
            </a:r>
            <a:endParaRPr lang="ar-IQ" sz="2800" dirty="0"/>
          </a:p>
          <a:p>
            <a:pPr marL="624078" indent="-514350" algn="just" rtl="1">
              <a:buFont typeface="+mj-lt"/>
              <a:buAutoNum type="arabicParenR"/>
            </a:pPr>
            <a:r>
              <a:rPr lang="ar-IQ" sz="2800" dirty="0"/>
              <a:t>أن يكون معيناً أو قابل </a:t>
            </a:r>
            <a:r>
              <a:rPr lang="ar-IQ" sz="2800" dirty="0" smtClean="0"/>
              <a:t>للتعين.</a:t>
            </a:r>
            <a:endParaRPr lang="ar-IQ" sz="2800" dirty="0"/>
          </a:p>
          <a:p>
            <a:pPr marL="624078" indent="-514350" algn="just" rtl="1">
              <a:buFont typeface="+mj-lt"/>
              <a:buAutoNum type="arabicParenR"/>
            </a:pPr>
            <a:r>
              <a:rPr lang="ar-IQ" sz="2800" dirty="0"/>
              <a:t>أن يكون مما يجوز التعامل </a:t>
            </a:r>
            <a:r>
              <a:rPr lang="ar-IQ" sz="2800" dirty="0" smtClean="0"/>
              <a:t>فيه.</a:t>
            </a:r>
            <a:endParaRPr lang="en-US" sz="2800" dirty="0"/>
          </a:p>
          <a:p>
            <a:pPr marL="109728" indent="0" algn="r">
              <a:buNone/>
            </a:pPr>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A46B-66E5-46F4-96E4-55FC2A44EE3F}" type="slidenum">
              <a:rPr lang="en-US" smtClean="0"/>
              <a:pPr/>
              <a:t>8</a:t>
            </a:fld>
            <a:endParaRPr lang="en-US"/>
          </a:p>
        </p:txBody>
      </p:sp>
      <p:sp>
        <p:nvSpPr>
          <p:cNvPr id="5" name="Title 4"/>
          <p:cNvSpPr>
            <a:spLocks noGrp="1"/>
          </p:cNvSpPr>
          <p:nvPr>
            <p:ph type="title"/>
          </p:nvPr>
        </p:nvSpPr>
        <p:spPr/>
        <p:txBody>
          <a:bodyPr>
            <a:normAutofit fontScale="90000"/>
          </a:bodyPr>
          <a:lstStyle/>
          <a:p>
            <a:pPr algn="ctr"/>
            <a:r>
              <a:rPr lang="ar-IQ" sz="4900" dirty="0">
                <a:solidFill>
                  <a:srgbClr val="FF0000"/>
                </a:solidFill>
                <a:effectLst/>
                <a:latin typeface="Tahoma" pitchFamily="34" charset="0"/>
                <a:ea typeface="Tahoma" pitchFamily="34" charset="0"/>
                <a:cs typeface="+mn-cs"/>
              </a:rPr>
              <a:t>المبيع</a:t>
            </a:r>
            <a:r>
              <a:rPr lang="ar-IQ" sz="4400" dirty="0">
                <a:latin typeface="Tahoma" pitchFamily="34" charset="0"/>
                <a:ea typeface="Tahoma" pitchFamily="34" charset="0"/>
                <a:cs typeface="Tahoma" pitchFamily="34" charset="0"/>
              </a:rPr>
              <a:t/>
            </a:r>
            <a:br>
              <a:rPr lang="ar-IQ" sz="4400" dirty="0">
                <a:latin typeface="Tahoma" pitchFamily="34" charset="0"/>
                <a:ea typeface="Tahoma" pitchFamily="34" charset="0"/>
                <a:cs typeface="Tahoma" pitchFamily="34" charset="0"/>
              </a:rPr>
            </a:br>
            <a:endParaRPr lang="en-US" dirty="0"/>
          </a:p>
        </p:txBody>
      </p:sp>
    </p:spTree>
    <p:extLst>
      <p:ext uri="{BB962C8B-B14F-4D97-AF65-F5344CB8AC3E}">
        <p14:creationId xmlns:p14="http://schemas.microsoft.com/office/powerpoint/2010/main" val="3922900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2">
                                            <p:txEl>
                                              <p:pRg st="0" end="0"/>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p:cTn id="19"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0"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21"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22" dur="1000"/>
                                        <p:tgtEl>
                                          <p:spTgt spid="2">
                                            <p:txEl>
                                              <p:pRg st="1" end="1"/>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 calcmode="lin" valueType="num">
                                      <p:cBhvr>
                                        <p:cTn id="25"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6"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7"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28" dur="1000"/>
                                        <p:tgtEl>
                                          <p:spTgt spid="2">
                                            <p:txEl>
                                              <p:pRg st="2" end="2"/>
                                            </p:txEl>
                                          </p:spTgt>
                                        </p:tgtEl>
                                      </p:cBhvr>
                                    </p:animEffect>
                                  </p:childTnLst>
                                </p:cTn>
                              </p:par>
                              <p:par>
                                <p:cTn id="29" presetID="31" presetClass="entr" presetSubtype="0" fill="hold" nodeType="with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p:cTn id="31"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2">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858000"/>
          </a:xfrm>
        </p:spPr>
        <p:txBody>
          <a:bodyPr>
            <a:normAutofit/>
          </a:bodyPr>
          <a:lstStyle/>
          <a:p>
            <a:pPr algn="ctr" rtl="1">
              <a:buNone/>
            </a:pPr>
            <a:endParaRPr lang="ar-SA" sz="2600" b="1" dirty="0">
              <a:solidFill>
                <a:srgbClr val="FF0000"/>
              </a:solidFill>
            </a:endParaRPr>
          </a:p>
          <a:p>
            <a:pPr algn="ctr" rtl="1">
              <a:buNone/>
            </a:pPr>
            <a:r>
              <a:rPr lang="ar-SA" sz="3600" b="1" dirty="0">
                <a:solidFill>
                  <a:srgbClr val="FF0000"/>
                </a:solidFill>
                <a:latin typeface="+mj-lt"/>
                <a:ea typeface="+mj-ea"/>
                <a:cs typeface="+mj-cs"/>
              </a:rPr>
              <a:t>الشرط الأول: </a:t>
            </a:r>
            <a:r>
              <a:rPr lang="ar-IQ" sz="3600" b="1" dirty="0">
                <a:solidFill>
                  <a:srgbClr val="FF0000"/>
                </a:solidFill>
                <a:latin typeface="+mj-lt"/>
                <a:ea typeface="+mj-ea"/>
                <a:cs typeface="+mj-cs"/>
              </a:rPr>
              <a:t>وجود ال</a:t>
            </a:r>
            <a:r>
              <a:rPr lang="ar-SA" sz="3600" b="1" dirty="0">
                <a:solidFill>
                  <a:srgbClr val="FF0000"/>
                </a:solidFill>
                <a:latin typeface="+mj-lt"/>
                <a:ea typeface="+mj-ea"/>
                <a:cs typeface="+mj-cs"/>
              </a:rPr>
              <a:t>م</a:t>
            </a:r>
            <a:r>
              <a:rPr lang="ar-IQ" sz="3600" b="1" dirty="0">
                <a:solidFill>
                  <a:srgbClr val="FF0000"/>
                </a:solidFill>
                <a:latin typeface="+mj-lt"/>
                <a:ea typeface="+mj-ea"/>
                <a:cs typeface="+mj-cs"/>
              </a:rPr>
              <a:t>بيع او امكانية </a:t>
            </a:r>
            <a:r>
              <a:rPr lang="ar-IQ" sz="3600" b="1" dirty="0" smtClean="0">
                <a:solidFill>
                  <a:srgbClr val="FF0000"/>
                </a:solidFill>
                <a:latin typeface="+mj-lt"/>
                <a:ea typeface="+mj-ea"/>
                <a:cs typeface="+mj-cs"/>
              </a:rPr>
              <a:t>وجوده</a:t>
            </a:r>
            <a:endParaRPr lang="ar-SA" sz="3600" dirty="0">
              <a:cs typeface="+mj-cs"/>
            </a:endParaRPr>
          </a:p>
          <a:p>
            <a:pPr algn="ctr" rtl="1">
              <a:buNone/>
            </a:pPr>
            <a:r>
              <a:rPr lang="ar-IQ" dirty="0" smtClean="0">
                <a:solidFill>
                  <a:srgbClr val="FF0000"/>
                </a:solidFill>
              </a:rPr>
              <a:t>1- </a:t>
            </a:r>
            <a:r>
              <a:rPr lang="ar-IQ" b="1" dirty="0" smtClean="0">
                <a:solidFill>
                  <a:srgbClr val="FF0000"/>
                </a:solidFill>
              </a:rPr>
              <a:t>يجب </a:t>
            </a:r>
            <a:r>
              <a:rPr lang="ar-IQ" b="1" dirty="0">
                <a:solidFill>
                  <a:srgbClr val="FF0000"/>
                </a:solidFill>
              </a:rPr>
              <a:t>لانعقاد عقد البيع ان يكون البيع </a:t>
            </a:r>
            <a:r>
              <a:rPr lang="ar-IQ" b="1" dirty="0" smtClean="0">
                <a:solidFill>
                  <a:srgbClr val="FF0000"/>
                </a:solidFill>
              </a:rPr>
              <a:t>موجوداً: </a:t>
            </a:r>
          </a:p>
          <a:p>
            <a:pPr algn="r" rtl="1">
              <a:buNone/>
            </a:pPr>
            <a:r>
              <a:rPr lang="ar-IQ" b="1" dirty="0" smtClean="0">
                <a:solidFill>
                  <a:srgbClr val="FF0000"/>
                </a:solidFill>
              </a:rPr>
              <a:t> </a:t>
            </a:r>
            <a:r>
              <a:rPr lang="ar-IQ" dirty="0"/>
              <a:t>حيت التعاقد او ممكن الوجود فاذا لم يكن كذلك فان البيع باطل </a:t>
            </a:r>
            <a:r>
              <a:rPr lang="ar-IQ" dirty="0" smtClean="0"/>
              <a:t>.</a:t>
            </a:r>
          </a:p>
          <a:p>
            <a:pPr algn="r" rtl="1">
              <a:buNone/>
            </a:pPr>
            <a:r>
              <a:rPr lang="ar-IQ" dirty="0" smtClean="0"/>
              <a:t>واذا </a:t>
            </a:r>
            <a:r>
              <a:rPr lang="ar-IQ" dirty="0"/>
              <a:t>كان الشيء موجودا ولكنه هلك قبل ابرام العقد فالبيع لا ينعقد لانعدام المحل سواء كان الهلاك ماديا او قانونيا </a:t>
            </a:r>
            <a:r>
              <a:rPr lang="ar-IQ" dirty="0" smtClean="0"/>
              <a:t>.</a:t>
            </a:r>
          </a:p>
          <a:p>
            <a:pPr algn="r" rtl="1">
              <a:buNone/>
            </a:pPr>
            <a:r>
              <a:rPr lang="ar-IQ" b="1" dirty="0" smtClean="0">
                <a:solidFill>
                  <a:srgbClr val="0070C0"/>
                </a:solidFill>
              </a:rPr>
              <a:t>  س/  واذا </a:t>
            </a:r>
            <a:r>
              <a:rPr lang="ar-IQ" b="1" dirty="0">
                <a:solidFill>
                  <a:srgbClr val="0070C0"/>
                </a:solidFill>
              </a:rPr>
              <a:t>قصد المتعاقدان التعامل في شيء موجود فعلا وقت التعاقد ثم ظهر انه غير </a:t>
            </a:r>
            <a:r>
              <a:rPr lang="ar-IQ" b="1" dirty="0" smtClean="0">
                <a:solidFill>
                  <a:srgbClr val="0070C0"/>
                </a:solidFill>
              </a:rPr>
              <a:t>موجود؟</a:t>
            </a:r>
            <a:endParaRPr lang="ar-IQ" b="1" dirty="0" smtClean="0">
              <a:solidFill>
                <a:srgbClr val="0070C0"/>
              </a:solidFill>
            </a:endParaRPr>
          </a:p>
          <a:p>
            <a:pPr algn="r" rtl="1">
              <a:buNone/>
            </a:pPr>
            <a:r>
              <a:rPr lang="ar-IQ" dirty="0" smtClean="0"/>
              <a:t>ج// كما </a:t>
            </a:r>
            <a:r>
              <a:rPr lang="ar-IQ" dirty="0"/>
              <a:t>لو باع وارث نصيبه في تركة ثم تنبين انه ليس بوارث فان البيع </a:t>
            </a:r>
            <a:r>
              <a:rPr lang="ar-IQ" dirty="0" smtClean="0"/>
              <a:t>يبطل </a:t>
            </a:r>
            <a:r>
              <a:rPr lang="ar-IQ" dirty="0"/>
              <a:t>لتخلف ركن المحل. </a:t>
            </a:r>
            <a:endParaRPr lang="ar-IQ" dirty="0" smtClean="0"/>
          </a:p>
          <a:p>
            <a:pPr algn="r" rtl="1">
              <a:buNone/>
            </a:pPr>
            <a:endParaRPr lang="ar-IQ" dirty="0"/>
          </a:p>
          <a:p>
            <a:pPr algn="r" rtl="1">
              <a:buNone/>
            </a:pPr>
            <a:endParaRPr lang="ar-IQ" b="1" dirty="0"/>
          </a:p>
          <a:p>
            <a:pPr algn="r" rtl="1">
              <a:buNone/>
            </a:pPr>
            <a:endParaRPr lang="ar-IQ" b="1" dirty="0"/>
          </a:p>
          <a:p>
            <a:pPr algn="r" rtl="1">
              <a:buNone/>
            </a:pPr>
            <a:endParaRPr lang="en-US" dirty="0"/>
          </a:p>
        </p:txBody>
      </p:sp>
      <p:sp>
        <p:nvSpPr>
          <p:cNvPr id="3" name="Slide Number Placeholder 2"/>
          <p:cNvSpPr>
            <a:spLocks noGrp="1"/>
          </p:cNvSpPr>
          <p:nvPr>
            <p:ph type="sldNum" sz="quarter" idx="12"/>
          </p:nvPr>
        </p:nvSpPr>
        <p:spPr/>
        <p:txBody>
          <a:bodyPr/>
          <a:lstStyle/>
          <a:p>
            <a:fld id="{3C7BA46B-66E5-46F4-96E4-55FC2A44EE3F}" type="slidenum">
              <a:rPr lang="en-US" smtClean="0"/>
              <a:pPr/>
              <a:t>9</a:t>
            </a:fld>
            <a:endParaRPr lang="en-US"/>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33474988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fade">
                                      <p:cBhvr>
                                        <p:cTn id="16" dur="500"/>
                                        <p:tgtEl>
                                          <p:spTgt spid="2">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500"/>
                                        <p:tgtEl>
                                          <p:spTgt spid="2">
                                            <p:txEl>
                                              <p:pRg st="4" end="4"/>
                                            </p:txEl>
                                          </p:spTgt>
                                        </p:tgtEl>
                                      </p:cBhvr>
                                    </p:animEffect>
                                  </p:childTnLst>
                                </p:cTn>
                              </p:par>
                              <p:par>
                                <p:cTn id="20" presetID="31" presetClass="entr" presetSubtype="0" fill="hold" nodeType="with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 calcmode="lin" valueType="num">
                                      <p:cBhvr>
                                        <p:cTn id="22" dur="1000" fill="hold"/>
                                        <p:tgtEl>
                                          <p:spTgt spid="2">
                                            <p:txEl>
                                              <p:pRg st="5" end="5"/>
                                            </p:txEl>
                                          </p:spTgt>
                                        </p:tgtEl>
                                        <p:attrNameLst>
                                          <p:attrName>ppt_w</p:attrName>
                                        </p:attrNameLst>
                                      </p:cBhvr>
                                      <p:tavLst>
                                        <p:tav tm="0">
                                          <p:val>
                                            <p:fltVal val="0"/>
                                          </p:val>
                                        </p:tav>
                                        <p:tav tm="100000">
                                          <p:val>
                                            <p:strVal val="#ppt_w"/>
                                          </p:val>
                                        </p:tav>
                                      </p:tavLst>
                                    </p:anim>
                                    <p:anim calcmode="lin" valueType="num">
                                      <p:cBhvr>
                                        <p:cTn id="23" dur="1000" fill="hold"/>
                                        <p:tgtEl>
                                          <p:spTgt spid="2">
                                            <p:txEl>
                                              <p:pRg st="5" end="5"/>
                                            </p:txEl>
                                          </p:spTgt>
                                        </p:tgtEl>
                                        <p:attrNameLst>
                                          <p:attrName>ppt_h</p:attrName>
                                        </p:attrNameLst>
                                      </p:cBhvr>
                                      <p:tavLst>
                                        <p:tav tm="0">
                                          <p:val>
                                            <p:fltVal val="0"/>
                                          </p:val>
                                        </p:tav>
                                        <p:tav tm="100000">
                                          <p:val>
                                            <p:strVal val="#ppt_h"/>
                                          </p:val>
                                        </p:tav>
                                      </p:tavLst>
                                    </p:anim>
                                    <p:anim calcmode="lin" valueType="num">
                                      <p:cBhvr>
                                        <p:cTn id="24" dur="1000" fill="hold"/>
                                        <p:tgtEl>
                                          <p:spTgt spid="2">
                                            <p:txEl>
                                              <p:pRg st="5" end="5"/>
                                            </p:txEl>
                                          </p:spTgt>
                                        </p:tgtEl>
                                        <p:attrNameLst>
                                          <p:attrName>style.rotation</p:attrName>
                                        </p:attrNameLst>
                                      </p:cBhvr>
                                      <p:tavLst>
                                        <p:tav tm="0">
                                          <p:val>
                                            <p:fltVal val="90"/>
                                          </p:val>
                                        </p:tav>
                                        <p:tav tm="100000">
                                          <p:val>
                                            <p:fltVal val="0"/>
                                          </p:val>
                                        </p:tav>
                                      </p:tavLst>
                                    </p:anim>
                                    <p:animEffect transition="in" filter="fade">
                                      <p:cBhvr>
                                        <p:cTn id="25" dur="1000"/>
                                        <p:tgtEl>
                                          <p:spTgt spid="2">
                                            <p:txEl>
                                              <p:pRg st="5" end="5"/>
                                            </p:txEl>
                                          </p:spTgt>
                                        </p:tgtEl>
                                      </p:cBhvr>
                                    </p:animEffect>
                                  </p:childTnLst>
                                </p:cTn>
                              </p:par>
                              <p:par>
                                <p:cTn id="26" presetID="31" presetClass="entr" presetSubtype="0" fill="hold" nodeType="withEffect">
                                  <p:stCondLst>
                                    <p:cond delay="0"/>
                                  </p:stCondLst>
                                  <p:childTnLst>
                                    <p:set>
                                      <p:cBhvr>
                                        <p:cTn id="27" dur="1" fill="hold">
                                          <p:stCondLst>
                                            <p:cond delay="0"/>
                                          </p:stCondLst>
                                        </p:cTn>
                                        <p:tgtEl>
                                          <p:spTgt spid="2">
                                            <p:txEl>
                                              <p:pRg st="6" end="6"/>
                                            </p:txEl>
                                          </p:spTgt>
                                        </p:tgtEl>
                                        <p:attrNameLst>
                                          <p:attrName>style.visibility</p:attrName>
                                        </p:attrNameLst>
                                      </p:cBhvr>
                                      <p:to>
                                        <p:strVal val="visible"/>
                                      </p:to>
                                    </p:set>
                                    <p:anim calcmode="lin" valueType="num">
                                      <p:cBhvr>
                                        <p:cTn id="28" dur="1000" fill="hold"/>
                                        <p:tgtEl>
                                          <p:spTgt spid="2">
                                            <p:txEl>
                                              <p:pRg st="6" end="6"/>
                                            </p:txEl>
                                          </p:spTgt>
                                        </p:tgtEl>
                                        <p:attrNameLst>
                                          <p:attrName>ppt_w</p:attrName>
                                        </p:attrNameLst>
                                      </p:cBhvr>
                                      <p:tavLst>
                                        <p:tav tm="0">
                                          <p:val>
                                            <p:fltVal val="0"/>
                                          </p:val>
                                        </p:tav>
                                        <p:tav tm="100000">
                                          <p:val>
                                            <p:strVal val="#ppt_w"/>
                                          </p:val>
                                        </p:tav>
                                      </p:tavLst>
                                    </p:anim>
                                    <p:anim calcmode="lin" valueType="num">
                                      <p:cBhvr>
                                        <p:cTn id="29" dur="1000" fill="hold"/>
                                        <p:tgtEl>
                                          <p:spTgt spid="2">
                                            <p:txEl>
                                              <p:pRg st="6" end="6"/>
                                            </p:txEl>
                                          </p:spTgt>
                                        </p:tgtEl>
                                        <p:attrNameLst>
                                          <p:attrName>ppt_h</p:attrName>
                                        </p:attrNameLst>
                                      </p:cBhvr>
                                      <p:tavLst>
                                        <p:tav tm="0">
                                          <p:val>
                                            <p:fltVal val="0"/>
                                          </p:val>
                                        </p:tav>
                                        <p:tav tm="100000">
                                          <p:val>
                                            <p:strVal val="#ppt_h"/>
                                          </p:val>
                                        </p:tav>
                                      </p:tavLst>
                                    </p:anim>
                                    <p:anim calcmode="lin" valueType="num">
                                      <p:cBhvr>
                                        <p:cTn id="30" dur="1000" fill="hold"/>
                                        <p:tgtEl>
                                          <p:spTgt spid="2">
                                            <p:txEl>
                                              <p:pRg st="6" end="6"/>
                                            </p:txEl>
                                          </p:spTgt>
                                        </p:tgtEl>
                                        <p:attrNameLst>
                                          <p:attrName>style.rotation</p:attrName>
                                        </p:attrNameLst>
                                      </p:cBhvr>
                                      <p:tavLst>
                                        <p:tav tm="0">
                                          <p:val>
                                            <p:fltVal val="90"/>
                                          </p:val>
                                        </p:tav>
                                        <p:tav tm="100000">
                                          <p:val>
                                            <p:fltVal val="0"/>
                                          </p:val>
                                        </p:tav>
                                      </p:tavLst>
                                    </p:anim>
                                    <p:animEffect transition="in" filter="fade">
                                      <p:cBhvr>
                                        <p:cTn id="31" dur="1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20886</TotalTime>
  <Words>1579</Words>
  <Application>Microsoft Office PowerPoint</Application>
  <PresentationFormat>On-screen Show (4:3)</PresentationFormat>
  <Paragraphs>142</Paragraphs>
  <Slides>24</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Arabic Typesetting</vt:lpstr>
      <vt:lpstr>Arial</vt:lpstr>
      <vt:lpstr>Calibri</vt:lpstr>
      <vt:lpstr>Lucida Sans Unicode</vt:lpstr>
      <vt:lpstr>Tahoma</vt:lpstr>
      <vt:lpstr>Verdana</vt:lpstr>
      <vt:lpstr>Wingdings 2</vt:lpstr>
      <vt:lpstr>Wingdings 3</vt:lpstr>
      <vt:lpstr>Concourse</vt:lpstr>
      <vt:lpstr>الوجيز في العقود المدنية  محاضرات في عقد البيع</vt:lpstr>
      <vt:lpstr>PowerPoint Presentation</vt:lpstr>
      <vt:lpstr>PowerPoint Presentation</vt:lpstr>
      <vt:lpstr>أ- من حيث الحجز:</vt:lpstr>
      <vt:lpstr>ب- من حيث الافلاس</vt:lpstr>
      <vt:lpstr>PowerPoint Presentation</vt:lpstr>
      <vt:lpstr>محل عقد البيع</vt:lpstr>
      <vt:lpstr>المبيع </vt:lpstr>
      <vt:lpstr>PowerPoint Presentation</vt:lpstr>
      <vt:lpstr>3-  الهلاك الكلي والجزئي</vt:lpstr>
      <vt:lpstr>2- الهلاك جزئيا</vt:lpstr>
      <vt:lpstr>المحل المستقبل س/ هل يجوز ان يكون محل الالتزام معدوماً وقت التعاقد </vt:lpstr>
      <vt:lpstr> س// هل من الجائز بيع الأشياء المستقبلية؟ </vt:lpstr>
      <vt:lpstr>الراي الأول</vt:lpstr>
      <vt:lpstr>2- الحالة الثانية: مخاطرة في كميته ومقداره  المبيع  </vt:lpstr>
      <vt:lpstr>س/ في بيع الأشياء المستقبلية ما هو الحل لمعرفة ما اذا كان العقد احتماليا ام معلقا على شرط واقف؟ </vt:lpstr>
      <vt:lpstr>التركة المستقبلة</vt:lpstr>
      <vt:lpstr>PowerPoint Presentation</vt:lpstr>
      <vt:lpstr> الأشياء للقيمية</vt:lpstr>
      <vt:lpstr>الأشياء المثلية </vt:lpstr>
      <vt:lpstr>س// هل يصح البيع جزافا؟ </vt:lpstr>
      <vt:lpstr>س// هل يجوز إعبتار البيع جزافا حتى لو تم لتحديد الثمن تعيين مقدار المبيع. </vt:lpstr>
      <vt:lpstr>يختلف بيع الجزاف عن بيع التقدير</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تقسيم العقود المدنية</dc:title>
  <dc:creator>Clark</dc:creator>
  <cp:lastModifiedBy>Maher</cp:lastModifiedBy>
  <cp:revision>3256</cp:revision>
  <cp:lastPrinted>2014-02-03T16:56:53Z</cp:lastPrinted>
  <dcterms:created xsi:type="dcterms:W3CDTF">2013-09-27T19:01:12Z</dcterms:created>
  <dcterms:modified xsi:type="dcterms:W3CDTF">2024-10-18T12:48:01Z</dcterms:modified>
</cp:coreProperties>
</file>