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4"/>
  </p:notesMasterIdLst>
  <p:handoutMasterIdLst>
    <p:handoutMasterId r:id="rId25"/>
  </p:handoutMasterIdLst>
  <p:sldIdLst>
    <p:sldId id="450" r:id="rId2"/>
    <p:sldId id="457" r:id="rId3"/>
    <p:sldId id="458" r:id="rId4"/>
    <p:sldId id="459" r:id="rId5"/>
    <p:sldId id="422" r:id="rId6"/>
    <p:sldId id="423" r:id="rId7"/>
    <p:sldId id="460" r:id="rId8"/>
    <p:sldId id="462" r:id="rId9"/>
    <p:sldId id="300" r:id="rId10"/>
    <p:sldId id="473" r:id="rId11"/>
    <p:sldId id="474" r:id="rId12"/>
    <p:sldId id="475" r:id="rId13"/>
    <p:sldId id="476" r:id="rId14"/>
    <p:sldId id="477" r:id="rId15"/>
    <p:sldId id="301" r:id="rId16"/>
    <p:sldId id="478" r:id="rId17"/>
    <p:sldId id="479" r:id="rId18"/>
    <p:sldId id="307" r:id="rId19"/>
    <p:sldId id="303" r:id="rId20"/>
    <p:sldId id="304" r:id="rId21"/>
    <p:sldId id="305" r:id="rId22"/>
    <p:sldId id="309" r:id="rId23"/>
  </p:sldIdLst>
  <p:sldSz cx="9144000" cy="6858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19" autoAdjust="0"/>
    <p:restoredTop sz="94629" autoAdjust="0"/>
  </p:normalViewPr>
  <p:slideViewPr>
    <p:cSldViewPr>
      <p:cViewPr varScale="1">
        <p:scale>
          <a:sx n="82" d="100"/>
          <a:sy n="82" d="100"/>
        </p:scale>
        <p:origin x="1262" y="6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1805"/>
    </p:cViewPr>
  </p:sorterViewPr>
  <p:notesViewPr>
    <p:cSldViewPr>
      <p:cViewPr varScale="1">
        <p:scale>
          <a:sx n="88" d="100"/>
          <a:sy n="88" d="100"/>
        </p:scale>
        <p:origin x="-3822" y="-120"/>
      </p:cViewPr>
      <p:guideLst>
        <p:guide orient="horz" pos="285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a:defRPr sz="1200"/>
            </a:lvl1pPr>
          </a:lstStyle>
          <a:p>
            <a:fld id="{C6F92340-AEC8-4BCC-B31D-69B448706551}" type="datetimeFigureOut">
              <a:rPr lang="en-US" smtClean="0"/>
              <a:pPr/>
              <a:t>10/18/2024</a:t>
            </a:fld>
            <a:endParaRPr lang="en-US"/>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a:defRPr sz="1200"/>
            </a:lvl1pPr>
          </a:lstStyle>
          <a:p>
            <a:fld id="{4B415431-9B49-4083-9451-3DA8011B97A7}" type="slidenum">
              <a:rPr lang="en-US" smtClean="0"/>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1440" tIns="45720" rIns="91440" bIns="45720" rtlCol="0"/>
          <a:lstStyle>
            <a:lvl1pPr algn="r">
              <a:defRPr sz="1200"/>
            </a:lvl1pPr>
          </a:lstStyle>
          <a:p>
            <a:fld id="{EFB51EB4-C2A6-4F7D-85ED-E1814653D6EE}" type="datetimeFigureOut">
              <a:rPr lang="en-US" smtClean="0"/>
              <a:pPr/>
              <a:t>10/18/2024</a:t>
            </a:fld>
            <a:endParaRPr lang="en-US"/>
          </a:p>
        </p:txBody>
      </p:sp>
      <p:sp>
        <p:nvSpPr>
          <p:cNvPr id="4" name="Slide Image Placeholder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21883"/>
            <a:ext cx="3066733"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3"/>
            <a:ext cx="3066733" cy="453866"/>
          </a:xfrm>
          <a:prstGeom prst="rect">
            <a:avLst/>
          </a:prstGeom>
        </p:spPr>
        <p:txBody>
          <a:bodyPr vert="horz" lIns="91440" tIns="45720" rIns="91440" bIns="45720" rtlCol="0" anchor="b"/>
          <a:lstStyle>
            <a:lvl1pPr algn="r">
              <a:defRPr sz="1200"/>
            </a:lvl1pPr>
          </a:lstStyle>
          <a:p>
            <a:fld id="{9C5A04B0-86AE-4D23-9928-31FDFD75F3D7}" type="slidenum">
              <a:rPr lang="en-US" smtClean="0"/>
              <a:pPr/>
              <a:t>‹#›</a:t>
            </a:fld>
            <a:endParaRPr lang="en-US"/>
          </a:p>
        </p:txBody>
      </p:sp>
    </p:spTree>
    <p:extLst>
      <p:ext uri="{BB962C8B-B14F-4D97-AF65-F5344CB8AC3E}">
        <p14:creationId xmlns:p14="http://schemas.microsoft.com/office/powerpoint/2010/main" val="270040482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C6DCF6F-2410-4F32-B2C4-DB6EF48C52B3}" type="datetime1">
              <a:rPr lang="en-US" smtClean="0"/>
              <a:pPr/>
              <a:t>10/18/2024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C7BA46B-66E5-46F4-96E4-55FC2A44EE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FBDBED-76C0-4E68-AF5B-081017EA203C}"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8015CC-12B1-4E05-BFF3-22E9F020FE6C}"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30DCF12-BA6D-4FE5-B0CF-F195978FF970}"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EDBA6-8904-448F-A694-C673576C4FFA}"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B4B6859-6EAE-4877-9E3C-D75B8531A786}" type="datetime1">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A46B-66E5-46F4-96E4-55FC2A44EE3F}"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568B73F-D665-4838-BCA2-B2338455E489}" type="datetime1">
              <a:rPr lang="en-US" smtClean="0"/>
              <a:pPr/>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BA46B-66E5-46F4-96E4-55FC2A44EE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109F1D4-854B-472D-8AC8-925783F77959}" type="datetime1">
              <a:rPr lang="en-US" smtClean="0"/>
              <a:pPr/>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BA46B-66E5-46F4-96E4-55FC2A44EE3F}"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BE80F-1E98-432D-BC9C-9ADE53C2400D}" type="datetime1">
              <a:rPr lang="en-US" smtClean="0"/>
              <a:pPr/>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51EF167-52FF-4314-B959-34D12CB282DC}" type="datetime1">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A46B-66E5-46F4-96E4-55FC2A44EE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84044CF-B56A-4C47-90D4-D1F381AF55CD}" type="datetime1">
              <a:rPr lang="en-US" smtClean="0"/>
              <a:pPr/>
              <a:t>10/18/2024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C7BA46B-66E5-46F4-96E4-55FC2A44EE3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3CFABD6-4DF5-4BF6-A121-E99C0242B373}" type="datetime1">
              <a:rPr lang="en-US" smtClean="0"/>
              <a:pPr/>
              <a:t>10/18/2024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C7BA46B-66E5-46F4-96E4-55FC2A44EE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ar-IQ" sz="7200" b="1" dirty="0">
                <a:latin typeface="Arabic Typesetting" panose="03020402040406030203" pitchFamily="66" charset="-78"/>
                <a:cs typeface="Arabic Typesetting" panose="03020402040406030203" pitchFamily="66" charset="-78"/>
              </a:rPr>
              <a:t>د . سولين محمد طاهر </a:t>
            </a:r>
            <a:r>
              <a:rPr lang="ar-IQ" sz="7200" b="1" dirty="0" smtClean="0">
                <a:latin typeface="Arabic Typesetting" panose="03020402040406030203" pitchFamily="66" charset="-78"/>
                <a:cs typeface="Arabic Typesetting" panose="03020402040406030203" pitchFamily="66" charset="-78"/>
              </a:rPr>
              <a:t>فاضل</a:t>
            </a:r>
            <a:endParaRPr lang="en-US" sz="7200" b="1" dirty="0" smtClean="0">
              <a:latin typeface="Arabic Typesetting" panose="03020402040406030203" pitchFamily="66" charset="-78"/>
              <a:cs typeface="Arabic Typesetting" panose="03020402040406030203" pitchFamily="66" charset="-78"/>
            </a:endParaRPr>
          </a:p>
          <a:p>
            <a:pPr algn="ctr"/>
            <a:r>
              <a:rPr lang="en-US" sz="7200" b="1" dirty="0" err="1" smtClean="0">
                <a:latin typeface="Arabic Typesetting" panose="03020402040406030203" pitchFamily="66" charset="-78"/>
                <a:cs typeface="Arabic Typesetting" panose="03020402040406030203" pitchFamily="66" charset="-78"/>
              </a:rPr>
              <a:t>Solin.taher@su.edu.krd</a:t>
            </a:r>
            <a:endParaRPr lang="en-US" sz="7200" b="1" dirty="0" smtClean="0">
              <a:latin typeface="Arabic Typesetting" panose="03020402040406030203" pitchFamily="66" charset="-78"/>
              <a:cs typeface="Arabic Typesetting" panose="03020402040406030203" pitchFamily="66" charset="-78"/>
            </a:endParaRPr>
          </a:p>
          <a:p>
            <a:pPr algn="ctr"/>
            <a:r>
              <a:rPr lang="ar-IQ" sz="7200" b="1" dirty="0" smtClean="0">
                <a:latin typeface="Arabic Typesetting" panose="03020402040406030203" pitchFamily="66" charset="-78"/>
                <a:cs typeface="Arabic Typesetting" panose="03020402040406030203" pitchFamily="66" charset="-78"/>
              </a:rPr>
              <a:t>2024-2025</a:t>
            </a:r>
            <a:endParaRPr lang="en-US" sz="7200" b="1" dirty="0">
              <a:latin typeface="Arabic Typesetting" panose="03020402040406030203" pitchFamily="66" charset="-78"/>
              <a:cs typeface="Arabic Typesetting" panose="03020402040406030203" pitchFamily="66" charset="-78"/>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a:t>
            </a:fld>
            <a:endParaRPr lang="en-US"/>
          </a:p>
        </p:txBody>
      </p:sp>
      <p:sp>
        <p:nvSpPr>
          <p:cNvPr id="5" name="Title 4"/>
          <p:cNvSpPr>
            <a:spLocks noGrp="1"/>
          </p:cNvSpPr>
          <p:nvPr>
            <p:ph type="title"/>
          </p:nvPr>
        </p:nvSpPr>
        <p:spPr/>
        <p:txBody>
          <a:bodyPr>
            <a:noAutofit/>
          </a:bodyPr>
          <a:lstStyle/>
          <a:p>
            <a:pPr algn="ctr"/>
            <a:r>
              <a:rPr lang="ar-IQ" sz="4000" dirty="0" smtClean="0">
                <a:solidFill>
                  <a:srgbClr val="00B0F0"/>
                </a:solidFill>
                <a:effectLst/>
              </a:rPr>
              <a:t>الوجيز في العقود المدنية </a:t>
            </a:r>
            <a:br>
              <a:rPr lang="ar-IQ" sz="4000" dirty="0" smtClean="0">
                <a:solidFill>
                  <a:srgbClr val="00B0F0"/>
                </a:solidFill>
                <a:effectLst/>
              </a:rPr>
            </a:br>
            <a:r>
              <a:rPr lang="ar-IQ" sz="4000" dirty="0" smtClean="0">
                <a:solidFill>
                  <a:srgbClr val="00B0F0"/>
                </a:solidFill>
                <a:effectLst/>
              </a:rPr>
              <a:t>محاضرات في عقد البيع</a:t>
            </a:r>
            <a:endParaRPr lang="en-US" sz="4000" dirty="0">
              <a:solidFill>
                <a:srgbClr val="00B0F0"/>
              </a:solidFill>
              <a:effectLst/>
            </a:endParaRPr>
          </a:p>
        </p:txBody>
      </p:sp>
    </p:spTree>
    <p:extLst>
      <p:ext uri="{BB962C8B-B14F-4D97-AF65-F5344CB8AC3E}">
        <p14:creationId xmlns:p14="http://schemas.microsoft.com/office/powerpoint/2010/main" val="257954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9227" y="152400"/>
            <a:ext cx="8229600" cy="4525963"/>
          </a:xfrm>
        </p:spPr>
        <p:txBody>
          <a:bodyPr>
            <a:normAutofit/>
          </a:bodyPr>
          <a:lstStyle/>
          <a:p>
            <a:pPr algn="r" rtl="1">
              <a:buNone/>
            </a:pPr>
            <a:endParaRPr lang="ar-IQ" sz="2800" dirty="0"/>
          </a:p>
          <a:p>
            <a:pPr marL="0" indent="0" algn="r" rtl="1">
              <a:buNone/>
            </a:pPr>
            <a:r>
              <a:rPr lang="ar-IQ" sz="2800" dirty="0" smtClean="0"/>
              <a:t>1-  </a:t>
            </a:r>
            <a:r>
              <a:rPr lang="ar-IQ" sz="2800" b="1" dirty="0" smtClean="0">
                <a:solidFill>
                  <a:srgbClr val="FF0000"/>
                </a:solidFill>
              </a:rPr>
              <a:t> </a:t>
            </a:r>
            <a:r>
              <a:rPr lang="ar-IQ" sz="2800" b="1" dirty="0">
                <a:solidFill>
                  <a:srgbClr val="FF0000"/>
                </a:solidFill>
              </a:rPr>
              <a:t>(أ) </a:t>
            </a:r>
            <a:r>
              <a:rPr lang="ar-IQ" sz="2800" dirty="0" smtClean="0"/>
              <a:t>باع </a:t>
            </a:r>
            <a:r>
              <a:rPr lang="ar-IQ" sz="2800" dirty="0"/>
              <a:t>سيارة الى  </a:t>
            </a:r>
            <a:r>
              <a:rPr lang="ar-IQ" sz="2800" b="1" dirty="0">
                <a:solidFill>
                  <a:srgbClr val="FF0000"/>
                </a:solidFill>
              </a:rPr>
              <a:t>(ب) </a:t>
            </a:r>
            <a:r>
              <a:rPr lang="ar-IQ" sz="2800" dirty="0" smtClean="0"/>
              <a:t>مقابل </a:t>
            </a:r>
            <a:r>
              <a:rPr lang="ar-IQ" sz="2800" dirty="0"/>
              <a:t>1000 سهم هل هذا عقد بيع او مقايضة؟ ج/  </a:t>
            </a:r>
            <a:r>
              <a:rPr lang="ar-IQ" sz="2800" dirty="0">
                <a:solidFill>
                  <a:srgbClr val="002060"/>
                </a:solidFill>
              </a:rPr>
              <a:t>هذا مقايضة لان وقت البيع كان الشيء بالشيء.</a:t>
            </a:r>
          </a:p>
          <a:p>
            <a:pPr marL="0" indent="0" algn="r" rtl="1">
              <a:buNone/>
            </a:pPr>
            <a:endParaRPr lang="ar-IQ" sz="2800" dirty="0" smtClean="0"/>
          </a:p>
          <a:p>
            <a:pPr marL="0" indent="0" algn="r" rtl="1">
              <a:buNone/>
            </a:pPr>
            <a:r>
              <a:rPr lang="ar-IQ" sz="2800" dirty="0" smtClean="0"/>
              <a:t>2-  </a:t>
            </a:r>
            <a:r>
              <a:rPr lang="ar-IQ" sz="2800" b="1" dirty="0">
                <a:solidFill>
                  <a:srgbClr val="FF0000"/>
                </a:solidFill>
              </a:rPr>
              <a:t> (أ) </a:t>
            </a:r>
            <a:r>
              <a:rPr lang="ar-IQ" sz="2800" dirty="0" smtClean="0"/>
              <a:t>باع </a:t>
            </a:r>
            <a:r>
              <a:rPr lang="ar-IQ" sz="2800" dirty="0"/>
              <a:t>سيارة الى  </a:t>
            </a:r>
            <a:r>
              <a:rPr lang="ar-IQ" sz="2800" b="1" dirty="0">
                <a:solidFill>
                  <a:srgbClr val="FF0000"/>
                </a:solidFill>
              </a:rPr>
              <a:t>(ب) </a:t>
            </a:r>
            <a:r>
              <a:rPr lang="ar-IQ" sz="2800" dirty="0" smtClean="0"/>
              <a:t>مقابل  </a:t>
            </a:r>
            <a:r>
              <a:rPr lang="ar-IQ" sz="2800" dirty="0"/>
              <a:t>10000 $ وقال  </a:t>
            </a:r>
            <a:r>
              <a:rPr lang="ar-IQ" sz="2800" b="1" dirty="0">
                <a:solidFill>
                  <a:srgbClr val="FF0000"/>
                </a:solidFill>
              </a:rPr>
              <a:t>(ب) </a:t>
            </a:r>
            <a:r>
              <a:rPr lang="ar-IQ" sz="2800" dirty="0" smtClean="0"/>
              <a:t>اني </a:t>
            </a:r>
            <a:r>
              <a:rPr lang="ar-IQ" sz="2800" dirty="0"/>
              <a:t>لا املك  المال الان ولكن لدي 100 سهم في شركة </a:t>
            </a:r>
            <a:r>
              <a:rPr lang="ar-IQ" sz="2800" b="1" dirty="0">
                <a:solidFill>
                  <a:srgbClr val="FF0000"/>
                </a:solidFill>
              </a:rPr>
              <a:t>(ج</a:t>
            </a:r>
            <a:r>
              <a:rPr lang="ar-IQ" sz="2800" b="1" dirty="0" smtClean="0">
                <a:solidFill>
                  <a:srgbClr val="FF0000"/>
                </a:solidFill>
              </a:rPr>
              <a:t>)</a:t>
            </a:r>
            <a:r>
              <a:rPr lang="ar-IQ" sz="2800" dirty="0" smtClean="0"/>
              <a:t> </a:t>
            </a:r>
            <a:r>
              <a:rPr lang="ar-IQ" sz="2800" dirty="0"/>
              <a:t>اذهب وخذ قيمة </a:t>
            </a:r>
            <a:r>
              <a:rPr lang="ar-IQ" sz="2800" dirty="0" smtClean="0"/>
              <a:t>السيارة. </a:t>
            </a:r>
            <a:r>
              <a:rPr lang="ar-IQ" sz="2800" b="1" dirty="0">
                <a:solidFill>
                  <a:srgbClr val="00B0F0"/>
                </a:solidFill>
              </a:rPr>
              <a:t>س// </a:t>
            </a:r>
            <a:r>
              <a:rPr lang="ar-IQ" sz="2800" b="1" dirty="0" smtClean="0">
                <a:solidFill>
                  <a:srgbClr val="00B0F0"/>
                </a:solidFill>
              </a:rPr>
              <a:t>هنا </a:t>
            </a:r>
            <a:r>
              <a:rPr lang="ar-IQ" sz="2800" b="1" dirty="0">
                <a:solidFill>
                  <a:srgbClr val="00B0F0"/>
                </a:solidFill>
              </a:rPr>
              <a:t>هل يعتبر هذا بيع ام مقايضة</a:t>
            </a:r>
            <a:r>
              <a:rPr lang="ar-IQ" sz="2800" b="1" dirty="0" smtClean="0">
                <a:solidFill>
                  <a:srgbClr val="00B0F0"/>
                </a:solidFill>
              </a:rPr>
              <a:t>؟</a:t>
            </a:r>
          </a:p>
          <a:p>
            <a:pPr marL="0" indent="0" algn="r" rtl="1">
              <a:buNone/>
            </a:pPr>
            <a:r>
              <a:rPr lang="ar-IQ" sz="2800" dirty="0" smtClean="0"/>
              <a:t>ج//  </a:t>
            </a:r>
            <a:r>
              <a:rPr lang="ar-IQ" sz="2800" dirty="0">
                <a:solidFill>
                  <a:srgbClr val="002060"/>
                </a:solidFill>
              </a:rPr>
              <a:t>نعم هذا العقد بيع لان اثناء انعقاد العقد حدد المبلغ النقدي ولكن تغير طريقة التنفيذ فيما بعد.</a:t>
            </a:r>
          </a:p>
          <a:p>
            <a:pPr marL="457200" indent="-457200" algn="r" rtl="1">
              <a:buFont typeface="+mj-lt"/>
              <a:buAutoNum type="arabicPeriod"/>
            </a:pPr>
            <a:endParaRPr lang="ar-IQ" sz="2800" dirty="0"/>
          </a:p>
          <a:p>
            <a:pPr marL="109728" indent="0" algn="l" rtl="1">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10</a:t>
            </a:fld>
            <a:endParaRPr lang="en-US"/>
          </a:p>
        </p:txBody>
      </p:sp>
      <p:sp>
        <p:nvSpPr>
          <p:cNvPr id="5" name="Title 4"/>
          <p:cNvSpPr>
            <a:spLocks noGrp="1"/>
          </p:cNvSpPr>
          <p:nvPr>
            <p:ph type="title"/>
          </p:nvPr>
        </p:nvSpPr>
        <p:spPr>
          <a:xfrm>
            <a:off x="152400" y="-1134284"/>
            <a:ext cx="8229600" cy="1143000"/>
          </a:xfrm>
        </p:spPr>
        <p:txBody>
          <a:bodyPr/>
          <a:lstStyle/>
          <a:p>
            <a:endParaRPr lang="en-US" dirty="0"/>
          </a:p>
        </p:txBody>
      </p:sp>
    </p:spTree>
    <p:extLst>
      <p:ext uri="{BB962C8B-B14F-4D97-AF65-F5344CB8AC3E}">
        <p14:creationId xmlns:p14="http://schemas.microsoft.com/office/powerpoint/2010/main" val="3123285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a:bodyPr>
          <a:lstStyle/>
          <a:p>
            <a:pPr marL="0" indent="0" algn="just" rtl="1">
              <a:buNone/>
            </a:pPr>
            <a:r>
              <a:rPr lang="ar-IQ" sz="3200" dirty="0" smtClean="0"/>
              <a:t>3. باع</a:t>
            </a:r>
            <a:r>
              <a:rPr lang="ar-IQ" sz="3200" b="1" dirty="0" smtClean="0">
                <a:solidFill>
                  <a:srgbClr val="FF0000"/>
                </a:solidFill>
              </a:rPr>
              <a:t> (أ</a:t>
            </a:r>
            <a:r>
              <a:rPr lang="ar-IQ" sz="3200" b="1" dirty="0">
                <a:solidFill>
                  <a:srgbClr val="FF0000"/>
                </a:solidFill>
              </a:rPr>
              <a:t>) </a:t>
            </a:r>
            <a:r>
              <a:rPr lang="ar-IQ" sz="3200" dirty="0" smtClean="0"/>
              <a:t>سيارة ال</a:t>
            </a:r>
            <a:r>
              <a:rPr lang="ar-IQ" sz="3200" b="1" dirty="0">
                <a:solidFill>
                  <a:srgbClr val="FF0000"/>
                </a:solidFill>
              </a:rPr>
              <a:t> (ب) </a:t>
            </a:r>
            <a:r>
              <a:rPr lang="ar-IQ" sz="3200" dirty="0" smtClean="0"/>
              <a:t>ى مليون </a:t>
            </a:r>
            <a:r>
              <a:rPr lang="ar-IQ" sz="3200" dirty="0"/>
              <a:t>$ ولكن قال لا املك المال المقدم بل سأكتب لك في شيك قم </a:t>
            </a:r>
            <a:r>
              <a:rPr lang="ar-IQ" sz="3200" dirty="0" smtClean="0"/>
              <a:t>بسحب </a:t>
            </a:r>
            <a:r>
              <a:rPr lang="ar-IQ" sz="3200" dirty="0"/>
              <a:t>المال من </a:t>
            </a:r>
            <a:r>
              <a:rPr lang="ar-IQ" sz="3200" dirty="0" smtClean="0"/>
              <a:t>البنك </a:t>
            </a:r>
            <a:r>
              <a:rPr lang="ar-IQ" sz="3200" dirty="0"/>
              <a:t>فيما </a:t>
            </a:r>
            <a:r>
              <a:rPr lang="ar-IQ" sz="3200" dirty="0" smtClean="0"/>
              <a:t>بعد؟.</a:t>
            </a:r>
          </a:p>
          <a:p>
            <a:pPr marL="0" indent="0" algn="just" rtl="1">
              <a:buNone/>
            </a:pPr>
            <a:r>
              <a:rPr lang="ar-IQ" sz="3200" dirty="0" smtClean="0"/>
              <a:t> </a:t>
            </a:r>
            <a:r>
              <a:rPr lang="ar-IQ" sz="3200" b="1" dirty="0" smtClean="0">
                <a:solidFill>
                  <a:srgbClr val="FF0000"/>
                </a:solidFill>
              </a:rPr>
              <a:t>ج/ نعم </a:t>
            </a:r>
            <a:r>
              <a:rPr lang="ar-IQ" sz="3200" dirty="0" smtClean="0">
                <a:solidFill>
                  <a:srgbClr val="002060"/>
                </a:solidFill>
              </a:rPr>
              <a:t>يعتبر </a:t>
            </a:r>
            <a:r>
              <a:rPr lang="ar-IQ" sz="3200" dirty="0">
                <a:solidFill>
                  <a:srgbClr val="002060"/>
                </a:solidFill>
              </a:rPr>
              <a:t>عقد بيع لانه اثناء ابرام العقد كان الشيء مقابل النقد وبعد ذلك  تغير طريقة تنفيذه.</a:t>
            </a:r>
          </a:p>
          <a:p>
            <a:pPr marL="0" indent="0" algn="just" rtl="1">
              <a:buNone/>
            </a:pPr>
            <a:r>
              <a:rPr lang="ar-IQ" sz="3200" dirty="0" smtClean="0"/>
              <a:t>4. باع </a:t>
            </a:r>
            <a:r>
              <a:rPr lang="ar-IQ" sz="3200" b="1" dirty="0" smtClean="0">
                <a:solidFill>
                  <a:srgbClr val="FF0000"/>
                </a:solidFill>
              </a:rPr>
              <a:t>(أ) </a:t>
            </a:r>
            <a:r>
              <a:rPr lang="ar-IQ" sz="3200" dirty="0"/>
              <a:t>سيارة الى </a:t>
            </a:r>
            <a:r>
              <a:rPr lang="ar-IQ" sz="3200" b="1" dirty="0" smtClean="0">
                <a:solidFill>
                  <a:srgbClr val="FF0000"/>
                </a:solidFill>
              </a:rPr>
              <a:t>(ب) </a:t>
            </a:r>
            <a:r>
              <a:rPr lang="ar-IQ" sz="3200" dirty="0" smtClean="0"/>
              <a:t>وبالمقابل </a:t>
            </a:r>
            <a:r>
              <a:rPr lang="ar-IQ" sz="3200" dirty="0"/>
              <a:t>وعد </a:t>
            </a:r>
            <a:r>
              <a:rPr lang="ar-IQ" sz="3200" b="1" dirty="0">
                <a:solidFill>
                  <a:srgbClr val="FF0000"/>
                </a:solidFill>
              </a:rPr>
              <a:t>(ب) </a:t>
            </a:r>
            <a:r>
              <a:rPr lang="ar-IQ" sz="3200" dirty="0" smtClean="0"/>
              <a:t>بتقديم </a:t>
            </a:r>
            <a:r>
              <a:rPr lang="ar-IQ" sz="3200" dirty="0"/>
              <a:t>الطعام والسكن والثياب هل هذا يعتبر عقد بيع؟ </a:t>
            </a:r>
            <a:endParaRPr lang="ar-IQ" sz="3200" dirty="0" smtClean="0"/>
          </a:p>
          <a:p>
            <a:pPr marL="0" indent="0" algn="just" rtl="1">
              <a:buNone/>
            </a:pPr>
            <a:r>
              <a:rPr lang="ar-IQ" sz="3200" b="1" dirty="0" smtClean="0">
                <a:solidFill>
                  <a:srgbClr val="FF0000"/>
                </a:solidFill>
              </a:rPr>
              <a:t>ج/ كلا </a:t>
            </a:r>
            <a:r>
              <a:rPr lang="ar-IQ" sz="3200" b="1" dirty="0">
                <a:solidFill>
                  <a:srgbClr val="FF0000"/>
                </a:solidFill>
              </a:rPr>
              <a:t>هذ</a:t>
            </a:r>
            <a:r>
              <a:rPr lang="ar-SA" sz="3200" b="1" dirty="0" smtClean="0">
                <a:solidFill>
                  <a:srgbClr val="FF0000"/>
                </a:solidFill>
              </a:rPr>
              <a:t>ا </a:t>
            </a:r>
            <a:r>
              <a:rPr lang="ar-IQ" sz="3200" b="1" dirty="0">
                <a:solidFill>
                  <a:srgbClr val="FF0000"/>
                </a:solidFill>
              </a:rPr>
              <a:t>ليس عقد بيع </a:t>
            </a:r>
            <a:r>
              <a:rPr lang="ar-IQ" sz="3200" dirty="0"/>
              <a:t>وليس مقايضة اي</a:t>
            </a:r>
            <a:r>
              <a:rPr lang="ar-SA" sz="3200" dirty="0"/>
              <a:t>ض</a:t>
            </a:r>
            <a:r>
              <a:rPr lang="ar-IQ" sz="3200" dirty="0"/>
              <a:t>ا بل عقد معاوضة غير مسماة.</a:t>
            </a:r>
          </a:p>
          <a:p>
            <a:pPr marL="109728" indent="0" algn="just" rtl="1">
              <a:buNone/>
            </a:pPr>
            <a:endParaRPr lang="en-US" sz="3200"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11</a:t>
            </a:fld>
            <a:endParaRPr lang="en-US"/>
          </a:p>
        </p:txBody>
      </p:sp>
      <p:sp>
        <p:nvSpPr>
          <p:cNvPr id="5" name="Title 4"/>
          <p:cNvSpPr>
            <a:spLocks noGrp="1"/>
          </p:cNvSpPr>
          <p:nvPr>
            <p:ph type="title"/>
          </p:nvPr>
        </p:nvSpPr>
        <p:spPr>
          <a:xfrm>
            <a:off x="457200" y="274638"/>
            <a:ext cx="8229600" cy="106362"/>
          </a:xfrm>
        </p:spPr>
        <p:txBody>
          <a:bodyPr>
            <a:normAutofit fontScale="90000"/>
          </a:bodyPr>
          <a:lstStyle/>
          <a:p>
            <a:endParaRPr lang="en-US" dirty="0"/>
          </a:p>
        </p:txBody>
      </p:sp>
    </p:spTree>
    <p:extLst>
      <p:ext uri="{BB962C8B-B14F-4D97-AF65-F5344CB8AC3E}">
        <p14:creationId xmlns:p14="http://schemas.microsoft.com/office/powerpoint/2010/main" val="249276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lstStyle/>
          <a:p>
            <a:pPr algn="r" rtl="1">
              <a:buNone/>
            </a:pPr>
            <a:endParaRPr lang="ar-IQ" sz="2800" dirty="0"/>
          </a:p>
          <a:p>
            <a:pPr algn="just" rtl="1">
              <a:lnSpc>
                <a:spcPct val="90000"/>
              </a:lnSpc>
              <a:buNone/>
            </a:pPr>
            <a:r>
              <a:rPr lang="ar-SA" sz="2800" dirty="0"/>
              <a:t>بما أن الثمن </a:t>
            </a:r>
            <a:r>
              <a:rPr lang="ar-IQ" sz="2800" dirty="0"/>
              <a:t>من </a:t>
            </a:r>
            <a:r>
              <a:rPr lang="ar-SA" sz="2800" dirty="0"/>
              <a:t>أركان عقد البيع، فيجب أن يكون مقدراً أو على الأقل قابلاً للتقدير وإلا فلا ينعقد العقد.</a:t>
            </a:r>
            <a:r>
              <a:rPr lang="en-US" sz="2800" dirty="0"/>
              <a:t> </a:t>
            </a:r>
            <a:r>
              <a:rPr lang="ar-SA" sz="2800" dirty="0"/>
              <a:t>ولا يشترط البيع اتفاق المتعاقدين على الثمن وقت إبرام العقد، بل يكفي لذلك اتفاقهما على الأسس التي يمكن تحديد الثمن بمقتضاها تحديداً نافياً للجهلة ومانعاً من النزاع</a:t>
            </a:r>
            <a:r>
              <a:rPr lang="ar-IQ" sz="2800" dirty="0"/>
              <a:t>. </a:t>
            </a:r>
            <a:endParaRPr lang="ar-SA" sz="2800" dirty="0"/>
          </a:p>
          <a:p>
            <a:pPr algn="just" rtl="1">
              <a:lnSpc>
                <a:spcPct val="90000"/>
              </a:lnSpc>
              <a:buNone/>
            </a:pPr>
            <a:endParaRPr lang="ar-IQ" sz="2800" dirty="0"/>
          </a:p>
          <a:p>
            <a:pPr algn="just" rtl="1">
              <a:lnSpc>
                <a:spcPct val="90000"/>
              </a:lnSpc>
              <a:buNone/>
            </a:pPr>
            <a:r>
              <a:rPr lang="ar-IQ" sz="2800" dirty="0"/>
              <a:t>مثل </a:t>
            </a:r>
            <a:r>
              <a:rPr lang="ar-IQ" sz="2800" b="1" dirty="0">
                <a:solidFill>
                  <a:srgbClr val="FF0000"/>
                </a:solidFill>
              </a:rPr>
              <a:t>(أ) </a:t>
            </a:r>
            <a:r>
              <a:rPr lang="ar-IQ" sz="2800" dirty="0" smtClean="0"/>
              <a:t>يقول ل</a:t>
            </a:r>
            <a:r>
              <a:rPr lang="ar-IQ" sz="2800" b="1" dirty="0">
                <a:solidFill>
                  <a:srgbClr val="FF0000"/>
                </a:solidFill>
              </a:rPr>
              <a:t> (ب)</a:t>
            </a:r>
            <a:r>
              <a:rPr lang="ar-IQ" sz="2800" dirty="0" smtClean="0"/>
              <a:t> سابيعك </a:t>
            </a:r>
            <a:r>
              <a:rPr lang="ar-IQ" sz="2800" dirty="0"/>
              <a:t>هذا الموبايل بثمن </a:t>
            </a:r>
            <a:r>
              <a:rPr lang="ar-IQ" sz="2800" dirty="0" smtClean="0"/>
              <a:t>عادل؟؟</a:t>
            </a:r>
          </a:p>
          <a:p>
            <a:pPr algn="just" rtl="1">
              <a:lnSpc>
                <a:spcPct val="90000"/>
              </a:lnSpc>
              <a:buNone/>
            </a:pPr>
            <a:r>
              <a:rPr lang="ar-IQ" sz="2800" dirty="0" smtClean="0"/>
              <a:t> </a:t>
            </a:r>
            <a:r>
              <a:rPr lang="ar-IQ" sz="2800" dirty="0"/>
              <a:t>هذا لا </a:t>
            </a:r>
            <a:r>
              <a:rPr lang="ar-IQ" sz="2800" dirty="0" smtClean="0"/>
              <a:t>يجوزلانه </a:t>
            </a:r>
            <a:r>
              <a:rPr lang="ar-IQ" sz="2800" dirty="0"/>
              <a:t>غير واضح ويصبح سببا في النزاع.</a:t>
            </a:r>
          </a:p>
          <a:p>
            <a:endParaRPr lang="en-GB"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12</a:t>
            </a:fld>
            <a:endParaRPr lang="en-US"/>
          </a:p>
        </p:txBody>
      </p:sp>
      <p:sp>
        <p:nvSpPr>
          <p:cNvPr id="5" name="Title 4"/>
          <p:cNvSpPr>
            <a:spLocks noGrp="1"/>
          </p:cNvSpPr>
          <p:nvPr>
            <p:ph type="title"/>
          </p:nvPr>
        </p:nvSpPr>
        <p:spPr/>
        <p:txBody>
          <a:bodyPr/>
          <a:lstStyle/>
          <a:p>
            <a:pPr algn="ctr"/>
            <a:r>
              <a:rPr lang="ar-SA" sz="4400" dirty="0"/>
              <a:t> </a:t>
            </a:r>
            <a:r>
              <a:rPr lang="ar-SA" sz="4000" dirty="0">
                <a:solidFill>
                  <a:srgbClr val="FF0000"/>
                </a:solidFill>
                <a:effectLst/>
              </a:rPr>
              <a:t>ثانياَ:أن يكون الثمن مقدراً أو قابل </a:t>
            </a:r>
            <a:r>
              <a:rPr lang="ar-SA" sz="4000" dirty="0" smtClean="0">
                <a:solidFill>
                  <a:srgbClr val="FF0000"/>
                </a:solidFill>
                <a:effectLst/>
              </a:rPr>
              <a:t>للتقدير</a:t>
            </a:r>
            <a:endParaRPr lang="en-US" sz="4000" dirty="0">
              <a:solidFill>
                <a:srgbClr val="FF0000"/>
              </a:solidFill>
              <a:effectLst/>
            </a:endParaRPr>
          </a:p>
        </p:txBody>
      </p:sp>
    </p:spTree>
    <p:extLst>
      <p:ext uri="{BB962C8B-B14F-4D97-AF65-F5344CB8AC3E}">
        <p14:creationId xmlns:p14="http://schemas.microsoft.com/office/powerpoint/2010/main" val="97203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92500" lnSpcReduction="20000"/>
          </a:bodyPr>
          <a:lstStyle/>
          <a:p>
            <a:pPr algn="just" rtl="1">
              <a:lnSpc>
                <a:spcPct val="90000"/>
              </a:lnSpc>
              <a:buNone/>
            </a:pPr>
            <a:endParaRPr lang="ar-IQ" b="1" dirty="0"/>
          </a:p>
          <a:p>
            <a:pPr marL="624078" indent="-514350" algn="just" rtl="1">
              <a:lnSpc>
                <a:spcPct val="90000"/>
              </a:lnSpc>
              <a:buFont typeface="+mj-lt"/>
              <a:buAutoNum type="arabicPeriod"/>
            </a:pPr>
            <a:r>
              <a:rPr lang="ar-IQ" sz="3500" b="1" dirty="0">
                <a:solidFill>
                  <a:srgbClr val="FF0000"/>
                </a:solidFill>
                <a:latin typeface="+mj-lt"/>
                <a:ea typeface="+mj-ea"/>
                <a:cs typeface="+mj-cs"/>
              </a:rPr>
              <a:t>ا</a:t>
            </a:r>
            <a:r>
              <a:rPr lang="ar-SA" sz="3500" b="1" dirty="0">
                <a:solidFill>
                  <a:srgbClr val="FF0000"/>
                </a:solidFill>
                <a:latin typeface="+mj-lt"/>
                <a:ea typeface="+mj-ea"/>
                <a:cs typeface="+mj-cs"/>
              </a:rPr>
              <a:t>لبيع بسعر إذا كان الاتفاق ينص على البيع بسعر السوق في زمان ومكان </a:t>
            </a:r>
            <a:r>
              <a:rPr lang="ar-SA" sz="3500" b="1" dirty="0" smtClean="0">
                <a:solidFill>
                  <a:srgbClr val="FF0000"/>
                </a:solidFill>
                <a:latin typeface="+mj-lt"/>
                <a:ea typeface="+mj-ea"/>
                <a:cs typeface="+mj-cs"/>
              </a:rPr>
              <a:t>معين</a:t>
            </a:r>
            <a:r>
              <a:rPr lang="en-US" sz="3500" b="1" dirty="0" smtClean="0">
                <a:solidFill>
                  <a:srgbClr val="FF0000"/>
                </a:solidFill>
                <a:latin typeface="+mj-lt"/>
                <a:ea typeface="+mj-ea"/>
                <a:cs typeface="+mj-cs"/>
              </a:rPr>
              <a:t> </a:t>
            </a:r>
            <a:r>
              <a:rPr lang="ar-IQ" sz="3500" b="1" dirty="0" smtClean="0">
                <a:solidFill>
                  <a:srgbClr val="FF0000"/>
                </a:solidFill>
                <a:latin typeface="+mj-lt"/>
                <a:ea typeface="+mj-ea"/>
                <a:cs typeface="+mj-cs"/>
              </a:rPr>
              <a:t> </a:t>
            </a:r>
            <a:r>
              <a:rPr lang="ar-IQ" dirty="0"/>
              <a:t>الذي يعتبر اساسا لتحديد الثمن وجب العمل  بما اتفقا عليه. واذا لم يتفقا لا صراحة ولا ضمنا على سعر سوق معينة فان النص العراقي قد اعتبر انهما قصدا الاحالة على سعر  السوق  في الاماكن الذي يتم فيه اتسليم المبيع وفي اليوم المعين للتسليم او بمقتضى العرف يتم التحديد.</a:t>
            </a:r>
          </a:p>
          <a:p>
            <a:pPr marL="624078" indent="-514350" algn="just" rtl="1">
              <a:lnSpc>
                <a:spcPct val="90000"/>
              </a:lnSpc>
              <a:buFont typeface="+mj-lt"/>
              <a:buAutoNum type="arabicPeriod"/>
            </a:pPr>
            <a:endParaRPr lang="en-US" dirty="0"/>
          </a:p>
          <a:p>
            <a:pPr marL="624078" indent="-514350" algn="just" rtl="1">
              <a:lnSpc>
                <a:spcPct val="90000"/>
              </a:lnSpc>
              <a:buFont typeface="+mj-lt"/>
              <a:buAutoNum type="arabicPeriod"/>
            </a:pPr>
            <a:r>
              <a:rPr lang="ar-SA" b="1" dirty="0" smtClean="0"/>
              <a:t>البيع بالسعر المتداول في التجارة أو السعر الذي جرى عليه التعامل بين المتعاقدين:</a:t>
            </a:r>
            <a:r>
              <a:rPr lang="ar-SA" dirty="0" smtClean="0"/>
              <a:t>يجوز للمتعاقدين تعيين الثمن ضمناً أو من الممكن أن ينطوي سكوت المتعاقدين عن تحديد الثمن على اتفاق ضمني على ترك تحديده إلى سعر السلعة المتداول بين التجار</a:t>
            </a:r>
            <a:r>
              <a:rPr lang="ar-IQ" dirty="0" smtClean="0"/>
              <a:t>.فأذا اعتاد تاجر مفرد ان يطلب من تاجر جملة بضاعة معينة كل يوم  او كل اسبوع قدرا معينا من سلعة  دون تحديد الثمن  فيستفاد من ذلك انه قصد ضمنا ان يكون الثمن الذي جرى به التعامل بينهما ما دام  البائع لم ينبه</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13</a:t>
            </a:fld>
            <a:endParaRPr lang="en-US"/>
          </a:p>
        </p:txBody>
      </p:sp>
      <p:sp>
        <p:nvSpPr>
          <p:cNvPr id="5" name="Title 4"/>
          <p:cNvSpPr>
            <a:spLocks noGrp="1"/>
          </p:cNvSpPr>
          <p:nvPr>
            <p:ph type="title"/>
          </p:nvPr>
        </p:nvSpPr>
        <p:spPr/>
        <p:txBody>
          <a:bodyPr>
            <a:noAutofit/>
          </a:bodyPr>
          <a:lstStyle/>
          <a:p>
            <a:pPr algn="ctr"/>
            <a:r>
              <a:rPr lang="ar-SA" sz="3200" dirty="0">
                <a:solidFill>
                  <a:srgbClr val="FF0000"/>
                </a:solidFill>
                <a:effectLst/>
              </a:rPr>
              <a:t>وينص القانون المدني العراقي على أسس</a:t>
            </a:r>
            <a:r>
              <a:rPr lang="ar-IQ" sz="3200" dirty="0">
                <a:solidFill>
                  <a:srgbClr val="FF0000"/>
                </a:solidFill>
                <a:effectLst/>
              </a:rPr>
              <a:t>ا</a:t>
            </a:r>
            <a:r>
              <a:rPr lang="ar-SA" sz="3200" dirty="0">
                <a:solidFill>
                  <a:srgbClr val="FF0000"/>
                </a:solidFill>
                <a:effectLst/>
              </a:rPr>
              <a:t> يمكن بموجبها تحديد الثمن </a:t>
            </a:r>
            <a:r>
              <a:rPr lang="ar-SA" sz="3200" dirty="0">
                <a:solidFill>
                  <a:srgbClr val="FF0000"/>
                </a:solidFill>
                <a:effectLst/>
              </a:rPr>
              <a:t>وهي</a:t>
            </a:r>
            <a:r>
              <a:rPr lang="ar-IQ" sz="3200" dirty="0">
                <a:solidFill>
                  <a:srgbClr val="FF0000"/>
                </a:solidFill>
                <a:effectLst/>
              </a:rPr>
              <a:t/>
            </a:r>
            <a:br>
              <a:rPr lang="ar-IQ" sz="3200" dirty="0">
                <a:solidFill>
                  <a:srgbClr val="FF0000"/>
                </a:solidFill>
                <a:effectLst/>
              </a:rPr>
            </a:br>
            <a:endParaRPr lang="en-US" sz="3200" dirty="0">
              <a:solidFill>
                <a:srgbClr val="FF0000"/>
              </a:solidFill>
              <a:effectLst/>
            </a:endParaRPr>
          </a:p>
        </p:txBody>
      </p:sp>
    </p:spTree>
    <p:extLst>
      <p:ext uri="{BB962C8B-B14F-4D97-AF65-F5344CB8AC3E}">
        <p14:creationId xmlns:p14="http://schemas.microsoft.com/office/powerpoint/2010/main" val="1150722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r">
              <a:buNone/>
            </a:pPr>
            <a:r>
              <a:rPr lang="ar-SA" dirty="0" smtClean="0"/>
              <a:t>يجوز للمتعاقدين </a:t>
            </a:r>
            <a:r>
              <a:rPr lang="ar-SA" dirty="0"/>
              <a:t>تعيين الثمن ضمناً أو من الممكن أن ينطوي سكوت المتعاقدين عن تحديد الثمن على اتفاق ضمني على ترك تحديده إلى سعر السلعة المتداول بين التجار</a:t>
            </a:r>
            <a:r>
              <a:rPr lang="ar-IQ" dirty="0"/>
              <a:t>.فأذا اعتاد تاجر مفرد ان يطلب من تاجر جملة بضاعة معينة كل يوم  او كل اسبوع قدرا معينا من سلعة  دون تحديد الثمن  فيستفاد من ذلك انه قصد ضمنا ان يكون الثمن الذي جرى به التعامل بينهما ما دام  البائع لم ينبه</a:t>
            </a:r>
            <a:endParaRPr lang="en-US"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14</a:t>
            </a:fld>
            <a:endParaRPr lang="en-US"/>
          </a:p>
        </p:txBody>
      </p:sp>
      <p:sp>
        <p:nvSpPr>
          <p:cNvPr id="5" name="Title 4"/>
          <p:cNvSpPr>
            <a:spLocks noGrp="1"/>
          </p:cNvSpPr>
          <p:nvPr>
            <p:ph type="title"/>
          </p:nvPr>
        </p:nvSpPr>
        <p:spPr/>
        <p:txBody>
          <a:bodyPr>
            <a:normAutofit/>
          </a:bodyPr>
          <a:lstStyle/>
          <a:p>
            <a:pPr algn="ctr"/>
            <a:r>
              <a:rPr lang="ar-IQ" sz="3200" dirty="0" smtClean="0">
                <a:solidFill>
                  <a:srgbClr val="FF0000"/>
                </a:solidFill>
                <a:effectLst/>
              </a:rPr>
              <a:t>2- </a:t>
            </a:r>
            <a:r>
              <a:rPr lang="ar-SA" sz="3200" dirty="0" smtClean="0">
                <a:solidFill>
                  <a:srgbClr val="FF0000"/>
                </a:solidFill>
                <a:effectLst/>
              </a:rPr>
              <a:t>البيع </a:t>
            </a:r>
            <a:r>
              <a:rPr lang="ar-SA" sz="3200" dirty="0">
                <a:solidFill>
                  <a:srgbClr val="FF0000"/>
                </a:solidFill>
                <a:effectLst/>
              </a:rPr>
              <a:t>بالسعر المتداول في التجارة أو السعر الذي جرى عليه التعامل بين المتعاقدين:يجوز</a:t>
            </a:r>
            <a:endParaRPr lang="en-US" sz="3200" dirty="0">
              <a:solidFill>
                <a:srgbClr val="FF0000"/>
              </a:solidFill>
              <a:effectLst/>
            </a:endParaRPr>
          </a:p>
        </p:txBody>
      </p:sp>
    </p:spTree>
    <p:extLst>
      <p:ext uri="{BB962C8B-B14F-4D97-AF65-F5344CB8AC3E}">
        <p14:creationId xmlns:p14="http://schemas.microsoft.com/office/powerpoint/2010/main" val="1874637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1"/>
          <p:cNvSpPr>
            <a:spLocks noGrp="1"/>
          </p:cNvSpPr>
          <p:nvPr>
            <p:ph idx="1"/>
          </p:nvPr>
        </p:nvSpPr>
        <p:spPr>
          <a:xfrm>
            <a:off x="76200" y="76200"/>
            <a:ext cx="8991600" cy="6705600"/>
          </a:xfrm>
        </p:spPr>
        <p:txBody>
          <a:bodyPr>
            <a:normAutofit/>
          </a:bodyPr>
          <a:lstStyle/>
          <a:p>
            <a:pPr algn="ctr" rtl="1">
              <a:lnSpc>
                <a:spcPct val="90000"/>
              </a:lnSpc>
              <a:buNone/>
            </a:pPr>
            <a:r>
              <a:rPr lang="ar-IQ" dirty="0" smtClean="0"/>
              <a:t>عمليا </a:t>
            </a:r>
            <a:r>
              <a:rPr lang="ar-IQ" dirty="0"/>
              <a:t>برفع هذا الثمن.</a:t>
            </a:r>
          </a:p>
          <a:p>
            <a:pPr marL="624078" indent="-514350" algn="r" rtl="1" eaLnBrk="1" hangingPunct="1">
              <a:lnSpc>
                <a:spcPct val="90000"/>
              </a:lnSpc>
              <a:buFont typeface="+mj-lt"/>
              <a:buAutoNum type="arabicPeriod"/>
            </a:pPr>
            <a:endParaRPr lang="ar-IQ" dirty="0"/>
          </a:p>
          <a:p>
            <a:pPr marL="624078" indent="-514350" algn="r" rtl="1" eaLnBrk="1" hangingPunct="1">
              <a:lnSpc>
                <a:spcPct val="90000"/>
              </a:lnSpc>
              <a:buFont typeface="+mj-lt"/>
              <a:buAutoNum type="arabicPeriod"/>
            </a:pPr>
            <a:r>
              <a:rPr lang="ar-SA" b="1" dirty="0"/>
              <a:t>البيع على أساس الثمن الذي اشترى به </a:t>
            </a:r>
            <a:r>
              <a:rPr lang="ar-SA" b="1" dirty="0" smtClean="0"/>
              <a:t>البائع</a:t>
            </a:r>
            <a:r>
              <a:rPr lang="ar-IQ" b="1" dirty="0" smtClean="0"/>
              <a:t>: </a:t>
            </a:r>
          </a:p>
          <a:p>
            <a:pPr marL="109728" indent="0" algn="r" rtl="1" eaLnBrk="1" hangingPunct="1">
              <a:lnSpc>
                <a:spcPct val="90000"/>
              </a:lnSpc>
              <a:buNone/>
            </a:pPr>
            <a:endParaRPr lang="ar-IQ" dirty="0" smtClean="0"/>
          </a:p>
          <a:p>
            <a:pPr marL="109728" indent="0" algn="just" rtl="1" eaLnBrk="1" hangingPunct="1">
              <a:lnSpc>
                <a:spcPct val="90000"/>
              </a:lnSpc>
              <a:buNone/>
            </a:pPr>
            <a:r>
              <a:rPr lang="ar-SA" dirty="0" smtClean="0"/>
              <a:t>أجاز </a:t>
            </a:r>
            <a:r>
              <a:rPr lang="ar-SA" dirty="0"/>
              <a:t>المشرع للمتعاقدين الاتفاق على جعل الثمن الذي اشترى به البائع أساساً لتقدير الثمن كأن يتفقا على أن يكون الثمن هو مثل الذي اشترى به البائع أو أكثر أو بأقل من ذلك</a:t>
            </a:r>
            <a:r>
              <a:rPr lang="en-US" dirty="0"/>
              <a:t> </a:t>
            </a:r>
            <a:r>
              <a:rPr lang="ar-IQ" dirty="0"/>
              <a:t>.</a:t>
            </a:r>
            <a:r>
              <a:rPr lang="ar-SA" dirty="0"/>
              <a:t> </a:t>
            </a:r>
            <a:r>
              <a:rPr lang="ar-IQ" dirty="0"/>
              <a:t> هذا النص مقتبس من الفقه الاسلامي اذ يطلق على مثل هذه البيوع  </a:t>
            </a:r>
            <a:r>
              <a:rPr lang="ar-IQ" dirty="0">
                <a:solidFill>
                  <a:srgbClr val="FF0000"/>
                </a:solidFill>
              </a:rPr>
              <a:t>بيوعات الامانة</a:t>
            </a:r>
            <a:r>
              <a:rPr lang="ar-IQ" dirty="0"/>
              <a:t>. لانها تقوم على اساس الثقه والامانة. فالمشتري في هذه البيوع يطمئن الى ضمير البائع وامانته فيبتاع منه على اساس الثمن الذي اشترى به البائع.</a:t>
            </a:r>
          </a:p>
          <a:p>
            <a:pPr marL="624078" indent="-514350" algn="r" rtl="1" eaLnBrk="1" hangingPunct="1">
              <a:lnSpc>
                <a:spcPct val="90000"/>
              </a:lnSpc>
              <a:buFont typeface="+mj-lt"/>
              <a:buAutoNum type="arabicPeriod"/>
            </a:pPr>
            <a:endParaRPr lang="ar-IQ" b="1" dirty="0"/>
          </a:p>
        </p:txBody>
      </p:sp>
      <p:sp>
        <p:nvSpPr>
          <p:cNvPr id="4" name="Slide Number Placeholder 3"/>
          <p:cNvSpPr>
            <a:spLocks noGrp="1"/>
          </p:cNvSpPr>
          <p:nvPr>
            <p:ph type="sldNum" sz="quarter" idx="12"/>
          </p:nvPr>
        </p:nvSpPr>
        <p:spPr/>
        <p:txBody>
          <a:bodyPr/>
          <a:lstStyle/>
          <a:p>
            <a:pPr>
              <a:defRPr/>
            </a:pPr>
            <a:fld id="{73AF4AD4-B60E-4C61-BA32-395053F6B927}" type="slidenum">
              <a:rPr lang="en-US" smtClean="0"/>
              <a:pPr>
                <a:defRPr/>
              </a:pPr>
              <a:t>15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6115520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r">
              <a:buNone/>
            </a:pPr>
            <a:r>
              <a:rPr lang="ar-SA" b="1" dirty="0" smtClean="0"/>
              <a:t>ترك تقدير الثمن لأجنبي يتفق عليه المتعاقدان</a:t>
            </a:r>
            <a:r>
              <a:rPr lang="ar-IQ" b="1" dirty="0" smtClean="0"/>
              <a:t> </a:t>
            </a:r>
            <a:r>
              <a:rPr lang="ar-SA" b="1" dirty="0" smtClean="0"/>
              <a:t>:</a:t>
            </a:r>
            <a:r>
              <a:rPr lang="ar-IQ" dirty="0"/>
              <a:t>حيث</a:t>
            </a:r>
            <a:r>
              <a:rPr lang="ar-SA" dirty="0"/>
              <a:t> أجاز</a:t>
            </a:r>
            <a:r>
              <a:rPr lang="ar-IQ" dirty="0"/>
              <a:t> المشرع الفرنسي ان المتعاقدين حق تفويض تحديد الثمن الى شخص ثالث فأذا قام هذا الشخص بتحديد الثمن اعتبر البيع تاما من وقت العقد. اما اذا امتنع عن تحديد الثمن واستحال عليه لاي سبب من الاسباب فأن العقد يعتبر باطلا.</a:t>
            </a:r>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16</a:t>
            </a:fld>
            <a:endParaRPr lang="en-US"/>
          </a:p>
        </p:txBody>
      </p:sp>
      <p:sp>
        <p:nvSpPr>
          <p:cNvPr id="5" name="Title 4"/>
          <p:cNvSpPr>
            <a:spLocks noGrp="1"/>
          </p:cNvSpPr>
          <p:nvPr>
            <p:ph type="title"/>
          </p:nvPr>
        </p:nvSpPr>
        <p:spPr/>
        <p:txBody>
          <a:bodyPr>
            <a:normAutofit/>
          </a:bodyPr>
          <a:lstStyle/>
          <a:p>
            <a:pPr algn="ctr"/>
            <a:r>
              <a:rPr lang="ar-IQ" sz="3600" dirty="0" smtClean="0">
                <a:solidFill>
                  <a:srgbClr val="FF0000"/>
                </a:solidFill>
                <a:effectLst/>
              </a:rPr>
              <a:t>2-</a:t>
            </a:r>
            <a:r>
              <a:rPr lang="ar-SA" sz="3600" dirty="0" smtClean="0">
                <a:solidFill>
                  <a:srgbClr val="FF0000"/>
                </a:solidFill>
                <a:effectLst/>
              </a:rPr>
              <a:t>ترك </a:t>
            </a:r>
            <a:r>
              <a:rPr lang="ar-SA" sz="3600" dirty="0">
                <a:solidFill>
                  <a:srgbClr val="FF0000"/>
                </a:solidFill>
                <a:effectLst/>
              </a:rPr>
              <a:t>تقدير الثمن لأجنبي يتفق عليه المتعاقدان</a:t>
            </a:r>
            <a:endParaRPr lang="en-US" sz="3600" dirty="0">
              <a:solidFill>
                <a:srgbClr val="FF0000"/>
              </a:solidFill>
              <a:effectLst/>
            </a:endParaRPr>
          </a:p>
        </p:txBody>
      </p:sp>
    </p:spTree>
    <p:extLst>
      <p:ext uri="{BB962C8B-B14F-4D97-AF65-F5344CB8AC3E}">
        <p14:creationId xmlns:p14="http://schemas.microsoft.com/office/powerpoint/2010/main" val="2348145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buNone/>
            </a:pPr>
            <a:endParaRPr lang="ar-SA" dirty="0"/>
          </a:p>
          <a:p>
            <a:pPr algn="r" rtl="1">
              <a:buNone/>
            </a:pPr>
            <a:r>
              <a:rPr lang="ar-IQ" sz="2800" b="1" dirty="0" smtClean="0">
                <a:solidFill>
                  <a:srgbClr val="FF0000"/>
                </a:solidFill>
              </a:rPr>
              <a:t>الثمن </a:t>
            </a:r>
            <a:r>
              <a:rPr lang="ar-IQ" sz="2800" b="1" dirty="0">
                <a:solidFill>
                  <a:srgbClr val="FF0000"/>
                </a:solidFill>
              </a:rPr>
              <a:t>الجدي </a:t>
            </a:r>
            <a:r>
              <a:rPr lang="ar-SA" sz="2800" b="1" dirty="0">
                <a:solidFill>
                  <a:srgbClr val="FF0000"/>
                </a:solidFill>
              </a:rPr>
              <a:t>: </a:t>
            </a:r>
            <a:r>
              <a:rPr lang="ar-IQ" sz="2800" dirty="0">
                <a:solidFill>
                  <a:srgbClr val="7030A0"/>
                </a:solidFill>
              </a:rPr>
              <a:t>هو الثمن الذي تكون ارادة الطرفين قد اتجهت الى الزام المشتري بان يدفعه فعلا باعتباره مقابلا حقيقيا لا رمزيا للمبيع</a:t>
            </a:r>
            <a:r>
              <a:rPr lang="ar-IQ" sz="2800" dirty="0"/>
              <a:t>.</a:t>
            </a:r>
            <a:r>
              <a:rPr lang="ar-SA" sz="2800" dirty="0"/>
              <a:t> و</a:t>
            </a:r>
            <a:r>
              <a:rPr lang="ar-IQ" sz="2800" dirty="0"/>
              <a:t>هو الثمن الذي </a:t>
            </a:r>
            <a:r>
              <a:rPr lang="ar-SA" sz="2800" dirty="0"/>
              <a:t>ينوي البائع اقتضاءه أي أخذه من المشتري حقيقةً.</a:t>
            </a:r>
            <a:endParaRPr lang="ar-IQ" sz="2800" dirty="0"/>
          </a:p>
          <a:p>
            <a:pPr algn="r" rtl="1">
              <a:buNone/>
            </a:pPr>
            <a:endParaRPr lang="ar-IQ" sz="2800" dirty="0"/>
          </a:p>
          <a:p>
            <a:pPr algn="r" rtl="1">
              <a:buNone/>
            </a:pPr>
            <a:r>
              <a:rPr lang="ar-IQ" sz="2800" dirty="0"/>
              <a:t> وعادة ما يكون الثمن متناسبا مع قيمة المبيع مقدرة بحسب سعر السوق ولكن قد يحدث  ان يزيد الثمن او ينقص  عن هذه القيمة ولا يعتمد القانون بهذا الاختلاف الموجود بين الثمن وقيمته الا في </a:t>
            </a:r>
            <a:r>
              <a:rPr lang="ar-SA" sz="2800" dirty="0"/>
              <a:t>الحالات الاتية</a:t>
            </a:r>
            <a:r>
              <a:rPr lang="ar-IQ" sz="2800" dirty="0"/>
              <a:t> </a:t>
            </a:r>
            <a:r>
              <a:rPr lang="ar-SA" sz="2800" dirty="0"/>
              <a:t>:</a:t>
            </a:r>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17</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ar-SA" sz="4400" dirty="0"/>
              <a:t>ثالثاَ: </a:t>
            </a:r>
            <a:r>
              <a:rPr lang="ar-IQ" sz="4400" dirty="0"/>
              <a:t>ان يكون الثمن جديا </a:t>
            </a:r>
            <a:r>
              <a:rPr lang="ar-IQ" u="sng" dirty="0"/>
              <a:t/>
            </a:r>
            <a:br>
              <a:rPr lang="ar-IQ" u="sng" dirty="0"/>
            </a:br>
            <a:endParaRPr lang="en-US" dirty="0"/>
          </a:p>
        </p:txBody>
      </p:sp>
    </p:spTree>
    <p:extLst>
      <p:ext uri="{BB962C8B-B14F-4D97-AF65-F5344CB8AC3E}">
        <p14:creationId xmlns:p14="http://schemas.microsoft.com/office/powerpoint/2010/main" val="1960953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067800" cy="6781800"/>
          </a:xfrm>
        </p:spPr>
        <p:txBody>
          <a:bodyPr>
            <a:normAutofit/>
          </a:bodyPr>
          <a:lstStyle/>
          <a:p>
            <a:pPr algn="r" rtl="1">
              <a:buNone/>
            </a:pPr>
            <a:endParaRPr lang="ar-IQ" sz="1800" dirty="0"/>
          </a:p>
          <a:p>
            <a:pPr marL="457200" indent="-457200" algn="r" rtl="1">
              <a:buFont typeface="+mj-lt"/>
              <a:buAutoNum type="arabicPeriod"/>
            </a:pPr>
            <a:r>
              <a:rPr lang="ar-IQ" sz="1800" dirty="0"/>
              <a:t>هما الغبن الفاحش المصحوب بتغريروحالة الغبن الف</a:t>
            </a:r>
            <a:r>
              <a:rPr lang="ar-SA" sz="1800" dirty="0"/>
              <a:t>ا</a:t>
            </a:r>
            <a:r>
              <a:rPr lang="ar-IQ" sz="1800" dirty="0"/>
              <a:t>حش الناجم عن استغلال</a:t>
            </a:r>
            <a:r>
              <a:rPr lang="ar-SA" sz="1800" dirty="0"/>
              <a:t>.</a:t>
            </a:r>
            <a:r>
              <a:rPr lang="ar-IQ" sz="1800" dirty="0"/>
              <a:t> </a:t>
            </a:r>
            <a:endParaRPr lang="ar-SA" sz="1800" dirty="0"/>
          </a:p>
          <a:p>
            <a:pPr marL="457200" indent="-457200" algn="r" rtl="1">
              <a:buFont typeface="+mj-lt"/>
              <a:buAutoNum type="arabicPeriod"/>
            </a:pPr>
            <a:r>
              <a:rPr lang="ar-SA" sz="1800" dirty="0"/>
              <a:t>وحالة إذا كان الثمن صورياَ أو تافهاَ.</a:t>
            </a:r>
            <a:endParaRPr lang="ar-IQ" sz="1800" dirty="0"/>
          </a:p>
          <a:p>
            <a:pPr algn="ctr" rtl="1">
              <a:buNone/>
            </a:pPr>
            <a:endParaRPr lang="ar-SA" b="1" u="sng" dirty="0">
              <a:solidFill>
                <a:srgbClr val="FF0000"/>
              </a:solidFill>
            </a:endParaRPr>
          </a:p>
        </p:txBody>
      </p:sp>
      <p:sp>
        <p:nvSpPr>
          <p:cNvPr id="3" name="Slide Number Placeholder 2"/>
          <p:cNvSpPr>
            <a:spLocks noGrp="1"/>
          </p:cNvSpPr>
          <p:nvPr>
            <p:ph type="sldNum" sz="quarter" idx="12"/>
          </p:nvPr>
        </p:nvSpPr>
        <p:spPr/>
        <p:txBody>
          <a:bodyPr/>
          <a:lstStyle/>
          <a:p>
            <a:fld id="{3C7BA46B-66E5-46F4-96E4-55FC2A44EE3F}" type="slidenum">
              <a:rPr lang="en-US" smtClean="0"/>
              <a:pPr/>
              <a:t>18</a:t>
            </a:fld>
            <a:endParaRPr lang="en-US" dirty="0"/>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
            <a:ext cx="9067800" cy="6705600"/>
          </a:xfrm>
        </p:spPr>
        <p:txBody>
          <a:bodyPr>
            <a:normAutofit fontScale="92500" lnSpcReduction="10000"/>
          </a:bodyPr>
          <a:lstStyle/>
          <a:p>
            <a:pPr algn="r" rtl="1">
              <a:buNone/>
            </a:pPr>
            <a:r>
              <a:rPr lang="ar-IQ" b="1" dirty="0"/>
              <a:t>الثمن الصوري</a:t>
            </a:r>
            <a:r>
              <a:rPr lang="ar-IQ" dirty="0"/>
              <a:t>: هو الثمن الذي يذكر في العقد لمجرد استيفاء العقد مظهره الخارجي. </a:t>
            </a:r>
          </a:p>
          <a:p>
            <a:pPr algn="r" rtl="1">
              <a:buNone/>
            </a:pPr>
            <a:r>
              <a:rPr lang="ar-IQ" dirty="0"/>
              <a:t> فالبائع على الرغم من تسميته الثمن في العقد لا</a:t>
            </a:r>
            <a:r>
              <a:rPr lang="ar-SA" dirty="0"/>
              <a:t> </a:t>
            </a:r>
            <a:r>
              <a:rPr lang="ar-IQ" dirty="0"/>
              <a:t>ينوي ان يطالب المشتري به </a:t>
            </a:r>
            <a:r>
              <a:rPr lang="ar-IQ" dirty="0" err="1"/>
              <a:t>ويقتضية</a:t>
            </a:r>
            <a:r>
              <a:rPr lang="ar-IQ" dirty="0"/>
              <a:t> منه كلا او قسما. </a:t>
            </a:r>
          </a:p>
          <a:p>
            <a:pPr algn="r" rtl="1">
              <a:buNone/>
            </a:pPr>
            <a:endParaRPr lang="ar-IQ" dirty="0"/>
          </a:p>
          <a:p>
            <a:pPr algn="r" rtl="1">
              <a:buNone/>
            </a:pPr>
            <a:r>
              <a:rPr lang="ar-IQ" b="1" dirty="0">
                <a:solidFill>
                  <a:srgbClr val="7030A0"/>
                </a:solidFill>
              </a:rPr>
              <a:t>وتكون الصورية مطلقة </a:t>
            </a:r>
            <a:r>
              <a:rPr lang="ar-IQ" dirty="0"/>
              <a:t>اذا اتفق الطرفان على ان لا يلتزم المشتري بالثمن المسمى والعقد يكون باطلا في </a:t>
            </a:r>
            <a:r>
              <a:rPr lang="ar-SA" dirty="0"/>
              <a:t>هذه </a:t>
            </a:r>
            <a:r>
              <a:rPr lang="ar-IQ" dirty="0"/>
              <a:t>الحالة لانعدام ركن من اركانه وهو الثمن. </a:t>
            </a:r>
            <a:endParaRPr lang="ar-SA" dirty="0"/>
          </a:p>
          <a:p>
            <a:pPr algn="r" rtl="1">
              <a:buNone/>
            </a:pPr>
            <a:endParaRPr lang="ar-SA" dirty="0"/>
          </a:p>
          <a:p>
            <a:pPr algn="r" rtl="1">
              <a:buNone/>
            </a:pPr>
            <a:r>
              <a:rPr lang="ar-IQ" dirty="0"/>
              <a:t> </a:t>
            </a:r>
            <a:r>
              <a:rPr lang="ar-IQ" b="1" dirty="0">
                <a:solidFill>
                  <a:srgbClr val="7030A0"/>
                </a:solidFill>
              </a:rPr>
              <a:t>وتكون</a:t>
            </a:r>
            <a:r>
              <a:rPr lang="ar-SA" b="1" dirty="0">
                <a:solidFill>
                  <a:srgbClr val="7030A0"/>
                </a:solidFill>
              </a:rPr>
              <a:t> الصورية</a:t>
            </a:r>
            <a:r>
              <a:rPr lang="ar-IQ" b="1" dirty="0">
                <a:solidFill>
                  <a:srgbClr val="7030A0"/>
                </a:solidFill>
              </a:rPr>
              <a:t> نسبية </a:t>
            </a:r>
            <a:r>
              <a:rPr lang="ar-IQ" dirty="0"/>
              <a:t>اذا اتفقا على مخالفة الثمن المسمى في العقد حقيقة ما اتفقا عليه فعلا.  الا انه يمكن اعتباره صحيحا في حالة تحول العقد الى هبة مستترة طبقا لنظرية تحول العقد. </a:t>
            </a:r>
          </a:p>
          <a:p>
            <a:pPr algn="r" rtl="1">
              <a:buNone/>
            </a:pPr>
            <a:r>
              <a:rPr lang="ar-SA" dirty="0"/>
              <a:t>ولا ي</a:t>
            </a:r>
            <a:r>
              <a:rPr lang="ar-IQ" dirty="0"/>
              <a:t>جوز الطعن بالصورية في التصرفات العقارية بعد تسجيلها في دائرة التسجيل العقاري ولا يكفي مجرد خلو العقد من اثبات دفع الثمن عند التعاقد لاعتبار الثمن صوريا لان ذلك لا ينفي  التزام المشتري بدفعة عن المطالبة.</a:t>
            </a:r>
            <a:endParaRPr lang="ar-SA" dirty="0"/>
          </a:p>
          <a:p>
            <a:pPr algn="r" rtl="1">
              <a:buNone/>
            </a:pPr>
            <a:r>
              <a:rPr lang="ar-SA" dirty="0"/>
              <a:t>وإذا أبرا البائع المشتري من الثمن أو وهبه أياه في نفس العقد كان الثمن صورياَ ويمنع من انعقاد البيع لأن ذلك يعني أن المشتري لم يكن أبداَ مديناَ بالثمن.</a:t>
            </a:r>
            <a:endParaRPr lang="ar-IQ" dirty="0"/>
          </a:p>
          <a:p>
            <a:pPr algn="r" rtl="1">
              <a:buNone/>
            </a:pPr>
            <a:r>
              <a:rPr lang="ar-IQ" dirty="0"/>
              <a:t>اما اذ كانت صورية الثمن نسبية </a:t>
            </a:r>
            <a:r>
              <a:rPr lang="ar-SA" dirty="0"/>
              <a:t>وأثبت المتعاقد ذو المصلحة حقيقة الثمن المتفق عليه دفعه كان هذا الثمن الاخير حقيقياَ وانعقد البيع.</a:t>
            </a:r>
            <a:endParaRPr lang="ar-IQ"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19</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7260978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r" rtl="1">
              <a:buNone/>
            </a:pPr>
            <a:r>
              <a:rPr lang="ar-IQ" sz="2800" dirty="0" smtClean="0"/>
              <a:t>كثير </a:t>
            </a:r>
            <a:r>
              <a:rPr lang="ar-IQ" sz="2800" dirty="0"/>
              <a:t>ما يحصل </a:t>
            </a:r>
            <a:r>
              <a:rPr lang="ar-IQ" sz="2800" b="1" dirty="0">
                <a:solidFill>
                  <a:srgbClr val="FF0000"/>
                </a:solidFill>
              </a:rPr>
              <a:t>في بيع المثليات </a:t>
            </a:r>
            <a:r>
              <a:rPr lang="ar-IQ" sz="2800" dirty="0"/>
              <a:t>ان يقدم البائع للمشتري نموذجا لكي ي</a:t>
            </a:r>
            <a:r>
              <a:rPr lang="ar-SA" sz="2800" dirty="0"/>
              <a:t>ح</a:t>
            </a:r>
            <a:r>
              <a:rPr lang="ar-IQ" sz="2800" dirty="0"/>
              <a:t>يطه علما بطبيعة المبيع وصفت</a:t>
            </a:r>
            <a:r>
              <a:rPr lang="ar-SA" sz="2800" dirty="0"/>
              <a:t>ه</a:t>
            </a:r>
            <a:r>
              <a:rPr lang="ar-IQ" sz="2800" dirty="0"/>
              <a:t> فمثلا يعطي بائع القماش للمشتري قصاصة من هذا القماش الذي يبيعه وان يعطي بائع الحن</a:t>
            </a:r>
            <a:r>
              <a:rPr lang="ar-SA" sz="2800" dirty="0"/>
              <a:t>ط</a:t>
            </a:r>
            <a:r>
              <a:rPr lang="ar-IQ" sz="2800" dirty="0"/>
              <a:t>ة قبضة منه .ليتم على اساسها ويحتفظ بها حتى يضاهي عليها ما يتسلمة من البائع</a:t>
            </a:r>
          </a:p>
          <a:p>
            <a:pPr marL="109728" indent="0" algn="r" rtl="1">
              <a:buNone/>
            </a:pPr>
            <a:endParaRPr lang="ar-IQ" sz="2800" dirty="0"/>
          </a:p>
          <a:p>
            <a:pPr marL="109728" indent="0" algn="r" rtl="1">
              <a:buNone/>
            </a:pPr>
            <a:endParaRPr lang="ar-IQ" dirty="0"/>
          </a:p>
          <a:p>
            <a:pPr marL="0" indent="0" algn="r">
              <a:buNone/>
            </a:pPr>
            <a:endParaRPr lang="en-GB" dirty="0"/>
          </a:p>
          <a:p>
            <a:pPr marL="109728" indent="0">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a:t>
            </a:fld>
            <a:endParaRPr lang="en-US"/>
          </a:p>
        </p:txBody>
      </p:sp>
      <p:sp>
        <p:nvSpPr>
          <p:cNvPr id="5" name="Title 4"/>
          <p:cNvSpPr>
            <a:spLocks noGrp="1"/>
          </p:cNvSpPr>
          <p:nvPr>
            <p:ph type="title"/>
          </p:nvPr>
        </p:nvSpPr>
        <p:spPr/>
        <p:txBody>
          <a:bodyPr>
            <a:normAutofit fontScale="90000"/>
          </a:bodyPr>
          <a:lstStyle/>
          <a:p>
            <a:pPr algn="ctr"/>
            <a:r>
              <a:rPr lang="ar-IQ" sz="4900" dirty="0">
                <a:solidFill>
                  <a:srgbClr val="FF0000"/>
                </a:solidFill>
                <a:effectLst/>
              </a:rPr>
              <a:t>البيع على نموذج :</a:t>
            </a:r>
            <a:r>
              <a:rPr lang="ar-IQ" sz="4400" dirty="0">
                <a:solidFill>
                  <a:srgbClr val="FF0000"/>
                </a:solidFill>
              </a:rPr>
              <a:t/>
            </a:r>
            <a:br>
              <a:rPr lang="ar-IQ" sz="4400" dirty="0">
                <a:solidFill>
                  <a:srgbClr val="FF0000"/>
                </a:solidFill>
              </a:rPr>
            </a:br>
            <a:endParaRPr lang="en-US" dirty="0"/>
          </a:p>
        </p:txBody>
      </p:sp>
    </p:spTree>
    <p:extLst>
      <p:ext uri="{BB962C8B-B14F-4D97-AF65-F5344CB8AC3E}">
        <p14:creationId xmlns:p14="http://schemas.microsoft.com/office/powerpoint/2010/main" val="1957235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2400"/>
            <a:ext cx="8839200" cy="6553200"/>
          </a:xfrm>
        </p:spPr>
        <p:txBody>
          <a:bodyPr>
            <a:noAutofit/>
          </a:bodyPr>
          <a:lstStyle/>
          <a:p>
            <a:pPr algn="r" rtl="1">
              <a:buNone/>
            </a:pPr>
            <a:r>
              <a:rPr lang="ar-IQ" sz="1800" dirty="0"/>
              <a:t> </a:t>
            </a:r>
            <a:r>
              <a:rPr lang="ar-IQ" sz="1800" b="1" dirty="0"/>
              <a:t>الثمن التافة : </a:t>
            </a:r>
            <a:r>
              <a:rPr lang="ar-IQ" sz="1800" dirty="0"/>
              <a:t>وهو الثمن الذي لايتناسب وقيمة المبيع ولكن البائع يحصل عليه بعكس الثمن الصورية الذي</a:t>
            </a:r>
            <a:r>
              <a:rPr lang="ar-SA" sz="1800" dirty="0"/>
              <a:t> لا</a:t>
            </a:r>
            <a:r>
              <a:rPr lang="ar-IQ" sz="1800" dirty="0"/>
              <a:t> يحصل عليه.</a:t>
            </a:r>
          </a:p>
          <a:p>
            <a:pPr algn="r" rtl="1">
              <a:buNone/>
            </a:pPr>
            <a:r>
              <a:rPr lang="ar-IQ" sz="1800" dirty="0"/>
              <a:t> </a:t>
            </a:r>
            <a:r>
              <a:rPr lang="ar-IQ" sz="1800" dirty="0" err="1"/>
              <a:t>او</a:t>
            </a:r>
            <a:r>
              <a:rPr lang="ar-IQ" sz="1800" dirty="0"/>
              <a:t> هو الثمن الذي يقل عن القيمة الحقيقة بمرحل بحيث يبعث الاعتقاد </a:t>
            </a:r>
            <a:r>
              <a:rPr lang="ar-IQ" sz="1800" dirty="0" err="1"/>
              <a:t>ان</a:t>
            </a:r>
            <a:r>
              <a:rPr lang="ar-IQ" sz="1800" dirty="0"/>
              <a:t> البائع لم يتعاقد للحصول على مثل هذا المقدار التافه </a:t>
            </a:r>
            <a:r>
              <a:rPr lang="ar-IQ" sz="1800" dirty="0" err="1"/>
              <a:t>وانما</a:t>
            </a:r>
            <a:r>
              <a:rPr lang="ar-IQ" sz="1800" dirty="0"/>
              <a:t> قصد من ذكره بيان رقم ما لتكوين عقد البيع.</a:t>
            </a:r>
          </a:p>
          <a:p>
            <a:pPr algn="r" rtl="1">
              <a:buNone/>
            </a:pPr>
            <a:endParaRPr lang="ar-IQ" sz="1800" dirty="0"/>
          </a:p>
          <a:p>
            <a:pPr algn="r" rtl="1">
              <a:buNone/>
            </a:pPr>
            <a:r>
              <a:rPr lang="ar-IQ" sz="1800" dirty="0">
                <a:solidFill>
                  <a:srgbClr val="7030A0"/>
                </a:solidFill>
              </a:rPr>
              <a:t> ولذلك فهو ثمن غير جدي وبالتالي يكون البيع باطلا ويعد التصرف هبه مكشوفة لا مستترة وذلك لوضوح نية التبرع فيه.</a:t>
            </a:r>
          </a:p>
          <a:p>
            <a:pPr algn="r" rtl="1">
              <a:buNone/>
            </a:pPr>
            <a:endParaRPr lang="ar-IQ" sz="1800" dirty="0"/>
          </a:p>
          <a:p>
            <a:pPr algn="r" rtl="1">
              <a:buNone/>
            </a:pPr>
            <a:r>
              <a:rPr lang="ar-IQ" sz="1800" dirty="0"/>
              <a:t>مثال أ باع الى ب داره بمبلغ</a:t>
            </a:r>
            <a:r>
              <a:rPr lang="ar-SA" sz="1800" dirty="0"/>
              <a:t> </a:t>
            </a:r>
            <a:r>
              <a:rPr lang="ar-IQ" sz="1800" dirty="0"/>
              <a:t>10000</a:t>
            </a:r>
            <a:r>
              <a:rPr lang="ar-SA" sz="1800" dirty="0"/>
              <a:t> </a:t>
            </a:r>
            <a:r>
              <a:rPr lang="ar-IQ" sz="1800" dirty="0"/>
              <a:t> دينار او باع سيارته لاخر 5000 دينار .</a:t>
            </a:r>
            <a:r>
              <a:rPr lang="ar-SA" sz="1800" dirty="0"/>
              <a:t> فهنا التصرف ليس ببيع وانما هبة مكشوفة لان الثمن غير جدي.</a:t>
            </a:r>
          </a:p>
          <a:p>
            <a:pPr algn="r" rtl="1">
              <a:buNone/>
            </a:pPr>
            <a:endParaRPr lang="ar-IQ" sz="1800" dirty="0"/>
          </a:p>
          <a:p>
            <a:pPr algn="r" rtl="1">
              <a:buNone/>
            </a:pPr>
            <a:r>
              <a:rPr lang="ar-IQ" sz="1800" dirty="0">
                <a:solidFill>
                  <a:srgbClr val="FF0000"/>
                </a:solidFill>
              </a:rPr>
              <a:t>س/ ما هو حكم كل من الثمن التافه والثمن الصوري وما هي أوجه الاختلاف بينهما؟ </a:t>
            </a:r>
          </a:p>
          <a:p>
            <a:pPr algn="r" rtl="1">
              <a:buNone/>
            </a:pPr>
            <a:r>
              <a:rPr lang="ar-IQ" sz="1800" dirty="0"/>
              <a:t>حكمهما واحد </a:t>
            </a:r>
            <a:r>
              <a:rPr lang="ar-IQ" sz="1800" dirty="0" err="1"/>
              <a:t>اي</a:t>
            </a:r>
            <a:r>
              <a:rPr lang="ar-IQ" sz="1800" dirty="0"/>
              <a:t> </a:t>
            </a:r>
            <a:r>
              <a:rPr lang="ar-IQ" sz="1800" dirty="0" err="1"/>
              <a:t>ان</a:t>
            </a:r>
            <a:r>
              <a:rPr lang="ar-IQ" sz="1800" dirty="0"/>
              <a:t> البيع لا ينعقد </a:t>
            </a:r>
            <a:r>
              <a:rPr lang="ar-IQ" sz="1800" dirty="0" err="1"/>
              <a:t>بهما</a:t>
            </a:r>
            <a:r>
              <a:rPr lang="ar-IQ" sz="1800" dirty="0"/>
              <a:t> ولكن مع ذلك فهما يختلفان فالثمن التافه هو مقدار قليل من النقود </a:t>
            </a:r>
            <a:r>
              <a:rPr lang="ar-IQ" sz="1800" dirty="0" err="1"/>
              <a:t>لايتناسب</a:t>
            </a:r>
            <a:r>
              <a:rPr lang="ar-IQ" sz="1800" dirty="0"/>
              <a:t> </a:t>
            </a:r>
            <a:r>
              <a:rPr lang="ar-IQ" sz="1800" dirty="0" err="1"/>
              <a:t>اصلا</a:t>
            </a:r>
            <a:r>
              <a:rPr lang="ar-IQ" sz="1800" dirty="0"/>
              <a:t> مع قيمة </a:t>
            </a:r>
            <a:r>
              <a:rPr lang="ar-IQ" sz="1800" dirty="0" err="1"/>
              <a:t>المبيع</a:t>
            </a:r>
            <a:r>
              <a:rPr lang="ar-IQ" sz="1800" dirty="0"/>
              <a:t> ولكن البائع يحصل عليه رغم تفاهته. في حين </a:t>
            </a:r>
            <a:r>
              <a:rPr lang="ar-IQ" sz="1800" dirty="0" err="1"/>
              <a:t>ان</a:t>
            </a:r>
            <a:r>
              <a:rPr lang="ar-IQ" sz="1800" dirty="0"/>
              <a:t> الثمن الصوري يكون عادة مقداره من النقود مناسبا لقيمة </a:t>
            </a:r>
            <a:r>
              <a:rPr lang="ar-IQ" sz="1800" dirty="0" err="1"/>
              <a:t>المبيع</a:t>
            </a:r>
            <a:r>
              <a:rPr lang="ar-IQ" sz="1800" dirty="0"/>
              <a:t> </a:t>
            </a:r>
            <a:r>
              <a:rPr lang="ar-IQ" sz="1800" dirty="0" err="1"/>
              <a:t>الا</a:t>
            </a:r>
            <a:r>
              <a:rPr lang="ar-IQ" sz="1800" dirty="0"/>
              <a:t> </a:t>
            </a:r>
            <a:r>
              <a:rPr lang="ar-IQ" sz="1800" dirty="0" err="1"/>
              <a:t>ان</a:t>
            </a:r>
            <a:r>
              <a:rPr lang="ar-IQ" sz="1800" dirty="0"/>
              <a:t> البائع لا يقصد الحصول عليه </a:t>
            </a:r>
            <a:r>
              <a:rPr lang="ar-IQ" sz="1800" dirty="0" err="1"/>
              <a:t>اما</a:t>
            </a:r>
            <a:r>
              <a:rPr lang="ar-IQ" sz="1800" dirty="0"/>
              <a:t> كلا </a:t>
            </a:r>
            <a:r>
              <a:rPr lang="ar-IQ" sz="1800" dirty="0" err="1"/>
              <a:t>او</a:t>
            </a:r>
            <a:r>
              <a:rPr lang="ar-IQ" sz="1800" dirty="0"/>
              <a:t> قسما.</a:t>
            </a:r>
          </a:p>
          <a:p>
            <a:pPr algn="r" rtl="1">
              <a:buNone/>
            </a:pPr>
            <a:endParaRPr lang="ar-IQ" sz="2400"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20</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5602637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839200" cy="6477000"/>
          </a:xfrm>
        </p:spPr>
        <p:txBody>
          <a:bodyPr>
            <a:normAutofit/>
          </a:bodyPr>
          <a:lstStyle/>
          <a:p>
            <a:pPr algn="r" rtl="1">
              <a:buNone/>
            </a:pPr>
            <a:endParaRPr lang="ar-SA" u="sng" dirty="0"/>
          </a:p>
          <a:p>
            <a:pPr algn="r" rtl="1">
              <a:buNone/>
            </a:pPr>
            <a:r>
              <a:rPr lang="ar-IQ" b="1" dirty="0"/>
              <a:t> الثمن البخس: </a:t>
            </a:r>
            <a:endParaRPr lang="ar-IQ" u="sng" dirty="0"/>
          </a:p>
          <a:p>
            <a:pPr algn="r" rtl="1">
              <a:buNone/>
            </a:pPr>
            <a:r>
              <a:rPr lang="ar-IQ" dirty="0"/>
              <a:t>هو الثمن الذي يقل كثير عن قيمة المبيع الا ان</a:t>
            </a:r>
            <a:r>
              <a:rPr lang="ar-SA" dirty="0"/>
              <a:t>ه</a:t>
            </a:r>
            <a:r>
              <a:rPr lang="ar-IQ" dirty="0"/>
              <a:t> لا يبلغ من التفاهة مبلغ الثمن التافه  فهو ثمن جدي كان الحصول عليه هو الباعث الدافع على الالتزام بنقل الملكية الى المشتري  فهو يصلح ان يكون مقابلا لالتزام البائع ولذلك ينعقد به العقد.</a:t>
            </a:r>
          </a:p>
          <a:p>
            <a:pPr algn="r" rtl="1">
              <a:buNone/>
            </a:pPr>
            <a:r>
              <a:rPr lang="ar-IQ" dirty="0"/>
              <a:t>ويجوز للبائع </a:t>
            </a:r>
            <a:r>
              <a:rPr lang="ar-IQ" dirty="0" err="1"/>
              <a:t>ان</a:t>
            </a:r>
            <a:r>
              <a:rPr lang="ar-IQ" dirty="0"/>
              <a:t> يطعن بالثمن البخس </a:t>
            </a:r>
            <a:r>
              <a:rPr lang="ar-IQ" dirty="0" err="1"/>
              <a:t>اذا</a:t>
            </a:r>
            <a:r>
              <a:rPr lang="ar-IQ" dirty="0"/>
              <a:t> كان الغبن الفاحش مصحوبا بالتغرير </a:t>
            </a:r>
            <a:r>
              <a:rPr lang="ar-IQ" dirty="0" err="1"/>
              <a:t>او</a:t>
            </a:r>
            <a:r>
              <a:rPr lang="ar-IQ" dirty="0"/>
              <a:t> ناتجا عن تغرير </a:t>
            </a:r>
            <a:r>
              <a:rPr lang="ar-IQ" dirty="0" err="1"/>
              <a:t>او</a:t>
            </a:r>
            <a:r>
              <a:rPr lang="ar-IQ" dirty="0"/>
              <a:t> عن استغلال.</a:t>
            </a:r>
          </a:p>
          <a:p>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21</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5414398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52400"/>
            <a:ext cx="8915400" cy="6553199"/>
          </a:xfrm>
        </p:spPr>
        <p:txBody>
          <a:bodyPr>
            <a:normAutofit/>
          </a:bodyPr>
          <a:lstStyle/>
          <a:p>
            <a:pPr algn="r" rtl="1">
              <a:buNone/>
            </a:pPr>
            <a:r>
              <a:rPr lang="ar-SA" sz="1800" dirty="0"/>
              <a:t>ولكن ما الحكم إذا بيع العقار مقابل إيراد مرتب مدى حياة البائع وكان الإيراد يساوي غلة العقار أو يقل عنها حيث يأخذ المشتري العقار دون أن يدفع شيئاً من ماله، </a:t>
            </a:r>
            <a:r>
              <a:rPr lang="ar-SA" sz="1800" dirty="0">
                <a:solidFill>
                  <a:srgbClr val="7030A0"/>
                </a:solidFill>
              </a:rPr>
              <a:t>فهل يعتبر الثمن جدياً أم هو ثمن غير جدي لا ينعقد به العقد؟</a:t>
            </a:r>
            <a:endParaRPr lang="ar-IQ" sz="1800" dirty="0">
              <a:solidFill>
                <a:srgbClr val="7030A0"/>
              </a:solidFill>
            </a:endParaRPr>
          </a:p>
          <a:p>
            <a:pPr algn="r" rtl="1">
              <a:buNone/>
            </a:pPr>
            <a:endParaRPr lang="ar-IQ" sz="1800" dirty="0"/>
          </a:p>
          <a:p>
            <a:pPr marL="566928" indent="-457200" algn="r" rtl="1">
              <a:buNone/>
            </a:pPr>
            <a:r>
              <a:rPr lang="ar-SA" sz="1800" dirty="0"/>
              <a:t>   اختلف الفقه القانوني بهذا الخصوص فمنهم من قال أن العقد باطل كبيع ولكنه يصح كهبة مستترة لأن المشتري لا يدفع شيئاً من ماله الخاص. </a:t>
            </a:r>
            <a:endParaRPr lang="ar-IQ" sz="1800" dirty="0"/>
          </a:p>
          <a:p>
            <a:pPr marL="566928" indent="-457200" algn="r" rtl="1">
              <a:buFont typeface="+mj-lt"/>
              <a:buAutoNum type="arabicPeriod"/>
            </a:pPr>
            <a:endParaRPr lang="ar-IQ" sz="1800" dirty="0"/>
          </a:p>
          <a:p>
            <a:pPr marL="566928" indent="-457200" algn="r" rtl="1">
              <a:buNone/>
            </a:pPr>
            <a:r>
              <a:rPr lang="ar-SA" sz="1800" dirty="0">
                <a:solidFill>
                  <a:srgbClr val="7030A0"/>
                </a:solidFill>
              </a:rPr>
              <a:t>      إلا أن الرأي الراجح الذي جاء به جانباً من الفقه القانوني بأن للبائع مصلحة في التصرف في عقاره على هذا النحو، وهذه المصلحة تمثلت بالتخلص من متاعب إدارة ملكه </a:t>
            </a:r>
            <a:r>
              <a:rPr lang="ar-IQ" sz="1800" dirty="0">
                <a:solidFill>
                  <a:srgbClr val="7030A0"/>
                </a:solidFill>
              </a:rPr>
              <a:t>مع </a:t>
            </a:r>
            <a:r>
              <a:rPr lang="ar-SA" sz="1800" dirty="0">
                <a:solidFill>
                  <a:srgbClr val="7030A0"/>
                </a:solidFill>
              </a:rPr>
              <a:t>ضمان الحصول على إيراد ثابت بالرغم من التقلبات الاقتصادية </a:t>
            </a:r>
            <a:endParaRPr lang="ar-IQ" sz="1800" dirty="0">
              <a:solidFill>
                <a:srgbClr val="7030A0"/>
              </a:solidFill>
            </a:endParaRPr>
          </a:p>
          <a:p>
            <a:pPr marL="566928" indent="-457200" algn="r" rtl="1">
              <a:buFont typeface="+mj-lt"/>
              <a:buAutoNum type="arabicPeriod"/>
            </a:pPr>
            <a:endParaRPr lang="ar-IQ" sz="1800" dirty="0"/>
          </a:p>
          <a:p>
            <a:pPr marL="566928" indent="-457200" algn="r" rtl="1">
              <a:buNone/>
            </a:pPr>
            <a:r>
              <a:rPr lang="ar-SA" sz="1800" dirty="0"/>
              <a:t>     ولذلك يعتبر هذا العقد بيعاً مع الأخذ بنظر الاعتبار حكم المادة 149مدني عراقي التي تقرر عدم الطعن بالصورية بالتصرفات العقارية بعد تسجيلها في دائرة التسجيل العقاري</a:t>
            </a:r>
            <a:endParaRPr lang="en-US" sz="1800"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22</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r>
              <a:rPr lang="ar-IQ" sz="2400" dirty="0"/>
              <a:t>عالج القانون المدني العراقي البيع على نموذج مادة 518 </a:t>
            </a:r>
            <a:r>
              <a:rPr lang="ar-SA" sz="2400" dirty="0"/>
              <a:t>:</a:t>
            </a:r>
            <a:endParaRPr lang="en-GB" sz="2400" dirty="0"/>
          </a:p>
          <a:p>
            <a:pPr marL="0" indent="0" algn="r" rtl="1">
              <a:buNone/>
            </a:pPr>
            <a:r>
              <a:rPr lang="ar-IQ" sz="2400" dirty="0" smtClean="0"/>
              <a:t>1 – الاشياء التي تباع على مقتضى نموذجها تكفي رؤية النموذج منها، فان ثبت ان </a:t>
            </a:r>
            <a:r>
              <a:rPr lang="ar-IQ" sz="2400" b="1" dirty="0" smtClean="0">
                <a:solidFill>
                  <a:srgbClr val="FF0000"/>
                </a:solidFill>
              </a:rPr>
              <a:t>المبيع دون النموذج </a:t>
            </a:r>
            <a:r>
              <a:rPr lang="ar-IQ" sz="2400" dirty="0" smtClean="0"/>
              <a:t>الذي اشترى مقتضاه كان المشتري مخيراً بين قبوله بالثمن المسمى او رده بفسخ البيع. </a:t>
            </a:r>
            <a:endParaRPr lang="en-GB" sz="2400" dirty="0" smtClean="0"/>
          </a:p>
          <a:p>
            <a:pPr marL="0" indent="0" algn="r" rtl="1">
              <a:buNone/>
            </a:pPr>
            <a:r>
              <a:rPr lang="ar-IQ" sz="2400" dirty="0" smtClean="0"/>
              <a:t>2 </a:t>
            </a:r>
            <a:r>
              <a:rPr lang="ar-IQ" sz="2400" dirty="0"/>
              <a:t>– فاذا</a:t>
            </a:r>
            <a:r>
              <a:rPr lang="ar-IQ" sz="2400" b="1" dirty="0">
                <a:solidFill>
                  <a:srgbClr val="FF0000"/>
                </a:solidFill>
              </a:rPr>
              <a:t> تعيب </a:t>
            </a:r>
            <a:r>
              <a:rPr lang="ar-IQ" sz="2400" dirty="0"/>
              <a:t>النموذج او </a:t>
            </a:r>
            <a:r>
              <a:rPr lang="ar-IQ" sz="2400" b="1" dirty="0">
                <a:solidFill>
                  <a:srgbClr val="FF0000"/>
                </a:solidFill>
              </a:rPr>
              <a:t>هلك في </a:t>
            </a:r>
            <a:r>
              <a:rPr lang="ar-IQ" sz="2400" dirty="0"/>
              <a:t>يد احد المتعاقدين، ولو دون خطأ منه، كان على هذا التعاقد بحسب ما يكون بائعاً او مشترياً ان يثبت ان الاشياء مطابقة للنموذج او غير مطابقة له. </a:t>
            </a:r>
            <a:endParaRPr lang="ar-IQ" sz="2400" dirty="0" smtClean="0"/>
          </a:p>
          <a:p>
            <a:pPr marL="0" indent="0" algn="r" rtl="1">
              <a:buNone/>
            </a:pPr>
            <a:endParaRPr lang="ar-IQ" sz="2400" dirty="0"/>
          </a:p>
          <a:p>
            <a:pPr marL="0" indent="0" algn="r" rtl="1">
              <a:buNone/>
            </a:pPr>
            <a:r>
              <a:rPr lang="ar-SA" sz="2400" dirty="0"/>
              <a:t>ي</a:t>
            </a:r>
            <a:r>
              <a:rPr lang="ar-IQ" sz="2400" dirty="0"/>
              <a:t>تضح من نص هذه المادة انه يجب ان يكون النموذج مطابقا للنموذج فاذا ثبت ان المبيع </a:t>
            </a:r>
            <a:r>
              <a:rPr lang="ar-IQ" sz="2400" b="1" dirty="0">
                <a:solidFill>
                  <a:srgbClr val="FF0000"/>
                </a:solidFill>
              </a:rPr>
              <a:t>اقل جودة من النموذج كان المشتري الحق في فسخ البيع.</a:t>
            </a:r>
            <a:endParaRPr lang="ar-SA" sz="2400" b="1" dirty="0">
              <a:solidFill>
                <a:srgbClr val="FF0000"/>
              </a:solidFill>
            </a:endParaRPr>
          </a:p>
          <a:p>
            <a:pPr marL="0" indent="0" algn="r" rtl="1">
              <a:buNone/>
            </a:pPr>
            <a:endParaRPr lang="en-GB" sz="2400"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3</a:t>
            </a:fld>
            <a:endParaRPr lang="en-US"/>
          </a:p>
        </p:txBody>
      </p:sp>
      <p:sp>
        <p:nvSpPr>
          <p:cNvPr id="5" name="Title 4"/>
          <p:cNvSpPr>
            <a:spLocks noGrp="1"/>
          </p:cNvSpPr>
          <p:nvPr>
            <p:ph type="title"/>
          </p:nvPr>
        </p:nvSpPr>
        <p:spPr/>
        <p:txBody>
          <a:bodyPr>
            <a:normAutofit/>
          </a:bodyPr>
          <a:lstStyle/>
          <a:p>
            <a:pPr algn="ctr"/>
            <a:r>
              <a:rPr lang="ar-IQ" sz="4400" dirty="0" smtClean="0">
                <a:solidFill>
                  <a:srgbClr val="FF0000"/>
                </a:solidFill>
              </a:rPr>
              <a:t>البيع </a:t>
            </a:r>
            <a:r>
              <a:rPr lang="ar-IQ" sz="4400" dirty="0">
                <a:solidFill>
                  <a:srgbClr val="FF0000"/>
                </a:solidFill>
              </a:rPr>
              <a:t>على نموذج </a:t>
            </a:r>
            <a:r>
              <a:rPr lang="ar-IQ" sz="4400" dirty="0" smtClean="0">
                <a:solidFill>
                  <a:srgbClr val="FF0000"/>
                </a:solidFill>
              </a:rPr>
              <a:t>(مادة 518 )</a:t>
            </a:r>
            <a:endParaRPr lang="en-US" dirty="0">
              <a:solidFill>
                <a:srgbClr val="FF0000"/>
              </a:solidFill>
            </a:endParaRPr>
          </a:p>
        </p:txBody>
      </p:sp>
    </p:spTree>
    <p:extLst>
      <p:ext uri="{BB962C8B-B14F-4D97-AF65-F5344CB8AC3E}">
        <p14:creationId xmlns:p14="http://schemas.microsoft.com/office/powerpoint/2010/main" val="1631111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lstStyle/>
          <a:p>
            <a:pPr marL="0" indent="0" algn="just" rtl="1">
              <a:buNone/>
            </a:pPr>
            <a:r>
              <a:rPr lang="ar-IQ" sz="2800" b="1" dirty="0">
                <a:solidFill>
                  <a:srgbClr val="FF0000"/>
                </a:solidFill>
              </a:rPr>
              <a:t>ج / هناك خلاف فقهي في هذه المسألة</a:t>
            </a:r>
            <a:r>
              <a:rPr lang="ar-SA" sz="2800" b="1" dirty="0">
                <a:solidFill>
                  <a:srgbClr val="FF0000"/>
                </a:solidFill>
              </a:rPr>
              <a:t>:</a:t>
            </a:r>
            <a:endParaRPr lang="en-US" sz="2800" b="1" dirty="0">
              <a:solidFill>
                <a:srgbClr val="FF0000"/>
              </a:solidFill>
            </a:endParaRPr>
          </a:p>
          <a:p>
            <a:pPr marL="514350" indent="-514350" algn="just" rtl="1">
              <a:buFont typeface="+mj-lt"/>
              <a:buAutoNum type="arabicParenR"/>
            </a:pPr>
            <a:r>
              <a:rPr lang="ar-IQ" sz="2800" b="1" dirty="0">
                <a:solidFill>
                  <a:srgbClr val="FF0000"/>
                </a:solidFill>
              </a:rPr>
              <a:t>الرأي الاول: </a:t>
            </a:r>
            <a:r>
              <a:rPr lang="ar-IQ" sz="2800" dirty="0"/>
              <a:t>يذهب أنصاره بالقول الى ان للمشتري أن يرفض المبيع أو أي جزء لا يكون مطابق اً للنموذج حتى لو كان المبيع أعلى جودة من النموذج ...</a:t>
            </a:r>
          </a:p>
          <a:p>
            <a:pPr marL="514350" indent="-514350" algn="just" rtl="1">
              <a:buFont typeface="+mj-lt"/>
              <a:buAutoNum type="arabicParenR"/>
            </a:pPr>
            <a:r>
              <a:rPr lang="ar-IQ" sz="2800" b="1" dirty="0">
                <a:solidFill>
                  <a:srgbClr val="FF0000"/>
                </a:solidFill>
              </a:rPr>
              <a:t>الرأي الثاني: </a:t>
            </a:r>
            <a:r>
              <a:rPr lang="ar-IQ" sz="2800" dirty="0" smtClean="0"/>
              <a:t>فيقولوا </a:t>
            </a:r>
            <a:r>
              <a:rPr lang="ar-IQ" sz="2800" dirty="0"/>
              <a:t>أنصاره ليس للمشتري أن يرفض المبيع لأن القانون المدني العراقي أشترط لرفض المشتري للمبيع أن يكون المبيع دون النموذج وليس أعلى منه . كما أنه ليس من مصلحة المشتري أن يطالب بفسخ البيع في مثل هذه الحالة.</a:t>
            </a:r>
            <a:endParaRPr lang="en-US" sz="2800" dirty="0"/>
          </a:p>
          <a:p>
            <a:pPr marL="514350" indent="-514350" algn="r" rtl="1">
              <a:buFont typeface="+mj-lt"/>
              <a:buAutoNum type="arabicParenR"/>
            </a:pPr>
            <a:endParaRPr lang="en-GB" dirty="0"/>
          </a:p>
          <a:p>
            <a:pPr marL="624078" indent="-514350" algn="r">
              <a:buFont typeface="+mj-lt"/>
              <a:buAutoNum type="arabicParenR"/>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4</a:t>
            </a:fld>
            <a:endParaRPr lang="en-US"/>
          </a:p>
        </p:txBody>
      </p:sp>
      <p:sp>
        <p:nvSpPr>
          <p:cNvPr id="5" name="Title 4"/>
          <p:cNvSpPr>
            <a:spLocks noGrp="1"/>
          </p:cNvSpPr>
          <p:nvPr>
            <p:ph type="title"/>
          </p:nvPr>
        </p:nvSpPr>
        <p:spPr>
          <a:xfrm>
            <a:off x="457200" y="274638"/>
            <a:ext cx="8229600" cy="1249361"/>
          </a:xfrm>
        </p:spPr>
        <p:txBody>
          <a:bodyPr>
            <a:noAutofit/>
          </a:bodyPr>
          <a:lstStyle/>
          <a:p>
            <a:pPr algn="ctr"/>
            <a:r>
              <a:rPr lang="ar-IQ" sz="3200" dirty="0">
                <a:solidFill>
                  <a:srgbClr val="00B0F0"/>
                </a:solidFill>
                <a:effectLst/>
                <a:latin typeface="Tahoma" pitchFamily="34" charset="0"/>
                <a:ea typeface="Tahoma" pitchFamily="34" charset="0"/>
                <a:cs typeface="+mn-cs"/>
              </a:rPr>
              <a:t>س / ما الحكم القانوني أذا قدم البائع بضاعة أكثر جودة من النموذج</a:t>
            </a:r>
            <a:r>
              <a:rPr lang="ar-IQ" sz="3600" dirty="0">
                <a:solidFill>
                  <a:srgbClr val="00B0F0"/>
                </a:solidFill>
                <a:effectLst/>
                <a:latin typeface="Tahoma" pitchFamily="34" charset="0"/>
                <a:ea typeface="Tahoma" pitchFamily="34" charset="0"/>
                <a:cs typeface="+mn-cs"/>
              </a:rPr>
              <a:t/>
            </a:r>
            <a:br>
              <a:rPr lang="ar-IQ" sz="3600" dirty="0">
                <a:solidFill>
                  <a:srgbClr val="00B0F0"/>
                </a:solidFill>
                <a:effectLst/>
                <a:latin typeface="Tahoma" pitchFamily="34" charset="0"/>
                <a:ea typeface="Tahoma" pitchFamily="34" charset="0"/>
                <a:cs typeface="+mn-cs"/>
              </a:rPr>
            </a:br>
            <a:endParaRPr lang="en-US" sz="3600" dirty="0">
              <a:solidFill>
                <a:srgbClr val="00B0F0"/>
              </a:solidFill>
              <a:effectLst/>
              <a:cs typeface="+mn-cs"/>
            </a:endParaRPr>
          </a:p>
        </p:txBody>
      </p:sp>
    </p:spTree>
    <p:extLst>
      <p:ext uri="{BB962C8B-B14F-4D97-AF65-F5344CB8AC3E}">
        <p14:creationId xmlns:p14="http://schemas.microsoft.com/office/powerpoint/2010/main" val="289665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514350" indent="-514350" algn="r" rtl="1">
              <a:buFont typeface="+mj-lt"/>
              <a:buAutoNum type="arabicParenR"/>
            </a:pPr>
            <a:r>
              <a:rPr lang="ar-IQ" sz="2800" dirty="0" smtClean="0"/>
              <a:t> </a:t>
            </a:r>
            <a:r>
              <a:rPr lang="ar-IQ" sz="2800" b="1" dirty="0">
                <a:solidFill>
                  <a:srgbClr val="FF0000"/>
                </a:solidFill>
              </a:rPr>
              <a:t>أذا هلك النموذج أو تعيب وكان في يد المشتري </a:t>
            </a:r>
            <a:r>
              <a:rPr lang="ar-IQ" sz="2800" dirty="0"/>
              <a:t>وأدعى بان المبيع غير مطابق للنموذج كان عليه أن يثبت ذلك لان البائع لا يد له في هلاك النموذج .</a:t>
            </a:r>
          </a:p>
          <a:p>
            <a:pPr marL="514350" indent="-514350" algn="r" rtl="1">
              <a:buFont typeface="+mj-lt"/>
              <a:buAutoNum type="arabicParenR"/>
            </a:pPr>
            <a:r>
              <a:rPr lang="ar-IQ" sz="2800" b="1" dirty="0" smtClean="0">
                <a:solidFill>
                  <a:srgbClr val="FF0000"/>
                </a:solidFill>
              </a:rPr>
              <a:t> </a:t>
            </a:r>
            <a:r>
              <a:rPr lang="ar-IQ" sz="2800" b="1" dirty="0">
                <a:solidFill>
                  <a:srgbClr val="FF0000"/>
                </a:solidFill>
              </a:rPr>
              <a:t>أما أذا هلك النموذج في يد البائع </a:t>
            </a:r>
            <a:r>
              <a:rPr lang="ar-IQ" sz="2800" dirty="0"/>
              <a:t>وأدعى المشتري أن المبيع لا يتطابق مع النموذج فعلى البائع أن يثبت المطابقة ويكون الاثبات بكافة طرق الاثبات.</a:t>
            </a:r>
          </a:p>
          <a:p>
            <a:pPr marL="514350" indent="-514350" algn="r" rtl="1">
              <a:buFont typeface="+mj-lt"/>
              <a:buAutoNum type="arabicParenR"/>
            </a:pPr>
            <a:r>
              <a:rPr lang="ar-IQ" sz="2800" b="1" dirty="0">
                <a:solidFill>
                  <a:srgbClr val="FF0000"/>
                </a:solidFill>
              </a:rPr>
              <a:t>أما أذا حصل نزاع على ذاتي النموذج </a:t>
            </a:r>
            <a:r>
              <a:rPr lang="ar-IQ" sz="2800" dirty="0"/>
              <a:t>نطبق القواعد العامة ونعتبر من كان لدية النموذج هو المدعى عليه والطرف الاخر هو المدعي وعليه عبء الاثبات</a:t>
            </a:r>
            <a:endParaRPr lang="en-US" sz="2800" dirty="0"/>
          </a:p>
          <a:p>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5</a:t>
            </a:fld>
            <a:endParaRPr lang="en-US"/>
          </a:p>
        </p:txBody>
      </p:sp>
      <p:sp>
        <p:nvSpPr>
          <p:cNvPr id="2" name="Title 1"/>
          <p:cNvSpPr>
            <a:spLocks noGrp="1"/>
          </p:cNvSpPr>
          <p:nvPr>
            <p:ph type="title"/>
          </p:nvPr>
        </p:nvSpPr>
        <p:spPr/>
        <p:txBody>
          <a:bodyPr>
            <a:normAutofit/>
          </a:bodyPr>
          <a:lstStyle/>
          <a:p>
            <a:pPr algn="ctr"/>
            <a:r>
              <a:rPr lang="ar-IQ" sz="4400" dirty="0">
                <a:solidFill>
                  <a:srgbClr val="FF0000"/>
                </a:solidFill>
                <a:effectLst/>
              </a:rPr>
              <a:t>هلاك النموذج</a:t>
            </a:r>
            <a:endParaRPr lang="en-US" sz="4400" dirty="0">
              <a:solidFill>
                <a:srgbClr val="FF0000"/>
              </a:solidFill>
              <a:effectLst/>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algn="ctr" rtl="1">
              <a:buNone/>
            </a:pPr>
            <a:r>
              <a:rPr lang="ar-IQ" sz="2800" b="1" dirty="0">
                <a:solidFill>
                  <a:srgbClr val="FF0000"/>
                </a:solidFill>
              </a:rPr>
              <a:t>1.الاشياء الخارجة عن التعامل </a:t>
            </a:r>
            <a:r>
              <a:rPr lang="ar-SA" sz="2800" b="1" dirty="0">
                <a:solidFill>
                  <a:srgbClr val="FF0000"/>
                </a:solidFill>
              </a:rPr>
              <a:t>بطبيعتها </a:t>
            </a:r>
            <a:r>
              <a:rPr lang="ar-IQ" sz="2800" b="1" dirty="0" smtClean="0">
                <a:solidFill>
                  <a:srgbClr val="FF0000"/>
                </a:solidFill>
              </a:rPr>
              <a:t>:</a:t>
            </a:r>
          </a:p>
          <a:p>
            <a:pPr algn="just" rtl="1">
              <a:buNone/>
            </a:pPr>
            <a:r>
              <a:rPr lang="ar-IQ" sz="2800" b="1" dirty="0" smtClean="0">
                <a:solidFill>
                  <a:srgbClr val="FF0000"/>
                </a:solidFill>
              </a:rPr>
              <a:t> </a:t>
            </a:r>
            <a:r>
              <a:rPr lang="ar-IQ" sz="2800" dirty="0"/>
              <a:t>هي الاشياء التي ينتفع بها جميع الناس والتي لا </a:t>
            </a:r>
            <a:r>
              <a:rPr lang="ar-SA" sz="2800" dirty="0"/>
              <a:t> يستطيع احد ان يستأثر بحيازتها او ملكيتها احد كالماء والهواء لأنها متاحة للجميع، </a:t>
            </a:r>
            <a:r>
              <a:rPr lang="ar-IQ" sz="2800" dirty="0"/>
              <a:t>ولكن يلاحظ ان مثل هذه الاشياء تكون قابلة للتعامل فيها متى امكن الاستئثار بمقدار محدد منها كالاهواء المضغوط وماء الشرب وغير ذلك.</a:t>
            </a:r>
          </a:p>
          <a:p>
            <a:pPr algn="just" rtl="1">
              <a:buNone/>
            </a:pPr>
            <a:endParaRPr lang="ar-IQ" sz="1900" dirty="0"/>
          </a:p>
          <a:p>
            <a:pPr algn="just"/>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6</a:t>
            </a:fld>
            <a:endParaRPr lang="en-US"/>
          </a:p>
        </p:txBody>
      </p:sp>
      <p:sp>
        <p:nvSpPr>
          <p:cNvPr id="2" name="Title 1"/>
          <p:cNvSpPr>
            <a:spLocks noGrp="1"/>
          </p:cNvSpPr>
          <p:nvPr>
            <p:ph type="title"/>
          </p:nvPr>
        </p:nvSpPr>
        <p:spPr/>
        <p:txBody>
          <a:bodyPr>
            <a:normAutofit/>
          </a:bodyPr>
          <a:lstStyle/>
          <a:p>
            <a:pPr algn="ctr"/>
            <a:r>
              <a:rPr lang="ar-SA" dirty="0"/>
              <a:t> </a:t>
            </a:r>
            <a:r>
              <a:rPr lang="ar-SA" sz="4000" dirty="0">
                <a:solidFill>
                  <a:srgbClr val="FF0000"/>
                </a:solidFill>
                <a:latin typeface="+mn-lt"/>
                <a:ea typeface="+mn-ea"/>
                <a:cs typeface="+mn-cs"/>
              </a:rPr>
              <a:t>الشرط الثالث</a:t>
            </a:r>
            <a:r>
              <a:rPr lang="ar-IQ" sz="4000" dirty="0">
                <a:solidFill>
                  <a:srgbClr val="FF0000"/>
                </a:solidFill>
                <a:latin typeface="+mn-lt"/>
                <a:ea typeface="+mn-ea"/>
                <a:cs typeface="+mn-cs"/>
              </a:rPr>
              <a:t>: أن يكون المبيع قابلا للتعامل فيه</a:t>
            </a:r>
            <a:endParaRPr lang="en-US" sz="4000" dirty="0">
              <a:solidFill>
                <a:srgbClr val="FF0000"/>
              </a:solidFill>
              <a:latin typeface="+mn-lt"/>
              <a:ea typeface="+mn-ea"/>
              <a:cs typeface="+mn-cs"/>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r>
              <a:rPr lang="ar-SA" sz="2800" dirty="0" smtClean="0"/>
              <a:t>أما </a:t>
            </a:r>
            <a:r>
              <a:rPr lang="ar-SA" sz="2800" dirty="0"/>
              <a:t>رعاية لمصلحة عامة او تحقيقاً للغرض الذي وجدت من اجله كالأموال العامة التي لا يجوز التصرف فيها او الحجز عليها او تملكها بالتقادم، ولكن يجوز ان يستغل الأفراد جزءاً منها بتراخيص رسمية كإقامة أكشاك على الأرصفة.</a:t>
            </a:r>
            <a:endParaRPr lang="ar-IQ" sz="2800" dirty="0"/>
          </a:p>
          <a:p>
            <a:pPr algn="r" rtl="1">
              <a:buNone/>
            </a:pPr>
            <a:endParaRPr lang="fr-FR" sz="2800"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7</a:t>
            </a:fld>
            <a:endParaRPr lang="en-US"/>
          </a:p>
        </p:txBody>
      </p:sp>
      <p:sp>
        <p:nvSpPr>
          <p:cNvPr id="5" name="Title 4"/>
          <p:cNvSpPr>
            <a:spLocks noGrp="1"/>
          </p:cNvSpPr>
          <p:nvPr>
            <p:ph type="title"/>
          </p:nvPr>
        </p:nvSpPr>
        <p:spPr/>
        <p:txBody>
          <a:bodyPr>
            <a:normAutofit/>
          </a:bodyPr>
          <a:lstStyle/>
          <a:p>
            <a:pPr algn="ctr"/>
            <a:r>
              <a:rPr lang="ar-IQ" sz="3600" dirty="0">
                <a:solidFill>
                  <a:srgbClr val="FF0000"/>
                </a:solidFill>
              </a:rPr>
              <a:t>2. </a:t>
            </a:r>
            <a:r>
              <a:rPr lang="ar-SA" sz="3600" dirty="0">
                <a:solidFill>
                  <a:srgbClr val="FF0000"/>
                </a:solidFill>
              </a:rPr>
              <a:t>والاشياء التي تخرج عن التعامل بحكم  القانون:</a:t>
            </a:r>
            <a:endParaRPr lang="en-US" sz="3600" dirty="0">
              <a:solidFill>
                <a:srgbClr val="FF0000"/>
              </a:solidFill>
            </a:endParaRPr>
          </a:p>
        </p:txBody>
      </p:sp>
    </p:spTree>
    <p:extLst>
      <p:ext uri="{BB962C8B-B14F-4D97-AF65-F5344CB8AC3E}">
        <p14:creationId xmlns:p14="http://schemas.microsoft.com/office/powerpoint/2010/main" val="3992990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852678" indent="-742950" algn="r" rtl="1">
              <a:buFont typeface="+mj-lt"/>
              <a:buAutoNum type="arabicParenR"/>
            </a:pPr>
            <a:r>
              <a:rPr lang="ar-SA" sz="3600" b="1" dirty="0" smtClean="0">
                <a:solidFill>
                  <a:srgbClr val="FF0000"/>
                </a:solidFill>
                <a:cs typeface="+mj-cs"/>
              </a:rPr>
              <a:t> </a:t>
            </a:r>
            <a:r>
              <a:rPr lang="ar-SA" sz="3600" dirty="0">
                <a:cs typeface="+mj-cs"/>
              </a:rPr>
              <a:t>كتحريم الاتجار </a:t>
            </a:r>
            <a:r>
              <a:rPr lang="ar-SA" sz="3600" dirty="0" smtClean="0">
                <a:cs typeface="+mj-cs"/>
              </a:rPr>
              <a:t>بالمخدرات</a:t>
            </a:r>
            <a:endParaRPr lang="ar-IQ" sz="3600" dirty="0" smtClean="0">
              <a:cs typeface="+mj-cs"/>
            </a:endParaRPr>
          </a:p>
          <a:p>
            <a:pPr marL="852678" indent="-742950" algn="r" rtl="1">
              <a:buFont typeface="+mj-lt"/>
              <a:buAutoNum type="arabicParenR"/>
            </a:pPr>
            <a:r>
              <a:rPr lang="ar-SA" sz="3600" dirty="0" smtClean="0">
                <a:cs typeface="+mj-cs"/>
              </a:rPr>
              <a:t> </a:t>
            </a:r>
            <a:r>
              <a:rPr lang="ar-SA" sz="3600" dirty="0">
                <a:cs typeface="+mj-cs"/>
              </a:rPr>
              <a:t>والتعامل في تركة مستقبلة </a:t>
            </a:r>
            <a:endParaRPr lang="ar-IQ" sz="3600" dirty="0" smtClean="0">
              <a:cs typeface="+mj-cs"/>
            </a:endParaRPr>
          </a:p>
          <a:p>
            <a:pPr marL="852678" indent="-742950" algn="r" rtl="1">
              <a:buFont typeface="+mj-lt"/>
              <a:buAutoNum type="arabicParenR"/>
            </a:pPr>
            <a:r>
              <a:rPr lang="ar-SA" sz="3600" dirty="0" smtClean="0">
                <a:cs typeface="+mj-cs"/>
              </a:rPr>
              <a:t>وأموال الوقف</a:t>
            </a:r>
            <a:endParaRPr lang="ar-IQ" sz="3600" dirty="0" smtClean="0">
              <a:cs typeface="+mj-cs"/>
            </a:endParaRPr>
          </a:p>
          <a:p>
            <a:pPr marL="852678" indent="-742950" algn="r" rtl="1">
              <a:buFont typeface="+mj-lt"/>
              <a:buAutoNum type="arabicParenR"/>
            </a:pPr>
            <a:r>
              <a:rPr lang="ar-SA" sz="3600" dirty="0" smtClean="0">
                <a:cs typeface="+mj-cs"/>
              </a:rPr>
              <a:t> </a:t>
            </a:r>
            <a:r>
              <a:rPr lang="ar-SA" sz="3600" dirty="0">
                <a:cs typeface="+mj-cs"/>
              </a:rPr>
              <a:t>ومال المحجور</a:t>
            </a:r>
            <a:r>
              <a:rPr lang="ar-SA" sz="3600" dirty="0" smtClean="0">
                <a:cs typeface="+mj-cs"/>
              </a:rPr>
              <a:t>.</a:t>
            </a:r>
            <a:endParaRPr lang="ar-IQ" sz="3600" dirty="0" smtClean="0">
              <a:cs typeface="+mj-cs"/>
            </a:endParaRPr>
          </a:p>
          <a:p>
            <a:pPr marL="109728" indent="0" algn="r">
              <a:buNone/>
            </a:pPr>
            <a:r>
              <a:rPr lang="ar-SA" sz="3600" dirty="0" smtClean="0">
                <a:cs typeface="+mj-cs"/>
              </a:rPr>
              <a:t> </a:t>
            </a:r>
            <a:r>
              <a:rPr lang="ar-SA" sz="3600" dirty="0">
                <a:cs typeface="+mj-cs"/>
              </a:rPr>
              <a:t>فان كان المحل غير مشروع كان العقد باطلاً </a:t>
            </a:r>
            <a:r>
              <a:rPr lang="ar-SA" sz="3600" b="1" dirty="0">
                <a:solidFill>
                  <a:srgbClr val="FF0000"/>
                </a:solidFill>
                <a:cs typeface="+mj-cs"/>
              </a:rPr>
              <a:t>لعدم مشروعية المحل.</a:t>
            </a:r>
            <a:endParaRPr lang="fr-FR" sz="3600" b="1" dirty="0">
              <a:solidFill>
                <a:srgbClr val="FF0000"/>
              </a:solidFill>
              <a:cs typeface="+mj-cs"/>
            </a:endParaRPr>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8</a:t>
            </a:fld>
            <a:endParaRPr lang="en-US"/>
          </a:p>
        </p:txBody>
      </p:sp>
      <p:sp>
        <p:nvSpPr>
          <p:cNvPr id="5" name="Title 4"/>
          <p:cNvSpPr>
            <a:spLocks noGrp="1"/>
          </p:cNvSpPr>
          <p:nvPr>
            <p:ph type="title"/>
          </p:nvPr>
        </p:nvSpPr>
        <p:spPr/>
        <p:txBody>
          <a:bodyPr>
            <a:normAutofit fontScale="90000"/>
          </a:bodyPr>
          <a:lstStyle/>
          <a:p>
            <a:pPr algn="ctr"/>
            <a:r>
              <a:rPr lang="ar-IQ" sz="4400" dirty="0">
                <a:solidFill>
                  <a:srgbClr val="FF0000"/>
                </a:solidFill>
              </a:rPr>
              <a:t>3- خرج </a:t>
            </a:r>
            <a:r>
              <a:rPr lang="ar-SA" sz="4400" dirty="0">
                <a:solidFill>
                  <a:srgbClr val="FF0000"/>
                </a:solidFill>
              </a:rPr>
              <a:t>المشرع بعض الأشياء من التعامل حماية للنظام العام والآداب</a:t>
            </a:r>
            <a:endParaRPr lang="en-US" dirty="0"/>
          </a:p>
        </p:txBody>
      </p:sp>
    </p:spTree>
    <p:extLst>
      <p:ext uri="{BB962C8B-B14F-4D97-AF65-F5344CB8AC3E}">
        <p14:creationId xmlns:p14="http://schemas.microsoft.com/office/powerpoint/2010/main" val="341101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p:cNvSpPr>
            <a:spLocks noGrp="1"/>
          </p:cNvSpPr>
          <p:nvPr>
            <p:ph idx="1"/>
          </p:nvPr>
        </p:nvSpPr>
        <p:spPr>
          <a:xfrm>
            <a:off x="0" y="0"/>
            <a:ext cx="9144000" cy="6858000"/>
          </a:xfrm>
        </p:spPr>
        <p:txBody>
          <a:bodyPr>
            <a:normAutofit/>
          </a:bodyPr>
          <a:lstStyle/>
          <a:p>
            <a:pPr algn="ctr" rtl="1" eaLnBrk="1" hangingPunct="1">
              <a:buFont typeface="Wingdings 3" pitchFamily="18" charset="2"/>
              <a:buNone/>
            </a:pPr>
            <a:r>
              <a:rPr lang="ar-IQ" sz="3600" b="1" dirty="0">
                <a:solidFill>
                  <a:srgbClr val="FF0000"/>
                </a:solidFill>
              </a:rPr>
              <a:t>الثمن في عقد البيع</a:t>
            </a:r>
            <a:endParaRPr lang="en-US" sz="3600" b="1" dirty="0">
              <a:solidFill>
                <a:srgbClr val="FF0000"/>
              </a:solidFill>
            </a:endParaRPr>
          </a:p>
          <a:p>
            <a:pPr algn="r" rtl="1" eaLnBrk="1" hangingPunct="1">
              <a:buFont typeface="Wingdings 3" pitchFamily="18" charset="2"/>
              <a:buNone/>
            </a:pPr>
            <a:endParaRPr lang="ar-SA" sz="2400" dirty="0">
              <a:solidFill>
                <a:schemeClr val="tx1"/>
              </a:solidFill>
            </a:endParaRPr>
          </a:p>
          <a:p>
            <a:pPr algn="r" rtl="1" eaLnBrk="1" hangingPunct="1">
              <a:buFont typeface="Wingdings 3" pitchFamily="18" charset="2"/>
              <a:buNone/>
            </a:pPr>
            <a:r>
              <a:rPr lang="ar-SA" b="1" dirty="0">
                <a:solidFill>
                  <a:srgbClr val="FF0000"/>
                </a:solidFill>
              </a:rPr>
              <a:t>يعرف الثمن </a:t>
            </a:r>
            <a:r>
              <a:rPr lang="ar-SA" dirty="0">
                <a:solidFill>
                  <a:srgbClr val="002060"/>
                </a:solidFill>
              </a:rPr>
              <a:t>بأنه مبلغ من النقود يلتزم المشتري بأدائه للبائع في مقابل المبيع. وهو ركن من اركان العقد لا ينعقد بدونه </a:t>
            </a:r>
            <a:r>
              <a:rPr lang="ar-SA" dirty="0">
                <a:solidFill>
                  <a:schemeClr val="tx1"/>
                </a:solidFill>
              </a:rPr>
              <a:t>. </a:t>
            </a:r>
            <a:endParaRPr lang="ar-IQ" dirty="0" smtClean="0">
              <a:solidFill>
                <a:schemeClr val="tx1"/>
              </a:solidFill>
            </a:endParaRPr>
          </a:p>
          <a:p>
            <a:pPr algn="r" rtl="1" eaLnBrk="1" hangingPunct="1">
              <a:buFont typeface="Wingdings 3" pitchFamily="18" charset="2"/>
              <a:buNone/>
            </a:pPr>
            <a:r>
              <a:rPr lang="ar-IQ" sz="3200" b="1" dirty="0" smtClean="0">
                <a:solidFill>
                  <a:srgbClr val="0070C0"/>
                </a:solidFill>
              </a:rPr>
              <a:t>س// ماهي </a:t>
            </a:r>
            <a:r>
              <a:rPr lang="ar-SA" sz="3200" b="1" dirty="0" smtClean="0">
                <a:solidFill>
                  <a:srgbClr val="0070C0"/>
                </a:solidFill>
              </a:rPr>
              <a:t>الثمن </a:t>
            </a:r>
            <a:r>
              <a:rPr lang="ar-SA" sz="3200" b="1" dirty="0">
                <a:solidFill>
                  <a:srgbClr val="0070C0"/>
                </a:solidFill>
              </a:rPr>
              <a:t>الشروط </a:t>
            </a:r>
            <a:r>
              <a:rPr lang="ar-IQ" sz="3200" b="1" dirty="0" smtClean="0">
                <a:solidFill>
                  <a:srgbClr val="0070C0"/>
                </a:solidFill>
              </a:rPr>
              <a:t>؟</a:t>
            </a:r>
            <a:endParaRPr lang="ar-SA" sz="3200" b="1" dirty="0">
              <a:solidFill>
                <a:srgbClr val="0070C0"/>
              </a:solidFill>
            </a:endParaRPr>
          </a:p>
          <a:p>
            <a:pPr algn="r" rtl="1" eaLnBrk="1" hangingPunct="1">
              <a:buFont typeface="Wingdings 3" pitchFamily="18" charset="2"/>
              <a:buNone/>
            </a:pPr>
            <a:r>
              <a:rPr lang="ar-SA" sz="2400" b="1" dirty="0">
                <a:solidFill>
                  <a:srgbClr val="FF0000"/>
                </a:solidFill>
              </a:rPr>
              <a:t>أولاَ:</a:t>
            </a:r>
            <a:r>
              <a:rPr lang="ar-IQ" sz="2400" b="1" dirty="0">
                <a:solidFill>
                  <a:srgbClr val="FF0000"/>
                </a:solidFill>
              </a:rPr>
              <a:t> </a:t>
            </a:r>
            <a:r>
              <a:rPr lang="ar-SA" sz="2400" b="1" dirty="0" smtClean="0">
                <a:solidFill>
                  <a:srgbClr val="FF0000"/>
                </a:solidFill>
              </a:rPr>
              <a:t>أن يكون الثمن مبلغاً من النقود:</a:t>
            </a:r>
            <a:r>
              <a:rPr lang="ar-IQ" sz="2400" b="1" dirty="0" smtClean="0">
                <a:solidFill>
                  <a:srgbClr val="FF0000"/>
                </a:solidFill>
              </a:rPr>
              <a:t> </a:t>
            </a:r>
            <a:r>
              <a:rPr lang="ar-SA" sz="2400" dirty="0" smtClean="0">
                <a:solidFill>
                  <a:schemeClr val="tx1"/>
                </a:solidFill>
              </a:rPr>
              <a:t>يشترط القانون المدني العراقي أن يكون الثمن مبلغاً من النقود لكي يكون العقد بيعاً</a:t>
            </a:r>
            <a:r>
              <a:rPr lang="ar-IQ" sz="2400" dirty="0" smtClean="0">
                <a:solidFill>
                  <a:schemeClr val="tx1"/>
                </a:solidFill>
              </a:rPr>
              <a:t> والثمن النقدي هو الذي يميز البيع عن المقايضة ولا يغني عن النقود شيء اخر في  الثمن. حتى ولو كان الثمن من المثليات وحتى لو كان سعرا نقديا معروفا في البو</a:t>
            </a:r>
            <a:r>
              <a:rPr lang="ar-SA" sz="2400" dirty="0" smtClean="0">
                <a:solidFill>
                  <a:schemeClr val="tx1"/>
                </a:solidFill>
              </a:rPr>
              <a:t>ر</a:t>
            </a:r>
            <a:r>
              <a:rPr lang="ar-IQ" sz="2400" dirty="0" smtClean="0">
                <a:solidFill>
                  <a:schemeClr val="tx1"/>
                </a:solidFill>
              </a:rPr>
              <a:t>صة او في الاسواق.</a:t>
            </a:r>
          </a:p>
          <a:p>
            <a:pPr algn="r" rtl="1" eaLnBrk="1" hangingPunct="1">
              <a:buFont typeface="Wingdings 3" pitchFamily="18" charset="2"/>
              <a:buNone/>
            </a:pPr>
            <a:endParaRPr lang="ar-IQ" sz="2400" dirty="0">
              <a:solidFill>
                <a:schemeClr val="tx2"/>
              </a:solidFill>
            </a:endParaRPr>
          </a:p>
        </p:txBody>
      </p:sp>
      <p:sp>
        <p:nvSpPr>
          <p:cNvPr id="4" name="Slide Number Placeholder 3"/>
          <p:cNvSpPr>
            <a:spLocks noGrp="1"/>
          </p:cNvSpPr>
          <p:nvPr>
            <p:ph type="sldNum" sz="quarter" idx="12"/>
          </p:nvPr>
        </p:nvSpPr>
        <p:spPr/>
        <p:txBody>
          <a:bodyPr/>
          <a:lstStyle/>
          <a:p>
            <a:pPr>
              <a:defRPr/>
            </a:pPr>
            <a:fld id="{07DB6C46-3FD2-4123-81F0-17548F3A2DEB}" type="slidenum">
              <a:rPr lang="en-US" smtClean="0"/>
              <a:pPr>
                <a:defRPr/>
              </a:pPr>
              <a:t>9</a:t>
            </a:fld>
            <a:endParaRPr lang="en-US"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82724369"/>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20801</TotalTime>
  <Words>1975</Words>
  <Application>Microsoft Office PowerPoint</Application>
  <PresentationFormat>On-screen Show (4:3)</PresentationFormat>
  <Paragraphs>126</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Arabic Typesetting</vt:lpstr>
      <vt:lpstr>Arial</vt:lpstr>
      <vt:lpstr>Calibri</vt:lpstr>
      <vt:lpstr>Lucida Sans Unicode</vt:lpstr>
      <vt:lpstr>Tahoma</vt:lpstr>
      <vt:lpstr>Verdana</vt:lpstr>
      <vt:lpstr>Wingdings 2</vt:lpstr>
      <vt:lpstr>Wingdings 3</vt:lpstr>
      <vt:lpstr>Concourse</vt:lpstr>
      <vt:lpstr>الوجيز في العقود المدنية  محاضرات في عقد البيع</vt:lpstr>
      <vt:lpstr>البيع على نموذج : </vt:lpstr>
      <vt:lpstr>البيع على نموذج (مادة 518 )</vt:lpstr>
      <vt:lpstr>س / ما الحكم القانوني أذا قدم البائع بضاعة أكثر جودة من النموذج </vt:lpstr>
      <vt:lpstr>هلاك النموذج</vt:lpstr>
      <vt:lpstr> الشرط الثالث: أن يكون المبيع قابلا للتعامل فيه</vt:lpstr>
      <vt:lpstr>2. والاشياء التي تخرج عن التعامل بحكم  القانون:</vt:lpstr>
      <vt:lpstr>3- خرج المشرع بعض الأشياء من التعامل حماية للنظام العام والآداب</vt:lpstr>
      <vt:lpstr>PowerPoint Presentation</vt:lpstr>
      <vt:lpstr>PowerPoint Presentation</vt:lpstr>
      <vt:lpstr>PowerPoint Presentation</vt:lpstr>
      <vt:lpstr> ثانياَ:أن يكون الثمن مقدراً أو قابل للتقدير</vt:lpstr>
      <vt:lpstr>وينص القانون المدني العراقي على أسسا يمكن بموجبها تحديد الثمن وهي </vt:lpstr>
      <vt:lpstr>2- البيع بالسعر المتداول في التجارة أو السعر الذي جرى عليه التعامل بين المتعاقدين:يجوز</vt:lpstr>
      <vt:lpstr>PowerPoint Presentation</vt:lpstr>
      <vt:lpstr>2-ترك تقدير الثمن لأجنبي يتفق عليه المتعاقدان</vt:lpstr>
      <vt:lpstr>ثالثاَ: ان يكون الثمن جديا  </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تقسيم العقود المدنية</dc:title>
  <dc:creator>Clark</dc:creator>
  <cp:lastModifiedBy>Maher</cp:lastModifiedBy>
  <cp:revision>3245</cp:revision>
  <cp:lastPrinted>2014-02-03T16:56:53Z</cp:lastPrinted>
  <dcterms:created xsi:type="dcterms:W3CDTF">2013-09-27T19:01:12Z</dcterms:created>
  <dcterms:modified xsi:type="dcterms:W3CDTF">2024-10-18T13:05:03Z</dcterms:modified>
</cp:coreProperties>
</file>