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9" r:id="rId2"/>
    <p:sldId id="261" r:id="rId3"/>
    <p:sldId id="267" r:id="rId4"/>
    <p:sldId id="274" r:id="rId5"/>
    <p:sldId id="263" r:id="rId6"/>
    <p:sldId id="265" r:id="rId7"/>
    <p:sldId id="268" r:id="rId8"/>
    <p:sldId id="278" r:id="rId9"/>
    <p:sldId id="277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35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AD7E73-FF60-4635-9BD5-A1BEE7EB2FB6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6DA012-67B1-4229-8246-C1FE8354ACB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450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777A9-9BCB-41E9-949A-54026580B4C4}" type="slidenum">
              <a:rPr lang="en-US"/>
              <a:pPr/>
              <a:t>1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0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3286E-8CFC-4C55-B275-D1E2FD785C67}" type="slidenum">
              <a:rPr lang="en-US"/>
              <a:pPr/>
              <a:t>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1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A6D07-A927-4EE2-B4F7-5CEE1770A40C}" type="slidenum">
              <a:rPr lang="en-US"/>
              <a:pPr/>
              <a:t>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A6576-252E-4955-B4EC-A1837849F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64CB-C09A-4F55-86E4-530022D7C167}" type="datetimeFigureOut">
              <a:rPr lang="ar-IQ" smtClean="0"/>
              <a:pPr/>
              <a:t>26/10/1445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92105-B7BD-49C7-9EBA-7758C255FB74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E2B932-78AF-4A32-BAEA-44F3F1D1E5AD}" type="slidenum">
              <a:rPr lang="en-US"/>
              <a:pPr/>
              <a:t>1</a:t>
            </a:fld>
            <a:endParaRPr lang="en-US"/>
          </a:p>
        </p:txBody>
      </p:sp>
      <p:pic>
        <p:nvPicPr>
          <p:cNvPr id="53251" name="Picture 13" descr="UTP Logo 01-1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867400"/>
            <a:ext cx="57626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75299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4200" b="1" u="sng" dirty="0"/>
              <a:t>Inclined Faults  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648227"/>
            <a:ext cx="4495800" cy="2469079"/>
          </a:xfrm>
        </p:spPr>
        <p:txBody>
          <a:bodyPr>
            <a:normAutofit fontScale="92500" lnSpcReduction="10000"/>
          </a:bodyPr>
          <a:lstStyle/>
          <a:p>
            <a:pPr marL="282575" indent="-282575" algn="l" eaLnBrk="1" hangingPunct="1">
              <a:buNone/>
              <a:defRPr/>
            </a:pPr>
            <a:r>
              <a:rPr lang="en-US" dirty="0"/>
              <a:t>Terminology:</a:t>
            </a:r>
          </a:p>
          <a:p>
            <a:pPr marL="625475" lvl="1" indent="-228600" algn="l" eaLnBrk="1" hangingPunct="1">
              <a:buNone/>
              <a:defRPr/>
            </a:pPr>
            <a:r>
              <a:rPr lang="en-US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Footwall</a:t>
            </a:r>
            <a:r>
              <a:rPr lang="en-US" dirty="0"/>
              <a:t> – </a:t>
            </a:r>
            <a:r>
              <a:rPr lang="en-US" sz="2300" dirty="0"/>
              <a:t>the underlying surface of an inclined fault plane.</a:t>
            </a:r>
          </a:p>
          <a:p>
            <a:pPr marL="625475" lvl="1" indent="-228600" algn="l" eaLnBrk="1" hangingPunct="1">
              <a:buNone/>
              <a:defRPr/>
            </a:pPr>
            <a:r>
              <a:rPr lang="en-US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Hanging Wall</a:t>
            </a:r>
            <a:r>
              <a:rPr lang="en-US" dirty="0"/>
              <a:t> – </a:t>
            </a:r>
            <a:r>
              <a:rPr lang="en-US" sz="2500" dirty="0"/>
              <a:t>the overlying surface of an incline fault plane.</a:t>
            </a:r>
          </a:p>
        </p:txBody>
      </p:sp>
      <p:pic>
        <p:nvPicPr>
          <p:cNvPr id="53254" name="Picture 4" descr="DSCN4490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l="8333" r="5556"/>
          <a:stretch>
            <a:fillRect/>
          </a:stretch>
        </p:blipFill>
        <p:spPr bwMode="auto">
          <a:xfrm>
            <a:off x="4648200" y="3376613"/>
            <a:ext cx="44958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198589" y="5047001"/>
            <a:ext cx="35861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200" dirty="0"/>
              <a:t>Types of dip slip faults are distinguished based on the relative movement of the </a:t>
            </a:r>
            <a:r>
              <a:rPr lang="en-US" sz="2200" i="1" u="sng" dirty="0"/>
              <a:t>footwall block</a:t>
            </a:r>
            <a:r>
              <a:rPr lang="en-US" sz="2200" dirty="0"/>
              <a:t> and the </a:t>
            </a:r>
            <a:r>
              <a:rPr lang="en-US" sz="2200" i="1" u="sng" dirty="0"/>
              <a:t>hanging wall block.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00A368-3AC9-4D2E-BD23-6AEDFED3FB13}"/>
              </a:ext>
            </a:extLst>
          </p:cNvPr>
          <p:cNvSpPr/>
          <p:nvPr/>
        </p:nvSpPr>
        <p:spPr>
          <a:xfrm>
            <a:off x="0" y="313848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Ductile Structural geology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 third year 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Geometrical Projection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Finding True Dip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   Lab.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No.8     /11/2023</a:t>
            </a:r>
            <a:endParaRPr lang="en-US" dirty="0"/>
          </a:p>
        </p:txBody>
      </p:sp>
      <p:pic>
        <p:nvPicPr>
          <p:cNvPr id="3" name="Picture 2" descr="Salahaddin University-Erbil">
            <a:extLst>
              <a:ext uri="{FF2B5EF4-FFF2-40B4-BE49-F238E27FC236}">
                <a16:creationId xmlns:a16="http://schemas.microsoft.com/office/drawing/2014/main" id="{D97DBB51-9DA9-0D67-A52B-DF7D8CB5A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4771"/>
            <a:ext cx="1463040" cy="146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classification of Faults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5715000"/>
          </a:xfrm>
        </p:spPr>
        <p:txBody>
          <a:bodyPr/>
          <a:lstStyle/>
          <a:p>
            <a:pPr algn="l">
              <a:lnSpc>
                <a:spcPct val="110000"/>
              </a:lnSpc>
              <a:buNone/>
            </a:pPr>
            <a:r>
              <a:rPr lang="en-US" dirty="0"/>
              <a:t>Faults are divided into the following three categories based on the relative displacement of the fault blocks with respect to the attitude of the fault plane: </a:t>
            </a:r>
          </a:p>
          <a:p>
            <a:pPr algn="l">
              <a:lnSpc>
                <a:spcPct val="110000"/>
              </a:lnSpc>
              <a:buNone/>
            </a:pPr>
            <a:endParaRPr lang="en-US" dirty="0"/>
          </a:p>
          <a:p>
            <a:pPr algn="l">
              <a:lnSpc>
                <a:spcPct val="110000"/>
              </a:lnSpc>
              <a:buNone/>
            </a:pPr>
            <a:r>
              <a:rPr lang="en-US" b="1" i="1" dirty="0">
                <a:solidFill>
                  <a:srgbClr val="E18E07"/>
                </a:solidFill>
              </a:rPr>
              <a:t>1) Dip slip fault</a:t>
            </a:r>
            <a:r>
              <a:rPr lang="en-US" dirty="0"/>
              <a:t> - The hanging wall block moves (</a:t>
            </a:r>
            <a:r>
              <a:rPr lang="en-US" dirty="0">
                <a:solidFill>
                  <a:srgbClr val="E18E07"/>
                </a:solidFill>
              </a:rPr>
              <a:t>up or down</a:t>
            </a:r>
            <a:r>
              <a:rPr lang="en-US" dirty="0"/>
              <a:t>) parallel to the dip of the fault plane</a:t>
            </a:r>
          </a:p>
          <a:p>
            <a:pPr lvl="1" algn="l">
              <a:lnSpc>
                <a:spcPct val="110000"/>
              </a:lnSpc>
              <a:buNone/>
            </a:pPr>
            <a:r>
              <a:rPr lang="en-US" sz="3200" i="1" dirty="0"/>
              <a:t>The net slip is pure dip-slip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Classification of Faults …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534400" cy="5867400"/>
          </a:xfrm>
        </p:spPr>
        <p:txBody>
          <a:bodyPr/>
          <a:lstStyle/>
          <a:p>
            <a:pPr algn="l">
              <a:lnSpc>
                <a:spcPct val="110000"/>
              </a:lnSpc>
              <a:buNone/>
            </a:pPr>
            <a:r>
              <a:rPr lang="en-US" sz="2800" b="1" i="1" dirty="0">
                <a:solidFill>
                  <a:srgbClr val="E18E07"/>
                </a:solidFill>
              </a:rPr>
              <a:t>2) Strike slip fault</a:t>
            </a:r>
            <a:r>
              <a:rPr lang="en-US" sz="2800" dirty="0"/>
              <a:t> - Both blocks move parallel to the strike of the fault plane</a:t>
            </a:r>
          </a:p>
          <a:p>
            <a:pPr lvl="1" algn="l">
              <a:lnSpc>
                <a:spcPct val="110000"/>
              </a:lnSpc>
              <a:buNone/>
            </a:pPr>
            <a:r>
              <a:rPr lang="en-US" dirty="0"/>
              <a:t>There is no hanging wall in this case!</a:t>
            </a:r>
          </a:p>
          <a:p>
            <a:pPr lvl="1" algn="l">
              <a:lnSpc>
                <a:spcPct val="110000"/>
              </a:lnSpc>
              <a:buNone/>
            </a:pPr>
            <a:r>
              <a:rPr lang="en-US" dirty="0"/>
              <a:t>The net slip is pure strike-slip</a:t>
            </a:r>
            <a:endParaRPr lang="en-US" sz="2400" b="1" i="1" dirty="0"/>
          </a:p>
          <a:p>
            <a:pPr algn="l">
              <a:lnSpc>
                <a:spcPct val="110000"/>
              </a:lnSpc>
              <a:buNone/>
            </a:pPr>
            <a:r>
              <a:rPr lang="en-US" sz="2800" b="1" i="1" dirty="0">
                <a:solidFill>
                  <a:srgbClr val="E18E07"/>
                </a:solidFill>
              </a:rPr>
              <a:t>3) Oblique slip fault</a:t>
            </a:r>
            <a:r>
              <a:rPr lang="en-US" sz="2800" dirty="0"/>
              <a:t> - The displacement vector is oblique to both strike and dip</a:t>
            </a:r>
          </a:p>
          <a:p>
            <a:pPr algn="l">
              <a:lnSpc>
                <a:spcPct val="110000"/>
              </a:lnSpc>
              <a:buNone/>
            </a:pPr>
            <a:r>
              <a:rPr lang="en-US" sz="2800" dirty="0"/>
              <a:t>The senses of both the dip slip (normal or reverse) and strike slip (left- or right-lateral) are needed for a oblique-slip fault</a:t>
            </a:r>
          </a:p>
          <a:p>
            <a:pPr lvl="1" algn="l">
              <a:lnSpc>
                <a:spcPct val="110000"/>
              </a:lnSpc>
              <a:buNone/>
            </a:pPr>
            <a:r>
              <a:rPr lang="en-US" dirty="0">
                <a:solidFill>
                  <a:srgbClr val="E18E07"/>
                </a:solidFill>
              </a:rPr>
              <a:t>Left-lateral, normal, oblique-slip fault</a:t>
            </a:r>
          </a:p>
          <a:p>
            <a:pPr lvl="1" algn="l">
              <a:lnSpc>
                <a:spcPct val="110000"/>
              </a:lnSpc>
              <a:buNone/>
            </a:pPr>
            <a:r>
              <a:rPr lang="en-US" dirty="0">
                <a:solidFill>
                  <a:srgbClr val="E18E07"/>
                </a:solidFill>
              </a:rPr>
              <a:t>Right-lateral, reverse, oblique-slip fault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85EDBF-1B60-4B25-8097-B25DFE18F1A6}" type="slidenum">
              <a:rPr lang="en-US"/>
              <a:pPr/>
              <a:t>4</a:t>
            </a:fld>
            <a:endParaRPr lang="en-US"/>
          </a:p>
        </p:txBody>
      </p:sp>
      <p:pic>
        <p:nvPicPr>
          <p:cNvPr id="54275" name="Picture 13" descr="UTP Logo 01-1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867400"/>
            <a:ext cx="57626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4572000" cy="533400"/>
          </a:xfrm>
        </p:spPr>
        <p:txBody>
          <a:bodyPr/>
          <a:lstStyle/>
          <a:p>
            <a:pPr eaLnBrk="1" hangingPunct="1"/>
            <a:r>
              <a:rPr lang="en-US" sz="2500" b="1" i="1"/>
              <a:t>Faults</a:t>
            </a:r>
            <a:endParaRPr lang="en-US"/>
          </a:p>
        </p:txBody>
      </p:sp>
      <p:pic>
        <p:nvPicPr>
          <p:cNvPr id="5427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779463"/>
            <a:ext cx="8763000" cy="6078537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/>
              <a:t>Dip-slip Faults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6096000"/>
          </a:xfrm>
        </p:spPr>
        <p:txBody>
          <a:bodyPr/>
          <a:lstStyle/>
          <a:p>
            <a:pPr algn="l">
              <a:buNone/>
            </a:pPr>
            <a:r>
              <a:rPr lang="en-US" sz="2800" b="1" u="sng" dirty="0">
                <a:solidFill>
                  <a:srgbClr val="E18E07"/>
                </a:solidFill>
              </a:rPr>
              <a:t>Dip-slip</a:t>
            </a:r>
            <a:r>
              <a:rPr lang="en-US" sz="2800" dirty="0"/>
              <a:t> - Motion is along the dip</a:t>
            </a:r>
          </a:p>
          <a:p>
            <a:pPr lvl="1" algn="l">
              <a:buNone/>
            </a:pPr>
            <a:r>
              <a:rPr lang="en-US" dirty="0"/>
              <a:t>High-angle ( &gt;60</a:t>
            </a:r>
            <a:r>
              <a:rPr lang="en-US" baseline="30000" dirty="0"/>
              <a:t>o</a:t>
            </a:r>
            <a:r>
              <a:rPr lang="en-US" dirty="0"/>
              <a:t>)</a:t>
            </a:r>
          </a:p>
          <a:p>
            <a:pPr lvl="1" algn="l">
              <a:buNone/>
            </a:pPr>
            <a:r>
              <a:rPr lang="en-US" dirty="0"/>
              <a:t>Intermediate angle (30</a:t>
            </a:r>
            <a:r>
              <a:rPr lang="en-US" baseline="30000" dirty="0"/>
              <a:t>o</a:t>
            </a:r>
            <a:r>
              <a:rPr lang="en-US" dirty="0"/>
              <a:t>-60</a:t>
            </a:r>
            <a:r>
              <a:rPr lang="en-US" baseline="30000" dirty="0"/>
              <a:t>o</a:t>
            </a:r>
            <a:r>
              <a:rPr lang="en-US" dirty="0"/>
              <a:t>)</a:t>
            </a:r>
          </a:p>
          <a:p>
            <a:pPr lvl="1" algn="l">
              <a:buNone/>
            </a:pPr>
            <a:r>
              <a:rPr lang="en-US" dirty="0"/>
              <a:t>Low-angle &lt;30</a:t>
            </a:r>
            <a:r>
              <a:rPr lang="en-US" baseline="30000" dirty="0"/>
              <a:t>o</a:t>
            </a:r>
            <a:r>
              <a:rPr lang="en-US" dirty="0"/>
              <a:t>)</a:t>
            </a: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r>
              <a:rPr lang="en-US" sz="2800" b="1" dirty="0">
                <a:solidFill>
                  <a:srgbClr val="E18E07"/>
                </a:solidFill>
              </a:rPr>
              <a:t>Two types of dip-slip: Normal and Reverse</a:t>
            </a:r>
          </a:p>
          <a:p>
            <a:pPr algn="l">
              <a:buNone/>
            </a:pPr>
            <a:endParaRPr lang="en-US" sz="2800" b="1" dirty="0">
              <a:solidFill>
                <a:srgbClr val="E18E07"/>
              </a:solidFill>
            </a:endParaRPr>
          </a:p>
          <a:p>
            <a:pPr algn="l">
              <a:buNone/>
            </a:pPr>
            <a:r>
              <a:rPr lang="en-US" sz="2800" b="1" i="1" dirty="0">
                <a:solidFill>
                  <a:srgbClr val="E18E07"/>
                </a:solidFill>
              </a:rPr>
              <a:t>a) Normal fault - </a:t>
            </a:r>
            <a:r>
              <a:rPr lang="en-US" sz="2800" dirty="0"/>
              <a:t>If the relative motion of the hanging wall block is down-dip on the fault.</a:t>
            </a:r>
          </a:p>
          <a:p>
            <a:pPr lvl="2" algn="l">
              <a:buNone/>
            </a:pPr>
            <a:r>
              <a:rPr lang="en-US" sz="2800" dirty="0"/>
              <a:t>Is caused by extension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b="1"/>
              <a:t>Dip-slip Faults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algn="l">
              <a:lnSpc>
                <a:spcPct val="90000"/>
              </a:lnSpc>
              <a:buNone/>
            </a:pPr>
            <a:r>
              <a:rPr lang="en-US" b="1" i="1" dirty="0">
                <a:solidFill>
                  <a:srgbClr val="E18E07"/>
                </a:solidFill>
              </a:rPr>
              <a:t>b) Reverse fault</a:t>
            </a:r>
            <a:r>
              <a:rPr lang="en-US" dirty="0"/>
              <a:t>, if the motion of the hanging wall block is up-dip on the fault.</a:t>
            </a:r>
          </a:p>
          <a:p>
            <a:pPr algn="l">
              <a:lnSpc>
                <a:spcPct val="90000"/>
              </a:lnSpc>
              <a:buNone/>
            </a:pPr>
            <a:endParaRPr lang="en-US" dirty="0"/>
          </a:p>
          <a:p>
            <a:pPr lvl="1" algn="l">
              <a:lnSpc>
                <a:spcPct val="90000"/>
              </a:lnSpc>
              <a:buNone/>
            </a:pPr>
            <a:r>
              <a:rPr lang="en-US" sz="3200" dirty="0"/>
              <a:t>Caused by contraction</a:t>
            </a:r>
          </a:p>
          <a:p>
            <a:pPr lvl="2" algn="l">
              <a:lnSpc>
                <a:spcPct val="90000"/>
              </a:lnSpc>
              <a:buNone/>
            </a:pPr>
            <a:r>
              <a:rPr lang="en-US" sz="2800" dirty="0"/>
              <a:t>e.g., faults in </a:t>
            </a:r>
            <a:r>
              <a:rPr lang="en-US" sz="2800" dirty="0" err="1"/>
              <a:t>subduction</a:t>
            </a:r>
            <a:r>
              <a:rPr lang="en-US" sz="2800" dirty="0"/>
              <a:t> zones</a:t>
            </a:r>
          </a:p>
          <a:p>
            <a:pPr lvl="1" algn="l">
              <a:lnSpc>
                <a:spcPct val="90000"/>
              </a:lnSpc>
              <a:buNone/>
            </a:pPr>
            <a:endParaRPr lang="en-US" sz="3200" dirty="0"/>
          </a:p>
          <a:p>
            <a:pPr lvl="1" algn="l">
              <a:lnSpc>
                <a:spcPct val="90000"/>
              </a:lnSpc>
              <a:buNone/>
            </a:pPr>
            <a:r>
              <a:rPr lang="en-US" sz="3200" dirty="0"/>
              <a:t>Thrust is a low-angle reverse fault</a:t>
            </a:r>
          </a:p>
          <a:p>
            <a:pPr lvl="2" algn="l">
              <a:lnSpc>
                <a:spcPct val="90000"/>
              </a:lnSpc>
              <a:buNone/>
            </a:pPr>
            <a:r>
              <a:rPr lang="en-US" sz="2800" dirty="0"/>
              <a:t>e.g. Grand Tetons; the Appalachians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/>
              <a:t>Strike-Slip Faults - Types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562600"/>
          </a:xfrm>
        </p:spPr>
        <p:txBody>
          <a:bodyPr/>
          <a:lstStyle/>
          <a:p>
            <a:pPr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E18E07"/>
                </a:solidFill>
              </a:rPr>
              <a:t>a) Left-lateral (</a:t>
            </a:r>
            <a:r>
              <a:rPr lang="en-US" sz="2800" b="1" dirty="0" err="1">
                <a:solidFill>
                  <a:srgbClr val="E18E07"/>
                </a:solidFill>
              </a:rPr>
              <a:t>sinistral</a:t>
            </a:r>
            <a:r>
              <a:rPr lang="en-US" sz="2800" b="1" dirty="0">
                <a:solidFill>
                  <a:srgbClr val="E18E07"/>
                </a:solidFill>
              </a:rPr>
              <a:t>) strike slip fault</a:t>
            </a:r>
          </a:p>
          <a:p>
            <a:pPr lvl="1" algn="l">
              <a:lnSpc>
                <a:spcPct val="90000"/>
              </a:lnSpc>
              <a:buNone/>
            </a:pPr>
            <a:r>
              <a:rPr lang="en-US" dirty="0"/>
              <a:t>To an observer standing on one block and looking across the fault, the other block seems to have moved to the left</a:t>
            </a:r>
          </a:p>
          <a:p>
            <a:pPr lvl="1" algn="l">
              <a:lnSpc>
                <a:spcPct val="90000"/>
              </a:lnSpc>
              <a:buClr>
                <a:schemeClr val="tx2"/>
              </a:buClr>
              <a:buNone/>
            </a:pPr>
            <a:endParaRPr lang="en-US" dirty="0"/>
          </a:p>
          <a:p>
            <a:pPr algn="l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sz="2800" b="1" dirty="0">
                <a:solidFill>
                  <a:srgbClr val="E18E07"/>
                </a:solidFill>
              </a:rPr>
              <a:t>b) Right-lateral (dextral) strike slip fault</a:t>
            </a:r>
          </a:p>
          <a:p>
            <a:pPr lvl="1" algn="l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dirty="0"/>
              <a:t>The block across the fault moved to the right of the observer. e.g., San Andreas fault</a:t>
            </a:r>
          </a:p>
          <a:p>
            <a:pPr lvl="1" algn="l">
              <a:lnSpc>
                <a:spcPct val="90000"/>
              </a:lnSpc>
              <a:buClr>
                <a:schemeClr val="tx2"/>
              </a:buClr>
              <a:buNone/>
            </a:pPr>
            <a:endParaRPr lang="en-US" dirty="0"/>
          </a:p>
          <a:p>
            <a:pPr lvl="1" algn="l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A8659C-32C3-47AC-892B-CC2A2036E067}" type="slidenum">
              <a:rPr lang="en-US"/>
              <a:pPr/>
              <a:t>8</a:t>
            </a:fld>
            <a:endParaRPr lang="en-US"/>
          </a:p>
        </p:txBody>
      </p:sp>
      <p:pic>
        <p:nvPicPr>
          <p:cNvPr id="21507" name="Picture 13" descr="UTP Logo 01-1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867400"/>
            <a:ext cx="57626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Diagram of Folded Rocks</a:t>
            </a:r>
          </a:p>
        </p:txBody>
      </p:sp>
      <p:pic>
        <p:nvPicPr>
          <p:cNvPr id="21509" name="Picture 3" descr="131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 l="19685" t="9448" r="15749" b="7874"/>
          <a:stretch>
            <a:fillRect/>
          </a:stretch>
        </p:blipFill>
        <p:spPr bwMode="auto">
          <a:xfrm>
            <a:off x="533400" y="1524000"/>
            <a:ext cx="54864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7086600" y="19812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Folded Rock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6088035" y="4653136"/>
            <a:ext cx="30559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4950" indent="-234950" algn="l" eaLnBrk="1" hangingPunct="1"/>
            <a:r>
              <a:rPr lang="en-US" sz="1600" dirty="0"/>
              <a:t>Note:</a:t>
            </a:r>
          </a:p>
          <a:p>
            <a:pPr marL="234950" indent="-234950" algn="l" eaLnBrk="1" hangingPunct="1"/>
            <a:r>
              <a:rPr lang="en-US" sz="1600" dirty="0"/>
              <a:t>Plan view – geological map</a:t>
            </a:r>
          </a:p>
          <a:p>
            <a:pPr marL="234950" indent="-234950" algn="l" eaLnBrk="1" hangingPunct="1"/>
            <a:r>
              <a:rPr lang="en-US" sz="1600" dirty="0"/>
              <a:t>Side view – geologic cross sections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346" y="0"/>
            <a:ext cx="5811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414</Words>
  <Application>Microsoft Office PowerPoint</Application>
  <PresentationFormat>On-screen Show (4:3)</PresentationFormat>
  <Paragraphs>57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Inclined Faults  </vt:lpstr>
      <vt:lpstr>classification of Faults</vt:lpstr>
      <vt:lpstr>Classification of Faults …</vt:lpstr>
      <vt:lpstr>Faults</vt:lpstr>
      <vt:lpstr>Dip-slip Faults</vt:lpstr>
      <vt:lpstr>Dip-slip Faults</vt:lpstr>
      <vt:lpstr>Strike-Slip Faults - Types</vt:lpstr>
      <vt:lpstr>Block Diagram of Folded Rocks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Hasan</dc:creator>
  <cp:lastModifiedBy>Soran S</cp:lastModifiedBy>
  <cp:revision>15</cp:revision>
  <dcterms:created xsi:type="dcterms:W3CDTF">2015-01-24T18:42:43Z</dcterms:created>
  <dcterms:modified xsi:type="dcterms:W3CDTF">2024-05-04T19:37:14Z</dcterms:modified>
</cp:coreProperties>
</file>