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50000"/>
    <p:restoredTop sz="94705"/>
  </p:normalViewPr>
  <p:slideViewPr>
    <p:cSldViewPr snapToGrid="0" snapToObjects="1">
      <p:cViewPr varScale="1">
        <p:scale>
          <a:sx n="129" d="100"/>
          <a:sy n="129" d="100"/>
        </p:scale>
        <p:origin x="83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ar-SA"/>
              <a:t>انقر لتحرير نمط العنوان الرئيسي</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12/10/23</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ar-SA"/>
              <a:t>انقر لتحرير نمط العنوان الرئيسي</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Content Placeholder 2"/>
          <p:cNvSpPr>
            <a:spLocks noGrp="1"/>
          </p:cNvSpPr>
          <p:nvPr>
            <p:ph idx="1"/>
          </p:nvPr>
        </p:nvSpPr>
        <p:spPr/>
        <p:txBody>
          <a:bodyPr anchor="t"/>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ar-SA"/>
              <a:t>انقر لتحرير نمط العنوان الرئيسي</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تحرير أنماط النص الرئيسي</a:t>
            </a:r>
          </a:p>
        </p:txBody>
      </p:sp>
      <p:sp>
        <p:nvSpPr>
          <p:cNvPr id="4" name="Date Placeholder 3"/>
          <p:cNvSpPr>
            <a:spLocks noGrp="1"/>
          </p:cNvSpPr>
          <p:nvPr>
            <p:ph type="dt" sz="half" idx="10"/>
          </p:nvPr>
        </p:nvSpPr>
        <p:spPr/>
        <p:txBody>
          <a:bodyPr/>
          <a:lstStyle/>
          <a:p>
            <a:fld id="{48A87A34-81AB-432B-8DAE-1953F412C126}" type="datetimeFigureOut">
              <a:rPr lang="en-US" dirty="0"/>
              <a:t>12/10/23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عنصرا محتوى">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ar-SA"/>
              <a:t>انقر لتحرير نمط العنوان الرئيسي</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4" name="Content Placeholder 3"/>
          <p:cNvSpPr>
            <a:spLocks noGrp="1"/>
          </p:cNvSpPr>
          <p:nvPr>
            <p:ph sz="half" idx="2"/>
          </p:nvPr>
        </p:nvSpPr>
        <p:spPr>
          <a:xfrm>
            <a:off x="1447191" y="2824269"/>
            <a:ext cx="4645152" cy="2644457"/>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تحرير أنماط النص الرئيسي</a:t>
            </a:r>
          </a:p>
        </p:txBody>
      </p:sp>
      <p:sp>
        <p:nvSpPr>
          <p:cNvPr id="6" name="Content Placeholder 5"/>
          <p:cNvSpPr>
            <a:spLocks noGrp="1"/>
          </p:cNvSpPr>
          <p:nvPr>
            <p:ph sz="quarter" idx="4"/>
          </p:nvPr>
        </p:nvSpPr>
        <p:spPr>
          <a:xfrm>
            <a:off x="6412362" y="2821491"/>
            <a:ext cx="4645152" cy="2637371"/>
          </a:xfrm>
        </p:spPr>
        <p:txBody>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12/10/23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العنوان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12/10/23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12/10/23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ar-SA"/>
              <a:t>انقر لتحرير نمط العنوان الرئيسي</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12/10/23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ar-SA"/>
              <a:t>انقر لتحرير نمط العنوان الرئيسي</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تحرير أنماط النص الرئيسي</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12/10/23</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ar-SA"/>
              <a:t>انقر لتحرير نمط العنوان الرئيسي</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ar-SA"/>
              <a:t>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12/10/23</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1"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BEFB4F0-733F-9D4C-BCC2-9545991D5F1F}"/>
              </a:ext>
            </a:extLst>
          </p:cNvPr>
          <p:cNvSpPr>
            <a:spLocks noGrp="1"/>
          </p:cNvSpPr>
          <p:nvPr>
            <p:ph type="ctrTitle"/>
          </p:nvPr>
        </p:nvSpPr>
        <p:spPr/>
        <p:txBody>
          <a:bodyPr>
            <a:normAutofit fontScale="90000"/>
          </a:bodyPr>
          <a:lstStyle/>
          <a:p>
            <a:r>
              <a:rPr lang="ar-SA" dirty="0"/>
              <a:t>فقه اللغة واللسانيات الحديثة</a:t>
            </a:r>
            <a:br>
              <a:rPr lang="ar-SA" dirty="0"/>
            </a:br>
            <a:r>
              <a:rPr lang="ar-SA" dirty="0"/>
              <a:t>المرحلة الرابعة</a:t>
            </a:r>
            <a:br>
              <a:rPr lang="ar-SA" dirty="0"/>
            </a:br>
            <a:r>
              <a:rPr lang="ar-SA" dirty="0"/>
              <a:t>الكورس الاول</a:t>
            </a:r>
          </a:p>
        </p:txBody>
      </p:sp>
      <p:sp>
        <p:nvSpPr>
          <p:cNvPr id="3" name="عنوان فرعي 2">
            <a:extLst>
              <a:ext uri="{FF2B5EF4-FFF2-40B4-BE49-F238E27FC236}">
                <a16:creationId xmlns:a16="http://schemas.microsoft.com/office/drawing/2014/main" id="{79F18877-66BF-C749-A02E-C6C5E26694AF}"/>
              </a:ext>
            </a:extLst>
          </p:cNvPr>
          <p:cNvSpPr>
            <a:spLocks noGrp="1"/>
          </p:cNvSpPr>
          <p:nvPr>
            <p:ph type="subTitle" idx="1"/>
          </p:nvPr>
        </p:nvSpPr>
        <p:spPr/>
        <p:txBody>
          <a:bodyPr/>
          <a:lstStyle/>
          <a:p>
            <a:r>
              <a:rPr lang="ar-SA"/>
              <a:t>د.سوزان</a:t>
            </a:r>
            <a:r>
              <a:rPr lang="ar-SA" dirty="0"/>
              <a:t> طالب محمد</a:t>
            </a:r>
          </a:p>
          <a:p>
            <a:r>
              <a:rPr lang="ar-SA" dirty="0"/>
              <a:t>٢٠٢٣\٢٠٢٤</a:t>
            </a:r>
          </a:p>
        </p:txBody>
      </p:sp>
    </p:spTree>
    <p:extLst>
      <p:ext uri="{BB962C8B-B14F-4D97-AF65-F5344CB8AC3E}">
        <p14:creationId xmlns:p14="http://schemas.microsoft.com/office/powerpoint/2010/main" val="82664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B776A26-87BF-8D40-8634-A51A98DB5A50}"/>
              </a:ext>
            </a:extLst>
          </p:cNvPr>
          <p:cNvSpPr>
            <a:spLocks noGrp="1"/>
          </p:cNvSpPr>
          <p:nvPr>
            <p:ph type="title"/>
          </p:nvPr>
        </p:nvSpPr>
        <p:spPr>
          <a:xfrm>
            <a:off x="1451579" y="482400"/>
            <a:ext cx="9603275" cy="1049235"/>
          </a:xfrm>
        </p:spPr>
        <p:txBody>
          <a:bodyPr/>
          <a:lstStyle/>
          <a:p>
            <a:endParaRPr lang="ar-SA"/>
          </a:p>
        </p:txBody>
      </p:sp>
      <p:sp>
        <p:nvSpPr>
          <p:cNvPr id="3" name="عنصر نائب للمحتوى 2">
            <a:extLst>
              <a:ext uri="{FF2B5EF4-FFF2-40B4-BE49-F238E27FC236}">
                <a16:creationId xmlns:a16="http://schemas.microsoft.com/office/drawing/2014/main" id="{32B974F0-9EEB-0348-BBB7-F7E5B3D11D06}"/>
              </a:ext>
            </a:extLst>
          </p:cNvPr>
          <p:cNvSpPr>
            <a:spLocks noGrp="1"/>
          </p:cNvSpPr>
          <p:nvPr>
            <p:ph idx="1"/>
          </p:nvPr>
        </p:nvSpPr>
        <p:spPr/>
        <p:txBody>
          <a:bodyPr>
            <a:normAutofit lnSpcReduction="10000"/>
          </a:bodyPr>
          <a:lstStyle/>
          <a:p>
            <a:r>
              <a:rPr lang="ar-SA" b="1" dirty="0"/>
              <a:t>2- نظرية المحاكاة</a:t>
            </a:r>
            <a:r>
              <a:rPr lang="en-US" b="1" dirty="0"/>
              <a:t>:</a:t>
            </a:r>
            <a:endParaRPr lang="en-US" i="1" dirty="0"/>
          </a:p>
          <a:p>
            <a:r>
              <a:rPr lang="en-US" dirty="0"/>
              <a:t>    </a:t>
            </a:r>
            <a:r>
              <a:rPr lang="ar-SA" dirty="0"/>
              <a:t>ملخص هذه النظرية أن اللغة نشأت عن محاكاة الإنسان لأصوات الطبيعة المحيطة به، وأقدم الأقوال التي وصلتنا حول هذه النظرية كانت للفراهيدي وتلميذه سيبويه، فقد نقل لنا ابن جني في الخصائص ، وقال سيبويه في المصادر التي جاءت على فَعَلان: إنها تأتي للاضطراب والحركة نحو: النقزان والغليان، فقابلوا بتوالي حركات المثال توالي حركات الأفعال، وقَبِل ابن جني بهذا الرأي ورجحه بقوله: وذهب بعضهم إلى أنّ أصل اللغات كلها إنما هو من الأصوات المسموعات كدوِيّ الريح وحنينِ الرعد وخرِير الماء وشحِيج الحمار ونعيق الغراب</a:t>
            </a:r>
            <a:r>
              <a:rPr lang="en-US" dirty="0"/>
              <a:t> </a:t>
            </a:r>
            <a:r>
              <a:rPr lang="ar-SA" dirty="0"/>
              <a:t>وصهيل الفرس ونزِيبِ الظبي ونحو ذلك ثم ولدتِ اللغات عن ذلك فيما بعد وهذا عندي وجه صالح ومذهب مُتقبَّل.</a:t>
            </a:r>
            <a:endParaRPr lang="en-US" i="1" dirty="0"/>
          </a:p>
          <a:p>
            <a:r>
              <a:rPr lang="en-US" dirty="0"/>
              <a:t>    </a:t>
            </a:r>
            <a:r>
              <a:rPr lang="ar-SA" dirty="0"/>
              <a:t>وتابعت هذه النظرية ظهورها في العصور الحديثة، فتبنّى العالم ( </a:t>
            </a:r>
            <a:r>
              <a:rPr lang="ar-SA" b="1" dirty="0"/>
              <a:t>وايتني</a:t>
            </a:r>
            <a:r>
              <a:rPr lang="ar-SA" dirty="0"/>
              <a:t>) ما ذهب إليه ابن جنّي </a:t>
            </a:r>
            <a:r>
              <a:rPr lang="ar-SA" dirty="0" err="1"/>
              <a:t>بحرفيته</a:t>
            </a:r>
            <a:r>
              <a:rPr lang="ar-SA" dirty="0"/>
              <a:t> تقريباً، إذ رأى ( أن اللغة نشأت عن طريق محاكاة الإنسان للأصوات الطبيعية التي كان يسمعها حوله</a:t>
            </a:r>
          </a:p>
        </p:txBody>
      </p:sp>
    </p:spTree>
    <p:extLst>
      <p:ext uri="{BB962C8B-B14F-4D97-AF65-F5344CB8AC3E}">
        <p14:creationId xmlns:p14="http://schemas.microsoft.com/office/powerpoint/2010/main" val="1027436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B99CDFD9-DC84-6843-AEAF-25484436CD47}"/>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FF59E3E6-27D4-164B-8B78-AD5B6213581D}"/>
              </a:ext>
            </a:extLst>
          </p:cNvPr>
          <p:cNvSpPr>
            <a:spLocks noGrp="1"/>
          </p:cNvSpPr>
          <p:nvPr>
            <p:ph idx="1"/>
          </p:nvPr>
        </p:nvSpPr>
        <p:spPr/>
        <p:txBody>
          <a:bodyPr/>
          <a:lstStyle/>
          <a:p>
            <a:r>
              <a:rPr lang="en-US" dirty="0"/>
              <a:t>    </a:t>
            </a:r>
            <a:r>
              <a:rPr lang="ar-SA" dirty="0"/>
              <a:t>والحقّ أن هذه النظرية فيها من المبالغة ما يجاوز حدّ المعقول، فلو كانت اللغة بكاملها محاكاة للطبيعة لما تعدّدت لغات </a:t>
            </a:r>
            <a:r>
              <a:rPr lang="ar-SA" dirty="0" err="1"/>
              <a:t>العالم،ولَكان</a:t>
            </a:r>
            <a:r>
              <a:rPr lang="ar-SA" dirty="0"/>
              <a:t> للعالم لغةٌ واحدة لا غير</a:t>
            </a:r>
            <a:r>
              <a:rPr lang="en-US" dirty="0"/>
              <a:t>.</a:t>
            </a:r>
            <a:endParaRPr lang="en-US" i="1" dirty="0"/>
          </a:p>
          <a:p>
            <a:r>
              <a:rPr lang="en-US" dirty="0"/>
              <a:t>    </a:t>
            </a:r>
            <a:r>
              <a:rPr lang="ar-SA" dirty="0"/>
              <a:t>إلاّ أن هذه النظرية تحمل شيئاً من الصواب، فبعض الألفاظ تُعد صدىً لأصوات الطبيعة كالحفيف والخرير والزفير والصهيل والعواء، كما أن بعض الألفاظ قد ترتبط ارتباطاً وثيقاً بالدلالات في بعض الحالات النفسيّة، كالكلمات التي تعبّر عن الغضب أو النفور أو الكره، كما أنّه غدا معروفاً في العربية أن زيادة المبنى تدلّ على زيادة المعنى، وهذا ما أشار إليه سيبويه والخليل آنفاً.</a:t>
            </a:r>
            <a:endParaRPr lang="en-US" i="1" dirty="0"/>
          </a:p>
          <a:p>
            <a:endParaRPr lang="ar-SA" dirty="0"/>
          </a:p>
        </p:txBody>
      </p:sp>
    </p:spTree>
    <p:extLst>
      <p:ext uri="{BB962C8B-B14F-4D97-AF65-F5344CB8AC3E}">
        <p14:creationId xmlns:p14="http://schemas.microsoft.com/office/powerpoint/2010/main" val="3471793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4DF45D3-5332-4846-A7C8-408655FCF48F}"/>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44BC7B42-48C8-2949-B15B-83B2A4A6D7EC}"/>
              </a:ext>
            </a:extLst>
          </p:cNvPr>
          <p:cNvSpPr>
            <a:spLocks noGrp="1"/>
          </p:cNvSpPr>
          <p:nvPr>
            <p:ph idx="1"/>
          </p:nvPr>
        </p:nvSpPr>
        <p:spPr/>
        <p:txBody>
          <a:bodyPr/>
          <a:lstStyle/>
          <a:p>
            <a:pPr lvl="0"/>
            <a:r>
              <a:rPr lang="ar-SA" b="1" dirty="0"/>
              <a:t>نظرية المواضعة والاصطلاح</a:t>
            </a:r>
            <a:r>
              <a:rPr lang="en-US" b="1" dirty="0"/>
              <a:t> :</a:t>
            </a:r>
            <a:endParaRPr lang="en-US" i="1" dirty="0"/>
          </a:p>
          <a:p>
            <a:r>
              <a:rPr lang="en-US" dirty="0"/>
              <a:t>    </a:t>
            </a:r>
            <a:r>
              <a:rPr lang="ar-SA" dirty="0"/>
              <a:t>يرى أصحاب هذه النظرية أن اللغة اصطلاح وتواضع يتمّ بين أفراد المجتمع، ومن ثمّ ليس لألفاظ اللغة أيّة علاقة بمسمياتها</a:t>
            </a:r>
            <a:r>
              <a:rPr lang="en-US" dirty="0"/>
              <a:t>.</a:t>
            </a:r>
            <a:endParaRPr lang="en-US" i="1" dirty="0"/>
          </a:p>
          <a:p>
            <a:r>
              <a:rPr lang="en-US" dirty="0"/>
              <a:t>    </a:t>
            </a:r>
            <a:r>
              <a:rPr lang="ar-SA" dirty="0"/>
              <a:t>وأوّل من قال بهذه النظرية كان الفيلسوف اليوناني </a:t>
            </a:r>
            <a:r>
              <a:rPr lang="ar-SA" b="1" dirty="0" err="1"/>
              <a:t>ديمقريطس</a:t>
            </a:r>
            <a:r>
              <a:rPr lang="ar-SA" dirty="0"/>
              <a:t> الذي عدّ مَنشَأ اللغة عملية تواطئيّة؛ لأن الاسم الواحد ذاته كثيراً ما يقبل عدّة مسميات، ولأنّ الشيء الواحد كثيراً ما يقبل عدّة أسماء أو قد يتبدّل اسمه ولا يتبدّل هو، وتوسعاً بهذا المبدأ انتهى </a:t>
            </a:r>
            <a:r>
              <a:rPr lang="ar-SA" dirty="0" err="1"/>
              <a:t>ديمقريطس</a:t>
            </a:r>
            <a:r>
              <a:rPr lang="ar-SA" dirty="0"/>
              <a:t> إلى القول بأن الأسماء تُعطى للأشياء من لدن الإنسان لا من لدن قوّة إلهيّة</a:t>
            </a:r>
            <a:r>
              <a:rPr lang="en-US" dirty="0"/>
              <a:t>.</a:t>
            </a:r>
            <a:endParaRPr lang="en-US" i="1" dirty="0"/>
          </a:p>
          <a:p>
            <a:endParaRPr lang="ar-SA" dirty="0"/>
          </a:p>
        </p:txBody>
      </p:sp>
    </p:spTree>
    <p:extLst>
      <p:ext uri="{BB962C8B-B14F-4D97-AF65-F5344CB8AC3E}">
        <p14:creationId xmlns:p14="http://schemas.microsoft.com/office/powerpoint/2010/main" val="26556311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42C7952-F06B-1746-8359-EEA778911226}"/>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47B6D052-BFBC-E34C-82CC-817450D3A5E1}"/>
              </a:ext>
            </a:extLst>
          </p:cNvPr>
          <p:cNvSpPr>
            <a:spLocks noGrp="1"/>
          </p:cNvSpPr>
          <p:nvPr>
            <p:ph idx="1"/>
          </p:nvPr>
        </p:nvSpPr>
        <p:spPr/>
        <p:txBody>
          <a:bodyPr/>
          <a:lstStyle/>
          <a:p>
            <a:r>
              <a:rPr lang="en-US" dirty="0"/>
              <a:t>    </a:t>
            </a:r>
            <a:r>
              <a:rPr lang="ar-SA" dirty="0"/>
              <a:t>وعلى الرغم من سيطرة النظرة الدينية التوقيفيّة في المجتمع الإسلامي؛ فإن ذلك لم يمنع بعض اللغويين العرب من القول بالاصطلاح، وهذا ما يبدو جلياً من خلال قول ابن جنّي في الخصائص: ( أكثـر أهل النظر على أن أصل اللغة إنما هو تواضع واصطلاح لا وحي وتوقيف)</a:t>
            </a:r>
            <a:r>
              <a:rPr lang="en-US" dirty="0"/>
              <a:t>.</a:t>
            </a:r>
            <a:endParaRPr lang="en-US" i="1" dirty="0"/>
          </a:p>
          <a:p>
            <a:r>
              <a:rPr lang="en-US" dirty="0"/>
              <a:t>    </a:t>
            </a:r>
            <a:r>
              <a:rPr lang="ar-SA" dirty="0"/>
              <a:t>وتابعت هذه النظرية في العصور الحديثة استمراريتها، حيث لاقت قبولاً عند الأب الروحي للدراسات اللغوية الحديثة </a:t>
            </a:r>
            <a:r>
              <a:rPr lang="ar-SA" b="1" dirty="0" err="1"/>
              <a:t>فردينان</a:t>
            </a:r>
            <a:r>
              <a:rPr lang="ar-SA" dirty="0"/>
              <a:t> </a:t>
            </a:r>
            <a:r>
              <a:rPr lang="ar-SA" b="1" dirty="0"/>
              <a:t>دي </a:t>
            </a:r>
            <a:r>
              <a:rPr lang="ar-SA" b="1" dirty="0" err="1"/>
              <a:t>سوسير</a:t>
            </a:r>
            <a:r>
              <a:rPr lang="ar-SA" dirty="0"/>
              <a:t>، فهو يقرّر منذ البداية أن الرابط الجامع بين الدال والمدلول هو اعتباطي</a:t>
            </a:r>
          </a:p>
        </p:txBody>
      </p:sp>
    </p:spTree>
    <p:extLst>
      <p:ext uri="{BB962C8B-B14F-4D97-AF65-F5344CB8AC3E}">
        <p14:creationId xmlns:p14="http://schemas.microsoft.com/office/powerpoint/2010/main" val="134809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1DB8187-F357-854B-BF2E-3215B50C0E98}"/>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7168B287-5CDB-0B41-AD08-88CABE4789BB}"/>
              </a:ext>
            </a:extLst>
          </p:cNvPr>
          <p:cNvSpPr>
            <a:spLocks noGrp="1"/>
          </p:cNvSpPr>
          <p:nvPr>
            <p:ph idx="1"/>
          </p:nvPr>
        </p:nvSpPr>
        <p:spPr/>
        <p:txBody>
          <a:bodyPr/>
          <a:lstStyle/>
          <a:p>
            <a:pPr lvl="0" algn="just">
              <a:lnSpc>
                <a:spcPct val="200000"/>
              </a:lnSpc>
            </a:pPr>
            <a:r>
              <a:rPr lang="ar-IQ" b="1" dirty="0"/>
              <a:t>نظرية الانفعالات الفردية والجماعية:</a:t>
            </a:r>
            <a:endParaRPr lang="en-US" i="1" dirty="0"/>
          </a:p>
          <a:p>
            <a:pPr algn="just">
              <a:lnSpc>
                <a:spcPct val="200000"/>
              </a:lnSpc>
            </a:pPr>
            <a:r>
              <a:rPr lang="ar-IQ" dirty="0"/>
              <a:t>يرى أصحاب هذه النظرية أن اللغة في بداياتها الأولى قد نشأت بسبب مجموعة انفعالات قام بها الإنسان الأول من خلال مشاعره كالفرح والحزن والألم والتعب وغيرها، إذ عبّر عنها بمجموعة أصوات اعتباطية تحولت فيما بعد إلى أصوات منسجمة كونت جملة من المفردات والجمل فيما بعد، أضف إلى ذلك الانفعالات الجماعية من خلال العمل الجماعي كرفع الصخور والصيد والبناء والهدم وغيرها.</a:t>
            </a:r>
            <a:endParaRPr lang="en-US" i="1" dirty="0"/>
          </a:p>
          <a:p>
            <a:endParaRPr lang="ar-SA" dirty="0"/>
          </a:p>
        </p:txBody>
      </p:sp>
    </p:spTree>
    <p:extLst>
      <p:ext uri="{BB962C8B-B14F-4D97-AF65-F5344CB8AC3E}">
        <p14:creationId xmlns:p14="http://schemas.microsoft.com/office/powerpoint/2010/main" val="1397155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57EFFF2-AC4E-3C45-85A1-AFB192FF5A0D}"/>
              </a:ext>
            </a:extLst>
          </p:cNvPr>
          <p:cNvSpPr>
            <a:spLocks noGrp="1"/>
          </p:cNvSpPr>
          <p:nvPr>
            <p:ph type="title"/>
          </p:nvPr>
        </p:nvSpPr>
        <p:spPr>
          <a:xfrm>
            <a:off x="1638615" y="-681381"/>
            <a:ext cx="9603275" cy="1049235"/>
          </a:xfrm>
        </p:spPr>
        <p:txBody>
          <a:bodyPr/>
          <a:lstStyle/>
          <a:p>
            <a:endParaRPr lang="ar-SA"/>
          </a:p>
        </p:txBody>
      </p:sp>
      <p:sp>
        <p:nvSpPr>
          <p:cNvPr id="3" name="عنصر نائب للمحتوى 2">
            <a:extLst>
              <a:ext uri="{FF2B5EF4-FFF2-40B4-BE49-F238E27FC236}">
                <a16:creationId xmlns:a16="http://schemas.microsoft.com/office/drawing/2014/main" id="{30590D45-B8DB-F340-AE4E-26B5C3048528}"/>
              </a:ext>
            </a:extLst>
          </p:cNvPr>
          <p:cNvSpPr>
            <a:spLocks noGrp="1"/>
          </p:cNvSpPr>
          <p:nvPr>
            <p:ph idx="1"/>
          </p:nvPr>
        </p:nvSpPr>
        <p:spPr>
          <a:xfrm>
            <a:off x="1451579" y="1880756"/>
            <a:ext cx="9603275" cy="3585590"/>
          </a:xfrm>
        </p:spPr>
        <p:txBody>
          <a:bodyPr>
            <a:normAutofit fontScale="70000" lnSpcReduction="20000"/>
          </a:bodyPr>
          <a:lstStyle/>
          <a:p>
            <a:pPr>
              <a:lnSpc>
                <a:spcPct val="210000"/>
              </a:lnSpc>
            </a:pPr>
            <a:r>
              <a:rPr lang="en-US" dirty="0"/>
              <a:t> </a:t>
            </a:r>
            <a:r>
              <a:rPr lang="ar-IQ" dirty="0"/>
              <a:t>٥</a:t>
            </a:r>
            <a:r>
              <a:rPr lang="ar-IQ" b="1" dirty="0"/>
              <a:t>- نظرية التطور اللغوي (دارون)</a:t>
            </a:r>
            <a:r>
              <a:rPr lang="ar-IQ" dirty="0"/>
              <a:t>:</a:t>
            </a:r>
            <a:endParaRPr lang="en-US" i="1" dirty="0"/>
          </a:p>
          <a:p>
            <a:pPr>
              <a:lnSpc>
                <a:spcPct val="210000"/>
              </a:lnSpc>
            </a:pPr>
            <a:r>
              <a:rPr lang="ar-IQ" dirty="0"/>
              <a:t> فقد مرت اللغة بمراحل متعددة هي:</a:t>
            </a:r>
            <a:endParaRPr lang="en-US" i="1" dirty="0"/>
          </a:p>
          <a:p>
            <a:pPr>
              <a:lnSpc>
                <a:spcPct val="210000"/>
              </a:lnSpc>
            </a:pPr>
            <a:r>
              <a:rPr lang="ar-IQ" dirty="0"/>
              <a:t>           أ- مرحلة الأصوات الساذجة أو الانبعاثية التي يصدرها الإنسان في عصوره الأولى نتيجة لعدم نضج أعضائه النطقية وميوله ورغباته غير محدودة وهي تمثل عند الأطفال من عمر ثلاثة أشهر إلى عمر ثمانية عشر شهراً وتسمى بالمناغات وهي أصوات صرخات  عشوائية0</a:t>
            </a:r>
            <a:endParaRPr lang="en-US" i="1" dirty="0"/>
          </a:p>
          <a:p>
            <a:pPr>
              <a:lnSpc>
                <a:spcPct val="210000"/>
              </a:lnSpc>
            </a:pPr>
            <a:r>
              <a:rPr lang="ar-IQ" dirty="0"/>
              <a:t>          ب- المرحلة التكيفية أو التنبئية ويصاحب هذه المرحلة إشارات متنوعة تساعد الأصوات المنبعثة مساعدة فطرية وتبدأ أعضائه النطقية بالنضوج غير أن الأصوات التي يصدرها الإنسان لا تختلف عن الأصوات التي يصدرها الحيوان في التعبير عن رغباته والاستغاثة بغيره من أبناء جنسه وهي عند الطفل تبدأ في الأشهر الأخيرة من السنة ألأولى والأشهر الأولى من السنة الثانية </a:t>
            </a:r>
            <a:endParaRPr lang="en-US" i="1" dirty="0"/>
          </a:p>
          <a:p>
            <a:endParaRPr lang="ar-SA" dirty="0"/>
          </a:p>
        </p:txBody>
      </p:sp>
    </p:spTree>
    <p:extLst>
      <p:ext uri="{BB962C8B-B14F-4D97-AF65-F5344CB8AC3E}">
        <p14:creationId xmlns:p14="http://schemas.microsoft.com/office/powerpoint/2010/main" val="6262140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5E5C907A-014C-0049-8006-40D937F44A6A}"/>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1A6B5B9F-992A-2348-A0F4-46ACA74A3540}"/>
              </a:ext>
            </a:extLst>
          </p:cNvPr>
          <p:cNvSpPr>
            <a:spLocks noGrp="1"/>
          </p:cNvSpPr>
          <p:nvPr>
            <p:ph idx="1"/>
          </p:nvPr>
        </p:nvSpPr>
        <p:spPr>
          <a:xfrm>
            <a:off x="1451579" y="804520"/>
            <a:ext cx="9603275" cy="4661826"/>
          </a:xfrm>
        </p:spPr>
        <p:txBody>
          <a:bodyPr/>
          <a:lstStyle/>
          <a:p>
            <a:pPr algn="just">
              <a:lnSpc>
                <a:spcPct val="200000"/>
              </a:lnSpc>
            </a:pPr>
            <a:r>
              <a:rPr lang="ar-IQ" dirty="0"/>
              <a:t> خ- مرحلة المقاطع وهي الانتقال من الأصوات المحدودة إلى صياغة مقاطع قصيرة  مستنبطة من تقليد أصوات الكائنات الحية وغير الحية كأصوات الظواهر الطبيعية مثل دادا ،ماما،بابا،هوهو،عوعو0</a:t>
            </a:r>
            <a:endParaRPr lang="en-US" i="1" dirty="0"/>
          </a:p>
          <a:p>
            <a:pPr algn="just">
              <a:lnSpc>
                <a:spcPct val="200000"/>
              </a:lnSpc>
            </a:pPr>
            <a:r>
              <a:rPr lang="ar-IQ" dirty="0"/>
              <a:t>            د- الكلمات وهي المرحلة الانتقالية من المقاطع إلى الكلمات المستنبطة من أصوات الطبيعة والاشتقاق من الأصول فروعا للتعبير عن ميوله ورغباته وحاجياته وهذه المرحلة تعد تطوراً للغوي وتظهر بعد اكتمال عقله ونضوج أعضاء جسمه واتساع اتفاق حياته الاجتماعية وكثرة واجباته وشدة الحاجة إلى التفاهم مع أبناء جنسه 0</a:t>
            </a:r>
            <a:endParaRPr lang="en-US" i="1" dirty="0"/>
          </a:p>
          <a:p>
            <a:pPr algn="just">
              <a:lnSpc>
                <a:spcPct val="200000"/>
              </a:lnSpc>
            </a:pPr>
            <a:r>
              <a:rPr lang="ar-IQ" dirty="0"/>
              <a:t>          هـ- تركيب الكلمات داخل الجمل وتكوين العبارات والنصوص ثم السياق .</a:t>
            </a:r>
            <a:endParaRPr lang="ar-SA" dirty="0"/>
          </a:p>
        </p:txBody>
      </p:sp>
    </p:spTree>
    <p:extLst>
      <p:ext uri="{BB962C8B-B14F-4D97-AF65-F5344CB8AC3E}">
        <p14:creationId xmlns:p14="http://schemas.microsoft.com/office/powerpoint/2010/main" val="2018887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3F6FC62-8EBB-2648-9890-F174F4518B96}"/>
              </a:ext>
            </a:extLst>
          </p:cNvPr>
          <p:cNvSpPr>
            <a:spLocks noGrp="1"/>
          </p:cNvSpPr>
          <p:nvPr>
            <p:ph type="title"/>
          </p:nvPr>
        </p:nvSpPr>
        <p:spPr/>
        <p:txBody>
          <a:bodyPr/>
          <a:lstStyle/>
          <a:p>
            <a:r>
              <a:rPr lang="ar-SA" b="1" u="sng" dirty="0"/>
              <a:t>مفهوم </a:t>
            </a:r>
            <a:r>
              <a:rPr lang="ar-SA" b="1" u="sng" dirty="0" err="1"/>
              <a:t>فقة</a:t>
            </a:r>
            <a:r>
              <a:rPr lang="ar-SA" b="1" u="sng" dirty="0"/>
              <a:t> اللغة وعلم اللغة</a:t>
            </a:r>
            <a:br>
              <a:rPr lang="en-US" i="1" dirty="0"/>
            </a:br>
            <a:endParaRPr lang="ar-SA" dirty="0"/>
          </a:p>
        </p:txBody>
      </p:sp>
      <p:sp>
        <p:nvSpPr>
          <p:cNvPr id="3" name="عنصر نائب للمحتوى 2">
            <a:extLst>
              <a:ext uri="{FF2B5EF4-FFF2-40B4-BE49-F238E27FC236}">
                <a16:creationId xmlns:a16="http://schemas.microsoft.com/office/drawing/2014/main" id="{FB5C585B-36F0-CA49-BEE7-DC71DE47C442}"/>
              </a:ext>
            </a:extLst>
          </p:cNvPr>
          <p:cNvSpPr>
            <a:spLocks noGrp="1"/>
          </p:cNvSpPr>
          <p:nvPr>
            <p:ph idx="1"/>
          </p:nvPr>
        </p:nvSpPr>
        <p:spPr/>
        <p:txBody>
          <a:bodyPr/>
          <a:lstStyle/>
          <a:p>
            <a:r>
              <a:rPr lang="ar-SA" dirty="0"/>
              <a:t> تُعرف اللغة على أنَّها الأداة أو الأصوات التي يستخدمها الأشخاص للتواصل والتفاهم بين بعضهم، أو للتعبير عما يريدون، إذ استخدم الإنسان اللغة في نشر العلم وحفظه عبر الحضارات السابقة إلى يومنا هذا،</a:t>
            </a:r>
            <a:endParaRPr lang="en-US" i="1" dirty="0"/>
          </a:p>
          <a:p>
            <a:r>
              <a:rPr lang="ar-SA" dirty="0"/>
              <a:t> أمَّا </a:t>
            </a:r>
            <a:r>
              <a:rPr lang="ar-SA" dirty="0" err="1"/>
              <a:t>فقة</a:t>
            </a:r>
            <a:r>
              <a:rPr lang="ar-SA" dirty="0"/>
              <a:t> اللغة فهو العلم الذي يسلط الضوء على معرفة أسرار اللغة، إلى جانب تأمل القوانين التي تُبنى عليها اللغة وتسليط الضوء على كيفية تطوير هذه القوانين في حياتنا، بالإضافة إلى الدراسة الشاملة لتاريخ اللغة، إذ إنَّ هذه الدراسة تشمل نشأة اللغة الفصحى واللهجات، وأصوات اللغة، ودلالة الألفاظ، </a:t>
            </a:r>
          </a:p>
        </p:txBody>
      </p:sp>
    </p:spTree>
    <p:extLst>
      <p:ext uri="{BB962C8B-B14F-4D97-AF65-F5344CB8AC3E}">
        <p14:creationId xmlns:p14="http://schemas.microsoft.com/office/powerpoint/2010/main" val="506475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456099D-7CBD-D541-8F22-86C9D7F02CC1}"/>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32070250-170D-AE4F-8350-FEDBFFCD33B9}"/>
              </a:ext>
            </a:extLst>
          </p:cNvPr>
          <p:cNvSpPr>
            <a:spLocks noGrp="1"/>
          </p:cNvSpPr>
          <p:nvPr>
            <p:ph idx="1"/>
          </p:nvPr>
        </p:nvSpPr>
        <p:spPr/>
        <p:txBody>
          <a:bodyPr/>
          <a:lstStyle/>
          <a:p>
            <a:r>
              <a:rPr lang="ar-SA" dirty="0"/>
              <a:t> يعد علم اللغة عِلمًا مبتكرًا حديثًا، يسلط الضوء على مواضيع معرفية معيّنة، إذ إنَّ هذا العلم لا يدرس لغة واحدة مثل العربية أو الإنجليزية بل يسلط الضوء على اللغة التي تظهر في أشكال مختلفة، كما أنَّه علم يدرس تاريخ اللغة منذ نشأتها والنظريات التي بُنِيت عليها، إلى جانب التطور اللغوي والتفرع الذي تنقسم إليه اللغة إلى لهجات متعددة.</a:t>
            </a:r>
          </a:p>
        </p:txBody>
      </p:sp>
    </p:spTree>
    <p:extLst>
      <p:ext uri="{BB962C8B-B14F-4D97-AF65-F5344CB8AC3E}">
        <p14:creationId xmlns:p14="http://schemas.microsoft.com/office/powerpoint/2010/main" val="1790952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00641FA-0261-1D49-A2A0-0BD61A122334}"/>
              </a:ext>
            </a:extLst>
          </p:cNvPr>
          <p:cNvSpPr>
            <a:spLocks noGrp="1"/>
          </p:cNvSpPr>
          <p:nvPr>
            <p:ph type="title"/>
          </p:nvPr>
        </p:nvSpPr>
        <p:spPr/>
        <p:txBody>
          <a:bodyPr/>
          <a:lstStyle/>
          <a:p>
            <a:pPr algn="r"/>
            <a:r>
              <a:rPr lang="ar-SA" b="1" u="sng" dirty="0"/>
              <a:t>الفرق بين فقه اللغة وعلم اللغة</a:t>
            </a:r>
            <a:br>
              <a:rPr lang="en-US" i="1" dirty="0"/>
            </a:br>
            <a:endParaRPr lang="ar-SA" dirty="0"/>
          </a:p>
        </p:txBody>
      </p:sp>
      <p:sp>
        <p:nvSpPr>
          <p:cNvPr id="3" name="عنصر نائب للمحتوى 2">
            <a:extLst>
              <a:ext uri="{FF2B5EF4-FFF2-40B4-BE49-F238E27FC236}">
                <a16:creationId xmlns:a16="http://schemas.microsoft.com/office/drawing/2014/main" id="{81AAC0BC-9F83-0346-BC1C-F553952DC17B}"/>
              </a:ext>
            </a:extLst>
          </p:cNvPr>
          <p:cNvSpPr>
            <a:spLocks noGrp="1"/>
          </p:cNvSpPr>
          <p:nvPr>
            <p:ph idx="1"/>
          </p:nvPr>
        </p:nvSpPr>
        <p:spPr/>
        <p:txBody>
          <a:bodyPr>
            <a:normAutofit fontScale="85000" lnSpcReduction="20000"/>
          </a:bodyPr>
          <a:lstStyle/>
          <a:p>
            <a:pPr>
              <a:lnSpc>
                <a:spcPct val="160000"/>
              </a:lnSpc>
            </a:pPr>
            <a:r>
              <a:rPr lang="ar-SA" b="1" dirty="0"/>
              <a:t> </a:t>
            </a:r>
            <a:r>
              <a:rPr lang="ar-SA" dirty="0"/>
              <a:t>واجه التفريق بين فقه اللغة وعلم اللغة الكثير من المغالطات، إذ إنَّ الدراسات والأبحاث الحديثة قد أوضحت الفرق بينهم دون وجود لَبس بينهما، والفرق كان</a:t>
            </a:r>
            <a:endParaRPr lang="en-US" i="1" dirty="0"/>
          </a:p>
          <a:p>
            <a:pPr rtl="0">
              <a:lnSpc>
                <a:spcPct val="160000"/>
              </a:lnSpc>
            </a:pPr>
            <a:r>
              <a:rPr lang="ar-SA" b="1" dirty="0"/>
              <a:t> المنهجية</a:t>
            </a:r>
            <a:r>
              <a:rPr lang="ar-SA" dirty="0"/>
              <a:t>: يوجد اختلاف بين المفهومين فيما يتعلق بالمنهجية، إذ إنَّ فقه اللغة يسلط الضوء على دراسة الحضارة والأدب التي تتعلق باللغة، كما أنَّ الفرق يتضح في أنَّه يدرس اللغة لأنها غاية في حد ذاتها.</a:t>
            </a:r>
            <a:endParaRPr lang="en-US" i="1" dirty="0"/>
          </a:p>
          <a:p>
            <a:pPr rtl="0">
              <a:lnSpc>
                <a:spcPct val="160000"/>
              </a:lnSpc>
            </a:pPr>
            <a:r>
              <a:rPr lang="ar-SA" b="1" dirty="0"/>
              <a:t> الهدف</a:t>
            </a:r>
            <a:r>
              <a:rPr lang="ar-SA" dirty="0"/>
              <a:t>: إن الهدف الأسمى من دراسة فقه اللغة هو دراسة الحضارة والأدب، إلى جانب الحياة العقلية المتعلقة باللغة، إلى جانب ذلك فالميادين المتعلقة بدراسة فقه اللغة تعد أكثر شمولًا وأكثر اتساعًا، أما علم اللغة فهو يسلط الضوء على دراسة اللغة وتحليلها وتركيبها، إذ تعد الميدان الرئيسي للدراسة. </a:t>
            </a:r>
            <a:r>
              <a:rPr lang="ar-SA" b="1" dirty="0"/>
              <a:t>القِدم</a:t>
            </a:r>
            <a:r>
              <a:rPr lang="ar-SA" dirty="0"/>
              <a:t>: إن فقه اللغة أقدم من علم اللغة، إذ إنَّ علم اللغة وُلِدَ حديثًا وقد جاء للتوضيح اللغوي، وذلك يعني أنَّ علم اللغة هو علم شكلي وتركيبي فقط، ولا يهتم في مجالات اللغة</a:t>
            </a:r>
          </a:p>
        </p:txBody>
      </p:sp>
    </p:spTree>
    <p:extLst>
      <p:ext uri="{BB962C8B-B14F-4D97-AF65-F5344CB8AC3E}">
        <p14:creationId xmlns:p14="http://schemas.microsoft.com/office/powerpoint/2010/main" val="3136356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152FFE7-D249-1B41-AF7C-D00148963C17}"/>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FCD4DBCA-DE70-8F4D-A578-DB6BF07C35F7}"/>
              </a:ext>
            </a:extLst>
          </p:cNvPr>
          <p:cNvSpPr>
            <a:spLocks noGrp="1"/>
          </p:cNvSpPr>
          <p:nvPr>
            <p:ph idx="1"/>
          </p:nvPr>
        </p:nvSpPr>
        <p:spPr/>
        <p:txBody>
          <a:bodyPr/>
          <a:lstStyle/>
          <a:p>
            <a:r>
              <a:rPr lang="ar-SA" dirty="0"/>
              <a:t>والحقيقة أن العرب ، لم يكونوا يعرفون هذه التسمية أو هذا المصطلح "فقه اللغة "، الا في أواخر القرن الرابع الهجري ، وربما كان أول من استعمل هذا المصطلح أحمد بن فارس ،المتوفى سنة395 ه ،عنوانا لمؤلفه (الصاحبي في فقه اللغة وسنن العرب في كلامها).</a:t>
            </a:r>
            <a:br>
              <a:rPr lang="en-US" dirty="0"/>
            </a:br>
            <a:r>
              <a:rPr lang="ar-SA" dirty="0"/>
              <a:t>ويلاحظ بعد ذلك استعمال هذا المصطلح عند عدد من العلماء مثل الثعالبي -ت429هـ - في كتابه (فقه اللغة وسر العربية). وان كان هذا الكتاب حسب رأي الباحثين المعاصرين ، لا يمثل في موضوعاته ما يمكن أن يسلك في فقه اللغة .</a:t>
            </a:r>
          </a:p>
        </p:txBody>
      </p:sp>
    </p:spTree>
    <p:extLst>
      <p:ext uri="{BB962C8B-B14F-4D97-AF65-F5344CB8AC3E}">
        <p14:creationId xmlns:p14="http://schemas.microsoft.com/office/powerpoint/2010/main" val="2291997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B23C5E4-C118-B84D-A8C1-DF574142C033}"/>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6034F56A-C768-2A41-80E9-85A9DFBE4B0F}"/>
              </a:ext>
            </a:extLst>
          </p:cNvPr>
          <p:cNvSpPr>
            <a:spLocks noGrp="1"/>
          </p:cNvSpPr>
          <p:nvPr>
            <p:ph idx="1"/>
          </p:nvPr>
        </p:nvSpPr>
        <p:spPr/>
        <p:txBody>
          <a:bodyPr/>
          <a:lstStyle/>
          <a:p>
            <a:r>
              <a:rPr lang="ar-SA" dirty="0"/>
              <a:t> بينما نجد بعض المؤلفات الأخرى التي لا تحمل مثل هذا العنوان ، و لكنها تشمل موضوعات هي أولى بأن تكون من مباحث فقه اللغة مثال ذلك كتاب ابن جني- </a:t>
            </a:r>
            <a:r>
              <a:rPr lang="ar-SA" dirty="0" err="1"/>
              <a:t>ت</a:t>
            </a:r>
            <a:r>
              <a:rPr lang="ar-SA" dirty="0"/>
              <a:t> 392هـ المعنون ب ( الخصائص ٩ </a:t>
            </a:r>
            <a:br>
              <a:rPr lang="en-US" dirty="0"/>
            </a:br>
            <a:r>
              <a:rPr lang="ar-SA" dirty="0"/>
              <a:t>     ولعل أقرب المؤلفات الى مفهوم فقه اللغة كتاب المزهر للسيوطي - </a:t>
            </a:r>
            <a:r>
              <a:rPr lang="ar-SA" dirty="0" err="1"/>
              <a:t>ت</a:t>
            </a:r>
            <a:r>
              <a:rPr lang="ar-SA" dirty="0"/>
              <a:t> 211هـ - . </a:t>
            </a:r>
          </a:p>
        </p:txBody>
      </p:sp>
    </p:spTree>
    <p:extLst>
      <p:ext uri="{BB962C8B-B14F-4D97-AF65-F5344CB8AC3E}">
        <p14:creationId xmlns:p14="http://schemas.microsoft.com/office/powerpoint/2010/main" val="5794524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CD7DD52-3E55-EE43-83E0-EBACDD88510D}"/>
              </a:ext>
            </a:extLst>
          </p:cNvPr>
          <p:cNvSpPr>
            <a:spLocks noGrp="1"/>
          </p:cNvSpPr>
          <p:nvPr>
            <p:ph type="title"/>
          </p:nvPr>
        </p:nvSpPr>
        <p:spPr/>
        <p:txBody>
          <a:bodyPr/>
          <a:lstStyle/>
          <a:p>
            <a:r>
              <a:rPr lang="ar-SA" b="1" u="sng" dirty="0"/>
              <a:t>نظريات نشأة اللغة </a:t>
            </a:r>
            <a:br>
              <a:rPr lang="en-US" i="1" dirty="0"/>
            </a:br>
            <a:endParaRPr lang="ar-SA" dirty="0"/>
          </a:p>
        </p:txBody>
      </p:sp>
      <p:sp>
        <p:nvSpPr>
          <p:cNvPr id="3" name="عنصر نائب للمحتوى 2">
            <a:extLst>
              <a:ext uri="{FF2B5EF4-FFF2-40B4-BE49-F238E27FC236}">
                <a16:creationId xmlns:a16="http://schemas.microsoft.com/office/drawing/2014/main" id="{DBB72856-26D1-434C-9823-832C487C888A}"/>
              </a:ext>
            </a:extLst>
          </p:cNvPr>
          <p:cNvSpPr>
            <a:spLocks noGrp="1"/>
          </p:cNvSpPr>
          <p:nvPr>
            <p:ph idx="1"/>
          </p:nvPr>
        </p:nvSpPr>
        <p:spPr/>
        <p:txBody>
          <a:bodyPr/>
          <a:lstStyle/>
          <a:p>
            <a:pPr lvl="0"/>
            <a:r>
              <a:rPr lang="ar-SA" b="1" dirty="0"/>
              <a:t>نظرية الوحي والإلهام (التوقيفية)</a:t>
            </a:r>
            <a:r>
              <a:rPr lang="en-US" b="1" dirty="0"/>
              <a:t>:</a:t>
            </a:r>
            <a:endParaRPr lang="en-US" i="1" dirty="0"/>
          </a:p>
          <a:p>
            <a:r>
              <a:rPr lang="en-US" dirty="0"/>
              <a:t>    </a:t>
            </a:r>
            <a:r>
              <a:rPr lang="ar-SA" dirty="0"/>
              <a:t>يرى أصحاب هذه النظرية أن اللغة هبة من الله تعالى، ولا شأن للإنسان بوضعها ، وأوّل من قال بهذه النظرية كان الفيلسوف اليوناني </a:t>
            </a:r>
            <a:r>
              <a:rPr lang="ar-SA" b="1" dirty="0" err="1"/>
              <a:t>هيرقليطس</a:t>
            </a:r>
            <a:r>
              <a:rPr lang="ar-SA" dirty="0"/>
              <a:t> الذي رأى أن الأسماء تدل على مُسمّياتها بالطبيعة لا بالتواطؤ والاصطلاح، وأن هذه الأسماء قد أعُطيت من لدن قوّة إلهيّة لتكون أسماء لمسمَّياتها.</a:t>
            </a:r>
            <a:endParaRPr lang="en-US" i="1" dirty="0"/>
          </a:p>
          <a:p>
            <a:r>
              <a:rPr lang="en-US" dirty="0"/>
              <a:t>    </a:t>
            </a:r>
            <a:r>
              <a:rPr lang="ar-SA" dirty="0"/>
              <a:t>واستمرّت هذه النظرية في العصور الوسطى، ولاقت قبولاً عند رجال الدين، ولم تعد براهين هذه النظرية تعتمد على الأدلّة العقليّة والفلسفيّة فحسب؛ بل أضحت تستمدّ شرعيتها من الكتب السماويّة (الإنجيل والتوراة)، من ذلك الجملة التي وردت في صدر إنجيل يوحنّا : ( في البدء كان الكلمة والكلمة كان عند الله)</a:t>
            </a:r>
            <a:r>
              <a:rPr lang="en-US" dirty="0"/>
              <a:t>.</a:t>
            </a:r>
            <a:endParaRPr lang="en-US" i="1" dirty="0"/>
          </a:p>
          <a:p>
            <a:endParaRPr lang="ar-SA" dirty="0"/>
          </a:p>
        </p:txBody>
      </p:sp>
    </p:spTree>
    <p:extLst>
      <p:ext uri="{BB962C8B-B14F-4D97-AF65-F5344CB8AC3E}">
        <p14:creationId xmlns:p14="http://schemas.microsoft.com/office/powerpoint/2010/main" val="4123169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2B6285D-2AA4-2142-8579-E25EE7DA07EA}"/>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E576D21B-FFF1-0D41-BD5A-AE851D5265CC}"/>
              </a:ext>
            </a:extLst>
          </p:cNvPr>
          <p:cNvSpPr>
            <a:spLocks noGrp="1"/>
          </p:cNvSpPr>
          <p:nvPr>
            <p:ph idx="1"/>
          </p:nvPr>
        </p:nvSpPr>
        <p:spPr/>
        <p:txBody>
          <a:bodyPr/>
          <a:lstStyle/>
          <a:p>
            <a:r>
              <a:rPr lang="en-US" dirty="0"/>
              <a:t>    </a:t>
            </a:r>
            <a:r>
              <a:rPr lang="ar-SA" dirty="0"/>
              <a:t>واستمرّت هذه النظريّة بعد ظهور الإسلام، بل ازدادت قوّة بفضل آية قرآنيّة رأى معظم المفسرين أنها دليل على توقيفيّة اللغة ، وهي قوله تعالى : (وعلّم آدم الأسماء كلّها)، وتابع عدد من علماء العربية المفسرين فيما ذهبوا إليه من القول بتوقيفيّة اللغة، منطلقين في ذلك من الآية القرآنيّة ذاتها، وأهمهم: ابن دريد في كتابه الاشتقاق، وابن فارس في كتابيه : الصاحبي في فقه اللغة، ومعجم مقاييس اللغة</a:t>
            </a:r>
            <a:r>
              <a:rPr lang="en-US" dirty="0"/>
              <a:t>.</a:t>
            </a:r>
            <a:endParaRPr lang="en-US" i="1" dirty="0"/>
          </a:p>
          <a:p>
            <a:endParaRPr lang="ar-SA" dirty="0"/>
          </a:p>
        </p:txBody>
      </p:sp>
    </p:spTree>
    <p:extLst>
      <p:ext uri="{BB962C8B-B14F-4D97-AF65-F5344CB8AC3E}">
        <p14:creationId xmlns:p14="http://schemas.microsoft.com/office/powerpoint/2010/main" val="1602269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412DFB5-AC57-BE48-8B06-83D9B059C092}"/>
              </a:ext>
            </a:extLst>
          </p:cNvPr>
          <p:cNvSpPr>
            <a:spLocks noGrp="1"/>
          </p:cNvSpPr>
          <p:nvPr>
            <p:ph type="title"/>
          </p:nvPr>
        </p:nvSpPr>
        <p:spPr/>
        <p:txBody>
          <a:bodyPr/>
          <a:lstStyle/>
          <a:p>
            <a:endParaRPr lang="ar-SA"/>
          </a:p>
        </p:txBody>
      </p:sp>
      <p:sp>
        <p:nvSpPr>
          <p:cNvPr id="3" name="عنصر نائب للمحتوى 2">
            <a:extLst>
              <a:ext uri="{FF2B5EF4-FFF2-40B4-BE49-F238E27FC236}">
                <a16:creationId xmlns:a16="http://schemas.microsoft.com/office/drawing/2014/main" id="{11EBC843-8563-4F4B-8C40-F275EC0D1A81}"/>
              </a:ext>
            </a:extLst>
          </p:cNvPr>
          <p:cNvSpPr>
            <a:spLocks noGrp="1"/>
          </p:cNvSpPr>
          <p:nvPr>
            <p:ph idx="1"/>
          </p:nvPr>
        </p:nvSpPr>
        <p:spPr/>
        <p:txBody>
          <a:bodyPr/>
          <a:lstStyle/>
          <a:p>
            <a:r>
              <a:rPr lang="en-US" dirty="0"/>
              <a:t>    </a:t>
            </a:r>
            <a:r>
              <a:rPr lang="ar-SA" dirty="0"/>
              <a:t>أمّا في العصر الحديث فقد انحسرت هذه النظرية نوعاً ما، إلاّ أنها لم تندثر نهائياً، ففي القرن الثامن عشر نادى بها المفكر الفرنسي دي </a:t>
            </a:r>
            <a:r>
              <a:rPr lang="ar-SA" dirty="0" err="1"/>
              <a:t>بونالد</a:t>
            </a:r>
            <a:r>
              <a:rPr lang="ar-SA" dirty="0"/>
              <a:t>، الذي رأى أن اللغة ليست تواطئيّة من خلق الإرادة البشرية فالناس لم يتفقوا فيما بينهم على أن يكون ثمّة لغة فكان هناك لغة، فالإنسان لا يقدر على خلق شيء ما لم يكن لديه فكرة صريحة عنه، ولكي يحصل على هذه الفكرة الصريحة ينبغي له أن يعبّر عنها، إذن اللغة واجب وجود لمنشأ اللغة ذاتها، مما يفيد أن اللغة ليست من عمل القوى البشرية، إنها من لدن الله.</a:t>
            </a:r>
            <a:endParaRPr lang="en-US" i="1" dirty="0"/>
          </a:p>
          <a:p>
            <a:endParaRPr lang="ar-SA" dirty="0"/>
          </a:p>
        </p:txBody>
      </p:sp>
    </p:spTree>
    <p:extLst>
      <p:ext uri="{BB962C8B-B14F-4D97-AF65-F5344CB8AC3E}">
        <p14:creationId xmlns:p14="http://schemas.microsoft.com/office/powerpoint/2010/main" val="3957396598"/>
      </p:ext>
    </p:extLst>
  </p:cSld>
  <p:clrMapOvr>
    <a:masterClrMapping/>
  </p:clrMapOvr>
</p:sld>
</file>

<file path=ppt/theme/theme1.xml><?xml version="1.0" encoding="utf-8"?>
<a:theme xmlns:a="http://schemas.openxmlformats.org/drawingml/2006/main" name="Office_9625033_TF10001119">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_9625033_TF10001119" id="{59CA0668-08DF-4C1F-91E8-A46AFF163BD4}" vid="{F2686C45-3821-43CA-8488-CEB2B5FD0DBC}"/>
    </a:ext>
  </a:extLst>
</a:theme>
</file>

<file path=docProps/app.xml><?xml version="1.0" encoding="utf-8"?>
<Properties xmlns="http://schemas.openxmlformats.org/officeDocument/2006/extended-properties" xmlns:vt="http://schemas.openxmlformats.org/officeDocument/2006/docPropsVTypes">
  <Template>{8471DB33-EC10-1145-A2D6-94B8EEF9CC16}tf10001120</Template>
  <TotalTime>26</TotalTime>
  <Words>716</Words>
  <Application>Microsoft Macintosh PowerPoint</Application>
  <PresentationFormat>شاشة عريضة</PresentationFormat>
  <Paragraphs>38</Paragraphs>
  <Slides>16</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16</vt:i4>
      </vt:variant>
    </vt:vector>
  </HeadingPairs>
  <TitlesOfParts>
    <vt:vector size="20" baseType="lpstr">
      <vt:lpstr>Arial</vt:lpstr>
      <vt:lpstr>Gill Sans MT</vt:lpstr>
      <vt:lpstr>Times New Roman</vt:lpstr>
      <vt:lpstr>Office_9625033_TF10001119</vt:lpstr>
      <vt:lpstr>فقه اللغة واللسانيات الحديثة المرحلة الرابعة الكورس الاول</vt:lpstr>
      <vt:lpstr>مفهوم فقة اللغة وعلم اللغة </vt:lpstr>
      <vt:lpstr>عرض تقديمي في PowerPoint</vt:lpstr>
      <vt:lpstr>الفرق بين فقه اللغة وعلم اللغة </vt:lpstr>
      <vt:lpstr>عرض تقديمي في PowerPoint</vt:lpstr>
      <vt:lpstr>عرض تقديمي في PowerPoint</vt:lpstr>
      <vt:lpstr>نظريات نشأة اللغة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فقه اللغة واللسانيات الحديثة المرحلة الرابعة الكورس الاول</dc:title>
  <dc:creator>مستخدم Microsoft Office</dc:creator>
  <cp:lastModifiedBy>مستخدم Microsoft Office</cp:lastModifiedBy>
  <cp:revision>4</cp:revision>
  <dcterms:created xsi:type="dcterms:W3CDTF">2023-05-25T20:42:21Z</dcterms:created>
  <dcterms:modified xsi:type="dcterms:W3CDTF">2023-12-10T19:21:28Z</dcterms:modified>
</cp:coreProperties>
</file>