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p:restoredTop sz="94705"/>
  </p:normalViewPr>
  <p:slideViewPr>
    <p:cSldViewPr snapToGrid="0" snapToObjects="1">
      <p:cViewPr varScale="1">
        <p:scale>
          <a:sx n="129" d="100"/>
          <a:sy n="129" d="100"/>
        </p:scale>
        <p:origin x="8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عنصرا محتوى">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2/28/24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C736A92-A1C4-BE45-BAC4-47B38A4576BB}"/>
              </a:ext>
            </a:extLst>
          </p:cNvPr>
          <p:cNvSpPr>
            <a:spLocks noGrp="1"/>
          </p:cNvSpPr>
          <p:nvPr>
            <p:ph type="ctrTitle"/>
          </p:nvPr>
        </p:nvSpPr>
        <p:spPr/>
        <p:txBody>
          <a:bodyPr/>
          <a:lstStyle/>
          <a:p>
            <a:r>
              <a:rPr lang="ar-SA" dirty="0"/>
              <a:t>لسانيات النص</a:t>
            </a:r>
            <a:br>
              <a:rPr lang="ar-SA" dirty="0"/>
            </a:br>
            <a:r>
              <a:rPr lang="ar-SA" dirty="0"/>
              <a:t>المرحلة الرابعة</a:t>
            </a:r>
          </a:p>
        </p:txBody>
      </p:sp>
      <p:sp>
        <p:nvSpPr>
          <p:cNvPr id="3" name="عنوان فرعي 2">
            <a:extLst>
              <a:ext uri="{FF2B5EF4-FFF2-40B4-BE49-F238E27FC236}">
                <a16:creationId xmlns:a16="http://schemas.microsoft.com/office/drawing/2014/main" id="{3C8F8631-35E2-FF4D-82C8-040629B04CDC}"/>
              </a:ext>
            </a:extLst>
          </p:cNvPr>
          <p:cNvSpPr>
            <a:spLocks noGrp="1"/>
          </p:cNvSpPr>
          <p:nvPr>
            <p:ph type="subTitle" idx="1"/>
          </p:nvPr>
        </p:nvSpPr>
        <p:spPr/>
        <p:txBody>
          <a:bodyPr/>
          <a:lstStyle/>
          <a:p>
            <a:r>
              <a:rPr lang="ar-SA" dirty="0" err="1"/>
              <a:t>د.سوزان</a:t>
            </a:r>
            <a:r>
              <a:rPr lang="ar-SA" dirty="0"/>
              <a:t> طالب محمد</a:t>
            </a:r>
          </a:p>
          <a:p>
            <a:r>
              <a:rPr lang="ar-SA" dirty="0"/>
              <a:t>٢٠٢٣\٢٠٢٤</a:t>
            </a:r>
          </a:p>
        </p:txBody>
      </p:sp>
    </p:spTree>
    <p:extLst>
      <p:ext uri="{BB962C8B-B14F-4D97-AF65-F5344CB8AC3E}">
        <p14:creationId xmlns:p14="http://schemas.microsoft.com/office/powerpoint/2010/main" val="363377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00CF459-A825-1747-9C77-A447A740CE23}"/>
              </a:ext>
            </a:extLst>
          </p:cNvPr>
          <p:cNvSpPr>
            <a:spLocks noGrp="1"/>
          </p:cNvSpPr>
          <p:nvPr>
            <p:ph type="title"/>
          </p:nvPr>
        </p:nvSpPr>
        <p:spPr/>
        <p:txBody>
          <a:bodyPr/>
          <a:lstStyle/>
          <a:p>
            <a:pPr algn="r"/>
            <a:r>
              <a:rPr lang="ar-SA" dirty="0"/>
              <a:t>أنواع النصوص في اللغة العربية</a:t>
            </a:r>
            <a:br>
              <a:rPr lang="en-US" dirty="0"/>
            </a:br>
            <a:endParaRPr lang="ar-SA" dirty="0"/>
          </a:p>
        </p:txBody>
      </p:sp>
      <p:sp>
        <p:nvSpPr>
          <p:cNvPr id="3" name="عنصر نائب للمحتوى 2">
            <a:extLst>
              <a:ext uri="{FF2B5EF4-FFF2-40B4-BE49-F238E27FC236}">
                <a16:creationId xmlns:a16="http://schemas.microsoft.com/office/drawing/2014/main" id="{0B84D597-E68F-5444-A00F-49F7373C980B}"/>
              </a:ext>
            </a:extLst>
          </p:cNvPr>
          <p:cNvSpPr>
            <a:spLocks noGrp="1"/>
          </p:cNvSpPr>
          <p:nvPr>
            <p:ph idx="1"/>
          </p:nvPr>
        </p:nvSpPr>
        <p:spPr/>
        <p:txBody>
          <a:bodyPr>
            <a:normAutofit lnSpcReduction="10000"/>
          </a:bodyPr>
          <a:lstStyle/>
          <a:p>
            <a:pPr algn="just">
              <a:lnSpc>
                <a:spcPct val="200000"/>
              </a:lnSpc>
            </a:pPr>
            <a:r>
              <a:rPr lang="ar-SA" b="1" u="sng" dirty="0"/>
              <a:t>النص السردي </a:t>
            </a:r>
            <a:r>
              <a:rPr lang="ar-SA" dirty="0"/>
              <a:t>يُعرّف السرد بأنه الإخبار عن الأحداث ونقلها، باستخدام وسائل التعبير المختلفة مثل اللغة والتصوير مثلاً، أما النص السردي فهو النص القائم على الوصف والحوار، فيما تعد القصة ، والرواية، والتاريخ، والخبر الصحفي العابر، والحكاية من الأمثلة عليه، ويتوافر في النص السردي أمور عدّة توجز بما يأتي: وحدة الموضوع والحدث. تضمين النص مغزى سواء كان بشكل صريح أم ضمني، ويتمثل هذا المغزى بعبرة أخلاقية، أو سياسية، أو غيرهما. احتواؤه على تغييرات وتحولات تشهدها الأحداث التي تقوم بها الشخصيات. تتابع الأحداث بشكل زمني أو منطقي بحيث تشكل سلسلة مفهومة.</a:t>
            </a:r>
            <a:endParaRPr lang="en-US" dirty="0"/>
          </a:p>
        </p:txBody>
      </p:sp>
    </p:spTree>
    <p:extLst>
      <p:ext uri="{BB962C8B-B14F-4D97-AF65-F5344CB8AC3E}">
        <p14:creationId xmlns:p14="http://schemas.microsoft.com/office/powerpoint/2010/main" val="2811523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71456B4-8EDB-C04D-B360-FA3987EA6154}"/>
              </a:ext>
            </a:extLst>
          </p:cNvPr>
          <p:cNvSpPr>
            <a:spLocks noGrp="1"/>
          </p:cNvSpPr>
          <p:nvPr>
            <p:ph type="title"/>
          </p:nvPr>
        </p:nvSpPr>
        <p:spPr/>
        <p:txBody>
          <a:bodyPr/>
          <a:lstStyle/>
          <a:p>
            <a:endParaRPr lang="ar-SA" dirty="0"/>
          </a:p>
        </p:txBody>
      </p:sp>
      <p:sp>
        <p:nvSpPr>
          <p:cNvPr id="3" name="عنصر نائب للمحتوى 2">
            <a:extLst>
              <a:ext uri="{FF2B5EF4-FFF2-40B4-BE49-F238E27FC236}">
                <a16:creationId xmlns:a16="http://schemas.microsoft.com/office/drawing/2014/main" id="{5EA29A03-85D6-7648-8756-E07916E26C54}"/>
              </a:ext>
            </a:extLst>
          </p:cNvPr>
          <p:cNvSpPr>
            <a:spLocks noGrp="1"/>
          </p:cNvSpPr>
          <p:nvPr>
            <p:ph idx="1"/>
          </p:nvPr>
        </p:nvSpPr>
        <p:spPr/>
        <p:txBody>
          <a:bodyPr>
            <a:normAutofit lnSpcReduction="10000"/>
          </a:bodyPr>
          <a:lstStyle/>
          <a:p>
            <a:pPr algn="just">
              <a:lnSpc>
                <a:spcPct val="200000"/>
              </a:lnSpc>
            </a:pPr>
            <a:r>
              <a:rPr lang="ar-SA" b="1" u="sng" dirty="0"/>
              <a:t>النص الحجاجي </a:t>
            </a:r>
            <a:r>
              <a:rPr lang="ar-SA" dirty="0"/>
              <a:t>هو نص متماسك ومنتظم في أجزائه مبني تبعاً لسياق منهجي، حيث وُضِع لغاية إقناع المتلقي بقبول أطروحة ما أو رفضها بناء على حجج يتضمنها لتدعم هذه الأطروحة او تفنِّدها، وقد يأخذ هذا النوع من النصوص أبعاداً عدّة منها: البعد الديني، والعلمي، التربوي، والنقدي، ويُرى في هذا النوع من النصوص أمور لغوية عدّة منها: استخدام أساليب المقابلة والموازنة والمجادلة. اللجوء إلى الأسلوب التقريري. اعتماد صيغ المفاضلة. انتهاج أسلوب التعليل. استخدام أسلوب الاستفهام. التأكيد باستخدام جمل خبرية طلبية.</a:t>
            </a:r>
          </a:p>
        </p:txBody>
      </p:sp>
    </p:spTree>
    <p:extLst>
      <p:ext uri="{BB962C8B-B14F-4D97-AF65-F5344CB8AC3E}">
        <p14:creationId xmlns:p14="http://schemas.microsoft.com/office/powerpoint/2010/main" val="104636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80604B-2050-AB44-94AA-D81935BA902A}"/>
              </a:ext>
            </a:extLst>
          </p:cNvPr>
          <p:cNvSpPr>
            <a:spLocks noGrp="1"/>
          </p:cNvSpPr>
          <p:nvPr>
            <p:ph type="title"/>
          </p:nvPr>
        </p:nvSpPr>
        <p:spPr>
          <a:xfrm>
            <a:off x="2589212" y="161655"/>
            <a:ext cx="8911687" cy="1280890"/>
          </a:xfrm>
        </p:spPr>
        <p:txBody>
          <a:bodyPr/>
          <a:lstStyle/>
          <a:p>
            <a:endParaRPr lang="ar-SA"/>
          </a:p>
        </p:txBody>
      </p:sp>
      <p:sp>
        <p:nvSpPr>
          <p:cNvPr id="3" name="عنصر نائب للمحتوى 2">
            <a:extLst>
              <a:ext uri="{FF2B5EF4-FFF2-40B4-BE49-F238E27FC236}">
                <a16:creationId xmlns:a16="http://schemas.microsoft.com/office/drawing/2014/main" id="{1562961C-0312-5841-A577-74A252BEF0EC}"/>
              </a:ext>
            </a:extLst>
          </p:cNvPr>
          <p:cNvSpPr>
            <a:spLocks noGrp="1"/>
          </p:cNvSpPr>
          <p:nvPr>
            <p:ph idx="1"/>
          </p:nvPr>
        </p:nvSpPr>
        <p:spPr>
          <a:xfrm>
            <a:off x="2589212" y="1713186"/>
            <a:ext cx="8915400" cy="4198036"/>
          </a:xfrm>
        </p:spPr>
        <p:txBody>
          <a:bodyPr/>
          <a:lstStyle/>
          <a:p>
            <a:pPr marL="0" indent="0">
              <a:buNone/>
            </a:pPr>
            <a:endParaRPr lang="ar-SA" dirty="0"/>
          </a:p>
        </p:txBody>
      </p:sp>
      <p:sp>
        <p:nvSpPr>
          <p:cNvPr id="4" name="مستطيل 3">
            <a:extLst>
              <a:ext uri="{FF2B5EF4-FFF2-40B4-BE49-F238E27FC236}">
                <a16:creationId xmlns:a16="http://schemas.microsoft.com/office/drawing/2014/main" id="{322BCBA9-D008-E645-BD7A-B1DFDBE801B7}"/>
              </a:ext>
            </a:extLst>
          </p:cNvPr>
          <p:cNvSpPr/>
          <p:nvPr/>
        </p:nvSpPr>
        <p:spPr>
          <a:xfrm>
            <a:off x="3047999" y="1918252"/>
            <a:ext cx="8252791" cy="3879203"/>
          </a:xfrm>
          <a:prstGeom prst="rect">
            <a:avLst/>
          </a:prstGeom>
        </p:spPr>
        <p:txBody>
          <a:bodyPr wrap="square">
            <a:spAutoFit/>
          </a:bodyPr>
          <a:lstStyle/>
          <a:p>
            <a:pPr algn="r">
              <a:lnSpc>
                <a:spcPct val="200000"/>
              </a:lnSpc>
            </a:pPr>
            <a:r>
              <a:rPr lang="ar-SA" b="1" u="sng" dirty="0">
                <a:solidFill>
                  <a:srgbClr val="333333"/>
                </a:solidFill>
                <a:ea typeface="Times New Roman" panose="02020603050405020304" pitchFamily="18" charset="0"/>
                <a:cs typeface="Arial" panose="020B0604020202020204" pitchFamily="34" charset="0"/>
              </a:rPr>
              <a:t>النص التفسيري </a:t>
            </a:r>
            <a:r>
              <a:rPr lang="ar-SA" dirty="0">
                <a:solidFill>
                  <a:srgbClr val="333333"/>
                </a:solidFill>
                <a:ea typeface="Times New Roman" panose="02020603050405020304" pitchFamily="18" charset="0"/>
                <a:cs typeface="Arial" panose="020B0604020202020204" pitchFamily="34" charset="0"/>
              </a:rPr>
              <a:t>هو نص يقدم فيه الكاتب للمتلقي فكرة ما، أو يفسر له ظاهرة ما اعتماداً على أدلة وبراهين معينة معدّة لتفسير هذه القضية مجال الطرح، وغالباً ما يستخدم هذا النوع من النصوص في المقالات، كما يُوصف بأنّه يعتمد أسلوباً تواصلياً للوصول إلى المتلقي.</a:t>
            </a:r>
          </a:p>
          <a:p>
            <a:pPr algn="r">
              <a:lnSpc>
                <a:spcPct val="200000"/>
              </a:lnSpc>
            </a:pPr>
            <a:r>
              <a:rPr lang="ar-SA" b="1" u="sng" dirty="0"/>
              <a:t>النص الوصفي </a:t>
            </a:r>
            <a:r>
              <a:rPr lang="ar-SA" dirty="0"/>
              <a:t>النص الوصفي هو أكثر أنواع النصوص استخداماً في الكتب المدرسية المقررة، فهو نص بنائيّ كثير التفاصيل، يحتوي على موضوع مركزي واحد تتفرع منه مواضيع فرعية أخرى يمكن تمثيلها بشكل هرمي أو فقاعي؛ وتُذكر لسرد معلومات واضحة ومنظّمة تتعلق في هذا الموضوع.</a:t>
            </a:r>
          </a:p>
        </p:txBody>
      </p:sp>
    </p:spTree>
    <p:extLst>
      <p:ext uri="{BB962C8B-B14F-4D97-AF65-F5344CB8AC3E}">
        <p14:creationId xmlns:p14="http://schemas.microsoft.com/office/powerpoint/2010/main" val="456099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F1619F0-D2F2-1345-9AE6-D5898147EFAF}"/>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54162D60-169C-0C47-8017-8EF443618DA2}"/>
              </a:ext>
            </a:extLst>
          </p:cNvPr>
          <p:cNvSpPr>
            <a:spLocks noGrp="1"/>
          </p:cNvSpPr>
          <p:nvPr>
            <p:ph idx="1"/>
          </p:nvPr>
        </p:nvSpPr>
        <p:spPr/>
        <p:txBody>
          <a:bodyPr/>
          <a:lstStyle/>
          <a:p>
            <a:pPr algn="just">
              <a:lnSpc>
                <a:spcPct val="200000"/>
              </a:lnSpc>
            </a:pPr>
            <a:r>
              <a:rPr lang="ar-SA" b="1" u="sng" dirty="0"/>
              <a:t>النص الإخباري</a:t>
            </a:r>
            <a:r>
              <a:rPr lang="ar-SA" dirty="0"/>
              <a:t> هو نص يستخدم في النصوص ذات الطابع الاجتماعي، أو السياسي، أو العلمي، أو الفنّي حيث يعرض فيه الكاتب المعلومات المراد إيصالها للقارئ مع مراعاة الحياد وعدم استخدام ضمائر المتكلم أو المخاطب، ومن خصائص هذا النص: الابتعاد عن الرأي الشخصي في طرح القضايا. استخدام أدوات الشرح والتفسير مثل: بمعنى، وذلك لأن، وما إلى ذلك من كلمات. كثرة الشروحات والتفسيرات للإجابة على أسئلة مثل: لماذا؟ كيف؟ أين؟.</a:t>
            </a:r>
          </a:p>
        </p:txBody>
      </p:sp>
    </p:spTree>
    <p:extLst>
      <p:ext uri="{BB962C8B-B14F-4D97-AF65-F5344CB8AC3E}">
        <p14:creationId xmlns:p14="http://schemas.microsoft.com/office/powerpoint/2010/main" val="3460519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9A4472A-A31C-C443-86DD-96D3AE20D6B3}"/>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E5BE6C35-C836-0F4F-86E9-2EC997A69B63}"/>
              </a:ext>
            </a:extLst>
          </p:cNvPr>
          <p:cNvSpPr>
            <a:spLocks noGrp="1"/>
          </p:cNvSpPr>
          <p:nvPr>
            <p:ph idx="1"/>
          </p:nvPr>
        </p:nvSpPr>
        <p:spPr/>
        <p:txBody>
          <a:bodyPr>
            <a:normAutofit/>
          </a:bodyPr>
          <a:lstStyle/>
          <a:p>
            <a:pPr rtl="0">
              <a:lnSpc>
                <a:spcPct val="160000"/>
              </a:lnSpc>
            </a:pPr>
            <a:r>
              <a:rPr lang="ar-SA" b="1" u="sng" dirty="0"/>
              <a:t>النص الإرشادي </a:t>
            </a:r>
            <a:r>
              <a:rPr lang="ar-SA" dirty="0"/>
              <a:t>هو النص الإيعازي الذي يتضمن إرشادات وتوجيهات تقدَّم لإفادة القارئ بما يناقشه النص من مواضيع تهمه وتهم المجتمع، ويكثر هذا النوع من النصوص في نصوص الخطابة الدينية والرسائل الموجهة للمرؤوسين ومن هم تحت الرعاية.</a:t>
            </a:r>
            <a:endParaRPr lang="en-US" dirty="0"/>
          </a:p>
          <a:p>
            <a:pPr rtl="0">
              <a:lnSpc>
                <a:spcPct val="160000"/>
              </a:lnSpc>
            </a:pPr>
            <a:r>
              <a:rPr lang="ar-SA" dirty="0"/>
              <a:t>النص الحواري هو ذلك النوع من النصوص الذي يهدف إلى توضيح الأمور بين المتحاورين فيما يتعلق بقضية ما، فيقوم كل طرف بتقديم الأدلة والبراهين التي تدعم وجهة نظره فيما يعبر عن مشاعره ورأيه، ويُذكر من خصائص هذا النص ما يأتي: تواتر أسماء الأعلام فيه. استخدام الجمل الحوارية الواضحة في مفرداتها. توظيف ضمائر المخاطب بكثرة. استخدام أساليب التعجب، والاستفهام، والأمر.</a:t>
            </a:r>
            <a:endParaRPr lang="en-US" dirty="0"/>
          </a:p>
          <a:p>
            <a:endParaRPr lang="ar-SA" dirty="0"/>
          </a:p>
        </p:txBody>
      </p:sp>
    </p:spTree>
    <p:extLst>
      <p:ext uri="{BB962C8B-B14F-4D97-AF65-F5344CB8AC3E}">
        <p14:creationId xmlns:p14="http://schemas.microsoft.com/office/powerpoint/2010/main" val="2856401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48A38F3-A773-FA47-B98E-C660B29E6289}"/>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365F50D1-9BB0-5941-A4F5-B5828EE6FB67}"/>
              </a:ext>
            </a:extLst>
          </p:cNvPr>
          <p:cNvSpPr>
            <a:spLocks noGrp="1"/>
          </p:cNvSpPr>
          <p:nvPr>
            <p:ph idx="1"/>
          </p:nvPr>
        </p:nvSpPr>
        <p:spPr/>
        <p:txBody>
          <a:bodyPr/>
          <a:lstStyle/>
          <a:p>
            <a:pPr algn="just">
              <a:lnSpc>
                <a:spcPct val="250000"/>
              </a:lnSpc>
            </a:pPr>
            <a:r>
              <a:rPr lang="ar-SA" u="sng" dirty="0"/>
              <a:t>ا</a:t>
            </a:r>
            <a:r>
              <a:rPr lang="ar-SA" b="1" u="sng" dirty="0"/>
              <a:t>لنص المعلوماتي </a:t>
            </a:r>
            <a:r>
              <a:rPr lang="ar-SA" dirty="0"/>
              <a:t>هو النص الذي يقدّم فيه الكاتب للمتلقي معلومات بخصوص موضوع معين باستخدام مصطلحات خاصة بهذا الموضوع، بحيث يبدأ النص بجمل افتتاحية شاملة يليها وصف أكثر تفصيلاً، قد تقدّم فيه الاحصائيات والأرقام والدراسات بأسلوب يميل إلى التعميم والموضوعية والوضوح</a:t>
            </a:r>
          </a:p>
        </p:txBody>
      </p:sp>
    </p:spTree>
    <p:extLst>
      <p:ext uri="{BB962C8B-B14F-4D97-AF65-F5344CB8AC3E}">
        <p14:creationId xmlns:p14="http://schemas.microsoft.com/office/powerpoint/2010/main" val="483489393"/>
      </p:ext>
    </p:extLst>
  </p:cSld>
  <p:clrMapOvr>
    <a:masterClrMapping/>
  </p:clrMapOvr>
</p:sld>
</file>

<file path=ppt/theme/theme1.xml><?xml version="1.0" encoding="utf-8"?>
<a:theme xmlns:a="http://schemas.openxmlformats.org/drawingml/2006/main" name="Office_15493970_TF10001069">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15493970_TF10001069" id="{30F67641-37DD-46B2-824C-BAB69B979588}" vid="{6DFA644C-33E7-4C0E-8EEC-6F319D91D3AD}"/>
    </a:ext>
  </a:extLst>
</a:theme>
</file>

<file path=docProps/app.xml><?xml version="1.0" encoding="utf-8"?>
<Properties xmlns="http://schemas.openxmlformats.org/officeDocument/2006/extended-properties" xmlns:vt="http://schemas.openxmlformats.org/officeDocument/2006/docPropsVTypes">
  <Template>Office_15493970_TF10001069</Template>
  <TotalTime>14</TotalTime>
  <Words>533</Words>
  <Application>Microsoft Macintosh PowerPoint</Application>
  <PresentationFormat>شاشة عريضة</PresentationFormat>
  <Paragraphs>12</Paragraphs>
  <Slides>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vt:i4>
      </vt:variant>
    </vt:vector>
  </HeadingPairs>
  <TitlesOfParts>
    <vt:vector size="13" baseType="lpstr">
      <vt:lpstr>Arial</vt:lpstr>
      <vt:lpstr>Century Gothic</vt:lpstr>
      <vt:lpstr>Tahoma</vt:lpstr>
      <vt:lpstr>Times New Roman</vt:lpstr>
      <vt:lpstr>Wingdings 3</vt:lpstr>
      <vt:lpstr>Office_15493970_TF10001069</vt:lpstr>
      <vt:lpstr>لسانيات النص المرحلة الرابعة</vt:lpstr>
      <vt:lpstr>أنواع النصوص في اللغة العربية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لسانيات النص المرحلة الرابعة</dc:title>
  <dc:creator>مستخدم Microsoft Office</dc:creator>
  <cp:lastModifiedBy>مستخدم Microsoft Office</cp:lastModifiedBy>
  <cp:revision>3</cp:revision>
  <dcterms:created xsi:type="dcterms:W3CDTF">2023-05-25T20:27:43Z</dcterms:created>
  <dcterms:modified xsi:type="dcterms:W3CDTF">2024-02-28T18:12:53Z</dcterms:modified>
</cp:coreProperties>
</file>