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D8EAF6-72E2-4231-89B0-C81FD00C983A}" type="datetimeFigureOut">
              <a:rPr lang="en-US" smtClean="0"/>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2EBD-E6A6-4275-8808-F9886E238859}"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6071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DD8EAF6-72E2-4231-89B0-C81FD00C983A}" type="datetimeFigureOut">
              <a:rPr lang="en-US" smtClean="0"/>
              <a:t>5/27/2019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3650083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D8EAF6-72E2-4231-89B0-C81FD00C983A}" type="datetimeFigureOut">
              <a:rPr lang="en-US" smtClean="0"/>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2494114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D8EAF6-72E2-4231-89B0-C81FD00C983A}" type="datetimeFigureOut">
              <a:rPr lang="en-US" smtClean="0"/>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2EBD-E6A6-4275-8808-F9886E238859}"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65880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D8EAF6-72E2-4231-89B0-C81FD00C983A}" type="datetimeFigureOut">
              <a:rPr lang="en-US" smtClean="0"/>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1366238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D8EAF6-72E2-4231-89B0-C81FD00C983A}" type="datetimeFigureOut">
              <a:rPr lang="en-US" smtClean="0"/>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2EBD-E6A6-4275-8808-F9886E238859}"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89755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D8EAF6-72E2-4231-89B0-C81FD00C983A}" type="datetimeFigureOut">
              <a:rPr lang="en-US" smtClean="0"/>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1420806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D8EAF6-72E2-4231-89B0-C81FD00C983A}" type="datetimeFigureOut">
              <a:rPr lang="en-US" smtClean="0"/>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2890451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D8EAF6-72E2-4231-89B0-C81FD00C983A}" type="datetimeFigureOut">
              <a:rPr lang="en-US" smtClean="0"/>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214361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D8EAF6-72E2-4231-89B0-C81FD00C983A}" type="datetimeFigureOut">
              <a:rPr lang="en-US" smtClean="0"/>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417639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D8EAF6-72E2-4231-89B0-C81FD00C983A}" type="datetimeFigureOut">
              <a:rPr lang="en-US" smtClean="0"/>
              <a:t>5/27/2019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1036506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D8EAF6-72E2-4231-89B0-C81FD00C983A}" type="datetimeFigureOut">
              <a:rPr lang="en-US" smtClean="0"/>
              <a:t>5/27/2019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985724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D8EAF6-72E2-4231-89B0-C81FD00C983A}" type="datetimeFigureOut">
              <a:rPr lang="en-US" smtClean="0"/>
              <a:t>5/27/2019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257954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D8EAF6-72E2-4231-89B0-C81FD00C983A}" type="datetimeFigureOut">
              <a:rPr lang="en-US" smtClean="0"/>
              <a:t>5/27/2019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2463908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8EAF6-72E2-4231-89B0-C81FD00C983A}" type="datetimeFigureOut">
              <a:rPr lang="en-US" smtClean="0"/>
              <a:t>5/27/2019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3644992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D8EAF6-72E2-4231-89B0-C81FD00C983A}" type="datetimeFigureOut">
              <a:rPr lang="en-US" smtClean="0"/>
              <a:t>5/27/2019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1144493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D8EAF6-72E2-4231-89B0-C81FD00C983A}" type="datetimeFigureOut">
              <a:rPr lang="en-US" smtClean="0"/>
              <a:t>5/27/2019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B2EBD-E6A6-4275-8808-F9886E238859}" type="slidenum">
              <a:rPr lang="en-US" smtClean="0"/>
              <a:t>‹#›</a:t>
            </a:fld>
            <a:endParaRPr lang="en-US"/>
          </a:p>
        </p:txBody>
      </p:sp>
    </p:spTree>
    <p:extLst>
      <p:ext uri="{BB962C8B-B14F-4D97-AF65-F5344CB8AC3E}">
        <p14:creationId xmlns:p14="http://schemas.microsoft.com/office/powerpoint/2010/main" val="2090776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DD8EAF6-72E2-4231-89B0-C81FD00C983A}" type="datetimeFigureOut">
              <a:rPr lang="en-US" smtClean="0"/>
              <a:t>5/27/2019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F5B2EBD-E6A6-4275-8808-F9886E238859}" type="slidenum">
              <a:rPr lang="en-US" smtClean="0"/>
              <a:t>‹#›</a:t>
            </a:fld>
            <a:endParaRPr lang="en-US"/>
          </a:p>
        </p:txBody>
      </p:sp>
    </p:spTree>
    <p:extLst>
      <p:ext uri="{BB962C8B-B14F-4D97-AF65-F5344CB8AC3E}">
        <p14:creationId xmlns:p14="http://schemas.microsoft.com/office/powerpoint/2010/main" val="214590622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Sugar" TargetMode="External"/><Relationship Id="rId2" Type="http://schemas.openxmlformats.org/officeDocument/2006/relationships/hyperlink" Target="http://en.wikipedia.org/wiki/Confection"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http://en.wikipedia.org/wiki/Candy#Manufacture" TargetMode="External"/><Relationship Id="rId4" Type="http://schemas.openxmlformats.org/officeDocument/2006/relationships/hyperlink" Target="http://en.wikipedia.org/wiki/Wate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Cake_decoratin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9BE74BE-0459-4124-BF69-FD7B9B3D20B6}"/>
              </a:ext>
            </a:extLst>
          </p:cNvPr>
          <p:cNvSpPr/>
          <p:nvPr/>
        </p:nvSpPr>
        <p:spPr>
          <a:xfrm>
            <a:off x="4510277" y="1199322"/>
            <a:ext cx="3171446" cy="1155060"/>
          </a:xfrm>
          <a:prstGeom prst="rect">
            <a:avLst/>
          </a:prstGeom>
        </p:spPr>
        <p:txBody>
          <a:bodyPr wrap="none">
            <a:spAutoFit/>
          </a:bodyPr>
          <a:lstStyle/>
          <a:p>
            <a:pPr algn="ctr">
              <a:lnSpc>
                <a:spcPct val="125000"/>
              </a:lnSpc>
              <a:spcAft>
                <a:spcPts val="0"/>
              </a:spcAft>
            </a:pPr>
            <a:r>
              <a:rPr lang="en-US" sz="6000" b="1" dirty="0">
                <a:solidFill>
                  <a:srgbClr val="FFFF00"/>
                </a:solidFill>
                <a:latin typeface="Cambria Math" panose="02040503050406030204" pitchFamily="18" charset="0"/>
                <a:ea typeface="Times New Roman" panose="02020603050405020304" pitchFamily="18" charset="0"/>
                <a:cs typeface="Times New Roman" panose="02020603050405020304" pitchFamily="18" charset="0"/>
              </a:rPr>
              <a:t>Fondants</a:t>
            </a:r>
            <a:endParaRPr lang="en-US" sz="6000" dirty="0">
              <a:solidFill>
                <a:srgbClr val="FFFF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24C4C3ED-F5A9-438D-B94A-4E2FF7376417}"/>
              </a:ext>
            </a:extLst>
          </p:cNvPr>
          <p:cNvSpPr/>
          <p:nvPr/>
        </p:nvSpPr>
        <p:spPr>
          <a:xfrm>
            <a:off x="4019437" y="2981022"/>
            <a:ext cx="4153125" cy="2677656"/>
          </a:xfrm>
          <a:prstGeom prst="rect">
            <a:avLst/>
          </a:prstGeom>
        </p:spPr>
        <p:txBody>
          <a:bodyPr wrap="none">
            <a:spAutoFit/>
          </a:bodyPr>
          <a:lstStyle/>
          <a:p>
            <a:pPr algn="ctr"/>
            <a:r>
              <a:rPr lang="en-US" sz="2400" b="1" dirty="0" err="1">
                <a:solidFill>
                  <a:srgbClr val="0000CC"/>
                </a:solidFill>
                <a:latin typeface="Cambria Math" panose="02040503050406030204" pitchFamily="18" charset="0"/>
                <a:ea typeface="Times New Roman" panose="02020603050405020304" pitchFamily="18" charset="0"/>
                <a:cs typeface="Times New Roman" panose="02020603050405020304" pitchFamily="18" charset="0"/>
              </a:rPr>
              <a:t>Exprement</a:t>
            </a:r>
            <a:r>
              <a:rPr lang="en-US" sz="2400" b="1" dirty="0">
                <a:solidFill>
                  <a:srgbClr val="0000CC"/>
                </a:solidFill>
                <a:latin typeface="Cambria Math" panose="02040503050406030204" pitchFamily="18" charset="0"/>
                <a:ea typeface="Times New Roman" panose="02020603050405020304" pitchFamily="18" charset="0"/>
                <a:cs typeface="Times New Roman" panose="02020603050405020304" pitchFamily="18" charset="0"/>
              </a:rPr>
              <a:t> 05</a:t>
            </a:r>
          </a:p>
          <a:p>
            <a:pPr algn="ctr"/>
            <a:r>
              <a:rPr lang="en-US" sz="2400" b="1" dirty="0">
                <a:solidFill>
                  <a:srgbClr val="0000CC"/>
                </a:solidFill>
                <a:latin typeface="Cambria Math" panose="02040503050406030204" pitchFamily="18" charset="0"/>
                <a:ea typeface="Times New Roman" panose="02020603050405020304" pitchFamily="18" charset="0"/>
                <a:cs typeface="Times New Roman" panose="02020603050405020304" pitchFamily="18" charset="0"/>
              </a:rPr>
              <a:t>3</a:t>
            </a:r>
            <a:r>
              <a:rPr lang="en-US" sz="2400" b="1" baseline="30000" dirty="0">
                <a:solidFill>
                  <a:srgbClr val="0000CC"/>
                </a:solidFill>
                <a:latin typeface="Cambria Math" panose="02040503050406030204" pitchFamily="18" charset="0"/>
                <a:ea typeface="Times New Roman" panose="02020603050405020304" pitchFamily="18" charset="0"/>
                <a:cs typeface="Times New Roman" panose="02020603050405020304" pitchFamily="18" charset="0"/>
              </a:rPr>
              <a:t>rd</a:t>
            </a:r>
            <a:r>
              <a:rPr lang="en-US" sz="2400" b="1" dirty="0">
                <a:solidFill>
                  <a:srgbClr val="0000CC"/>
                </a:solidFill>
                <a:latin typeface="Cambria Math" panose="02040503050406030204" pitchFamily="18" charset="0"/>
                <a:ea typeface="Times New Roman" panose="02020603050405020304" pitchFamily="18" charset="0"/>
                <a:cs typeface="Times New Roman" panose="02020603050405020304" pitchFamily="18" charset="0"/>
              </a:rPr>
              <a:t> Year Students</a:t>
            </a:r>
          </a:p>
          <a:p>
            <a:pPr algn="ctr"/>
            <a:r>
              <a:rPr lang="en-US" sz="2400" b="1" dirty="0">
                <a:solidFill>
                  <a:srgbClr val="0000CC"/>
                </a:solidFill>
                <a:latin typeface="Cambria Math" panose="02040503050406030204" pitchFamily="18" charset="0"/>
                <a:ea typeface="Times New Roman" panose="02020603050405020304" pitchFamily="18" charset="0"/>
                <a:cs typeface="Times New Roman" panose="02020603050405020304" pitchFamily="18" charset="0"/>
              </a:rPr>
              <a:t>Food Technology Department</a:t>
            </a:r>
          </a:p>
          <a:p>
            <a:pPr algn="ctr"/>
            <a:endParaRPr lang="en-US" sz="2400" b="1" dirty="0">
              <a:solidFill>
                <a:srgbClr val="0000CC"/>
              </a:solidFill>
              <a:latin typeface="Cambria Math" panose="02040503050406030204" pitchFamily="18" charset="0"/>
              <a:cs typeface="Times New Roman" panose="02020603050405020304" pitchFamily="18" charset="0"/>
            </a:endParaRPr>
          </a:p>
          <a:p>
            <a:pPr algn="ctr"/>
            <a:endParaRPr lang="en-US" sz="2400" b="1" dirty="0">
              <a:solidFill>
                <a:srgbClr val="0000CC"/>
              </a:solidFill>
              <a:latin typeface="Cambria Math" panose="02040503050406030204" pitchFamily="18" charset="0"/>
              <a:cs typeface="Times New Roman" panose="02020603050405020304" pitchFamily="18" charset="0"/>
            </a:endParaRPr>
          </a:p>
          <a:p>
            <a:pPr algn="ctr"/>
            <a:endParaRPr lang="en-US" sz="2400" b="1" dirty="0">
              <a:solidFill>
                <a:srgbClr val="0000CC"/>
              </a:solidFill>
              <a:latin typeface="Cambria Math" panose="02040503050406030204" pitchFamily="18" charset="0"/>
              <a:cs typeface="Times New Roman" panose="02020603050405020304" pitchFamily="18" charset="0"/>
            </a:endParaRPr>
          </a:p>
          <a:p>
            <a:pPr algn="ctr"/>
            <a:r>
              <a:rPr lang="en-US" sz="2400" b="1" dirty="0">
                <a:solidFill>
                  <a:srgbClr val="FFFF00"/>
                </a:solidFill>
                <a:latin typeface="Cambria Math" panose="02040503050406030204" pitchFamily="18" charset="0"/>
                <a:cs typeface="Times New Roman" panose="02020603050405020304" pitchFamily="18" charset="0"/>
              </a:rPr>
              <a:t>Assis. Lecturer: </a:t>
            </a:r>
            <a:r>
              <a:rPr lang="en-US" sz="2400" b="1" dirty="0" err="1">
                <a:solidFill>
                  <a:srgbClr val="FFFF00"/>
                </a:solidFill>
                <a:latin typeface="Cambria Math" panose="02040503050406030204" pitchFamily="18" charset="0"/>
                <a:cs typeface="Times New Roman" panose="02020603050405020304" pitchFamily="18" charset="0"/>
              </a:rPr>
              <a:t>Srwa</a:t>
            </a:r>
            <a:r>
              <a:rPr lang="en-US" sz="2400" b="1" dirty="0">
                <a:solidFill>
                  <a:srgbClr val="FFFF00"/>
                </a:solidFill>
                <a:latin typeface="Cambria Math" panose="02040503050406030204" pitchFamily="18" charset="0"/>
                <a:cs typeface="Times New Roman" panose="02020603050405020304" pitchFamily="18" charset="0"/>
              </a:rPr>
              <a:t> R. Hamza</a:t>
            </a:r>
            <a:endParaRPr lang="en-US" sz="2400" dirty="0">
              <a:solidFill>
                <a:srgbClr val="FFFF00"/>
              </a:solidFill>
            </a:endParaRPr>
          </a:p>
        </p:txBody>
      </p:sp>
      <p:pic>
        <p:nvPicPr>
          <p:cNvPr id="6" name="Picture 5">
            <a:extLst>
              <a:ext uri="{FF2B5EF4-FFF2-40B4-BE49-F238E27FC236}">
                <a16:creationId xmlns:a16="http://schemas.microsoft.com/office/drawing/2014/main" id="{E335B5FC-6497-4751-8FD9-95B11CA9F540}"/>
              </a:ext>
            </a:extLst>
          </p:cNvPr>
          <p:cNvPicPr/>
          <p:nvPr/>
        </p:nvPicPr>
        <p:blipFill rotWithShape="1">
          <a:blip r:embed="rId2">
            <a:extLst>
              <a:ext uri="{28A0092B-C50C-407E-A947-70E740481C1C}">
                <a14:useLocalDpi xmlns:a14="http://schemas.microsoft.com/office/drawing/2010/main" val="0"/>
              </a:ext>
            </a:extLst>
          </a:blip>
          <a:srcRect t="28503" b="22599"/>
          <a:stretch/>
        </p:blipFill>
        <p:spPr bwMode="auto">
          <a:xfrm>
            <a:off x="372864" y="1420427"/>
            <a:ext cx="3977196" cy="2188308"/>
          </a:xfrm>
          <a:prstGeom prst="rect">
            <a:avLst/>
          </a:prstGeom>
          <a:noFill/>
          <a:ln>
            <a:noFill/>
          </a:ln>
          <a:extLst>
            <a:ext uri="{53640926-AAD7-44D8-BBD7-CCE9431645EC}">
              <a14:shadowObscured xmlns:a14="http://schemas.microsoft.com/office/drawing/2010/main"/>
            </a:ext>
          </a:extLst>
        </p:spPr>
      </p:pic>
      <p:pic>
        <p:nvPicPr>
          <p:cNvPr id="7" name="Picture 6">
            <a:extLst>
              <a:ext uri="{FF2B5EF4-FFF2-40B4-BE49-F238E27FC236}">
                <a16:creationId xmlns:a16="http://schemas.microsoft.com/office/drawing/2014/main" id="{CA33796A-C492-46DB-B37E-206BE53EE59C}"/>
              </a:ext>
            </a:extLst>
          </p:cNvPr>
          <p:cNvPicPr/>
          <p:nvPr/>
        </p:nvPicPr>
        <p:blipFill rotWithShape="1">
          <a:blip r:embed="rId3">
            <a:extLst>
              <a:ext uri="{28A0092B-C50C-407E-A947-70E740481C1C}">
                <a14:useLocalDpi xmlns:a14="http://schemas.microsoft.com/office/drawing/2010/main" val="0"/>
              </a:ext>
            </a:extLst>
          </a:blip>
          <a:srcRect t="4011" b="24012"/>
          <a:stretch/>
        </p:blipFill>
        <p:spPr bwMode="auto">
          <a:xfrm>
            <a:off x="7835181" y="1420427"/>
            <a:ext cx="3977196" cy="218830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26936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214619-647F-4410-A776-11151DA5E51B}"/>
              </a:ext>
            </a:extLst>
          </p:cNvPr>
          <p:cNvSpPr/>
          <p:nvPr/>
        </p:nvSpPr>
        <p:spPr>
          <a:xfrm>
            <a:off x="4304644" y="2413337"/>
            <a:ext cx="3582712" cy="1015663"/>
          </a:xfrm>
          <a:prstGeom prst="rect">
            <a:avLst/>
          </a:prstGeom>
        </p:spPr>
        <p:txBody>
          <a:bodyPr wrap="none">
            <a:spAutoFit/>
          </a:bodyPr>
          <a:lstStyle/>
          <a:p>
            <a:r>
              <a:rPr lang="en-US" sz="6000" b="1" dirty="0">
                <a:solidFill>
                  <a:srgbClr val="FFFF00"/>
                </a:solidFill>
                <a:latin typeface="Cambria Math" panose="02040503050406030204" pitchFamily="18" charset="0"/>
                <a:ea typeface="Times New Roman" panose="02020603050405020304" pitchFamily="18" charset="0"/>
                <a:cs typeface="Times New Roman" panose="02020603050405020304" pitchFamily="18" charset="0"/>
              </a:rPr>
              <a:t>Thank You</a:t>
            </a:r>
            <a:endParaRPr lang="en-US" sz="6000" dirty="0">
              <a:solidFill>
                <a:srgbClr val="FFFF00"/>
              </a:solidFill>
            </a:endParaRPr>
          </a:p>
        </p:txBody>
      </p:sp>
    </p:spTree>
    <p:extLst>
      <p:ext uri="{BB962C8B-B14F-4D97-AF65-F5344CB8AC3E}">
        <p14:creationId xmlns:p14="http://schemas.microsoft.com/office/powerpoint/2010/main" val="136221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C2198D-0337-44B4-AA9E-3B86305FDE27}"/>
              </a:ext>
            </a:extLst>
          </p:cNvPr>
          <p:cNvSpPr/>
          <p:nvPr/>
        </p:nvSpPr>
        <p:spPr>
          <a:xfrm>
            <a:off x="1334609" y="851227"/>
            <a:ext cx="9144000" cy="4665251"/>
          </a:xfrm>
          <a:prstGeom prst="rect">
            <a:avLst/>
          </a:prstGeom>
        </p:spPr>
        <p:txBody>
          <a:bodyPr wrap="square">
            <a:spAutoFit/>
          </a:bodyPr>
          <a:lstStyle/>
          <a:p>
            <a:pPr algn="just">
              <a:lnSpc>
                <a:spcPct val="125000"/>
              </a:lnSpc>
              <a:spcAft>
                <a:spcPts val="0"/>
              </a:spcAft>
            </a:pPr>
            <a:r>
              <a:rPr lang="en-US" sz="2400" b="1" dirty="0">
                <a:solidFill>
                  <a:srgbClr val="C00000"/>
                </a:solidFill>
                <a:latin typeface="Cambria Math" panose="02040503050406030204" pitchFamily="18" charset="0"/>
                <a:ea typeface="Times New Roman" panose="02020603050405020304" pitchFamily="18" charset="0"/>
                <a:cs typeface="Times New Roman" panose="02020603050405020304" pitchFamily="18" charset="0"/>
              </a:rPr>
              <a:t>Fondant (sugar paste)</a:t>
            </a:r>
            <a:r>
              <a:rPr lang="en-US" sz="2400" dirty="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a:t> is the simplest of crystallized sugar confections, consisting of sugar crystals in a saturated solution of sugar and other carbohydrates. Normally there is approximately 50-60% sugar crystals present in its structure mixed into the 40-50% of syrup. </a:t>
            </a:r>
            <a:endParaRPr lang="en-US" sz="2400" dirty="0">
              <a:solidFill>
                <a:srgbClr val="000000"/>
              </a:solidFill>
              <a:latin typeface="Times New Roman" panose="02020603050405020304" pitchFamily="18" charset="0"/>
              <a:ea typeface="Times New Roman" panose="02020603050405020304" pitchFamily="18"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400" dirty="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a:t>Fondants is made up of three main elements Sucrose, corn syrup and water.</a:t>
            </a:r>
            <a:endParaRPr lang="en-US" sz="2400" dirty="0">
              <a:solidFill>
                <a:srgbClr val="000000"/>
              </a:solidFill>
              <a:latin typeface="Times New Roman" panose="02020603050405020304" pitchFamily="18" charset="0"/>
              <a:ea typeface="Times New Roman" panose="02020603050405020304" pitchFamily="18"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400" dirty="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a:t>Other ingredients can also be added to alter the characteristics of the fondant, </a:t>
            </a:r>
            <a:r>
              <a:rPr lang="en-US" sz="2400" dirty="0" err="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a:t>including:Invert</a:t>
            </a:r>
            <a:r>
              <a:rPr lang="en-US" sz="2400" dirty="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a:t> sugar, Glycerol, Sorbitol, Agar, Pectin and Gelatin.</a:t>
            </a:r>
            <a:endParaRPr lang="en-US" sz="24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827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6F18C5-0DAF-450C-8E18-94443BD111AA}"/>
              </a:ext>
            </a:extLst>
          </p:cNvPr>
          <p:cNvSpPr/>
          <p:nvPr/>
        </p:nvSpPr>
        <p:spPr>
          <a:xfrm>
            <a:off x="1103790" y="1150485"/>
            <a:ext cx="6096000" cy="1126847"/>
          </a:xfrm>
          <a:prstGeom prst="rect">
            <a:avLst/>
          </a:prstGeom>
        </p:spPr>
        <p:txBody>
          <a:bodyPr>
            <a:spAutoFit/>
          </a:bodyPr>
          <a:lstStyle/>
          <a:p>
            <a:pPr algn="just">
              <a:lnSpc>
                <a:spcPct val="125000"/>
              </a:lnSpc>
              <a:spcAft>
                <a:spcPts val="0"/>
              </a:spcAft>
            </a:pPr>
            <a:r>
              <a:rPr lang="en-US" sz="2800" b="1" dirty="0">
                <a:solidFill>
                  <a:srgbClr val="FFFF00"/>
                </a:solidFill>
                <a:latin typeface="Cambria Math" panose="02040503050406030204" pitchFamily="18" charset="0"/>
                <a:ea typeface="Times New Roman" panose="02020603050405020304" pitchFamily="18" charset="0"/>
                <a:cs typeface="Times New Roman" panose="02020603050405020304" pitchFamily="18" charset="0"/>
              </a:rPr>
              <a:t>Types of fondant:</a:t>
            </a:r>
            <a:endParaRPr lang="en-US" sz="2800" dirty="0">
              <a:solidFill>
                <a:srgbClr val="FFFF00"/>
              </a:solidFill>
              <a:latin typeface="Calibri" panose="020F0502020204030204" pitchFamily="34" charset="0"/>
              <a:ea typeface="Times New Roman" panose="02020603050405020304" pitchFamily="18" charset="0"/>
              <a:cs typeface="Arial" panose="020B0604020202020204" pitchFamily="34" charset="0"/>
            </a:endParaRPr>
          </a:p>
          <a:p>
            <a:pPr algn="just">
              <a:lnSpc>
                <a:spcPct val="125000"/>
              </a:lnSpc>
              <a:spcAft>
                <a:spcPts val="0"/>
              </a:spcAft>
            </a:pPr>
            <a:r>
              <a:rPr lang="en-US" sz="2800" dirty="0">
                <a:latin typeface="Cambria Math" panose="02040503050406030204" pitchFamily="18" charset="0"/>
                <a:ea typeface="Times New Roman" panose="02020603050405020304" pitchFamily="18" charset="0"/>
                <a:cs typeface="Times New Roman" panose="02020603050405020304" pitchFamily="18" charset="0"/>
              </a:rPr>
              <a:t>There are two main types of fondant:</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99917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CD780B-B7E5-4E8B-A93C-9FCF09E47DC7}"/>
              </a:ext>
            </a:extLst>
          </p:cNvPr>
          <p:cNvSpPr/>
          <p:nvPr/>
        </p:nvSpPr>
        <p:spPr>
          <a:xfrm>
            <a:off x="340310" y="347007"/>
            <a:ext cx="11395969" cy="2364045"/>
          </a:xfrm>
          <a:prstGeom prst="rect">
            <a:avLst/>
          </a:prstGeom>
        </p:spPr>
        <p:txBody>
          <a:bodyPr wrap="square">
            <a:spAutoFit/>
          </a:bodyPr>
          <a:lstStyle/>
          <a:p>
            <a:pPr marL="342900" lvl="0" indent="-342900" algn="just">
              <a:lnSpc>
                <a:spcPct val="125000"/>
              </a:lnSpc>
              <a:buClr>
                <a:srgbClr val="C00000"/>
              </a:buClr>
              <a:buSzPts val="1400"/>
              <a:buFont typeface="Cambria Math" panose="02040503050406030204" pitchFamily="18" charset="0"/>
              <a:buAutoNum type="arabicPeriod"/>
            </a:pPr>
            <a:r>
              <a:rPr lang="en-US" sz="2400" b="1" dirty="0">
                <a:solidFill>
                  <a:srgbClr val="FFFF00"/>
                </a:solidFill>
                <a:latin typeface="Cambria Math" panose="02040503050406030204" pitchFamily="18" charset="0"/>
                <a:ea typeface="Times New Roman" panose="02020603050405020304" pitchFamily="18" charset="0"/>
                <a:cs typeface="Times New Roman" panose="02020603050405020304" pitchFamily="18" charset="0"/>
              </a:rPr>
              <a:t>Poured fondant:</a:t>
            </a:r>
            <a:r>
              <a:rPr lang="en-US" sz="2400" dirty="0">
                <a:solidFill>
                  <a:srgbClr val="FFFF00"/>
                </a:solidFill>
                <a:latin typeface="Cambria Math" panose="02040503050406030204" pitchFamily="18" charset="0"/>
                <a:ea typeface="Times New Roman" panose="02020603050405020304" pitchFamily="18" charset="0"/>
                <a:cs typeface="Times New Roman" panose="02020603050405020304" pitchFamily="18" charset="0"/>
              </a:rPr>
              <a:t> </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is a very gelatinous, thick liquid , creamy </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hlinkClick r:id="rId2" tooltip="Confection">
                  <a:extLst>
                    <a:ext uri="{A12FA001-AC4F-418D-AE19-62706E023703}">
                      <ahyp:hlinkClr xmlns:ahyp="http://schemas.microsoft.com/office/drawing/2018/hyperlinkcolor" val="tx"/>
                    </a:ext>
                  </a:extLst>
                </a:hlinkClick>
              </a:rPr>
              <a:t>confection</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 used an icing or filling for cakes and other pastries. it is </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hlinkClick r:id="rId3" tooltip="Sugar">
                  <a:extLst>
                    <a:ext uri="{A12FA001-AC4F-418D-AE19-62706E023703}">
                      <ahyp:hlinkClr xmlns:ahyp="http://schemas.microsoft.com/office/drawing/2018/hyperlinkcolor" val="tx"/>
                    </a:ext>
                  </a:extLst>
                </a:hlinkClick>
              </a:rPr>
              <a:t>sugar</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 and </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hlinkClick r:id="rId4" tooltip="Water">
                  <a:extLst>
                    <a:ext uri="{A12FA001-AC4F-418D-AE19-62706E023703}">
                      <ahyp:hlinkClr xmlns:ahyp="http://schemas.microsoft.com/office/drawing/2018/hyperlinkcolor" val="tx"/>
                    </a:ext>
                  </a:extLst>
                </a:hlinkClick>
              </a:rPr>
              <a:t>water</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 cooked to the </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hlinkClick r:id="rId5" tooltip="Candy">
                  <a:extLst>
                    <a:ext uri="{A12FA001-AC4F-418D-AE19-62706E023703}">
                      <ahyp:hlinkClr xmlns:ahyp="http://schemas.microsoft.com/office/drawing/2018/hyperlinkcolor" val="tx"/>
                    </a:ext>
                  </a:extLst>
                </a:hlinkClick>
              </a:rPr>
              <a:t>soft-ball stage</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 cooled slightly, and stirred until it is an opaque mass of creamy consistency. Sometimes lemon or vanilla is added to the mixture, mainly for taste. Other flavorings are used as well, as are various colorings.</a:t>
            </a:r>
            <a:endPar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14B40D6A-1DA0-48E6-865E-256190E6B1A8}"/>
              </a:ext>
            </a:extLst>
          </p:cNvPr>
          <p:cNvPicPr/>
          <p:nvPr/>
        </p:nvPicPr>
        <p:blipFill rotWithShape="1">
          <a:blip r:embed="rId6">
            <a:extLst>
              <a:ext uri="{28A0092B-C50C-407E-A947-70E740481C1C}">
                <a14:useLocalDpi xmlns:a14="http://schemas.microsoft.com/office/drawing/2010/main" val="0"/>
              </a:ext>
            </a:extLst>
          </a:blip>
          <a:srcRect t="28503" b="22599"/>
          <a:stretch/>
        </p:blipFill>
        <p:spPr bwMode="auto">
          <a:xfrm>
            <a:off x="3133818" y="2711052"/>
            <a:ext cx="6634914" cy="388505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09701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24E239-70A7-4F5C-AAC0-883148E37C33}"/>
              </a:ext>
            </a:extLst>
          </p:cNvPr>
          <p:cNvSpPr/>
          <p:nvPr/>
        </p:nvSpPr>
        <p:spPr>
          <a:xfrm>
            <a:off x="704295" y="489050"/>
            <a:ext cx="11049740" cy="2364045"/>
          </a:xfrm>
          <a:prstGeom prst="rect">
            <a:avLst/>
          </a:prstGeom>
        </p:spPr>
        <p:txBody>
          <a:bodyPr wrap="square">
            <a:spAutoFit/>
          </a:bodyPr>
          <a:lstStyle/>
          <a:p>
            <a:pPr lvl="0" algn="just">
              <a:lnSpc>
                <a:spcPct val="125000"/>
              </a:lnSpc>
              <a:buClr>
                <a:srgbClr val="C00000"/>
              </a:buClr>
              <a:buSzPts val="1400"/>
            </a:pPr>
            <a:r>
              <a:rPr lang="en-US" sz="2400" b="1" dirty="0">
                <a:solidFill>
                  <a:srgbClr val="FFFF00"/>
                </a:solidFill>
                <a:latin typeface="Cambria Math" panose="02040503050406030204" pitchFamily="18" charset="0"/>
                <a:ea typeface="Times New Roman" panose="02020603050405020304" pitchFamily="18" charset="0"/>
                <a:cs typeface="Times New Roman" panose="02020603050405020304" pitchFamily="18" charset="0"/>
              </a:rPr>
              <a:t>2-Rolled fondant (Icing fondant):</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 is commonly used to </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hlinkClick r:id="rId2" tooltip="Cake decorating">
                  <a:extLst>
                    <a:ext uri="{A12FA001-AC4F-418D-AE19-62706E023703}">
                      <ahyp:hlinkClr xmlns:ahyp="http://schemas.microsoft.com/office/drawing/2018/hyperlinkcolor" val="tx"/>
                    </a:ext>
                  </a:extLst>
                </a:hlinkClick>
              </a:rPr>
              <a:t>decorate cakes</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 is made with sugar, water and corn syrup. To make a pliable dough, gelatin and/or </a:t>
            </a:r>
            <a:r>
              <a:rPr lang="en-US" sz="2400" dirty="0" err="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glycerine</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 is added.</a:t>
            </a:r>
            <a:endParaRPr lang="en-US" sz="2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5000"/>
              </a:lnSpc>
              <a:spcAft>
                <a:spcPts val="0"/>
              </a:spcAft>
            </a:pPr>
            <a:r>
              <a:rPr lang="en-US" sz="2400" b="1" dirty="0">
                <a:solidFill>
                  <a:srgbClr val="FFFF00"/>
                </a:solidFill>
                <a:latin typeface="Cambria Math" panose="02040503050406030204" pitchFamily="18" charset="0"/>
                <a:ea typeface="Times New Roman" panose="02020603050405020304" pitchFamily="18" charset="0"/>
                <a:cs typeface="Times New Roman" panose="02020603050405020304" pitchFamily="18" charset="0"/>
              </a:rPr>
              <a:t>Marshmallow fondant:</a:t>
            </a:r>
            <a:r>
              <a:rPr lang="en-US" sz="24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 is a form of rolled fondant it is made by combining melted shelf-stable marshmallows, water, powder sugar, and solid vegetable shortening.</a:t>
            </a:r>
            <a:endParaRPr lang="en-US" sz="24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3" name="Picture 2">
            <a:extLst>
              <a:ext uri="{FF2B5EF4-FFF2-40B4-BE49-F238E27FC236}">
                <a16:creationId xmlns:a16="http://schemas.microsoft.com/office/drawing/2014/main" id="{465F19F8-D7AB-497D-B52C-F2BC08B19991}"/>
              </a:ext>
            </a:extLst>
          </p:cNvPr>
          <p:cNvPicPr/>
          <p:nvPr/>
        </p:nvPicPr>
        <p:blipFill rotWithShape="1">
          <a:blip r:embed="rId3">
            <a:extLst>
              <a:ext uri="{28A0092B-C50C-407E-A947-70E740481C1C}">
                <a14:useLocalDpi xmlns:a14="http://schemas.microsoft.com/office/drawing/2010/main" val="0"/>
              </a:ext>
            </a:extLst>
          </a:blip>
          <a:srcRect t="4011" b="24012"/>
          <a:stretch/>
        </p:blipFill>
        <p:spPr bwMode="auto">
          <a:xfrm>
            <a:off x="3293616" y="2951047"/>
            <a:ext cx="6076568" cy="376047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51541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532D5D-C071-4852-9319-F863A7168179}"/>
              </a:ext>
            </a:extLst>
          </p:cNvPr>
          <p:cNvSpPr/>
          <p:nvPr/>
        </p:nvSpPr>
        <p:spPr>
          <a:xfrm>
            <a:off x="588884" y="702076"/>
            <a:ext cx="10978719" cy="4897110"/>
          </a:xfrm>
          <a:prstGeom prst="rect">
            <a:avLst/>
          </a:prstGeom>
        </p:spPr>
        <p:txBody>
          <a:bodyPr wrap="square">
            <a:spAutoFit/>
          </a:bodyPr>
          <a:lstStyle/>
          <a:p>
            <a:pPr algn="just">
              <a:lnSpc>
                <a:spcPct val="125000"/>
              </a:lnSpc>
              <a:spcAft>
                <a:spcPts val="0"/>
              </a:spcAft>
            </a:pPr>
            <a:r>
              <a:rPr lang="en-US" sz="2800" b="1" dirty="0">
                <a:solidFill>
                  <a:srgbClr val="0000CC"/>
                </a:solidFill>
                <a:latin typeface="Cambria Math" panose="02040503050406030204" pitchFamily="18" charset="0"/>
                <a:ea typeface="Times New Roman" panose="02020603050405020304" pitchFamily="18" charset="0"/>
                <a:cs typeface="Times New Roman" panose="02020603050405020304" pitchFamily="18" charset="0"/>
              </a:rPr>
              <a:t>Tips for working with rolled fondant: </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400"/>
              <a:buFont typeface="Cambria Math" panose="02040503050406030204" pitchFamily="18" charset="0"/>
              <a:buAutoNum type="arabicPeriod"/>
              <a:tabLst>
                <a:tab pos="457200" algn="l"/>
              </a:tabLst>
            </a:pPr>
            <a:r>
              <a:rPr lang="en-US" sz="28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Rolled Fondant can dry out quickly. If you need to store it for short periods of time, wrap it in plastic wrap and store it in plastic bag.</a:t>
            </a:r>
            <a:endParaRPr lang="en-US" sz="2800" dirty="0">
              <a:solidFill>
                <a:schemeClr val="bg1"/>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400"/>
              <a:buFont typeface="Cambria Math" panose="02040503050406030204" pitchFamily="18" charset="0"/>
              <a:buAutoNum type="arabicPeriod"/>
              <a:tabLst>
                <a:tab pos="457200" algn="l"/>
              </a:tabLst>
            </a:pPr>
            <a:r>
              <a:rPr lang="en-US" sz="28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For longer storage, roll fondant into a ball, then coat with a little vegetable oil. Wrap in plastic wrap, then place the wrapped fondant in an airtight container. It can be stored for up to 2 months this way. Do not refrigerate or freeze it.</a:t>
            </a:r>
            <a:endParaRPr lang="en-US" sz="2800" dirty="0">
              <a:solidFill>
                <a:schemeClr val="bg1"/>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400"/>
              <a:buFont typeface="Cambria Math" panose="02040503050406030204" pitchFamily="18" charset="0"/>
              <a:buAutoNum type="arabicPeriod"/>
              <a:tabLst>
                <a:tab pos="457200" algn="l"/>
              </a:tabLst>
            </a:pPr>
            <a:r>
              <a:rPr lang="en-US" sz="2800"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If rolled fondant is too soft or sticky to roll, knead in a little additional powdered sugar.</a:t>
            </a:r>
            <a:endParaRPr lang="en-US" sz="28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12515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B1AF3B-86F7-4178-A0AD-E6C1905F99AB}"/>
              </a:ext>
            </a:extLst>
          </p:cNvPr>
          <p:cNvSpPr/>
          <p:nvPr/>
        </p:nvSpPr>
        <p:spPr>
          <a:xfrm>
            <a:off x="535618" y="444643"/>
            <a:ext cx="10472691" cy="4897110"/>
          </a:xfrm>
          <a:prstGeom prst="rect">
            <a:avLst/>
          </a:prstGeom>
        </p:spPr>
        <p:txBody>
          <a:bodyPr wrap="square">
            <a:spAutoFit/>
          </a:bodyPr>
          <a:lstStyle/>
          <a:p>
            <a:pPr algn="just">
              <a:lnSpc>
                <a:spcPct val="125000"/>
              </a:lnSpc>
              <a:spcAft>
                <a:spcPts val="0"/>
              </a:spcAft>
            </a:pPr>
            <a:r>
              <a:rPr lang="en-US" sz="2800" b="1" dirty="0">
                <a:solidFill>
                  <a:srgbClr val="0000CC"/>
                </a:solidFill>
                <a:latin typeface="Cambria Math" panose="02040503050406030204" pitchFamily="18" charset="0"/>
                <a:ea typeface="Times New Roman" panose="02020603050405020304" pitchFamily="18" charset="0"/>
                <a:cs typeface="Times New Roman" panose="02020603050405020304" pitchFamily="18" charset="0"/>
              </a:rPr>
              <a:t>Make Rolled Fondant</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a:lnSpc>
                <a:spcPct val="125000"/>
              </a:lnSpc>
              <a:spcAft>
                <a:spcPts val="0"/>
              </a:spcAft>
            </a:pPr>
            <a:r>
              <a:rPr lang="en-US" sz="2800" b="1" dirty="0">
                <a:solidFill>
                  <a:srgbClr val="C00000"/>
                </a:solidFill>
                <a:latin typeface="Cambria Math" panose="02040503050406030204" pitchFamily="18" charset="0"/>
                <a:ea typeface="Times New Roman" panose="02020603050405020304" pitchFamily="18" charset="0"/>
                <a:cs typeface="Times New Roman" panose="02020603050405020304" pitchFamily="18" charset="0"/>
              </a:rPr>
              <a:t>Ingredients:</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800" dirty="0">
                <a:latin typeface="Cambria Math" panose="02040503050406030204" pitchFamily="18" charset="0"/>
                <a:ea typeface="Times New Roman" panose="02020603050405020304" pitchFamily="18" charset="0"/>
                <a:cs typeface="Times New Roman" panose="02020603050405020304" pitchFamily="18" charset="0"/>
              </a:rPr>
              <a:t>2 full teaspoons(package) unflavored gelatin</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800" dirty="0">
                <a:latin typeface="Cambria Math" panose="02040503050406030204" pitchFamily="18" charset="0"/>
                <a:ea typeface="Times New Roman" panose="02020603050405020304" pitchFamily="18" charset="0"/>
                <a:cs typeface="Times New Roman" panose="02020603050405020304" pitchFamily="18" charset="0"/>
              </a:rPr>
              <a:t>1/4 cup water</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800" dirty="0">
                <a:latin typeface="Cambria Math" panose="02040503050406030204" pitchFamily="18" charset="0"/>
                <a:ea typeface="Times New Roman" panose="02020603050405020304" pitchFamily="18" charset="0"/>
                <a:cs typeface="Times New Roman" panose="02020603050405020304" pitchFamily="18" charset="0"/>
              </a:rPr>
              <a:t>1/2 cup glucose syrup or corn syrup</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800" dirty="0">
                <a:latin typeface="Cambria Math" panose="02040503050406030204" pitchFamily="18" charset="0"/>
                <a:ea typeface="Times New Roman" panose="02020603050405020304" pitchFamily="18" charset="0"/>
                <a:cs typeface="Times New Roman" panose="02020603050405020304" pitchFamily="18" charset="0"/>
              </a:rPr>
              <a:t>1 tablespoon glycerin</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800" dirty="0">
                <a:latin typeface="Cambria Math" panose="02040503050406030204" pitchFamily="18" charset="0"/>
                <a:ea typeface="Times New Roman" panose="02020603050405020304" pitchFamily="18" charset="0"/>
                <a:cs typeface="Times New Roman" panose="02020603050405020304" pitchFamily="18" charset="0"/>
              </a:rPr>
              <a:t>2 tablespoons (1oz/30g) shortening or butter</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800" dirty="0">
                <a:latin typeface="Cambria Math" panose="02040503050406030204" pitchFamily="18" charset="0"/>
                <a:ea typeface="Times New Roman" panose="02020603050405020304" pitchFamily="18" charset="0"/>
                <a:cs typeface="Times New Roman" panose="02020603050405020304" pitchFamily="18" charset="0"/>
              </a:rPr>
              <a:t>1 teaspoon vanilla extract</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800" dirty="0">
                <a:latin typeface="Cambria Math" panose="02040503050406030204" pitchFamily="18" charset="0"/>
                <a:ea typeface="Times New Roman" panose="02020603050405020304" pitchFamily="18" charset="0"/>
                <a:cs typeface="Times New Roman" panose="02020603050405020304" pitchFamily="18" charset="0"/>
              </a:rPr>
              <a:t>8 cups sifted confectioners' sugar</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7516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748492-198F-47C4-A706-2240D6DEEC9D}"/>
              </a:ext>
            </a:extLst>
          </p:cNvPr>
          <p:cNvSpPr/>
          <p:nvPr/>
        </p:nvSpPr>
        <p:spPr>
          <a:xfrm>
            <a:off x="1023891" y="955119"/>
            <a:ext cx="6815092" cy="4358501"/>
          </a:xfrm>
          <a:prstGeom prst="rect">
            <a:avLst/>
          </a:prstGeom>
        </p:spPr>
        <p:txBody>
          <a:bodyPr wrap="square">
            <a:spAutoFit/>
          </a:bodyPr>
          <a:lstStyle/>
          <a:p>
            <a:pPr algn="just">
              <a:lnSpc>
                <a:spcPct val="125000"/>
              </a:lnSpc>
              <a:spcAft>
                <a:spcPts val="0"/>
              </a:spcAft>
            </a:pPr>
            <a:r>
              <a:rPr lang="en-US" sz="2800" b="1" dirty="0">
                <a:solidFill>
                  <a:srgbClr val="0000CC"/>
                </a:solidFill>
                <a:latin typeface="Cambria Math" panose="02040503050406030204" pitchFamily="18" charset="0"/>
                <a:ea typeface="Times New Roman" panose="02020603050405020304" pitchFamily="18" charset="0"/>
                <a:cs typeface="Times New Roman" panose="02020603050405020304" pitchFamily="18" charset="0"/>
              </a:rPr>
              <a:t>Marshmallow fondant:</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a:lnSpc>
                <a:spcPct val="125000"/>
              </a:lnSpc>
              <a:spcAft>
                <a:spcPts val="0"/>
              </a:spcAft>
            </a:pPr>
            <a:r>
              <a:rPr lang="en-US" sz="2800" b="1" dirty="0">
                <a:solidFill>
                  <a:srgbClr val="C00000"/>
                </a:solidFill>
                <a:latin typeface="Cambria Math" panose="02040503050406030204" pitchFamily="18" charset="0"/>
                <a:ea typeface="Times New Roman" panose="02020603050405020304" pitchFamily="18" charset="0"/>
                <a:cs typeface="Times New Roman" panose="02020603050405020304" pitchFamily="18" charset="0"/>
              </a:rPr>
              <a:t>Ingredients: </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800" dirty="0">
                <a:latin typeface="Cambria Math" panose="02040503050406030204" pitchFamily="18" charset="0"/>
                <a:ea typeface="Times New Roman" panose="02020603050405020304" pitchFamily="18" charset="0"/>
                <a:cs typeface="Times New Roman" panose="02020603050405020304" pitchFamily="18" charset="0"/>
              </a:rPr>
              <a:t>250 gm mini marshmallows</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800" dirty="0">
                <a:latin typeface="Cambria Math" panose="02040503050406030204" pitchFamily="18" charset="0"/>
                <a:ea typeface="Times New Roman" panose="02020603050405020304" pitchFamily="18" charset="0"/>
                <a:cs typeface="Times New Roman" panose="02020603050405020304" pitchFamily="18" charset="0"/>
              </a:rPr>
              <a:t>1/4 cup water</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800" dirty="0">
                <a:latin typeface="Cambria Math" panose="02040503050406030204" pitchFamily="18" charset="0"/>
                <a:ea typeface="Times New Roman" panose="02020603050405020304" pitchFamily="18" charset="0"/>
                <a:cs typeface="Times New Roman" panose="02020603050405020304" pitchFamily="18" charset="0"/>
              </a:rPr>
              <a:t>4 cups powdered sugar</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800" dirty="0">
                <a:latin typeface="Cambria Math" panose="02040503050406030204" pitchFamily="18" charset="0"/>
                <a:ea typeface="Times New Roman" panose="02020603050405020304" pitchFamily="18" charset="0"/>
                <a:cs typeface="Times New Roman" panose="02020603050405020304" pitchFamily="18" charset="0"/>
              </a:rPr>
              <a:t>1/4 cup vegetable shortening</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800" dirty="0">
                <a:latin typeface="Cambria Math" panose="02040503050406030204" pitchFamily="18" charset="0"/>
                <a:ea typeface="Times New Roman" panose="02020603050405020304" pitchFamily="18" charset="0"/>
                <a:cs typeface="Times New Roman" panose="02020603050405020304" pitchFamily="18" charset="0"/>
              </a:rPr>
              <a:t>1 teaspoon vanilla extract</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000"/>
              <a:buFont typeface="Courier New" panose="02070309020205020404" pitchFamily="49" charset="0"/>
              <a:buChar char="o"/>
              <a:tabLst>
                <a:tab pos="457200" algn="l"/>
              </a:tabLst>
            </a:pPr>
            <a:r>
              <a:rPr lang="en-US" sz="2800" dirty="0">
                <a:latin typeface="Cambria Math" panose="02040503050406030204" pitchFamily="18" charset="0"/>
                <a:ea typeface="Times New Roman" panose="02020603050405020304" pitchFamily="18" charset="0"/>
                <a:cs typeface="Times New Roman" panose="02020603050405020304" pitchFamily="18" charset="0"/>
              </a:rPr>
              <a:t>Salt</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9529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7B7DA6-470F-4036-BBAD-5580CD61F1D0}"/>
              </a:ext>
            </a:extLst>
          </p:cNvPr>
          <p:cNvSpPr/>
          <p:nvPr/>
        </p:nvSpPr>
        <p:spPr>
          <a:xfrm>
            <a:off x="648071" y="733118"/>
            <a:ext cx="10715346" cy="4290790"/>
          </a:xfrm>
          <a:prstGeom prst="rect">
            <a:avLst/>
          </a:prstGeom>
        </p:spPr>
        <p:txBody>
          <a:bodyPr wrap="square">
            <a:spAutoFit/>
          </a:bodyPr>
          <a:lstStyle/>
          <a:p>
            <a:pPr algn="just">
              <a:lnSpc>
                <a:spcPct val="125000"/>
              </a:lnSpc>
              <a:spcAft>
                <a:spcPts val="0"/>
              </a:spcAft>
            </a:pPr>
            <a:r>
              <a:rPr lang="en-US" sz="2200" b="1" dirty="0">
                <a:solidFill>
                  <a:srgbClr val="FFFF00"/>
                </a:solidFill>
                <a:latin typeface="Cambria Math" panose="02040503050406030204" pitchFamily="18" charset="0"/>
                <a:ea typeface="Times New Roman" panose="02020603050405020304" pitchFamily="18" charset="0"/>
                <a:cs typeface="Times New Roman" panose="02020603050405020304" pitchFamily="18" charset="0"/>
              </a:rPr>
              <a:t>Instructions:</a:t>
            </a:r>
            <a:endParaRPr lang="en-US" sz="2200" b="1" dirty="0">
              <a:solidFill>
                <a:srgbClr val="FFFF00"/>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400"/>
              <a:buFont typeface="+mj-lt"/>
              <a:buAutoNum type="arabicPeriod"/>
              <a:tabLst>
                <a:tab pos="457200" algn="l"/>
              </a:tabLst>
            </a:pPr>
            <a:r>
              <a:rPr lang="en-US" sz="2200" b="1"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Place marshmallows and 2 tablespoons of water in a large microwave-safe bowl. </a:t>
            </a:r>
            <a:endParaRPr lang="en-US" sz="2200" b="1" dirty="0">
              <a:solidFill>
                <a:schemeClr val="bg1"/>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400"/>
              <a:buFont typeface="+mj-lt"/>
              <a:buAutoNum type="arabicPeriod"/>
              <a:tabLst>
                <a:tab pos="457200" algn="l"/>
              </a:tabLst>
            </a:pPr>
            <a:r>
              <a:rPr lang="en-US" sz="2200" b="1"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Microwave for 30 seconds on high; stir until mixed well. Continue microwaving in 30 second intervals until they are melted and smooth.</a:t>
            </a:r>
            <a:endParaRPr lang="en-US" sz="2200" b="1" dirty="0">
              <a:solidFill>
                <a:schemeClr val="bg1"/>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400"/>
              <a:buFont typeface="+mj-lt"/>
              <a:buAutoNum type="arabicPeriod"/>
              <a:tabLst>
                <a:tab pos="457200" algn="l"/>
              </a:tabLst>
            </a:pPr>
            <a:r>
              <a:rPr lang="en-US" sz="2200" b="1"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Place about 3 cups of the powdered sugar on top of the melted marshmallow mixture and gently fold it into the marshmallows.</a:t>
            </a:r>
            <a:endParaRPr lang="en-US" sz="2200" b="1" dirty="0">
              <a:solidFill>
                <a:schemeClr val="bg1"/>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400"/>
              <a:buFont typeface="+mj-lt"/>
              <a:buAutoNum type="arabicPeriod"/>
              <a:tabLst>
                <a:tab pos="457200" algn="l"/>
              </a:tabLst>
            </a:pPr>
            <a:r>
              <a:rPr lang="en-US" sz="2200" b="1"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Grease your hands and your counter-top generously with shortening. Turn marshmallow mixture onto counter and start kneading it like you would dough. </a:t>
            </a:r>
            <a:endParaRPr lang="en-US" sz="2200" b="1" dirty="0">
              <a:solidFill>
                <a:schemeClr val="bg1"/>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25000"/>
              </a:lnSpc>
              <a:spcAft>
                <a:spcPts val="0"/>
              </a:spcAft>
              <a:buSzPts val="1400"/>
              <a:buFont typeface="+mj-lt"/>
              <a:buAutoNum type="arabicPeriod"/>
              <a:tabLst>
                <a:tab pos="457200" algn="l"/>
              </a:tabLst>
            </a:pPr>
            <a:r>
              <a:rPr lang="en-US" sz="2200" b="1" dirty="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a:t>Add more confectioners' sugar as needed and re-grease your hands the counter-top as needed.</a:t>
            </a:r>
            <a:endParaRPr lang="en-US" sz="2200" b="1" dirty="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6236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TotalTime>
  <Words>509</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Calibri</vt:lpstr>
      <vt:lpstr>Cambria Math</vt:lpstr>
      <vt:lpstr>Century Gothic</vt:lpstr>
      <vt:lpstr>Courier New</vt:lpstr>
      <vt:lpstr>Times New Roman</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hijran77 Sanaan</dc:creator>
  <cp:lastModifiedBy>hijran77 Sanaan</cp:lastModifiedBy>
  <cp:revision>3</cp:revision>
  <dcterms:created xsi:type="dcterms:W3CDTF">2019-05-27T05:13:34Z</dcterms:created>
  <dcterms:modified xsi:type="dcterms:W3CDTF">2019-05-27T05:25:13Z</dcterms:modified>
</cp:coreProperties>
</file>