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7" r:id="rId12"/>
    <p:sldId id="268" r:id="rId13"/>
    <p:sldId id="269" r:id="rId14"/>
    <p:sldId id="275" r:id="rId15"/>
    <p:sldId id="274" r:id="rId16"/>
    <p:sldId id="270" r:id="rId17"/>
    <p:sldId id="271" r:id="rId18"/>
    <p:sldId id="272" r:id="rId19"/>
    <p:sldId id="273" r:id="rId20"/>
    <p:sldId id="276"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9F8059C-5F68-462A-972C-6022A43E4C29}"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5321F2-886E-4B32-AF5E-987AD2E36627}" type="slidenum">
              <a:rPr lang="en-US" smtClean="0"/>
              <a:t>‹#›</a:t>
            </a:fld>
            <a:endParaRPr lang="en-US"/>
          </a:p>
        </p:txBody>
      </p:sp>
    </p:spTree>
    <p:extLst>
      <p:ext uri="{BB962C8B-B14F-4D97-AF65-F5344CB8AC3E}">
        <p14:creationId xmlns:p14="http://schemas.microsoft.com/office/powerpoint/2010/main" val="2447450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F8059C-5F68-462A-972C-6022A43E4C29}"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5321F2-886E-4B32-AF5E-987AD2E36627}" type="slidenum">
              <a:rPr lang="en-US" smtClean="0"/>
              <a:t>‹#›</a:t>
            </a:fld>
            <a:endParaRPr lang="en-US"/>
          </a:p>
        </p:txBody>
      </p:sp>
    </p:spTree>
    <p:extLst>
      <p:ext uri="{BB962C8B-B14F-4D97-AF65-F5344CB8AC3E}">
        <p14:creationId xmlns:p14="http://schemas.microsoft.com/office/powerpoint/2010/main" val="29075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F8059C-5F68-462A-972C-6022A43E4C29}"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5321F2-886E-4B32-AF5E-987AD2E36627}" type="slidenum">
              <a:rPr lang="en-US" smtClean="0"/>
              <a:t>‹#›</a:t>
            </a:fld>
            <a:endParaRPr lang="en-US"/>
          </a:p>
        </p:txBody>
      </p:sp>
    </p:spTree>
    <p:extLst>
      <p:ext uri="{BB962C8B-B14F-4D97-AF65-F5344CB8AC3E}">
        <p14:creationId xmlns:p14="http://schemas.microsoft.com/office/powerpoint/2010/main" val="3827404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F8059C-5F68-462A-972C-6022A43E4C29}"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5321F2-886E-4B32-AF5E-987AD2E36627}" type="slidenum">
              <a:rPr lang="en-US" smtClean="0"/>
              <a:t>‹#›</a:t>
            </a:fld>
            <a:endParaRPr lang="en-US"/>
          </a:p>
        </p:txBody>
      </p:sp>
    </p:spTree>
    <p:extLst>
      <p:ext uri="{BB962C8B-B14F-4D97-AF65-F5344CB8AC3E}">
        <p14:creationId xmlns:p14="http://schemas.microsoft.com/office/powerpoint/2010/main" val="2208629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F8059C-5F68-462A-972C-6022A43E4C29}"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5321F2-886E-4B32-AF5E-987AD2E36627}" type="slidenum">
              <a:rPr lang="en-US" smtClean="0"/>
              <a:t>‹#›</a:t>
            </a:fld>
            <a:endParaRPr lang="en-US"/>
          </a:p>
        </p:txBody>
      </p:sp>
    </p:spTree>
    <p:extLst>
      <p:ext uri="{BB962C8B-B14F-4D97-AF65-F5344CB8AC3E}">
        <p14:creationId xmlns:p14="http://schemas.microsoft.com/office/powerpoint/2010/main" val="428015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9F8059C-5F68-462A-972C-6022A43E4C29}" type="datetimeFigureOut">
              <a:rPr lang="en-US" smtClean="0"/>
              <a:t>9/14/2022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5321F2-886E-4B32-AF5E-987AD2E36627}" type="slidenum">
              <a:rPr lang="en-US" smtClean="0"/>
              <a:t>‹#›</a:t>
            </a:fld>
            <a:endParaRPr lang="en-US"/>
          </a:p>
        </p:txBody>
      </p:sp>
    </p:spTree>
    <p:extLst>
      <p:ext uri="{BB962C8B-B14F-4D97-AF65-F5344CB8AC3E}">
        <p14:creationId xmlns:p14="http://schemas.microsoft.com/office/powerpoint/2010/main" val="2456782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9F8059C-5F68-462A-972C-6022A43E4C29}" type="datetimeFigureOut">
              <a:rPr lang="en-US" smtClean="0"/>
              <a:t>9/14/2022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5321F2-886E-4B32-AF5E-987AD2E36627}" type="slidenum">
              <a:rPr lang="en-US" smtClean="0"/>
              <a:t>‹#›</a:t>
            </a:fld>
            <a:endParaRPr lang="en-US"/>
          </a:p>
        </p:txBody>
      </p:sp>
    </p:spTree>
    <p:extLst>
      <p:ext uri="{BB962C8B-B14F-4D97-AF65-F5344CB8AC3E}">
        <p14:creationId xmlns:p14="http://schemas.microsoft.com/office/powerpoint/2010/main" val="2413062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9F8059C-5F68-462A-972C-6022A43E4C29}" type="datetimeFigureOut">
              <a:rPr lang="en-US" smtClean="0"/>
              <a:t>9/14/2022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5321F2-886E-4B32-AF5E-987AD2E36627}" type="slidenum">
              <a:rPr lang="en-US" smtClean="0"/>
              <a:t>‹#›</a:t>
            </a:fld>
            <a:endParaRPr lang="en-US"/>
          </a:p>
        </p:txBody>
      </p:sp>
    </p:spTree>
    <p:extLst>
      <p:ext uri="{BB962C8B-B14F-4D97-AF65-F5344CB8AC3E}">
        <p14:creationId xmlns:p14="http://schemas.microsoft.com/office/powerpoint/2010/main" val="2185146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8059C-5F68-462A-972C-6022A43E4C29}" type="datetimeFigureOut">
              <a:rPr lang="en-US" smtClean="0"/>
              <a:t>9/14/2022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5321F2-886E-4B32-AF5E-987AD2E36627}" type="slidenum">
              <a:rPr lang="en-US" smtClean="0"/>
              <a:t>‹#›</a:t>
            </a:fld>
            <a:endParaRPr lang="en-US"/>
          </a:p>
        </p:txBody>
      </p:sp>
    </p:spTree>
    <p:extLst>
      <p:ext uri="{BB962C8B-B14F-4D97-AF65-F5344CB8AC3E}">
        <p14:creationId xmlns:p14="http://schemas.microsoft.com/office/powerpoint/2010/main" val="2578026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F8059C-5F68-462A-972C-6022A43E4C29}" type="datetimeFigureOut">
              <a:rPr lang="en-US" smtClean="0"/>
              <a:t>9/14/2022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5321F2-886E-4B32-AF5E-987AD2E36627}" type="slidenum">
              <a:rPr lang="en-US" smtClean="0"/>
              <a:t>‹#›</a:t>
            </a:fld>
            <a:endParaRPr lang="en-US"/>
          </a:p>
        </p:txBody>
      </p:sp>
    </p:spTree>
    <p:extLst>
      <p:ext uri="{BB962C8B-B14F-4D97-AF65-F5344CB8AC3E}">
        <p14:creationId xmlns:p14="http://schemas.microsoft.com/office/powerpoint/2010/main" val="237526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F8059C-5F68-462A-972C-6022A43E4C29}" type="datetimeFigureOut">
              <a:rPr lang="en-US" smtClean="0"/>
              <a:t>9/14/2022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5321F2-886E-4B32-AF5E-987AD2E36627}" type="slidenum">
              <a:rPr lang="en-US" smtClean="0"/>
              <a:t>‹#›</a:t>
            </a:fld>
            <a:endParaRPr lang="en-US"/>
          </a:p>
        </p:txBody>
      </p:sp>
    </p:spTree>
    <p:extLst>
      <p:ext uri="{BB962C8B-B14F-4D97-AF65-F5344CB8AC3E}">
        <p14:creationId xmlns:p14="http://schemas.microsoft.com/office/powerpoint/2010/main" val="1242161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8059C-5F68-462A-972C-6022A43E4C29}" type="datetimeFigureOut">
              <a:rPr lang="en-US" smtClean="0"/>
              <a:t>9/14/2022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5321F2-886E-4B32-AF5E-987AD2E36627}" type="slidenum">
              <a:rPr lang="en-US" smtClean="0"/>
              <a:t>‹#›</a:t>
            </a:fld>
            <a:endParaRPr lang="en-US"/>
          </a:p>
        </p:txBody>
      </p:sp>
    </p:spTree>
    <p:extLst>
      <p:ext uri="{BB962C8B-B14F-4D97-AF65-F5344CB8AC3E}">
        <p14:creationId xmlns:p14="http://schemas.microsoft.com/office/powerpoint/2010/main" val="3609739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05050"/>
            <a:ext cx="7772400" cy="1295400"/>
          </a:xfrm>
        </p:spPr>
        <p:txBody>
          <a:bodyPr>
            <a:normAutofit fontScale="90000"/>
          </a:bodyPr>
          <a:lstStyle/>
          <a:p>
            <a:r>
              <a:rPr lang="ar-IQ" dirty="0">
                <a:solidFill>
                  <a:schemeClr val="tx2">
                    <a:lumMod val="75000"/>
                  </a:schemeClr>
                </a:solidFill>
                <a:cs typeface="Ali_K_Alwand" pitchFamily="2" charset="-78"/>
              </a:rPr>
              <a:t>هةريَمى كوردستان – عيَراق</a:t>
            </a:r>
            <a:br>
              <a:rPr lang="ar-IQ" dirty="0">
                <a:solidFill>
                  <a:schemeClr val="tx2">
                    <a:lumMod val="75000"/>
                  </a:schemeClr>
                </a:solidFill>
                <a:cs typeface="Ali_K_Alwand" pitchFamily="2" charset="-78"/>
              </a:rPr>
            </a:br>
            <a:r>
              <a:rPr lang="ar-IQ" dirty="0">
                <a:solidFill>
                  <a:schemeClr val="tx2">
                    <a:lumMod val="75000"/>
                  </a:schemeClr>
                </a:solidFill>
                <a:cs typeface="Ali_K_Alwand" pitchFamily="2" charset="-78"/>
              </a:rPr>
              <a:t>كؤليَذى ثةروةردة</a:t>
            </a:r>
            <a:br>
              <a:rPr lang="ar-IQ" dirty="0">
                <a:solidFill>
                  <a:schemeClr val="tx2">
                    <a:lumMod val="75000"/>
                  </a:schemeClr>
                </a:solidFill>
                <a:cs typeface="Ali_K_Alwand" pitchFamily="2" charset="-78"/>
              </a:rPr>
            </a:br>
            <a:r>
              <a:rPr lang="ar-IQ" dirty="0">
                <a:solidFill>
                  <a:schemeClr val="tx2">
                    <a:lumMod val="75000"/>
                  </a:schemeClr>
                </a:solidFill>
                <a:cs typeface="Ali_K_Alwand" pitchFamily="2" charset="-78"/>
              </a:rPr>
              <a:t>بةشى ريَنمايى ثةروةردةيى و دةروونى</a:t>
            </a:r>
            <a:br>
              <a:rPr lang="en-US" dirty="0">
                <a:solidFill>
                  <a:schemeClr val="tx2">
                    <a:lumMod val="75000"/>
                  </a:schemeClr>
                </a:solidFill>
                <a:cs typeface="Ali_K_Alwand" pitchFamily="2" charset="-78"/>
              </a:rPr>
            </a:br>
            <a:r>
              <a:rPr lang="ar-IQ" dirty="0">
                <a:solidFill>
                  <a:schemeClr val="tx2">
                    <a:lumMod val="75000"/>
                  </a:schemeClr>
                </a:solidFill>
                <a:cs typeface="Ali_K_Alwand" pitchFamily="2" charset="-78"/>
              </a:rPr>
              <a:t>زانكؤى سةلاحةدين– هةوليَر</a:t>
            </a:r>
            <a:endParaRPr lang="en-US" dirty="0"/>
          </a:p>
        </p:txBody>
      </p:sp>
      <p:sp>
        <p:nvSpPr>
          <p:cNvPr id="3" name="Subtitle 2"/>
          <p:cNvSpPr>
            <a:spLocks noGrp="1"/>
          </p:cNvSpPr>
          <p:nvPr>
            <p:ph type="subTitle" idx="1"/>
          </p:nvPr>
        </p:nvSpPr>
        <p:spPr>
          <a:xfrm>
            <a:off x="1371600" y="4343400"/>
            <a:ext cx="6400800" cy="1295400"/>
          </a:xfrm>
        </p:spPr>
        <p:txBody>
          <a:bodyPr>
            <a:normAutofit fontScale="85000" lnSpcReduction="20000"/>
          </a:bodyPr>
          <a:lstStyle/>
          <a:p>
            <a:r>
              <a:rPr lang="en-US" dirty="0" err="1">
                <a:solidFill>
                  <a:srgbClr val="FF0000"/>
                </a:solidFill>
                <a:cs typeface="Ali_K_Alwand" pitchFamily="2" charset="-78"/>
              </a:rPr>
              <a:t>Srwa</a:t>
            </a:r>
            <a:r>
              <a:rPr lang="en-US" dirty="0">
                <a:solidFill>
                  <a:srgbClr val="FF0000"/>
                </a:solidFill>
                <a:cs typeface="Ali_K_Alwand" pitchFamily="2" charset="-78"/>
              </a:rPr>
              <a:t> Jaafar </a:t>
            </a:r>
            <a:r>
              <a:rPr lang="en-US" dirty="0" err="1">
                <a:solidFill>
                  <a:srgbClr val="FF0000"/>
                </a:solidFill>
                <a:cs typeface="Ali_K_Alwand" pitchFamily="2" charset="-78"/>
              </a:rPr>
              <a:t>hussein</a:t>
            </a:r>
            <a:endParaRPr lang="ar-IQ" dirty="0">
              <a:solidFill>
                <a:srgbClr val="FF0000"/>
              </a:solidFill>
              <a:cs typeface="Ali_K_Alwand" pitchFamily="2" charset="-78"/>
            </a:endParaRPr>
          </a:p>
          <a:p>
            <a:r>
              <a:rPr lang="ar-IQ" dirty="0">
                <a:solidFill>
                  <a:srgbClr val="FF0000"/>
                </a:solidFill>
                <a:cs typeface="Ali_K_Alwand" pitchFamily="2" charset="-78"/>
              </a:rPr>
              <a:t>ماستةر لة ثيًوان وهةلسةنطاندن</a:t>
            </a:r>
            <a:endParaRPr lang="en-US" dirty="0">
              <a:solidFill>
                <a:srgbClr val="FF0000"/>
              </a:solidFill>
              <a:cs typeface="Ali_K_Alwand" pitchFamily="2" charset="-78"/>
            </a:endParaRPr>
          </a:p>
          <a:p>
            <a:r>
              <a:rPr lang="en-US" dirty="0" err="1">
                <a:solidFill>
                  <a:srgbClr val="FF0000"/>
                </a:solidFill>
                <a:cs typeface="Ali_K_Alwand" pitchFamily="2" charset="-78"/>
              </a:rPr>
              <a:t>Srwa</a:t>
            </a:r>
            <a:r>
              <a:rPr lang="en-US" dirty="0">
                <a:solidFill>
                  <a:srgbClr val="FF0000"/>
                </a:solidFill>
                <a:cs typeface="Ali_K_Alwand" pitchFamily="2" charset="-78"/>
              </a:rPr>
              <a:t> jaafar@gmail.com</a:t>
            </a:r>
            <a:endParaRPr lang="ar-IQ" dirty="0">
              <a:solidFill>
                <a:srgbClr val="FF0000"/>
              </a:solidFill>
              <a:cs typeface="Ali_K_Alwand" pitchFamily="2" charset="-78"/>
            </a:endParaRPr>
          </a:p>
          <a:p>
            <a:endParaRPr lang="en-US" dirty="0"/>
          </a:p>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779911" y="0"/>
            <a:ext cx="1663065" cy="1751965"/>
          </a:xfrm>
          <a:prstGeom prst="rect">
            <a:avLst/>
          </a:prstGeom>
          <a:noFill/>
          <a:ln>
            <a:noFill/>
          </a:ln>
        </p:spPr>
      </p:pic>
    </p:spTree>
    <p:extLst>
      <p:ext uri="{BB962C8B-B14F-4D97-AF65-F5344CB8AC3E}">
        <p14:creationId xmlns:p14="http://schemas.microsoft.com/office/powerpoint/2010/main" val="3603963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1219200"/>
            <a:ext cx="7532914" cy="2677656"/>
          </a:xfrm>
          <a:prstGeom prst="rect">
            <a:avLst/>
          </a:prstGeom>
        </p:spPr>
        <p:txBody>
          <a:bodyPr wrap="square">
            <a:spAutoFit/>
          </a:bodyPr>
          <a:lstStyle/>
          <a:p>
            <a:pPr algn="r" rtl="1"/>
            <a:r>
              <a:rPr lang="ar-IQ" sz="2800" b="1" dirty="0">
                <a:solidFill>
                  <a:srgbClr val="FF0000"/>
                </a:solidFill>
                <a:cs typeface="Ali_K_Alwand" pitchFamily="2" charset="-78"/>
              </a:rPr>
              <a:t>*طرنطي بؤ مامؤستا</a:t>
            </a:r>
            <a:endParaRPr lang="en-US" sz="2800" dirty="0">
              <a:solidFill>
                <a:srgbClr val="FF0000"/>
              </a:solidFill>
              <a:cs typeface="Ali_K_Alwand" pitchFamily="2" charset="-78"/>
            </a:endParaRPr>
          </a:p>
          <a:p>
            <a:pPr marL="457200" lvl="0" indent="-457200" algn="r" rtl="1">
              <a:buFont typeface="Arial" pitchFamily="34" charset="0"/>
              <a:buChar char="•"/>
            </a:pPr>
            <a:r>
              <a:rPr lang="ar-IQ" sz="2800" dirty="0">
                <a:cs typeface="Ali_K_Alwand" pitchFamily="2" charset="-78"/>
              </a:rPr>
              <a:t>بؤ ثيَواني بةشيَك لةرةفتاري قوتابي.</a:t>
            </a:r>
            <a:endParaRPr lang="en-US" sz="2800" dirty="0">
              <a:cs typeface="Ali_K_Alwand" pitchFamily="2" charset="-78"/>
            </a:endParaRPr>
          </a:p>
          <a:p>
            <a:pPr marL="457200" lvl="0" indent="-457200" algn="r" rtl="1">
              <a:buFont typeface="Arial" pitchFamily="34" charset="0"/>
              <a:buChar char="•"/>
            </a:pPr>
            <a:r>
              <a:rPr lang="ar-IQ" sz="2800" dirty="0">
                <a:cs typeface="Ali_K_Alwand" pitchFamily="2" charset="-78"/>
              </a:rPr>
              <a:t>هةلَسةنطاندني زانستيانةي قوتابي.</a:t>
            </a:r>
            <a:endParaRPr lang="en-US" sz="2800" dirty="0">
              <a:cs typeface="Ali_K_Alwand" pitchFamily="2" charset="-78"/>
            </a:endParaRPr>
          </a:p>
          <a:p>
            <a:pPr marL="457200" lvl="0" indent="-457200" algn="r" rtl="1">
              <a:buFont typeface="Arial" pitchFamily="34" charset="0"/>
              <a:buChar char="•"/>
            </a:pPr>
            <a:r>
              <a:rPr lang="ar-IQ" sz="2800" dirty="0">
                <a:cs typeface="Ali_K_Alwand" pitchFamily="2" charset="-78"/>
              </a:rPr>
              <a:t>زانيني جؤرةكاني تاقي كردنةوة وبةكارهيَناني لة جيَطاي خؤي.</a:t>
            </a:r>
            <a:endParaRPr lang="en-US" sz="2800" dirty="0">
              <a:cs typeface="Ali_K_Alwand" pitchFamily="2" charset="-78"/>
            </a:endParaRPr>
          </a:p>
          <a:p>
            <a:pPr marL="457200" lvl="0" indent="-457200" algn="r" rtl="1">
              <a:buFont typeface="Arial" pitchFamily="34" charset="0"/>
              <a:buChar char="•"/>
            </a:pPr>
            <a:r>
              <a:rPr lang="ar-IQ" sz="2800" dirty="0">
                <a:cs typeface="Ali_K_Alwand" pitchFamily="2" charset="-78"/>
              </a:rPr>
              <a:t>زانيني مةرجةكاني زانستي تاقي كردنةوة وةكو(راستطؤي وجيَطيري وطشتطيري وبابةتي وباري ئابوري)  </a:t>
            </a:r>
            <a:endParaRPr lang="en-US" sz="2800" dirty="0">
              <a:cs typeface="Ali_K_Alwand" pitchFamily="2" charset="-78"/>
            </a:endParaRPr>
          </a:p>
        </p:txBody>
      </p:sp>
    </p:spTree>
    <p:extLst>
      <p:ext uri="{BB962C8B-B14F-4D97-AF65-F5344CB8AC3E}">
        <p14:creationId xmlns:p14="http://schemas.microsoft.com/office/powerpoint/2010/main" val="1263191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b="1" dirty="0">
                <a:solidFill>
                  <a:srgbClr val="FF0000"/>
                </a:solidFill>
              </a:rPr>
              <a:t>القياس </a:t>
            </a:r>
            <a:r>
              <a:rPr lang="ar-IQ" b="1" dirty="0">
                <a:solidFill>
                  <a:srgbClr val="FF0000"/>
                </a:solidFill>
              </a:rPr>
              <a:t>- </a:t>
            </a:r>
            <a:r>
              <a:rPr lang="en-US" b="1" dirty="0">
                <a:solidFill>
                  <a:srgbClr val="FF0000"/>
                </a:solidFill>
              </a:rPr>
              <a:t> </a:t>
            </a:r>
            <a:r>
              <a:rPr lang="ar-IQ" b="1" dirty="0">
                <a:solidFill>
                  <a:srgbClr val="FF0000"/>
                </a:solidFill>
                <a:cs typeface="Ali_K_Alwand" pitchFamily="2" charset="-78"/>
              </a:rPr>
              <a:t>ثيَوان</a:t>
            </a:r>
            <a:r>
              <a:rPr lang="en-US" b="1" dirty="0">
                <a:solidFill>
                  <a:srgbClr val="FF0000"/>
                </a:solidFill>
              </a:rPr>
              <a:t> </a:t>
            </a:r>
            <a:r>
              <a:rPr lang="en-US" b="1" dirty="0" err="1">
                <a:solidFill>
                  <a:srgbClr val="FF0000"/>
                </a:solidFill>
              </a:rPr>
              <a:t>Mesurment</a:t>
            </a:r>
            <a:r>
              <a:rPr lang="en-US" b="1" dirty="0">
                <a:solidFill>
                  <a:srgbClr val="FF0000"/>
                </a:solidFill>
              </a:rPr>
              <a:t>-</a:t>
            </a:r>
            <a:r>
              <a:rPr lang="ar-IQ" b="1" dirty="0">
                <a:solidFill>
                  <a:srgbClr val="FF0000"/>
                </a:solidFill>
              </a:rPr>
              <a:t>     </a:t>
            </a:r>
            <a:br>
              <a:rPr lang="en-US" dirty="0">
                <a:solidFill>
                  <a:srgbClr val="FF0000"/>
                </a:solidFill>
              </a:rPr>
            </a:br>
            <a:r>
              <a:rPr lang="ar-IQ" dirty="0">
                <a:solidFill>
                  <a:srgbClr val="FF0000"/>
                </a:solidFill>
              </a:rPr>
              <a:t> </a:t>
            </a:r>
            <a:endParaRPr lang="en-US" dirty="0">
              <a:solidFill>
                <a:srgbClr val="FF0000"/>
              </a:solidFill>
            </a:endParaRPr>
          </a:p>
        </p:txBody>
      </p:sp>
      <p:sp>
        <p:nvSpPr>
          <p:cNvPr id="3" name="Rectangle 2"/>
          <p:cNvSpPr/>
          <p:nvPr/>
        </p:nvSpPr>
        <p:spPr>
          <a:xfrm>
            <a:off x="304800" y="1295400"/>
            <a:ext cx="8534400" cy="4832092"/>
          </a:xfrm>
          <a:prstGeom prst="rect">
            <a:avLst/>
          </a:prstGeom>
        </p:spPr>
        <p:txBody>
          <a:bodyPr wrap="square">
            <a:spAutoFit/>
          </a:bodyPr>
          <a:lstStyle/>
          <a:p>
            <a:pPr algn="r"/>
            <a:r>
              <a:rPr lang="ar-IQ" sz="2800" b="1" dirty="0">
                <a:solidFill>
                  <a:srgbClr val="FF0000"/>
                </a:solidFill>
                <a:cs typeface="Ali_K_Alwand" pitchFamily="2" charset="-78"/>
              </a:rPr>
              <a:t>ضـةمـكـي ثيـَوان</a:t>
            </a:r>
            <a:endParaRPr lang="en-US" sz="2800" dirty="0">
              <a:solidFill>
                <a:srgbClr val="FF0000"/>
              </a:solidFill>
              <a:cs typeface="Ali_K_Alwand" pitchFamily="2" charset="-78"/>
            </a:endParaRPr>
          </a:p>
          <a:p>
            <a:pPr lvl="0" algn="r" rtl="1"/>
            <a:r>
              <a:rPr lang="ar-SA" sz="2800" dirty="0">
                <a:solidFill>
                  <a:srgbClr val="FF0000"/>
                </a:solidFill>
                <a:cs typeface="Ali-A-Alwand" pitchFamily="2" charset="-78"/>
              </a:rPr>
              <a:t>ثورندايك</a:t>
            </a:r>
            <a:r>
              <a:rPr lang="ar-SA" sz="2800" dirty="0">
                <a:cs typeface="Ali-A-Alwand" pitchFamily="2" charset="-78"/>
              </a:rPr>
              <a:t> </a:t>
            </a:r>
            <a:r>
              <a:rPr lang="ar-SA" sz="2800" dirty="0">
                <a:cs typeface="Ali_K_Alwand" pitchFamily="2" charset="-78"/>
              </a:rPr>
              <a:t>: هةر شتيَك هةية بة برِ هةية , وة ئةوةي بةشيَوةي برِ هةبيَت دةتوانريَت بثيَوريَت</a:t>
            </a:r>
            <a:endParaRPr lang="en-US" sz="2800" dirty="0">
              <a:cs typeface="Ali_K_Alwand" pitchFamily="2" charset="-78"/>
            </a:endParaRPr>
          </a:p>
          <a:p>
            <a:pPr lvl="0" algn="r" rtl="1"/>
            <a:r>
              <a:rPr lang="ar-IQ" sz="2800" dirty="0">
                <a:solidFill>
                  <a:srgbClr val="FF0000"/>
                </a:solidFill>
                <a:cs typeface="Ali_K_Alwand" pitchFamily="2" charset="-78"/>
              </a:rPr>
              <a:t>كرونباخ</a:t>
            </a:r>
            <a:r>
              <a:rPr lang="ar-IQ" sz="2800" dirty="0">
                <a:cs typeface="Ali_K_Alwand" pitchFamily="2" charset="-78"/>
              </a:rPr>
              <a:t>  :ثيَوان بريتية لة ثرؤسةيةكي يةك لةدواي يةكي دياريكراو لة ريَي ئةم ثرؤسةية دةتوانين ضةنديتي ئةو سيفةتة يان سماتة بزانين كة ثيَوانةي دةكةين .</a:t>
            </a:r>
            <a:endParaRPr lang="en-US" sz="2800" dirty="0">
              <a:cs typeface="Ali_K_Alwand" pitchFamily="2" charset="-78"/>
            </a:endParaRPr>
          </a:p>
          <a:p>
            <a:pPr lvl="0" algn="r" rtl="1"/>
            <a:r>
              <a:rPr lang="ar-IQ" sz="2800" dirty="0">
                <a:solidFill>
                  <a:srgbClr val="FF0000"/>
                </a:solidFill>
                <a:cs typeface="Ali_K_Alwand" pitchFamily="2" charset="-78"/>
              </a:rPr>
              <a:t>ضةمكي ثيَوان </a:t>
            </a:r>
            <a:r>
              <a:rPr lang="ar-IQ" sz="2800" dirty="0">
                <a:cs typeface="Ali_K_Alwand" pitchFamily="2" charset="-78"/>
              </a:rPr>
              <a:t>: ثرؤسةي كردني دياردةكان وسيفةتةكان وتايبةتمدنديةكان بة ذمارة .</a:t>
            </a:r>
            <a:endParaRPr lang="en-US" sz="2800" dirty="0">
              <a:cs typeface="Ali_K_Alwand" pitchFamily="2" charset="-78"/>
            </a:endParaRPr>
          </a:p>
          <a:p>
            <a:pPr algn="r" rtl="1"/>
            <a:r>
              <a:rPr lang="ar-IQ" sz="2800" dirty="0">
                <a:solidFill>
                  <a:srgbClr val="FF0000"/>
                </a:solidFill>
                <a:cs typeface="Ali_K_Alwand" pitchFamily="2" charset="-78"/>
              </a:rPr>
              <a:t>ضةمكي </a:t>
            </a:r>
            <a:r>
              <a:rPr lang="ar-SA" sz="2800" dirty="0">
                <a:solidFill>
                  <a:srgbClr val="FF0000"/>
                </a:solidFill>
                <a:cs typeface="Ali_K_Alwand" pitchFamily="2" charset="-78"/>
              </a:rPr>
              <a:t>ثيَوان </a:t>
            </a:r>
            <a:r>
              <a:rPr lang="ar-IQ" sz="2800" dirty="0">
                <a:solidFill>
                  <a:srgbClr val="FF0000"/>
                </a:solidFill>
                <a:cs typeface="Ali_K_Alwand" pitchFamily="2" charset="-78"/>
              </a:rPr>
              <a:t>لة ثةروةردة </a:t>
            </a:r>
            <a:r>
              <a:rPr lang="ar-SA" sz="2800" dirty="0">
                <a:cs typeface="Ali_K_Alwand" pitchFamily="2" charset="-78"/>
              </a:rPr>
              <a:t>: </a:t>
            </a:r>
            <a:r>
              <a:rPr lang="ar-IQ" sz="2800" dirty="0">
                <a:cs typeface="Ali_K_Alwand" pitchFamily="2" charset="-78"/>
              </a:rPr>
              <a:t>ئةو ثرؤسةيةية كةوا ثشت دةبةستيَ بة كؤ كردنةوةي زانياري بو خةملاندني شتةكان بة شيَوةيةكي ضةنديَتي لةذير رؤشنايي يةكةيةكي ثيَوانةي دياري كراو (</a:t>
            </a:r>
            <a:r>
              <a:rPr lang="ar-SA" sz="2800" dirty="0">
                <a:cs typeface="Ali_K_Alwand" pitchFamily="2" charset="-78"/>
              </a:rPr>
              <a:t>بة شيَوةي ذمارة</a:t>
            </a:r>
            <a:r>
              <a:rPr lang="ar-IQ" sz="2800" dirty="0">
                <a:cs typeface="Ali_K_Alwand" pitchFamily="2" charset="-78"/>
              </a:rPr>
              <a:t>)</a:t>
            </a:r>
            <a:r>
              <a:rPr lang="ar-SA" sz="2800" dirty="0">
                <a:cs typeface="Ali_K_Alwand" pitchFamily="2" charset="-78"/>
              </a:rPr>
              <a:t>.</a:t>
            </a:r>
            <a:endParaRPr lang="en-US" sz="2800" dirty="0">
              <a:cs typeface="Ali_K_Alwand" pitchFamily="2" charset="-78"/>
            </a:endParaRPr>
          </a:p>
          <a:p>
            <a:pPr lvl="0" algn="r" rtl="1"/>
            <a:endParaRPr lang="ar-IQ" sz="2800" dirty="0">
              <a:cs typeface="Ali_K_Alwand" pitchFamily="2" charset="-78"/>
            </a:endParaRPr>
          </a:p>
        </p:txBody>
      </p:sp>
    </p:spTree>
    <p:extLst>
      <p:ext uri="{BB962C8B-B14F-4D97-AF65-F5344CB8AC3E}">
        <p14:creationId xmlns:p14="http://schemas.microsoft.com/office/powerpoint/2010/main" val="263963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ar-SA" sz="3600" b="1" u="sng" dirty="0">
                <a:solidFill>
                  <a:srgbClr val="FF0000"/>
                </a:solidFill>
                <a:cs typeface="Ali_K_Alwand" pitchFamily="2" charset="-78"/>
              </a:rPr>
              <a:t>جياوازي نيَوان ثيَواني ثةروةردةيي و ثيَواني سروشتي</a:t>
            </a:r>
            <a:r>
              <a:rPr lang="ar-IQ" sz="3600" dirty="0">
                <a:solidFill>
                  <a:srgbClr val="FF0000"/>
                </a:solidFill>
                <a:cs typeface="Ali_K_Alwand" pitchFamily="2" charset="-78"/>
              </a:rPr>
              <a:t> (فيزيايي) </a:t>
            </a:r>
            <a:r>
              <a:rPr lang="ar-SA" sz="3600" b="1" u="sng" dirty="0">
                <a:solidFill>
                  <a:srgbClr val="FF0000"/>
                </a:solidFill>
                <a:cs typeface="Ali_K_Alwand" pitchFamily="2" charset="-78"/>
              </a:rPr>
              <a:t>:-</a:t>
            </a:r>
            <a:endParaRPr lang="en-US" sz="3600" dirty="0">
              <a:solidFill>
                <a:srgbClr val="FF0000"/>
              </a:solidFill>
              <a:cs typeface="Ali_K_Alwand" pitchFamily="2" charset="-78"/>
            </a:endParaRPr>
          </a:p>
        </p:txBody>
      </p:sp>
      <p:sp>
        <p:nvSpPr>
          <p:cNvPr id="3" name="Text Placeholder 2"/>
          <p:cNvSpPr>
            <a:spLocks noGrp="1"/>
          </p:cNvSpPr>
          <p:nvPr>
            <p:ph type="body" idx="1"/>
          </p:nvPr>
        </p:nvSpPr>
        <p:spPr>
          <a:xfrm>
            <a:off x="457200" y="1295400"/>
            <a:ext cx="4040188" cy="879475"/>
          </a:xfrm>
        </p:spPr>
        <p:txBody>
          <a:bodyPr>
            <a:normAutofit/>
          </a:bodyPr>
          <a:lstStyle/>
          <a:p>
            <a:pPr algn="ctr"/>
            <a:r>
              <a:rPr lang="ar-IQ" sz="2800" dirty="0">
                <a:solidFill>
                  <a:srgbClr val="FF0000"/>
                </a:solidFill>
                <a:cs typeface="Ali_K_Alwand" pitchFamily="2" charset="-78"/>
              </a:rPr>
              <a:t>فيزيايي)</a:t>
            </a:r>
            <a:r>
              <a:rPr lang="en-US" sz="2800" dirty="0">
                <a:solidFill>
                  <a:srgbClr val="FF0000"/>
                </a:solidFill>
                <a:cs typeface="Ali_K_Alwand" pitchFamily="2" charset="-78"/>
              </a:rPr>
              <a:t>)</a:t>
            </a:r>
            <a:r>
              <a:rPr lang="ar-SA" sz="2800" dirty="0">
                <a:solidFill>
                  <a:srgbClr val="FF0000"/>
                </a:solidFill>
                <a:cs typeface="Ali_K_Alwand" pitchFamily="2" charset="-78"/>
              </a:rPr>
              <a:t>* ثيَواني سروشتي </a:t>
            </a:r>
            <a:endParaRPr lang="en-US" sz="2800" dirty="0">
              <a:solidFill>
                <a:srgbClr val="FF0000"/>
              </a:solidFill>
              <a:cs typeface="Ali_K_Alwand" pitchFamily="2" charset="-78"/>
            </a:endParaRPr>
          </a:p>
          <a:p>
            <a:pPr algn="ctr"/>
            <a:endParaRPr lang="en-US" sz="2800" dirty="0">
              <a:solidFill>
                <a:srgbClr val="FF0000"/>
              </a:solidFill>
              <a:cs typeface="Ali_K_Alwand" pitchFamily="2" charset="-78"/>
            </a:endParaRPr>
          </a:p>
        </p:txBody>
      </p:sp>
      <p:sp>
        <p:nvSpPr>
          <p:cNvPr id="4" name="Content Placeholder 3"/>
          <p:cNvSpPr>
            <a:spLocks noGrp="1"/>
          </p:cNvSpPr>
          <p:nvPr>
            <p:ph sz="half" idx="2"/>
          </p:nvPr>
        </p:nvSpPr>
        <p:spPr/>
        <p:txBody>
          <a:bodyPr>
            <a:normAutofit/>
          </a:bodyPr>
          <a:lstStyle/>
          <a:p>
            <a:pPr algn="r" rtl="1"/>
            <a:r>
              <a:rPr lang="ar-SA" sz="2800" dirty="0">
                <a:cs typeface="Ali_K_Alwand" pitchFamily="2" charset="-78"/>
              </a:rPr>
              <a:t>-- ثيَواني راستةوخؤية</a:t>
            </a:r>
            <a:endParaRPr lang="en-US" sz="2800" dirty="0">
              <a:cs typeface="Ali_K_Alwand" pitchFamily="2" charset="-78"/>
            </a:endParaRPr>
          </a:p>
          <a:p>
            <a:pPr algn="r" rtl="1"/>
            <a:r>
              <a:rPr lang="ar-SA" sz="2800" dirty="0">
                <a:cs typeface="Ali_K_Alwand" pitchFamily="2" charset="-78"/>
              </a:rPr>
              <a:t>- ريَذةي جيَطيري تيَدا زؤرة</a:t>
            </a:r>
            <a:endParaRPr lang="en-US" sz="2800" dirty="0">
              <a:cs typeface="Ali_K_Alwand" pitchFamily="2" charset="-78"/>
            </a:endParaRPr>
          </a:p>
          <a:p>
            <a:pPr algn="r" rtl="1"/>
            <a:r>
              <a:rPr lang="ar-SA" sz="2800" dirty="0">
                <a:cs typeface="Ali_K_Alwand" pitchFamily="2" charset="-78"/>
              </a:rPr>
              <a:t>- ريَذةي هةلَةي تيَدا (1%) وة كةمتر</a:t>
            </a:r>
            <a:endParaRPr lang="en-US" sz="2800" dirty="0">
              <a:cs typeface="Ali_K_Alwand" pitchFamily="2" charset="-78"/>
            </a:endParaRPr>
          </a:p>
          <a:p>
            <a:pPr algn="r" rtl="1"/>
            <a:r>
              <a:rPr lang="ar-SA" sz="2800" dirty="0">
                <a:cs typeface="Ali_K_Alwand" pitchFamily="2" charset="-78"/>
              </a:rPr>
              <a:t>- يةكةكاني ثيَوان نةطؤرة</a:t>
            </a:r>
            <a:endParaRPr lang="en-US" sz="2800" dirty="0">
              <a:cs typeface="Ali_K_Alwand" pitchFamily="2" charset="-78"/>
            </a:endParaRPr>
          </a:p>
          <a:p>
            <a:pPr algn="r" rtl="1"/>
            <a:r>
              <a:rPr lang="ar-SA" sz="2800" dirty="0">
                <a:cs typeface="Ali_K_Alwand" pitchFamily="2" charset="-78"/>
              </a:rPr>
              <a:t>- مامةلَة لةطةلَ ماددة دةكات</a:t>
            </a:r>
            <a:endParaRPr lang="ar-IQ" sz="2800" dirty="0">
              <a:cs typeface="Ali_K_Alwand" pitchFamily="2" charset="-78"/>
            </a:endParaRPr>
          </a:p>
          <a:p>
            <a:pPr marL="0" indent="0" algn="r" rtl="1">
              <a:buNone/>
            </a:pPr>
            <a:endParaRPr lang="en-US" sz="2800" dirty="0">
              <a:cs typeface="Ali_K_Alwand" pitchFamily="2" charset="-78"/>
            </a:endParaRPr>
          </a:p>
          <a:p>
            <a:pPr marL="0" indent="0" algn="r" rtl="1">
              <a:buNone/>
            </a:pPr>
            <a:endParaRPr lang="en-US" sz="2800" dirty="0">
              <a:cs typeface="Ali_K_Alwand" pitchFamily="2" charset="-78"/>
            </a:endParaRPr>
          </a:p>
        </p:txBody>
      </p:sp>
      <p:sp>
        <p:nvSpPr>
          <p:cNvPr id="5" name="Text Placeholder 4"/>
          <p:cNvSpPr>
            <a:spLocks noGrp="1"/>
          </p:cNvSpPr>
          <p:nvPr>
            <p:ph type="body" sz="quarter" idx="3"/>
          </p:nvPr>
        </p:nvSpPr>
        <p:spPr>
          <a:xfrm>
            <a:off x="4648200" y="1219200"/>
            <a:ext cx="4041775" cy="838200"/>
          </a:xfrm>
        </p:spPr>
        <p:txBody>
          <a:bodyPr>
            <a:normAutofit fontScale="92500" lnSpcReduction="20000"/>
          </a:bodyPr>
          <a:lstStyle/>
          <a:p>
            <a:pPr algn="ctr" rtl="1"/>
            <a:endParaRPr lang="ar-IQ" sz="2800" dirty="0">
              <a:solidFill>
                <a:srgbClr val="FF0000"/>
              </a:solidFill>
              <a:cs typeface="Ali_K_Alwand" pitchFamily="2" charset="-78"/>
            </a:endParaRPr>
          </a:p>
          <a:p>
            <a:pPr algn="ctr" rtl="1"/>
            <a:r>
              <a:rPr lang="ar-SA" sz="2800" dirty="0">
                <a:solidFill>
                  <a:srgbClr val="FF0000"/>
                </a:solidFill>
                <a:cs typeface="Ali_K_Alwand" pitchFamily="2" charset="-78"/>
              </a:rPr>
              <a:t>*ثيَواني ثةروةردةيي</a:t>
            </a:r>
            <a:endParaRPr lang="en-US" sz="2800" dirty="0">
              <a:solidFill>
                <a:srgbClr val="FF0000"/>
              </a:solidFill>
              <a:cs typeface="Ali_K_Alwand" pitchFamily="2" charset="-78"/>
            </a:endParaRPr>
          </a:p>
          <a:p>
            <a:endParaRPr lang="en-US" sz="2800" dirty="0">
              <a:solidFill>
                <a:srgbClr val="FF0000"/>
              </a:solidFill>
              <a:cs typeface="Ali_K_Alwand" pitchFamily="2" charset="-78"/>
            </a:endParaRPr>
          </a:p>
        </p:txBody>
      </p:sp>
      <p:sp>
        <p:nvSpPr>
          <p:cNvPr id="6" name="Content Placeholder 5"/>
          <p:cNvSpPr>
            <a:spLocks noGrp="1"/>
          </p:cNvSpPr>
          <p:nvPr>
            <p:ph sz="quarter" idx="4"/>
          </p:nvPr>
        </p:nvSpPr>
        <p:spPr/>
        <p:txBody>
          <a:bodyPr>
            <a:normAutofit/>
          </a:bodyPr>
          <a:lstStyle/>
          <a:p>
            <a:pPr algn="r" rtl="1"/>
            <a:r>
              <a:rPr lang="ar-SA" sz="2800" dirty="0">
                <a:cs typeface="Ali_K_Alwand" pitchFamily="2" charset="-78"/>
              </a:rPr>
              <a:t>- ثيَواني ناراستةوخؤية</a:t>
            </a:r>
            <a:endParaRPr lang="en-US" sz="2800" dirty="0">
              <a:cs typeface="Ali_K_Alwand" pitchFamily="2" charset="-78"/>
            </a:endParaRPr>
          </a:p>
          <a:p>
            <a:pPr algn="r" rtl="1"/>
            <a:r>
              <a:rPr lang="ar-SA" sz="2800" dirty="0">
                <a:cs typeface="Ali_K_Alwand" pitchFamily="2" charset="-78"/>
              </a:rPr>
              <a:t>- ريَذةي جيَطيري تيَدا كةمة</a:t>
            </a:r>
            <a:endParaRPr lang="en-US" sz="2800" dirty="0">
              <a:cs typeface="Ali_K_Alwand" pitchFamily="2" charset="-78"/>
            </a:endParaRPr>
          </a:p>
          <a:p>
            <a:pPr algn="r" rtl="1"/>
            <a:r>
              <a:rPr lang="ar-SA" sz="2800" dirty="0">
                <a:cs typeface="Ali_K_Alwand" pitchFamily="2" charset="-78"/>
              </a:rPr>
              <a:t>- ريَذةي هةلَةي تيَدا ( 5%) وة كةمتر</a:t>
            </a:r>
            <a:endParaRPr lang="en-US" sz="2800" dirty="0">
              <a:cs typeface="Ali_K_Alwand" pitchFamily="2" charset="-78"/>
            </a:endParaRPr>
          </a:p>
          <a:p>
            <a:pPr algn="r" rtl="1"/>
            <a:r>
              <a:rPr lang="ar-SA" sz="2800" dirty="0">
                <a:cs typeface="Ali_K_Alwand" pitchFamily="2" charset="-78"/>
              </a:rPr>
              <a:t>- يةكةكاني ثيَوان جياوازن</a:t>
            </a:r>
            <a:endParaRPr lang="en-US" sz="2800" dirty="0">
              <a:cs typeface="Ali_K_Alwand" pitchFamily="2" charset="-78"/>
            </a:endParaRPr>
          </a:p>
          <a:p>
            <a:pPr algn="r" rtl="1"/>
            <a:r>
              <a:rPr lang="ar-SA" sz="2800" dirty="0">
                <a:cs typeface="Ali_K_Alwand" pitchFamily="2" charset="-78"/>
              </a:rPr>
              <a:t>- مامةلَة لةطةلَ مرؤظ دةكات</a:t>
            </a:r>
            <a:endParaRPr lang="en-US" sz="2800" dirty="0">
              <a:cs typeface="Ali_K_Alwand" pitchFamily="2" charset="-78"/>
            </a:endParaRPr>
          </a:p>
        </p:txBody>
      </p:sp>
    </p:spTree>
    <p:extLst>
      <p:ext uri="{BB962C8B-B14F-4D97-AF65-F5344CB8AC3E}">
        <p14:creationId xmlns:p14="http://schemas.microsoft.com/office/powerpoint/2010/main" val="4123098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solidFill>
                  <a:srgbClr val="FF0000"/>
                </a:solidFill>
                <a:cs typeface="Ali_K_Alwand" pitchFamily="2" charset="-78"/>
              </a:rPr>
              <a:t>جـؤرةكـاني ثيَوان</a:t>
            </a:r>
            <a:br>
              <a:rPr lang="en-US" dirty="0">
                <a:solidFill>
                  <a:srgbClr val="FF0000"/>
                </a:solidFill>
                <a:cs typeface="Ali_K_Alwand" pitchFamily="2" charset="-78"/>
              </a:rPr>
            </a:br>
            <a:endParaRPr lang="en-US" dirty="0">
              <a:solidFill>
                <a:srgbClr val="FF0000"/>
              </a:solidFill>
              <a:cs typeface="Ali_K_Alwand" pitchFamily="2" charset="-78"/>
            </a:endParaRPr>
          </a:p>
        </p:txBody>
      </p:sp>
      <p:sp>
        <p:nvSpPr>
          <p:cNvPr id="3" name="Rectangle 2"/>
          <p:cNvSpPr/>
          <p:nvPr/>
        </p:nvSpPr>
        <p:spPr>
          <a:xfrm>
            <a:off x="762000" y="2136339"/>
            <a:ext cx="7924800" cy="3108543"/>
          </a:xfrm>
          <a:prstGeom prst="rect">
            <a:avLst/>
          </a:prstGeom>
        </p:spPr>
        <p:txBody>
          <a:bodyPr wrap="square">
            <a:spAutoFit/>
          </a:bodyPr>
          <a:lstStyle/>
          <a:p>
            <a:pPr lvl="0" algn="just" rtl="1"/>
            <a:r>
              <a:rPr lang="ar-IQ" sz="2800" dirty="0">
                <a:solidFill>
                  <a:srgbClr val="FF0000"/>
                </a:solidFill>
                <a:cs typeface="Ali_K_Alwand" pitchFamily="2" charset="-78"/>
              </a:rPr>
              <a:t>ثيَواني راستةوخؤ </a:t>
            </a:r>
            <a:r>
              <a:rPr lang="ar-IQ" sz="2800" dirty="0">
                <a:cs typeface="Ali_K_Alwand" pitchFamily="2" charset="-78"/>
              </a:rPr>
              <a:t>: ئةمةش هةلَدةستيَ بة ثيَوانة كردني سيفةتة راستةوخؤكان وةك دريَذي و كيَش و ريَذةي خويَن و رةنطي ثرض و ضاو هةموو لايةنة فيزياي و فسيؤلؤجيةكان دةطريَتةوة </a:t>
            </a:r>
            <a:endParaRPr lang="en-US" sz="2800" dirty="0">
              <a:cs typeface="Ali_K_Alwand" pitchFamily="2" charset="-78"/>
            </a:endParaRPr>
          </a:p>
          <a:p>
            <a:pPr lvl="0" algn="just" rtl="1"/>
            <a:r>
              <a:rPr lang="ar-IQ" sz="2800" dirty="0">
                <a:solidFill>
                  <a:srgbClr val="FF0000"/>
                </a:solidFill>
                <a:cs typeface="Ali_K_Alwand" pitchFamily="2" charset="-78"/>
              </a:rPr>
              <a:t>ثيَواني ناراستةوخؤ </a:t>
            </a:r>
            <a:r>
              <a:rPr lang="ar-IQ" sz="2800" dirty="0">
                <a:cs typeface="Ali_K_Alwand" pitchFamily="2" charset="-78"/>
              </a:rPr>
              <a:t>: ليَرةدا ناتوانين سيفةتةكة بةشيَوةيةكي راستةوخؤ ثيَوانة بكةين بةلَكو بةثيَي ئةو دياردانةي كة لةم سيفةتة دةردةكةويَت ثيَوانة دةكريَت وةك زيرةكي و سةرنج رِاكيَشان و باوةرِ و هةست و ئارةزوةكان و ئاراستةكان .........هتد </a:t>
            </a:r>
            <a:endParaRPr lang="en-US" sz="2800" dirty="0">
              <a:cs typeface="Ali_K_Alwand" pitchFamily="2" charset="-78"/>
            </a:endParaRPr>
          </a:p>
        </p:txBody>
      </p:sp>
    </p:spTree>
    <p:extLst>
      <p:ext uri="{BB962C8B-B14F-4D97-AF65-F5344CB8AC3E}">
        <p14:creationId xmlns:p14="http://schemas.microsoft.com/office/powerpoint/2010/main" val="291600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solidFill>
                  <a:srgbClr val="FF0000"/>
                </a:solidFill>
                <a:cs typeface="Ali_K_Alwand" pitchFamily="2" charset="-78"/>
              </a:rPr>
              <a:t>هةلةكاني ثيَواني ثةروةردةيي ( </a:t>
            </a:r>
            <a:r>
              <a:rPr lang="ar-IQ" sz="3200" b="1" dirty="0">
                <a:solidFill>
                  <a:srgbClr val="FF0000"/>
                </a:solidFill>
                <a:cs typeface="+mn-cs"/>
              </a:rPr>
              <a:t>اخطاء القياس التربوي </a:t>
            </a:r>
            <a:r>
              <a:rPr lang="ar-IQ" sz="3200" b="1" dirty="0">
                <a:solidFill>
                  <a:srgbClr val="FF0000"/>
                </a:solidFill>
                <a:cs typeface="Ali_K_Alwand" pitchFamily="2" charset="-78"/>
              </a:rPr>
              <a:t>) </a:t>
            </a:r>
            <a:r>
              <a:rPr lang="en-US" sz="3200" b="1" dirty="0">
                <a:solidFill>
                  <a:srgbClr val="FF0000"/>
                </a:solidFill>
                <a:cs typeface="Ali_K_Alwand" pitchFamily="2" charset="-78"/>
              </a:rPr>
              <a:t>Educational measurement errors</a:t>
            </a:r>
            <a:endParaRPr lang="en-US" sz="3200" dirty="0">
              <a:solidFill>
                <a:srgbClr val="FF0000"/>
              </a:solidFill>
              <a:cs typeface="Ali_K_Alwand" pitchFamily="2" charset="-78"/>
            </a:endParaRPr>
          </a:p>
        </p:txBody>
      </p:sp>
      <p:sp>
        <p:nvSpPr>
          <p:cNvPr id="3" name="Content Placeholder 2"/>
          <p:cNvSpPr>
            <a:spLocks noGrp="1"/>
          </p:cNvSpPr>
          <p:nvPr>
            <p:ph idx="1"/>
          </p:nvPr>
        </p:nvSpPr>
        <p:spPr/>
        <p:txBody>
          <a:bodyPr/>
          <a:lstStyle/>
          <a:p>
            <a:pPr marL="0" indent="0" algn="r" rtl="1">
              <a:buNone/>
            </a:pPr>
            <a:r>
              <a:rPr lang="ar-IQ" dirty="0">
                <a:cs typeface="Ali_K_Alwand" pitchFamily="2" charset="-78"/>
              </a:rPr>
              <a:t> هةر ضةندة ثرؤسةي ثيَوان لة بواري فيزياوي وثرؤسةي ثيَوان لة بواري ثةروةردةيي ثيَك دةضن تا رادةيةك ، بةلام ثيَواني ثةروةردةيي مامةلة دةكات لة طةل بة شيكي زؤر لة طؤراوةكان       ( المتغيرات) كةوا ثيويستة زياد كؤنترؤل بكريت بؤ ئةوةي ئةنجامةكان نزيكتربن لة راستي وباوة ر  ثىَ كراو بن .</a:t>
            </a:r>
            <a:endParaRPr lang="en-US" dirty="0">
              <a:cs typeface="Ali_K_Alwand" pitchFamily="2" charset="-78"/>
            </a:endParaRPr>
          </a:p>
          <a:p>
            <a:pPr marL="0" indent="0" algn="r" rtl="1">
              <a:buNone/>
            </a:pPr>
            <a:r>
              <a:rPr lang="ar-IQ" dirty="0">
                <a:cs typeface="Ali_K_Alwand" pitchFamily="2" charset="-78"/>
              </a:rPr>
              <a:t> </a:t>
            </a:r>
            <a:endParaRPr lang="en-US" dirty="0">
              <a:cs typeface="Ali_K_Alwand" pitchFamily="2" charset="-78"/>
            </a:endParaRPr>
          </a:p>
        </p:txBody>
      </p:sp>
    </p:spTree>
    <p:extLst>
      <p:ext uri="{BB962C8B-B14F-4D97-AF65-F5344CB8AC3E}">
        <p14:creationId xmlns:p14="http://schemas.microsoft.com/office/powerpoint/2010/main" val="473953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3600" b="1" dirty="0">
                <a:solidFill>
                  <a:srgbClr val="FF0000"/>
                </a:solidFill>
                <a:cs typeface="Ali_K_Alwand" pitchFamily="2" charset="-78"/>
              </a:rPr>
              <a:t>هؤكارةكاني هةلَة لة ثيَواني ثةروةردةيي ( </a:t>
            </a:r>
            <a:r>
              <a:rPr lang="ar-IQ" sz="3600" b="1" dirty="0">
                <a:solidFill>
                  <a:srgbClr val="FF0000"/>
                </a:solidFill>
                <a:cs typeface="+mn-cs"/>
              </a:rPr>
              <a:t>اسباب اخطاء القياس التربوي )</a:t>
            </a:r>
            <a:r>
              <a:rPr lang="ar-IQ" sz="3600" b="1" dirty="0">
                <a:solidFill>
                  <a:srgbClr val="FF0000"/>
                </a:solidFill>
                <a:cs typeface="Ali_K_Alwand" pitchFamily="2" charset="-78"/>
              </a:rPr>
              <a:t> : </a:t>
            </a:r>
            <a:br>
              <a:rPr lang="en-US" sz="3600" dirty="0">
                <a:solidFill>
                  <a:srgbClr val="FF0000"/>
                </a:solidFill>
                <a:cs typeface="Ali_K_Alwand" pitchFamily="2" charset="-78"/>
              </a:rPr>
            </a:br>
            <a:endParaRPr lang="en-US" sz="3600" dirty="0">
              <a:solidFill>
                <a:srgbClr val="FF0000"/>
              </a:solidFill>
              <a:cs typeface="Ali_K_Alwand" pitchFamily="2" charset="-78"/>
            </a:endParaRPr>
          </a:p>
        </p:txBody>
      </p:sp>
      <p:sp>
        <p:nvSpPr>
          <p:cNvPr id="3" name="Content Placeholder 2"/>
          <p:cNvSpPr>
            <a:spLocks noGrp="1"/>
          </p:cNvSpPr>
          <p:nvPr>
            <p:ph idx="1"/>
          </p:nvPr>
        </p:nvSpPr>
        <p:spPr/>
        <p:txBody>
          <a:bodyPr>
            <a:normAutofit fontScale="92500" lnSpcReduction="20000"/>
          </a:bodyPr>
          <a:lstStyle/>
          <a:p>
            <a:pPr marL="514350" lvl="0" indent="-514350" algn="r" rtl="1">
              <a:buFont typeface="+mj-lt"/>
              <a:buAutoNum type="arabicPeriod"/>
            </a:pPr>
            <a:r>
              <a:rPr lang="ar-IQ" dirty="0">
                <a:cs typeface="Ali_K_Alwand" pitchFamily="2" charset="-78"/>
              </a:rPr>
              <a:t>بةئةستةم  دياري كردني وياخود ثيناسة كردني سيفةتة ثيَوراوةكان .</a:t>
            </a:r>
            <a:endParaRPr lang="en-US" dirty="0">
              <a:cs typeface="Ali_K_Alwand" pitchFamily="2" charset="-78"/>
            </a:endParaRPr>
          </a:p>
          <a:p>
            <a:pPr marL="514350" lvl="0" indent="-514350" algn="r" rtl="1">
              <a:buFont typeface="+mj-lt"/>
              <a:buAutoNum type="arabicPeriod"/>
            </a:pPr>
            <a:r>
              <a:rPr lang="ar-IQ" dirty="0">
                <a:cs typeface="Ali_K_Alwand" pitchFamily="2" charset="-78"/>
              </a:rPr>
              <a:t>بةهةلَة شي كردنةوةي ذمارةي كةوا لة ئةنجامي ثيوانة دةست دةكةويت .</a:t>
            </a:r>
            <a:endParaRPr lang="en-US" dirty="0">
              <a:cs typeface="Ali_K_Alwand" pitchFamily="2" charset="-78"/>
            </a:endParaRPr>
          </a:p>
          <a:p>
            <a:pPr marL="514350" lvl="0" indent="-514350" algn="r" rtl="1">
              <a:buFont typeface="+mj-lt"/>
              <a:buAutoNum type="arabicPeriod"/>
            </a:pPr>
            <a:r>
              <a:rPr lang="ar-IQ" dirty="0">
                <a:cs typeface="Ali_K_Alwand" pitchFamily="2" charset="-78"/>
              </a:rPr>
              <a:t>خراثي يا خود نا دروستي ئةو ئامرازةي كةوا زانياري ثي كؤ دةكريتةوة  ، يان ئةو نمووونةيةي كةوا هةلبذيردراوة نوينةري كومةلطا نية بة ريذةيةكي ثةسةند كراو .</a:t>
            </a:r>
            <a:endParaRPr lang="en-US" dirty="0">
              <a:cs typeface="Ali_K_Alwand" pitchFamily="2" charset="-78"/>
            </a:endParaRPr>
          </a:p>
          <a:p>
            <a:pPr marL="514350" lvl="0" indent="-514350" algn="r" rtl="1">
              <a:buFont typeface="+mj-lt"/>
              <a:buAutoNum type="arabicPeriod"/>
            </a:pPr>
            <a:r>
              <a:rPr lang="ar-IQ" dirty="0">
                <a:cs typeface="Ali_K_Alwand" pitchFamily="2" charset="-78"/>
              </a:rPr>
              <a:t>لةوانةية جاوطي هةلةكة لة تويذةر بيت بةهوي ئامادة نةبوني بة شيوةيةكي طونجاو ياخود بة هؤي هوكاري خؤيةتي تويذةر ولاداني بؤ لا يةنيك ، كة دةبيتةهؤي خراب شي كردنةوةي ئةنجامي تويذينةوة .</a:t>
            </a:r>
            <a:endParaRPr lang="en-US" dirty="0">
              <a:cs typeface="Ali_K_Alwand" pitchFamily="2" charset="-78"/>
            </a:endParaRPr>
          </a:p>
          <a:p>
            <a:pPr marL="514350" indent="-514350" algn="r">
              <a:buFont typeface="+mj-lt"/>
              <a:buAutoNum type="arabicPeriod"/>
            </a:pPr>
            <a:endParaRPr lang="en-US" dirty="0">
              <a:cs typeface="Ali_K_Alwand" pitchFamily="2" charset="-78"/>
            </a:endParaRPr>
          </a:p>
        </p:txBody>
      </p:sp>
    </p:spTree>
    <p:extLst>
      <p:ext uri="{BB962C8B-B14F-4D97-AF65-F5344CB8AC3E}">
        <p14:creationId xmlns:p14="http://schemas.microsoft.com/office/powerpoint/2010/main" val="3648793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solidFill>
                  <a:srgbClr val="FF0000"/>
                </a:solidFill>
                <a:cs typeface="Ali_K_Alwand" pitchFamily="2" charset="-78"/>
              </a:rPr>
              <a:t>ئاستةكاني ثيَوان</a:t>
            </a:r>
            <a:br>
              <a:rPr lang="en-US" dirty="0">
                <a:solidFill>
                  <a:srgbClr val="FF0000"/>
                </a:solidFill>
                <a:cs typeface="Ali_K_Alwand" pitchFamily="2" charset="-78"/>
              </a:rPr>
            </a:br>
            <a:endParaRPr lang="en-US" dirty="0">
              <a:solidFill>
                <a:srgbClr val="FF0000"/>
              </a:solidFill>
              <a:cs typeface="Ali_K_Alwand" pitchFamily="2" charset="-78"/>
            </a:endParaRPr>
          </a:p>
        </p:txBody>
      </p:sp>
      <p:sp>
        <p:nvSpPr>
          <p:cNvPr id="3" name="Content Placeholder 2"/>
          <p:cNvSpPr>
            <a:spLocks noGrp="1"/>
          </p:cNvSpPr>
          <p:nvPr>
            <p:ph idx="1"/>
          </p:nvPr>
        </p:nvSpPr>
        <p:spPr>
          <a:xfrm>
            <a:off x="457200" y="1646237"/>
            <a:ext cx="8229600" cy="4525963"/>
          </a:xfrm>
        </p:spPr>
        <p:txBody>
          <a:bodyPr>
            <a:normAutofit fontScale="92500"/>
          </a:bodyPr>
          <a:lstStyle/>
          <a:p>
            <a:pPr marL="0" lvl="0" indent="0" algn="r" rtl="1">
              <a:buNone/>
            </a:pPr>
            <a:r>
              <a:rPr lang="ar-IQ" dirty="0">
                <a:solidFill>
                  <a:srgbClr val="FF0000"/>
                </a:solidFill>
                <a:cs typeface="Ali_K_Alwand" pitchFamily="2" charset="-78"/>
              </a:rPr>
              <a:t>1-</a:t>
            </a:r>
            <a:r>
              <a:rPr lang="ar-IQ" sz="3500" dirty="0">
                <a:solidFill>
                  <a:srgbClr val="FF0000"/>
                </a:solidFill>
                <a:cs typeface="Ali_K_Alwand" pitchFamily="2" charset="-78"/>
              </a:rPr>
              <a:t>ثيَواني ناوي (القياس الاسمي ) </a:t>
            </a:r>
            <a:r>
              <a:rPr lang="en-US" sz="3500" dirty="0">
                <a:solidFill>
                  <a:srgbClr val="FF0000"/>
                </a:solidFill>
                <a:cs typeface="Ali_K_Alwand" pitchFamily="2" charset="-78"/>
              </a:rPr>
              <a:t>Nominal  </a:t>
            </a:r>
            <a:r>
              <a:rPr lang="en-US" sz="3500" dirty="0" err="1">
                <a:solidFill>
                  <a:srgbClr val="FF0000"/>
                </a:solidFill>
                <a:cs typeface="Ali_K_Alwand" pitchFamily="2" charset="-78"/>
              </a:rPr>
              <a:t>scal</a:t>
            </a:r>
            <a:r>
              <a:rPr lang="ar-IQ" sz="3500" dirty="0">
                <a:solidFill>
                  <a:srgbClr val="FF0000"/>
                </a:solidFill>
                <a:cs typeface="Ali_K_Alwand" pitchFamily="2" charset="-78"/>
              </a:rPr>
              <a:t>:</a:t>
            </a:r>
            <a:endParaRPr lang="ar-IQ" dirty="0">
              <a:solidFill>
                <a:srgbClr val="FF0000"/>
              </a:solidFill>
              <a:cs typeface="Ali_K_Alwand" pitchFamily="2" charset="-78"/>
            </a:endParaRPr>
          </a:p>
          <a:p>
            <a:pPr marL="0" indent="0" algn="r" rtl="1">
              <a:buNone/>
            </a:pPr>
            <a:r>
              <a:rPr lang="ar-IQ" dirty="0">
                <a:solidFill>
                  <a:srgbClr val="FF0000"/>
                </a:solidFill>
                <a:cs typeface="Ali_K_Alwand" pitchFamily="2" charset="-78"/>
              </a:rPr>
              <a:t> </a:t>
            </a:r>
            <a:r>
              <a:rPr lang="ar-IQ" dirty="0">
                <a:cs typeface="Ali_K_Alwand" pitchFamily="2" charset="-78"/>
              </a:rPr>
              <a:t>(ثؤلين دةكات بةلاَم ريَكي ناخات ): يةكةم هةنطاوي ثيَوانةو ئاسانترينيانة بؤ ثؤلين كردن بةكارديَت وةك قوتابي دةرضوو دةرنةضوو , ئاستي خويَندن , رةطةز ليَرةدا ذمارة هيض مانايةك ناطةينيَ واتا ئةطةر (1) بؤ كض دانيَين وة (2) بؤ كورِ دانيَن ليَرةدا دةتوانين ذمارةكان بة ثيَضةوانةش دانيَين ضونكة تةنها بؤ ثؤلين كردنة هيض بةهايةكي نية .تةنها بؤ ناوناني كؤمةلَةكة دادةنريَكة لةهةمان سيفةت  بةشدارن كةوا هةموويان كضن يان  هةموويان ئاستي خويَندنيان بنةرةتية يان ئامادةيية يان هةموويان لة كؤليذي ثةروةردةن ...... </a:t>
            </a:r>
            <a:endParaRPr lang="en-US" dirty="0">
              <a:cs typeface="Ali_K_Alwand" pitchFamily="2" charset="-78"/>
            </a:endParaRPr>
          </a:p>
          <a:p>
            <a:pPr marL="0" indent="0" algn="r" rtl="1">
              <a:buNone/>
            </a:pPr>
            <a:endParaRPr lang="en-US" dirty="0">
              <a:cs typeface="Ali_K_Alwand" pitchFamily="2" charset="-78"/>
            </a:endParaRPr>
          </a:p>
        </p:txBody>
      </p:sp>
    </p:spTree>
    <p:extLst>
      <p:ext uri="{BB962C8B-B14F-4D97-AF65-F5344CB8AC3E}">
        <p14:creationId xmlns:p14="http://schemas.microsoft.com/office/powerpoint/2010/main" val="1336337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143000"/>
            <a:ext cx="7624354" cy="4031873"/>
          </a:xfrm>
          <a:prstGeom prst="rect">
            <a:avLst/>
          </a:prstGeom>
        </p:spPr>
        <p:txBody>
          <a:bodyPr wrap="square">
            <a:spAutoFit/>
          </a:bodyPr>
          <a:lstStyle/>
          <a:p>
            <a:pPr algn="r" rtl="1"/>
            <a:r>
              <a:rPr lang="ar-IQ" sz="2800" dirty="0">
                <a:solidFill>
                  <a:srgbClr val="FF0000"/>
                </a:solidFill>
                <a:cs typeface="Ali_K_Alwand" pitchFamily="2" charset="-78"/>
              </a:rPr>
              <a:t>2-</a:t>
            </a:r>
            <a:r>
              <a:rPr lang="ar-IQ" sz="3200" dirty="0">
                <a:solidFill>
                  <a:srgbClr val="FF0000"/>
                </a:solidFill>
                <a:cs typeface="Ali_K_Alwand" pitchFamily="2" charset="-78"/>
              </a:rPr>
              <a:t>ثيَواني </a:t>
            </a:r>
            <a:r>
              <a:rPr lang="ar-SA" sz="3200" dirty="0">
                <a:solidFill>
                  <a:srgbClr val="FF0000"/>
                </a:solidFill>
                <a:cs typeface="Ali_K_Alwand" pitchFamily="2" charset="-78"/>
              </a:rPr>
              <a:t>ثلةيي ( القياس الرتبي ) </a:t>
            </a:r>
            <a:r>
              <a:rPr lang="en-US" sz="3200" dirty="0">
                <a:solidFill>
                  <a:srgbClr val="FF0000"/>
                </a:solidFill>
                <a:cs typeface="Ali_K_Alwand" pitchFamily="2" charset="-78"/>
              </a:rPr>
              <a:t>Ordinal Scale</a:t>
            </a:r>
            <a:r>
              <a:rPr lang="ar-IQ" sz="3200" dirty="0">
                <a:solidFill>
                  <a:srgbClr val="FF0000"/>
                </a:solidFill>
                <a:cs typeface="Ali_K_Alwand" pitchFamily="2" charset="-78"/>
              </a:rPr>
              <a:t>: </a:t>
            </a:r>
          </a:p>
          <a:p>
            <a:pPr algn="r"/>
            <a:r>
              <a:rPr lang="ar-IQ" sz="2800" dirty="0">
                <a:cs typeface="Ali_K_Alwand" pitchFamily="2" charset="-78"/>
              </a:rPr>
              <a:t>(ثؤلين دةكات و ريَكدةخات بةلام جياوازيمان ثيشان نادات ): ليَرةدا ذمارةكان ريزدةكةين لةسةرةوة بؤ خوارةوة يان لةخوارةوة بؤسةرةوة بةثيَي ئةو سيفاتةي كة هةيتيان بؤ ثؤلين كردن و ريَكخستن دياري دةكات ليَرةدا ناتوانين جياوازي بزانين كة لة نيَوان نمرةي قوتابيةكان ضةندة وةك ( ثةسند , ناوةند , باشة ,....) (يةكةم , دووةم .....) لةوانةية جياوازي لة نيَوانيان يةك نمرةية يان دة نمرةية يان زياتر ئةم جؤرة ثيَوانةية زياتر بةكار ديَت لة ئارةزووةكان و ئاراستةكان ( هونةر , ويَنةكيشان , رايةكان ...)</a:t>
            </a:r>
            <a:endParaRPr lang="en-US" sz="2800" dirty="0">
              <a:cs typeface="Ali_K_Alwand" pitchFamily="2" charset="-78"/>
            </a:endParaRPr>
          </a:p>
        </p:txBody>
      </p:sp>
    </p:spTree>
    <p:extLst>
      <p:ext uri="{BB962C8B-B14F-4D97-AF65-F5344CB8AC3E}">
        <p14:creationId xmlns:p14="http://schemas.microsoft.com/office/powerpoint/2010/main" val="3333197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219201"/>
            <a:ext cx="7924800" cy="4524315"/>
          </a:xfrm>
          <a:prstGeom prst="rect">
            <a:avLst/>
          </a:prstGeom>
        </p:spPr>
        <p:txBody>
          <a:bodyPr wrap="square">
            <a:spAutoFit/>
          </a:bodyPr>
          <a:lstStyle/>
          <a:p>
            <a:pPr marL="0" lvl="3" algn="r" rtl="1"/>
            <a:r>
              <a:rPr lang="ar-IQ" sz="3200" dirty="0">
                <a:solidFill>
                  <a:srgbClr val="FF0000"/>
                </a:solidFill>
                <a:cs typeface="Ali_K_Alwand" pitchFamily="2" charset="-78"/>
              </a:rPr>
              <a:t>3-ثيَواني فاصلي </a:t>
            </a:r>
            <a:r>
              <a:rPr lang="ar-SA" sz="3200" dirty="0">
                <a:solidFill>
                  <a:srgbClr val="FF0000"/>
                </a:solidFill>
                <a:cs typeface="Ali_K_Alwand" pitchFamily="2" charset="-78"/>
              </a:rPr>
              <a:t>(القياس الفاصلي ) </a:t>
            </a:r>
            <a:r>
              <a:rPr lang="en-US" sz="3200" dirty="0">
                <a:solidFill>
                  <a:srgbClr val="FF0000"/>
                </a:solidFill>
                <a:cs typeface="Ali_K_Alwand" pitchFamily="2" charset="-78"/>
              </a:rPr>
              <a:t>Interval Scale</a:t>
            </a:r>
            <a:r>
              <a:rPr lang="ar-SA" sz="3200" dirty="0">
                <a:solidFill>
                  <a:srgbClr val="FF0000"/>
                </a:solidFill>
                <a:cs typeface="Ali_K_Alwand" pitchFamily="2" charset="-78"/>
              </a:rPr>
              <a:t> :-</a:t>
            </a:r>
            <a:endParaRPr lang="en-US" sz="3200" dirty="0">
              <a:solidFill>
                <a:srgbClr val="FF0000"/>
              </a:solidFill>
              <a:cs typeface="Ali_K_Alwand" pitchFamily="2" charset="-78"/>
            </a:endParaRPr>
          </a:p>
          <a:p>
            <a:pPr algn="r" rtl="1"/>
            <a:endParaRPr lang="ar-IQ" sz="3200" dirty="0">
              <a:solidFill>
                <a:srgbClr val="FF0000"/>
              </a:solidFill>
              <a:cs typeface="Ali_K_Alwand" pitchFamily="2" charset="-78"/>
            </a:endParaRPr>
          </a:p>
          <a:p>
            <a:pPr algn="r" rtl="1"/>
            <a:r>
              <a:rPr lang="ar-IQ" sz="3200" dirty="0">
                <a:cs typeface="Ali_K_Alwand" pitchFamily="2" charset="-78"/>
              </a:rPr>
              <a:t>(ثؤلين دةكات و ريَكدةخات وة جياوازيمان ثيَشان دةادات ): ئةم ثيَوانةووردترة لة دوو ثيَوانةكةي تر ليَرةدا ذمارةكان ماناي خؤي هةية بؤ زانيني بوني ضةنديَتي سيفةتةكة وةهةروةها ضةند جياوازي لة نيَوان تاكةكان هةية , وة ئةم جؤرة بةكارديَت لة شيَوازي ثيَوانةي ناراستةوخؤ وة طونجاوة بؤ ثيَوانةي دةرووني و ثةروةردةييةكان , دةتوانين جياوازي بكةين لة نيَوان قوتابي (1 ) و (2) ليَرةدا صفر ماناي نةبووني سيفةتةكة ناطةيةني .</a:t>
            </a:r>
            <a:endParaRPr lang="en-US" sz="3200" dirty="0">
              <a:cs typeface="Ali_K_Alwand" pitchFamily="2" charset="-78"/>
            </a:endParaRPr>
          </a:p>
        </p:txBody>
      </p:sp>
    </p:spTree>
    <p:extLst>
      <p:ext uri="{BB962C8B-B14F-4D97-AF65-F5344CB8AC3E}">
        <p14:creationId xmlns:p14="http://schemas.microsoft.com/office/powerpoint/2010/main" val="162970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447800"/>
            <a:ext cx="7772400" cy="3970318"/>
          </a:xfrm>
          <a:prstGeom prst="rect">
            <a:avLst/>
          </a:prstGeom>
        </p:spPr>
        <p:txBody>
          <a:bodyPr wrap="square">
            <a:spAutoFit/>
          </a:bodyPr>
          <a:lstStyle/>
          <a:p>
            <a:pPr algn="r" rtl="1"/>
            <a:r>
              <a:rPr lang="ar-IQ" sz="3600" dirty="0">
                <a:solidFill>
                  <a:srgbClr val="FF0000"/>
                </a:solidFill>
                <a:cs typeface="Ali_K_Alwand" pitchFamily="2" charset="-78"/>
              </a:rPr>
              <a:t>4- ثيَواني ريَذةيي </a:t>
            </a:r>
            <a:r>
              <a:rPr lang="ar-SA" sz="3600" dirty="0">
                <a:solidFill>
                  <a:srgbClr val="FF0000"/>
                </a:solidFill>
                <a:cs typeface="Ali_K_Alwand" pitchFamily="2" charset="-78"/>
              </a:rPr>
              <a:t>(القياس النسبي ) </a:t>
            </a:r>
            <a:r>
              <a:rPr lang="en-US" sz="3600" dirty="0">
                <a:solidFill>
                  <a:srgbClr val="FF0000"/>
                </a:solidFill>
                <a:cs typeface="Ali_K_Alwand" pitchFamily="2" charset="-78"/>
              </a:rPr>
              <a:t>Ratio Scale</a:t>
            </a:r>
            <a:r>
              <a:rPr lang="ar-SA" sz="3600" b="1" dirty="0"/>
              <a:t> </a:t>
            </a:r>
            <a:r>
              <a:rPr lang="ar-SA" sz="3600" dirty="0">
                <a:solidFill>
                  <a:srgbClr val="FF0000"/>
                </a:solidFill>
                <a:cs typeface="Ali_K_Alwand" pitchFamily="2" charset="-78"/>
              </a:rPr>
              <a:t>:</a:t>
            </a:r>
            <a:endParaRPr lang="ar-IQ" sz="3600" dirty="0">
              <a:solidFill>
                <a:srgbClr val="FF0000"/>
              </a:solidFill>
              <a:cs typeface="Ali_K_Alwand" pitchFamily="2" charset="-78"/>
            </a:endParaRPr>
          </a:p>
          <a:p>
            <a:pPr algn="r" rtl="1"/>
            <a:endParaRPr lang="ar-IQ" sz="3600" dirty="0">
              <a:solidFill>
                <a:srgbClr val="FF0000"/>
              </a:solidFill>
              <a:cs typeface="Ali_K_Alwand" pitchFamily="2" charset="-78"/>
            </a:endParaRPr>
          </a:p>
          <a:p>
            <a:pPr algn="r" rtl="1"/>
            <a:r>
              <a:rPr lang="ar-IQ" sz="3600" dirty="0">
                <a:cs typeface="Ali_K_Alwand" pitchFamily="2" charset="-78"/>
              </a:rPr>
              <a:t>ئةم ثيَوانة لة ثيَواني راستةوخؤكان بةكارديَت وة صفر ماناي نةبووني سيفةت دةطةيةني لايةنة فيزيايية كان ثيَوانة دةكات وة هةموو كردارةكاني بيركاري ثيَدا دةكريَت وة ئةم جؤرة ثيَوانةية لة هةرسيَ ثيوانةكةي تر ووردترة </a:t>
            </a:r>
            <a:endParaRPr lang="en-US" sz="3600" dirty="0">
              <a:cs typeface="Ali_K_Alwand" pitchFamily="2" charset="-78"/>
            </a:endParaRPr>
          </a:p>
        </p:txBody>
      </p:sp>
    </p:spTree>
    <p:extLst>
      <p:ext uri="{BB962C8B-B14F-4D97-AF65-F5344CB8AC3E}">
        <p14:creationId xmlns:p14="http://schemas.microsoft.com/office/powerpoint/2010/main" val="1482908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4000" dirty="0">
                <a:solidFill>
                  <a:srgbClr val="FF0000"/>
                </a:solidFill>
                <a:latin typeface="+mn-lt"/>
                <a:ea typeface="+mn-ea"/>
                <a:cs typeface="Ali_K_Alwand" pitchFamily="2" charset="-78"/>
              </a:rPr>
              <a:t>ثيَـوان و هةلَسةنطـانـدن</a:t>
            </a:r>
            <a:br>
              <a:rPr lang="en-US" sz="4000" dirty="0">
                <a:solidFill>
                  <a:srgbClr val="FF0000"/>
                </a:solidFill>
              </a:rPr>
            </a:br>
            <a:endParaRPr lang="en-US" sz="4000" dirty="0">
              <a:solidFill>
                <a:srgbClr val="FF0000"/>
              </a:solidFill>
            </a:endParaRPr>
          </a:p>
        </p:txBody>
      </p:sp>
      <p:sp>
        <p:nvSpPr>
          <p:cNvPr id="3" name="Content Placeholder 2"/>
          <p:cNvSpPr>
            <a:spLocks noGrp="1"/>
          </p:cNvSpPr>
          <p:nvPr>
            <p:ph idx="1"/>
          </p:nvPr>
        </p:nvSpPr>
        <p:spPr/>
        <p:txBody>
          <a:bodyPr>
            <a:normAutofit lnSpcReduction="10000"/>
          </a:bodyPr>
          <a:lstStyle/>
          <a:p>
            <a:pPr algn="r" rtl="1"/>
            <a:r>
              <a:rPr lang="ar-IQ" b="1" dirty="0">
                <a:solidFill>
                  <a:srgbClr val="FF0000"/>
                </a:solidFill>
                <a:latin typeface="Algerian" panose="04020705040A02060702" pitchFamily="82" charset="0"/>
                <a:cs typeface="Ali_K_Alwand"/>
              </a:rPr>
              <a:t>طة شة سةندنى ثيَوان و هةلَسةنطـانـدن لة ميَذوودا: </a:t>
            </a:r>
            <a:endParaRPr lang="en-US" dirty="0">
              <a:solidFill>
                <a:srgbClr val="FF0000"/>
              </a:solidFill>
              <a:latin typeface="Algerian" panose="04020705040A02060702" pitchFamily="82" charset="0"/>
              <a:cs typeface="Ali_K_Alwand"/>
            </a:endParaRPr>
          </a:p>
          <a:p>
            <a:pPr marL="0" indent="0" algn="r" rtl="1">
              <a:buNone/>
            </a:pPr>
            <a:r>
              <a:rPr lang="ar-IQ" dirty="0">
                <a:latin typeface="Algerian" panose="04020705040A02060702" pitchFamily="82" charset="0"/>
                <a:cs typeface="Ali_K_Alwand"/>
              </a:rPr>
              <a:t> مرؤظ هةر لة سةرةتاى ذيانيةوة ثيَويستى بة ثيَوان و هةلَسةنطاندن هةبوة بؤ ئةوةى بذى وبةردةوام بيَت لة ذيانيدا</a:t>
            </a:r>
            <a:r>
              <a:rPr lang="en-US" dirty="0">
                <a:latin typeface="Algerian" panose="04020705040A02060702" pitchFamily="82" charset="0"/>
                <a:cs typeface="Ali_K_Alwand"/>
              </a:rPr>
              <a:t> </a:t>
            </a:r>
            <a:r>
              <a:rPr lang="ar-IQ" dirty="0">
                <a:latin typeface="Algerian" panose="04020705040A02060702" pitchFamily="82" charset="0"/>
                <a:cs typeface="Ali_K_Alwand"/>
              </a:rPr>
              <a:t>لةو كاتةدا سةرى هةلَداوة كة مرؤظة كؤنةكان هيَزى خوَيان بةراوورد كردووة لةطةلَ هيَزى دةورووبةريان بؤئةوةى كؤنترؤلى كةسى بةرامبةر بكةن . بؤيةكةم جارخةلكى صين تاقى كردنةوةيان بةكارهيَنا ثيَش (3) هةزار سالَ لةمةوبةر بؤ ئةوةى كؤمةليَك خةلَكى باش هةلَبذيَرىَ و كارى باشيان ثيَ بدات .</a:t>
            </a:r>
            <a:endParaRPr lang="en-US" dirty="0">
              <a:latin typeface="Algerian" panose="04020705040A02060702" pitchFamily="82" charset="0"/>
              <a:cs typeface="Ali_K_Alwand"/>
            </a:endParaRPr>
          </a:p>
          <a:p>
            <a:pPr algn="r"/>
            <a:endParaRPr lang="en-US" dirty="0">
              <a:latin typeface="Algerian" panose="04020705040A02060702" pitchFamily="82" charset="0"/>
              <a:cs typeface="Ali_K_Alwand"/>
            </a:endParaRPr>
          </a:p>
        </p:txBody>
      </p:sp>
    </p:spTree>
    <p:extLst>
      <p:ext uri="{BB962C8B-B14F-4D97-AF65-F5344CB8AC3E}">
        <p14:creationId xmlns:p14="http://schemas.microsoft.com/office/powerpoint/2010/main" val="1362613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IQ" b="1" dirty="0">
                <a:solidFill>
                  <a:srgbClr val="FF0000"/>
                </a:solidFill>
                <a:cs typeface="Ali_K_Alwand" pitchFamily="2" charset="-78"/>
              </a:rPr>
              <a:t>لايةنةكاني ثيَوان و هةلَسةنطاندن لةلاي تاك </a:t>
            </a:r>
            <a:r>
              <a:rPr lang="en-US" b="1" dirty="0">
                <a:solidFill>
                  <a:srgbClr val="FF0000"/>
                </a:solidFill>
                <a:cs typeface="Ali_K_Alwand" pitchFamily="2" charset="-78"/>
              </a:rPr>
              <a:t>:</a:t>
            </a:r>
            <a:br>
              <a:rPr lang="en-US" dirty="0">
                <a:solidFill>
                  <a:srgbClr val="FF0000"/>
                </a:solidFill>
                <a:cs typeface="Ali_K_Alwand" pitchFamily="2" charset="-78"/>
              </a:rPr>
            </a:br>
            <a:endParaRPr lang="en-US" dirty="0"/>
          </a:p>
        </p:txBody>
      </p:sp>
      <p:sp>
        <p:nvSpPr>
          <p:cNvPr id="3" name="Content Placeholder 2"/>
          <p:cNvSpPr>
            <a:spLocks noGrp="1"/>
          </p:cNvSpPr>
          <p:nvPr>
            <p:ph idx="1"/>
          </p:nvPr>
        </p:nvSpPr>
        <p:spPr/>
        <p:txBody>
          <a:bodyPr>
            <a:normAutofit fontScale="92500"/>
          </a:bodyPr>
          <a:lstStyle/>
          <a:p>
            <a:pPr marL="0" indent="0" algn="r" rtl="1">
              <a:buNone/>
            </a:pPr>
            <a:r>
              <a:rPr lang="ar-IQ" dirty="0">
                <a:cs typeface="Ali_K_Alwand" pitchFamily="2" charset="-78"/>
              </a:rPr>
              <a:t>كـرداري ثيَوان و هةلَـسةنطـاندن بةثيَي لايةنةكانةوة دابةش دةكريت </a:t>
            </a:r>
            <a:r>
              <a:rPr lang="en-US" dirty="0">
                <a:cs typeface="Ali_K_Alwand" pitchFamily="2" charset="-78"/>
              </a:rPr>
              <a:t>:</a:t>
            </a:r>
          </a:p>
          <a:p>
            <a:pPr marL="0" indent="0" algn="r" rtl="1">
              <a:buNone/>
            </a:pPr>
            <a:r>
              <a:rPr lang="ar-IQ" dirty="0">
                <a:cs typeface="Ali_K_Alwand" pitchFamily="2" charset="-78"/>
              </a:rPr>
              <a:t>1- </a:t>
            </a:r>
            <a:r>
              <a:rPr lang="ar-IQ" dirty="0">
                <a:solidFill>
                  <a:schemeClr val="accent6">
                    <a:lumMod val="50000"/>
                  </a:schemeClr>
                </a:solidFill>
                <a:cs typeface="Ali_K_Alwand" pitchFamily="2" charset="-78"/>
              </a:rPr>
              <a:t>ل</a:t>
            </a:r>
            <a:r>
              <a:rPr lang="ar-IQ" dirty="0">
                <a:solidFill>
                  <a:srgbClr val="C00000"/>
                </a:solidFill>
                <a:cs typeface="Ali_K_Alwand" pitchFamily="2" charset="-78"/>
              </a:rPr>
              <a:t>ايةني ريكخستني زانياري </a:t>
            </a:r>
            <a:r>
              <a:rPr lang="ar-IQ" dirty="0">
                <a:cs typeface="Ali_K_Alwand" pitchFamily="2" charset="-78"/>
              </a:rPr>
              <a:t>:ئةويش ثيَوانةي تواناكانمان دةكات ,ئةمةش دابةش دةبيَت بؤ ثيَوانةي ئامادةباشي  زيرةكي و دةستكةوتي خويَندن. وة ئامادةباشي بريتية لةو شتانةي كةوا تاكةكةس دةتوانيَ فيَري بيَت </a:t>
            </a:r>
            <a:r>
              <a:rPr lang="ar-SA" dirty="0">
                <a:cs typeface="Ali_K_Alwand" pitchFamily="2" charset="-78"/>
              </a:rPr>
              <a:t> ,</a:t>
            </a:r>
            <a:r>
              <a:rPr lang="ar-IQ" dirty="0">
                <a:cs typeface="Ali_K_Alwand" pitchFamily="2" charset="-78"/>
              </a:rPr>
              <a:t>بةلاَم توانا يان دةسكةوتي خويَندن كةوا تاكةكة ضةند فيَربووة .ئةطةر ئيَمة مةبةستمان ثيَشبيني بوو ئةوا ئامانجمان دةبيَتة ثيَوانةي ئامادةباشي بةلاَم ئةطةر مةبةستمان ثيَوانةي دةسكةوتة ئةوا طرنطي دةدةين بةوةي كةوا تاكةكة ضةند فيَربووة</a:t>
            </a:r>
            <a:r>
              <a:rPr lang="ar-SA" dirty="0">
                <a:cs typeface="Ali_K_Alwand" pitchFamily="2" charset="-78"/>
              </a:rPr>
              <a:t>.  </a:t>
            </a:r>
            <a:endParaRPr lang="en-US" dirty="0">
              <a:cs typeface="Ali_K_Alwand" pitchFamily="2" charset="-78"/>
            </a:endParaRPr>
          </a:p>
          <a:p>
            <a:pPr marL="0" indent="0" algn="r">
              <a:buNone/>
            </a:pPr>
            <a:endParaRPr lang="en-US" dirty="0">
              <a:cs typeface="Ali_K_Alwand" pitchFamily="2" charset="-78"/>
            </a:endParaRPr>
          </a:p>
          <a:p>
            <a:endParaRPr lang="en-US" dirty="0"/>
          </a:p>
        </p:txBody>
      </p:sp>
    </p:spTree>
    <p:extLst>
      <p:ext uri="{BB962C8B-B14F-4D97-AF65-F5344CB8AC3E}">
        <p14:creationId xmlns:p14="http://schemas.microsoft.com/office/powerpoint/2010/main" val="1144590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533401"/>
            <a:ext cx="7848600" cy="5016758"/>
          </a:xfrm>
          <a:prstGeom prst="rect">
            <a:avLst/>
          </a:prstGeom>
        </p:spPr>
        <p:txBody>
          <a:bodyPr wrap="square">
            <a:spAutoFit/>
          </a:bodyPr>
          <a:lstStyle/>
          <a:p>
            <a:pPr algn="r" rtl="1"/>
            <a:r>
              <a:rPr lang="ar-IQ" sz="3200" dirty="0">
                <a:cs typeface="Ali_K_Alwand" pitchFamily="2" charset="-78"/>
              </a:rPr>
              <a:t>2-</a:t>
            </a:r>
            <a:r>
              <a:rPr lang="ar-IQ" sz="3200" dirty="0">
                <a:solidFill>
                  <a:srgbClr val="C00000"/>
                </a:solidFill>
                <a:cs typeface="Ali_K_Alwand" pitchFamily="2" charset="-78"/>
              </a:rPr>
              <a:t>لايةني ريَكخستني هةلضونةكان </a:t>
            </a:r>
            <a:r>
              <a:rPr lang="ar-IQ" sz="3200" dirty="0">
                <a:cs typeface="Ali_K_Alwand" pitchFamily="2" charset="-78"/>
              </a:rPr>
              <a:t>:ثيَوانةي كةسايةتي دةطريَتةوة ,طرنطي دةداتة رةفتاري بينراو , واتا طرنطي دةدةين بزانين ضؤن رةفتاردةكا , ئةوةش بؤ ئةوةي بزانين تاك ضؤن كاردةكا ئةطةر لةو هةلَويَستة بوو وة ثيَشبيني رةفتاري بكةين لة داهاتوو.</a:t>
            </a:r>
          </a:p>
          <a:p>
            <a:pPr algn="r" rtl="1"/>
            <a:endParaRPr lang="en-US" sz="3200" dirty="0">
              <a:cs typeface="Ali_K_Alwand" pitchFamily="2" charset="-78"/>
            </a:endParaRPr>
          </a:p>
          <a:p>
            <a:pPr algn="r" rtl="1"/>
            <a:r>
              <a:rPr lang="ar-IQ" sz="3200" dirty="0">
                <a:cs typeface="Ali_K_Alwand" pitchFamily="2" charset="-78"/>
              </a:rPr>
              <a:t>3-</a:t>
            </a:r>
            <a:r>
              <a:rPr lang="ar-IQ" sz="3200" dirty="0">
                <a:solidFill>
                  <a:srgbClr val="C00000"/>
                </a:solidFill>
                <a:cs typeface="Ali_K_Alwand" pitchFamily="2" charset="-78"/>
              </a:rPr>
              <a:t>لايةني ريَكخستني حركي </a:t>
            </a:r>
            <a:r>
              <a:rPr lang="ar-IQ" sz="3200" dirty="0">
                <a:cs typeface="Ali_K_Alwand" pitchFamily="2" charset="-78"/>
              </a:rPr>
              <a:t>:طرنطي دةدات بة بةهرة جولاوةكان لةلايةن تاكة كةسةوة ,ئةمةش ئةو ثيَوانانة دةطريَتةوة كة ثةيوةندي هةية بة ماسولكةكان وةك (ضؤنيتي نوسين لةسةر كؤمثيوتةر ,رِاكردن , فرِيَ داني شت ,ثازدان , ليَداني ئاميَري موسيقا ....هتد)  </a:t>
            </a:r>
            <a:endParaRPr lang="en-US" sz="3200" dirty="0">
              <a:cs typeface="Ali_K_Alwand" pitchFamily="2" charset="-78"/>
            </a:endParaRPr>
          </a:p>
        </p:txBody>
      </p:sp>
    </p:spTree>
    <p:extLst>
      <p:ext uri="{BB962C8B-B14F-4D97-AF65-F5344CB8AC3E}">
        <p14:creationId xmlns:p14="http://schemas.microsoft.com/office/powerpoint/2010/main" val="2908933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4000" dirty="0">
                <a:solidFill>
                  <a:srgbClr val="FF0000"/>
                </a:solidFill>
                <a:cs typeface="Ali_K_Alwand" pitchFamily="2" charset="-78"/>
              </a:rPr>
              <a:t>**</a:t>
            </a:r>
            <a:r>
              <a:rPr lang="ar-IQ" sz="4000" b="1" dirty="0">
                <a:solidFill>
                  <a:srgbClr val="FF0000"/>
                </a:solidFill>
                <a:cs typeface="Ali_K_Alwand" pitchFamily="2" charset="-78"/>
              </a:rPr>
              <a:t> هةلسةنطاندني</a:t>
            </a:r>
            <a:r>
              <a:rPr lang="ar-SA" sz="4000" dirty="0">
                <a:solidFill>
                  <a:srgbClr val="FF0000"/>
                </a:solidFill>
                <a:cs typeface="Ali_K_Alwand" pitchFamily="2" charset="-78"/>
              </a:rPr>
              <a:t> ثةروةردةيي( التقويم التربوي )</a:t>
            </a:r>
            <a:br>
              <a:rPr lang="en-US" sz="4000" dirty="0">
                <a:solidFill>
                  <a:srgbClr val="FF0000"/>
                </a:solidFill>
                <a:cs typeface="Ali_K_Alwand" pitchFamily="2" charset="-78"/>
              </a:rPr>
            </a:br>
            <a:r>
              <a:rPr lang="en-US" sz="4000" dirty="0">
                <a:solidFill>
                  <a:srgbClr val="FF0000"/>
                </a:solidFill>
                <a:cs typeface="Ali_K_Alwand" pitchFamily="2" charset="-78"/>
              </a:rPr>
              <a:t> Educational Evaluation</a:t>
            </a:r>
            <a:r>
              <a:rPr lang="ar-SA" sz="4000" dirty="0">
                <a:solidFill>
                  <a:srgbClr val="FF0000"/>
                </a:solidFill>
                <a:cs typeface="Ali_K_Alwand" pitchFamily="2" charset="-78"/>
              </a:rPr>
              <a:t>**</a:t>
            </a:r>
            <a:br>
              <a:rPr lang="en-US" sz="4000" dirty="0">
                <a:solidFill>
                  <a:srgbClr val="FF0000"/>
                </a:solidFill>
                <a:cs typeface="Ali_K_Alwand" pitchFamily="2" charset="-78"/>
              </a:rPr>
            </a:br>
            <a:endParaRPr lang="en-US" sz="4000" dirty="0">
              <a:solidFill>
                <a:srgbClr val="FF0000"/>
              </a:solidFill>
              <a:cs typeface="Ali_K_Alwand" pitchFamily="2" charset="-78"/>
            </a:endParaRPr>
          </a:p>
        </p:txBody>
      </p:sp>
      <p:sp>
        <p:nvSpPr>
          <p:cNvPr id="3" name="Content Placeholder 2"/>
          <p:cNvSpPr>
            <a:spLocks noGrp="1"/>
          </p:cNvSpPr>
          <p:nvPr>
            <p:ph idx="1"/>
          </p:nvPr>
        </p:nvSpPr>
        <p:spPr/>
        <p:txBody>
          <a:bodyPr/>
          <a:lstStyle/>
          <a:p>
            <a:pPr marL="0" indent="0" algn="r" rtl="1">
              <a:buNone/>
            </a:pPr>
            <a:r>
              <a:rPr lang="ar-SA" b="1" u="sng" dirty="0">
                <a:solidFill>
                  <a:srgbClr val="FF0000"/>
                </a:solidFill>
                <a:cs typeface="Ali_K_Alwand" pitchFamily="2" charset="-78"/>
              </a:rPr>
              <a:t>ثيَناسةي </a:t>
            </a:r>
            <a:r>
              <a:rPr lang="ar-IQ" b="1" u="sng" dirty="0">
                <a:solidFill>
                  <a:srgbClr val="FF0000"/>
                </a:solidFill>
                <a:cs typeface="Ali_K_Alwand" pitchFamily="2" charset="-78"/>
              </a:rPr>
              <a:t>هةلسةنطاندني </a:t>
            </a:r>
            <a:r>
              <a:rPr lang="ar-SA" b="1" u="sng" dirty="0">
                <a:solidFill>
                  <a:srgbClr val="FF0000"/>
                </a:solidFill>
                <a:cs typeface="Ali_K_Alwand" pitchFamily="2" charset="-78"/>
              </a:rPr>
              <a:t>ثةروةردةيي</a:t>
            </a:r>
            <a:r>
              <a:rPr lang="ar-SA" u="sng" dirty="0">
                <a:solidFill>
                  <a:srgbClr val="FF0000"/>
                </a:solidFill>
                <a:cs typeface="Ali_K_Alwand" pitchFamily="2" charset="-78"/>
              </a:rPr>
              <a:t> :- </a:t>
            </a:r>
            <a:r>
              <a:rPr lang="ar-SA" dirty="0">
                <a:cs typeface="Ali_K_Alwand" pitchFamily="2" charset="-78"/>
              </a:rPr>
              <a:t>ثرؤسةيةكي ريك وثيَكة بؤ كؤ كردنةوة و شي كردنةوةي زانياري بةمةبةستي دياري كردني ثلة وئاستي بة ديهيناني ئامانجة ثةروةردةيية كان و برياردان دةربارةيان سةبارةت بة ضارةسةركردني لايةنة لاوازةكان وثتةوكردني لايةنة بةهيَزةكان .</a:t>
            </a:r>
            <a:endParaRPr lang="en-US" dirty="0">
              <a:cs typeface="Ali_K_Alwand" pitchFamily="2" charset="-78"/>
            </a:endParaRPr>
          </a:p>
          <a:p>
            <a:pPr marL="0" indent="0" algn="r" rtl="1">
              <a:buNone/>
            </a:pPr>
            <a:r>
              <a:rPr lang="ar-SA" dirty="0">
                <a:cs typeface="Ali_K_Alwand" pitchFamily="2" charset="-78"/>
              </a:rPr>
              <a:t> </a:t>
            </a:r>
            <a:endParaRPr lang="en-US" dirty="0">
              <a:cs typeface="Ali_K_Alwand" pitchFamily="2" charset="-78"/>
            </a:endParaRPr>
          </a:p>
          <a:p>
            <a:pPr marL="0" indent="0" algn="r">
              <a:buNone/>
            </a:pPr>
            <a:endParaRPr lang="en-US" dirty="0">
              <a:cs typeface="Ali_K_Alwand" pitchFamily="2" charset="-78"/>
            </a:endParaRPr>
          </a:p>
        </p:txBody>
      </p:sp>
    </p:spTree>
    <p:extLst>
      <p:ext uri="{BB962C8B-B14F-4D97-AF65-F5344CB8AC3E}">
        <p14:creationId xmlns:p14="http://schemas.microsoft.com/office/powerpoint/2010/main" val="2552954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ar-IQ" sz="4000" b="1" dirty="0">
                <a:solidFill>
                  <a:srgbClr val="FF0000"/>
                </a:solidFill>
                <a:cs typeface="Ali_K_Alwand" pitchFamily="2" charset="-78"/>
              </a:rPr>
            </a:br>
            <a:r>
              <a:rPr lang="ar-SA" sz="4000" b="1" dirty="0">
                <a:solidFill>
                  <a:srgbClr val="FF0000"/>
                </a:solidFill>
                <a:cs typeface="Ali_K_Alwand" pitchFamily="2" charset="-78"/>
              </a:rPr>
              <a:t>هةنطاوةكاني ثرؤسةي </a:t>
            </a:r>
            <a:r>
              <a:rPr lang="ar-IQ" sz="4000" b="1" dirty="0">
                <a:solidFill>
                  <a:srgbClr val="FF0000"/>
                </a:solidFill>
                <a:cs typeface="Ali_K_Alwand" pitchFamily="2" charset="-78"/>
              </a:rPr>
              <a:t>هةلسةنطاندني</a:t>
            </a:r>
            <a:r>
              <a:rPr lang="ar-SA" sz="4000" b="1" dirty="0">
                <a:solidFill>
                  <a:srgbClr val="FF0000"/>
                </a:solidFill>
                <a:cs typeface="Ali_K_Alwand" pitchFamily="2" charset="-78"/>
              </a:rPr>
              <a:t> ثةروةردةيي ( </a:t>
            </a:r>
            <a:r>
              <a:rPr lang="ar-SA" sz="4000" b="1" dirty="0">
                <a:solidFill>
                  <a:srgbClr val="FF0000"/>
                </a:solidFill>
                <a:cs typeface="+mn-cs"/>
              </a:rPr>
              <a:t>خطوات عملية التقويم </a:t>
            </a:r>
            <a:r>
              <a:rPr lang="ar-SA" sz="4000" b="1" dirty="0">
                <a:solidFill>
                  <a:srgbClr val="FF0000"/>
                </a:solidFill>
                <a:cs typeface="Ali_K_Alwand" pitchFamily="2" charset="-78"/>
              </a:rPr>
              <a:t>) :-</a:t>
            </a:r>
            <a:br>
              <a:rPr lang="en-US" sz="4000" dirty="0">
                <a:solidFill>
                  <a:srgbClr val="FF0000"/>
                </a:solidFill>
                <a:cs typeface="Ali_K_Alwand" pitchFamily="2" charset="-78"/>
              </a:rPr>
            </a:br>
            <a:endParaRPr lang="en-US" sz="4000" dirty="0">
              <a:solidFill>
                <a:srgbClr val="FF0000"/>
              </a:solidFill>
              <a:cs typeface="Ali_K_Alwand" pitchFamily="2" charset="-78"/>
            </a:endParaRPr>
          </a:p>
        </p:txBody>
      </p:sp>
      <p:sp>
        <p:nvSpPr>
          <p:cNvPr id="3" name="Content Placeholder 2"/>
          <p:cNvSpPr>
            <a:spLocks noGrp="1"/>
          </p:cNvSpPr>
          <p:nvPr>
            <p:ph idx="1"/>
          </p:nvPr>
        </p:nvSpPr>
        <p:spPr/>
        <p:txBody>
          <a:bodyPr>
            <a:normAutofit fontScale="85000" lnSpcReduction="10000"/>
          </a:bodyPr>
          <a:lstStyle/>
          <a:p>
            <a:pPr marL="514350" lvl="0" indent="-514350" algn="r" rtl="1">
              <a:buFont typeface="+mj-lt"/>
              <a:buAutoNum type="arabicPeriod"/>
            </a:pPr>
            <a:r>
              <a:rPr lang="ar-SA" dirty="0">
                <a:cs typeface="Ali_K_Alwand" pitchFamily="2" charset="-78"/>
              </a:rPr>
              <a:t>دياري كردني ئامانجةكان ثيَش دةستكردن بة ثرؤسةي </a:t>
            </a:r>
            <a:r>
              <a:rPr lang="ar-IQ" dirty="0">
                <a:cs typeface="Ali_K_Alwand" pitchFamily="2" charset="-78"/>
              </a:rPr>
              <a:t>هةلسةنطاندن </a:t>
            </a:r>
            <a:r>
              <a:rPr lang="ar-SA" dirty="0">
                <a:cs typeface="Ali_K_Alwand" pitchFamily="2" charset="-78"/>
              </a:rPr>
              <a:t>بؤ هةر لايةنيك .</a:t>
            </a:r>
            <a:endParaRPr lang="en-US" dirty="0">
              <a:cs typeface="Ali_K_Alwand" pitchFamily="2" charset="-78"/>
            </a:endParaRPr>
          </a:p>
          <a:p>
            <a:pPr marL="514350" lvl="0" indent="-514350" algn="r" rtl="1">
              <a:buFont typeface="+mj-lt"/>
              <a:buAutoNum type="arabicPeriod"/>
            </a:pPr>
            <a:r>
              <a:rPr lang="ar-SA" dirty="0">
                <a:cs typeface="Ali_K_Alwand" pitchFamily="2" charset="-78"/>
              </a:rPr>
              <a:t>دياري كردني ئامرازي كؤ كردنةوةي زانياري دةربارةي ئةو دياردةيةي كة </a:t>
            </a:r>
            <a:r>
              <a:rPr lang="ar-IQ" dirty="0">
                <a:cs typeface="Ali_K_Alwand" pitchFamily="2" charset="-78"/>
              </a:rPr>
              <a:t>هةلسةنطاندنى بؤ</a:t>
            </a:r>
            <a:r>
              <a:rPr lang="ar-SA" dirty="0">
                <a:cs typeface="Ali_K_Alwand" pitchFamily="2" charset="-78"/>
              </a:rPr>
              <a:t> دةكريت ( دروست بكريت يا خود ئامرازيكي ئامادة كراو بةكاربهيَنريت بؤ ئةم مةبةستة )</a:t>
            </a:r>
            <a:endParaRPr lang="en-US" dirty="0">
              <a:cs typeface="Ali_K_Alwand" pitchFamily="2" charset="-78"/>
            </a:endParaRPr>
          </a:p>
          <a:p>
            <a:pPr marL="514350" lvl="0" indent="-514350" algn="r" rtl="1">
              <a:buFont typeface="+mj-lt"/>
              <a:buAutoNum type="arabicPeriod"/>
            </a:pPr>
            <a:r>
              <a:rPr lang="ar-SA" dirty="0">
                <a:cs typeface="Ali_K_Alwand" pitchFamily="2" charset="-78"/>
              </a:rPr>
              <a:t>جىَ بةجىَ كردني ئامرازةي دياري كراو بة مةبةستي كؤ كردنةوةي زانياري ثيَويست (هةر ئامرازيَك تايبةتمدني خؤي هةية وريَطاي جىَ بة جىَ كردني جياوازي هةية لةطةل جىَ بةجىَ كردني ئامرازيَكي تر ) .</a:t>
            </a:r>
            <a:endParaRPr lang="en-US" dirty="0">
              <a:cs typeface="Ali_K_Alwand" pitchFamily="2" charset="-78"/>
            </a:endParaRPr>
          </a:p>
          <a:p>
            <a:pPr marL="514350" lvl="0" indent="-514350" algn="r" rtl="1">
              <a:buFont typeface="+mj-lt"/>
              <a:buAutoNum type="arabicPeriod"/>
            </a:pPr>
            <a:r>
              <a:rPr lang="ar-SA" dirty="0">
                <a:cs typeface="Ali_K_Alwand" pitchFamily="2" charset="-78"/>
              </a:rPr>
              <a:t>شي كردنةوةو وتفسيري ئة</a:t>
            </a:r>
            <a:r>
              <a:rPr lang="ar-IQ" dirty="0">
                <a:cs typeface="Ali_K_Alwand" pitchFamily="2" charset="-78"/>
              </a:rPr>
              <a:t>و </a:t>
            </a:r>
            <a:r>
              <a:rPr lang="ar-SA" dirty="0">
                <a:cs typeface="Ali_K_Alwand" pitchFamily="2" charset="-78"/>
              </a:rPr>
              <a:t>زانياريانةي كة كؤ كرانةوة وة ثوختة كردني ئةنجامةكان </a:t>
            </a:r>
            <a:endParaRPr lang="en-US" dirty="0">
              <a:cs typeface="Ali_K_Alwand" pitchFamily="2" charset="-78"/>
            </a:endParaRPr>
          </a:p>
          <a:p>
            <a:pPr marL="514350" indent="-514350" algn="r" rtl="1">
              <a:buFont typeface="+mj-lt"/>
              <a:buAutoNum type="arabicPeriod"/>
            </a:pPr>
            <a:r>
              <a:rPr lang="ar-SA" dirty="0">
                <a:cs typeface="Ali_K_Alwand" pitchFamily="2" charset="-78"/>
              </a:rPr>
              <a:t>بريار دان وبيشنيار كرد ني طونجاو لةبارةي هةلسةنطاندي ثرؤسةكةكة.</a:t>
            </a:r>
            <a:endParaRPr lang="en-US" dirty="0">
              <a:cs typeface="Ali_K_Alwand" pitchFamily="2" charset="-78"/>
            </a:endParaRPr>
          </a:p>
        </p:txBody>
      </p:sp>
    </p:spTree>
    <p:extLst>
      <p:ext uri="{BB962C8B-B14F-4D97-AF65-F5344CB8AC3E}">
        <p14:creationId xmlns:p14="http://schemas.microsoft.com/office/powerpoint/2010/main" val="8368556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1"/>
            <a:br>
              <a:rPr lang="en-US" sz="3600" b="1" dirty="0">
                <a:solidFill>
                  <a:srgbClr val="FF0000"/>
                </a:solidFill>
                <a:cs typeface="Ali_K_Alwand" pitchFamily="2" charset="-78"/>
              </a:rPr>
            </a:br>
            <a:br>
              <a:rPr lang="en-US" sz="3600" b="1" dirty="0">
                <a:solidFill>
                  <a:srgbClr val="FF0000"/>
                </a:solidFill>
                <a:cs typeface="Ali_K_Alwand" pitchFamily="2" charset="-78"/>
              </a:rPr>
            </a:br>
            <a:r>
              <a:rPr lang="ar-SA" sz="3600" b="1" dirty="0">
                <a:solidFill>
                  <a:srgbClr val="FF0000"/>
                </a:solidFill>
                <a:cs typeface="Ali_K_Alwand" pitchFamily="2" charset="-78"/>
              </a:rPr>
              <a:t>جياوازي لة </a:t>
            </a:r>
            <a:r>
              <a:rPr lang="ar-IQ" sz="3600" b="1" dirty="0">
                <a:solidFill>
                  <a:srgbClr val="FF0000"/>
                </a:solidFill>
                <a:cs typeface="Ali_K_Alwand" pitchFamily="2" charset="-78"/>
              </a:rPr>
              <a:t>ث</a:t>
            </a:r>
            <a:r>
              <a:rPr lang="ar-SA" sz="3600" b="1" dirty="0">
                <a:solidFill>
                  <a:srgbClr val="FF0000"/>
                </a:solidFill>
                <a:cs typeface="Ali_K_Alwand" pitchFamily="2" charset="-78"/>
              </a:rPr>
              <a:t>ي</a:t>
            </a:r>
            <a:r>
              <a:rPr lang="ar-IQ" sz="3600" b="1" dirty="0">
                <a:solidFill>
                  <a:srgbClr val="FF0000"/>
                </a:solidFill>
                <a:cs typeface="Ali_K_Alwand" pitchFamily="2" charset="-78"/>
              </a:rPr>
              <a:t>َ</a:t>
            </a:r>
            <a:r>
              <a:rPr lang="ar-SA" sz="3600" b="1" dirty="0">
                <a:solidFill>
                  <a:srgbClr val="FF0000"/>
                </a:solidFill>
                <a:cs typeface="Ali_K_Alwand" pitchFamily="2" charset="-78"/>
              </a:rPr>
              <a:t>وان ضةمكي ثيَوان و </a:t>
            </a:r>
            <a:r>
              <a:rPr lang="ar-IQ" sz="3600" b="1" dirty="0">
                <a:solidFill>
                  <a:srgbClr val="FF0000"/>
                </a:solidFill>
                <a:cs typeface="Ali_K_Alwand" pitchFamily="2" charset="-78"/>
              </a:rPr>
              <a:t>هةلَسةنطاندن</a:t>
            </a:r>
            <a:r>
              <a:rPr lang="ar-SA" sz="3600" b="1" dirty="0">
                <a:solidFill>
                  <a:srgbClr val="FF0000"/>
                </a:solidFill>
                <a:cs typeface="Ali_K_Alwand" pitchFamily="2" charset="-78"/>
              </a:rPr>
              <a:t> ( </a:t>
            </a:r>
            <a:r>
              <a:rPr lang="ar-SA" sz="3600" b="1" dirty="0">
                <a:solidFill>
                  <a:srgbClr val="FF0000"/>
                </a:solidFill>
                <a:cs typeface="+mn-cs"/>
              </a:rPr>
              <a:t>الفروق بين مصطلحي القياس والتقويم ) </a:t>
            </a:r>
            <a:br>
              <a:rPr lang="en-US" sz="3600" dirty="0">
                <a:solidFill>
                  <a:srgbClr val="FF0000"/>
                </a:solidFill>
                <a:cs typeface="Ali_K_Alwand" pitchFamily="2" charset="-78"/>
              </a:rPr>
            </a:br>
            <a:r>
              <a:rPr lang="ar-SA" sz="3600" dirty="0">
                <a:solidFill>
                  <a:srgbClr val="FF0000"/>
                </a:solidFill>
                <a:cs typeface="Ali_K_Alwand" pitchFamily="2" charset="-78"/>
              </a:rPr>
              <a:t> </a:t>
            </a:r>
            <a:br>
              <a:rPr lang="en-US" sz="3600" dirty="0">
                <a:solidFill>
                  <a:srgbClr val="FF0000"/>
                </a:solidFill>
                <a:cs typeface="Ali_K_Alwand" pitchFamily="2" charset="-78"/>
              </a:rPr>
            </a:br>
            <a:endParaRPr lang="en-US" sz="3600" dirty="0">
              <a:solidFill>
                <a:srgbClr val="FF0000"/>
              </a:solidFill>
              <a:cs typeface="Ali_K_Alwand" pitchFamily="2" charset="-7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82579225"/>
              </p:ext>
            </p:extLst>
          </p:nvPr>
        </p:nvGraphicFramePr>
        <p:xfrm>
          <a:off x="381000" y="1371600"/>
          <a:ext cx="8610600" cy="5334000"/>
        </p:xfrm>
        <a:graphic>
          <a:graphicData uri="http://schemas.openxmlformats.org/drawingml/2006/table">
            <a:tbl>
              <a:tblPr rtl="1" firstRow="1" firstCol="1" lastRow="1" lastCol="1" bandRow="1" bandCol="1">
                <a:tableStyleId>{5C22544A-7EE6-4342-B048-85BDC9FD1C3A}</a:tableStyleId>
              </a:tblPr>
              <a:tblGrid>
                <a:gridCol w="4305300">
                  <a:extLst>
                    <a:ext uri="{9D8B030D-6E8A-4147-A177-3AD203B41FA5}">
                      <a16:colId xmlns:a16="http://schemas.microsoft.com/office/drawing/2014/main" val="20000"/>
                    </a:ext>
                  </a:extLst>
                </a:gridCol>
                <a:gridCol w="4305300">
                  <a:extLst>
                    <a:ext uri="{9D8B030D-6E8A-4147-A177-3AD203B41FA5}">
                      <a16:colId xmlns:a16="http://schemas.microsoft.com/office/drawing/2014/main" val="20001"/>
                    </a:ext>
                  </a:extLst>
                </a:gridCol>
              </a:tblGrid>
              <a:tr h="533400">
                <a:tc>
                  <a:txBody>
                    <a:bodyPr/>
                    <a:lstStyle/>
                    <a:p>
                      <a:pPr marL="0" marR="0" algn="ctr" rtl="1">
                        <a:spcBef>
                          <a:spcPts val="0"/>
                        </a:spcBef>
                        <a:spcAft>
                          <a:spcPts val="0"/>
                        </a:spcAft>
                        <a:tabLst>
                          <a:tab pos="473710" algn="l"/>
                          <a:tab pos="588010" algn="l"/>
                          <a:tab pos="702310" algn="l"/>
                        </a:tabLst>
                      </a:pPr>
                      <a:r>
                        <a:rPr lang="ar-SA" sz="3200" dirty="0">
                          <a:solidFill>
                            <a:schemeClr val="tx1"/>
                          </a:solidFill>
                          <a:effectLst/>
                          <a:cs typeface="Ali_K_Alwand" pitchFamily="2" charset="-78"/>
                        </a:rPr>
                        <a:t>ثيَوان</a:t>
                      </a:r>
                      <a:r>
                        <a:rPr lang="en-US" sz="3200" dirty="0">
                          <a:solidFill>
                            <a:schemeClr val="tx1"/>
                          </a:solidFill>
                          <a:effectLst/>
                          <a:cs typeface="Ali_K_Alwand" pitchFamily="2" charset="-78"/>
                        </a:rPr>
                        <a:t> Measurement</a:t>
                      </a:r>
                      <a:endParaRPr lang="en-US" sz="3200" dirty="0">
                        <a:solidFill>
                          <a:schemeClr val="tx1"/>
                        </a:solidFill>
                        <a:effectLst/>
                        <a:latin typeface="Times New Roman"/>
                        <a:ea typeface="Times New Roman"/>
                        <a:cs typeface="Ali_K_Alwand" pitchFamily="2" charset="-78"/>
                      </a:endParaRPr>
                    </a:p>
                  </a:txBody>
                  <a:tcPr marL="68580" marR="68580" marT="0" marB="0">
                    <a:noFill/>
                  </a:tcPr>
                </a:tc>
                <a:tc>
                  <a:txBody>
                    <a:bodyPr/>
                    <a:lstStyle/>
                    <a:p>
                      <a:pPr marL="0" marR="0" algn="ctr" rtl="1">
                        <a:spcBef>
                          <a:spcPts val="0"/>
                        </a:spcBef>
                        <a:spcAft>
                          <a:spcPts val="0"/>
                        </a:spcAft>
                        <a:tabLst>
                          <a:tab pos="473710" algn="l"/>
                          <a:tab pos="588010" algn="l"/>
                          <a:tab pos="702310" algn="l"/>
                        </a:tabLst>
                      </a:pPr>
                      <a:r>
                        <a:rPr lang="ar-IQ" sz="2800" b="1" kern="1200" dirty="0">
                          <a:solidFill>
                            <a:schemeClr val="tx1"/>
                          </a:solidFill>
                          <a:effectLst/>
                          <a:latin typeface="+mn-lt"/>
                          <a:ea typeface="+mn-ea"/>
                          <a:cs typeface="Ali_K_Alwand" pitchFamily="2" charset="-78"/>
                        </a:rPr>
                        <a:t>هةلسةنطاندن</a:t>
                      </a:r>
                      <a:r>
                        <a:rPr lang="ar-SA" sz="2800" dirty="0">
                          <a:solidFill>
                            <a:schemeClr val="tx1"/>
                          </a:solidFill>
                          <a:effectLst/>
                          <a:cs typeface="Ali_K_Alwand" pitchFamily="2" charset="-78"/>
                        </a:rPr>
                        <a:t> </a:t>
                      </a:r>
                      <a:r>
                        <a:rPr lang="en-US" sz="3200" dirty="0">
                          <a:solidFill>
                            <a:schemeClr val="tx1"/>
                          </a:solidFill>
                          <a:effectLst/>
                          <a:cs typeface="Ali_K_Alwand" pitchFamily="2" charset="-78"/>
                        </a:rPr>
                        <a:t>Evaluation</a:t>
                      </a:r>
                      <a:endParaRPr lang="en-US" sz="3200" dirty="0">
                        <a:solidFill>
                          <a:schemeClr val="tx1"/>
                        </a:solidFill>
                        <a:effectLst/>
                        <a:latin typeface="Times New Roman"/>
                        <a:ea typeface="Times New Roman"/>
                        <a:cs typeface="Ali_K_Alwand" pitchFamily="2" charset="-78"/>
                      </a:endParaRPr>
                    </a:p>
                  </a:txBody>
                  <a:tcPr marL="68580" marR="68580" marT="0" marB="0">
                    <a:noFill/>
                  </a:tcPr>
                </a:tc>
                <a:extLst>
                  <a:ext uri="{0D108BD9-81ED-4DB2-BD59-A6C34878D82A}">
                    <a16:rowId xmlns:a16="http://schemas.microsoft.com/office/drawing/2014/main" val="10000"/>
                  </a:ext>
                </a:extLst>
              </a:tr>
              <a:tr h="1066800">
                <a:tc>
                  <a:txBody>
                    <a:bodyPr/>
                    <a:lstStyle/>
                    <a:p>
                      <a:pPr marL="342900" marR="0" lvl="0" indent="-342900" algn="r" rtl="1">
                        <a:spcBef>
                          <a:spcPts val="0"/>
                        </a:spcBef>
                        <a:spcAft>
                          <a:spcPts val="0"/>
                        </a:spcAft>
                        <a:buFont typeface="+mj-lt"/>
                        <a:buAutoNum type="arabicPeriod"/>
                        <a:tabLst>
                          <a:tab pos="457200" algn="l"/>
                          <a:tab pos="473710" algn="l"/>
                          <a:tab pos="588010" algn="l"/>
                          <a:tab pos="702310" algn="l"/>
                        </a:tabLst>
                      </a:pPr>
                      <a:r>
                        <a:rPr lang="ar-SA" sz="3200" dirty="0">
                          <a:solidFill>
                            <a:schemeClr val="tx1"/>
                          </a:solidFill>
                          <a:effectLst/>
                          <a:cs typeface="Ali_K_Alwand" pitchFamily="2" charset="-78"/>
                        </a:rPr>
                        <a:t>ئامرازيَكة بؤ طةيشتن بة </a:t>
                      </a:r>
                      <a:r>
                        <a:rPr lang="ar-IQ" sz="3200" dirty="0">
                          <a:solidFill>
                            <a:schemeClr val="tx1"/>
                          </a:solidFill>
                          <a:effectLst/>
                          <a:cs typeface="Ali_K_Alwand" pitchFamily="2" charset="-78"/>
                        </a:rPr>
                        <a:t>هةلسةنطاندن</a:t>
                      </a:r>
                      <a:endParaRPr lang="en-US" sz="3200" dirty="0">
                        <a:solidFill>
                          <a:schemeClr val="tx1"/>
                        </a:solidFill>
                        <a:effectLst/>
                        <a:latin typeface="Times New Roman"/>
                        <a:ea typeface="Times New Roman"/>
                        <a:cs typeface="Ali_K_Alwand" pitchFamily="2" charset="-78"/>
                      </a:endParaRPr>
                    </a:p>
                  </a:txBody>
                  <a:tcPr marL="68580" marR="68580" marT="0" marB="0">
                    <a:noFill/>
                  </a:tcPr>
                </a:tc>
                <a:tc>
                  <a:txBody>
                    <a:bodyPr/>
                    <a:lstStyle/>
                    <a:p>
                      <a:pPr marL="342900" marR="0" lvl="0" indent="-342900" algn="ctr" rtl="1">
                        <a:spcBef>
                          <a:spcPts val="0"/>
                        </a:spcBef>
                        <a:spcAft>
                          <a:spcPts val="0"/>
                        </a:spcAft>
                        <a:buFont typeface="+mj-lt"/>
                        <a:buAutoNum type="arabicPeriod"/>
                        <a:tabLst>
                          <a:tab pos="275590" algn="l"/>
                          <a:tab pos="457200" algn="l"/>
                          <a:tab pos="473710" algn="l"/>
                          <a:tab pos="588010" algn="l"/>
                          <a:tab pos="702310" algn="l"/>
                        </a:tabLst>
                      </a:pPr>
                      <a:r>
                        <a:rPr lang="ar-SA" sz="3200" dirty="0">
                          <a:solidFill>
                            <a:schemeClr val="tx1"/>
                          </a:solidFill>
                          <a:effectLst/>
                          <a:cs typeface="Ali_K_Alwand" pitchFamily="2" charset="-78"/>
                        </a:rPr>
                        <a:t>ثشت دةبةستيت بة ثيَوانة بؤ برياردان</a:t>
                      </a:r>
                      <a:endParaRPr lang="en-US" sz="3200" dirty="0">
                        <a:solidFill>
                          <a:schemeClr val="tx1"/>
                        </a:solidFill>
                        <a:effectLst/>
                        <a:latin typeface="Times New Roman"/>
                        <a:ea typeface="Times New Roman"/>
                        <a:cs typeface="Ali_K_Alwand" pitchFamily="2" charset="-78"/>
                      </a:endParaRPr>
                    </a:p>
                  </a:txBody>
                  <a:tcPr marL="68580" marR="68580" marT="0" marB="0">
                    <a:noFill/>
                  </a:tcPr>
                </a:tc>
                <a:extLst>
                  <a:ext uri="{0D108BD9-81ED-4DB2-BD59-A6C34878D82A}">
                    <a16:rowId xmlns:a16="http://schemas.microsoft.com/office/drawing/2014/main" val="10001"/>
                  </a:ext>
                </a:extLst>
              </a:tr>
              <a:tr h="1066800">
                <a:tc>
                  <a:txBody>
                    <a:bodyPr/>
                    <a:lstStyle/>
                    <a:p>
                      <a:pPr marL="0" marR="0" lvl="0" indent="0" algn="r" rtl="1">
                        <a:spcBef>
                          <a:spcPts val="0"/>
                        </a:spcBef>
                        <a:spcAft>
                          <a:spcPts val="0"/>
                        </a:spcAft>
                        <a:buFont typeface="+mj-lt"/>
                        <a:buNone/>
                        <a:tabLst>
                          <a:tab pos="457200" algn="l"/>
                          <a:tab pos="473710" algn="l"/>
                          <a:tab pos="588010" algn="l"/>
                          <a:tab pos="702310" algn="l"/>
                        </a:tabLst>
                      </a:pPr>
                      <a:r>
                        <a:rPr lang="ar-IQ" sz="3200" dirty="0">
                          <a:solidFill>
                            <a:schemeClr val="tx1"/>
                          </a:solidFill>
                          <a:effectLst/>
                          <a:cs typeface="Ali_K_Alwand" pitchFamily="2" charset="-78"/>
                        </a:rPr>
                        <a:t>2.</a:t>
                      </a:r>
                      <a:r>
                        <a:rPr lang="ar-SA" sz="3200" dirty="0">
                          <a:solidFill>
                            <a:schemeClr val="tx1"/>
                          </a:solidFill>
                          <a:effectLst/>
                          <a:cs typeface="Ali_K_Alwand" pitchFamily="2" charset="-78"/>
                        </a:rPr>
                        <a:t>بايةخ دةدات بة وةصفي رةفتار بة شيوةي ذمارة</a:t>
                      </a:r>
                      <a:endParaRPr lang="en-US" sz="3200" dirty="0">
                        <a:solidFill>
                          <a:schemeClr val="tx1"/>
                        </a:solidFill>
                        <a:effectLst/>
                        <a:latin typeface="Times New Roman"/>
                        <a:ea typeface="Times New Roman"/>
                        <a:cs typeface="Ali_K_Alwand" pitchFamily="2" charset="-78"/>
                      </a:endParaRPr>
                    </a:p>
                  </a:txBody>
                  <a:tcPr marL="68580" marR="68580" marT="0" marB="0">
                    <a:noFill/>
                  </a:tcPr>
                </a:tc>
                <a:tc>
                  <a:txBody>
                    <a:bodyPr/>
                    <a:lstStyle/>
                    <a:p>
                      <a:pPr marL="342900" marR="0" lvl="0" indent="-342900" algn="ctr" rtl="1">
                        <a:spcBef>
                          <a:spcPts val="0"/>
                        </a:spcBef>
                        <a:spcAft>
                          <a:spcPts val="0"/>
                        </a:spcAft>
                        <a:buFont typeface="+mj-lt"/>
                        <a:buAutoNum type="arabicPeriod" startAt="2"/>
                        <a:tabLst>
                          <a:tab pos="199390" algn="l"/>
                          <a:tab pos="275590" algn="l"/>
                          <a:tab pos="457200" algn="l"/>
                          <a:tab pos="473710" algn="l"/>
                          <a:tab pos="588010" algn="l"/>
                          <a:tab pos="702310" algn="l"/>
                        </a:tabLst>
                      </a:pPr>
                      <a:r>
                        <a:rPr lang="ar-SA" sz="3200" dirty="0">
                          <a:solidFill>
                            <a:schemeClr val="tx1"/>
                          </a:solidFill>
                          <a:effectLst/>
                          <a:cs typeface="Ali_K_Alwand" pitchFamily="2" charset="-78"/>
                        </a:rPr>
                        <a:t>بريار دةدات لة سةر بةهاي ئةم ذمارة </a:t>
                      </a:r>
                      <a:endParaRPr lang="en-US" sz="3200" dirty="0">
                        <a:solidFill>
                          <a:schemeClr val="tx1"/>
                        </a:solidFill>
                        <a:effectLst/>
                        <a:latin typeface="Times New Roman"/>
                        <a:ea typeface="Times New Roman"/>
                        <a:cs typeface="Ali_K_Alwand" pitchFamily="2" charset="-78"/>
                      </a:endParaRPr>
                    </a:p>
                  </a:txBody>
                  <a:tcPr marL="68580" marR="68580" marT="0" marB="0">
                    <a:noFill/>
                  </a:tcPr>
                </a:tc>
                <a:extLst>
                  <a:ext uri="{0D108BD9-81ED-4DB2-BD59-A6C34878D82A}">
                    <a16:rowId xmlns:a16="http://schemas.microsoft.com/office/drawing/2014/main" val="10002"/>
                  </a:ext>
                </a:extLst>
              </a:tr>
              <a:tr h="2667000">
                <a:tc>
                  <a:txBody>
                    <a:bodyPr/>
                    <a:lstStyle/>
                    <a:p>
                      <a:pPr marL="0" marR="0" lvl="0" indent="0" algn="r" defTabSz="914400" rtl="1" eaLnBrk="1" fontAlgn="auto" latinLnBrk="0" hangingPunct="1">
                        <a:lnSpc>
                          <a:spcPct val="100000"/>
                        </a:lnSpc>
                        <a:spcBef>
                          <a:spcPts val="0"/>
                        </a:spcBef>
                        <a:spcAft>
                          <a:spcPts val="0"/>
                        </a:spcAft>
                        <a:buClrTx/>
                        <a:buSzTx/>
                        <a:buFont typeface="+mj-lt"/>
                        <a:buNone/>
                        <a:tabLst>
                          <a:tab pos="457200" algn="l"/>
                          <a:tab pos="473710" algn="l"/>
                          <a:tab pos="588010" algn="l"/>
                          <a:tab pos="702310" algn="l"/>
                        </a:tabLst>
                        <a:defRPr/>
                      </a:pPr>
                      <a:r>
                        <a:rPr lang="ar-IQ" sz="3200" dirty="0">
                          <a:solidFill>
                            <a:schemeClr val="tx1"/>
                          </a:solidFill>
                          <a:effectLst/>
                          <a:cs typeface="Ali_K_Alwand" pitchFamily="2" charset="-78"/>
                        </a:rPr>
                        <a:t>3.</a:t>
                      </a:r>
                      <a:r>
                        <a:rPr lang="ar-SA" sz="3200" dirty="0">
                          <a:solidFill>
                            <a:schemeClr val="tx1"/>
                          </a:solidFill>
                          <a:effectLst/>
                          <a:cs typeface="Ali_K_Alwand" pitchFamily="2" charset="-78"/>
                        </a:rPr>
                        <a:t>بابةتيةزيات</a:t>
                      </a:r>
                      <a:r>
                        <a:rPr lang="ar-IQ" sz="3200" dirty="0">
                          <a:solidFill>
                            <a:schemeClr val="tx1"/>
                          </a:solidFill>
                          <a:effectLst/>
                          <a:cs typeface="Ali_K_Alwand" pitchFamily="2" charset="-78"/>
                        </a:rPr>
                        <a:t>ر</a:t>
                      </a:r>
                      <a:r>
                        <a:rPr lang="ar-SA" sz="3200" dirty="0">
                          <a:solidFill>
                            <a:schemeClr val="tx1"/>
                          </a:solidFill>
                          <a:effectLst/>
                          <a:cs typeface="Ali_K_Alwand" pitchFamily="2" charset="-78"/>
                        </a:rPr>
                        <a:t>لة</a:t>
                      </a:r>
                      <a:r>
                        <a:rPr lang="ar-IQ" sz="3200" dirty="0">
                          <a:solidFill>
                            <a:schemeClr val="tx1"/>
                          </a:solidFill>
                          <a:effectLst/>
                          <a:cs typeface="Ali_K_Alwand" pitchFamily="2" charset="-78"/>
                        </a:rPr>
                        <a:t>هةلسةنطاندن</a:t>
                      </a:r>
                      <a:endParaRPr lang="en-US" sz="3200" dirty="0">
                        <a:solidFill>
                          <a:schemeClr val="tx1"/>
                        </a:solidFill>
                        <a:effectLst/>
                        <a:latin typeface="Times New Roman"/>
                        <a:ea typeface="Times New Roman"/>
                        <a:cs typeface="Ali_K_Alwand" pitchFamily="2" charset="-78"/>
                      </a:endParaRPr>
                    </a:p>
                    <a:p>
                      <a:pPr marL="0" marR="0" lvl="0" indent="0" algn="r" rtl="1">
                        <a:spcBef>
                          <a:spcPts val="0"/>
                        </a:spcBef>
                        <a:spcAft>
                          <a:spcPts val="0"/>
                        </a:spcAft>
                        <a:buFont typeface="+mj-lt"/>
                        <a:buNone/>
                        <a:tabLst>
                          <a:tab pos="457200" algn="l"/>
                          <a:tab pos="473710" algn="l"/>
                          <a:tab pos="588010" algn="l"/>
                          <a:tab pos="702310" algn="l"/>
                        </a:tabLst>
                      </a:pPr>
                      <a:r>
                        <a:rPr lang="ar-SA" sz="3200" dirty="0">
                          <a:solidFill>
                            <a:schemeClr val="tx1"/>
                          </a:solidFill>
                          <a:effectLst/>
                          <a:cs typeface="Ali_K_Alwand" pitchFamily="2" charset="-78"/>
                        </a:rPr>
                        <a:t>بةلام لة لايةني ثةروةردةييةوة باهاي كةمترة </a:t>
                      </a:r>
                      <a:endParaRPr lang="en-US" sz="3200" dirty="0">
                        <a:solidFill>
                          <a:schemeClr val="tx1"/>
                        </a:solidFill>
                        <a:effectLst/>
                        <a:latin typeface="Times New Roman"/>
                        <a:ea typeface="Times New Roman"/>
                        <a:cs typeface="Ali_K_Alwand" pitchFamily="2" charset="-78"/>
                      </a:endParaRPr>
                    </a:p>
                  </a:txBody>
                  <a:tcPr marL="68580" marR="68580" marT="0" marB="0">
                    <a:noFill/>
                  </a:tcPr>
                </a:tc>
                <a:tc>
                  <a:txBody>
                    <a:bodyPr/>
                    <a:lstStyle/>
                    <a:p>
                      <a:pPr marL="342900" marR="0" lvl="0" indent="-342900" algn="ctr" rtl="1">
                        <a:spcBef>
                          <a:spcPts val="0"/>
                        </a:spcBef>
                        <a:spcAft>
                          <a:spcPts val="0"/>
                        </a:spcAft>
                        <a:buFont typeface="+mj-lt"/>
                        <a:buAutoNum type="arabicPeriod" startAt="3"/>
                        <a:tabLst>
                          <a:tab pos="37465" algn="l"/>
                          <a:tab pos="266065" algn="l"/>
                        </a:tabLst>
                      </a:pPr>
                      <a:r>
                        <a:rPr lang="ar-SA" sz="3200" dirty="0">
                          <a:solidFill>
                            <a:schemeClr val="tx1"/>
                          </a:solidFill>
                          <a:effectLst/>
                          <a:cs typeface="Ali_K_Alwand" pitchFamily="2" charset="-78"/>
                        </a:rPr>
                        <a:t>واتا دةدات بة ئةنجامةكاني ثيَوان</a:t>
                      </a:r>
                      <a:r>
                        <a:rPr lang="ar-IQ" sz="3200" dirty="0">
                          <a:solidFill>
                            <a:schemeClr val="tx1"/>
                          </a:solidFill>
                          <a:effectLst/>
                          <a:cs typeface="Ali_K_Alwand" pitchFamily="2" charset="-78"/>
                        </a:rPr>
                        <a:t> </a:t>
                      </a:r>
                      <a:r>
                        <a:rPr lang="ar-SA" sz="3200" dirty="0">
                          <a:solidFill>
                            <a:schemeClr val="tx1"/>
                          </a:solidFill>
                          <a:effectLst/>
                          <a:cs typeface="Ali_K_Alwand" pitchFamily="2" charset="-78"/>
                        </a:rPr>
                        <a:t>كاتيك كةشي كردنةوةي ئةنجامةكان دةكات وبريار دةدات لة سةريان </a:t>
                      </a:r>
                      <a:endParaRPr lang="en-US" sz="3200" dirty="0">
                        <a:solidFill>
                          <a:schemeClr val="tx1"/>
                        </a:solidFill>
                        <a:effectLst/>
                        <a:latin typeface="Times New Roman"/>
                        <a:ea typeface="Times New Roman"/>
                        <a:cs typeface="Ali_K_Alwand" pitchFamily="2" charset="-78"/>
                      </a:endParaRPr>
                    </a:p>
                  </a:txBody>
                  <a:tcPr marL="68580" marR="68580" marT="0" marB="0">
                    <a:noFill/>
                  </a:tcPr>
                </a:tc>
                <a:extLst>
                  <a:ext uri="{0D108BD9-81ED-4DB2-BD59-A6C34878D82A}">
                    <a16:rowId xmlns:a16="http://schemas.microsoft.com/office/drawing/2014/main" val="10003"/>
                  </a:ext>
                </a:extLst>
              </a:tr>
            </a:tbl>
          </a:graphicData>
        </a:graphic>
      </p:graphicFrame>
      <p:sp>
        <p:nvSpPr>
          <p:cNvPr id="7" name="Rectangle 2"/>
          <p:cNvSpPr>
            <a:spLocks noChangeArrowheads="1"/>
          </p:cNvSpPr>
          <p:nvPr/>
        </p:nvSpPr>
        <p:spPr bwMode="auto">
          <a:xfrm>
            <a:off x="1856014" y="28876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8100" algn="l"/>
                <a:tab pos="266700"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094054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solidFill>
                  <a:srgbClr val="FF0000"/>
                </a:solidFill>
                <a:cs typeface="Ali_K_Alwand" pitchFamily="2" charset="-78"/>
              </a:rPr>
              <a:t>جؤرةكاني هةلسةنطاندن( انواع التقويم ) :- </a:t>
            </a:r>
            <a:br>
              <a:rPr lang="en-US" dirty="0">
                <a:solidFill>
                  <a:srgbClr val="FF0000"/>
                </a:solidFill>
                <a:cs typeface="Ali_K_Alwand" pitchFamily="2" charset="-78"/>
              </a:rPr>
            </a:br>
            <a:endParaRPr lang="en-US" dirty="0">
              <a:solidFill>
                <a:srgbClr val="FF0000"/>
              </a:solidFill>
              <a:cs typeface="Ali_K_Alwand" pitchFamily="2" charset="-78"/>
            </a:endParaRPr>
          </a:p>
        </p:txBody>
      </p:sp>
      <p:sp>
        <p:nvSpPr>
          <p:cNvPr id="3" name="Content Placeholder 2"/>
          <p:cNvSpPr>
            <a:spLocks noGrp="1"/>
          </p:cNvSpPr>
          <p:nvPr>
            <p:ph idx="1"/>
          </p:nvPr>
        </p:nvSpPr>
        <p:spPr/>
        <p:txBody>
          <a:bodyPr/>
          <a:lstStyle/>
          <a:p>
            <a:pPr marL="0" lvl="0" indent="0" algn="r" rtl="1">
              <a:buNone/>
            </a:pPr>
            <a:r>
              <a:rPr lang="en-US" b="1" dirty="0">
                <a:solidFill>
                  <a:srgbClr val="FF0000"/>
                </a:solidFill>
                <a:cs typeface="Ali_K_Alwand" pitchFamily="2" charset="-78"/>
              </a:rPr>
              <a:t>-1</a:t>
            </a:r>
            <a:r>
              <a:rPr lang="ar-SA" b="1" dirty="0">
                <a:solidFill>
                  <a:srgbClr val="FF0000"/>
                </a:solidFill>
                <a:cs typeface="Ali_K_Alwand" pitchFamily="2" charset="-78"/>
              </a:rPr>
              <a:t>هةلسةنطاندني ثيَشةكي يا خود بةرايي ( التقويم التمهيدي )</a:t>
            </a:r>
            <a:r>
              <a:rPr lang="en-US" altLang="en-US" b="1" dirty="0">
                <a:cs typeface="Arial" charset="0"/>
              </a:rPr>
              <a:t> </a:t>
            </a:r>
            <a:r>
              <a:rPr lang="en-US" altLang="en-US" b="1" dirty="0">
                <a:solidFill>
                  <a:srgbClr val="FF0000"/>
                </a:solidFill>
                <a:cs typeface="Ali_K_Alwand" pitchFamily="2" charset="-78"/>
              </a:rPr>
              <a:t>The Preliminary Evaluation </a:t>
            </a:r>
            <a:r>
              <a:rPr lang="ar-SA" dirty="0">
                <a:solidFill>
                  <a:srgbClr val="FF0000"/>
                </a:solidFill>
                <a:cs typeface="Ali_K_Alwand" pitchFamily="2" charset="-78"/>
              </a:rPr>
              <a:t>: </a:t>
            </a:r>
            <a:r>
              <a:rPr lang="ar-SA" dirty="0">
                <a:cs typeface="Ali_K_Alwand" pitchFamily="2" charset="-78"/>
              </a:rPr>
              <a:t>دةست بةم جؤرة هةلسةنطاندنة دةكريت  ثيَش جى بةجي كردني هةر ثرؤسةيةكي ثةروةردةيي  بؤ دياري كردني ئاستةكان ودياري كردني ئةو خالةي كة دةكريت بة بنةرةت بؤ دةست ثى كردن بة ثرؤطرامةكة بؤ ئةوةي بتوانريت دةست نيشاني ثيَويستيةكان وئاستةنطةكان بكريَت  سةبارةت بة ثرؤطرامة كة  .</a:t>
            </a:r>
            <a:endParaRPr lang="en-US" dirty="0">
              <a:cs typeface="Ali_K_Alwand" pitchFamily="2" charset="-78"/>
            </a:endParaRPr>
          </a:p>
          <a:p>
            <a:pPr algn="r"/>
            <a:endParaRPr lang="en-US" dirty="0">
              <a:cs typeface="Ali_K_Alwand" pitchFamily="2" charset="-78"/>
            </a:endParaRPr>
          </a:p>
        </p:txBody>
      </p:sp>
    </p:spTree>
    <p:extLst>
      <p:ext uri="{BB962C8B-B14F-4D97-AF65-F5344CB8AC3E}">
        <p14:creationId xmlns:p14="http://schemas.microsoft.com/office/powerpoint/2010/main" val="24791938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990600"/>
            <a:ext cx="7239000" cy="4031873"/>
          </a:xfrm>
          <a:prstGeom prst="rect">
            <a:avLst/>
          </a:prstGeom>
        </p:spPr>
        <p:txBody>
          <a:bodyPr wrap="square">
            <a:spAutoFit/>
          </a:bodyPr>
          <a:lstStyle/>
          <a:p>
            <a:pPr lvl="0" algn="r" rtl="1"/>
            <a:r>
              <a:rPr lang="en-US" sz="3200" b="1" dirty="0">
                <a:cs typeface="Ali_K_Alwand" pitchFamily="2" charset="-78"/>
              </a:rPr>
              <a:t>-</a:t>
            </a:r>
            <a:r>
              <a:rPr lang="en-US" sz="3200" b="1" dirty="0">
                <a:solidFill>
                  <a:srgbClr val="FF0000"/>
                </a:solidFill>
                <a:cs typeface="Ali_K_Alwand" pitchFamily="2" charset="-78"/>
              </a:rPr>
              <a:t>2</a:t>
            </a:r>
            <a:r>
              <a:rPr lang="ar-IQ" sz="3200" b="1" dirty="0">
                <a:solidFill>
                  <a:srgbClr val="FF0000"/>
                </a:solidFill>
                <a:cs typeface="Ali_K_Alwand" pitchFamily="2" charset="-78"/>
              </a:rPr>
              <a:t> هةلسةنطاندني</a:t>
            </a:r>
            <a:r>
              <a:rPr lang="ar-SA" sz="3200" b="1" dirty="0">
                <a:solidFill>
                  <a:srgbClr val="FF0000"/>
                </a:solidFill>
                <a:cs typeface="Ali_K_Alwand" pitchFamily="2" charset="-78"/>
              </a:rPr>
              <a:t> بينائي – دروست ك</a:t>
            </a:r>
            <a:r>
              <a:rPr lang="ar-IQ" sz="3200" b="1" dirty="0">
                <a:solidFill>
                  <a:srgbClr val="FF0000"/>
                </a:solidFill>
                <a:cs typeface="Ali_K_Alwand" pitchFamily="2" charset="-78"/>
              </a:rPr>
              <a:t>ةر</a:t>
            </a:r>
            <a:r>
              <a:rPr lang="ar-SA" sz="3200" b="1" dirty="0">
                <a:solidFill>
                  <a:srgbClr val="FF0000"/>
                </a:solidFill>
                <a:cs typeface="Ali_K_Alwand" pitchFamily="2" charset="-78"/>
              </a:rPr>
              <a:t> ( التقويم البنائي – التكويني  )</a:t>
            </a:r>
            <a:r>
              <a:rPr lang="ar-SA" sz="3200" dirty="0">
                <a:solidFill>
                  <a:srgbClr val="FF0000"/>
                </a:solidFill>
                <a:cs typeface="Ali_K_Alwand" pitchFamily="2" charset="-78"/>
              </a:rPr>
              <a:t> </a:t>
            </a:r>
            <a:r>
              <a:rPr lang="en-US" sz="3200" dirty="0">
                <a:solidFill>
                  <a:srgbClr val="FF0000"/>
                </a:solidFill>
                <a:cs typeface="Ali_K_Alwand" pitchFamily="2" charset="-78"/>
              </a:rPr>
              <a:t>Formative Evaluation</a:t>
            </a:r>
            <a:r>
              <a:rPr lang="ar-SA" sz="3200" dirty="0">
                <a:solidFill>
                  <a:srgbClr val="FF0000"/>
                </a:solidFill>
                <a:cs typeface="Ali_K_Alwand" pitchFamily="2" charset="-78"/>
              </a:rPr>
              <a:t>: </a:t>
            </a:r>
            <a:endParaRPr lang="en-US" sz="3200" dirty="0">
              <a:solidFill>
                <a:srgbClr val="FF0000"/>
              </a:solidFill>
              <a:cs typeface="Ali_K_Alwand" pitchFamily="2" charset="-78"/>
            </a:endParaRPr>
          </a:p>
          <a:p>
            <a:pPr algn="r" rtl="1"/>
            <a:r>
              <a:rPr lang="ar-SA" sz="3200" dirty="0">
                <a:cs typeface="Ali_K_Alwand" pitchFamily="2" charset="-78"/>
              </a:rPr>
              <a:t>ئةم جؤرة </a:t>
            </a:r>
            <a:r>
              <a:rPr lang="ar-IQ" sz="3200" dirty="0">
                <a:cs typeface="Ali_K_Alwand" pitchFamily="2" charset="-78"/>
              </a:rPr>
              <a:t>هةلسةنطاندن</a:t>
            </a:r>
            <a:r>
              <a:rPr lang="ar-SA" sz="3200" dirty="0">
                <a:cs typeface="Ali_K_Alwand" pitchFamily="2" charset="-78"/>
              </a:rPr>
              <a:t>ة جى بة جى دةكريت لة كاتي جى بةجى كردني ثرؤطرامي ثةروةردةيي  بة مةبةستي زانيني ضؤنيةتي بةريوة ضوني ثرؤطرامةكة وئاستي ثيَشكةوتني تاكة كةسةكان لة كاتي ثيَشكةش كردني ثرؤطرامةكة ، وة هةر وةه دةست نيشان كردني كيشةكاني كة بةرةنطاري ثرؤطرامة دةبن وضارة سةر كردنيان .</a:t>
            </a:r>
            <a:endParaRPr lang="en-US" sz="3200" dirty="0">
              <a:cs typeface="Ali_K_Alwand" pitchFamily="2" charset="-78"/>
            </a:endParaRPr>
          </a:p>
        </p:txBody>
      </p:sp>
    </p:spTree>
    <p:extLst>
      <p:ext uri="{BB962C8B-B14F-4D97-AF65-F5344CB8AC3E}">
        <p14:creationId xmlns:p14="http://schemas.microsoft.com/office/powerpoint/2010/main" val="23673145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685800"/>
            <a:ext cx="7315200" cy="3539430"/>
          </a:xfrm>
          <a:prstGeom prst="rect">
            <a:avLst/>
          </a:prstGeom>
        </p:spPr>
        <p:txBody>
          <a:bodyPr wrap="square">
            <a:spAutoFit/>
          </a:bodyPr>
          <a:lstStyle/>
          <a:p>
            <a:pPr lvl="0" algn="r" rtl="1"/>
            <a:r>
              <a:rPr lang="en-US" sz="3200" b="1" dirty="0">
                <a:solidFill>
                  <a:srgbClr val="FF0000"/>
                </a:solidFill>
                <a:cs typeface="Ali_K_Alwand" pitchFamily="2" charset="-78"/>
              </a:rPr>
              <a:t>-3</a:t>
            </a:r>
            <a:r>
              <a:rPr lang="ar-IQ" sz="3200" b="1" dirty="0">
                <a:solidFill>
                  <a:srgbClr val="FF0000"/>
                </a:solidFill>
                <a:cs typeface="Ali_K_Alwand" pitchFamily="2" charset="-78"/>
              </a:rPr>
              <a:t> هةلسةنطاندني </a:t>
            </a:r>
            <a:r>
              <a:rPr lang="ar-SA" sz="3200" b="1" dirty="0">
                <a:solidFill>
                  <a:srgbClr val="FF0000"/>
                </a:solidFill>
                <a:cs typeface="Ali_K_Alwand" pitchFamily="2" charset="-78"/>
              </a:rPr>
              <a:t>كؤتايي ( التقويم النهائي )</a:t>
            </a:r>
            <a:r>
              <a:rPr lang="ar-SA" sz="3200" dirty="0">
                <a:solidFill>
                  <a:srgbClr val="FF0000"/>
                </a:solidFill>
                <a:cs typeface="Ali_K_Alwand" pitchFamily="2" charset="-78"/>
              </a:rPr>
              <a:t> </a:t>
            </a:r>
            <a:r>
              <a:rPr lang="en-US" sz="3200" dirty="0">
                <a:solidFill>
                  <a:srgbClr val="FF0000"/>
                </a:solidFill>
                <a:cs typeface="Ali_K_Alwand" pitchFamily="2" charset="-78"/>
              </a:rPr>
              <a:t> Summative Evaluation </a:t>
            </a:r>
            <a:r>
              <a:rPr lang="ar-SA" sz="3200" dirty="0">
                <a:solidFill>
                  <a:srgbClr val="FF0000"/>
                </a:solidFill>
                <a:cs typeface="Ali_K_Alwand" pitchFamily="2" charset="-78"/>
              </a:rPr>
              <a:t>:-</a:t>
            </a:r>
            <a:endParaRPr lang="en-US" sz="3200" dirty="0">
              <a:solidFill>
                <a:srgbClr val="FF0000"/>
              </a:solidFill>
              <a:cs typeface="Ali_K_Alwand" pitchFamily="2" charset="-78"/>
            </a:endParaRPr>
          </a:p>
          <a:p>
            <a:pPr algn="r" rtl="1"/>
            <a:r>
              <a:rPr lang="ar-SA" sz="3200" dirty="0">
                <a:cs typeface="Ali_K_Alwand" pitchFamily="2" charset="-78"/>
              </a:rPr>
              <a:t> ئةم جؤرة </a:t>
            </a:r>
            <a:r>
              <a:rPr lang="ar-IQ" sz="3200" dirty="0">
                <a:cs typeface="Ali_K_Alwand" pitchFamily="2" charset="-78"/>
              </a:rPr>
              <a:t>هةلسةنطاندنة</a:t>
            </a:r>
            <a:r>
              <a:rPr lang="ar-SA" sz="3200" dirty="0">
                <a:cs typeface="Ali_K_Alwand" pitchFamily="2" charset="-78"/>
              </a:rPr>
              <a:t> لة كؤتايي ثرؤطرامي ثةروةردةيي دةكريت بة مةبةستي بريار دان لة سةر تاقي كردنةوةي ثرؤطرامةكة بة شيوةيةكي طشتي ، وة تا ض رادةيةك باش بووة وياخود لاواز بوة  تاوةكو برياري كؤتاي بدريت لة سةر ثرؤطرامةكة بة شيوةي كؤتاي . </a:t>
            </a:r>
            <a:endParaRPr lang="en-US" sz="3200" dirty="0">
              <a:cs typeface="Ali_K_Alwand" pitchFamily="2" charset="-78"/>
            </a:endParaRPr>
          </a:p>
        </p:txBody>
      </p:sp>
    </p:spTree>
    <p:extLst>
      <p:ext uri="{BB962C8B-B14F-4D97-AF65-F5344CB8AC3E}">
        <p14:creationId xmlns:p14="http://schemas.microsoft.com/office/powerpoint/2010/main" val="2973413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990600"/>
            <a:ext cx="7239000" cy="4031873"/>
          </a:xfrm>
          <a:prstGeom prst="rect">
            <a:avLst/>
          </a:prstGeom>
        </p:spPr>
        <p:txBody>
          <a:bodyPr wrap="square">
            <a:spAutoFit/>
          </a:bodyPr>
          <a:lstStyle/>
          <a:p>
            <a:pPr lvl="0" algn="r" rtl="1"/>
            <a:r>
              <a:rPr lang="en-US" sz="3200" b="1" dirty="0">
                <a:cs typeface="Ali_K_Alwand" pitchFamily="2" charset="-78"/>
              </a:rPr>
              <a:t>-</a:t>
            </a:r>
            <a:r>
              <a:rPr lang="en-US" sz="3200" b="1" dirty="0">
                <a:solidFill>
                  <a:srgbClr val="FF0000"/>
                </a:solidFill>
                <a:cs typeface="Ali_K_Alwand" pitchFamily="2" charset="-78"/>
              </a:rPr>
              <a:t>4</a:t>
            </a:r>
            <a:r>
              <a:rPr lang="ar-IQ" sz="3200" b="1" dirty="0">
                <a:solidFill>
                  <a:srgbClr val="FF0000"/>
                </a:solidFill>
                <a:cs typeface="Ali_K_Alwand" pitchFamily="2" charset="-78"/>
              </a:rPr>
              <a:t>هةلسةنطاندني </a:t>
            </a:r>
            <a:r>
              <a:rPr lang="ar-SA" sz="3200" b="1" dirty="0">
                <a:solidFill>
                  <a:srgbClr val="FF0000"/>
                </a:solidFill>
                <a:cs typeface="Ali_K_Alwand" pitchFamily="2" charset="-78"/>
              </a:rPr>
              <a:t>بة </a:t>
            </a:r>
            <a:r>
              <a:rPr lang="ar-IQ" sz="3200" b="1" dirty="0">
                <a:solidFill>
                  <a:srgbClr val="FF0000"/>
                </a:solidFill>
                <a:cs typeface="Ali_K_Alwand" pitchFamily="2" charset="-78"/>
              </a:rPr>
              <a:t>ر</a:t>
            </a:r>
            <a:r>
              <a:rPr lang="ar-SA" sz="3200" b="1" dirty="0">
                <a:solidFill>
                  <a:srgbClr val="FF0000"/>
                </a:solidFill>
                <a:cs typeface="Ali_K_Alwand" pitchFamily="2" charset="-78"/>
              </a:rPr>
              <a:t>دةوام (التقويم المستمر ) :</a:t>
            </a:r>
            <a:endParaRPr lang="en-US" sz="3200" b="1" dirty="0">
              <a:solidFill>
                <a:srgbClr val="FF0000"/>
              </a:solidFill>
              <a:cs typeface="Ali_K_Alwand" pitchFamily="2" charset="-78"/>
            </a:endParaRPr>
          </a:p>
          <a:p>
            <a:pPr lvl="0" algn="r" rtl="1"/>
            <a:endParaRPr lang="en-US" sz="3200" b="1" dirty="0">
              <a:solidFill>
                <a:srgbClr val="FF0000"/>
              </a:solidFill>
              <a:cs typeface="Ali_K_Alwand" pitchFamily="2" charset="-78"/>
            </a:endParaRPr>
          </a:p>
          <a:p>
            <a:pPr algn="r" rtl="1"/>
            <a:r>
              <a:rPr lang="ar-SA" sz="3200" dirty="0">
                <a:cs typeface="Ali_K_Alwand" pitchFamily="2" charset="-78"/>
              </a:rPr>
              <a:t>هةر ثرؤطراميكي ثةروةردةيي وفيركردن دةبيت </a:t>
            </a:r>
            <a:r>
              <a:rPr lang="ar-IQ" sz="3200" dirty="0">
                <a:cs typeface="Ali_K_Alwand" pitchFamily="2" charset="-78"/>
              </a:rPr>
              <a:t>هةلسةنطاندن</a:t>
            </a:r>
            <a:endParaRPr lang="en-US" sz="3200" dirty="0">
              <a:latin typeface="Times New Roman"/>
              <a:ea typeface="Times New Roman"/>
              <a:cs typeface="Ali_K_Alwand" pitchFamily="2" charset="-78"/>
            </a:endParaRPr>
          </a:p>
          <a:p>
            <a:pPr lvl="0" algn="r" rtl="1"/>
            <a:r>
              <a:rPr lang="ar-SA" sz="3200" dirty="0">
                <a:cs typeface="Ali_K_Alwand" pitchFamily="2" charset="-78"/>
              </a:rPr>
              <a:t>بكريَت بة شَوةيةكي بةردةوام تا بتوانريت بة شيوةيةكي بةردةوام جاك سازي بكريت لة بواري ثةروةردةو فيركردن سةبارةت بة شيوازي فيركردن وياخود ضؤنيةتي ثيوانة كردني ئةنجامةكاني كة ديار كراوة بؤ ثرؤطرامةكة .</a:t>
            </a:r>
            <a:endParaRPr lang="en-US" sz="3200" dirty="0">
              <a:cs typeface="Ali_K_Alwand" pitchFamily="2" charset="-78"/>
            </a:endParaRPr>
          </a:p>
        </p:txBody>
      </p:sp>
    </p:spTree>
    <p:extLst>
      <p:ext uri="{BB962C8B-B14F-4D97-AF65-F5344CB8AC3E}">
        <p14:creationId xmlns:p14="http://schemas.microsoft.com/office/powerpoint/2010/main" val="1143980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solidFill>
                  <a:srgbClr val="FF0000"/>
                </a:solidFill>
                <a:cs typeface="Ali_K_Alwand" pitchFamily="2" charset="-78"/>
              </a:rPr>
              <a:t>سيفاتةكانى ئةم تاقى كردنةوةش ئةمانة بوون :-</a:t>
            </a:r>
            <a:endParaRPr lang="en-US" dirty="0">
              <a:solidFill>
                <a:srgbClr val="FF0000"/>
              </a:solidFill>
              <a:cs typeface="Ali_K_Alwand" pitchFamily="2" charset="-78"/>
            </a:endParaRPr>
          </a:p>
        </p:txBody>
      </p:sp>
      <p:sp>
        <p:nvSpPr>
          <p:cNvPr id="3" name="Content Placeholder 2"/>
          <p:cNvSpPr>
            <a:spLocks noGrp="1"/>
          </p:cNvSpPr>
          <p:nvPr>
            <p:ph idx="1"/>
          </p:nvPr>
        </p:nvSpPr>
        <p:spPr/>
        <p:txBody>
          <a:bodyPr/>
          <a:lstStyle/>
          <a:p>
            <a:pPr lvl="0" algn="r" rtl="1"/>
            <a:r>
              <a:rPr lang="ar-IQ" dirty="0">
                <a:cs typeface="Ali_K_Alwand" pitchFamily="2" charset="-78"/>
              </a:rPr>
              <a:t>تاقى كردنةوةييَكى دريَذخايةن بوو ضةند رؤذيَكى ثىَ دةضوو.</a:t>
            </a:r>
            <a:endParaRPr lang="en-US" dirty="0">
              <a:cs typeface="Ali_K_Alwand" pitchFamily="2" charset="-78"/>
            </a:endParaRPr>
          </a:p>
          <a:p>
            <a:pPr lvl="0" algn="r" rtl="1"/>
            <a:r>
              <a:rPr lang="ar-IQ" dirty="0">
                <a:cs typeface="Ali_K_Alwand" pitchFamily="2" charset="-78"/>
              </a:rPr>
              <a:t>تاقى كردنةوةكان لة سةر زانستى مةنتق و فةلةسةفةبوو .</a:t>
            </a:r>
            <a:endParaRPr lang="en-US" dirty="0">
              <a:cs typeface="Ali_K_Alwand" pitchFamily="2" charset="-78"/>
            </a:endParaRPr>
          </a:p>
          <a:p>
            <a:pPr lvl="0" algn="r" rtl="1"/>
            <a:r>
              <a:rPr lang="ar-IQ" dirty="0">
                <a:cs typeface="Ali_K_Alwand" pitchFamily="2" charset="-78"/>
              </a:rPr>
              <a:t>بة دوايةكتردابوو لةشويَنيَكةوة بؤ شويَنيَكى تر .</a:t>
            </a:r>
            <a:endParaRPr lang="en-US" dirty="0">
              <a:cs typeface="Ali_K_Alwand" pitchFamily="2" charset="-78"/>
            </a:endParaRPr>
          </a:p>
          <a:p>
            <a:pPr lvl="0" algn="r" rtl="1"/>
            <a:r>
              <a:rPr lang="ar-IQ" dirty="0">
                <a:cs typeface="Ali_K_Alwand" pitchFamily="2" charset="-78"/>
              </a:rPr>
              <a:t>نةزةري و ثراكتيكى بوو.</a:t>
            </a:r>
            <a:endParaRPr lang="en-US" dirty="0">
              <a:cs typeface="Ali_K_Alwand" pitchFamily="2" charset="-78"/>
            </a:endParaRPr>
          </a:p>
          <a:p>
            <a:pPr marL="0" indent="0" algn="r" rtl="1">
              <a:buNone/>
            </a:pPr>
            <a:r>
              <a:rPr lang="ar-IQ" dirty="0">
                <a:cs typeface="Ali_K_Alwand" pitchFamily="2" charset="-78"/>
              </a:rPr>
              <a:t>بةم جؤرة شارستانيةتى صين بةرةو ثيَشةوة ضوو </a:t>
            </a:r>
            <a:r>
              <a:rPr lang="ar-IQ" dirty="0"/>
              <a:t>.</a:t>
            </a:r>
            <a:endParaRPr lang="en-US" dirty="0"/>
          </a:p>
          <a:p>
            <a:pPr lvl="0" algn="r" rtl="1"/>
            <a:endParaRPr lang="en-US" dirty="0">
              <a:cs typeface="Ali_K_Alwand" pitchFamily="2" charset="-78"/>
            </a:endParaRPr>
          </a:p>
          <a:p>
            <a:pPr algn="r"/>
            <a:endParaRPr lang="en-US" dirty="0">
              <a:cs typeface="Ali_K_Alwand" pitchFamily="2" charset="-78"/>
            </a:endParaRPr>
          </a:p>
        </p:txBody>
      </p:sp>
    </p:spTree>
    <p:extLst>
      <p:ext uri="{BB962C8B-B14F-4D97-AF65-F5344CB8AC3E}">
        <p14:creationId xmlns:p14="http://schemas.microsoft.com/office/powerpoint/2010/main" val="196570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solidFill>
                  <a:srgbClr val="FF0000"/>
                </a:solidFill>
                <a:cs typeface="Ali_K_Alwand" pitchFamily="2" charset="-78"/>
              </a:rPr>
              <a:t>ثيَوان و هةلَسةنطاندن  لةميَذووى عةرةبدا</a:t>
            </a:r>
            <a:endParaRPr lang="en-US" dirty="0">
              <a:solidFill>
                <a:srgbClr val="FF0000"/>
              </a:solidFill>
              <a:cs typeface="Ali_K_Alwand" pitchFamily="2" charset="-78"/>
            </a:endParaRPr>
          </a:p>
        </p:txBody>
      </p:sp>
      <p:sp>
        <p:nvSpPr>
          <p:cNvPr id="3" name="Content Placeholder 2"/>
          <p:cNvSpPr>
            <a:spLocks noGrp="1"/>
          </p:cNvSpPr>
          <p:nvPr>
            <p:ph idx="1"/>
          </p:nvPr>
        </p:nvSpPr>
        <p:spPr/>
        <p:txBody>
          <a:bodyPr>
            <a:normAutofit fontScale="92500" lnSpcReduction="20000"/>
          </a:bodyPr>
          <a:lstStyle/>
          <a:p>
            <a:pPr algn="r" rtl="1"/>
            <a:r>
              <a:rPr lang="ar-IQ" dirty="0">
                <a:cs typeface="Ali_K_Alwand" pitchFamily="2" charset="-78"/>
              </a:rPr>
              <a:t>ثيَوان و هةلَسةنطاندن رؤليَكى طةورةى بينى لةميَذووى عةرةبدا بة تايبةت لة سةردةمى جاهيليةتدا ،عةرةبةكان هةندىَ تاقى كردنةوةيان بةكارهيَنا وةكو بةكارهيَنانى هيَزى لةش (تيَرهاويَذى و سوارضاكى ) وة ئةم سةردةمةش بة سةردةمى زيَرين ناودةبريَت لةرووى ثيَشكةوتنى شيعرةوة دواتر هةلَسةنطاندنيان بة كارهيَنا لةبوارى ئةدةبدا.</a:t>
            </a:r>
            <a:endParaRPr lang="en-US" dirty="0">
              <a:cs typeface="Ali_K_Alwand" pitchFamily="2" charset="-78"/>
            </a:endParaRPr>
          </a:p>
          <a:p>
            <a:pPr algn="r" rtl="1"/>
            <a:r>
              <a:rPr lang="ar-IQ" dirty="0">
                <a:cs typeface="Ali_K_Alwand" pitchFamily="2" charset="-78"/>
              </a:rPr>
              <a:t>لةسةردةمى ئيسلامدا بايةخ زياتر درا بة تاقى كردنةوةكان لةبوارى فيَركردن و ثيشة يى لةو كاتةدا كة (هارون رةشيد) داواى لة زانايةك كرد بة ناوى (كسائى ) بؤ هةلَبذادنى مامؤستايان ،وة لة سةردةمى (معتصم بالله ) داواى لة زانايةك كرد بة ناوى (تيفور شيرازى ) بؤ ئةنجامدانى تاقى كردنةوةى دةرمانسازى .</a:t>
            </a:r>
            <a:endParaRPr lang="en-US" dirty="0">
              <a:cs typeface="Ali_K_Alwand" pitchFamily="2" charset="-78"/>
            </a:endParaRPr>
          </a:p>
          <a:p>
            <a:pPr algn="r"/>
            <a:endParaRPr lang="en-US" dirty="0">
              <a:cs typeface="Ali_K_Alwand" pitchFamily="2" charset="-78"/>
            </a:endParaRPr>
          </a:p>
        </p:txBody>
      </p:sp>
    </p:spTree>
    <p:extLst>
      <p:ext uri="{BB962C8B-B14F-4D97-AF65-F5344CB8AC3E}">
        <p14:creationId xmlns:p14="http://schemas.microsoft.com/office/powerpoint/2010/main" val="288303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solidFill>
                  <a:srgbClr val="FF0000"/>
                </a:solidFill>
                <a:cs typeface="Ali_K_Alwand" pitchFamily="2" charset="-78"/>
              </a:rPr>
              <a:t>شارستانية تى يؤنانيةكان :</a:t>
            </a:r>
            <a:br>
              <a:rPr lang="en-US" dirty="0">
                <a:solidFill>
                  <a:srgbClr val="FF0000"/>
                </a:solidFill>
                <a:cs typeface="Ali_K_Alwand" pitchFamily="2" charset="-78"/>
              </a:rPr>
            </a:br>
            <a:endParaRPr lang="en-US" dirty="0">
              <a:solidFill>
                <a:srgbClr val="FF0000"/>
              </a:solidFill>
              <a:cs typeface="Ali_K_Alwand" pitchFamily="2" charset="-78"/>
            </a:endParaRPr>
          </a:p>
        </p:txBody>
      </p:sp>
      <p:sp>
        <p:nvSpPr>
          <p:cNvPr id="3" name="Content Placeholder 2"/>
          <p:cNvSpPr>
            <a:spLocks noGrp="1"/>
          </p:cNvSpPr>
          <p:nvPr>
            <p:ph idx="1"/>
          </p:nvPr>
        </p:nvSpPr>
        <p:spPr/>
        <p:txBody>
          <a:bodyPr>
            <a:normAutofit lnSpcReduction="10000"/>
          </a:bodyPr>
          <a:lstStyle/>
          <a:p>
            <a:pPr algn="r" rtl="1"/>
            <a:r>
              <a:rPr lang="ar-IQ" dirty="0">
                <a:cs typeface="Ali_K_Alwand" pitchFamily="2" charset="-78"/>
              </a:rPr>
              <a:t>فةيلةسوفةكان زؤر بايةخيان بة تاقى كردنةوةكاندا بة تايبةتى (ئةرستؤ) كة تاقى كردنةوةى زارةكى و طفتؤطؤى دروست كرد لة طةلَ قوتابيةكانيدا ،وة (ئةفلاتون)كتيَبيَكى دانا بةناوى (جمهورية )واتا كؤماركةتيايدا خةلَكةكةى دابةش كرد بؤ سىَ ضين .</a:t>
            </a:r>
            <a:endParaRPr lang="en-US" dirty="0">
              <a:cs typeface="Ali_K_Alwand" pitchFamily="2" charset="-78"/>
            </a:endParaRPr>
          </a:p>
          <a:p>
            <a:pPr algn="r" rtl="1"/>
            <a:r>
              <a:rPr lang="ar-IQ" dirty="0">
                <a:cs typeface="Ali_K_Alwand" pitchFamily="2" charset="-78"/>
              </a:rPr>
              <a:t>لةسةردةمى دروست بوونى ئيستعماريشدا كة (4) سةدة لةمةوبةركة ئيستعمار بلاَوبؤوة  بةريتانيا سىَ بةشى ولاَتانى جيهانى داطيركرد .ئةوانيش تاقى كردنةوةى (عةقلى ودةروونى ) يان بةكارهيَنا بؤئةوةى ئةو  ولاَتانةى كة داطيريان دةكةن ضؤن  كؤنترؤلَيان بكات .</a:t>
            </a:r>
            <a:endParaRPr lang="en-US" dirty="0">
              <a:cs typeface="Ali_K_Alwand" pitchFamily="2" charset="-78"/>
            </a:endParaRPr>
          </a:p>
          <a:p>
            <a:pPr algn="r"/>
            <a:endParaRPr lang="en-US" dirty="0">
              <a:cs typeface="Ali_K_Alwand" pitchFamily="2" charset="-78"/>
            </a:endParaRPr>
          </a:p>
        </p:txBody>
      </p:sp>
    </p:spTree>
    <p:extLst>
      <p:ext uri="{BB962C8B-B14F-4D97-AF65-F5344CB8AC3E}">
        <p14:creationId xmlns:p14="http://schemas.microsoft.com/office/powerpoint/2010/main" val="3699862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1242" y="914400"/>
            <a:ext cx="8071757" cy="4401205"/>
          </a:xfrm>
          <a:prstGeom prst="rect">
            <a:avLst/>
          </a:prstGeom>
        </p:spPr>
        <p:txBody>
          <a:bodyPr wrap="square">
            <a:spAutoFit/>
          </a:bodyPr>
          <a:lstStyle/>
          <a:p>
            <a:pPr algn="just" rtl="1"/>
            <a:r>
              <a:rPr lang="ar-IQ" sz="2800" dirty="0">
                <a:cs typeface="Ali_K_Alwand" pitchFamily="2" charset="-78"/>
              </a:rPr>
              <a:t>لة سةددةى نؤزدة هةمدا قوتابخانةى نيزامى هاتة كايةوة  مامؤستاش ثيَويستى بةوة هةبوو كة تاقى كردنةوة بكات ئةوكاتيش شيَوازى تاقى كرنةوةى (زارةكى و ووتنةوة )بةكاردةهات ، بةلاَم ئةم جؤرة تاقى كردنةوة بؤ ئةو كةسانةى كة كيَشةى زمانةوانييان هةبوو نة دةطونجا ، بؤية لة ناوةراستى سةددةى نؤزدة هةمدا تاقى كرنةوةىبة (نووسين ) هاتة كايةوة ، لة سةددةى بيستةمدا ثيَوانةو هةلَسةنطاندن زياتر بةرةو ثيَش ضوو .لة سةدةي (20) ضةند شتيَك روويدا  بووة هؤكاري ئةوةي  ثيَوان وهةلسةنطاندن  زياتر بةرةو ثيَش بضئ ئةوة بوو  تاقى كردنةوةى زيرةكى دروست بوو لة فةرةنسا لة لايةن (</a:t>
            </a:r>
            <a:r>
              <a:rPr lang="ar-IQ" sz="2800" dirty="0">
                <a:solidFill>
                  <a:srgbClr val="FF0000"/>
                </a:solidFill>
                <a:cs typeface="Ali_K_Alwand" pitchFamily="2" charset="-78"/>
              </a:rPr>
              <a:t>الفريد –بينية </a:t>
            </a:r>
            <a:r>
              <a:rPr lang="ar-IQ" sz="2800" dirty="0">
                <a:cs typeface="Ali_K_Alwand" pitchFamily="2" charset="-78"/>
              </a:rPr>
              <a:t>) ئةويش بؤ ثيَوانة كردنى خةلَك بوو بؤ ئةوةى بزانن ئاسايين يان نائاسايين </a:t>
            </a:r>
            <a:endParaRPr lang="en-US" sz="2800" dirty="0">
              <a:cs typeface="Ali_K_Alwand" pitchFamily="2" charset="-78"/>
            </a:endParaRPr>
          </a:p>
        </p:txBody>
      </p:sp>
    </p:spTree>
    <p:extLst>
      <p:ext uri="{BB962C8B-B14F-4D97-AF65-F5344CB8AC3E}">
        <p14:creationId xmlns:p14="http://schemas.microsoft.com/office/powerpoint/2010/main" val="3376025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914400"/>
            <a:ext cx="7467600" cy="2677656"/>
          </a:xfrm>
          <a:prstGeom prst="rect">
            <a:avLst/>
          </a:prstGeom>
        </p:spPr>
        <p:txBody>
          <a:bodyPr wrap="square">
            <a:spAutoFit/>
          </a:bodyPr>
          <a:lstStyle/>
          <a:p>
            <a:pPr algn="just" rtl="1"/>
            <a:r>
              <a:rPr lang="ar-IQ" sz="2800" dirty="0">
                <a:cs typeface="Ali_K_Alwand" pitchFamily="2" charset="-78"/>
              </a:rPr>
              <a:t>وة لةسالى (1916) ضاكسازى لةطةل كرا لة ئةمةريكا  بةكارهات دوايى ناوى ليَنرا تاقى كردنةوةى (</a:t>
            </a:r>
            <a:r>
              <a:rPr lang="ar-IQ" sz="2800" dirty="0">
                <a:solidFill>
                  <a:srgbClr val="FF0000"/>
                </a:solidFill>
                <a:cs typeface="Ali_K_Alwand" pitchFamily="2" charset="-78"/>
              </a:rPr>
              <a:t>ستانفورد-بينية</a:t>
            </a:r>
            <a:r>
              <a:rPr lang="ar-IQ" sz="2800" dirty="0">
                <a:cs typeface="Ali_K_Alwand" pitchFamily="2" charset="-78"/>
              </a:rPr>
              <a:t> )وة لةسالى (1960) ضةند طؤرانكارييةكى ترى لةسةر كرا تاوةكو بووة تاقى كردنةوةيةكى نيؤدةولَةتى .وة ئةم تاقى كردنةوةيةش نةزةري نةبوو بةلَكو تاقى كردنةوةيةكى ثراكتيكى بوو بؤ تةمةنى (</a:t>
            </a:r>
            <a:r>
              <a:rPr lang="en-US" sz="2800" dirty="0">
                <a:cs typeface="Ali_K_Alwand" pitchFamily="2" charset="-78"/>
              </a:rPr>
              <a:t>12-3</a:t>
            </a:r>
            <a:r>
              <a:rPr lang="ar-IQ" sz="2800" dirty="0">
                <a:cs typeface="Ali_K_Alwand" pitchFamily="2" charset="-78"/>
              </a:rPr>
              <a:t>) ى بةكاردةهات .</a:t>
            </a:r>
            <a:endParaRPr lang="en-US" sz="2800" dirty="0">
              <a:cs typeface="Ali_K_Alwand" pitchFamily="2" charset="-78"/>
            </a:endParaRPr>
          </a:p>
        </p:txBody>
      </p:sp>
    </p:spTree>
    <p:extLst>
      <p:ext uri="{BB962C8B-B14F-4D97-AF65-F5344CB8AC3E}">
        <p14:creationId xmlns:p14="http://schemas.microsoft.com/office/powerpoint/2010/main" val="3043335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6483" y="1329401"/>
            <a:ext cx="7848600" cy="4401205"/>
          </a:xfrm>
          <a:prstGeom prst="rect">
            <a:avLst/>
          </a:prstGeom>
        </p:spPr>
        <p:txBody>
          <a:bodyPr wrap="square">
            <a:spAutoFit/>
          </a:bodyPr>
          <a:lstStyle/>
          <a:p>
            <a:pPr algn="just" rtl="1"/>
            <a:r>
              <a:rPr lang="ar-IQ" sz="2800" dirty="0">
                <a:cs typeface="Ali_K_Alwand" pitchFamily="2" charset="-78"/>
              </a:rPr>
              <a:t>تاقى كردنةوةيةكى تريش ثةيدابوو بة ناوى (تاقى كردنةوةى دةسكةوتى موقةنةن )لةلايةن زانا (</a:t>
            </a:r>
            <a:r>
              <a:rPr lang="ar-IQ" sz="2800" dirty="0">
                <a:solidFill>
                  <a:srgbClr val="FF0000"/>
                </a:solidFill>
                <a:cs typeface="Ali_K_Alwand" pitchFamily="2" charset="-78"/>
              </a:rPr>
              <a:t>رايس</a:t>
            </a:r>
            <a:r>
              <a:rPr lang="ar-IQ" sz="2800" dirty="0">
                <a:cs typeface="Ali_K_Alwand" pitchFamily="2" charset="-78"/>
              </a:rPr>
              <a:t>) لة ئةمةريكا،لة نيوةى لة سةدةى بيستةمدا تاقى كردنةوةيةكى بابةتى ثةيدابوو لةلايةن زانا (</a:t>
            </a:r>
            <a:r>
              <a:rPr lang="ar-IQ" sz="2800" dirty="0">
                <a:solidFill>
                  <a:srgbClr val="FF0000"/>
                </a:solidFill>
              </a:rPr>
              <a:t>ثورندايك</a:t>
            </a:r>
            <a:r>
              <a:rPr lang="ar-IQ" sz="2800" dirty="0">
                <a:cs typeface="Ali_K_Alwand" pitchFamily="2" charset="-78"/>
              </a:rPr>
              <a:t> )كة ئةم زاناية زؤر خزمةتى هةلَسةنطاندنى كردووة كةخاوةنى ووتةيةكة (</a:t>
            </a:r>
            <a:r>
              <a:rPr lang="ar-IQ" sz="2800" dirty="0"/>
              <a:t>كل شيء في الكون يوجد بمقدار وكل مقدار يخضع لقياس).</a:t>
            </a:r>
            <a:r>
              <a:rPr lang="ar-SA" sz="2800" dirty="0">
                <a:cs typeface="Ali_K_Alwand" pitchFamily="2" charset="-78"/>
              </a:rPr>
              <a:t> هةر شتيَك هةية بة برِ هةية , وة ئةوةي بةشيَوةي برِ هةبيَت دةتوانريَت بثيَوريَت</a:t>
            </a:r>
            <a:r>
              <a:rPr lang="ar-IQ" sz="2800" dirty="0">
                <a:cs typeface="Ali_K_Alwand" pitchFamily="2" charset="-78"/>
              </a:rPr>
              <a:t>.</a:t>
            </a:r>
            <a:endParaRPr lang="en-US" sz="2800" dirty="0"/>
          </a:p>
          <a:p>
            <a:pPr algn="just" rtl="1"/>
            <a:r>
              <a:rPr lang="ar-IQ" sz="2800" dirty="0">
                <a:cs typeface="Ali_K_Alwand" pitchFamily="2" charset="-78"/>
              </a:rPr>
              <a:t>كةواتةثيَوانةو هةلَسةنطاندن لة هةموو لايةنة جياوازةكاني ذيانة تةنها لايةني قوتابخانةو ثةروةردة ناطريَتةوة بؤ نمونة دارتاش بةكاري ديَني بؤ زانيني ثيَوانةي شتةكاني هةروةها ئةندازيار يان تاقيطةر يان هةر كاريَكي تر.</a:t>
            </a:r>
            <a:endParaRPr lang="en-US" sz="2800" dirty="0">
              <a:cs typeface="Ali_K_Alwand" pitchFamily="2" charset="-78"/>
            </a:endParaRPr>
          </a:p>
        </p:txBody>
      </p:sp>
    </p:spTree>
    <p:extLst>
      <p:ext uri="{BB962C8B-B14F-4D97-AF65-F5344CB8AC3E}">
        <p14:creationId xmlns:p14="http://schemas.microsoft.com/office/powerpoint/2010/main" val="1885782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600" b="1" dirty="0">
                <a:solidFill>
                  <a:srgbClr val="FF0000"/>
                </a:solidFill>
                <a:cs typeface="Ali_K_Alwand" pitchFamily="2" charset="-78"/>
              </a:rPr>
              <a:t>طرنطي ثيَوان و هةلَسةنطاندن </a:t>
            </a:r>
            <a:endParaRPr lang="en-US" sz="3600" dirty="0">
              <a:solidFill>
                <a:srgbClr val="FF0000"/>
              </a:solidFill>
              <a:cs typeface="Ali_K_Alwand" pitchFamily="2" charset="-78"/>
            </a:endParaRPr>
          </a:p>
        </p:txBody>
      </p:sp>
      <p:sp>
        <p:nvSpPr>
          <p:cNvPr id="3" name="Content Placeholder 2"/>
          <p:cNvSpPr>
            <a:spLocks noGrp="1"/>
          </p:cNvSpPr>
          <p:nvPr>
            <p:ph idx="1"/>
          </p:nvPr>
        </p:nvSpPr>
        <p:spPr/>
        <p:txBody>
          <a:bodyPr>
            <a:normAutofit fontScale="92500" lnSpcReduction="10000"/>
          </a:bodyPr>
          <a:lstStyle/>
          <a:p>
            <a:pPr algn="r" rtl="1"/>
            <a:r>
              <a:rPr lang="ar-IQ" b="1" dirty="0">
                <a:solidFill>
                  <a:srgbClr val="FF0000"/>
                </a:solidFill>
                <a:cs typeface="Ali_K_Alwand" pitchFamily="2" charset="-78"/>
              </a:rPr>
              <a:t>*طرنطي لة بواري ثةروةردة</a:t>
            </a:r>
            <a:endParaRPr lang="en-US" dirty="0">
              <a:solidFill>
                <a:srgbClr val="FF0000"/>
              </a:solidFill>
              <a:cs typeface="Ali_K_Alwand" pitchFamily="2" charset="-78"/>
            </a:endParaRPr>
          </a:p>
          <a:p>
            <a:pPr lvl="0" algn="r" rtl="1"/>
            <a:r>
              <a:rPr lang="ar-IQ" dirty="0">
                <a:cs typeface="Ali_K_Alwand" pitchFamily="2" charset="-78"/>
              </a:rPr>
              <a:t>دةست نيشان كردني ئامانجةكان وجيَ بةجيَ كردني.</a:t>
            </a:r>
            <a:endParaRPr lang="en-US" dirty="0">
              <a:cs typeface="Ali_K_Alwand" pitchFamily="2" charset="-78"/>
            </a:endParaRPr>
          </a:p>
          <a:p>
            <a:pPr lvl="0" algn="r" rtl="1"/>
            <a:r>
              <a:rPr lang="ar-IQ" dirty="0">
                <a:cs typeface="Ali_K_Alwand" pitchFamily="2" charset="-78"/>
              </a:rPr>
              <a:t>ضاكسازي لةئاستي فيَركردن.</a:t>
            </a:r>
            <a:endParaRPr lang="en-US" dirty="0">
              <a:cs typeface="Ali_K_Alwand" pitchFamily="2" charset="-78"/>
            </a:endParaRPr>
          </a:p>
          <a:p>
            <a:pPr lvl="0" algn="r" rtl="1"/>
            <a:r>
              <a:rPr lang="ar-IQ" dirty="0">
                <a:cs typeface="Ali_K_Alwand" pitchFamily="2" charset="-78"/>
              </a:rPr>
              <a:t>يارمةتي داني باوكان ودايكان بة ثيَداني زانياري لة سةر مندالةكانيان.</a:t>
            </a:r>
            <a:endParaRPr lang="en-US" dirty="0">
              <a:cs typeface="Ali_K_Alwand" pitchFamily="2" charset="-78"/>
            </a:endParaRPr>
          </a:p>
          <a:p>
            <a:pPr lvl="0" algn="r" rtl="1"/>
            <a:r>
              <a:rPr lang="ar-IQ" dirty="0">
                <a:cs typeface="Ali_K_Alwand" pitchFamily="2" charset="-78"/>
              </a:rPr>
              <a:t>يارمةتي بةكارهيَناني ثرؤسةي ريَنمايي دةرووني وثةروةردةيي دةدات .</a:t>
            </a:r>
            <a:endParaRPr lang="en-US" dirty="0">
              <a:cs typeface="Ali_K_Alwand" pitchFamily="2" charset="-78"/>
            </a:endParaRPr>
          </a:p>
          <a:p>
            <a:pPr lvl="0" algn="r" rtl="1"/>
            <a:r>
              <a:rPr lang="ar-IQ" dirty="0">
                <a:cs typeface="Ali_K_Alwand" pitchFamily="2" charset="-78"/>
              </a:rPr>
              <a:t>بؤ خزمةت كردني  تويَذينةوةي ثةروةردةيي.</a:t>
            </a:r>
            <a:endParaRPr lang="en-US" dirty="0">
              <a:cs typeface="Ali_K_Alwand" pitchFamily="2" charset="-78"/>
            </a:endParaRPr>
          </a:p>
          <a:p>
            <a:pPr lvl="0" algn="r" rtl="1"/>
            <a:r>
              <a:rPr lang="ar-IQ" dirty="0">
                <a:cs typeface="Ali_K_Alwand" pitchFamily="2" charset="-78"/>
              </a:rPr>
              <a:t>بؤ ثيَش بيني كردن لةرفتاري داهاتوو.</a:t>
            </a:r>
            <a:endParaRPr lang="en-US" dirty="0">
              <a:cs typeface="Ali_K_Alwand" pitchFamily="2" charset="-78"/>
            </a:endParaRPr>
          </a:p>
          <a:p>
            <a:pPr algn="r" rtl="1"/>
            <a:r>
              <a:rPr lang="ar-IQ" dirty="0">
                <a:cs typeface="Ali_K_Alwand" pitchFamily="2" charset="-78"/>
              </a:rPr>
              <a:t>بؤ ثؤلين كردن</a:t>
            </a:r>
            <a:endParaRPr lang="en-US" dirty="0">
              <a:cs typeface="Ali_K_Alwand" pitchFamily="2" charset="-78"/>
            </a:endParaRPr>
          </a:p>
        </p:txBody>
      </p:sp>
    </p:spTree>
    <p:extLst>
      <p:ext uri="{BB962C8B-B14F-4D97-AF65-F5344CB8AC3E}">
        <p14:creationId xmlns:p14="http://schemas.microsoft.com/office/powerpoint/2010/main" val="3585226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735</TotalTime>
  <Words>2023</Words>
  <Application>Microsoft Office PowerPoint</Application>
  <PresentationFormat>On-screen Show (4:3)</PresentationFormat>
  <Paragraphs>114</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Algerian</vt:lpstr>
      <vt:lpstr>Ali_K_Alwand</vt:lpstr>
      <vt:lpstr>Arial</vt:lpstr>
      <vt:lpstr>Calibri</vt:lpstr>
      <vt:lpstr>Times New Roman</vt:lpstr>
      <vt:lpstr>Office Theme</vt:lpstr>
      <vt:lpstr>هةريَمى كوردستان – عيَراق كؤليَذى ثةروةردة بةشى ريَنمايى ثةروةردةيى و دةروونى زانكؤى سةلاحةدين– هةوليَر</vt:lpstr>
      <vt:lpstr>ثيَـوان و هةلَسةنطـانـدن </vt:lpstr>
      <vt:lpstr>سيفاتةكانى ئةم تاقى كردنةوةش ئةمانة بوون :-</vt:lpstr>
      <vt:lpstr>ثيَوان و هةلَسةنطاندن  لةميَذووى عةرةبدا</vt:lpstr>
      <vt:lpstr>شارستانية تى يؤنانيةكان : </vt:lpstr>
      <vt:lpstr>PowerPoint Presentation</vt:lpstr>
      <vt:lpstr>PowerPoint Presentation</vt:lpstr>
      <vt:lpstr>PowerPoint Presentation</vt:lpstr>
      <vt:lpstr>طرنطي ثيَوان و هةلَسةنطاندن </vt:lpstr>
      <vt:lpstr>PowerPoint Presentation</vt:lpstr>
      <vt:lpstr>القياس -  ثيَوان Mesurment-       </vt:lpstr>
      <vt:lpstr>جياوازي نيَوان ثيَواني ثةروةردةيي و ثيَواني سروشتي (فيزيايي) :-</vt:lpstr>
      <vt:lpstr>جـؤرةكـاني ثيَوان </vt:lpstr>
      <vt:lpstr>هةلةكاني ثيَواني ثةروةردةيي ( اخطاء القياس التربوي ) Educational measurement errors</vt:lpstr>
      <vt:lpstr>هؤكارةكاني هةلَة لة ثيَواني ثةروةردةيي ( اسباب اخطاء القياس التربوي ) :  </vt:lpstr>
      <vt:lpstr>ئاستةكاني ثيَوان </vt:lpstr>
      <vt:lpstr>PowerPoint Presentation</vt:lpstr>
      <vt:lpstr>PowerPoint Presentation</vt:lpstr>
      <vt:lpstr>PowerPoint Presentation</vt:lpstr>
      <vt:lpstr>لايةنةكاني ثيَوان و هةلَسةنطاندن لةلاي تاك : </vt:lpstr>
      <vt:lpstr>PowerPoint Presentation</vt:lpstr>
      <vt:lpstr>** هةلسةنطاندني ثةروةردةيي( التقويم التربوي )  Educational Evaluation** </vt:lpstr>
      <vt:lpstr> هةنطاوةكاني ثرؤسةي هةلسةنطاندني ثةروةردةيي ( خطوات عملية التقويم ) :- </vt:lpstr>
      <vt:lpstr>  جياوازي لة ثيَوان ضةمكي ثيَوان و هةلَسةنطاندن ( الفروق بين مصطلحي القياس والتقويم )    </vt:lpstr>
      <vt:lpstr>جؤرةكاني هةلسةنطاندن( انواع التقويم ) :-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هةريَمى كوردستان – عيَراق كؤليَذى ثةروةردة بةشى ريَنمايى ثةروةردةيى و دةروونى زانكؤى سةلاحةدين– هةوليَر</dc:title>
  <dc:creator>sony</dc:creator>
  <cp:lastModifiedBy>hp</cp:lastModifiedBy>
  <cp:revision>51</cp:revision>
  <dcterms:created xsi:type="dcterms:W3CDTF">2017-10-13T14:51:03Z</dcterms:created>
  <dcterms:modified xsi:type="dcterms:W3CDTF">2022-09-14T15:23:02Z</dcterms:modified>
</cp:coreProperties>
</file>