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88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08427E2-3EDE-4F6C-8C58-24C218D8C163}" type="datetimeFigureOut">
              <a:rPr lang="ar-IQ" smtClean="0"/>
              <a:t>02/11/1442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0205F0-A036-4EA3-BCC4-3771C6A44CDB}" type="slidenum">
              <a:rPr lang="ar-IQ" smtClean="0"/>
              <a:t>‹#›</a:t>
            </a:fld>
            <a:endParaRPr lang="ar-IQ"/>
          </a:p>
        </p:txBody>
      </p:sp>
    </p:spTree>
    <p:extLst>
      <p:ext uri="{BB962C8B-B14F-4D97-AF65-F5344CB8AC3E}">
        <p14:creationId xmlns:p14="http://schemas.microsoft.com/office/powerpoint/2010/main" val="983496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08427E2-3EDE-4F6C-8C58-24C218D8C163}" type="datetimeFigureOut">
              <a:rPr lang="ar-IQ" smtClean="0"/>
              <a:t>02/11/1442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0205F0-A036-4EA3-BCC4-3771C6A44CDB}" type="slidenum">
              <a:rPr lang="ar-IQ" smtClean="0"/>
              <a:t>‹#›</a:t>
            </a:fld>
            <a:endParaRPr lang="ar-IQ"/>
          </a:p>
        </p:txBody>
      </p:sp>
    </p:spTree>
    <p:extLst>
      <p:ext uri="{BB962C8B-B14F-4D97-AF65-F5344CB8AC3E}">
        <p14:creationId xmlns:p14="http://schemas.microsoft.com/office/powerpoint/2010/main" val="3976763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08427E2-3EDE-4F6C-8C58-24C218D8C163}" type="datetimeFigureOut">
              <a:rPr lang="ar-IQ" smtClean="0"/>
              <a:t>02/11/1442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0205F0-A036-4EA3-BCC4-3771C6A44CDB}" type="slidenum">
              <a:rPr lang="ar-IQ" smtClean="0"/>
              <a:t>‹#›</a:t>
            </a:fld>
            <a:endParaRPr lang="ar-IQ"/>
          </a:p>
        </p:txBody>
      </p:sp>
    </p:spTree>
    <p:extLst>
      <p:ext uri="{BB962C8B-B14F-4D97-AF65-F5344CB8AC3E}">
        <p14:creationId xmlns:p14="http://schemas.microsoft.com/office/powerpoint/2010/main" val="2297878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08427E2-3EDE-4F6C-8C58-24C218D8C163}" type="datetimeFigureOut">
              <a:rPr lang="ar-IQ" smtClean="0"/>
              <a:t>02/11/1442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0205F0-A036-4EA3-BCC4-3771C6A44CDB}" type="slidenum">
              <a:rPr lang="ar-IQ" smtClean="0"/>
              <a:t>‹#›</a:t>
            </a:fld>
            <a:endParaRPr lang="ar-IQ"/>
          </a:p>
        </p:txBody>
      </p:sp>
    </p:spTree>
    <p:extLst>
      <p:ext uri="{BB962C8B-B14F-4D97-AF65-F5344CB8AC3E}">
        <p14:creationId xmlns:p14="http://schemas.microsoft.com/office/powerpoint/2010/main" val="2739097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8427E2-3EDE-4F6C-8C58-24C218D8C163}" type="datetimeFigureOut">
              <a:rPr lang="ar-IQ" smtClean="0"/>
              <a:t>02/11/1442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0205F0-A036-4EA3-BCC4-3771C6A44CDB}" type="slidenum">
              <a:rPr lang="ar-IQ" smtClean="0"/>
              <a:t>‹#›</a:t>
            </a:fld>
            <a:endParaRPr lang="ar-IQ"/>
          </a:p>
        </p:txBody>
      </p:sp>
    </p:spTree>
    <p:extLst>
      <p:ext uri="{BB962C8B-B14F-4D97-AF65-F5344CB8AC3E}">
        <p14:creationId xmlns:p14="http://schemas.microsoft.com/office/powerpoint/2010/main" val="1837337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08427E2-3EDE-4F6C-8C58-24C218D8C163}" type="datetimeFigureOut">
              <a:rPr lang="ar-IQ" smtClean="0"/>
              <a:t>02/11/1442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10205F0-A036-4EA3-BCC4-3771C6A44CDB}" type="slidenum">
              <a:rPr lang="ar-IQ" smtClean="0"/>
              <a:t>‹#›</a:t>
            </a:fld>
            <a:endParaRPr lang="ar-IQ"/>
          </a:p>
        </p:txBody>
      </p:sp>
    </p:spTree>
    <p:extLst>
      <p:ext uri="{BB962C8B-B14F-4D97-AF65-F5344CB8AC3E}">
        <p14:creationId xmlns:p14="http://schemas.microsoft.com/office/powerpoint/2010/main" val="4108670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08427E2-3EDE-4F6C-8C58-24C218D8C163}" type="datetimeFigureOut">
              <a:rPr lang="ar-IQ" smtClean="0"/>
              <a:t>02/11/1442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10205F0-A036-4EA3-BCC4-3771C6A44CDB}" type="slidenum">
              <a:rPr lang="ar-IQ" smtClean="0"/>
              <a:t>‹#›</a:t>
            </a:fld>
            <a:endParaRPr lang="ar-IQ"/>
          </a:p>
        </p:txBody>
      </p:sp>
    </p:spTree>
    <p:extLst>
      <p:ext uri="{BB962C8B-B14F-4D97-AF65-F5344CB8AC3E}">
        <p14:creationId xmlns:p14="http://schemas.microsoft.com/office/powerpoint/2010/main" val="2671609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08427E2-3EDE-4F6C-8C58-24C218D8C163}" type="datetimeFigureOut">
              <a:rPr lang="ar-IQ" smtClean="0"/>
              <a:t>02/11/1442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10205F0-A036-4EA3-BCC4-3771C6A44CDB}" type="slidenum">
              <a:rPr lang="ar-IQ" smtClean="0"/>
              <a:t>‹#›</a:t>
            </a:fld>
            <a:endParaRPr lang="ar-IQ"/>
          </a:p>
        </p:txBody>
      </p:sp>
    </p:spTree>
    <p:extLst>
      <p:ext uri="{BB962C8B-B14F-4D97-AF65-F5344CB8AC3E}">
        <p14:creationId xmlns:p14="http://schemas.microsoft.com/office/powerpoint/2010/main" val="384064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427E2-3EDE-4F6C-8C58-24C218D8C163}" type="datetimeFigureOut">
              <a:rPr lang="ar-IQ" smtClean="0"/>
              <a:t>02/11/1442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10205F0-A036-4EA3-BCC4-3771C6A44CDB}" type="slidenum">
              <a:rPr lang="ar-IQ" smtClean="0"/>
              <a:t>‹#›</a:t>
            </a:fld>
            <a:endParaRPr lang="ar-IQ"/>
          </a:p>
        </p:txBody>
      </p:sp>
    </p:spTree>
    <p:extLst>
      <p:ext uri="{BB962C8B-B14F-4D97-AF65-F5344CB8AC3E}">
        <p14:creationId xmlns:p14="http://schemas.microsoft.com/office/powerpoint/2010/main" val="2142053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427E2-3EDE-4F6C-8C58-24C218D8C163}" type="datetimeFigureOut">
              <a:rPr lang="ar-IQ" smtClean="0"/>
              <a:t>02/11/1442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10205F0-A036-4EA3-BCC4-3771C6A44CDB}" type="slidenum">
              <a:rPr lang="ar-IQ" smtClean="0"/>
              <a:t>‹#›</a:t>
            </a:fld>
            <a:endParaRPr lang="ar-IQ"/>
          </a:p>
        </p:txBody>
      </p:sp>
    </p:spTree>
    <p:extLst>
      <p:ext uri="{BB962C8B-B14F-4D97-AF65-F5344CB8AC3E}">
        <p14:creationId xmlns:p14="http://schemas.microsoft.com/office/powerpoint/2010/main" val="4072140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427E2-3EDE-4F6C-8C58-24C218D8C163}" type="datetimeFigureOut">
              <a:rPr lang="ar-IQ" smtClean="0"/>
              <a:t>02/11/1442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10205F0-A036-4EA3-BCC4-3771C6A44CDB}" type="slidenum">
              <a:rPr lang="ar-IQ" smtClean="0"/>
              <a:t>‹#›</a:t>
            </a:fld>
            <a:endParaRPr lang="ar-IQ"/>
          </a:p>
        </p:txBody>
      </p:sp>
    </p:spTree>
    <p:extLst>
      <p:ext uri="{BB962C8B-B14F-4D97-AF65-F5344CB8AC3E}">
        <p14:creationId xmlns:p14="http://schemas.microsoft.com/office/powerpoint/2010/main" val="2082899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08427E2-3EDE-4F6C-8C58-24C218D8C163}" type="datetimeFigureOut">
              <a:rPr lang="ar-IQ" smtClean="0"/>
              <a:t>02/11/1442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10205F0-A036-4EA3-BCC4-3771C6A44CDB}" type="slidenum">
              <a:rPr lang="ar-IQ" smtClean="0"/>
              <a:t>‹#›</a:t>
            </a:fld>
            <a:endParaRPr lang="ar-IQ"/>
          </a:p>
        </p:txBody>
      </p:sp>
    </p:spTree>
    <p:extLst>
      <p:ext uri="{BB962C8B-B14F-4D97-AF65-F5344CB8AC3E}">
        <p14:creationId xmlns:p14="http://schemas.microsoft.com/office/powerpoint/2010/main" val="2996025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البلاغة العربية</a:t>
            </a: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055578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اضرب الخبر</a:t>
            </a:r>
            <a:endParaRPr lang="ar-IQ" dirty="0"/>
          </a:p>
        </p:txBody>
      </p:sp>
      <p:sp>
        <p:nvSpPr>
          <p:cNvPr id="3" name="Content Placeholder 2"/>
          <p:cNvSpPr>
            <a:spLocks noGrp="1"/>
          </p:cNvSpPr>
          <p:nvPr>
            <p:ph idx="1"/>
          </p:nvPr>
        </p:nvSpPr>
        <p:spPr/>
        <p:txBody>
          <a:bodyPr>
            <a:normAutofit fontScale="85000" lnSpcReduction="10000"/>
          </a:bodyPr>
          <a:lstStyle/>
          <a:p>
            <a:pPr>
              <a:defRPr/>
            </a:pPr>
            <a:r>
              <a:rPr lang="ar-SA" dirty="0"/>
              <a:t>أولا</a:t>
            </a:r>
            <a:r>
              <a:rPr lang="ar-IQ" dirty="0"/>
              <a:t>/الخبر الابتدائي: </a:t>
            </a:r>
            <a:r>
              <a:rPr lang="ar-SA" dirty="0"/>
              <a:t>أن يكون المخاطب خالي الذهن من </a:t>
            </a:r>
            <a:r>
              <a:rPr lang="ar-IQ" dirty="0"/>
              <a:t>مضمون </a:t>
            </a:r>
            <a:r>
              <a:rPr lang="ar-SA" dirty="0"/>
              <a:t>الخبر</a:t>
            </a:r>
            <a:r>
              <a:rPr lang="ar-IQ" dirty="0"/>
              <a:t>،</a:t>
            </a:r>
            <a:r>
              <a:rPr lang="ar-SA" dirty="0"/>
              <a:t> وفي هذه الحال لا يؤكد له الكلام</a:t>
            </a:r>
            <a:r>
              <a:rPr lang="ar-IQ" dirty="0"/>
              <a:t> ويلقى إليه الخبر دون توكيد</a:t>
            </a:r>
            <a:r>
              <a:rPr lang="ar-SA" dirty="0"/>
              <a:t>، لعدم الحاجة إلى التوكيد نحو قوله تعالى – «المال والبنون زينة الحياة الدنيا».</a:t>
            </a:r>
            <a:r>
              <a:rPr lang="ar-IQ" dirty="0"/>
              <a:t>مثال : زيد ناجح.</a:t>
            </a:r>
          </a:p>
          <a:p>
            <a:pPr>
              <a:defRPr/>
            </a:pPr>
            <a:r>
              <a:rPr lang="ar-SA" dirty="0"/>
              <a:t>ثانياً</a:t>
            </a:r>
            <a:r>
              <a:rPr lang="ar-IQ" dirty="0"/>
              <a:t>/الخبر الطلبي:</a:t>
            </a:r>
            <a:r>
              <a:rPr lang="ar-SA" dirty="0"/>
              <a:t>أن يكون المخاطب متردداً في </a:t>
            </a:r>
            <a:r>
              <a:rPr lang="ar-IQ" dirty="0"/>
              <a:t>الحكم المقصود فعندئذ يلقى إليه الخبر مؤكدا بإحدى أدوات التوكيد – إن ،أن،أحرف القسم، نوني التوكيد،وقد التي هي للتحقيق ...- .</a:t>
            </a:r>
          </a:p>
          <a:p>
            <a:pPr>
              <a:defRPr/>
            </a:pPr>
            <a:r>
              <a:rPr lang="ar-IQ" dirty="0"/>
              <a:t>مثال: إن زيدا ناحج.</a:t>
            </a:r>
          </a:p>
          <a:p>
            <a:pPr>
              <a:defRPr/>
            </a:pPr>
            <a:r>
              <a:rPr lang="ar-SA" dirty="0"/>
              <a:t>ثالثاً</a:t>
            </a:r>
            <a:r>
              <a:rPr lang="ar-IQ" dirty="0"/>
              <a:t>/الخبر الإنكاري:</a:t>
            </a:r>
            <a:r>
              <a:rPr lang="ar-SA" dirty="0"/>
              <a:t> أن يكون المخاطب منكراً للخبر الذي يراد إلقاؤه إليه، معتقداً خلافه فيجب تأكيد الكلام له بمؤك</a:t>
            </a:r>
            <a:r>
              <a:rPr lang="ar-IQ" dirty="0"/>
              <a:t>د</a:t>
            </a:r>
            <a:r>
              <a:rPr lang="ar-SA" dirty="0"/>
              <a:t> أو مؤكدين أو أكثرَ، على حسب حاله من الانكار، قوة وضعفاً لقادم – </a:t>
            </a:r>
            <a:r>
              <a:rPr lang="ar-IQ" dirty="0"/>
              <a:t>مثال: إن زيدا لناجح.</a:t>
            </a:r>
            <a:endParaRPr lang="en-US" dirty="0"/>
          </a:p>
          <a:p>
            <a:endParaRPr lang="ar-IQ" dirty="0"/>
          </a:p>
        </p:txBody>
      </p:sp>
    </p:spTree>
    <p:extLst>
      <p:ext uri="{BB962C8B-B14F-4D97-AF65-F5344CB8AC3E}">
        <p14:creationId xmlns:p14="http://schemas.microsoft.com/office/powerpoint/2010/main" val="1859842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الانشاء</a:t>
            </a:r>
            <a:endParaRPr lang="ar-IQ" dirty="0"/>
          </a:p>
        </p:txBody>
      </p:sp>
      <p:sp>
        <p:nvSpPr>
          <p:cNvPr id="3" name="Content Placeholder 2"/>
          <p:cNvSpPr>
            <a:spLocks noGrp="1"/>
          </p:cNvSpPr>
          <p:nvPr>
            <p:ph idx="1"/>
          </p:nvPr>
        </p:nvSpPr>
        <p:spPr/>
        <p:txBody>
          <a:bodyPr>
            <a:normAutofit fontScale="70000" lnSpcReduction="20000"/>
          </a:bodyPr>
          <a:lstStyle/>
          <a:p>
            <a:pPr marL="571500" indent="-571500">
              <a:defRPr/>
            </a:pPr>
            <a:r>
              <a:rPr lang="ar-SA" dirty="0"/>
              <a:t>الإنشاء لغة: الإيجاد، واصطلاحاً: كلامٌ لا يحتمل صدقاً ولا كذباً لذاته وهو ما لا يحصل مضمونه ولا يتحقق إلا تلفظت به</a:t>
            </a:r>
            <a:r>
              <a:rPr lang="ar-IQ" dirty="0"/>
              <a:t>.</a:t>
            </a:r>
          </a:p>
          <a:p>
            <a:pPr marL="571500" indent="-571500">
              <a:buFont typeface="Wingdings" pitchFamily="2" charset="2"/>
              <a:buAutoNum type="arabicPeriod"/>
              <a:defRPr/>
            </a:pPr>
            <a:r>
              <a:rPr lang="ar-IQ" dirty="0"/>
              <a:t>الطلبي: هو ما يستدعي مطلوبا غير حاصل وقت الطلب،أنواعه: التمني، الاستفهام، الامر، النهي، النداء.</a:t>
            </a:r>
          </a:p>
          <a:p>
            <a:pPr marL="571500" indent="-571500">
              <a:buFont typeface="Wingdings" pitchFamily="2" charset="2"/>
              <a:buAutoNum type="arabicPeriod"/>
              <a:defRPr/>
            </a:pPr>
            <a:r>
              <a:rPr lang="ar-IQ" dirty="0"/>
              <a:t>غير الطلبي: هو ما لايستدعي مطلوبا غير حاصل وقت الطلب، ويضم مجموعة من الصيغ، منها: أفعال المدح والذم، وأعال العقود، وحروف القسم.</a:t>
            </a:r>
          </a:p>
          <a:p>
            <a:pPr marL="571500" indent="-571500">
              <a:buNone/>
              <a:defRPr/>
            </a:pPr>
            <a:r>
              <a:rPr lang="ar-IQ" dirty="0">
                <a:solidFill>
                  <a:schemeClr val="bg1">
                    <a:lumMod val="60000"/>
                    <a:lumOff val="40000"/>
                  </a:schemeClr>
                </a:solidFill>
              </a:rPr>
              <a:t>الفرق بين الخبر والانشاء :-</a:t>
            </a:r>
          </a:p>
          <a:p>
            <a:pPr marL="571500" indent="-571500">
              <a:buNone/>
              <a:defRPr/>
            </a:pPr>
            <a:r>
              <a:rPr lang="ar-IQ" dirty="0"/>
              <a:t>كل الأخبار تحتمل الصدق والكذب لذاتها مثلا( الشجرة مزهرة) يحتمل ان يكون كذبا حين تكون الشجرة المعنية غير مزهرة في الواقع ويكون الخبر صادقا حين تكون الشجرة المعنية مزهرة حقيقةفي الواقع.أما الانشاء لايحتمل الصدق والكذب لذاته، لانه صيغة كلامية لاتحكي نسبة خارجية بل و إنشاء معنى بلفظٍ يقاربه في الوجود مثلا ( ادرسْ يا أحمد) يعني طلبتُ الدراسة منه وهو لايحتمل الصدق والكذب لانه ليس له نسبة خارجية تطابقه أو لاتطابقه.</a:t>
            </a:r>
            <a:endParaRPr lang="en-US" dirty="0"/>
          </a:p>
        </p:txBody>
      </p:sp>
    </p:spTree>
    <p:extLst>
      <p:ext uri="{BB962C8B-B14F-4D97-AF65-F5344CB8AC3E}">
        <p14:creationId xmlns:p14="http://schemas.microsoft.com/office/powerpoint/2010/main" val="818469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اسلوب القصر</a:t>
            </a:r>
            <a:endParaRPr lang="ar-IQ" dirty="0"/>
          </a:p>
        </p:txBody>
      </p:sp>
      <p:sp>
        <p:nvSpPr>
          <p:cNvPr id="3" name="Content Placeholder 2"/>
          <p:cNvSpPr>
            <a:spLocks noGrp="1"/>
          </p:cNvSpPr>
          <p:nvPr>
            <p:ph idx="1"/>
          </p:nvPr>
        </p:nvSpPr>
        <p:spPr/>
        <p:txBody>
          <a:bodyPr>
            <a:normAutofit fontScale="92500" lnSpcReduction="20000"/>
          </a:bodyPr>
          <a:lstStyle/>
          <a:p>
            <a:pPr>
              <a:lnSpc>
                <a:spcPct val="90000"/>
              </a:lnSpc>
              <a:defRPr/>
            </a:pPr>
            <a:r>
              <a:rPr lang="ar-IQ" dirty="0"/>
              <a:t>تعريف القصر</a:t>
            </a:r>
          </a:p>
          <a:p>
            <a:pPr>
              <a:lnSpc>
                <a:spcPct val="90000"/>
              </a:lnSpc>
              <a:defRPr/>
            </a:pPr>
            <a:r>
              <a:rPr lang="ar-IQ" dirty="0"/>
              <a:t>القصر لغة/ الحبس   واصطلاحا/هو تخصيص شيءٍ بشيءٍ أو بأمرٍ آخر بطريقٍ مخصوص.</a:t>
            </a:r>
          </a:p>
          <a:p>
            <a:pPr>
              <a:lnSpc>
                <a:spcPct val="90000"/>
              </a:lnSpc>
              <a:defRPr/>
            </a:pPr>
            <a:r>
              <a:rPr lang="ar-IQ" dirty="0"/>
              <a:t>للقصر طرفان :المقصور= هو الشيء المخصص به</a:t>
            </a:r>
          </a:p>
          <a:p>
            <a:pPr>
              <a:lnSpc>
                <a:spcPct val="90000"/>
              </a:lnSpc>
              <a:defRPr/>
            </a:pPr>
            <a:r>
              <a:rPr lang="ar-IQ" dirty="0"/>
              <a:t>                  المقصور عليه= هو الشيء المخصص</a:t>
            </a:r>
          </a:p>
          <a:p>
            <a:pPr>
              <a:lnSpc>
                <a:spcPct val="90000"/>
              </a:lnSpc>
              <a:defRPr/>
            </a:pPr>
            <a:r>
              <a:rPr lang="ar-IQ" dirty="0"/>
              <a:t>مثال:  إنما </a:t>
            </a:r>
            <a:r>
              <a:rPr lang="ar-IQ" u="sng" dirty="0"/>
              <a:t>الشاعر</a:t>
            </a:r>
            <a:r>
              <a:rPr lang="ar-IQ" dirty="0"/>
              <a:t> </a:t>
            </a:r>
            <a:r>
              <a:rPr lang="ar-IQ" u="sng" dirty="0"/>
              <a:t>خالد .   </a:t>
            </a:r>
          </a:p>
          <a:p>
            <a:pPr>
              <a:lnSpc>
                <a:spcPct val="90000"/>
              </a:lnSpc>
              <a:defRPr/>
            </a:pPr>
            <a:r>
              <a:rPr lang="ar-IQ" dirty="0"/>
              <a:t>            المقصور    المقصور عليه</a:t>
            </a:r>
          </a:p>
          <a:p>
            <a:pPr>
              <a:lnSpc>
                <a:spcPct val="90000"/>
              </a:lnSpc>
              <a:defRPr/>
            </a:pPr>
            <a:r>
              <a:rPr lang="ar-IQ" dirty="0">
                <a:solidFill>
                  <a:srgbClr val="0070C0"/>
                </a:solidFill>
              </a:rPr>
              <a:t>للقصر أربعُ طُرق :-</a:t>
            </a:r>
          </a:p>
          <a:p>
            <a:pPr>
              <a:lnSpc>
                <a:spcPct val="90000"/>
              </a:lnSpc>
              <a:defRPr/>
            </a:pPr>
            <a:r>
              <a:rPr lang="ar-IQ" dirty="0"/>
              <a:t>1) النفي والاستثناء، نحو: لا إله إلا الله</a:t>
            </a:r>
          </a:p>
          <a:p>
            <a:pPr>
              <a:lnSpc>
                <a:spcPct val="90000"/>
              </a:lnSpc>
              <a:defRPr/>
            </a:pPr>
            <a:r>
              <a:rPr lang="ar-IQ" dirty="0"/>
              <a:t>                     قوله تعالى(( وما الحياة الدنيا الا متاع الغرور))</a:t>
            </a:r>
            <a:endParaRPr lang="en-US" dirty="0"/>
          </a:p>
        </p:txBody>
      </p:sp>
    </p:spTree>
    <p:extLst>
      <p:ext uri="{BB962C8B-B14F-4D97-AF65-F5344CB8AC3E}">
        <p14:creationId xmlns:p14="http://schemas.microsoft.com/office/powerpoint/2010/main" val="2950440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pPr algn="just">
              <a:lnSpc>
                <a:spcPct val="90000"/>
              </a:lnSpc>
              <a:defRPr/>
            </a:pPr>
            <a:r>
              <a:rPr lang="ar-IQ" dirty="0"/>
              <a:t>) العطف بــ   (لا) و(لكن) و(بل)  نحو :  الى الله أشكو لا الى الناس</a:t>
            </a:r>
          </a:p>
          <a:p>
            <a:pPr algn="just">
              <a:lnSpc>
                <a:spcPct val="90000"/>
              </a:lnSpc>
              <a:defRPr/>
            </a:pPr>
            <a:r>
              <a:rPr lang="ar-IQ" dirty="0"/>
              <a:t>                                          نحو: ما الارض ثابتة بل متحركة </a:t>
            </a:r>
          </a:p>
          <a:p>
            <a:pPr algn="just">
              <a:lnSpc>
                <a:spcPct val="90000"/>
              </a:lnSpc>
              <a:defRPr/>
            </a:pPr>
            <a:r>
              <a:rPr lang="ar-IQ" dirty="0"/>
              <a:t>                                          نحو: ما الارض ثابتة لكن متحركة</a:t>
            </a:r>
          </a:p>
          <a:p>
            <a:pPr algn="just">
              <a:lnSpc>
                <a:spcPct val="90000"/>
              </a:lnSpc>
              <a:defRPr/>
            </a:pPr>
            <a:r>
              <a:rPr lang="ar-IQ" dirty="0"/>
              <a:t>4) تقديم ما حقه التأخير نحو : إياك نعبد وإياك نستعين</a:t>
            </a:r>
          </a:p>
          <a:p>
            <a:pPr algn="just">
              <a:lnSpc>
                <a:spcPct val="90000"/>
              </a:lnSpc>
              <a:defRPr/>
            </a:pPr>
            <a:endParaRPr lang="ar-IQ" dirty="0"/>
          </a:p>
          <a:p>
            <a:pPr algn="just">
              <a:lnSpc>
                <a:spcPct val="90000"/>
              </a:lnSpc>
              <a:defRPr/>
            </a:pPr>
            <a:r>
              <a:rPr lang="ar-IQ" dirty="0">
                <a:solidFill>
                  <a:srgbClr val="0070C0"/>
                </a:solidFill>
              </a:rPr>
              <a:t>*** موقع المقصور عليه في طرق القصر :-</a:t>
            </a:r>
          </a:p>
          <a:p>
            <a:pPr algn="just">
              <a:lnSpc>
                <a:spcPct val="90000"/>
              </a:lnSpc>
              <a:defRPr/>
            </a:pPr>
            <a:r>
              <a:rPr lang="ar-IQ" dirty="0"/>
              <a:t>أ/ يأتي المقصور عليه  بعد ( إلا) في طريق النفي والإستثناء</a:t>
            </a:r>
          </a:p>
          <a:p>
            <a:pPr algn="just">
              <a:lnSpc>
                <a:spcPct val="90000"/>
              </a:lnSpc>
              <a:defRPr/>
            </a:pPr>
            <a:r>
              <a:rPr lang="ar-IQ" dirty="0"/>
              <a:t>نحو :  لا يروي مصرَ من الأنهار إلا </a:t>
            </a:r>
            <a:r>
              <a:rPr lang="ar-IQ" u="sng" dirty="0"/>
              <a:t>النيل</a:t>
            </a:r>
            <a:r>
              <a:rPr lang="ar-IQ" dirty="0"/>
              <a:t>.     المقصور عليه</a:t>
            </a:r>
          </a:p>
          <a:p>
            <a:pPr algn="just">
              <a:lnSpc>
                <a:spcPct val="90000"/>
              </a:lnSpc>
              <a:defRPr/>
            </a:pPr>
            <a:r>
              <a:rPr lang="ar-IQ" dirty="0"/>
              <a:t>ب/ يأتي المقصور عليه في طريق إنما المؤخر دائما</a:t>
            </a:r>
          </a:p>
          <a:p>
            <a:pPr algn="just">
              <a:lnSpc>
                <a:spcPct val="90000"/>
              </a:lnSpc>
              <a:defRPr/>
            </a:pPr>
            <a:r>
              <a:rPr lang="ar-IQ" dirty="0"/>
              <a:t>نحو :إنما عليٌ </a:t>
            </a:r>
            <a:r>
              <a:rPr lang="ar-IQ" u="sng" dirty="0"/>
              <a:t>شاعرٌ</a:t>
            </a:r>
            <a:r>
              <a:rPr lang="ar-IQ" dirty="0"/>
              <a:t>.   المقصور عليه</a:t>
            </a:r>
          </a:p>
          <a:p>
            <a:pPr algn="just">
              <a:lnSpc>
                <a:spcPct val="90000"/>
              </a:lnSpc>
              <a:defRPr/>
            </a:pPr>
            <a:r>
              <a:rPr lang="ar-IQ" dirty="0"/>
              <a:t>ج/ المقصور عليه في طريق العطف بـ (لا) هو المقابل لما بعدها</a:t>
            </a:r>
          </a:p>
          <a:p>
            <a:pPr algn="just">
              <a:lnSpc>
                <a:spcPct val="90000"/>
              </a:lnSpc>
              <a:defRPr/>
            </a:pPr>
            <a:r>
              <a:rPr lang="ar-IQ" dirty="0"/>
              <a:t>نحو : زيدٌ </a:t>
            </a:r>
            <a:r>
              <a:rPr lang="ar-IQ" u="sng" dirty="0"/>
              <a:t>شاعرٌ </a:t>
            </a:r>
            <a:r>
              <a:rPr lang="ar-IQ" dirty="0"/>
              <a:t>لا كاتبٌ.   المقصور عليه</a:t>
            </a:r>
          </a:p>
          <a:p>
            <a:pPr algn="just">
              <a:lnSpc>
                <a:spcPct val="90000"/>
              </a:lnSpc>
              <a:defRPr/>
            </a:pPr>
            <a:r>
              <a:rPr lang="ar-IQ" dirty="0"/>
              <a:t>أو : </a:t>
            </a:r>
            <a:r>
              <a:rPr lang="ar-IQ" u="sng" dirty="0"/>
              <a:t>زيد</a:t>
            </a:r>
            <a:r>
              <a:rPr lang="ar-IQ" dirty="0"/>
              <a:t> شاعر لا علي .    المقصور عليه    صفة يقابل صفة وموصوف يقابل موصوف</a:t>
            </a:r>
            <a:endParaRPr lang="en-US" dirty="0"/>
          </a:p>
          <a:p>
            <a:endParaRPr lang="ar-IQ" dirty="0"/>
          </a:p>
        </p:txBody>
      </p:sp>
    </p:spTree>
    <p:extLst>
      <p:ext uri="{BB962C8B-B14F-4D97-AF65-F5344CB8AC3E}">
        <p14:creationId xmlns:p14="http://schemas.microsoft.com/office/powerpoint/2010/main" val="3709073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مقامات الكلام</a:t>
            </a:r>
            <a:endParaRPr lang="ar-IQ" dirty="0"/>
          </a:p>
        </p:txBody>
      </p:sp>
      <p:sp>
        <p:nvSpPr>
          <p:cNvPr id="3" name="Content Placeholder 2"/>
          <p:cNvSpPr>
            <a:spLocks noGrp="1"/>
          </p:cNvSpPr>
          <p:nvPr>
            <p:ph idx="1"/>
          </p:nvPr>
        </p:nvSpPr>
        <p:spPr/>
        <p:txBody>
          <a:bodyPr>
            <a:normAutofit fontScale="85000" lnSpcReduction="20000"/>
          </a:bodyPr>
          <a:lstStyle/>
          <a:p>
            <a:pPr>
              <a:defRPr/>
            </a:pPr>
            <a:r>
              <a:rPr lang="ar-IQ" dirty="0"/>
              <a:t>مقامات الكلام ثلاثة:-</a:t>
            </a:r>
          </a:p>
          <a:p>
            <a:pPr>
              <a:defRPr/>
            </a:pPr>
            <a:r>
              <a:rPr lang="ar-IQ" dirty="0"/>
              <a:t>أ/ الإيجاز: التعبير عن المعاني الكثيرة بألفاظ قليلة بدون إخلاء.</a:t>
            </a:r>
          </a:p>
          <a:p>
            <a:pPr>
              <a:defRPr/>
            </a:pPr>
            <a:r>
              <a:rPr lang="ar-IQ" dirty="0"/>
              <a:t>قال تعالى(( ألا له </a:t>
            </a:r>
            <a:r>
              <a:rPr lang="ar-IQ" u="sng" dirty="0"/>
              <a:t>الخلقُ</a:t>
            </a:r>
            <a:r>
              <a:rPr lang="ar-IQ" dirty="0"/>
              <a:t> و</a:t>
            </a:r>
            <a:r>
              <a:rPr lang="ar-IQ" u="sng" dirty="0"/>
              <a:t>الأمر</a:t>
            </a:r>
            <a:r>
              <a:rPr lang="ar-IQ" dirty="0"/>
              <a:t>))</a:t>
            </a:r>
          </a:p>
          <a:p>
            <a:pPr>
              <a:defRPr/>
            </a:pPr>
            <a:r>
              <a:rPr lang="ar-IQ" dirty="0"/>
              <a:t>    جميع المخلوقات/ جميع الشؤون والامرفي الدنيا والآخرة</a:t>
            </a:r>
          </a:p>
          <a:p>
            <a:pPr>
              <a:defRPr/>
            </a:pPr>
            <a:r>
              <a:rPr lang="ar-IQ" dirty="0"/>
              <a:t>**الإيجاز نوعان:-</a:t>
            </a:r>
          </a:p>
          <a:p>
            <a:pPr>
              <a:defRPr/>
            </a:pPr>
            <a:r>
              <a:rPr lang="ar-IQ" dirty="0"/>
              <a:t>1)إيجاز الحذف= يكون بحذف كلمة او جملة او أكثر مع قرينة تعين المحذوف.كقوله تعالى((وجاء ربُك والملك صفاً صفاً)) أي وجاء أمر ربك حذف امر وهو مضاف وربك مضاف اليهأقيم مقامه</a:t>
            </a:r>
          </a:p>
          <a:p>
            <a:pPr>
              <a:defRPr/>
            </a:pPr>
            <a:r>
              <a:rPr lang="ar-IQ" dirty="0"/>
              <a:t>2)إيجاز القِصَر= يكون بتضمين العبارات القصيرة معاني قصيرةمن غير حذف ، كقول العرب ( القتل أنفى للقتل) أي أن قتل القاتل ينفي القتل العام الموجود بين القبائل </a:t>
            </a:r>
            <a:endParaRPr lang="ar-IQ" dirty="0"/>
          </a:p>
        </p:txBody>
      </p:sp>
    </p:spTree>
    <p:extLst>
      <p:ext uri="{BB962C8B-B14F-4D97-AF65-F5344CB8AC3E}">
        <p14:creationId xmlns:p14="http://schemas.microsoft.com/office/powerpoint/2010/main" val="25633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ب/الاطناب:هو زيادة اللفظ بعبارات اضافية الى اللفظ الاصلي لغاية الفائدة، أوهو زيادة اللفظ على المعنى لفائدة.</a:t>
            </a:r>
            <a:endParaRPr lang="ar-IQ" dirty="0"/>
          </a:p>
        </p:txBody>
      </p:sp>
      <p:sp>
        <p:nvSpPr>
          <p:cNvPr id="3" name="Content Placeholder 2"/>
          <p:cNvSpPr>
            <a:spLocks noGrp="1"/>
          </p:cNvSpPr>
          <p:nvPr>
            <p:ph idx="1"/>
          </p:nvPr>
        </p:nvSpPr>
        <p:spPr/>
        <p:txBody>
          <a:bodyPr>
            <a:normAutofit fontScale="92500" lnSpcReduction="10000"/>
          </a:bodyPr>
          <a:lstStyle/>
          <a:p>
            <a:pPr>
              <a:buNone/>
              <a:defRPr/>
            </a:pPr>
            <a:r>
              <a:rPr lang="ar-IQ" dirty="0"/>
              <a:t>أنواعه:</a:t>
            </a:r>
          </a:p>
          <a:p>
            <a:pPr>
              <a:buNone/>
              <a:defRPr/>
            </a:pPr>
            <a:r>
              <a:rPr lang="ar-IQ" dirty="0"/>
              <a:t>1- الايضاح بعد الابهام: الغرض منه تثبيت المعنى في ذهن السامع قال تعالى: وقضينا إليه ذلك الامر أن دابر هؤلاء مقطوع مصبحين)،و( فوسوس إليه الشيطان قال يا آدم هل أدلك على شجرة الخلد وملك لايبلى). </a:t>
            </a:r>
          </a:p>
          <a:p>
            <a:pPr>
              <a:buNone/>
              <a:defRPr/>
            </a:pPr>
            <a:r>
              <a:rPr lang="ar-IQ" dirty="0"/>
              <a:t>2- ذكر الخاص بعد العام:الغرض منه هو التنبيه على فضل الخاص قال تعالى: (حافظوا على الصلوات والصلاة الوسطى)</a:t>
            </a:r>
          </a:p>
          <a:p>
            <a:pPr>
              <a:buNone/>
              <a:defRPr/>
            </a:pPr>
            <a:r>
              <a:rPr lang="ar-IQ" dirty="0"/>
              <a:t>3 - ذكر العام بعد الخاص:لإفادة العموم مع العناية بذكره مرتين،قال تعالى على لسان نوح عليه السلام: (رب اغفر لي ولوالدي ولمن دخل بيتي مؤمنا وللمؤمنين والمؤمنات)</a:t>
            </a:r>
            <a:endParaRPr lang="en-US" dirty="0"/>
          </a:p>
        </p:txBody>
      </p:sp>
    </p:spTree>
    <p:extLst>
      <p:ext uri="{BB962C8B-B14F-4D97-AF65-F5344CB8AC3E}">
        <p14:creationId xmlns:p14="http://schemas.microsoft.com/office/powerpoint/2010/main" val="503394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الوصل والفصل</a:t>
            </a:r>
            <a:endParaRPr lang="ar-IQ" dirty="0"/>
          </a:p>
        </p:txBody>
      </p:sp>
      <p:sp>
        <p:nvSpPr>
          <p:cNvPr id="3" name="Content Placeholder 2"/>
          <p:cNvSpPr>
            <a:spLocks noGrp="1"/>
          </p:cNvSpPr>
          <p:nvPr>
            <p:ph idx="1"/>
          </p:nvPr>
        </p:nvSpPr>
        <p:spPr/>
        <p:txBody>
          <a:bodyPr>
            <a:normAutofit fontScale="85000" lnSpcReduction="10000"/>
          </a:bodyPr>
          <a:lstStyle/>
          <a:p>
            <a:pPr>
              <a:defRPr/>
            </a:pPr>
            <a:r>
              <a:rPr lang="ar-IQ" dirty="0"/>
              <a:t>الوصل // هو عطفُ بعضِ الجملِ على بعض بالواو خاصةً.</a:t>
            </a:r>
          </a:p>
          <a:p>
            <a:pPr>
              <a:defRPr/>
            </a:pPr>
            <a:r>
              <a:rPr lang="ar-IQ" dirty="0"/>
              <a:t>الفصل // هو ترك ذلك العطف.</a:t>
            </a:r>
          </a:p>
          <a:p>
            <a:pPr>
              <a:defRPr/>
            </a:pPr>
            <a:r>
              <a:rPr lang="ar-IQ" dirty="0"/>
              <a:t>**للوصل ثلاثة مواضع:-</a:t>
            </a:r>
          </a:p>
          <a:p>
            <a:pPr>
              <a:defRPr/>
            </a:pPr>
            <a:r>
              <a:rPr lang="ar-IQ" dirty="0"/>
              <a:t>1)إشراك الجملة الثانية مع الجملة الأولى في الحكم الاعرابي</a:t>
            </a:r>
          </a:p>
          <a:p>
            <a:pPr>
              <a:defRPr/>
            </a:pPr>
            <a:r>
              <a:rPr lang="ar-IQ" dirty="0"/>
              <a:t>مثل/محمدٌ يدرسُ </a:t>
            </a:r>
            <a:r>
              <a:rPr lang="ar-IQ" u="sng" dirty="0"/>
              <a:t>و </a:t>
            </a:r>
            <a:r>
              <a:rPr lang="ar-IQ" dirty="0"/>
              <a:t>يجتهد.</a:t>
            </a:r>
          </a:p>
          <a:p>
            <a:pPr>
              <a:defRPr/>
            </a:pPr>
            <a:r>
              <a:rPr lang="ar-IQ" dirty="0"/>
              <a:t>2)الاتفاق بين الجملتين في الخبرية أو الإنشائية مع وجود المناسبة الجامعة بينهما.</a:t>
            </a:r>
          </a:p>
          <a:p>
            <a:pPr>
              <a:defRPr/>
            </a:pPr>
            <a:r>
              <a:rPr lang="ar-IQ" dirty="0"/>
              <a:t>قوله تعالى((إن الأبرار لفي نعيم </a:t>
            </a:r>
            <a:r>
              <a:rPr lang="ar-IQ" u="sng" dirty="0"/>
              <a:t>و</a:t>
            </a:r>
            <a:r>
              <a:rPr lang="ar-IQ" dirty="0"/>
              <a:t> إن الفجار لفي جحيم)) جملة خبرية</a:t>
            </a:r>
          </a:p>
          <a:p>
            <a:pPr>
              <a:defRPr/>
            </a:pPr>
            <a:r>
              <a:rPr lang="ar-IQ" dirty="0"/>
              <a:t>قوله تعالى (( وأقيموا الصلاة وآتوا الزكاة وآركعوا مع الراكعين )) جملة إنشائية</a:t>
            </a:r>
            <a:endParaRPr lang="ar-IQ" dirty="0"/>
          </a:p>
        </p:txBody>
      </p:sp>
    </p:spTree>
    <p:extLst>
      <p:ext uri="{BB962C8B-B14F-4D97-AF65-F5344CB8AC3E}">
        <p14:creationId xmlns:p14="http://schemas.microsoft.com/office/powerpoint/2010/main" val="2903774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3385924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تعريف البلاغة</a:t>
            </a:r>
            <a:endParaRPr lang="ar-IQ" dirty="0"/>
          </a:p>
        </p:txBody>
      </p:sp>
      <p:sp>
        <p:nvSpPr>
          <p:cNvPr id="3" name="Content Placeholder 2"/>
          <p:cNvSpPr>
            <a:spLocks noGrp="1"/>
          </p:cNvSpPr>
          <p:nvPr>
            <p:ph idx="1"/>
          </p:nvPr>
        </p:nvSpPr>
        <p:spPr/>
        <p:txBody>
          <a:bodyPr>
            <a:normAutofit fontScale="92500" lnSpcReduction="10000"/>
          </a:bodyPr>
          <a:lstStyle/>
          <a:p>
            <a:pPr marL="0" indent="0" algn="just">
              <a:lnSpc>
                <a:spcPct val="90000"/>
              </a:lnSpc>
              <a:buNone/>
            </a:pPr>
            <a:r>
              <a:rPr lang="ar-IQ" b="1" dirty="0" smtClean="0">
                <a:effectLst/>
              </a:rPr>
              <a:t>لغة:- الوصول والانتهاء يقال: بلغ فلان مراده اذا وصل اليه ، وبلغ الركب المدينة اذا انتهى اليها ، بلغ الرجل بلاغة فهو بليغ اذا أحسن التعبير عما في نفسه، كقوله تعالى:{ أولئك الذين يعلم الله مافي قلوبهم فأعرض عنهم وعظهم وقل لهم في أنفسهم قولاً بليغا }</a:t>
            </a:r>
          </a:p>
          <a:p>
            <a:pPr marL="0" indent="0" algn="just">
              <a:lnSpc>
                <a:spcPct val="90000"/>
              </a:lnSpc>
              <a:buNone/>
            </a:pPr>
            <a:r>
              <a:rPr lang="ar-IQ" b="1" dirty="0" smtClean="0">
                <a:effectLst/>
              </a:rPr>
              <a:t>اصطلاحاً:- البلاغة في الكلام مطابقته لمقتضى الحال مع فصاحة ألفاظه .أو هي تأدية المعنى بعبارة صحيحةٍ فصيحة، لها في النفس اثرٌ خلاب مع ملائمة كل كلام للموطن الذي يقال فيه والاشخاص الذين يُخاطَبون.</a:t>
            </a:r>
          </a:p>
          <a:p>
            <a:pPr marL="0" indent="0" algn="just">
              <a:lnSpc>
                <a:spcPct val="90000"/>
              </a:lnSpc>
              <a:buNone/>
            </a:pPr>
            <a:endParaRPr lang="ar-IQ" b="1" dirty="0" smtClean="0">
              <a:effectLst/>
            </a:endParaRPr>
          </a:p>
          <a:p>
            <a:pPr marL="0" indent="0" algn="just">
              <a:lnSpc>
                <a:spcPct val="90000"/>
              </a:lnSpc>
              <a:buNone/>
            </a:pPr>
            <a:r>
              <a:rPr lang="ar-IQ" b="1" dirty="0" smtClean="0">
                <a:effectLst/>
              </a:rPr>
              <a:t>** لذلك يقال كل بليغ فصيح وليس كل فصيح بليغ</a:t>
            </a:r>
            <a:endParaRPr lang="ar-IQ" b="1" dirty="0" smtClean="0">
              <a:effectLst/>
            </a:endParaRPr>
          </a:p>
        </p:txBody>
      </p:sp>
    </p:spTree>
    <p:extLst>
      <p:ext uri="{BB962C8B-B14F-4D97-AF65-F5344CB8AC3E}">
        <p14:creationId xmlns:p14="http://schemas.microsoft.com/office/powerpoint/2010/main" val="2875805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الفصاحة</a:t>
            </a:r>
            <a:endParaRPr lang="ar-IQ" dirty="0"/>
          </a:p>
        </p:txBody>
      </p:sp>
      <p:sp>
        <p:nvSpPr>
          <p:cNvPr id="3" name="Content Placeholder 2"/>
          <p:cNvSpPr>
            <a:spLocks noGrp="1"/>
          </p:cNvSpPr>
          <p:nvPr>
            <p:ph idx="1"/>
          </p:nvPr>
        </p:nvSpPr>
        <p:spPr/>
        <p:txBody>
          <a:bodyPr/>
          <a:lstStyle/>
          <a:p>
            <a:pPr algn="just">
              <a:defRPr/>
            </a:pPr>
            <a:r>
              <a:rPr lang="ar-IQ" u="sng" dirty="0"/>
              <a:t>لغة</a:t>
            </a:r>
            <a:r>
              <a:rPr lang="ar-IQ" dirty="0"/>
              <a:t>:البيان و الظهور والايضاح يقال: اَفصح الصبي في منطقه اَو في كلامه إذا بان وظهر كلامه‘ وافصح الاعجمي لم يلحن اذا تكلم العربية ‘ واَفصح اللبن اِذا نزعت رغوته فظهر ومنه المثل المعروف: وتحت الرغوة اللبن الفصيح∙ </a:t>
            </a:r>
          </a:p>
          <a:p>
            <a:pPr algn="just">
              <a:defRPr/>
            </a:pPr>
            <a:r>
              <a:rPr lang="ar-IQ" u="sng" dirty="0"/>
              <a:t>اصطلاحا</a:t>
            </a:r>
            <a:r>
              <a:rPr lang="ar-IQ" dirty="0"/>
              <a:t>:عبارة عن الالفاظ البينة الظاهرة المتبادرة الى الفهم الماَنوسة الاستعمال بين الكُتاب والشعراء فتقع وصفاً للكلمة المفردة والكلام والمتكلم∙ </a:t>
            </a:r>
            <a:endParaRPr lang="en-US" dirty="0"/>
          </a:p>
          <a:p>
            <a:endParaRPr lang="ar-IQ" dirty="0"/>
          </a:p>
        </p:txBody>
      </p:sp>
    </p:spTree>
    <p:extLst>
      <p:ext uri="{BB962C8B-B14F-4D97-AF65-F5344CB8AC3E}">
        <p14:creationId xmlns:p14="http://schemas.microsoft.com/office/powerpoint/2010/main" val="1415330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شروط فصاحة الكلمة</a:t>
            </a:r>
            <a:endParaRPr lang="ar-IQ" dirty="0"/>
          </a:p>
        </p:txBody>
      </p:sp>
      <p:sp>
        <p:nvSpPr>
          <p:cNvPr id="3" name="Content Placeholder 2"/>
          <p:cNvSpPr>
            <a:spLocks noGrp="1"/>
          </p:cNvSpPr>
          <p:nvPr>
            <p:ph idx="1"/>
          </p:nvPr>
        </p:nvSpPr>
        <p:spPr/>
        <p:txBody>
          <a:bodyPr>
            <a:normAutofit fontScale="92500" lnSpcReduction="20000"/>
          </a:bodyPr>
          <a:lstStyle/>
          <a:p>
            <a:pPr>
              <a:buNone/>
              <a:defRPr/>
            </a:pPr>
            <a:r>
              <a:rPr lang="ar-IQ" dirty="0"/>
              <a:t>اِشترط علماء البلاغة لفصاحة الكلمة ان تسلم من عيوب ثلاثة :-</a:t>
            </a:r>
          </a:p>
          <a:p>
            <a:pPr>
              <a:defRPr/>
            </a:pPr>
            <a:r>
              <a:rPr lang="ar-IQ" u="sng" dirty="0"/>
              <a:t>1/تنافر الحروف :-وهو وصف في الكلمة ينشأ عنه ثقلها على اللسان والسمع(نتيجة قُرب وبُعد مخارج الحروف ) .</a:t>
            </a:r>
          </a:p>
          <a:p>
            <a:pPr>
              <a:buNone/>
              <a:defRPr/>
            </a:pPr>
            <a:r>
              <a:rPr lang="ar-IQ" dirty="0"/>
              <a:t>وهو نوعان :-</a:t>
            </a:r>
          </a:p>
          <a:p>
            <a:pPr>
              <a:defRPr/>
            </a:pPr>
            <a:r>
              <a:rPr lang="ar-IQ" dirty="0"/>
              <a:t>تنافر شديد كلفظ ( الهعخع) في قول اعربي سؤال عن ناقته فقال: تركتها ترعى الهعخع. وهو نبت ترعاه الابل ، وكلمة (الظش)للموضع الخشن.</a:t>
            </a:r>
          </a:p>
          <a:p>
            <a:pPr>
              <a:defRPr/>
            </a:pPr>
            <a:r>
              <a:rPr lang="ar-IQ" dirty="0"/>
              <a:t>تنافر خفيف كلفظ ( مستشزرات) في قول امرئ القيس:- </a:t>
            </a:r>
          </a:p>
          <a:p>
            <a:pPr>
              <a:buNone/>
              <a:defRPr/>
            </a:pPr>
            <a:r>
              <a:rPr lang="ar-IQ" dirty="0"/>
              <a:t>	غدائرها مستشزرات الى العلا</a:t>
            </a:r>
          </a:p>
          <a:p>
            <a:pPr>
              <a:buNone/>
              <a:defRPr/>
            </a:pPr>
            <a:r>
              <a:rPr lang="ar-IQ" dirty="0"/>
              <a:t>	                                  تضل العقاص في مثنى ومرسل</a:t>
            </a:r>
          </a:p>
        </p:txBody>
      </p:sp>
    </p:spTree>
    <p:extLst>
      <p:ext uri="{BB962C8B-B14F-4D97-AF65-F5344CB8AC3E}">
        <p14:creationId xmlns:p14="http://schemas.microsoft.com/office/powerpoint/2010/main" val="956920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1196752"/>
            <a:ext cx="8229600" cy="4929411"/>
          </a:xfrm>
        </p:spPr>
        <p:txBody>
          <a:bodyPr>
            <a:normAutofit fontScale="92500" lnSpcReduction="10000"/>
          </a:bodyPr>
          <a:lstStyle/>
          <a:p>
            <a:pPr>
              <a:lnSpc>
                <a:spcPct val="80000"/>
              </a:lnSpc>
              <a:defRPr/>
            </a:pPr>
            <a:r>
              <a:rPr lang="ar-IQ" u="sng" dirty="0"/>
              <a:t>/مخالفة الوضع ومعناه ان تكون الكلمة مخالفة لما ثبت من الواضع سواء اكانت مخالفة للقياس الصرفي</a:t>
            </a:r>
            <a:r>
              <a:rPr lang="ar-IQ" dirty="0"/>
              <a:t> ام لا، مثال ذلك قول ابي النجم:-   </a:t>
            </a:r>
          </a:p>
          <a:p>
            <a:pPr>
              <a:lnSpc>
                <a:spcPct val="80000"/>
              </a:lnSpc>
              <a:buNone/>
              <a:defRPr/>
            </a:pPr>
            <a:r>
              <a:rPr lang="ar-IQ" dirty="0"/>
              <a:t>الحمد لله العلي الاجلل             الواهب الفضل الكريم المجزل</a:t>
            </a:r>
          </a:p>
          <a:p>
            <a:pPr>
              <a:lnSpc>
                <a:spcPct val="80000"/>
              </a:lnSpc>
              <a:buNone/>
              <a:defRPr/>
            </a:pPr>
            <a:r>
              <a:rPr lang="ar-IQ" dirty="0"/>
              <a:t> 3/</a:t>
            </a:r>
            <a:r>
              <a:rPr lang="ar-IQ" u="sng" dirty="0"/>
              <a:t>غرابة الاستعمال:-اي ان تكون الكلمة وحشية غير ظاهرة المعنى</a:t>
            </a:r>
            <a:r>
              <a:rPr lang="ar-IQ" dirty="0"/>
              <a:t> كقول المتنبي يمدح سيف الدولة:- </a:t>
            </a:r>
          </a:p>
          <a:p>
            <a:pPr>
              <a:lnSpc>
                <a:spcPct val="80000"/>
              </a:lnSpc>
              <a:buNone/>
              <a:defRPr/>
            </a:pPr>
            <a:r>
              <a:rPr lang="ar-IQ" dirty="0"/>
              <a:t>     مبارك الاسم اُغرّ اللقب****كريم </a:t>
            </a:r>
            <a:r>
              <a:rPr lang="ar-IQ" u="sng" dirty="0"/>
              <a:t>الجرشي</a:t>
            </a:r>
            <a:r>
              <a:rPr lang="ar-IQ" dirty="0"/>
              <a:t> شريف النسب </a:t>
            </a:r>
          </a:p>
          <a:p>
            <a:pPr>
              <a:lnSpc>
                <a:spcPct val="80000"/>
              </a:lnSpc>
              <a:defRPr/>
            </a:pPr>
            <a:r>
              <a:rPr lang="ar-IQ" dirty="0"/>
              <a:t>فكلمة (الجُرشي ) بمعنى النفس وهي كلمة تستثقلها الأسماع لذا هي كلمة خارجة عن الفصاحة وقديوجب خيرة السامع في فهم المعنى المقصود من الكلمة لترددها بين معنيين بلا قرينة كلفظ مسرج في قول رؤبة بن الحجاج اذ يقصد ان أنف هذه المرأة في الاستواء والدقة كالسيف السريجي:- </a:t>
            </a:r>
          </a:p>
          <a:p>
            <a:pPr>
              <a:lnSpc>
                <a:spcPct val="80000"/>
              </a:lnSpc>
              <a:buNone/>
              <a:defRPr/>
            </a:pPr>
            <a:r>
              <a:rPr lang="ar-IQ" dirty="0"/>
              <a:t>      ومقلة وحاجباً مزججاً ** وفاحماً ومرسناً مسرجاً</a:t>
            </a:r>
            <a:r>
              <a:rPr lang="en-US" dirty="0"/>
              <a:t> </a:t>
            </a:r>
          </a:p>
          <a:p>
            <a:pPr marL="0" indent="0">
              <a:lnSpc>
                <a:spcPct val="80000"/>
              </a:lnSpc>
              <a:buNone/>
              <a:defRPr/>
            </a:pPr>
            <a:endParaRPr lang="en-US" dirty="0"/>
          </a:p>
        </p:txBody>
      </p:sp>
    </p:spTree>
    <p:extLst>
      <p:ext uri="{BB962C8B-B14F-4D97-AF65-F5344CB8AC3E}">
        <p14:creationId xmlns:p14="http://schemas.microsoft.com/office/powerpoint/2010/main" val="442485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شروط فصاحة الكلام</a:t>
            </a:r>
            <a:endParaRPr lang="ar-IQ" dirty="0"/>
          </a:p>
        </p:txBody>
      </p:sp>
      <p:sp>
        <p:nvSpPr>
          <p:cNvPr id="3" name="Content Placeholder 2"/>
          <p:cNvSpPr>
            <a:spLocks noGrp="1"/>
          </p:cNvSpPr>
          <p:nvPr>
            <p:ph idx="1"/>
          </p:nvPr>
        </p:nvSpPr>
        <p:spPr/>
        <p:txBody>
          <a:bodyPr>
            <a:normAutofit fontScale="92500" lnSpcReduction="10000"/>
          </a:bodyPr>
          <a:lstStyle/>
          <a:p>
            <a:pPr algn="just">
              <a:lnSpc>
                <a:spcPct val="90000"/>
              </a:lnSpc>
              <a:buNone/>
              <a:defRPr/>
            </a:pPr>
            <a:r>
              <a:rPr lang="ar-IQ" sz="2400" dirty="0"/>
              <a:t>وقد اشترط العلماء لفصاحة الكلام ان يسلم من عدة العيوب هي :-</a:t>
            </a:r>
          </a:p>
          <a:p>
            <a:pPr algn="just">
              <a:lnSpc>
                <a:spcPct val="90000"/>
              </a:lnSpc>
              <a:buNone/>
              <a:defRPr/>
            </a:pPr>
            <a:r>
              <a:rPr lang="ar-IQ" sz="2400" dirty="0"/>
              <a:t>1- تنافر الألفاظ :- ان تكون الكلمات ثقيلة من تركيبها مع بعضها على السمع ،وإن كان كل جزء منه على انفراده فصيحا، وهو نوعان:- </a:t>
            </a:r>
          </a:p>
          <a:p>
            <a:pPr lvl="1" algn="just">
              <a:lnSpc>
                <a:spcPct val="90000"/>
              </a:lnSpc>
              <a:buNone/>
              <a:defRPr/>
            </a:pPr>
            <a:r>
              <a:rPr lang="ar-IQ" sz="2000" dirty="0"/>
              <a:t>أ- تنافر شديد: كقول شاعر :-</a:t>
            </a:r>
          </a:p>
          <a:p>
            <a:pPr algn="just">
              <a:lnSpc>
                <a:spcPct val="90000"/>
              </a:lnSpc>
              <a:buNone/>
              <a:defRPr/>
            </a:pPr>
            <a:r>
              <a:rPr lang="ar-IQ" sz="2400" dirty="0"/>
              <a:t>وقبرُ</a:t>
            </a:r>
            <a:r>
              <a:rPr lang="ar-IQ" sz="2400" u="sng" dirty="0"/>
              <a:t> حرب</a:t>
            </a:r>
            <a:r>
              <a:rPr lang="ar-IQ" sz="2400" dirty="0"/>
              <a:t> بمكان قفر****** وليس قرب قبر حرب قبر </a:t>
            </a:r>
          </a:p>
          <a:p>
            <a:pPr algn="just">
              <a:lnSpc>
                <a:spcPct val="90000"/>
              </a:lnSpc>
              <a:buNone/>
              <a:defRPr/>
            </a:pPr>
            <a:r>
              <a:rPr lang="ar-IQ" sz="2400" dirty="0"/>
              <a:t>(قرب وقبر ) ليس فيهما تنافر بالنسبة للكلمة  الواحدة لكن لضم الكلمات بعضها الى بعض يكون تنافر (قرب المخارج) يحدثان ثقلا على اللسان.          </a:t>
            </a:r>
          </a:p>
          <a:p>
            <a:pPr lvl="1" algn="just">
              <a:lnSpc>
                <a:spcPct val="90000"/>
              </a:lnSpc>
              <a:buNone/>
              <a:defRPr/>
            </a:pPr>
            <a:r>
              <a:rPr lang="ar-IQ" sz="2000" dirty="0"/>
              <a:t>ب- تنافر خفيف :- كقول الشاعر </a:t>
            </a:r>
          </a:p>
          <a:p>
            <a:pPr algn="just">
              <a:lnSpc>
                <a:spcPct val="90000"/>
              </a:lnSpc>
              <a:buNone/>
              <a:defRPr/>
            </a:pPr>
            <a:r>
              <a:rPr lang="ar-IQ" sz="2400" dirty="0"/>
              <a:t>كريم متى امدحه أمدحه والورى ******معي واذا مالمته لمته وحدي</a:t>
            </a:r>
          </a:p>
          <a:p>
            <a:pPr algn="just">
              <a:lnSpc>
                <a:spcPct val="90000"/>
              </a:lnSpc>
              <a:buNone/>
              <a:defRPr/>
            </a:pPr>
            <a:r>
              <a:rPr lang="ar-IQ" sz="2400" dirty="0"/>
              <a:t>(الحاء والهاء ) في امدحه من التنافر للجمع بينهما وهما من حروف الحلق.                                                                                                 </a:t>
            </a:r>
          </a:p>
          <a:p>
            <a:pPr algn="just">
              <a:lnSpc>
                <a:spcPct val="90000"/>
              </a:lnSpc>
              <a:defRPr/>
            </a:pPr>
            <a:r>
              <a:rPr lang="ar-IQ" sz="2400" dirty="0"/>
              <a:t>2- ضعف التاُ ليف :-( خروج الكلام عن قواعد اللغة) وهو ان يكون في نظمه مخالفاً لمشهور من قواعد النحو كالاتيان بالضمر متصلاً بعد </a:t>
            </a:r>
            <a:r>
              <a:rPr lang="ar-IQ" sz="2800" dirty="0"/>
              <a:t>الا كقول الشاعر :</a:t>
            </a:r>
          </a:p>
          <a:p>
            <a:pPr algn="just">
              <a:lnSpc>
                <a:spcPct val="90000"/>
              </a:lnSpc>
              <a:buNone/>
              <a:defRPr/>
            </a:pPr>
            <a:r>
              <a:rPr lang="ar-IQ" sz="2400" dirty="0"/>
              <a:t>      ليس</a:t>
            </a:r>
            <a:r>
              <a:rPr lang="ar-IQ" sz="2400" u="sng" dirty="0"/>
              <a:t> الاك</a:t>
            </a:r>
            <a:r>
              <a:rPr lang="ar-IQ" sz="2400" dirty="0"/>
              <a:t> يا علي همام ****سيفهُ دون عرضه مسلول </a:t>
            </a:r>
          </a:p>
        </p:txBody>
      </p:sp>
    </p:spTree>
    <p:extLst>
      <p:ext uri="{BB962C8B-B14F-4D97-AF65-F5344CB8AC3E}">
        <p14:creationId xmlns:p14="http://schemas.microsoft.com/office/powerpoint/2010/main" val="3685283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علم المعاني</a:t>
            </a:r>
            <a:endParaRPr lang="ar-IQ" dirty="0"/>
          </a:p>
        </p:txBody>
      </p:sp>
      <p:sp>
        <p:nvSpPr>
          <p:cNvPr id="3" name="Content Placeholder 2"/>
          <p:cNvSpPr>
            <a:spLocks noGrp="1"/>
          </p:cNvSpPr>
          <p:nvPr>
            <p:ph idx="1"/>
          </p:nvPr>
        </p:nvSpPr>
        <p:spPr/>
        <p:txBody>
          <a:bodyPr>
            <a:normAutofit fontScale="85000" lnSpcReduction="20000"/>
          </a:bodyPr>
          <a:lstStyle/>
          <a:p>
            <a:pPr>
              <a:lnSpc>
                <a:spcPct val="80000"/>
              </a:lnSpc>
              <a:defRPr/>
            </a:pPr>
            <a:r>
              <a:rPr lang="ar-SA" dirty="0"/>
              <a:t>وواضعه – الشيخ (عبد القاهر الجُرجاني) المُتوف</a:t>
            </a:r>
            <a:r>
              <a:rPr lang="ar-IQ" dirty="0"/>
              <a:t>ى</a:t>
            </a:r>
            <a:r>
              <a:rPr lang="ar-SA" dirty="0"/>
              <a:t> سنة 471 هـ </a:t>
            </a:r>
            <a:r>
              <a:rPr lang="ar-IQ" dirty="0"/>
              <a:t>.</a:t>
            </a:r>
          </a:p>
          <a:p>
            <a:pPr>
              <a:lnSpc>
                <a:spcPct val="80000"/>
              </a:lnSpc>
              <a:defRPr/>
            </a:pPr>
            <a:r>
              <a:rPr lang="ar-SA" dirty="0">
                <a:solidFill>
                  <a:schemeClr val="tx1">
                    <a:lumMod val="75000"/>
                  </a:schemeClr>
                </a:solidFill>
              </a:rPr>
              <a:t>وفائدته</a:t>
            </a:r>
            <a:r>
              <a:rPr lang="ar-IQ" dirty="0">
                <a:solidFill>
                  <a:schemeClr val="tx2"/>
                </a:solidFill>
              </a:rPr>
              <a:t> :</a:t>
            </a:r>
          </a:p>
          <a:p>
            <a:pPr>
              <a:lnSpc>
                <a:spcPct val="80000"/>
              </a:lnSpc>
              <a:defRPr/>
            </a:pPr>
            <a:r>
              <a:rPr lang="ar-SA" dirty="0"/>
              <a:t>1- معرفة إعجاز القرآن الكريم، من جهة ماخصِّة الله به من جودة السبَّك، وحُسن الوصف، وبَراعة التَّراكيب </a:t>
            </a:r>
            <a:r>
              <a:rPr lang="ar-IQ" dirty="0"/>
              <a:t>،</a:t>
            </a:r>
            <a:r>
              <a:rPr lang="ar-SA" dirty="0"/>
              <a:t>ولُطف الإيجاز وما اشتمل عليه من سُهولة الترَّكيب، وجزالة كلماتهن وعُذوبِة ألفاظه وسلامتها – إلى غير ذلك من محاسنه التي اقعدت العرب عن مناهضته، وحارتَ عقولهُم أمام فصاحته وبلاغته.</a:t>
            </a:r>
            <a:r>
              <a:rPr lang="en-US" dirty="0"/>
              <a:t> </a:t>
            </a:r>
            <a:endParaRPr lang="ar-IQ" dirty="0"/>
          </a:p>
          <a:p>
            <a:pPr>
              <a:lnSpc>
                <a:spcPct val="80000"/>
              </a:lnSpc>
              <a:defRPr/>
            </a:pPr>
            <a:r>
              <a:rPr lang="ar-IQ" dirty="0"/>
              <a:t>2-</a:t>
            </a:r>
            <a:r>
              <a:rPr lang="ar-SA" dirty="0"/>
              <a:t> والوقوف على أسرار البلاغة والفصاحة: في مَنثور كلام العرب ومنظومه كي تحتذىَ حذوه، وتَنسُجَ على منواله، وتَفرقَ بين جَيِّد الكلام وَردِيئه.</a:t>
            </a:r>
            <a:endParaRPr lang="en-US" dirty="0"/>
          </a:p>
          <a:p>
            <a:pPr>
              <a:lnSpc>
                <a:spcPct val="80000"/>
              </a:lnSpc>
              <a:defRPr/>
            </a:pPr>
            <a:r>
              <a:rPr lang="ar-IQ" dirty="0"/>
              <a:t>وإن أصل علم المعاني نظرية النظم التي وضعها عبدالقاهر الجرجاني و(النظم) لابد له من أمرين اثنين: المعنى الذي نريد التحدث عنه، ثم اللفظ الذي نعبربه عن هذا المعنى،فاذا اختلف المعنى الذي نريد التعبيرعنه فلابد أن يختلف اللفظ. إذن ترتيب الألفاظ في النطق إنما هو ناشىءعن ترتيب المعاني في النفس ، وعلم المعاني في الحقيقة إنما هو تطبيق عملي لنظرية النظم الذي وضعه عبدالقاهر الجرجاني</a:t>
            </a:r>
          </a:p>
        </p:txBody>
      </p:sp>
    </p:spTree>
    <p:extLst>
      <p:ext uri="{BB962C8B-B14F-4D97-AF65-F5344CB8AC3E}">
        <p14:creationId xmlns:p14="http://schemas.microsoft.com/office/powerpoint/2010/main" val="957066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مباحث علم المعاني</a:t>
            </a:r>
            <a:endParaRPr lang="ar-IQ" dirty="0"/>
          </a:p>
        </p:txBody>
      </p:sp>
      <p:sp>
        <p:nvSpPr>
          <p:cNvPr id="3" name="Content Placeholder 2"/>
          <p:cNvSpPr>
            <a:spLocks noGrp="1"/>
          </p:cNvSpPr>
          <p:nvPr>
            <p:ph idx="1"/>
          </p:nvPr>
        </p:nvSpPr>
        <p:spPr/>
        <p:txBody>
          <a:bodyPr/>
          <a:lstStyle/>
          <a:p>
            <a:r>
              <a:rPr lang="ar-IQ" b="0" cap="none" dirty="0" smtClean="0">
                <a:solidFill>
                  <a:srgbClr val="00B050"/>
                </a:solidFill>
                <a:ea typeface="+mn-ea"/>
              </a:rPr>
              <a:t>مباحث علم المعاني:</a:t>
            </a:r>
            <a:r>
              <a:rPr lang="ar-IQ" sz="2400" b="0" cap="none" dirty="0" smtClean="0">
                <a:solidFill>
                  <a:srgbClr val="000000"/>
                </a:solidFill>
                <a:ea typeface="+mn-ea"/>
              </a:rPr>
              <a:t/>
            </a:r>
            <a:br>
              <a:rPr lang="ar-IQ" sz="2400" b="0" cap="none" dirty="0" smtClean="0">
                <a:solidFill>
                  <a:srgbClr val="000000"/>
                </a:solidFill>
                <a:ea typeface="+mn-ea"/>
              </a:rPr>
            </a:br>
            <a:r>
              <a:rPr lang="ar-IQ" b="0" cap="none" dirty="0" smtClean="0">
                <a:solidFill>
                  <a:srgbClr val="000000"/>
                </a:solidFill>
                <a:ea typeface="+mn-ea"/>
              </a:rPr>
              <a:t> 1-الخبر </a:t>
            </a:r>
            <a:br>
              <a:rPr lang="ar-IQ" b="0" cap="none" dirty="0" smtClean="0">
                <a:solidFill>
                  <a:srgbClr val="000000"/>
                </a:solidFill>
                <a:ea typeface="+mn-ea"/>
              </a:rPr>
            </a:br>
            <a:r>
              <a:rPr lang="ar-IQ" b="0" cap="none" dirty="0" smtClean="0">
                <a:solidFill>
                  <a:srgbClr val="000000"/>
                </a:solidFill>
                <a:ea typeface="+mn-ea"/>
              </a:rPr>
              <a:t>2- الانشاء</a:t>
            </a:r>
            <a:br>
              <a:rPr lang="ar-IQ" b="0" cap="none" dirty="0" smtClean="0">
                <a:solidFill>
                  <a:srgbClr val="000000"/>
                </a:solidFill>
                <a:ea typeface="+mn-ea"/>
              </a:rPr>
            </a:br>
            <a:r>
              <a:rPr lang="ar-IQ" b="0" cap="none" dirty="0" smtClean="0">
                <a:solidFill>
                  <a:srgbClr val="000000"/>
                </a:solidFill>
                <a:ea typeface="+mn-ea"/>
              </a:rPr>
              <a:t> 3- القصر</a:t>
            </a:r>
            <a:br>
              <a:rPr lang="ar-IQ" b="0" cap="none" dirty="0" smtClean="0">
                <a:solidFill>
                  <a:srgbClr val="000000"/>
                </a:solidFill>
                <a:ea typeface="+mn-ea"/>
              </a:rPr>
            </a:br>
            <a:r>
              <a:rPr lang="ar-IQ" b="0" cap="none" dirty="0" smtClean="0">
                <a:solidFill>
                  <a:srgbClr val="000000"/>
                </a:solidFill>
                <a:ea typeface="+mn-ea"/>
              </a:rPr>
              <a:t> 4- الفصل والوصل</a:t>
            </a:r>
            <a:br>
              <a:rPr lang="ar-IQ" b="0" cap="none" dirty="0" smtClean="0">
                <a:solidFill>
                  <a:srgbClr val="000000"/>
                </a:solidFill>
                <a:ea typeface="+mn-ea"/>
              </a:rPr>
            </a:br>
            <a:r>
              <a:rPr lang="ar-IQ" b="0" cap="none" dirty="0" smtClean="0">
                <a:solidFill>
                  <a:srgbClr val="000000"/>
                </a:solidFill>
                <a:ea typeface="+mn-ea"/>
              </a:rPr>
              <a:t> 5- الايجاز والاطناب والمساواة.</a:t>
            </a:r>
            <a:r>
              <a:rPr lang="en-US" b="0" cap="none" dirty="0" smtClean="0">
                <a:solidFill>
                  <a:srgbClr val="000000"/>
                </a:solidFill>
                <a:ea typeface="+mn-ea"/>
              </a:rPr>
              <a:t> </a:t>
            </a:r>
            <a:br>
              <a:rPr lang="en-US" b="0" cap="none" dirty="0" smtClean="0">
                <a:solidFill>
                  <a:srgbClr val="000000"/>
                </a:solidFill>
                <a:ea typeface="+mn-ea"/>
              </a:rPr>
            </a:br>
            <a:endParaRPr lang="ar-IQ" dirty="0"/>
          </a:p>
        </p:txBody>
      </p:sp>
    </p:spTree>
    <p:extLst>
      <p:ext uri="{BB962C8B-B14F-4D97-AF65-F5344CB8AC3E}">
        <p14:creationId xmlns:p14="http://schemas.microsoft.com/office/powerpoint/2010/main" val="2796711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الخبر</a:t>
            </a:r>
            <a:endParaRPr lang="ar-IQ" dirty="0"/>
          </a:p>
        </p:txBody>
      </p:sp>
      <p:sp>
        <p:nvSpPr>
          <p:cNvPr id="3" name="Content Placeholder 2"/>
          <p:cNvSpPr>
            <a:spLocks noGrp="1"/>
          </p:cNvSpPr>
          <p:nvPr>
            <p:ph idx="1"/>
          </p:nvPr>
        </p:nvSpPr>
        <p:spPr/>
        <p:txBody>
          <a:bodyPr/>
          <a:lstStyle/>
          <a:p>
            <a:pPr algn="just">
              <a:buNone/>
              <a:defRPr/>
            </a:pPr>
            <a:r>
              <a:rPr lang="ar-IQ" dirty="0"/>
              <a:t>الخبر: هو قول يحتمل الصدق والكذب، والمقصود بصدق الخبر مطابقته للواقع، والمقصود بكذب الخبر عدم مطابقته للواقع، فلو قال قائل:حضر الزائر الذي ننتظر.فهذا خبر يحتمل الصدق والكذب فإذا خرجنا من البيت واـكدنا من حضور الزائر فالخبر صادق وإن لم نر الزائر فالخبر كاذب.</a:t>
            </a:r>
          </a:p>
          <a:p>
            <a:pPr>
              <a:buNone/>
              <a:defRPr/>
            </a:pPr>
            <a:endParaRPr lang="en-US" dirty="0"/>
          </a:p>
        </p:txBody>
      </p:sp>
    </p:spTree>
    <p:extLst>
      <p:ext uri="{BB962C8B-B14F-4D97-AF65-F5344CB8AC3E}">
        <p14:creationId xmlns:p14="http://schemas.microsoft.com/office/powerpoint/2010/main" val="1982167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1523</Words>
  <Application>Microsoft Office PowerPoint</Application>
  <PresentationFormat>On-screen Show (4:3)</PresentationFormat>
  <Paragraphs>100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البلاغة العربية</vt:lpstr>
      <vt:lpstr>تعريف البلاغة</vt:lpstr>
      <vt:lpstr>الفصاحة</vt:lpstr>
      <vt:lpstr>شروط فصاحة الكلمة</vt:lpstr>
      <vt:lpstr>PowerPoint Presentation</vt:lpstr>
      <vt:lpstr>شروط فصاحة الكلام</vt:lpstr>
      <vt:lpstr>علم المعاني</vt:lpstr>
      <vt:lpstr>مباحث علم المعاني</vt:lpstr>
      <vt:lpstr>الخبر</vt:lpstr>
      <vt:lpstr>اضرب الخبر</vt:lpstr>
      <vt:lpstr>الانشاء</vt:lpstr>
      <vt:lpstr>اسلوب القصر</vt:lpstr>
      <vt:lpstr>PowerPoint Presentation</vt:lpstr>
      <vt:lpstr>مقامات الكلام</vt:lpstr>
      <vt:lpstr>ب/الاطناب:هو زيادة اللفظ بعبارات اضافية الى اللفظ الاصلي لغاية الفائدة، أوهو زيادة اللفظ على المعنى لفائدة.</vt:lpstr>
      <vt:lpstr>الوصل والفصل</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البلاغة العربية</dc:title>
  <dc:creator>IB-1</dc:creator>
  <cp:lastModifiedBy>IB-1</cp:lastModifiedBy>
  <cp:revision>2</cp:revision>
  <dcterms:created xsi:type="dcterms:W3CDTF">2021-06-10T21:18:39Z</dcterms:created>
  <dcterms:modified xsi:type="dcterms:W3CDTF">2021-06-10T21:38:36Z</dcterms:modified>
</cp:coreProperties>
</file>