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98" r:id="rId6"/>
    <p:sldId id="287" r:id="rId7"/>
    <p:sldId id="299" r:id="rId8"/>
    <p:sldId id="300" r:id="rId9"/>
    <p:sldId id="301" r:id="rId10"/>
    <p:sldId id="30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8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924800" cy="3810000"/>
          </a:xfrm>
        </p:spPr>
        <p:txBody>
          <a:bodyPr>
            <a:normAutofit fontScale="90000"/>
          </a:bodyPr>
          <a:lstStyle/>
          <a:p>
            <a:pPr rtl="1"/>
            <a:r>
              <a:rPr lang="ar-IQ" sz="5400" b="1" smtClean="0"/>
              <a:t/>
            </a:r>
            <a:br>
              <a:rPr lang="ar-IQ" sz="5400" b="1" smtClean="0"/>
            </a:br>
            <a:r>
              <a:rPr lang="ar-IQ" sz="5400" b="1" smtClean="0"/>
              <a:t>القانون </a:t>
            </a:r>
            <a:r>
              <a:rPr lang="ar-IQ" sz="5400" b="1" dirty="0" smtClean="0"/>
              <a:t>الدولي </a:t>
            </a:r>
            <a:r>
              <a:rPr lang="ar-IQ" sz="5400" b="1" dirty="0" smtClean="0"/>
              <a:t>الانساني</a:t>
            </a:r>
            <a:r>
              <a:rPr lang="ar-IQ" sz="5400" b="1" smtClean="0"/>
              <a:t/>
            </a:r>
            <a:br>
              <a:rPr lang="ar-IQ" sz="5400" b="1" smtClean="0"/>
            </a:br>
            <a:r>
              <a:rPr lang="ar-IQ" b="1" smtClean="0"/>
              <a:t>الصف </a:t>
            </a:r>
            <a:r>
              <a:rPr lang="ar-IQ" b="1" dirty="0" smtClean="0"/>
              <a:t>الرابع</a:t>
            </a: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إعـــــداد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3600" dirty="0" smtClean="0">
                <a:cs typeface=",çiro_Esrîn" pitchFamily="2" charset="-78"/>
              </a:rPr>
              <a:t>د. سولاف كاكةيى</a:t>
            </a: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rtl="1"/>
            <a:endParaRPr lang="ar-IQ" b="1" dirty="0" smtClean="0"/>
          </a:p>
          <a:p>
            <a:pPr rtl="1"/>
            <a:r>
              <a:rPr lang="en-US" b="1" dirty="0" smtClean="0"/>
              <a:t>2023_2024</a:t>
            </a:r>
            <a:endParaRPr lang="ar-IQ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072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الباب السابع</a:t>
            </a:r>
            <a:br>
              <a:rPr lang="ar-IQ" b="1" dirty="0" smtClean="0"/>
            </a:br>
            <a:r>
              <a:rPr lang="ar-IQ" b="1" dirty="0"/>
              <a:t>المادة 8 من نظام روما الأساسي لعام 1998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5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محاور </a:t>
            </a:r>
            <a:r>
              <a:rPr lang="ar-IQ" b="1" dirty="0" smtClean="0"/>
              <a:t>الدراسة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rtl="1"/>
            <a:r>
              <a:rPr lang="ar-IQ" dirty="0" smtClean="0"/>
              <a:t>مقدمة </a:t>
            </a:r>
            <a:r>
              <a:rPr lang="ar-IQ" dirty="0"/>
              <a:t>عامة</a:t>
            </a:r>
            <a:endParaRPr lang="en-US" dirty="0"/>
          </a:p>
          <a:p>
            <a:pPr lvl="0" algn="just" rtl="1"/>
            <a:r>
              <a:rPr lang="ar-IQ" dirty="0"/>
              <a:t>الباب الأول: تطور القانون الدولي الانساني</a:t>
            </a:r>
            <a:endParaRPr lang="en-US" dirty="0"/>
          </a:p>
          <a:p>
            <a:pPr lvl="0" algn="just" rtl="1"/>
            <a:r>
              <a:rPr lang="ar-IQ" dirty="0"/>
              <a:t>الباب الثاني: المبادىء الأساسية للقانون الدولي الانساني</a:t>
            </a:r>
            <a:endParaRPr lang="en-US" dirty="0"/>
          </a:p>
          <a:p>
            <a:pPr lvl="0" algn="just" rtl="1"/>
            <a:r>
              <a:rPr lang="ar-IQ" dirty="0"/>
              <a:t>الباب الثالث: نطاق تطبيق القانون الدولي الانساني</a:t>
            </a:r>
            <a:endParaRPr lang="en-US" dirty="0"/>
          </a:p>
          <a:p>
            <a:pPr lvl="0" algn="just" rtl="1"/>
            <a:r>
              <a:rPr lang="ar-IQ" dirty="0"/>
              <a:t>الباب الرابع: الشارة المميزة</a:t>
            </a:r>
            <a:endParaRPr lang="en-US" dirty="0"/>
          </a:p>
          <a:p>
            <a:pPr lvl="0" algn="just" rtl="1"/>
            <a:r>
              <a:rPr lang="ar-IQ" dirty="0"/>
              <a:t>الباب الخامس: طرق الحرب ووسائلها</a:t>
            </a:r>
            <a:endParaRPr lang="en-US" dirty="0"/>
          </a:p>
          <a:p>
            <a:pPr lvl="0" algn="just" rtl="1"/>
            <a:r>
              <a:rPr lang="ar-IQ" dirty="0"/>
              <a:t>الباب السادس: تطبيق القانون الدولي الانساني</a:t>
            </a:r>
            <a:endParaRPr lang="en-US" dirty="0"/>
          </a:p>
          <a:p>
            <a:pPr lvl="0" algn="just" rtl="1"/>
            <a:r>
              <a:rPr lang="ar-IQ" dirty="0"/>
              <a:t>الباب السابع: المادة 8 من نظام روما الأساسي لعام 1998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2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مقدمة عامة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تعريف القانون الدولي الانساني</a:t>
            </a:r>
          </a:p>
          <a:p>
            <a:pPr algn="just" rtl="1"/>
            <a:r>
              <a:rPr lang="ar-IQ" dirty="0" smtClean="0"/>
              <a:t>هدف القانون الدولي الانساني</a:t>
            </a:r>
          </a:p>
          <a:p>
            <a:pPr algn="just" rtl="1"/>
            <a:r>
              <a:rPr lang="ar-IQ" dirty="0" smtClean="0"/>
              <a:t>نطاق القانون الدولي الانساني</a:t>
            </a:r>
          </a:p>
          <a:p>
            <a:pPr algn="just" rtl="1"/>
            <a:r>
              <a:rPr lang="ar-IQ" dirty="0" smtClean="0"/>
              <a:t>ماذا </a:t>
            </a:r>
            <a:r>
              <a:rPr lang="ar-IQ" dirty="0"/>
              <a:t>يقصد بأن القانون الدولي الانساني هو فرع من فروع القانون الدولي العام</a:t>
            </a:r>
            <a:r>
              <a:rPr lang="ar-IQ" dirty="0" smtClean="0"/>
              <a:t>؟</a:t>
            </a:r>
          </a:p>
          <a:p>
            <a:pPr algn="just" rtl="1"/>
            <a:r>
              <a:rPr lang="ar-IQ" dirty="0" smtClean="0"/>
              <a:t>مصطلح القانون الدولي الانساني</a:t>
            </a:r>
          </a:p>
          <a:p>
            <a:pPr algn="just" rtl="1"/>
            <a:r>
              <a:rPr lang="ar-IQ" dirty="0" smtClean="0"/>
              <a:t>لمحة تأريخية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7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الباب الأول</a:t>
            </a:r>
            <a:br>
              <a:rPr lang="ar-IQ" b="1" dirty="0" smtClean="0"/>
            </a:br>
            <a:r>
              <a:rPr lang="ar-IQ" b="1" dirty="0" smtClean="0"/>
              <a:t>تطور </a:t>
            </a:r>
            <a:r>
              <a:rPr lang="ar-IQ" b="1" dirty="0" smtClean="0"/>
              <a:t>القانون الدولي الانساني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IQ" dirty="0" smtClean="0"/>
              <a:t>أهم </a:t>
            </a:r>
            <a:r>
              <a:rPr lang="ar-IQ" dirty="0"/>
              <a:t>مراحل تطور القانون الدولي الانساني هي:</a:t>
            </a:r>
            <a:endParaRPr lang="en-US" dirty="0"/>
          </a:p>
          <a:p>
            <a:pPr lvl="0" algn="just" rtl="1"/>
            <a:r>
              <a:rPr lang="ar-IQ" dirty="0"/>
              <a:t>أتفاقية جنيف لعام 1864 المتعلقة بتحسين حال الجرحى العسكريين في </a:t>
            </a:r>
            <a:r>
              <a:rPr lang="ar-IQ" dirty="0" smtClean="0"/>
              <a:t>الميدان.</a:t>
            </a:r>
          </a:p>
          <a:p>
            <a:pPr algn="just" rtl="1"/>
            <a:r>
              <a:rPr lang="ar-IQ" dirty="0"/>
              <a:t>أتفاقية جنيف لعام 1906 الخاصة بتحسين حال الجرحى والمرضى العسكريين في </a:t>
            </a:r>
            <a:r>
              <a:rPr lang="ar-IQ" dirty="0" smtClean="0"/>
              <a:t>الميدان.</a:t>
            </a:r>
          </a:p>
          <a:p>
            <a:pPr algn="just" rtl="1"/>
            <a:r>
              <a:rPr lang="ar-IQ" dirty="0" smtClean="0"/>
              <a:t>أتفاقيتا جنيف لعام 1929.</a:t>
            </a:r>
          </a:p>
          <a:p>
            <a:pPr algn="just" rtl="1"/>
            <a:r>
              <a:rPr lang="ar-IQ" dirty="0" smtClean="0"/>
              <a:t>أتفاقيات</a:t>
            </a:r>
            <a:r>
              <a:rPr lang="ar-IQ" dirty="0"/>
              <a:t> </a:t>
            </a:r>
            <a:r>
              <a:rPr lang="ar-IQ" dirty="0" smtClean="0"/>
              <a:t>جنيف لعام 1949</a:t>
            </a:r>
          </a:p>
          <a:p>
            <a:pPr algn="just" rtl="1"/>
            <a:r>
              <a:rPr lang="ar-IQ" dirty="0" smtClean="0"/>
              <a:t>بروتوكولا 1977 الاضافيان إلى أتفاقيات جنيف</a:t>
            </a:r>
          </a:p>
          <a:p>
            <a:pPr algn="just" rtl="1"/>
            <a:r>
              <a:rPr lang="ar-IQ" dirty="0" smtClean="0"/>
              <a:t>البروتوكول الثالث لعام 2005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3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الباب </a:t>
            </a:r>
            <a:r>
              <a:rPr lang="ar-IQ" b="1" dirty="0" smtClean="0"/>
              <a:t>الثاني</a:t>
            </a:r>
            <a:br>
              <a:rPr lang="ar-IQ" b="1" dirty="0" smtClean="0"/>
            </a:br>
            <a:r>
              <a:rPr lang="ar-IQ" b="1" dirty="0" smtClean="0"/>
              <a:t>المبادىء </a:t>
            </a:r>
            <a:r>
              <a:rPr lang="ar-IQ" b="1" dirty="0" smtClean="0"/>
              <a:t>الأساسية للقانون الدولي الانساني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مقدمة</a:t>
            </a:r>
          </a:p>
          <a:p>
            <a:pPr algn="just" rtl="1"/>
            <a:r>
              <a:rPr lang="ar-IQ" dirty="0" smtClean="0"/>
              <a:t>بعض مبادىء قانون جنيف و اتفاقية لاهاي</a:t>
            </a:r>
          </a:p>
          <a:p>
            <a:pPr algn="just" rtl="1"/>
            <a:r>
              <a:rPr lang="ar-IQ" dirty="0" smtClean="0"/>
              <a:t>مبادىء مشتركة بين القانون الدولي الانساني و حقوق الانسان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3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الباب </a:t>
            </a:r>
            <a:r>
              <a:rPr lang="ar-IQ" b="1" dirty="0" smtClean="0"/>
              <a:t>الثالث</a:t>
            </a:r>
            <a:br>
              <a:rPr lang="ar-IQ" b="1" dirty="0" smtClean="0"/>
            </a:br>
            <a:r>
              <a:rPr lang="ar-IQ" b="1" dirty="0" smtClean="0"/>
              <a:t>نطاق </a:t>
            </a:r>
            <a:r>
              <a:rPr lang="ar-IQ" b="1" dirty="0" smtClean="0"/>
              <a:t>تطبيق القانون الدولي الانساني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IQ" dirty="0" smtClean="0"/>
              <a:t>يمتد نطاق تطبيق القانون الدولي الانساني إلى:</a:t>
            </a:r>
          </a:p>
          <a:p>
            <a:pPr algn="just" rtl="1">
              <a:buFontTx/>
              <a:buChar char="-"/>
            </a:pPr>
            <a:r>
              <a:rPr lang="ar-IQ" dirty="0" smtClean="0"/>
              <a:t>النزاعات المسلحة.</a:t>
            </a:r>
          </a:p>
          <a:p>
            <a:pPr algn="just" rtl="1">
              <a:buFontTx/>
              <a:buChar char="-"/>
            </a:pPr>
            <a:r>
              <a:rPr lang="ar-IQ" dirty="0" smtClean="0"/>
              <a:t>فئات معينة من الأشخاص الغير مشاركين في القتال أو القادرين عليه:</a:t>
            </a:r>
          </a:p>
          <a:p>
            <a:pPr marL="0" indent="0" algn="just" rtl="1">
              <a:buNone/>
            </a:pPr>
            <a:r>
              <a:rPr lang="ar-IQ" smtClean="0"/>
              <a:t>إذن، </a:t>
            </a:r>
            <a:r>
              <a:rPr lang="ar-IQ" dirty="0" smtClean="0"/>
              <a:t>هناك نطاقين لتطبيق القانون الدولي الانساني:</a:t>
            </a:r>
            <a:endParaRPr lang="en-US" dirty="0" smtClean="0"/>
          </a:p>
          <a:p>
            <a:pPr algn="just" rtl="1"/>
            <a:r>
              <a:rPr lang="ar-IQ" dirty="0" smtClean="0"/>
              <a:t>النطاق المادي لتطبيق القانون الدولي الانساني</a:t>
            </a:r>
          </a:p>
          <a:p>
            <a:pPr algn="just" rtl="1"/>
            <a:r>
              <a:rPr lang="ar-IQ" dirty="0" smtClean="0"/>
              <a:t>النطاق الشخصي لتطبيق القانون الدولي الانساني</a:t>
            </a:r>
          </a:p>
          <a:p>
            <a:pPr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1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الباب الرابع</a:t>
            </a:r>
            <a:br>
              <a:rPr lang="ar-IQ" b="1" dirty="0" smtClean="0"/>
            </a:br>
            <a:r>
              <a:rPr lang="ar-IQ" b="1" dirty="0" smtClean="0"/>
              <a:t>الشارة المميزة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05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الباب الخامس</a:t>
            </a:r>
            <a:br>
              <a:rPr lang="ar-IQ" b="1" dirty="0" smtClean="0"/>
            </a:br>
            <a:r>
              <a:rPr lang="ar-IQ" b="1" dirty="0" smtClean="0"/>
              <a:t>طرق الحرب ووسائلها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5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الباب السادس</a:t>
            </a:r>
            <a:br>
              <a:rPr lang="ar-IQ" b="1" dirty="0" smtClean="0"/>
            </a:br>
            <a:r>
              <a:rPr lang="ar-IQ" b="1" dirty="0" smtClean="0"/>
              <a:t>تطبيق القانون الدولي الانساني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9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27128</TotalTime>
  <Words>218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القانون الدولي الانساني الصف الرابع  إعـــــداد د. سولاف كاكةيى </vt:lpstr>
      <vt:lpstr>محاور الدراسة</vt:lpstr>
      <vt:lpstr>مقدمة عامة</vt:lpstr>
      <vt:lpstr>الباب الأول تطور القانون الدولي الانساني</vt:lpstr>
      <vt:lpstr>الباب الثاني المبادىء الأساسية للقانون الدولي الانساني</vt:lpstr>
      <vt:lpstr>الباب الثالث نطاق تطبيق القانون الدولي الانساني</vt:lpstr>
      <vt:lpstr>الباب الرابع الشارة المميزة</vt:lpstr>
      <vt:lpstr>الباب الخامس طرق الحرب ووسائلها</vt:lpstr>
      <vt:lpstr>الباب السادس تطبيق القانون الدولي الانساني</vt:lpstr>
      <vt:lpstr>الباب السابع المادة 8 من نظام روما الأساسي لعام 1998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القانون الدولي الانساني إعداد د. سولاف كاكةيى </dc:title>
  <dc:creator>ARAS STORE</dc:creator>
  <cp:lastModifiedBy>ARAS STORE</cp:lastModifiedBy>
  <cp:revision>33</cp:revision>
  <dcterms:created xsi:type="dcterms:W3CDTF">2006-08-16T00:00:00Z</dcterms:created>
  <dcterms:modified xsi:type="dcterms:W3CDTF">2023-09-18T07:08:31Z</dcterms:modified>
</cp:coreProperties>
</file>