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slides/slide94.xml" ContentType="application/vnd.openxmlformats-officedocument.presentationml.slide+xml"/>
  <Override PartName="/ppt/slides/slide113.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83.xml" ContentType="application/vnd.openxmlformats-officedocument.presentationml.slide+xml"/>
  <Override PartName="/ppt/slides/slide102.xml" ContentType="application/vnd.openxmlformats-officedocument.presentationml.slide+xml"/>
  <Override PartName="/ppt/slides/slide120.xml" ContentType="application/vnd.openxmlformats-officedocument.presentationml.slide+xml"/>
  <Override PartName="/ppt/slideLayouts/slideLayout6.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slides/slide90.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s/slide99.xml" ContentType="application/vnd.openxmlformats-officedocument.presentationml.slide+xml"/>
  <Override PartName="/ppt/slides/slide118.xml" ContentType="application/vnd.openxmlformats-officedocument.presentationml.slide+xml"/>
  <Override PartName="/ppt/notesSlides/notesSlide7.xml" ContentType="application/vnd.openxmlformats-officedocument.presentationml.notesSlide+xml"/>
  <Override PartName="/ppt/slides/slide9.xml" ContentType="application/vnd.openxmlformats-officedocument.presentationml.slide+xml"/>
  <Override PartName="/ppt/slides/slide59.xml" ContentType="application/vnd.openxmlformats-officedocument.presentationml.slide+xml"/>
  <Override PartName="/ppt/slides/slide77.xml" ContentType="application/vnd.openxmlformats-officedocument.presentationml.slide+xml"/>
  <Override PartName="/ppt/slides/slide88.xml" ContentType="application/vnd.openxmlformats-officedocument.presentationml.slide+xml"/>
  <Override PartName="/ppt/slides/slide107.xml" ContentType="application/vnd.openxmlformats-officedocument.presentationml.slide+xml"/>
  <Override PartName="/ppt/viewProps.xml" ContentType="application/vnd.openxmlformats-officedocument.presentationml.viewProps+xml"/>
  <Override PartName="/ppt/slides/slide5.xml" ContentType="application/vnd.openxmlformats-officedocument.presentationml.slide+xml"/>
  <Override PartName="/ppt/slides/slide19.xml" ContentType="application/vnd.openxmlformats-officedocument.presentationml.slide+xml"/>
  <Override PartName="/ppt/slides/slide48.xml" ContentType="application/vnd.openxmlformats-officedocument.presentationml.slide+xml"/>
  <Override PartName="/ppt/slides/slide66.xml" ContentType="application/vnd.openxmlformats-officedocument.presentationml.slide+xml"/>
  <Override PartName="/ppt/slides/slide95.xml" ContentType="application/vnd.openxmlformats-officedocument.presentationml.slide+xml"/>
  <Override PartName="/ppt/slides/slide103.xml" ContentType="application/vnd.openxmlformats-officedocument.presentationml.slide+xml"/>
  <Override PartName="/ppt/slides/slide114.xml" ContentType="application/vnd.openxmlformats-officedocument.presentationml.slide+xml"/>
  <Override PartName="/ppt/slideLayouts/slideLayout7.xml" ContentType="application/vnd.openxmlformats-officedocument.presentationml.slideLayout+xml"/>
  <Override PartName="/ppt/notesSlides/notesSlide3.xml" ContentType="application/vnd.openxmlformats-officedocument.presentationml.notesSlide+xml"/>
  <Override PartName="/ppt/slides/slide26.xml" ContentType="application/vnd.openxmlformats-officedocument.presentationml.slide+xml"/>
  <Override PartName="/ppt/slides/slide37.xml" ContentType="application/vnd.openxmlformats-officedocument.presentationml.slide+xml"/>
  <Override PartName="/ppt/slides/slide55.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slides/slide121.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33.xml" ContentType="application/vnd.openxmlformats-officedocument.presentationml.slide+xml"/>
  <Override PartName="/ppt/slides/slide44.xml" ContentType="application/vnd.openxmlformats-officedocument.presentationml.slide+xml"/>
  <Override PartName="/ppt/slides/slide62.xml" ContentType="application/vnd.openxmlformats-officedocument.presentationml.slide+xml"/>
  <Override PartName="/ppt/slides/slide80.xml" ContentType="application/vnd.openxmlformats-officedocument.presentationml.slide+xml"/>
  <Override PartName="/ppt/slides/slide91.xml" ContentType="application/vnd.openxmlformats-officedocument.presentationml.slide+xml"/>
  <Override PartName="/ppt/slides/slide110.xml" ContentType="application/vnd.openxmlformats-officedocument.presentationml.slide+xml"/>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s/slide119.xml" ContentType="application/vnd.openxmlformats-officedocument.presentationml.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slides/slide89.xml" ContentType="application/vnd.openxmlformats-officedocument.presentationml.slide+xml"/>
  <Override PartName="/ppt/slides/slide98.xml" ContentType="application/vnd.openxmlformats-officedocument.presentationml.slide+xml"/>
  <Override PartName="/ppt/slides/slide108.xml" ContentType="application/vnd.openxmlformats-officedocument.presentationml.slide+xml"/>
  <Override PartName="/ppt/slides/slide117.xml" ContentType="application/vnd.openxmlformats-officedocument.presentationml.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slides/slide78.xml" ContentType="application/vnd.openxmlformats-officedocument.presentationml.slide+xml"/>
  <Override PartName="/ppt/slides/slide87.xml" ContentType="application/vnd.openxmlformats-officedocument.presentationml.slide+xml"/>
  <Override PartName="/ppt/slides/slide96.xml" ContentType="application/vnd.openxmlformats-officedocument.presentationml.slide+xml"/>
  <Override PartName="/ppt/slides/slide106.xml" ContentType="application/vnd.openxmlformats-officedocument.presentationml.slide+xml"/>
  <Override PartName="/ppt/slides/slide115.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85.xml" ContentType="application/vnd.openxmlformats-officedocument.presentationml.slide+xml"/>
  <Override PartName="/ppt/slides/slide104.xml" ContentType="application/vnd.openxmlformats-officedocument.presentationml.slide+xml"/>
  <Override PartName="/ppt/slides/slide122.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s/slide92.xml" ContentType="application/vnd.openxmlformats-officedocument.presentationml.slide+xml"/>
  <Override PartName="/ppt/slides/slide111.xml" ContentType="application/vnd.openxmlformats-officedocument.presentationml.slide+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Override PartName="/ppt/slides/slide100.xml" ContentType="application/vnd.openxmlformats-officedocument.presentationml.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9.xml" ContentType="application/vnd.openxmlformats-officedocument.presentationml.notesSlide+xml"/>
  <Override PartName="/ppt/slides/slide79.xml" ContentType="application/vnd.openxmlformats-officedocument.presentationml.slide+xml"/>
  <Override PartName="/ppt/slides/slide109.xml" ContentType="application/vnd.openxmlformats-officedocument.presentationml.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68.xml" ContentType="application/vnd.openxmlformats-officedocument.presentationml.slide+xml"/>
  <Override PartName="/ppt/slides/slide97.xml" ContentType="application/vnd.openxmlformats-officedocument.presentationml.slide+xml"/>
  <Override PartName="/ppt/slides/slide116.xml" ContentType="application/vnd.openxmlformats-officedocument.presentationml.slide+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28.xml" ContentType="application/vnd.openxmlformats-officedocument.presentationml.slide+xml"/>
  <Override PartName="/ppt/slides/slide39.xml" ContentType="application/vnd.openxmlformats-officedocument.presentationml.slide+xml"/>
  <Override PartName="/ppt/slides/slide57.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slides/slide105.xml" ContentType="application/vnd.openxmlformats-officedocument.presentationml.slide+xml"/>
  <Override PartName="/ppt/slides/slide123.xml" ContentType="application/vnd.openxmlformats-officedocument.presentationml.slide+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46.xml" ContentType="application/vnd.openxmlformats-officedocument.presentationml.slide+xml"/>
  <Override PartName="/ppt/slides/slide64.xml" ContentType="application/vnd.openxmlformats-officedocument.presentationml.slide+xml"/>
  <Override PartName="/ppt/slides/slide93.xml" ContentType="application/vnd.openxmlformats-officedocument.presentationml.slide+xml"/>
  <Override PartName="/ppt/slides/slide101.xml" ContentType="application/vnd.openxmlformats-officedocument.presentationml.slide+xml"/>
  <Override PartName="/ppt/slides/slide112.xml" ContentType="application/vnd.openxmlformats-officedocument.presentationml.slide+xml"/>
  <Override PartName="/ppt/slideLayouts/slideLayout5.xml" ContentType="application/vnd.openxmlformats-officedocument.presentationml.slideLayout+xml"/>
  <Override PartName="/ppt/slides/slide24.xml" ContentType="application/vnd.openxmlformats-officedocument.presentationml.slide+xml"/>
  <Override PartName="/ppt/slides/slide35.xml" ContentType="application/vnd.openxmlformats-officedocument.presentationml.slide+xml"/>
  <Override PartName="/ppt/slides/slide53.xml" ContentType="application/vnd.openxmlformats-officedocument.presentationml.slide+xml"/>
  <Override PartName="/ppt/slides/slide71.xml" ContentType="application/vnd.openxmlformats-officedocument.presentationml.slide+xml"/>
  <Override PartName="/ppt/slides/slide82.xml" ContentType="application/vnd.openxmlformats-officedocument.presentationml.slide+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5"/>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1" r:id="rId46"/>
    <p:sldId id="302" r:id="rId47"/>
    <p:sldId id="300" r:id="rId48"/>
    <p:sldId id="303" r:id="rId49"/>
    <p:sldId id="304" r:id="rId50"/>
    <p:sldId id="305" r:id="rId51"/>
    <p:sldId id="306" r:id="rId52"/>
    <p:sldId id="307" r:id="rId53"/>
    <p:sldId id="308" r:id="rId54"/>
    <p:sldId id="309" r:id="rId55"/>
    <p:sldId id="310" r:id="rId56"/>
    <p:sldId id="311" r:id="rId57"/>
    <p:sldId id="312" r:id="rId58"/>
    <p:sldId id="313" r:id="rId59"/>
    <p:sldId id="314" r:id="rId60"/>
    <p:sldId id="315" r:id="rId61"/>
    <p:sldId id="316" r:id="rId62"/>
    <p:sldId id="317" r:id="rId63"/>
    <p:sldId id="318" r:id="rId64"/>
    <p:sldId id="319" r:id="rId65"/>
    <p:sldId id="320" r:id="rId66"/>
    <p:sldId id="321" r:id="rId67"/>
    <p:sldId id="322" r:id="rId68"/>
    <p:sldId id="323" r:id="rId69"/>
    <p:sldId id="324" r:id="rId70"/>
    <p:sldId id="325" r:id="rId71"/>
    <p:sldId id="326" r:id="rId72"/>
    <p:sldId id="327" r:id="rId73"/>
    <p:sldId id="328" r:id="rId74"/>
    <p:sldId id="329" r:id="rId75"/>
    <p:sldId id="330" r:id="rId76"/>
    <p:sldId id="331" r:id="rId77"/>
    <p:sldId id="332" r:id="rId78"/>
    <p:sldId id="333" r:id="rId79"/>
    <p:sldId id="334" r:id="rId80"/>
    <p:sldId id="335" r:id="rId81"/>
    <p:sldId id="336" r:id="rId82"/>
    <p:sldId id="337" r:id="rId83"/>
    <p:sldId id="338" r:id="rId84"/>
    <p:sldId id="339" r:id="rId85"/>
    <p:sldId id="340" r:id="rId86"/>
    <p:sldId id="341" r:id="rId87"/>
    <p:sldId id="342" r:id="rId88"/>
    <p:sldId id="343" r:id="rId89"/>
    <p:sldId id="344" r:id="rId90"/>
    <p:sldId id="345" r:id="rId91"/>
    <p:sldId id="346" r:id="rId92"/>
    <p:sldId id="347" r:id="rId93"/>
    <p:sldId id="348" r:id="rId94"/>
    <p:sldId id="349" r:id="rId95"/>
    <p:sldId id="350" r:id="rId96"/>
    <p:sldId id="351" r:id="rId97"/>
    <p:sldId id="352" r:id="rId98"/>
    <p:sldId id="353" r:id="rId99"/>
    <p:sldId id="354" r:id="rId100"/>
    <p:sldId id="355" r:id="rId101"/>
    <p:sldId id="356" r:id="rId102"/>
    <p:sldId id="357" r:id="rId103"/>
    <p:sldId id="358" r:id="rId104"/>
    <p:sldId id="359" r:id="rId105"/>
    <p:sldId id="360" r:id="rId106"/>
    <p:sldId id="361" r:id="rId107"/>
    <p:sldId id="362" r:id="rId108"/>
    <p:sldId id="363" r:id="rId109"/>
    <p:sldId id="364" r:id="rId110"/>
    <p:sldId id="365" r:id="rId111"/>
    <p:sldId id="366" r:id="rId112"/>
    <p:sldId id="367" r:id="rId113"/>
    <p:sldId id="368" r:id="rId114"/>
    <p:sldId id="369" r:id="rId115"/>
    <p:sldId id="370" r:id="rId116"/>
    <p:sldId id="371" r:id="rId117"/>
    <p:sldId id="372" r:id="rId118"/>
    <p:sldId id="373" r:id="rId119"/>
    <p:sldId id="374" r:id="rId120"/>
    <p:sldId id="375" r:id="rId121"/>
    <p:sldId id="376" r:id="rId122"/>
    <p:sldId id="377" r:id="rId123"/>
    <p:sldId id="378" r:id="rId1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37CE84F3-28C3-443E-9E96-99CF82512B78}" styleName="Dark Style 1 - Accent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70" d="100"/>
          <a:sy n="70" d="100"/>
        </p:scale>
        <p:origin x="-1302" y="3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theme" Target="theme/theme1.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13" Type="http://schemas.openxmlformats.org/officeDocument/2006/relationships/slide" Target="slides/slide112.xml"/><Relationship Id="rId118" Type="http://schemas.openxmlformats.org/officeDocument/2006/relationships/slide" Target="slides/slide117.xml"/><Relationship Id="rId126"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116" Type="http://schemas.openxmlformats.org/officeDocument/2006/relationships/slide" Target="slides/slide115.xml"/><Relationship Id="rId124" Type="http://schemas.openxmlformats.org/officeDocument/2006/relationships/slide" Target="slides/slide123.xml"/><Relationship Id="rId129"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slide" Target="slides/slide118.xml"/><Relationship Id="rId127" Type="http://schemas.openxmlformats.org/officeDocument/2006/relationships/viewProps" Target="viewProp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notesMaster" Target="notesMasters/notesMaster1.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61" Type="http://schemas.openxmlformats.org/officeDocument/2006/relationships/slide" Target="slides/slide60.xml"/><Relationship Id="rId82" Type="http://schemas.openxmlformats.org/officeDocument/2006/relationships/slide" Target="slides/slide8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B1A89EC-98B9-4AE9-9871-A2F13DCBD39C}" type="datetimeFigureOut">
              <a:rPr lang="en-US" smtClean="0"/>
              <a:pPr/>
              <a:t>3/1/2015</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32C62BF-289F-4AF7-A190-0F0310C746FD}" type="slidenum">
              <a:rPr lang="en-GB" smtClean="0"/>
              <a:pPr/>
              <a:t>‹#›</a:t>
            </a:fld>
            <a:endParaRPr lang="en-GB"/>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B32C62BF-289F-4AF7-A190-0F0310C746FD}" type="slidenum">
              <a:rPr lang="en-GB" smtClean="0"/>
              <a:pPr/>
              <a:t>60</a:t>
            </a:fld>
            <a:endParaRPr lang="en-GB"/>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B32C62BF-289F-4AF7-A190-0F0310C746FD}" type="slidenum">
              <a:rPr lang="en-GB" smtClean="0"/>
              <a:pPr/>
              <a:t>69</a:t>
            </a:fld>
            <a:endParaRPr lang="en-GB"/>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B32C62BF-289F-4AF7-A190-0F0310C746FD}" type="slidenum">
              <a:rPr lang="en-GB" smtClean="0"/>
              <a:pPr/>
              <a:t>70</a:t>
            </a:fld>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B32C62BF-289F-4AF7-A190-0F0310C746FD}" type="slidenum">
              <a:rPr lang="en-GB" smtClean="0"/>
              <a:pPr/>
              <a:t>61</a:t>
            </a:fld>
            <a:endParaRPr lang="en-GB"/>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B32C62BF-289F-4AF7-A190-0F0310C746FD}" type="slidenum">
              <a:rPr lang="en-GB" smtClean="0"/>
              <a:pPr/>
              <a:t>62</a:t>
            </a:fld>
            <a:endParaRPr lang="en-GB"/>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B32C62BF-289F-4AF7-A190-0F0310C746FD}" type="slidenum">
              <a:rPr lang="en-GB" smtClean="0"/>
              <a:pPr/>
              <a:t>63</a:t>
            </a:fld>
            <a:endParaRPr lang="en-GB"/>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B32C62BF-289F-4AF7-A190-0F0310C746FD}" type="slidenum">
              <a:rPr lang="en-GB" smtClean="0"/>
              <a:pPr/>
              <a:t>64</a:t>
            </a:fld>
            <a:endParaRPr lang="en-GB"/>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B32C62BF-289F-4AF7-A190-0F0310C746FD}" type="slidenum">
              <a:rPr lang="en-GB" smtClean="0"/>
              <a:pPr/>
              <a:t>65</a:t>
            </a:fld>
            <a:endParaRPr lang="en-GB"/>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B32C62BF-289F-4AF7-A190-0F0310C746FD}" type="slidenum">
              <a:rPr lang="en-GB" smtClean="0"/>
              <a:pPr/>
              <a:t>66</a:t>
            </a:fld>
            <a:endParaRPr lang="en-GB"/>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B32C62BF-289F-4AF7-A190-0F0310C746FD}" type="slidenum">
              <a:rPr lang="en-GB" smtClean="0"/>
              <a:pPr/>
              <a:t>67</a:t>
            </a:fld>
            <a:endParaRPr lang="en-GB"/>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B32C62BF-289F-4AF7-A190-0F0310C746FD}" type="slidenum">
              <a:rPr lang="en-GB" smtClean="0"/>
              <a:pPr/>
              <a:t>68</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2CBCB2F4-A20A-4F38-90FA-F56B879EF1AA}" type="datetimeFigureOut">
              <a:rPr lang="en-US" smtClean="0"/>
              <a:pPr/>
              <a:t>3/1/2015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F6116AF-CAB0-4BC7-B0A2-CB693EFFA4C1}"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CBCB2F4-A20A-4F38-90FA-F56B879EF1AA}" type="datetimeFigureOut">
              <a:rPr lang="en-US" smtClean="0"/>
              <a:pPr/>
              <a:t>3/1/2015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F6116AF-CAB0-4BC7-B0A2-CB693EFFA4C1}"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CBCB2F4-A20A-4F38-90FA-F56B879EF1AA}" type="datetimeFigureOut">
              <a:rPr lang="en-US" smtClean="0"/>
              <a:pPr/>
              <a:t>3/1/2015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F6116AF-CAB0-4BC7-B0A2-CB693EFFA4C1}"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CBCB2F4-A20A-4F38-90FA-F56B879EF1AA}" type="datetimeFigureOut">
              <a:rPr lang="en-US" smtClean="0"/>
              <a:pPr/>
              <a:t>3/1/2015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F6116AF-CAB0-4BC7-B0A2-CB693EFFA4C1}"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CBCB2F4-A20A-4F38-90FA-F56B879EF1AA}" type="datetimeFigureOut">
              <a:rPr lang="en-US" smtClean="0"/>
              <a:pPr/>
              <a:t>3/1/2015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F6116AF-CAB0-4BC7-B0A2-CB693EFFA4C1}"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2CBCB2F4-A20A-4F38-90FA-F56B879EF1AA}" type="datetimeFigureOut">
              <a:rPr lang="en-US" smtClean="0"/>
              <a:pPr/>
              <a:t>3/1/2015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F6116AF-CAB0-4BC7-B0A2-CB693EFFA4C1}"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2CBCB2F4-A20A-4F38-90FA-F56B879EF1AA}" type="datetimeFigureOut">
              <a:rPr lang="en-US" smtClean="0"/>
              <a:pPr/>
              <a:t>3/1/2015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2F6116AF-CAB0-4BC7-B0A2-CB693EFFA4C1}"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2CBCB2F4-A20A-4F38-90FA-F56B879EF1AA}" type="datetimeFigureOut">
              <a:rPr lang="en-US" smtClean="0"/>
              <a:pPr/>
              <a:t>3/1/2015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2F6116AF-CAB0-4BC7-B0A2-CB693EFFA4C1}"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CBCB2F4-A20A-4F38-90FA-F56B879EF1AA}" type="datetimeFigureOut">
              <a:rPr lang="en-US" smtClean="0"/>
              <a:pPr/>
              <a:t>3/1/2015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2F6116AF-CAB0-4BC7-B0A2-CB693EFFA4C1}"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CBCB2F4-A20A-4F38-90FA-F56B879EF1AA}" type="datetimeFigureOut">
              <a:rPr lang="en-US" smtClean="0"/>
              <a:pPr/>
              <a:t>3/1/2015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F6116AF-CAB0-4BC7-B0A2-CB693EFFA4C1}"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CBCB2F4-A20A-4F38-90FA-F56B879EF1AA}" type="datetimeFigureOut">
              <a:rPr lang="en-US" smtClean="0"/>
              <a:pPr/>
              <a:t>3/1/2015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F6116AF-CAB0-4BC7-B0A2-CB693EFFA4C1}"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CBCB2F4-A20A-4F38-90FA-F56B879EF1AA}" type="datetimeFigureOut">
              <a:rPr lang="en-US" smtClean="0"/>
              <a:pPr/>
              <a:t>3/1/2015</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F6116AF-CAB0-4BC7-B0A2-CB693EFFA4C1}"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6857999"/>
          </a:xfrm>
        </p:spPr>
        <p:txBody>
          <a:bodyPr>
            <a:normAutofit/>
          </a:bodyPr>
          <a:lstStyle/>
          <a:p>
            <a:pPr algn="l"/>
            <a:r>
              <a:rPr lang="en-GB" sz="2000" dirty="0">
                <a:solidFill>
                  <a:srgbClr val="FF0000"/>
                </a:solidFill>
                <a:latin typeface="Times New Roman" pitchFamily="18" charset="0"/>
                <a:cs typeface="Times New Roman" pitchFamily="18" charset="0"/>
              </a:rPr>
              <a:t>1.2. </a:t>
            </a:r>
            <a:br>
              <a:rPr lang="en-GB" sz="2000" dirty="0">
                <a:solidFill>
                  <a:srgbClr val="FF0000"/>
                </a:solidFill>
                <a:latin typeface="Times New Roman" pitchFamily="18" charset="0"/>
                <a:cs typeface="Times New Roman" pitchFamily="18" charset="0"/>
              </a:rPr>
            </a:br>
            <a:r>
              <a:rPr lang="en-GB" sz="2000" dirty="0">
                <a:solidFill>
                  <a:srgbClr val="FF0000"/>
                </a:solidFill>
                <a:latin typeface="Times New Roman" pitchFamily="18" charset="0"/>
                <a:cs typeface="Times New Roman" pitchFamily="18" charset="0"/>
              </a:rPr>
              <a:t>B/ 2.  Real time listening. A speech of welcome.</a:t>
            </a:r>
            <a:br>
              <a:rPr lang="en-GB" sz="2000" dirty="0">
                <a:solidFill>
                  <a:srgbClr val="FF0000"/>
                </a:solidFill>
                <a:latin typeface="Times New Roman" pitchFamily="18" charset="0"/>
                <a:cs typeface="Times New Roman" pitchFamily="18" charset="0"/>
              </a:rPr>
            </a:br>
            <a:r>
              <a:rPr lang="en-GB" sz="2000" dirty="0">
                <a:solidFill>
                  <a:srgbClr val="FF0000"/>
                </a:solidFill>
                <a:latin typeface="Times New Roman" pitchFamily="18" charset="0"/>
                <a:cs typeface="Times New Roman" pitchFamily="18" charset="0"/>
              </a:rPr>
              <a:t>Page 12</a:t>
            </a:r>
            <a:r>
              <a:rPr lang="en-GB" sz="2000" dirty="0">
                <a:latin typeface="Times New Roman" pitchFamily="18" charset="0"/>
                <a:cs typeface="Times New Roman" pitchFamily="18" charset="0"/>
              </a:rPr>
              <a:t/>
            </a:r>
            <a:br>
              <a:rPr lang="en-GB" sz="2000" dirty="0">
                <a:latin typeface="Times New Roman" pitchFamily="18" charset="0"/>
                <a:cs typeface="Times New Roman" pitchFamily="18" charset="0"/>
              </a:rPr>
            </a:br>
            <a:r>
              <a:rPr lang="en-GB" sz="2000" dirty="0">
                <a:latin typeface="Times New Roman" pitchFamily="18" charset="0"/>
                <a:cs typeface="Times New Roman" pitchFamily="18" charset="0"/>
              </a:rPr>
              <a:t> </a:t>
            </a:r>
            <a:br>
              <a:rPr lang="en-GB" sz="2000" dirty="0">
                <a:latin typeface="Times New Roman" pitchFamily="18" charset="0"/>
                <a:cs typeface="Times New Roman" pitchFamily="18" charset="0"/>
              </a:rPr>
            </a:br>
            <a:r>
              <a:rPr lang="en-GB" sz="2000" dirty="0">
                <a:latin typeface="Times New Roman" pitchFamily="18" charset="0"/>
                <a:cs typeface="Times New Roman" pitchFamily="18" charset="0"/>
              </a:rPr>
              <a:t>Mr Beech: OK. Let’s begin. Welcome to the Faculty of Education. My name is Peter Beech. We all hope that you will have a great time here, and learn a lot, too, of course. OK. First, some important information about people. As I said, I’m Peter Beech. I’m the Dean of Education. That means I’m responsible for this faculty, the Faculty of Education. The bursar is Mrs Pearce. She deals with all the money, so she’s a very important person! This is Mrs Pinner. She’s the Head of Year 1, and she’s responsible for the schedule. After this meeting, Mrs Pinner is going to talk to you about your schedule for the first semester. The Accommodation Manager – that’s Mr Heel. He’s in charge of the halls of residence on the campus. And finally, Mr Ben Hill looks after the Resource Centre. Ben will help you find the information you need. OK, well that’s it from me for the moment.</a:t>
            </a:r>
            <a:br>
              <a:rPr lang="en-GB" sz="2000" dirty="0">
                <a:latin typeface="Times New Roman" pitchFamily="18" charset="0"/>
                <a:cs typeface="Times New Roman" pitchFamily="18" charset="0"/>
              </a:rPr>
            </a:br>
            <a:r>
              <a:rPr lang="en-GB" sz="2000" dirty="0">
                <a:latin typeface="Times New Roman" pitchFamily="18" charset="0"/>
                <a:cs typeface="Times New Roman" pitchFamily="18" charset="0"/>
              </a:rPr>
              <a:t>Oh, no. I forgot. One more very important person. Mr Mills. He helps international students if they have any problems. OK, well I will talk to you again later in </a:t>
            </a:r>
            <a:r>
              <a:rPr lang="en-GB" sz="2000" dirty="0" smtClean="0">
                <a:latin typeface="Times New Roman" pitchFamily="18" charset="0"/>
                <a:cs typeface="Times New Roman" pitchFamily="18" charset="0"/>
              </a:rPr>
              <a:t>Fresher's </a:t>
            </a:r>
            <a:r>
              <a:rPr lang="en-GB" sz="2000" dirty="0">
                <a:latin typeface="Times New Roman" pitchFamily="18" charset="0"/>
                <a:cs typeface="Times New Roman" pitchFamily="18" charset="0"/>
              </a:rPr>
              <a:t>Week. Now I’ll hand over to Mrs Pinner…</a:t>
            </a:r>
            <a:br>
              <a:rPr lang="en-GB" sz="2000" dirty="0">
                <a:latin typeface="Times New Roman" pitchFamily="18" charset="0"/>
                <a:cs typeface="Times New Roman" pitchFamily="18" charset="0"/>
              </a:rPr>
            </a:br>
            <a:endParaRPr lang="en-GB" sz="20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txBody>
          <a:bodyPr>
            <a:normAutofit/>
          </a:bodyPr>
          <a:lstStyle/>
          <a:p>
            <a:pPr algn="l"/>
            <a:r>
              <a:rPr lang="en-GB" sz="1600" b="1" dirty="0" smtClean="0">
                <a:latin typeface="Times New Roman" pitchFamily="18" charset="0"/>
                <a:cs typeface="Times New Roman" pitchFamily="18" charset="0"/>
              </a:rPr>
              <a:t>         </a:t>
            </a:r>
            <a:r>
              <a:rPr lang="en-GB" sz="1600" b="1" dirty="0" smtClean="0">
                <a:solidFill>
                  <a:srgbClr val="FF0000"/>
                </a:solidFill>
                <a:latin typeface="Times New Roman" pitchFamily="18" charset="0"/>
                <a:cs typeface="Times New Roman" pitchFamily="18" charset="0"/>
              </a:rPr>
              <a:t>1.5 </a:t>
            </a:r>
            <a:r>
              <a:rPr lang="en-GB" sz="1600" b="1" dirty="0">
                <a:solidFill>
                  <a:srgbClr val="FF0000"/>
                </a:solidFill>
                <a:latin typeface="Times New Roman" pitchFamily="18" charset="0"/>
                <a:cs typeface="Times New Roman" pitchFamily="18" charset="0"/>
              </a:rPr>
              <a:t>Applying new listening skills:</a:t>
            </a:r>
            <a:r>
              <a:rPr lang="en-GB" sz="1600" dirty="0">
                <a:solidFill>
                  <a:srgbClr val="FF0000"/>
                </a:solidFill>
                <a:latin typeface="Times New Roman" pitchFamily="18" charset="0"/>
                <a:cs typeface="Times New Roman" pitchFamily="18" charset="0"/>
              </a:rPr>
              <a:t/>
            </a:r>
            <a:br>
              <a:rPr lang="en-GB" sz="1600" dirty="0">
                <a:solidFill>
                  <a:srgbClr val="FF0000"/>
                </a:solidFill>
                <a:latin typeface="Times New Roman" pitchFamily="18" charset="0"/>
                <a:cs typeface="Times New Roman" pitchFamily="18" charset="0"/>
              </a:rPr>
            </a:br>
            <a:r>
              <a:rPr lang="en-GB" sz="1600" b="1" dirty="0">
                <a:solidFill>
                  <a:srgbClr val="FF0000"/>
                </a:solidFill>
                <a:latin typeface="Times New Roman" pitchFamily="18" charset="0"/>
                <a:cs typeface="Times New Roman" pitchFamily="18" charset="0"/>
              </a:rPr>
              <a:t> </a:t>
            </a:r>
            <a:r>
              <a:rPr lang="en-GB" sz="1600" dirty="0">
                <a:solidFill>
                  <a:srgbClr val="FF0000"/>
                </a:solidFill>
                <a:latin typeface="Times New Roman" pitchFamily="18" charset="0"/>
                <a:cs typeface="Times New Roman" pitchFamily="18" charset="0"/>
              </a:rPr>
              <a:t/>
            </a:r>
            <a:br>
              <a:rPr lang="en-GB" sz="1600" dirty="0">
                <a:solidFill>
                  <a:srgbClr val="FF0000"/>
                </a:solidFill>
                <a:latin typeface="Times New Roman" pitchFamily="18" charset="0"/>
                <a:cs typeface="Times New Roman" pitchFamily="18" charset="0"/>
              </a:rPr>
            </a:br>
            <a:r>
              <a:rPr lang="en-GB" sz="1600" dirty="0" smtClean="0">
                <a:solidFill>
                  <a:srgbClr val="FF0000"/>
                </a:solidFill>
                <a:latin typeface="Times New Roman" pitchFamily="18" charset="0"/>
                <a:cs typeface="Times New Roman" pitchFamily="18" charset="0"/>
              </a:rPr>
              <a:t>        </a:t>
            </a:r>
            <a:r>
              <a:rPr lang="en-GB" sz="1600" b="1" dirty="0" smtClean="0">
                <a:solidFill>
                  <a:srgbClr val="FF0000"/>
                </a:solidFill>
                <a:latin typeface="Times New Roman" pitchFamily="18" charset="0"/>
                <a:cs typeface="Times New Roman" pitchFamily="18" charset="0"/>
              </a:rPr>
              <a:t>C </a:t>
            </a:r>
            <a:r>
              <a:rPr lang="en-GB" sz="1600" b="1" dirty="0">
                <a:solidFill>
                  <a:srgbClr val="FF0000"/>
                </a:solidFill>
                <a:latin typeface="Times New Roman" pitchFamily="18" charset="0"/>
                <a:cs typeface="Times New Roman" pitchFamily="18" charset="0"/>
              </a:rPr>
              <a:t>P. 16</a:t>
            </a:r>
            <a:r>
              <a:rPr lang="en-GB" sz="1600" dirty="0">
                <a:latin typeface="Times New Roman" pitchFamily="18" charset="0"/>
                <a:cs typeface="Times New Roman" pitchFamily="18" charset="0"/>
              </a:rPr>
              <a:t/>
            </a:r>
            <a:br>
              <a:rPr lang="en-GB" sz="1600" dirty="0">
                <a:latin typeface="Times New Roman" pitchFamily="18" charset="0"/>
                <a:cs typeface="Times New Roman" pitchFamily="18" charset="0"/>
              </a:rPr>
            </a:br>
            <a:r>
              <a:rPr lang="en-GB" sz="1600" dirty="0">
                <a:latin typeface="Times New Roman" pitchFamily="18" charset="0"/>
                <a:cs typeface="Times New Roman" pitchFamily="18" charset="0"/>
              </a:rPr>
              <a:t> </a:t>
            </a:r>
            <a:br>
              <a:rPr lang="en-GB" sz="1600" dirty="0">
                <a:latin typeface="Times New Roman" pitchFamily="18" charset="0"/>
                <a:cs typeface="Times New Roman" pitchFamily="18" charset="0"/>
              </a:rPr>
            </a:br>
            <a:r>
              <a:rPr lang="en-GB" sz="1600" dirty="0">
                <a:latin typeface="Times New Roman" pitchFamily="18" charset="0"/>
                <a:cs typeface="Times New Roman" pitchFamily="18" charset="0"/>
              </a:rPr>
              <a:t>Mr Mills: Let’s start at the beginning. Greetings – I mean, saying hello to someone. When you meet someone for the first time, you can say ‘Pleased to meet you’ or ‘How do you do?’. Some English people just say ‘Hi’ or ‘Hello’. All of these are fine. Secondly, be careful when you address people. You can’t use titles – I mean Mr, Mrs, Professor – with a first name, like Mr John, or Mrs Mary or Professor Michael. You must use the surname with a title – Mr Williams, Mrs Pearce, Professor Jones. By the way, you call most lecturers at a British university Mr or Mrs or Miss. We only use Doctor if he or she has a PhD. Oh, and Professor. In Britain, a Professor is usually the head of department or faculty. Do not call all lecturers Professor. Handshakes – shaking hands. We do shake hands a lot in Britain but not with colleagues, that is, people we work with or study with. So don’t offer to shake hands with the other students every time you meet them. What about eye contact? I mean, looking at people.</a:t>
            </a:r>
            <a:br>
              <a:rPr lang="en-GB" sz="1600" dirty="0">
                <a:latin typeface="Times New Roman" pitchFamily="18" charset="0"/>
                <a:cs typeface="Times New Roman" pitchFamily="18" charset="0"/>
              </a:rPr>
            </a:br>
            <a:r>
              <a:rPr lang="en-GB" sz="1600" dirty="0">
                <a:latin typeface="Times New Roman" pitchFamily="18" charset="0"/>
                <a:cs typeface="Times New Roman" pitchFamily="18" charset="0"/>
              </a:rPr>
              <a:t>Perhaps, in your country, it is polite to look down when you are talking to an older person, or a person of the opposite sex. But not in Britain. Look people in the eye – your lecturers, the Professor, even the Vice Chancellor. They will not think you are disrespectful. The next thing is social distance – in other words, how close you should stand to people. In Britain, we stand</a:t>
            </a:r>
            <a:br>
              <a:rPr lang="en-GB" sz="1600" dirty="0">
                <a:latin typeface="Times New Roman" pitchFamily="18" charset="0"/>
                <a:cs typeface="Times New Roman" pitchFamily="18" charset="0"/>
              </a:rPr>
            </a:br>
            <a:r>
              <a:rPr lang="en-GB" sz="1600" dirty="0">
                <a:latin typeface="Times New Roman" pitchFamily="18" charset="0"/>
                <a:cs typeface="Times New Roman" pitchFamily="18" charset="0"/>
              </a:rPr>
              <a:t>about 60 centimetres away from colleagues – that’s about arm’s length. Next, gender equality. Gender means sex – male or female. So gender equality is the way we think about men and women in Britain. Basically, men and women are equal. You may have male lecturers, or female lecturers or a combination, but they are all equal – same pay, same level in the university. Finally, participation, which means taking part in something. Lecturers sometimes ask questions during a lecture and they expect you to answer. They sometimes ask for questions at the end of a lecture. It is good to ask questions if you are not sure about something. And of course, lecturers expect active participation in a tutorial.</a:t>
            </a:r>
            <a:br>
              <a:rPr lang="en-GB" sz="1600" dirty="0">
                <a:latin typeface="Times New Roman" pitchFamily="18" charset="0"/>
                <a:cs typeface="Times New Roman" pitchFamily="18" charset="0"/>
              </a:rPr>
            </a:br>
            <a:endParaRPr lang="en-GB" sz="16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txBody>
          <a:bodyPr>
            <a:noAutofit/>
          </a:bodyPr>
          <a:lstStyle/>
          <a:p>
            <a:pPr algn="l">
              <a:lnSpc>
                <a:spcPct val="150000"/>
              </a:lnSpc>
            </a:pPr>
            <a:r>
              <a:rPr lang="en-GB" sz="1800" dirty="0" smtClean="0">
                <a:solidFill>
                  <a:srgbClr val="FF0000"/>
                </a:solidFill>
                <a:latin typeface="Times New Roman" pitchFamily="18" charset="0"/>
                <a:cs typeface="Times New Roman" pitchFamily="18" charset="0"/>
              </a:rPr>
              <a:t>                          </a:t>
            </a:r>
            <a:br>
              <a:rPr lang="en-GB" sz="1800" dirty="0" smtClean="0">
                <a:solidFill>
                  <a:srgbClr val="FF0000"/>
                </a:solidFill>
                <a:latin typeface="Times New Roman" pitchFamily="18" charset="0"/>
                <a:cs typeface="Times New Roman" pitchFamily="18" charset="0"/>
              </a:rPr>
            </a:br>
            <a:r>
              <a:rPr lang="en-GB" sz="1800" dirty="0" smtClean="0">
                <a:solidFill>
                  <a:srgbClr val="FF0000"/>
                </a:solidFill>
                <a:latin typeface="Times New Roman" pitchFamily="18" charset="0"/>
                <a:cs typeface="Times New Roman" pitchFamily="18" charset="0"/>
              </a:rPr>
              <a:t>                     2.13. Learning new reading skills: Predicting content from illustrations </a:t>
            </a:r>
            <a:br>
              <a:rPr lang="en-GB" sz="1800" dirty="0" smtClean="0">
                <a:solidFill>
                  <a:srgbClr val="FF0000"/>
                </a:solidFill>
                <a:latin typeface="Times New Roman" pitchFamily="18" charset="0"/>
                <a:cs typeface="Times New Roman" pitchFamily="18" charset="0"/>
              </a:rPr>
            </a:br>
            <a:r>
              <a:rPr lang="en-GB" sz="1800" dirty="0" smtClean="0">
                <a:solidFill>
                  <a:srgbClr val="FF0000"/>
                </a:solidFill>
                <a:latin typeface="Times New Roman" pitchFamily="18" charset="0"/>
                <a:cs typeface="Times New Roman" pitchFamily="18" charset="0"/>
              </a:rPr>
              <a:t>                                                     C.2.  Using a new skill. P. 58</a:t>
            </a:r>
            <a:br>
              <a:rPr lang="en-GB" sz="1800" dirty="0" smtClean="0">
                <a:solidFill>
                  <a:srgbClr val="FF0000"/>
                </a:solidFill>
                <a:latin typeface="Times New Roman" pitchFamily="18" charset="0"/>
                <a:cs typeface="Times New Roman" pitchFamily="18" charset="0"/>
              </a:rPr>
            </a:br>
            <a:r>
              <a:rPr lang="en-GB" sz="1800" dirty="0" smtClean="0">
                <a:solidFill>
                  <a:srgbClr val="FF0000"/>
                </a:solidFill>
                <a:latin typeface="Times New Roman" pitchFamily="18" charset="0"/>
                <a:cs typeface="Times New Roman" pitchFamily="18" charset="0"/>
              </a:rPr>
              <a:t/>
            </a:r>
            <a:br>
              <a:rPr lang="en-GB" sz="1800" dirty="0" smtClean="0">
                <a:solidFill>
                  <a:srgbClr val="FF0000"/>
                </a:solidFill>
                <a:latin typeface="Times New Roman" pitchFamily="18" charset="0"/>
                <a:cs typeface="Times New Roman" pitchFamily="18" charset="0"/>
              </a:rPr>
            </a:br>
            <a:r>
              <a:rPr lang="en-GB" sz="1800" dirty="0" smtClean="0">
                <a:solidFill>
                  <a:srgbClr val="FF0000"/>
                </a:solidFill>
                <a:latin typeface="Times New Roman" pitchFamily="18" charset="0"/>
                <a:cs typeface="Times New Roman" pitchFamily="18" charset="0"/>
              </a:rPr>
              <a:t/>
            </a:r>
            <a:br>
              <a:rPr lang="en-GB" sz="1800" dirty="0" smtClean="0">
                <a:solidFill>
                  <a:srgbClr val="FF0000"/>
                </a:solidFill>
                <a:latin typeface="Times New Roman" pitchFamily="18" charset="0"/>
                <a:cs typeface="Times New Roman" pitchFamily="18" charset="0"/>
              </a:rPr>
            </a:br>
            <a:r>
              <a:rPr lang="en-GB" sz="1800" dirty="0" smtClean="0">
                <a:solidFill>
                  <a:srgbClr val="FF0000"/>
                </a:solidFill>
                <a:latin typeface="Times New Roman" pitchFamily="18" charset="0"/>
                <a:cs typeface="Times New Roman" pitchFamily="18" charset="0"/>
              </a:rPr>
              <a:t/>
            </a:r>
            <a:br>
              <a:rPr lang="en-GB" sz="1800" dirty="0" smtClean="0">
                <a:solidFill>
                  <a:srgbClr val="FF0000"/>
                </a:solidFill>
                <a:latin typeface="Times New Roman" pitchFamily="18" charset="0"/>
                <a:cs typeface="Times New Roman" pitchFamily="18" charset="0"/>
              </a:rPr>
            </a:br>
            <a:r>
              <a:rPr lang="en-GB" sz="1800" dirty="0" smtClean="0">
                <a:solidFill>
                  <a:srgbClr val="FF0000"/>
                </a:solidFill>
                <a:latin typeface="Times New Roman" pitchFamily="18" charset="0"/>
                <a:cs typeface="Times New Roman" pitchFamily="18" charset="0"/>
              </a:rPr>
              <a:t/>
            </a:r>
            <a:br>
              <a:rPr lang="en-GB" sz="1800" dirty="0" smtClean="0">
                <a:solidFill>
                  <a:srgbClr val="FF0000"/>
                </a:solidFill>
                <a:latin typeface="Times New Roman" pitchFamily="18" charset="0"/>
                <a:cs typeface="Times New Roman" pitchFamily="18" charset="0"/>
              </a:rPr>
            </a:br>
            <a:r>
              <a:rPr lang="en-GB" sz="1800" dirty="0" smtClean="0">
                <a:solidFill>
                  <a:srgbClr val="FF0000"/>
                </a:solidFill>
                <a:latin typeface="Times New Roman" pitchFamily="18" charset="0"/>
                <a:cs typeface="Times New Roman" pitchFamily="18" charset="0"/>
              </a:rPr>
              <a:t/>
            </a:r>
            <a:br>
              <a:rPr lang="en-GB" sz="1800" dirty="0" smtClean="0">
                <a:solidFill>
                  <a:srgbClr val="FF0000"/>
                </a:solidFill>
                <a:latin typeface="Times New Roman" pitchFamily="18" charset="0"/>
                <a:cs typeface="Times New Roman" pitchFamily="18" charset="0"/>
              </a:rPr>
            </a:br>
            <a:r>
              <a:rPr lang="en-GB" sz="1800" dirty="0" smtClean="0">
                <a:solidFill>
                  <a:srgbClr val="FF0000"/>
                </a:solidFill>
                <a:latin typeface="Times New Roman" pitchFamily="18" charset="0"/>
                <a:cs typeface="Times New Roman" pitchFamily="18" charset="0"/>
              </a:rPr>
              <a:t/>
            </a:r>
            <a:br>
              <a:rPr lang="en-GB" sz="1800" dirty="0" smtClean="0">
                <a:solidFill>
                  <a:srgbClr val="FF0000"/>
                </a:solidFill>
                <a:latin typeface="Times New Roman" pitchFamily="18" charset="0"/>
                <a:cs typeface="Times New Roman" pitchFamily="18" charset="0"/>
              </a:rPr>
            </a:br>
            <a:r>
              <a:rPr lang="en-GB" sz="1800" dirty="0" smtClean="0">
                <a:solidFill>
                  <a:srgbClr val="FF0000"/>
                </a:solidFill>
                <a:latin typeface="Times New Roman" pitchFamily="18" charset="0"/>
                <a:cs typeface="Times New Roman" pitchFamily="18" charset="0"/>
              </a:rPr>
              <a:t/>
            </a:r>
            <a:br>
              <a:rPr lang="en-GB" sz="1800" dirty="0" smtClean="0">
                <a:solidFill>
                  <a:srgbClr val="FF0000"/>
                </a:solidFill>
                <a:latin typeface="Times New Roman" pitchFamily="18" charset="0"/>
                <a:cs typeface="Times New Roman" pitchFamily="18" charset="0"/>
              </a:rPr>
            </a:br>
            <a:r>
              <a:rPr lang="en-GB" sz="1800" dirty="0" smtClean="0">
                <a:latin typeface="Times New Roman" pitchFamily="18" charset="0"/>
                <a:cs typeface="Times New Roman" pitchFamily="18" charset="0"/>
              </a:rPr>
              <a:t> </a:t>
            </a:r>
            <a:br>
              <a:rPr lang="en-GB" sz="1800" dirty="0" smtClean="0">
                <a:latin typeface="Times New Roman" pitchFamily="18" charset="0"/>
                <a:cs typeface="Times New Roman" pitchFamily="18" charset="0"/>
              </a:rPr>
            </a:br>
            <a:r>
              <a:rPr lang="en-GB" sz="1800" i="1" dirty="0" smtClean="0"/>
              <a:t> </a:t>
            </a:r>
            <a:r>
              <a:rPr lang="en-GB" sz="1800" i="1" dirty="0" smtClean="0">
                <a:latin typeface="Times New Roman" pitchFamily="18" charset="0"/>
                <a:cs typeface="Times New Roman" pitchFamily="18" charset="0"/>
              </a:rPr>
              <a:t/>
            </a:r>
            <a:br>
              <a:rPr lang="en-GB" sz="1800" i="1" dirty="0" smtClean="0">
                <a:latin typeface="Times New Roman" pitchFamily="18" charset="0"/>
                <a:cs typeface="Times New Roman" pitchFamily="18" charset="0"/>
              </a:rPr>
            </a:br>
            <a:r>
              <a:rPr lang="en-GB" sz="1800" dirty="0" smtClean="0">
                <a:solidFill>
                  <a:srgbClr val="FF0000"/>
                </a:solidFill>
                <a:latin typeface="Times New Roman" pitchFamily="18" charset="0"/>
                <a:cs typeface="Times New Roman" pitchFamily="18" charset="0"/>
              </a:rPr>
              <a:t/>
            </a:r>
            <a:br>
              <a:rPr lang="en-GB" sz="1800" dirty="0" smtClean="0">
                <a:solidFill>
                  <a:srgbClr val="FF0000"/>
                </a:solidFill>
                <a:latin typeface="Times New Roman" pitchFamily="18" charset="0"/>
                <a:cs typeface="Times New Roman" pitchFamily="18" charset="0"/>
              </a:rPr>
            </a:br>
            <a:endParaRPr lang="en-GB" sz="1800" dirty="0">
              <a:solidFill>
                <a:srgbClr val="FF0000"/>
              </a:solidFill>
              <a:latin typeface="Times New Roman" pitchFamily="18" charset="0"/>
              <a:cs typeface="Times New Roman" pitchFamily="18" charset="0"/>
            </a:endParaRPr>
          </a:p>
        </p:txBody>
      </p:sp>
      <p:graphicFrame>
        <p:nvGraphicFramePr>
          <p:cNvPr id="3" name="Table 2"/>
          <p:cNvGraphicFramePr>
            <a:graphicFrameLocks noGrp="1"/>
          </p:cNvGraphicFramePr>
          <p:nvPr/>
        </p:nvGraphicFramePr>
        <p:xfrm>
          <a:off x="2071670" y="2285992"/>
          <a:ext cx="5532462" cy="3134360"/>
        </p:xfrm>
        <a:graphic>
          <a:graphicData uri="http://schemas.openxmlformats.org/drawingml/2006/table">
            <a:tbl>
              <a:tblPr firstRow="1" bandRow="1">
                <a:tableStyleId>{5C22544A-7EE6-4342-B048-85BDC9FD1C3A}</a:tableStyleId>
              </a:tblPr>
              <a:tblGrid>
                <a:gridCol w="4929222"/>
                <a:gridCol w="603240"/>
              </a:tblGrid>
              <a:tr h="370840">
                <a:tc>
                  <a:txBody>
                    <a:bodyPr/>
                    <a:lstStyle/>
                    <a:p>
                      <a:r>
                        <a:rPr lang="en-GB" sz="1800" b="0" kern="1200" baseline="0" dirty="0" smtClean="0">
                          <a:solidFill>
                            <a:schemeClr val="tx1"/>
                          </a:solidFill>
                          <a:latin typeface="Times New Roman" pitchFamily="18" charset="0"/>
                          <a:ea typeface="+mn-ea"/>
                          <a:cs typeface="Times New Roman" pitchFamily="18" charset="0"/>
                        </a:rPr>
                        <a:t>A. People behave in a certain way because they have a particular personality.</a:t>
                      </a:r>
                      <a:endParaRPr lang="en-GB" b="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b="0" dirty="0" smtClean="0">
                          <a:solidFill>
                            <a:schemeClr val="tx1"/>
                          </a:solidFill>
                          <a:latin typeface="Times New Roman" pitchFamily="18" charset="0"/>
                          <a:cs typeface="Times New Roman" pitchFamily="18" charset="0"/>
                        </a:rPr>
                        <a:t>3</a:t>
                      </a:r>
                      <a:endParaRPr lang="en-GB" b="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r>
                        <a:rPr lang="en-GB" sz="1800" kern="1200" baseline="0" dirty="0" smtClean="0">
                          <a:solidFill>
                            <a:schemeClr val="dk1"/>
                          </a:solidFill>
                          <a:latin typeface="Times New Roman" pitchFamily="18" charset="0"/>
                          <a:ea typeface="+mn-ea"/>
                          <a:cs typeface="Times New Roman" pitchFamily="18" charset="0"/>
                        </a:rPr>
                        <a:t>B. You are at the centre of a set of primary groups.</a:t>
                      </a:r>
                      <a:endParaRPr lang="en-GB" b="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b="0" dirty="0" smtClean="0">
                          <a:solidFill>
                            <a:schemeClr val="tx1"/>
                          </a:solidFill>
                          <a:latin typeface="Times New Roman" pitchFamily="18" charset="0"/>
                          <a:cs typeface="Times New Roman" pitchFamily="18" charset="0"/>
                        </a:rPr>
                        <a:t>2</a:t>
                      </a:r>
                      <a:endParaRPr lang="en-GB" b="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r>
                        <a:rPr lang="en-GB" sz="1800" kern="1200" baseline="0" dirty="0" smtClean="0">
                          <a:solidFill>
                            <a:schemeClr val="dk1"/>
                          </a:solidFill>
                          <a:latin typeface="Times New Roman" pitchFamily="18" charset="0"/>
                          <a:ea typeface="+mn-ea"/>
                          <a:cs typeface="Times New Roman" pitchFamily="18" charset="0"/>
                        </a:rPr>
                        <a:t>C. Some friends are also colleagues.</a:t>
                      </a:r>
                      <a:endParaRPr lang="en-GB" b="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b="0" dirty="0" smtClean="0">
                          <a:solidFill>
                            <a:schemeClr val="tx1"/>
                          </a:solidFill>
                          <a:latin typeface="Times New Roman" pitchFamily="18" charset="0"/>
                          <a:cs typeface="Times New Roman" pitchFamily="18" charset="0"/>
                        </a:rPr>
                        <a:t>1</a:t>
                      </a:r>
                      <a:endParaRPr lang="en-GB" b="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r>
                        <a:rPr lang="en-GB" sz="1800" kern="1200" baseline="0" dirty="0" smtClean="0">
                          <a:solidFill>
                            <a:schemeClr val="dk1"/>
                          </a:solidFill>
                          <a:latin typeface="Times New Roman" pitchFamily="18" charset="0"/>
                          <a:ea typeface="+mn-ea"/>
                          <a:cs typeface="Times New Roman" pitchFamily="18" charset="0"/>
                        </a:rPr>
                        <a:t>D. It is a combination of two things.</a:t>
                      </a:r>
                      <a:endParaRPr lang="en-GB" b="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b="0" dirty="0" smtClean="0">
                          <a:solidFill>
                            <a:schemeClr val="tx1"/>
                          </a:solidFill>
                          <a:latin typeface="Times New Roman" pitchFamily="18" charset="0"/>
                          <a:cs typeface="Times New Roman" pitchFamily="18" charset="0"/>
                        </a:rPr>
                        <a:t>3</a:t>
                      </a:r>
                      <a:endParaRPr lang="en-GB" b="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r>
                        <a:rPr lang="en-GB" sz="1800" kern="1200" baseline="0" dirty="0" smtClean="0">
                          <a:solidFill>
                            <a:schemeClr val="dk1"/>
                          </a:solidFill>
                          <a:latin typeface="Times New Roman" pitchFamily="18" charset="0"/>
                          <a:ea typeface="+mn-ea"/>
                          <a:cs typeface="Times New Roman" pitchFamily="18" charset="0"/>
                        </a:rPr>
                        <a:t>E. Your local area includes you, your family and your neighbours.</a:t>
                      </a:r>
                      <a:endParaRPr lang="en-GB" b="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b="0" dirty="0" smtClean="0">
                          <a:solidFill>
                            <a:schemeClr val="tx1"/>
                          </a:solidFill>
                          <a:latin typeface="Times New Roman" pitchFamily="18" charset="0"/>
                          <a:cs typeface="Times New Roman" pitchFamily="18" charset="0"/>
                        </a:rPr>
                        <a:t>2</a:t>
                      </a:r>
                      <a:endParaRPr lang="en-GB" b="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r>
                        <a:rPr lang="en-GB" sz="1800" kern="1200" baseline="0" dirty="0" smtClean="0">
                          <a:solidFill>
                            <a:schemeClr val="dk1"/>
                          </a:solidFill>
                          <a:latin typeface="Times New Roman" pitchFamily="18" charset="0"/>
                          <a:ea typeface="+mn-ea"/>
                          <a:cs typeface="Times New Roman" pitchFamily="18" charset="0"/>
                        </a:rPr>
                        <a:t>F. Most of your neighbours are not your friends.</a:t>
                      </a:r>
                      <a:endParaRPr lang="en-GB" b="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b="0" dirty="0" smtClean="0">
                          <a:solidFill>
                            <a:schemeClr val="tx1"/>
                          </a:solidFill>
                          <a:latin typeface="Times New Roman" pitchFamily="18" charset="0"/>
                          <a:cs typeface="Times New Roman" pitchFamily="18" charset="0"/>
                        </a:rPr>
                        <a:t>1</a:t>
                      </a:r>
                      <a:endParaRPr lang="en-GB" b="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r>
                        <a:rPr lang="en-GB" sz="1800" kern="1200" baseline="0" dirty="0" smtClean="0">
                          <a:solidFill>
                            <a:schemeClr val="dk1"/>
                          </a:solidFill>
                          <a:latin typeface="Times New Roman" pitchFamily="18" charset="0"/>
                          <a:ea typeface="+mn-ea"/>
                          <a:cs typeface="Times New Roman" pitchFamily="18" charset="0"/>
                        </a:rPr>
                        <a:t>G. There is a link between the two things.</a:t>
                      </a:r>
                      <a:endParaRPr lang="en-GB" b="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b="0" dirty="0" smtClean="0">
                          <a:solidFill>
                            <a:schemeClr val="tx1"/>
                          </a:solidFill>
                          <a:latin typeface="Times New Roman" pitchFamily="18" charset="0"/>
                          <a:cs typeface="Times New Roman" pitchFamily="18" charset="0"/>
                        </a:rPr>
                        <a:t>3</a:t>
                      </a:r>
                      <a:endParaRPr lang="en-GB" b="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Tree>
  </p:cSld>
  <p:clrMapOvr>
    <a:masterClrMapping/>
  </p:clrMapOvr>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txBody>
          <a:bodyPr>
            <a:noAutofit/>
          </a:bodyPr>
          <a:lstStyle/>
          <a:p>
            <a:pPr algn="l">
              <a:lnSpc>
                <a:spcPct val="150000"/>
              </a:lnSpc>
            </a:pPr>
            <a:r>
              <a:rPr lang="en-GB" sz="2000" dirty="0" smtClean="0">
                <a:solidFill>
                  <a:srgbClr val="FF0000"/>
                </a:solidFill>
                <a:latin typeface="Times New Roman" pitchFamily="18" charset="0"/>
                <a:cs typeface="Times New Roman" pitchFamily="18" charset="0"/>
              </a:rPr>
              <a:t>                          </a:t>
            </a:r>
            <a:br>
              <a:rPr lang="en-GB" sz="2000" dirty="0" smtClean="0">
                <a:solidFill>
                  <a:srgbClr val="FF0000"/>
                </a:solidFill>
                <a:latin typeface="Times New Roman" pitchFamily="18" charset="0"/>
                <a:cs typeface="Times New Roman" pitchFamily="18" charset="0"/>
              </a:rPr>
            </a:br>
            <a:r>
              <a:rPr lang="en-GB" sz="2000" dirty="0" smtClean="0">
                <a:solidFill>
                  <a:srgbClr val="FF0000"/>
                </a:solidFill>
                <a:latin typeface="Times New Roman" pitchFamily="18" charset="0"/>
                <a:cs typeface="Times New Roman" pitchFamily="18" charset="0"/>
              </a:rPr>
              <a:t>                                       2.14. Grammar for reading. Frequency adverbs</a:t>
            </a:r>
            <a:br>
              <a:rPr lang="en-GB" sz="2000" dirty="0" smtClean="0">
                <a:solidFill>
                  <a:srgbClr val="FF0000"/>
                </a:solidFill>
                <a:latin typeface="Times New Roman" pitchFamily="18" charset="0"/>
                <a:cs typeface="Times New Roman" pitchFamily="18" charset="0"/>
              </a:rPr>
            </a:br>
            <a:r>
              <a:rPr lang="en-GB" sz="2000" dirty="0" smtClean="0">
                <a:solidFill>
                  <a:srgbClr val="FF0000"/>
                </a:solidFill>
                <a:latin typeface="Times New Roman" pitchFamily="18" charset="0"/>
                <a:cs typeface="Times New Roman" pitchFamily="18" charset="0"/>
              </a:rPr>
              <a:t>                                B. Recognizing the effect of frequency adverbs (2). P. 59</a:t>
            </a:r>
            <a:br>
              <a:rPr lang="en-GB" sz="2000" dirty="0" smtClean="0">
                <a:solidFill>
                  <a:srgbClr val="FF0000"/>
                </a:solidFill>
                <a:latin typeface="Times New Roman" pitchFamily="18" charset="0"/>
                <a:cs typeface="Times New Roman" pitchFamily="18" charset="0"/>
              </a:rPr>
            </a:br>
            <a:r>
              <a:rPr lang="en-GB" sz="2000" dirty="0" smtClean="0">
                <a:solidFill>
                  <a:srgbClr val="FF0000"/>
                </a:solidFill>
                <a:latin typeface="Times New Roman" pitchFamily="18" charset="0"/>
                <a:cs typeface="Times New Roman" pitchFamily="18" charset="0"/>
              </a:rPr>
              <a:t/>
            </a:r>
            <a:br>
              <a:rPr lang="en-GB" sz="2000" dirty="0" smtClean="0">
                <a:solidFill>
                  <a:srgbClr val="FF0000"/>
                </a:solidFill>
                <a:latin typeface="Times New Roman" pitchFamily="18" charset="0"/>
                <a:cs typeface="Times New Roman" pitchFamily="18" charset="0"/>
              </a:rPr>
            </a:br>
            <a:r>
              <a:rPr lang="en-GB" sz="2000" dirty="0" smtClean="0">
                <a:solidFill>
                  <a:srgbClr val="FF0000"/>
                </a:solidFill>
                <a:latin typeface="Times New Roman" pitchFamily="18" charset="0"/>
                <a:cs typeface="Times New Roman" pitchFamily="18" charset="0"/>
              </a:rPr>
              <a:t/>
            </a:r>
            <a:br>
              <a:rPr lang="en-GB" sz="2000" dirty="0" smtClean="0">
                <a:solidFill>
                  <a:srgbClr val="FF0000"/>
                </a:solidFill>
                <a:latin typeface="Times New Roman" pitchFamily="18" charset="0"/>
                <a:cs typeface="Times New Roman" pitchFamily="18" charset="0"/>
              </a:rPr>
            </a:br>
            <a:r>
              <a:rPr lang="en-GB" sz="2000" dirty="0" smtClean="0">
                <a:solidFill>
                  <a:srgbClr val="FF0000"/>
                </a:solidFill>
                <a:latin typeface="Times New Roman" pitchFamily="18" charset="0"/>
                <a:cs typeface="Times New Roman" pitchFamily="18" charset="0"/>
              </a:rPr>
              <a:t/>
            </a:r>
            <a:br>
              <a:rPr lang="en-GB" sz="2000" dirty="0" smtClean="0">
                <a:solidFill>
                  <a:srgbClr val="FF0000"/>
                </a:solidFill>
                <a:latin typeface="Times New Roman" pitchFamily="18" charset="0"/>
                <a:cs typeface="Times New Roman" pitchFamily="18" charset="0"/>
              </a:rPr>
            </a:br>
            <a:r>
              <a:rPr lang="en-GB" sz="2000" smtClean="0">
                <a:solidFill>
                  <a:srgbClr val="FF0000"/>
                </a:solidFill>
                <a:latin typeface="Times New Roman" pitchFamily="18" charset="0"/>
                <a:cs typeface="Times New Roman" pitchFamily="18" charset="0"/>
              </a:rPr>
              <a:t>                                                 </a:t>
            </a:r>
            <a:r>
              <a:rPr lang="en-GB" sz="2000" dirty="0" smtClean="0"/>
              <a:t>1. T               2. T              3. F</a:t>
            </a:r>
            <a:br>
              <a:rPr lang="en-GB" sz="2000" dirty="0" smtClean="0"/>
            </a:br>
            <a:r>
              <a:rPr lang="en-GB" sz="2000" dirty="0" smtClean="0"/>
              <a:t>                                                      4. T               5. T               6. F</a:t>
            </a:r>
            <a:br>
              <a:rPr lang="en-GB" sz="2000" dirty="0" smtClean="0"/>
            </a:br>
            <a:r>
              <a:rPr lang="en-GB" sz="2000" dirty="0" smtClean="0"/>
              <a:t>                                                      7. T               8. T</a:t>
            </a:r>
            <a:r>
              <a:rPr lang="en-GB" sz="2000" dirty="0" smtClean="0">
                <a:solidFill>
                  <a:srgbClr val="FF0000"/>
                </a:solidFill>
                <a:latin typeface="Times New Roman" pitchFamily="18" charset="0"/>
                <a:cs typeface="Times New Roman" pitchFamily="18" charset="0"/>
              </a:rPr>
              <a:t/>
            </a:r>
            <a:br>
              <a:rPr lang="en-GB" sz="2000" dirty="0" smtClean="0">
                <a:solidFill>
                  <a:srgbClr val="FF0000"/>
                </a:solidFill>
                <a:latin typeface="Times New Roman" pitchFamily="18" charset="0"/>
                <a:cs typeface="Times New Roman" pitchFamily="18" charset="0"/>
              </a:rPr>
            </a:br>
            <a:r>
              <a:rPr lang="en-GB" sz="2000" i="1" dirty="0" smtClean="0">
                <a:solidFill>
                  <a:srgbClr val="FF0000"/>
                </a:solidFill>
                <a:latin typeface="Times New Roman" pitchFamily="18" charset="0"/>
                <a:cs typeface="Times New Roman" pitchFamily="18" charset="0"/>
              </a:rPr>
              <a:t/>
            </a:r>
            <a:br>
              <a:rPr lang="en-GB" sz="2000" i="1" dirty="0" smtClean="0">
                <a:solidFill>
                  <a:srgbClr val="FF0000"/>
                </a:solidFill>
                <a:latin typeface="Times New Roman" pitchFamily="18" charset="0"/>
                <a:cs typeface="Times New Roman" pitchFamily="18" charset="0"/>
              </a:rPr>
            </a:br>
            <a:endParaRPr lang="en-GB" sz="2000" dirty="0">
              <a:solidFill>
                <a:srgbClr val="FF00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txBody>
          <a:bodyPr>
            <a:noAutofit/>
          </a:bodyPr>
          <a:lstStyle/>
          <a:p>
            <a:pPr algn="l">
              <a:lnSpc>
                <a:spcPct val="150000"/>
              </a:lnSpc>
            </a:pPr>
            <a:r>
              <a:rPr lang="en-GB" sz="1800" dirty="0" smtClean="0">
                <a:solidFill>
                  <a:srgbClr val="FF0000"/>
                </a:solidFill>
                <a:latin typeface="Times New Roman" pitchFamily="18" charset="0"/>
                <a:cs typeface="Times New Roman" pitchFamily="18" charset="0"/>
              </a:rPr>
              <a:t>                          </a:t>
            </a:r>
            <a:br>
              <a:rPr lang="en-GB" sz="1800" dirty="0" smtClean="0">
                <a:solidFill>
                  <a:srgbClr val="FF0000"/>
                </a:solidFill>
                <a:latin typeface="Times New Roman" pitchFamily="18" charset="0"/>
                <a:cs typeface="Times New Roman" pitchFamily="18" charset="0"/>
              </a:rPr>
            </a:br>
            <a:r>
              <a:rPr lang="en-GB" sz="1800" dirty="0" smtClean="0">
                <a:solidFill>
                  <a:srgbClr val="FF0000"/>
                </a:solidFill>
                <a:latin typeface="Times New Roman" pitchFamily="18" charset="0"/>
                <a:cs typeface="Times New Roman" pitchFamily="18" charset="0"/>
              </a:rPr>
              <a:t>                               2.15. Applying new reading skills. You can’t change YOU!</a:t>
            </a:r>
            <a:br>
              <a:rPr lang="en-GB" sz="1800" dirty="0" smtClean="0">
                <a:solidFill>
                  <a:srgbClr val="FF0000"/>
                </a:solidFill>
                <a:latin typeface="Times New Roman" pitchFamily="18" charset="0"/>
                <a:cs typeface="Times New Roman" pitchFamily="18" charset="0"/>
              </a:rPr>
            </a:br>
            <a:r>
              <a:rPr lang="en-GB" sz="1800" dirty="0" smtClean="0">
                <a:solidFill>
                  <a:srgbClr val="FF0000"/>
                </a:solidFill>
                <a:latin typeface="Times New Roman" pitchFamily="18" charset="0"/>
                <a:cs typeface="Times New Roman" pitchFamily="18" charset="0"/>
              </a:rPr>
              <a:t>                                                 A. Reviewing vocabulary. P. 60</a:t>
            </a:r>
            <a:br>
              <a:rPr lang="en-GB" sz="1800" dirty="0" smtClean="0">
                <a:solidFill>
                  <a:srgbClr val="FF0000"/>
                </a:solidFill>
                <a:latin typeface="Times New Roman" pitchFamily="18" charset="0"/>
                <a:cs typeface="Times New Roman" pitchFamily="18" charset="0"/>
              </a:rPr>
            </a:br>
            <a:r>
              <a:rPr lang="en-GB" sz="1800" dirty="0" smtClean="0">
                <a:solidFill>
                  <a:srgbClr val="FF0000"/>
                </a:solidFill>
                <a:latin typeface="Times New Roman" pitchFamily="18" charset="0"/>
                <a:cs typeface="Times New Roman" pitchFamily="18" charset="0"/>
              </a:rPr>
              <a:t/>
            </a:r>
            <a:br>
              <a:rPr lang="en-GB" sz="1800" dirty="0" smtClean="0">
                <a:solidFill>
                  <a:srgbClr val="FF0000"/>
                </a:solidFill>
                <a:latin typeface="Times New Roman" pitchFamily="18" charset="0"/>
                <a:cs typeface="Times New Roman" pitchFamily="18" charset="0"/>
              </a:rPr>
            </a:br>
            <a:r>
              <a:rPr lang="en-GB" sz="1800" dirty="0" smtClean="0">
                <a:solidFill>
                  <a:srgbClr val="FF0000"/>
                </a:solidFill>
                <a:latin typeface="Times New Roman" pitchFamily="18" charset="0"/>
                <a:cs typeface="Times New Roman" pitchFamily="18" charset="0"/>
              </a:rPr>
              <a:t>                                            </a:t>
            </a:r>
            <a:r>
              <a:rPr lang="en-GB" sz="1800" dirty="0" smtClean="0"/>
              <a:t>1. height – tall, short, medium</a:t>
            </a:r>
            <a:br>
              <a:rPr lang="en-GB" sz="1800" dirty="0" smtClean="0"/>
            </a:br>
            <a:r>
              <a:rPr lang="en-GB" sz="1800" dirty="0" smtClean="0"/>
              <a:t>                                                2. weight – </a:t>
            </a:r>
            <a:r>
              <a:rPr lang="en-GB" sz="1800" i="1" dirty="0" smtClean="0"/>
              <a:t>thin, fat, slim, medium</a:t>
            </a:r>
            <a:br>
              <a:rPr lang="en-GB" sz="1800" i="1" dirty="0" smtClean="0"/>
            </a:br>
            <a:r>
              <a:rPr lang="en-GB" sz="1800" i="1" dirty="0" smtClean="0"/>
              <a:t>                                                </a:t>
            </a:r>
            <a:r>
              <a:rPr lang="en-GB" sz="1800" dirty="0" smtClean="0"/>
              <a:t>3. personality – </a:t>
            </a:r>
            <a:r>
              <a:rPr lang="en-GB" sz="1800" i="1" dirty="0" smtClean="0"/>
              <a:t>happy, sad, angry, etc.</a:t>
            </a:r>
            <a:br>
              <a:rPr lang="en-GB" sz="1800" i="1" dirty="0" smtClean="0"/>
            </a:br>
            <a:r>
              <a:rPr lang="en-GB" sz="1800" i="1" dirty="0" smtClean="0"/>
              <a:t>                                                </a:t>
            </a:r>
            <a:r>
              <a:rPr lang="en-GB" sz="1800" dirty="0" smtClean="0"/>
              <a:t>4. body – </a:t>
            </a:r>
            <a:r>
              <a:rPr lang="en-GB" sz="1800" i="1" dirty="0" smtClean="0"/>
              <a:t>hair, nose, eyes, etc.</a:t>
            </a:r>
            <a:br>
              <a:rPr lang="en-GB" sz="1800" i="1" dirty="0" smtClean="0"/>
            </a:br>
            <a:r>
              <a:rPr lang="en-GB" sz="1800" i="1" dirty="0" smtClean="0"/>
              <a:t>                                                </a:t>
            </a:r>
            <a:r>
              <a:rPr lang="en-GB" sz="1800" dirty="0" smtClean="0"/>
              <a:t>5. behaviour – </a:t>
            </a:r>
            <a:r>
              <a:rPr lang="en-GB" sz="1800" i="1" dirty="0" smtClean="0"/>
              <a:t>coming late / early, saying bad things, being nice</a:t>
            </a:r>
            <a:br>
              <a:rPr lang="en-GB" sz="1800" i="1" dirty="0" smtClean="0"/>
            </a:br>
            <a:r>
              <a:rPr lang="en-GB" sz="1800" i="1" dirty="0" smtClean="0"/>
              <a:t>                                                </a:t>
            </a:r>
            <a:r>
              <a:rPr lang="en-GB" sz="1800" dirty="0" smtClean="0"/>
              <a:t>6. brain – </a:t>
            </a:r>
            <a:r>
              <a:rPr lang="en-GB" sz="1800" i="1" dirty="0" smtClean="0"/>
              <a:t>mind, clever, stupid, personality</a:t>
            </a:r>
            <a:r>
              <a:rPr lang="en-GB" sz="1800" dirty="0" smtClean="0">
                <a:solidFill>
                  <a:srgbClr val="FF0000"/>
                </a:solidFill>
                <a:latin typeface="Times New Roman" pitchFamily="18" charset="0"/>
                <a:cs typeface="Times New Roman" pitchFamily="18" charset="0"/>
              </a:rPr>
              <a:t/>
            </a:r>
            <a:br>
              <a:rPr lang="en-GB" sz="1800" dirty="0" smtClean="0">
                <a:solidFill>
                  <a:srgbClr val="FF0000"/>
                </a:solidFill>
                <a:latin typeface="Times New Roman" pitchFamily="18" charset="0"/>
                <a:cs typeface="Times New Roman" pitchFamily="18" charset="0"/>
              </a:rPr>
            </a:br>
            <a:r>
              <a:rPr lang="en-GB" sz="1800" i="1" dirty="0" smtClean="0">
                <a:solidFill>
                  <a:srgbClr val="FF0000"/>
                </a:solidFill>
                <a:latin typeface="Times New Roman" pitchFamily="18" charset="0"/>
                <a:cs typeface="Times New Roman" pitchFamily="18" charset="0"/>
              </a:rPr>
              <a:t/>
            </a:r>
            <a:br>
              <a:rPr lang="en-GB" sz="1800" i="1" dirty="0" smtClean="0">
                <a:solidFill>
                  <a:srgbClr val="FF0000"/>
                </a:solidFill>
                <a:latin typeface="Times New Roman" pitchFamily="18" charset="0"/>
                <a:cs typeface="Times New Roman" pitchFamily="18" charset="0"/>
              </a:rPr>
            </a:br>
            <a:r>
              <a:rPr lang="en-GB" sz="1800" i="1" dirty="0" smtClean="0">
                <a:solidFill>
                  <a:srgbClr val="FF0000"/>
                </a:solidFill>
                <a:latin typeface="Times New Roman" pitchFamily="18" charset="0"/>
                <a:cs typeface="Times New Roman" pitchFamily="18" charset="0"/>
              </a:rPr>
              <a:t/>
            </a:r>
            <a:br>
              <a:rPr lang="en-GB" sz="1800" i="1" dirty="0" smtClean="0">
                <a:solidFill>
                  <a:srgbClr val="FF0000"/>
                </a:solidFill>
                <a:latin typeface="Times New Roman" pitchFamily="18" charset="0"/>
                <a:cs typeface="Times New Roman" pitchFamily="18" charset="0"/>
              </a:rPr>
            </a:br>
            <a:endParaRPr lang="en-GB" sz="1800" dirty="0">
              <a:solidFill>
                <a:srgbClr val="FF00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txBody>
          <a:bodyPr>
            <a:noAutofit/>
          </a:bodyPr>
          <a:lstStyle/>
          <a:p>
            <a:pPr algn="l"/>
            <a:r>
              <a:rPr lang="en-GB" sz="1800" dirty="0" smtClean="0">
                <a:solidFill>
                  <a:srgbClr val="FF0000"/>
                </a:solidFill>
                <a:latin typeface="Times New Roman" pitchFamily="18" charset="0"/>
                <a:cs typeface="Times New Roman" pitchFamily="18" charset="0"/>
              </a:rPr>
              <a:t>                          </a:t>
            </a:r>
            <a:br>
              <a:rPr lang="en-GB" sz="1800" dirty="0" smtClean="0">
                <a:solidFill>
                  <a:srgbClr val="FF0000"/>
                </a:solidFill>
                <a:latin typeface="Times New Roman" pitchFamily="18" charset="0"/>
                <a:cs typeface="Times New Roman" pitchFamily="18" charset="0"/>
              </a:rPr>
            </a:br>
            <a:r>
              <a:rPr lang="en-GB" sz="1800" dirty="0" smtClean="0">
                <a:solidFill>
                  <a:srgbClr val="FF0000"/>
                </a:solidFill>
                <a:latin typeface="Times New Roman" pitchFamily="18" charset="0"/>
                <a:cs typeface="Times New Roman" pitchFamily="18" charset="0"/>
              </a:rPr>
              <a:t>                               2.15. Applying new reading skills. You can’t change YOU!</a:t>
            </a:r>
            <a:br>
              <a:rPr lang="en-GB" sz="1800" dirty="0" smtClean="0">
                <a:solidFill>
                  <a:srgbClr val="FF0000"/>
                </a:solidFill>
                <a:latin typeface="Times New Roman" pitchFamily="18" charset="0"/>
                <a:cs typeface="Times New Roman" pitchFamily="18" charset="0"/>
              </a:rPr>
            </a:br>
            <a:r>
              <a:rPr lang="en-GB" sz="1800" dirty="0" smtClean="0">
                <a:solidFill>
                  <a:srgbClr val="FF0000"/>
                </a:solidFill>
                <a:latin typeface="Times New Roman" pitchFamily="18" charset="0"/>
                <a:cs typeface="Times New Roman" pitchFamily="18" charset="0"/>
              </a:rPr>
              <a:t>                                                 B. Applying  a new skill (1). P. 60</a:t>
            </a:r>
            <a:br>
              <a:rPr lang="en-GB" sz="1800" dirty="0" smtClean="0">
                <a:solidFill>
                  <a:srgbClr val="FF0000"/>
                </a:solidFill>
                <a:latin typeface="Times New Roman" pitchFamily="18" charset="0"/>
                <a:cs typeface="Times New Roman" pitchFamily="18" charset="0"/>
              </a:rPr>
            </a:br>
            <a:r>
              <a:rPr lang="en-GB" sz="1800" dirty="0" smtClean="0">
                <a:solidFill>
                  <a:srgbClr val="FF0000"/>
                </a:solidFill>
                <a:latin typeface="Times New Roman" pitchFamily="18" charset="0"/>
                <a:cs typeface="Times New Roman" pitchFamily="18" charset="0"/>
              </a:rPr>
              <a:t/>
            </a:r>
            <a:br>
              <a:rPr lang="en-GB" sz="1800" dirty="0" smtClean="0">
                <a:solidFill>
                  <a:srgbClr val="FF0000"/>
                </a:solidFill>
                <a:latin typeface="Times New Roman" pitchFamily="18" charset="0"/>
                <a:cs typeface="Times New Roman" pitchFamily="18" charset="0"/>
              </a:rPr>
            </a:br>
            <a:r>
              <a:rPr lang="en-GB" sz="1800" dirty="0" smtClean="0"/>
              <a:t>1. There are four circles. Each circle shows a part of a person: the body, the brain, social groups that the person lives in, and the person’s background. The illustration shows that the four areas are all linked to each other. The combination of all four makes the person who he/she is.</a:t>
            </a:r>
            <a:r>
              <a:rPr lang="en-GB" sz="1800" dirty="0" smtClean="0">
                <a:solidFill>
                  <a:srgbClr val="FF0000"/>
                </a:solidFill>
                <a:latin typeface="Times New Roman" pitchFamily="18" charset="0"/>
                <a:cs typeface="Times New Roman" pitchFamily="18" charset="0"/>
              </a:rPr>
              <a:t/>
            </a:r>
            <a:br>
              <a:rPr lang="en-GB" sz="1800" dirty="0" smtClean="0">
                <a:solidFill>
                  <a:srgbClr val="FF0000"/>
                </a:solidFill>
                <a:latin typeface="Times New Roman" pitchFamily="18" charset="0"/>
                <a:cs typeface="Times New Roman" pitchFamily="18" charset="0"/>
              </a:rPr>
            </a:br>
            <a:r>
              <a:rPr lang="en-GB" sz="1800" i="1" dirty="0" smtClean="0">
                <a:solidFill>
                  <a:srgbClr val="FF0000"/>
                </a:solidFill>
                <a:latin typeface="Times New Roman" pitchFamily="18" charset="0"/>
                <a:cs typeface="Times New Roman" pitchFamily="18" charset="0"/>
              </a:rPr>
              <a:t/>
            </a:r>
            <a:br>
              <a:rPr lang="en-GB" sz="1800" i="1" dirty="0" smtClean="0">
                <a:solidFill>
                  <a:srgbClr val="FF0000"/>
                </a:solidFill>
                <a:latin typeface="Times New Roman" pitchFamily="18" charset="0"/>
                <a:cs typeface="Times New Roman" pitchFamily="18" charset="0"/>
              </a:rPr>
            </a:br>
            <a:r>
              <a:rPr lang="en-GB" sz="1800" dirty="0" smtClean="0"/>
              <a:t>2. Family, friends, clubs, neighbours, school, nation.</a:t>
            </a:r>
            <a:br>
              <a:rPr lang="en-GB" sz="1800" dirty="0" smtClean="0"/>
            </a:br>
            <a:r>
              <a:rPr lang="en-GB" sz="1800" dirty="0" smtClean="0"/>
              <a:t/>
            </a:r>
            <a:br>
              <a:rPr lang="en-GB" sz="1800" dirty="0" smtClean="0"/>
            </a:br>
            <a:r>
              <a:rPr lang="en-GB" sz="1800" dirty="0" smtClean="0"/>
              <a:t>3. Answers depend on the students .</a:t>
            </a:r>
            <a:br>
              <a:rPr lang="en-GB" sz="1800" dirty="0" smtClean="0"/>
            </a:br>
            <a:r>
              <a:rPr lang="en-GB" sz="1800" i="1" dirty="0" smtClean="0">
                <a:solidFill>
                  <a:srgbClr val="FF0000"/>
                </a:solidFill>
                <a:latin typeface="Times New Roman" pitchFamily="18" charset="0"/>
                <a:cs typeface="Times New Roman" pitchFamily="18" charset="0"/>
              </a:rPr>
              <a:t/>
            </a:r>
            <a:br>
              <a:rPr lang="en-GB" sz="1800" i="1" dirty="0" smtClean="0">
                <a:solidFill>
                  <a:srgbClr val="FF0000"/>
                </a:solidFill>
                <a:latin typeface="Times New Roman" pitchFamily="18" charset="0"/>
                <a:cs typeface="Times New Roman" pitchFamily="18" charset="0"/>
              </a:rPr>
            </a:br>
            <a:r>
              <a:rPr lang="en-GB" sz="1800" dirty="0" smtClean="0"/>
              <a:t>4. </a:t>
            </a:r>
            <a:br>
              <a:rPr lang="en-GB" sz="1800" dirty="0" smtClean="0"/>
            </a:br>
            <a:r>
              <a:rPr lang="en-GB" sz="1800" dirty="0" smtClean="0"/>
              <a:t>a. T</a:t>
            </a:r>
            <a:br>
              <a:rPr lang="en-GB" sz="1800" dirty="0" smtClean="0"/>
            </a:br>
            <a:r>
              <a:rPr lang="en-GB" sz="1800" dirty="0" smtClean="0"/>
              <a:t>b. F (social groups and background are different)</a:t>
            </a:r>
            <a:br>
              <a:rPr lang="en-GB" sz="1800" dirty="0" smtClean="0"/>
            </a:br>
            <a:r>
              <a:rPr lang="en-GB" sz="1800" dirty="0" smtClean="0"/>
              <a:t>c. F (all four are linked)</a:t>
            </a:r>
            <a:br>
              <a:rPr lang="en-GB" sz="1800" dirty="0" smtClean="0"/>
            </a:br>
            <a:r>
              <a:rPr lang="en-GB" sz="1800" dirty="0" smtClean="0"/>
              <a:t>d. T</a:t>
            </a:r>
            <a:endParaRPr lang="en-GB" sz="1800" dirty="0">
              <a:solidFill>
                <a:srgbClr val="FF00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txBody>
          <a:bodyPr>
            <a:noAutofit/>
          </a:bodyPr>
          <a:lstStyle/>
          <a:p>
            <a:pPr algn="l">
              <a:lnSpc>
                <a:spcPct val="150000"/>
              </a:lnSpc>
            </a:pPr>
            <a:r>
              <a:rPr lang="en-GB" sz="1800" dirty="0" smtClean="0">
                <a:solidFill>
                  <a:srgbClr val="FF0000"/>
                </a:solidFill>
                <a:latin typeface="Times New Roman" pitchFamily="18" charset="0"/>
                <a:cs typeface="Times New Roman" pitchFamily="18" charset="0"/>
              </a:rPr>
              <a:t/>
            </a:r>
            <a:br>
              <a:rPr lang="en-GB" sz="1800" dirty="0" smtClean="0">
                <a:solidFill>
                  <a:srgbClr val="FF0000"/>
                </a:solidFill>
                <a:latin typeface="Times New Roman" pitchFamily="18" charset="0"/>
                <a:cs typeface="Times New Roman" pitchFamily="18" charset="0"/>
              </a:rPr>
            </a:br>
            <a:r>
              <a:rPr lang="en-GB" sz="1800" dirty="0" smtClean="0">
                <a:solidFill>
                  <a:srgbClr val="FF0000"/>
                </a:solidFill>
                <a:latin typeface="Times New Roman" pitchFamily="18" charset="0"/>
                <a:cs typeface="Times New Roman" pitchFamily="18" charset="0"/>
              </a:rPr>
              <a:t>                               2.15. Applying new reading skills. You can’t change YOU!</a:t>
            </a:r>
            <a:br>
              <a:rPr lang="en-GB" sz="1800" dirty="0" smtClean="0">
                <a:solidFill>
                  <a:srgbClr val="FF0000"/>
                </a:solidFill>
                <a:latin typeface="Times New Roman" pitchFamily="18" charset="0"/>
                <a:cs typeface="Times New Roman" pitchFamily="18" charset="0"/>
              </a:rPr>
            </a:br>
            <a:r>
              <a:rPr lang="en-GB" sz="1800" dirty="0" smtClean="0">
                <a:solidFill>
                  <a:srgbClr val="FF0000"/>
                </a:solidFill>
                <a:latin typeface="Times New Roman" pitchFamily="18" charset="0"/>
                <a:cs typeface="Times New Roman" pitchFamily="18" charset="0"/>
              </a:rPr>
              <a:t>                                              C. Applying  a new skill (2). P. 60 </a:t>
            </a:r>
            <a:br>
              <a:rPr lang="en-GB" sz="1800" dirty="0" smtClean="0">
                <a:solidFill>
                  <a:srgbClr val="FF0000"/>
                </a:solidFill>
                <a:latin typeface="Times New Roman" pitchFamily="18" charset="0"/>
                <a:cs typeface="Times New Roman" pitchFamily="18" charset="0"/>
              </a:rPr>
            </a:br>
            <a:r>
              <a:rPr lang="en-GB" sz="1800" dirty="0" smtClean="0">
                <a:solidFill>
                  <a:srgbClr val="FF0000"/>
                </a:solidFill>
                <a:latin typeface="Times New Roman" pitchFamily="18" charset="0"/>
                <a:cs typeface="Times New Roman" pitchFamily="18" charset="0"/>
              </a:rPr>
              <a:t/>
            </a:r>
            <a:br>
              <a:rPr lang="en-GB" sz="1800" dirty="0" smtClean="0">
                <a:solidFill>
                  <a:srgbClr val="FF0000"/>
                </a:solidFill>
                <a:latin typeface="Times New Roman" pitchFamily="18" charset="0"/>
                <a:cs typeface="Times New Roman" pitchFamily="18" charset="0"/>
              </a:rPr>
            </a:br>
            <a:r>
              <a:rPr lang="en-GB" sz="1800" dirty="0" smtClean="0">
                <a:solidFill>
                  <a:srgbClr val="FF0000"/>
                </a:solidFill>
                <a:latin typeface="Times New Roman" pitchFamily="18" charset="0"/>
                <a:cs typeface="Times New Roman" pitchFamily="18" charset="0"/>
              </a:rPr>
              <a:t/>
            </a:r>
            <a:br>
              <a:rPr lang="en-GB" sz="1800" dirty="0" smtClean="0">
                <a:solidFill>
                  <a:srgbClr val="FF0000"/>
                </a:solidFill>
                <a:latin typeface="Times New Roman" pitchFamily="18" charset="0"/>
                <a:cs typeface="Times New Roman" pitchFamily="18" charset="0"/>
              </a:rPr>
            </a:br>
            <a:r>
              <a:rPr lang="en-GB" sz="1800" dirty="0" smtClean="0">
                <a:solidFill>
                  <a:srgbClr val="FF0000"/>
                </a:solidFill>
                <a:latin typeface="Times New Roman" pitchFamily="18" charset="0"/>
                <a:cs typeface="Times New Roman" pitchFamily="18" charset="0"/>
              </a:rPr>
              <a:t/>
            </a:r>
            <a:br>
              <a:rPr lang="en-GB" sz="1800" dirty="0" smtClean="0">
                <a:solidFill>
                  <a:srgbClr val="FF0000"/>
                </a:solidFill>
                <a:latin typeface="Times New Roman" pitchFamily="18" charset="0"/>
                <a:cs typeface="Times New Roman" pitchFamily="18" charset="0"/>
              </a:rPr>
            </a:br>
            <a:r>
              <a:rPr lang="en-GB" sz="1800" dirty="0" smtClean="0">
                <a:solidFill>
                  <a:srgbClr val="FF0000"/>
                </a:solidFill>
                <a:latin typeface="Times New Roman" pitchFamily="18" charset="0"/>
                <a:cs typeface="Times New Roman" pitchFamily="18" charset="0"/>
              </a:rPr>
              <a:t>                                               </a:t>
            </a:r>
            <a:r>
              <a:rPr lang="en-GB" sz="1800" dirty="0" smtClean="0"/>
              <a:t>1. Yes                2. Yes                3. No</a:t>
            </a:r>
            <a:br>
              <a:rPr lang="en-GB" sz="1800" dirty="0" smtClean="0"/>
            </a:br>
            <a:r>
              <a:rPr lang="en-GB" sz="1800" dirty="0" smtClean="0"/>
              <a:t>                                                   4. Yes                5. No                 6. Yes</a:t>
            </a:r>
            <a:br>
              <a:rPr lang="en-GB" sz="1800" dirty="0" smtClean="0"/>
            </a:br>
            <a:r>
              <a:rPr lang="en-GB" sz="1800" dirty="0" smtClean="0"/>
              <a:t>                                                   7. No                 8. Yes</a:t>
            </a:r>
            <a:endParaRPr lang="en-GB" sz="1800" dirty="0">
              <a:solidFill>
                <a:srgbClr val="FF00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txBody>
          <a:bodyPr>
            <a:noAutofit/>
          </a:bodyPr>
          <a:lstStyle/>
          <a:p>
            <a:pPr algn="l"/>
            <a:r>
              <a:rPr lang="en-GB" sz="1800" dirty="0" smtClean="0">
                <a:solidFill>
                  <a:srgbClr val="FF0000"/>
                </a:solidFill>
                <a:latin typeface="Times New Roman" pitchFamily="18" charset="0"/>
                <a:cs typeface="Times New Roman" pitchFamily="18" charset="0"/>
              </a:rPr>
              <a:t/>
            </a:r>
            <a:br>
              <a:rPr lang="en-GB" sz="1800" dirty="0" smtClean="0">
                <a:solidFill>
                  <a:srgbClr val="FF0000"/>
                </a:solidFill>
                <a:latin typeface="Times New Roman" pitchFamily="18" charset="0"/>
                <a:cs typeface="Times New Roman" pitchFamily="18" charset="0"/>
              </a:rPr>
            </a:br>
            <a:r>
              <a:rPr lang="en-GB" sz="1800" dirty="0" smtClean="0">
                <a:solidFill>
                  <a:srgbClr val="FF0000"/>
                </a:solidFill>
                <a:latin typeface="Times New Roman" pitchFamily="18" charset="0"/>
                <a:cs typeface="Times New Roman" pitchFamily="18" charset="0"/>
              </a:rPr>
              <a:t>                               2.15. Applying new reading skills. You can’t change YOU!</a:t>
            </a:r>
            <a:br>
              <a:rPr lang="en-GB" sz="1800" dirty="0" smtClean="0">
                <a:solidFill>
                  <a:srgbClr val="FF0000"/>
                </a:solidFill>
                <a:latin typeface="Times New Roman" pitchFamily="18" charset="0"/>
                <a:cs typeface="Times New Roman" pitchFamily="18" charset="0"/>
              </a:rPr>
            </a:br>
            <a:r>
              <a:rPr lang="en-GB" sz="1800" dirty="0" smtClean="0">
                <a:solidFill>
                  <a:srgbClr val="FF0000"/>
                </a:solidFill>
                <a:latin typeface="Times New Roman" pitchFamily="18" charset="0"/>
                <a:cs typeface="Times New Roman" pitchFamily="18" charset="0"/>
              </a:rPr>
              <a:t>                                              D. Showing comprehension. P. 60 </a:t>
            </a:r>
            <a:br>
              <a:rPr lang="en-GB" sz="1800" dirty="0" smtClean="0">
                <a:solidFill>
                  <a:srgbClr val="FF0000"/>
                </a:solidFill>
                <a:latin typeface="Times New Roman" pitchFamily="18" charset="0"/>
                <a:cs typeface="Times New Roman" pitchFamily="18" charset="0"/>
              </a:rPr>
            </a:br>
            <a:r>
              <a:rPr lang="en-GB" sz="1800" dirty="0" smtClean="0">
                <a:solidFill>
                  <a:srgbClr val="FF0000"/>
                </a:solidFill>
                <a:latin typeface="Times New Roman" pitchFamily="18" charset="0"/>
                <a:cs typeface="Times New Roman" pitchFamily="18" charset="0"/>
              </a:rPr>
              <a:t/>
            </a:r>
            <a:br>
              <a:rPr lang="en-GB" sz="1800" dirty="0" smtClean="0">
                <a:solidFill>
                  <a:srgbClr val="FF0000"/>
                </a:solidFill>
                <a:latin typeface="Times New Roman" pitchFamily="18" charset="0"/>
                <a:cs typeface="Times New Roman" pitchFamily="18" charset="0"/>
              </a:rPr>
            </a:br>
            <a:r>
              <a:rPr lang="en-GB" sz="1800" dirty="0" smtClean="0">
                <a:solidFill>
                  <a:srgbClr val="FF0000"/>
                </a:solidFill>
              </a:rPr>
              <a:t>1. </a:t>
            </a:r>
            <a:r>
              <a:rPr lang="en-GB" sz="1800" dirty="0" smtClean="0"/>
              <a:t/>
            </a:r>
            <a:br>
              <a:rPr lang="en-GB" sz="1800" dirty="0" smtClean="0"/>
            </a:br>
            <a:r>
              <a:rPr lang="en-GB" sz="1800" dirty="0" smtClean="0"/>
              <a:t>a. They make fun of people because of their height, weight, forgetfulness, or the fact that they  wear glasses.</a:t>
            </a:r>
            <a:br>
              <a:rPr lang="en-GB" sz="1800" dirty="0" smtClean="0"/>
            </a:br>
            <a:r>
              <a:rPr lang="en-GB" sz="1800" dirty="0" smtClean="0"/>
              <a:t>    b. Shorty, Fatty, Four Eyes, stupid.  </a:t>
            </a:r>
            <a:br>
              <a:rPr lang="en-GB" sz="1800" dirty="0" smtClean="0"/>
            </a:br>
            <a:r>
              <a:rPr lang="en-GB" sz="1800" dirty="0" smtClean="0"/>
              <a:t>    c. They are concerned about body and brain.</a:t>
            </a:r>
            <a:r>
              <a:rPr lang="en-GB" sz="1800" dirty="0" smtClean="0">
                <a:solidFill>
                  <a:srgbClr val="FF0000"/>
                </a:solidFill>
                <a:latin typeface="Times New Roman" pitchFamily="18" charset="0"/>
                <a:cs typeface="Times New Roman" pitchFamily="18" charset="0"/>
              </a:rPr>
              <a:t/>
            </a:r>
            <a:br>
              <a:rPr lang="en-GB" sz="1800" dirty="0" smtClean="0">
                <a:solidFill>
                  <a:srgbClr val="FF0000"/>
                </a:solidFill>
                <a:latin typeface="Times New Roman" pitchFamily="18" charset="0"/>
                <a:cs typeface="Times New Roman" pitchFamily="18" charset="0"/>
              </a:rPr>
            </a:br>
            <a:r>
              <a:rPr lang="en-GB" sz="1800" dirty="0" smtClean="0">
                <a:solidFill>
                  <a:srgbClr val="FF0000"/>
                </a:solidFill>
              </a:rPr>
              <a:t>2. </a:t>
            </a:r>
            <a:r>
              <a:rPr lang="en-GB" sz="1800" dirty="0" smtClean="0"/>
              <a:t/>
            </a:r>
            <a:br>
              <a:rPr lang="en-GB" sz="1800" dirty="0" smtClean="0"/>
            </a:br>
            <a:r>
              <a:rPr lang="en-GB" sz="1800" dirty="0" smtClean="0"/>
              <a:t>a. They use a rude word, or make comments about a person’s race, colour, religion, nationality.</a:t>
            </a:r>
            <a:br>
              <a:rPr lang="en-GB" sz="1800" dirty="0" smtClean="0"/>
            </a:br>
            <a:r>
              <a:rPr lang="en-GB" sz="1800" dirty="0" smtClean="0"/>
              <a:t>b. About poor people or people from a particular place.</a:t>
            </a:r>
            <a:br>
              <a:rPr lang="en-GB" sz="1800" dirty="0" smtClean="0"/>
            </a:br>
            <a:r>
              <a:rPr lang="en-GB" sz="1800" dirty="0" smtClean="0"/>
              <a:t>c. They are concerned about </a:t>
            </a:r>
            <a:r>
              <a:rPr lang="en-GB" sz="1800" smtClean="0"/>
              <a:t>social groups and </a:t>
            </a:r>
            <a:r>
              <a:rPr lang="en-GB" sz="1800" dirty="0" smtClean="0"/>
              <a:t>background.</a:t>
            </a:r>
            <a:br>
              <a:rPr lang="en-GB" sz="1800" dirty="0" smtClean="0"/>
            </a:br>
            <a:r>
              <a:rPr lang="en-GB" sz="1800" dirty="0" smtClean="0"/>
              <a:t/>
            </a:r>
            <a:br>
              <a:rPr lang="en-GB" sz="1800" dirty="0" smtClean="0"/>
            </a:br>
            <a:r>
              <a:rPr lang="en-GB" sz="1800" dirty="0" smtClean="0">
                <a:solidFill>
                  <a:srgbClr val="FF0000"/>
                </a:solidFill>
              </a:rPr>
              <a:t>3. </a:t>
            </a:r>
            <a:r>
              <a:rPr lang="en-GB" sz="1800" dirty="0" smtClean="0"/>
              <a:t/>
            </a:r>
            <a:br>
              <a:rPr lang="en-GB" sz="1800" dirty="0" smtClean="0"/>
            </a:br>
            <a:r>
              <a:rPr lang="en-GB" sz="1800" dirty="0" smtClean="0"/>
              <a:t>a. Physical and mental.</a:t>
            </a:r>
            <a:br>
              <a:rPr lang="en-GB" sz="1800" dirty="0" smtClean="0"/>
            </a:br>
            <a:r>
              <a:rPr lang="en-GB" sz="1800" dirty="0" smtClean="0"/>
              <a:t>b. He or she hits the other person.</a:t>
            </a:r>
            <a:br>
              <a:rPr lang="en-GB" sz="1800" dirty="0" smtClean="0"/>
            </a:br>
            <a:r>
              <a:rPr lang="en-GB" sz="1800" dirty="0" smtClean="0"/>
              <a:t>c. He or she makes jokes about the other person.</a:t>
            </a:r>
            <a:r>
              <a:rPr lang="en-GB" sz="1800" dirty="0" smtClean="0">
                <a:solidFill>
                  <a:srgbClr val="FF0000"/>
                </a:solidFill>
                <a:latin typeface="Times New Roman" pitchFamily="18" charset="0"/>
                <a:cs typeface="Times New Roman" pitchFamily="18" charset="0"/>
              </a:rPr>
              <a:t/>
            </a:r>
            <a:br>
              <a:rPr lang="en-GB" sz="1800" dirty="0" smtClean="0">
                <a:solidFill>
                  <a:srgbClr val="FF0000"/>
                </a:solidFill>
                <a:latin typeface="Times New Roman" pitchFamily="18" charset="0"/>
                <a:cs typeface="Times New Roman" pitchFamily="18" charset="0"/>
              </a:rPr>
            </a:br>
            <a:endParaRPr lang="en-GB" sz="1800" dirty="0">
              <a:solidFill>
                <a:srgbClr val="FF00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txBody>
          <a:bodyPr>
            <a:noAutofit/>
          </a:bodyPr>
          <a:lstStyle/>
          <a:p>
            <a:pPr algn="l">
              <a:lnSpc>
                <a:spcPct val="150000"/>
              </a:lnSpc>
            </a:pPr>
            <a:r>
              <a:rPr lang="en-GB" sz="1800" dirty="0" smtClean="0">
                <a:solidFill>
                  <a:srgbClr val="FF0000"/>
                </a:solidFill>
                <a:latin typeface="Times New Roman" pitchFamily="18" charset="0"/>
                <a:cs typeface="Times New Roman" pitchFamily="18" charset="0"/>
              </a:rPr>
              <a:t/>
            </a:r>
            <a:br>
              <a:rPr lang="en-GB" sz="1800" dirty="0" smtClean="0">
                <a:solidFill>
                  <a:srgbClr val="FF0000"/>
                </a:solidFill>
                <a:latin typeface="Times New Roman" pitchFamily="18" charset="0"/>
                <a:cs typeface="Times New Roman" pitchFamily="18" charset="0"/>
              </a:rPr>
            </a:br>
            <a:r>
              <a:rPr lang="en-GB" sz="1800" dirty="0" smtClean="0">
                <a:solidFill>
                  <a:srgbClr val="FF0000"/>
                </a:solidFill>
                <a:latin typeface="Times New Roman" pitchFamily="18" charset="0"/>
                <a:cs typeface="Times New Roman" pitchFamily="18" charset="0"/>
              </a:rPr>
              <a:t>                                          Knowledge quiz. Sociology and psychology</a:t>
            </a:r>
            <a:br>
              <a:rPr lang="en-GB" sz="1800" dirty="0" smtClean="0">
                <a:solidFill>
                  <a:srgbClr val="FF0000"/>
                </a:solidFill>
                <a:latin typeface="Times New Roman" pitchFamily="18" charset="0"/>
                <a:cs typeface="Times New Roman" pitchFamily="18" charset="0"/>
              </a:rPr>
            </a:br>
            <a:r>
              <a:rPr lang="en-GB" sz="1800" dirty="0" smtClean="0">
                <a:solidFill>
                  <a:srgbClr val="FF0000"/>
                </a:solidFill>
                <a:latin typeface="Times New Roman" pitchFamily="18" charset="0"/>
                <a:cs typeface="Times New Roman" pitchFamily="18" charset="0"/>
              </a:rPr>
              <a:t>                                                                      P. 62</a:t>
            </a:r>
            <a:br>
              <a:rPr lang="en-GB" sz="1800" dirty="0" smtClean="0">
                <a:solidFill>
                  <a:srgbClr val="FF0000"/>
                </a:solidFill>
                <a:latin typeface="Times New Roman" pitchFamily="18" charset="0"/>
                <a:cs typeface="Times New Roman" pitchFamily="18" charset="0"/>
              </a:rPr>
            </a:br>
            <a:r>
              <a:rPr lang="en-GB" sz="1800" dirty="0" smtClean="0">
                <a:solidFill>
                  <a:srgbClr val="FF0000"/>
                </a:solidFill>
                <a:latin typeface="Times New Roman" pitchFamily="18" charset="0"/>
                <a:cs typeface="Times New Roman" pitchFamily="18" charset="0"/>
              </a:rPr>
              <a:t/>
            </a:r>
            <a:br>
              <a:rPr lang="en-GB" sz="1800" dirty="0" smtClean="0">
                <a:solidFill>
                  <a:srgbClr val="FF0000"/>
                </a:solidFill>
                <a:latin typeface="Times New Roman" pitchFamily="18" charset="0"/>
                <a:cs typeface="Times New Roman" pitchFamily="18" charset="0"/>
              </a:rPr>
            </a:br>
            <a:r>
              <a:rPr lang="en-GB" sz="1800" dirty="0" smtClean="0">
                <a:solidFill>
                  <a:srgbClr val="FF0000"/>
                </a:solidFill>
                <a:latin typeface="Times New Roman" pitchFamily="18" charset="0"/>
                <a:cs typeface="Times New Roman" pitchFamily="18" charset="0"/>
              </a:rPr>
              <a:t>           </a:t>
            </a:r>
            <a:r>
              <a:rPr lang="en-GB" sz="1800" dirty="0" smtClean="0">
                <a:latin typeface="Times New Roman" pitchFamily="18" charset="0"/>
                <a:cs typeface="Times New Roman" pitchFamily="18" charset="0"/>
              </a:rPr>
              <a:t>1-</a:t>
            </a:r>
            <a:r>
              <a:rPr lang="en-GB" sz="1800" dirty="0" smtClean="0">
                <a:solidFill>
                  <a:srgbClr val="FF0000"/>
                </a:solidFill>
                <a:latin typeface="Times New Roman" pitchFamily="18" charset="0"/>
                <a:cs typeface="Times New Roman" pitchFamily="18" charset="0"/>
              </a:rPr>
              <a:t> </a:t>
            </a:r>
            <a:br>
              <a:rPr lang="en-GB" sz="1800" dirty="0" smtClean="0">
                <a:solidFill>
                  <a:srgbClr val="FF0000"/>
                </a:solidFill>
                <a:latin typeface="Times New Roman" pitchFamily="18" charset="0"/>
                <a:cs typeface="Times New Roman" pitchFamily="18" charset="0"/>
              </a:rPr>
            </a:br>
            <a:r>
              <a:rPr lang="en-GB" sz="1800" dirty="0" smtClean="0">
                <a:solidFill>
                  <a:srgbClr val="FF0000"/>
                </a:solidFill>
                <a:latin typeface="Times New Roman" pitchFamily="18" charset="0"/>
                <a:cs typeface="Times New Roman" pitchFamily="18" charset="0"/>
              </a:rPr>
              <a:t>             </a:t>
            </a:r>
            <a:r>
              <a:rPr lang="en-GB" sz="1800" dirty="0" smtClean="0"/>
              <a:t>a. Human mind and individual behaviour</a:t>
            </a:r>
            <a:br>
              <a:rPr lang="en-GB" sz="1800" dirty="0" smtClean="0"/>
            </a:br>
            <a:r>
              <a:rPr lang="en-GB" sz="1800" dirty="0" smtClean="0"/>
              <a:t>              b. People in groups; the relationships between people.</a:t>
            </a:r>
            <a:r>
              <a:rPr lang="en-GB" sz="1800" dirty="0" smtClean="0">
                <a:solidFill>
                  <a:srgbClr val="FF0000"/>
                </a:solidFill>
                <a:latin typeface="Times New Roman" pitchFamily="18" charset="0"/>
                <a:cs typeface="Times New Roman" pitchFamily="18" charset="0"/>
              </a:rPr>
              <a:t/>
            </a:r>
            <a:br>
              <a:rPr lang="en-GB" sz="1800" dirty="0" smtClean="0">
                <a:solidFill>
                  <a:srgbClr val="FF0000"/>
                </a:solidFill>
                <a:latin typeface="Times New Roman" pitchFamily="18" charset="0"/>
                <a:cs typeface="Times New Roman" pitchFamily="18" charset="0"/>
              </a:rPr>
            </a:br>
            <a:r>
              <a:rPr lang="en-GB" sz="1800" dirty="0" smtClean="0">
                <a:solidFill>
                  <a:srgbClr val="FF0000"/>
                </a:solidFill>
                <a:latin typeface="Times New Roman" pitchFamily="18" charset="0"/>
                <a:cs typeface="Times New Roman" pitchFamily="18" charset="0"/>
              </a:rPr>
              <a:t>             </a:t>
            </a:r>
            <a:r>
              <a:rPr lang="en-GB" sz="1800" dirty="0" smtClean="0"/>
              <a:t>c. Hurting someone, by making fun of them or hitting them</a:t>
            </a:r>
            <a:br>
              <a:rPr lang="en-GB" sz="1800" dirty="0" smtClean="0"/>
            </a:br>
            <a:r>
              <a:rPr lang="en-GB" sz="1800" dirty="0" smtClean="0"/>
              <a:t>              d. Behaviour is actions; personality is attitude</a:t>
            </a:r>
            <a:r>
              <a:rPr lang="en-GB" sz="1800" dirty="0" smtClean="0">
                <a:solidFill>
                  <a:srgbClr val="FF0000"/>
                </a:solidFill>
                <a:latin typeface="Times New Roman" pitchFamily="18" charset="0"/>
                <a:cs typeface="Times New Roman" pitchFamily="18" charset="0"/>
              </a:rPr>
              <a:t/>
            </a:r>
            <a:br>
              <a:rPr lang="en-GB" sz="1800" dirty="0" smtClean="0">
                <a:solidFill>
                  <a:srgbClr val="FF0000"/>
                </a:solidFill>
                <a:latin typeface="Times New Roman" pitchFamily="18" charset="0"/>
                <a:cs typeface="Times New Roman" pitchFamily="18" charset="0"/>
              </a:rPr>
            </a:br>
            <a:endParaRPr lang="en-GB" sz="1800" dirty="0">
              <a:solidFill>
                <a:srgbClr val="FF00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txBody>
          <a:bodyPr>
            <a:noAutofit/>
          </a:bodyPr>
          <a:lstStyle/>
          <a:p>
            <a:pPr algn="l">
              <a:lnSpc>
                <a:spcPct val="150000"/>
              </a:lnSpc>
            </a:pPr>
            <a:r>
              <a:rPr lang="en-GB" sz="1800" dirty="0" smtClean="0">
                <a:solidFill>
                  <a:srgbClr val="FF0000"/>
                </a:solidFill>
                <a:latin typeface="Times New Roman" pitchFamily="18" charset="0"/>
                <a:cs typeface="Times New Roman" pitchFamily="18" charset="0"/>
              </a:rPr>
              <a:t>2-</a:t>
            </a:r>
            <a:br>
              <a:rPr lang="en-GB" sz="1800" dirty="0" smtClean="0">
                <a:solidFill>
                  <a:srgbClr val="FF0000"/>
                </a:solidFill>
                <a:latin typeface="Times New Roman" pitchFamily="18" charset="0"/>
                <a:cs typeface="Times New Roman" pitchFamily="18" charset="0"/>
              </a:rPr>
            </a:br>
            <a:r>
              <a:rPr lang="en-GB" sz="1800" dirty="0" smtClean="0">
                <a:solidFill>
                  <a:srgbClr val="FF0000"/>
                </a:solidFill>
                <a:latin typeface="Times New Roman" pitchFamily="18" charset="0"/>
                <a:cs typeface="Times New Roman" pitchFamily="18" charset="0"/>
              </a:rPr>
              <a:t/>
            </a:r>
            <a:br>
              <a:rPr lang="en-GB" sz="1800" dirty="0" smtClean="0">
                <a:solidFill>
                  <a:srgbClr val="FF0000"/>
                </a:solidFill>
                <a:latin typeface="Times New Roman" pitchFamily="18" charset="0"/>
                <a:cs typeface="Times New Roman" pitchFamily="18" charset="0"/>
              </a:rPr>
            </a:br>
            <a:r>
              <a:rPr lang="en-GB" sz="1800" dirty="0" smtClean="0">
                <a:solidFill>
                  <a:srgbClr val="FF0000"/>
                </a:solidFill>
                <a:latin typeface="Times New Roman" pitchFamily="18" charset="0"/>
                <a:cs typeface="Times New Roman" pitchFamily="18" charset="0"/>
              </a:rPr>
              <a:t/>
            </a:r>
            <a:br>
              <a:rPr lang="en-GB" sz="1800" dirty="0" smtClean="0">
                <a:solidFill>
                  <a:srgbClr val="FF0000"/>
                </a:solidFill>
                <a:latin typeface="Times New Roman" pitchFamily="18" charset="0"/>
                <a:cs typeface="Times New Roman" pitchFamily="18" charset="0"/>
              </a:rPr>
            </a:br>
            <a:r>
              <a:rPr lang="en-GB" sz="1800" dirty="0" smtClean="0">
                <a:solidFill>
                  <a:srgbClr val="FF0000"/>
                </a:solidFill>
                <a:latin typeface="Times New Roman" pitchFamily="18" charset="0"/>
                <a:cs typeface="Times New Roman" pitchFamily="18" charset="0"/>
              </a:rPr>
              <a:t/>
            </a:r>
            <a:br>
              <a:rPr lang="en-GB" sz="1800" dirty="0" smtClean="0">
                <a:solidFill>
                  <a:srgbClr val="FF0000"/>
                </a:solidFill>
                <a:latin typeface="Times New Roman" pitchFamily="18" charset="0"/>
                <a:cs typeface="Times New Roman" pitchFamily="18" charset="0"/>
              </a:rPr>
            </a:br>
            <a:r>
              <a:rPr lang="en-GB" sz="1800" dirty="0" smtClean="0">
                <a:solidFill>
                  <a:srgbClr val="FF0000"/>
                </a:solidFill>
                <a:latin typeface="Times New Roman" pitchFamily="18" charset="0"/>
                <a:cs typeface="Times New Roman" pitchFamily="18" charset="0"/>
              </a:rPr>
              <a:t/>
            </a:r>
            <a:br>
              <a:rPr lang="en-GB" sz="1800" dirty="0" smtClean="0">
                <a:solidFill>
                  <a:srgbClr val="FF0000"/>
                </a:solidFill>
                <a:latin typeface="Times New Roman" pitchFamily="18" charset="0"/>
                <a:cs typeface="Times New Roman" pitchFamily="18" charset="0"/>
              </a:rPr>
            </a:br>
            <a:r>
              <a:rPr lang="en-GB" sz="1800" dirty="0" smtClean="0">
                <a:solidFill>
                  <a:srgbClr val="FF0000"/>
                </a:solidFill>
                <a:latin typeface="Times New Roman" pitchFamily="18" charset="0"/>
                <a:cs typeface="Times New Roman" pitchFamily="18" charset="0"/>
              </a:rPr>
              <a:t/>
            </a:r>
            <a:br>
              <a:rPr lang="en-GB" sz="1800" dirty="0" smtClean="0">
                <a:solidFill>
                  <a:srgbClr val="FF0000"/>
                </a:solidFill>
                <a:latin typeface="Times New Roman" pitchFamily="18" charset="0"/>
                <a:cs typeface="Times New Roman" pitchFamily="18" charset="0"/>
              </a:rPr>
            </a:br>
            <a:r>
              <a:rPr lang="en-GB" sz="1800" dirty="0" smtClean="0">
                <a:solidFill>
                  <a:srgbClr val="FF0000"/>
                </a:solidFill>
                <a:latin typeface="Times New Roman" pitchFamily="18" charset="0"/>
                <a:cs typeface="Times New Roman" pitchFamily="18" charset="0"/>
              </a:rPr>
              <a:t/>
            </a:r>
            <a:br>
              <a:rPr lang="en-GB" sz="1800" dirty="0" smtClean="0">
                <a:solidFill>
                  <a:srgbClr val="FF0000"/>
                </a:solidFill>
                <a:latin typeface="Times New Roman" pitchFamily="18" charset="0"/>
                <a:cs typeface="Times New Roman" pitchFamily="18" charset="0"/>
              </a:rPr>
            </a:br>
            <a:r>
              <a:rPr lang="en-GB" sz="1800" dirty="0" smtClean="0">
                <a:solidFill>
                  <a:srgbClr val="FF0000"/>
                </a:solidFill>
                <a:latin typeface="Times New Roman" pitchFamily="18" charset="0"/>
                <a:cs typeface="Times New Roman" pitchFamily="18" charset="0"/>
              </a:rPr>
              <a:t/>
            </a:r>
            <a:br>
              <a:rPr lang="en-GB" sz="1800" dirty="0" smtClean="0">
                <a:solidFill>
                  <a:srgbClr val="FF0000"/>
                </a:solidFill>
                <a:latin typeface="Times New Roman" pitchFamily="18" charset="0"/>
                <a:cs typeface="Times New Roman" pitchFamily="18" charset="0"/>
              </a:rPr>
            </a:br>
            <a:r>
              <a:rPr lang="en-GB" sz="1800" dirty="0" smtClean="0">
                <a:solidFill>
                  <a:srgbClr val="FF0000"/>
                </a:solidFill>
                <a:latin typeface="Times New Roman" pitchFamily="18" charset="0"/>
                <a:cs typeface="Times New Roman" pitchFamily="18" charset="0"/>
              </a:rPr>
              <a:t/>
            </a:r>
            <a:br>
              <a:rPr lang="en-GB" sz="1800" dirty="0" smtClean="0">
                <a:solidFill>
                  <a:srgbClr val="FF0000"/>
                </a:solidFill>
                <a:latin typeface="Times New Roman" pitchFamily="18" charset="0"/>
                <a:cs typeface="Times New Roman" pitchFamily="18" charset="0"/>
              </a:rPr>
            </a:br>
            <a:r>
              <a:rPr lang="en-GB" sz="1800" dirty="0" smtClean="0">
                <a:solidFill>
                  <a:srgbClr val="FF0000"/>
                </a:solidFill>
                <a:latin typeface="Times New Roman" pitchFamily="18" charset="0"/>
                <a:cs typeface="Times New Roman" pitchFamily="18" charset="0"/>
              </a:rPr>
              <a:t/>
            </a:r>
            <a:br>
              <a:rPr lang="en-GB" sz="1800" dirty="0" smtClean="0">
                <a:solidFill>
                  <a:srgbClr val="FF0000"/>
                </a:solidFill>
                <a:latin typeface="Times New Roman" pitchFamily="18" charset="0"/>
                <a:cs typeface="Times New Roman" pitchFamily="18" charset="0"/>
              </a:rPr>
            </a:br>
            <a:endParaRPr lang="en-GB" sz="1800" dirty="0">
              <a:solidFill>
                <a:srgbClr val="FF0000"/>
              </a:solidFill>
              <a:latin typeface="Times New Roman" pitchFamily="18" charset="0"/>
              <a:cs typeface="Times New Roman" pitchFamily="18" charset="0"/>
            </a:endParaRPr>
          </a:p>
        </p:txBody>
      </p:sp>
      <p:graphicFrame>
        <p:nvGraphicFramePr>
          <p:cNvPr id="3" name="Table 2"/>
          <p:cNvGraphicFramePr>
            <a:graphicFrameLocks noGrp="1"/>
          </p:cNvGraphicFramePr>
          <p:nvPr/>
        </p:nvGraphicFramePr>
        <p:xfrm>
          <a:off x="928662" y="1500174"/>
          <a:ext cx="7358114" cy="4683760"/>
        </p:xfrm>
        <a:graphic>
          <a:graphicData uri="http://schemas.openxmlformats.org/drawingml/2006/table">
            <a:tbl>
              <a:tblPr firstRow="1" bandRow="1">
                <a:tableStyleId>{5C22544A-7EE6-4342-B048-85BDC9FD1C3A}</a:tableStyleId>
              </a:tblPr>
              <a:tblGrid>
                <a:gridCol w="4786346"/>
                <a:gridCol w="428628"/>
                <a:gridCol w="2143140"/>
              </a:tblGrid>
              <a:tr h="370840">
                <a:tc>
                  <a:txBody>
                    <a:bodyPr/>
                    <a:lstStyle/>
                    <a:p>
                      <a:r>
                        <a:rPr lang="en-GB" sz="1700" b="0" kern="1200" baseline="0" dirty="0" smtClean="0">
                          <a:solidFill>
                            <a:schemeClr val="tx1"/>
                          </a:solidFill>
                          <a:latin typeface="+mn-lt"/>
                          <a:ea typeface="+mn-ea"/>
                          <a:cs typeface="+mn-cs"/>
                        </a:rPr>
                        <a:t>a. Who wrote </a:t>
                      </a:r>
                      <a:r>
                        <a:rPr lang="en-GB" sz="1700" b="0" i="1" kern="1200" baseline="0" dirty="0" smtClean="0">
                          <a:solidFill>
                            <a:schemeClr val="tx1"/>
                          </a:solidFill>
                          <a:latin typeface="+mn-lt"/>
                          <a:ea typeface="+mn-ea"/>
                          <a:cs typeface="+mn-cs"/>
                        </a:rPr>
                        <a:t>Para Psyche in </a:t>
                      </a:r>
                      <a:r>
                        <a:rPr lang="en-GB" sz="1700" b="0" kern="1200" baseline="0" dirty="0" smtClean="0">
                          <a:solidFill>
                            <a:schemeClr val="tx1"/>
                          </a:solidFill>
                          <a:latin typeface="+mn-lt"/>
                          <a:ea typeface="+mn-ea"/>
                          <a:cs typeface="+mn-cs"/>
                        </a:rPr>
                        <a:t>the 4th century BCE?</a:t>
                      </a:r>
                      <a:endParaRPr lang="en-GB" sz="17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GB" sz="1800" b="0" kern="1200" baseline="0" dirty="0" smtClean="0">
                          <a:solidFill>
                            <a:schemeClr val="tx1"/>
                          </a:solidFill>
                          <a:latin typeface="+mn-lt"/>
                          <a:ea typeface="+mn-ea"/>
                          <a:cs typeface="+mn-cs"/>
                        </a:rPr>
                        <a:t>g</a:t>
                      </a:r>
                      <a:endParaRPr lang="en-GB"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GB" sz="1800" b="0" kern="1200" baseline="0" dirty="0" smtClean="0">
                          <a:solidFill>
                            <a:schemeClr val="tx1"/>
                          </a:solidFill>
                          <a:latin typeface="+mn-lt"/>
                          <a:ea typeface="+mn-ea"/>
                          <a:cs typeface="+mn-cs"/>
                        </a:rPr>
                        <a:t>Steven Pinker</a:t>
                      </a:r>
                      <a:endParaRPr lang="en-GB"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370840">
                <a:tc>
                  <a:txBody>
                    <a:bodyPr/>
                    <a:lstStyle/>
                    <a:p>
                      <a:r>
                        <a:rPr lang="en-GB" sz="1800" kern="1200" baseline="0" dirty="0" smtClean="0">
                          <a:solidFill>
                            <a:schemeClr val="dk1"/>
                          </a:solidFill>
                          <a:latin typeface="+mn-lt"/>
                          <a:ea typeface="+mn-ea"/>
                          <a:cs typeface="+mn-cs"/>
                        </a:rPr>
                        <a:t>b. Who is sometimes called the ‘Father of Sociology’?</a:t>
                      </a:r>
                      <a:endParaRPr lang="en-GB"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GB" b="0" dirty="0" smtClean="0">
                          <a:solidFill>
                            <a:schemeClr val="tx1"/>
                          </a:solidFill>
                        </a:rPr>
                        <a:t>c</a:t>
                      </a:r>
                      <a:endParaRPr lang="en-GB"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GB" sz="1800" kern="1200" baseline="0" dirty="0" smtClean="0">
                          <a:solidFill>
                            <a:schemeClr val="dk1"/>
                          </a:solidFill>
                          <a:latin typeface="+mn-lt"/>
                          <a:ea typeface="+mn-ea"/>
                          <a:cs typeface="+mn-cs"/>
                        </a:rPr>
                        <a:t>Wilhelm Wundt</a:t>
                      </a:r>
                      <a:endParaRPr lang="en-GB" sz="18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370840">
                <a:tc>
                  <a:txBody>
                    <a:bodyPr/>
                    <a:lstStyle/>
                    <a:p>
                      <a:r>
                        <a:rPr lang="en-GB" sz="1800" kern="1200" baseline="0" dirty="0" smtClean="0">
                          <a:solidFill>
                            <a:schemeClr val="dk1"/>
                          </a:solidFill>
                          <a:latin typeface="+mn-lt"/>
                          <a:ea typeface="+mn-ea"/>
                          <a:cs typeface="+mn-cs"/>
                        </a:rPr>
                        <a:t>c. Who opened the first psychology school?</a:t>
                      </a:r>
                      <a:endParaRPr lang="en-GB"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GB" b="0" dirty="0" smtClean="0">
                          <a:solidFill>
                            <a:schemeClr val="tx1"/>
                          </a:solidFill>
                        </a:rPr>
                        <a:t>d</a:t>
                      </a:r>
                      <a:endParaRPr lang="en-GB"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GB" sz="1800" kern="1200" baseline="0" dirty="0" smtClean="0">
                          <a:solidFill>
                            <a:schemeClr val="dk1"/>
                          </a:solidFill>
                          <a:latin typeface="+mn-lt"/>
                          <a:ea typeface="+mn-ea"/>
                          <a:cs typeface="+mn-cs"/>
                        </a:rPr>
                        <a:t>Ivan Pavlov</a:t>
                      </a:r>
                      <a:endParaRPr lang="en-GB"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370840">
                <a:tc>
                  <a:txBody>
                    <a:bodyPr/>
                    <a:lstStyle/>
                    <a:p>
                      <a:r>
                        <a:rPr lang="en-GB" sz="1800" kern="1200" baseline="0" dirty="0" smtClean="0">
                          <a:solidFill>
                            <a:schemeClr val="dk1"/>
                          </a:solidFill>
                          <a:latin typeface="+mn-lt"/>
                          <a:ea typeface="+mn-ea"/>
                          <a:cs typeface="+mn-cs"/>
                        </a:rPr>
                        <a:t>d. Who, at the end of the 19</a:t>
                      </a:r>
                      <a:r>
                        <a:rPr lang="en-GB" sz="1800" kern="1200" baseline="30000" dirty="0" smtClean="0">
                          <a:solidFill>
                            <a:schemeClr val="dk1"/>
                          </a:solidFill>
                          <a:latin typeface="+mn-lt"/>
                          <a:ea typeface="+mn-ea"/>
                          <a:cs typeface="+mn-cs"/>
                        </a:rPr>
                        <a:t>th</a:t>
                      </a:r>
                      <a:r>
                        <a:rPr lang="en-GB" sz="1800" kern="1200" baseline="0" dirty="0" smtClean="0">
                          <a:solidFill>
                            <a:schemeClr val="dk1"/>
                          </a:solidFill>
                          <a:latin typeface="+mn-lt"/>
                          <a:ea typeface="+mn-ea"/>
                          <a:cs typeface="+mn-cs"/>
                        </a:rPr>
                        <a:t> century, asked: ‘How do people learn?’</a:t>
                      </a:r>
                      <a:endParaRPr lang="en-GB"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GB" b="0" dirty="0" smtClean="0">
                          <a:solidFill>
                            <a:schemeClr val="tx1"/>
                          </a:solidFill>
                        </a:rPr>
                        <a:t>h</a:t>
                      </a:r>
                      <a:endParaRPr lang="en-GB"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GB" sz="1800" kern="1200" baseline="0" dirty="0" err="1" smtClean="0">
                          <a:solidFill>
                            <a:schemeClr val="dk1"/>
                          </a:solidFill>
                          <a:latin typeface="+mn-lt"/>
                          <a:ea typeface="+mn-ea"/>
                          <a:cs typeface="+mn-cs"/>
                        </a:rPr>
                        <a:t>Ahmedi</a:t>
                      </a:r>
                      <a:r>
                        <a:rPr lang="en-GB" sz="1800" kern="1200" baseline="0" dirty="0" smtClean="0">
                          <a:solidFill>
                            <a:schemeClr val="dk1"/>
                          </a:solidFill>
                          <a:latin typeface="+mn-lt"/>
                          <a:ea typeface="+mn-ea"/>
                          <a:cs typeface="+mn-cs"/>
                        </a:rPr>
                        <a:t> </a:t>
                      </a:r>
                      <a:r>
                        <a:rPr lang="en-GB" sz="1800" kern="1200" baseline="0" dirty="0" err="1" smtClean="0">
                          <a:solidFill>
                            <a:schemeClr val="dk1"/>
                          </a:solidFill>
                          <a:latin typeface="+mn-lt"/>
                          <a:ea typeface="+mn-ea"/>
                          <a:cs typeface="+mn-cs"/>
                        </a:rPr>
                        <a:t>Khani</a:t>
                      </a:r>
                      <a:endParaRPr lang="en-GB"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370840">
                <a:tc>
                  <a:txBody>
                    <a:bodyPr/>
                    <a:lstStyle/>
                    <a:p>
                      <a:r>
                        <a:rPr lang="en-GB" sz="1800" kern="1200" baseline="0" dirty="0" smtClean="0">
                          <a:solidFill>
                            <a:schemeClr val="dk1"/>
                          </a:solidFill>
                          <a:latin typeface="+mn-lt"/>
                          <a:ea typeface="+mn-ea"/>
                          <a:cs typeface="+mn-cs"/>
                        </a:rPr>
                        <a:t>e. Who started the science of cognitive psychology in the 1960s?</a:t>
                      </a:r>
                      <a:endParaRPr lang="en-GB"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GB" b="0" dirty="0" smtClean="0">
                          <a:solidFill>
                            <a:schemeClr val="tx1"/>
                          </a:solidFill>
                        </a:rPr>
                        <a:t>a</a:t>
                      </a:r>
                      <a:endParaRPr lang="en-GB"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GB" sz="1800" kern="1200" baseline="0" dirty="0" smtClean="0">
                          <a:solidFill>
                            <a:schemeClr val="dk1"/>
                          </a:solidFill>
                          <a:latin typeface="+mn-lt"/>
                          <a:ea typeface="+mn-ea"/>
                          <a:cs typeface="+mn-cs"/>
                        </a:rPr>
                        <a:t>Aristotle</a:t>
                      </a:r>
                      <a:endParaRPr lang="en-GB"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370840">
                <a:tc>
                  <a:txBody>
                    <a:bodyPr/>
                    <a:lstStyle/>
                    <a:p>
                      <a:r>
                        <a:rPr lang="en-GB" sz="1800" kern="1200" baseline="0" dirty="0" smtClean="0">
                          <a:solidFill>
                            <a:schemeClr val="dk1"/>
                          </a:solidFill>
                          <a:latin typeface="+mn-lt"/>
                          <a:ea typeface="+mn-ea"/>
                          <a:cs typeface="+mn-cs"/>
                        </a:rPr>
                        <a:t>f. Who is well known for research into human</a:t>
                      </a:r>
                    </a:p>
                    <a:p>
                      <a:r>
                        <a:rPr lang="en-GB" sz="1800" kern="1200" baseline="0" dirty="0" smtClean="0">
                          <a:solidFill>
                            <a:schemeClr val="dk1"/>
                          </a:solidFill>
                          <a:latin typeface="+mn-lt"/>
                          <a:ea typeface="+mn-ea"/>
                          <a:cs typeface="+mn-cs"/>
                        </a:rPr>
                        <a:t>memory?</a:t>
                      </a:r>
                      <a:endParaRPr lang="en-GB"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GB" b="0" dirty="0" smtClean="0">
                          <a:solidFill>
                            <a:schemeClr val="tx1"/>
                          </a:solidFill>
                        </a:rPr>
                        <a:t>f</a:t>
                      </a:r>
                      <a:endParaRPr lang="en-GB"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GB" sz="1800" kern="1200" baseline="0" dirty="0" smtClean="0">
                          <a:solidFill>
                            <a:schemeClr val="dk1"/>
                          </a:solidFill>
                          <a:latin typeface="+mn-lt"/>
                          <a:ea typeface="+mn-ea"/>
                          <a:cs typeface="+mn-cs"/>
                        </a:rPr>
                        <a:t>Elizabeth Loftus</a:t>
                      </a:r>
                      <a:endParaRPr lang="en-GB"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370840">
                <a:tc>
                  <a:txBody>
                    <a:bodyPr/>
                    <a:lstStyle/>
                    <a:p>
                      <a:r>
                        <a:rPr lang="en-GB" sz="1800" kern="1200" baseline="0" dirty="0" smtClean="0">
                          <a:solidFill>
                            <a:schemeClr val="dk1"/>
                          </a:solidFill>
                          <a:latin typeface="+mn-lt"/>
                          <a:ea typeface="+mn-ea"/>
                          <a:cs typeface="+mn-cs"/>
                        </a:rPr>
                        <a:t>g. Who wrote </a:t>
                      </a:r>
                      <a:r>
                        <a:rPr lang="en-GB" sz="1800" i="1" kern="1200" baseline="0" dirty="0" smtClean="0">
                          <a:solidFill>
                            <a:schemeClr val="dk1"/>
                          </a:solidFill>
                          <a:latin typeface="+mn-lt"/>
                          <a:ea typeface="+mn-ea"/>
                          <a:cs typeface="+mn-cs"/>
                        </a:rPr>
                        <a:t>The Language Instinct?</a:t>
                      </a:r>
                      <a:endParaRPr lang="en-GB"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GB" b="0" dirty="0" smtClean="0">
                          <a:solidFill>
                            <a:schemeClr val="tx1"/>
                          </a:solidFill>
                        </a:rPr>
                        <a:t>b</a:t>
                      </a:r>
                      <a:endParaRPr lang="en-GB"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GB" sz="1800" kern="1200" baseline="0" dirty="0" err="1" smtClean="0">
                          <a:solidFill>
                            <a:schemeClr val="dk1"/>
                          </a:solidFill>
                          <a:latin typeface="+mn-lt"/>
                          <a:ea typeface="+mn-ea"/>
                          <a:cs typeface="+mn-cs"/>
                        </a:rPr>
                        <a:t>Auguste</a:t>
                      </a:r>
                      <a:r>
                        <a:rPr lang="en-GB" sz="1800" kern="1200" baseline="0" dirty="0" smtClean="0">
                          <a:solidFill>
                            <a:schemeClr val="dk1"/>
                          </a:solidFill>
                          <a:latin typeface="+mn-lt"/>
                          <a:ea typeface="+mn-ea"/>
                          <a:cs typeface="+mn-cs"/>
                        </a:rPr>
                        <a:t> Comte</a:t>
                      </a:r>
                      <a:endParaRPr lang="en-GB"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370840">
                <a:tc>
                  <a:txBody>
                    <a:bodyPr/>
                    <a:lstStyle/>
                    <a:p>
                      <a:r>
                        <a:rPr lang="en-GB" sz="1800" kern="1200" baseline="0" dirty="0" smtClean="0">
                          <a:solidFill>
                            <a:schemeClr val="dk1"/>
                          </a:solidFill>
                          <a:latin typeface="+mn-lt"/>
                          <a:ea typeface="+mn-ea"/>
                          <a:cs typeface="+mn-cs"/>
                        </a:rPr>
                        <a:t>h. Who wrote </a:t>
                      </a:r>
                      <a:r>
                        <a:rPr lang="en-GB" sz="1800" i="1" kern="1200" baseline="0" dirty="0" err="1" smtClean="0">
                          <a:solidFill>
                            <a:schemeClr val="dk1"/>
                          </a:solidFill>
                          <a:latin typeface="+mn-lt"/>
                          <a:ea typeface="+mn-ea"/>
                          <a:cs typeface="+mn-cs"/>
                        </a:rPr>
                        <a:t>Mem</a:t>
                      </a:r>
                      <a:r>
                        <a:rPr lang="en-GB" sz="1800" i="1" kern="1200" baseline="0" dirty="0" smtClean="0">
                          <a:solidFill>
                            <a:schemeClr val="dk1"/>
                          </a:solidFill>
                          <a:latin typeface="+mn-lt"/>
                          <a:ea typeface="+mn-ea"/>
                          <a:cs typeface="+mn-cs"/>
                        </a:rPr>
                        <a:t> u </a:t>
                      </a:r>
                      <a:r>
                        <a:rPr lang="en-GB" sz="1800" i="1" kern="1200" baseline="0" dirty="0" err="1" smtClean="0">
                          <a:solidFill>
                            <a:schemeClr val="dk1"/>
                          </a:solidFill>
                          <a:latin typeface="+mn-lt"/>
                          <a:ea typeface="+mn-ea"/>
                          <a:cs typeface="+mn-cs"/>
                        </a:rPr>
                        <a:t>zin</a:t>
                      </a:r>
                      <a:r>
                        <a:rPr lang="en-GB" sz="1800" i="1" kern="1200" baseline="0" dirty="0" smtClean="0">
                          <a:solidFill>
                            <a:schemeClr val="dk1"/>
                          </a:solidFill>
                          <a:latin typeface="+mn-lt"/>
                          <a:ea typeface="+mn-ea"/>
                          <a:cs typeface="+mn-cs"/>
                        </a:rPr>
                        <a:t>?</a:t>
                      </a:r>
                      <a:endParaRPr lang="en-GB"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GB" b="0" dirty="0" err="1" smtClean="0">
                          <a:solidFill>
                            <a:schemeClr val="tx1"/>
                          </a:solidFill>
                        </a:rPr>
                        <a:t>i</a:t>
                      </a:r>
                      <a:endParaRPr lang="en-GB"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GB" sz="1800" kern="1200" baseline="0" dirty="0" smtClean="0">
                          <a:solidFill>
                            <a:schemeClr val="dk1"/>
                          </a:solidFill>
                          <a:latin typeface="+mn-lt"/>
                          <a:ea typeface="+mn-ea"/>
                          <a:cs typeface="+mn-cs"/>
                        </a:rPr>
                        <a:t>Locke and Descartes</a:t>
                      </a:r>
                      <a:endParaRPr lang="en-GB"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370840">
                <a:tc>
                  <a:txBody>
                    <a:bodyPr/>
                    <a:lstStyle/>
                    <a:p>
                      <a:r>
                        <a:rPr lang="en-GB" sz="1800" kern="1200" baseline="0" dirty="0" err="1" smtClean="0">
                          <a:solidFill>
                            <a:schemeClr val="dk1"/>
                          </a:solidFill>
                          <a:latin typeface="+mn-lt"/>
                          <a:ea typeface="+mn-ea"/>
                          <a:cs typeface="+mn-cs"/>
                        </a:rPr>
                        <a:t>i</a:t>
                      </a:r>
                      <a:r>
                        <a:rPr lang="en-GB" sz="1800" kern="1200" baseline="0" dirty="0" smtClean="0">
                          <a:solidFill>
                            <a:schemeClr val="dk1"/>
                          </a:solidFill>
                          <a:latin typeface="+mn-lt"/>
                          <a:ea typeface="+mn-ea"/>
                          <a:cs typeface="+mn-cs"/>
                        </a:rPr>
                        <a:t>. Who, in the 17th century, asked: ‘How do the mind and the body work together?’</a:t>
                      </a:r>
                      <a:endParaRPr lang="en-GB"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GB" b="0" dirty="0" smtClean="0">
                          <a:solidFill>
                            <a:schemeClr val="tx1"/>
                          </a:solidFill>
                        </a:rPr>
                        <a:t>e</a:t>
                      </a:r>
                      <a:endParaRPr lang="en-GB"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GB" sz="1800" kern="1200" baseline="0" dirty="0" err="1" smtClean="0">
                          <a:solidFill>
                            <a:schemeClr val="dk1"/>
                          </a:solidFill>
                          <a:latin typeface="+mn-lt"/>
                          <a:ea typeface="+mn-ea"/>
                          <a:cs typeface="+mn-cs"/>
                        </a:rPr>
                        <a:t>Ulric</a:t>
                      </a:r>
                      <a:r>
                        <a:rPr lang="en-GB" sz="1800" kern="1200" baseline="0" dirty="0" smtClean="0">
                          <a:solidFill>
                            <a:schemeClr val="dk1"/>
                          </a:solidFill>
                          <a:latin typeface="+mn-lt"/>
                          <a:ea typeface="+mn-ea"/>
                          <a:cs typeface="+mn-cs"/>
                        </a:rPr>
                        <a:t> </a:t>
                      </a:r>
                      <a:r>
                        <a:rPr lang="en-GB" sz="1800" kern="1200" baseline="0" dirty="0" err="1" smtClean="0">
                          <a:solidFill>
                            <a:schemeClr val="dk1"/>
                          </a:solidFill>
                          <a:latin typeface="+mn-lt"/>
                          <a:ea typeface="+mn-ea"/>
                          <a:cs typeface="+mn-cs"/>
                        </a:rPr>
                        <a:t>Neisser</a:t>
                      </a:r>
                      <a:endParaRPr lang="en-GB"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bl>
          </a:graphicData>
        </a:graphic>
      </p:graphicFrame>
    </p:spTree>
  </p:cSld>
  <p:clrMapOvr>
    <a:masterClrMapping/>
  </p:clrMapOvr>
  <p:timing>
    <p:tnLst>
      <p:par>
        <p:cTn id="1" dur="indefinite" restart="never" nodeType="tmRoot"/>
      </p:par>
    </p:tn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txBody>
          <a:bodyPr>
            <a:noAutofit/>
          </a:bodyPr>
          <a:lstStyle/>
          <a:p>
            <a:pPr algn="l">
              <a:lnSpc>
                <a:spcPct val="150000"/>
              </a:lnSpc>
            </a:pPr>
            <a:r>
              <a:rPr lang="en-GB" sz="1800" smtClean="0">
                <a:solidFill>
                  <a:srgbClr val="FF0000"/>
                </a:solidFill>
                <a:latin typeface="Times New Roman" pitchFamily="18" charset="0"/>
                <a:cs typeface="Times New Roman" pitchFamily="18" charset="0"/>
              </a:rPr>
              <a:t>              3-</a:t>
            </a:r>
            <a:r>
              <a:rPr lang="en-GB" sz="1800" dirty="0" smtClean="0">
                <a:solidFill>
                  <a:srgbClr val="FF0000"/>
                </a:solidFill>
                <a:latin typeface="Times New Roman" pitchFamily="18" charset="0"/>
                <a:cs typeface="Times New Roman" pitchFamily="18" charset="0"/>
              </a:rPr>
              <a:t/>
            </a:r>
            <a:br>
              <a:rPr lang="en-GB" sz="1800" dirty="0" smtClean="0">
                <a:solidFill>
                  <a:srgbClr val="FF0000"/>
                </a:solidFill>
                <a:latin typeface="Times New Roman" pitchFamily="18" charset="0"/>
                <a:cs typeface="Times New Roman" pitchFamily="18" charset="0"/>
              </a:rPr>
            </a:br>
            <a:r>
              <a:rPr lang="en-GB" sz="1800" dirty="0" smtClean="0">
                <a:solidFill>
                  <a:srgbClr val="FF0000"/>
                </a:solidFill>
                <a:latin typeface="Times New Roman" pitchFamily="18" charset="0"/>
                <a:cs typeface="Times New Roman" pitchFamily="18" charset="0"/>
              </a:rPr>
              <a:t/>
            </a:r>
            <a:br>
              <a:rPr lang="en-GB" sz="1800" dirty="0" smtClean="0">
                <a:solidFill>
                  <a:srgbClr val="FF0000"/>
                </a:solidFill>
                <a:latin typeface="Times New Roman" pitchFamily="18" charset="0"/>
                <a:cs typeface="Times New Roman" pitchFamily="18" charset="0"/>
              </a:rPr>
            </a:br>
            <a:r>
              <a:rPr lang="en-GB" sz="1800" dirty="0" smtClean="0">
                <a:solidFill>
                  <a:srgbClr val="FF0000"/>
                </a:solidFill>
                <a:latin typeface="Times New Roman" pitchFamily="18" charset="0"/>
                <a:cs typeface="Times New Roman" pitchFamily="18" charset="0"/>
              </a:rPr>
              <a:t/>
            </a:r>
            <a:br>
              <a:rPr lang="en-GB" sz="1800" dirty="0" smtClean="0">
                <a:solidFill>
                  <a:srgbClr val="FF0000"/>
                </a:solidFill>
                <a:latin typeface="Times New Roman" pitchFamily="18" charset="0"/>
                <a:cs typeface="Times New Roman" pitchFamily="18" charset="0"/>
              </a:rPr>
            </a:br>
            <a:r>
              <a:rPr lang="en-GB" sz="1800" dirty="0" smtClean="0">
                <a:solidFill>
                  <a:srgbClr val="FF0000"/>
                </a:solidFill>
                <a:latin typeface="Times New Roman" pitchFamily="18" charset="0"/>
                <a:cs typeface="Times New Roman" pitchFamily="18" charset="0"/>
              </a:rPr>
              <a:t/>
            </a:r>
            <a:br>
              <a:rPr lang="en-GB" sz="1800" dirty="0" smtClean="0">
                <a:solidFill>
                  <a:srgbClr val="FF0000"/>
                </a:solidFill>
                <a:latin typeface="Times New Roman" pitchFamily="18" charset="0"/>
                <a:cs typeface="Times New Roman" pitchFamily="18" charset="0"/>
              </a:rPr>
            </a:br>
            <a:r>
              <a:rPr lang="en-GB" sz="1800" dirty="0" smtClean="0">
                <a:solidFill>
                  <a:srgbClr val="FF0000"/>
                </a:solidFill>
                <a:latin typeface="Times New Roman" pitchFamily="18" charset="0"/>
                <a:cs typeface="Times New Roman" pitchFamily="18" charset="0"/>
              </a:rPr>
              <a:t/>
            </a:r>
            <a:br>
              <a:rPr lang="en-GB" sz="1800" dirty="0" smtClean="0">
                <a:solidFill>
                  <a:srgbClr val="FF0000"/>
                </a:solidFill>
                <a:latin typeface="Times New Roman" pitchFamily="18" charset="0"/>
                <a:cs typeface="Times New Roman" pitchFamily="18" charset="0"/>
              </a:rPr>
            </a:br>
            <a:r>
              <a:rPr lang="en-GB" sz="1800" dirty="0" smtClean="0">
                <a:solidFill>
                  <a:srgbClr val="FF0000"/>
                </a:solidFill>
                <a:latin typeface="Times New Roman" pitchFamily="18" charset="0"/>
                <a:cs typeface="Times New Roman" pitchFamily="18" charset="0"/>
              </a:rPr>
              <a:t/>
            </a:r>
            <a:br>
              <a:rPr lang="en-GB" sz="1800" dirty="0" smtClean="0">
                <a:solidFill>
                  <a:srgbClr val="FF0000"/>
                </a:solidFill>
                <a:latin typeface="Times New Roman" pitchFamily="18" charset="0"/>
                <a:cs typeface="Times New Roman" pitchFamily="18" charset="0"/>
              </a:rPr>
            </a:br>
            <a:r>
              <a:rPr lang="en-GB" sz="1800" dirty="0" smtClean="0">
                <a:solidFill>
                  <a:srgbClr val="FF0000"/>
                </a:solidFill>
                <a:latin typeface="Times New Roman" pitchFamily="18" charset="0"/>
                <a:cs typeface="Times New Roman" pitchFamily="18" charset="0"/>
              </a:rPr>
              <a:t/>
            </a:r>
            <a:br>
              <a:rPr lang="en-GB" sz="1800" dirty="0" smtClean="0">
                <a:solidFill>
                  <a:srgbClr val="FF0000"/>
                </a:solidFill>
                <a:latin typeface="Times New Roman" pitchFamily="18" charset="0"/>
                <a:cs typeface="Times New Roman" pitchFamily="18" charset="0"/>
              </a:rPr>
            </a:br>
            <a:r>
              <a:rPr lang="en-GB" sz="1800" dirty="0" smtClean="0">
                <a:solidFill>
                  <a:srgbClr val="FF0000"/>
                </a:solidFill>
                <a:latin typeface="Times New Roman" pitchFamily="18" charset="0"/>
                <a:cs typeface="Times New Roman" pitchFamily="18" charset="0"/>
              </a:rPr>
              <a:t/>
            </a:r>
            <a:br>
              <a:rPr lang="en-GB" sz="1800" dirty="0" smtClean="0">
                <a:solidFill>
                  <a:srgbClr val="FF0000"/>
                </a:solidFill>
                <a:latin typeface="Times New Roman" pitchFamily="18" charset="0"/>
                <a:cs typeface="Times New Roman" pitchFamily="18" charset="0"/>
              </a:rPr>
            </a:br>
            <a:r>
              <a:rPr lang="en-GB" sz="1800" dirty="0" smtClean="0">
                <a:solidFill>
                  <a:srgbClr val="FF0000"/>
                </a:solidFill>
                <a:latin typeface="Times New Roman" pitchFamily="18" charset="0"/>
                <a:cs typeface="Times New Roman" pitchFamily="18" charset="0"/>
              </a:rPr>
              <a:t/>
            </a:r>
            <a:br>
              <a:rPr lang="en-GB" sz="1800" dirty="0" smtClean="0">
                <a:solidFill>
                  <a:srgbClr val="FF0000"/>
                </a:solidFill>
                <a:latin typeface="Times New Roman" pitchFamily="18" charset="0"/>
                <a:cs typeface="Times New Roman" pitchFamily="18" charset="0"/>
              </a:rPr>
            </a:br>
            <a:r>
              <a:rPr lang="en-GB" sz="1800" dirty="0" smtClean="0">
                <a:solidFill>
                  <a:srgbClr val="FF0000"/>
                </a:solidFill>
                <a:latin typeface="Times New Roman" pitchFamily="18" charset="0"/>
                <a:cs typeface="Times New Roman" pitchFamily="18" charset="0"/>
              </a:rPr>
              <a:t/>
            </a:r>
            <a:br>
              <a:rPr lang="en-GB" sz="1800" dirty="0" smtClean="0">
                <a:solidFill>
                  <a:srgbClr val="FF0000"/>
                </a:solidFill>
                <a:latin typeface="Times New Roman" pitchFamily="18" charset="0"/>
                <a:cs typeface="Times New Roman" pitchFamily="18" charset="0"/>
              </a:rPr>
            </a:br>
            <a:endParaRPr lang="en-GB" sz="1800" dirty="0">
              <a:solidFill>
                <a:srgbClr val="FF0000"/>
              </a:solidFill>
              <a:latin typeface="Times New Roman" pitchFamily="18" charset="0"/>
              <a:cs typeface="Times New Roman" pitchFamily="18" charset="0"/>
            </a:endParaRPr>
          </a:p>
        </p:txBody>
      </p:sp>
      <p:graphicFrame>
        <p:nvGraphicFramePr>
          <p:cNvPr id="3" name="Table 2"/>
          <p:cNvGraphicFramePr>
            <a:graphicFrameLocks noGrp="1"/>
          </p:cNvGraphicFramePr>
          <p:nvPr/>
        </p:nvGraphicFramePr>
        <p:xfrm>
          <a:off x="857224" y="2285992"/>
          <a:ext cx="7358114" cy="2931160"/>
        </p:xfrm>
        <a:graphic>
          <a:graphicData uri="http://schemas.openxmlformats.org/drawingml/2006/table">
            <a:tbl>
              <a:tblPr firstRow="1" bandRow="1">
                <a:tableStyleId>{5C22544A-7EE6-4342-B048-85BDC9FD1C3A}</a:tableStyleId>
              </a:tblPr>
              <a:tblGrid>
                <a:gridCol w="4786346"/>
                <a:gridCol w="428628"/>
                <a:gridCol w="2143140"/>
              </a:tblGrid>
              <a:tr h="370840">
                <a:tc>
                  <a:txBody>
                    <a:bodyPr/>
                    <a:lstStyle/>
                    <a:p>
                      <a:r>
                        <a:rPr lang="en-GB" sz="1800" b="0" kern="1200" baseline="0" dirty="0" smtClean="0">
                          <a:solidFill>
                            <a:schemeClr val="tx1"/>
                          </a:solidFill>
                          <a:latin typeface="+mn-lt"/>
                          <a:ea typeface="+mn-ea"/>
                          <a:cs typeface="+mn-cs"/>
                        </a:rPr>
                        <a:t>a. ‘There are three important things for groups. They are religion, work and money.’</a:t>
                      </a:r>
                      <a:endParaRPr lang="en-GB" sz="17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GB" b="0" dirty="0" smtClean="0">
                          <a:solidFill>
                            <a:schemeClr val="tx1"/>
                          </a:solidFill>
                        </a:rPr>
                        <a:t>d</a:t>
                      </a:r>
                      <a:endParaRPr lang="en-GB"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GB" sz="1800" b="0" kern="1200" baseline="0" dirty="0" err="1" smtClean="0">
                          <a:solidFill>
                            <a:schemeClr val="tx1"/>
                          </a:solidFill>
                          <a:latin typeface="+mn-lt"/>
                          <a:ea typeface="+mn-ea"/>
                          <a:cs typeface="+mn-cs"/>
                        </a:rPr>
                        <a:t>Ibn</a:t>
                      </a:r>
                      <a:r>
                        <a:rPr lang="en-GB" sz="1800" b="0" kern="1200" baseline="0" dirty="0" smtClean="0">
                          <a:solidFill>
                            <a:schemeClr val="tx1"/>
                          </a:solidFill>
                          <a:latin typeface="+mn-lt"/>
                          <a:ea typeface="+mn-ea"/>
                          <a:cs typeface="+mn-cs"/>
                        </a:rPr>
                        <a:t> </a:t>
                      </a:r>
                      <a:r>
                        <a:rPr lang="en-GB" sz="1800" b="0" kern="1200" baseline="0" dirty="0" err="1" smtClean="0">
                          <a:solidFill>
                            <a:schemeClr val="tx1"/>
                          </a:solidFill>
                          <a:latin typeface="+mn-lt"/>
                          <a:ea typeface="+mn-ea"/>
                          <a:cs typeface="+mn-cs"/>
                        </a:rPr>
                        <a:t>Khaldun</a:t>
                      </a:r>
                      <a:endParaRPr lang="en-GB"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370840">
                <a:tc>
                  <a:txBody>
                    <a:bodyPr/>
                    <a:lstStyle/>
                    <a:p>
                      <a:r>
                        <a:rPr lang="en-GB" sz="1800" kern="1200" baseline="0" dirty="0" smtClean="0">
                          <a:solidFill>
                            <a:schemeClr val="dk1"/>
                          </a:solidFill>
                          <a:latin typeface="+mn-lt"/>
                          <a:ea typeface="+mn-ea"/>
                          <a:cs typeface="+mn-cs"/>
                        </a:rPr>
                        <a:t>b. ‘People make society ... then society makes</a:t>
                      </a:r>
                    </a:p>
                    <a:p>
                      <a:r>
                        <a:rPr lang="en-GB" sz="1800" kern="1200" baseline="0" dirty="0" smtClean="0">
                          <a:solidFill>
                            <a:schemeClr val="dk1"/>
                          </a:solidFill>
                          <a:latin typeface="+mn-lt"/>
                          <a:ea typeface="+mn-ea"/>
                          <a:cs typeface="+mn-cs"/>
                        </a:rPr>
                        <a:t>people.’</a:t>
                      </a:r>
                      <a:endParaRPr lang="en-GB"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GB" b="0" dirty="0" smtClean="0">
                          <a:solidFill>
                            <a:schemeClr val="tx1"/>
                          </a:solidFill>
                        </a:rPr>
                        <a:t>a</a:t>
                      </a:r>
                      <a:endParaRPr lang="en-GB"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GB" sz="1800" kern="1200" baseline="0" dirty="0" smtClean="0">
                          <a:solidFill>
                            <a:schemeClr val="dk1"/>
                          </a:solidFill>
                          <a:latin typeface="+mn-lt"/>
                          <a:ea typeface="+mn-ea"/>
                          <a:cs typeface="+mn-cs"/>
                        </a:rPr>
                        <a:t>Max Weber</a:t>
                      </a:r>
                      <a:endParaRPr lang="en-GB" sz="18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370840">
                <a:tc>
                  <a:txBody>
                    <a:bodyPr/>
                    <a:lstStyle/>
                    <a:p>
                      <a:r>
                        <a:rPr lang="en-GB" sz="1800" kern="1200" baseline="0" dirty="0" smtClean="0">
                          <a:solidFill>
                            <a:schemeClr val="dk1"/>
                          </a:solidFill>
                          <a:latin typeface="+mn-lt"/>
                          <a:ea typeface="+mn-ea"/>
                          <a:cs typeface="+mn-cs"/>
                        </a:rPr>
                        <a:t>c. ‘People from different groups must fight each</a:t>
                      </a:r>
                    </a:p>
                    <a:p>
                      <a:r>
                        <a:rPr lang="en-GB" sz="1800" kern="1200" baseline="0" dirty="0" smtClean="0">
                          <a:solidFill>
                            <a:schemeClr val="dk1"/>
                          </a:solidFill>
                          <a:latin typeface="+mn-lt"/>
                          <a:ea typeface="+mn-ea"/>
                          <a:cs typeface="+mn-cs"/>
                        </a:rPr>
                        <a:t>other.’</a:t>
                      </a:r>
                      <a:endParaRPr lang="en-GB"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GB" b="0" dirty="0" smtClean="0">
                          <a:solidFill>
                            <a:schemeClr val="tx1"/>
                          </a:solidFill>
                        </a:rPr>
                        <a:t>c</a:t>
                      </a:r>
                      <a:endParaRPr lang="en-GB"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GB" sz="1800" kern="1200" baseline="0" dirty="0" smtClean="0">
                          <a:solidFill>
                            <a:schemeClr val="dk1"/>
                          </a:solidFill>
                          <a:latin typeface="+mn-lt"/>
                          <a:ea typeface="+mn-ea"/>
                          <a:cs typeface="+mn-cs"/>
                        </a:rPr>
                        <a:t>Karl Marx</a:t>
                      </a:r>
                      <a:endParaRPr lang="en-GB"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370840">
                <a:tc>
                  <a:txBody>
                    <a:bodyPr/>
                    <a:lstStyle/>
                    <a:p>
                      <a:r>
                        <a:rPr lang="en-GB" sz="1800" kern="1200" baseline="0" dirty="0" smtClean="0">
                          <a:solidFill>
                            <a:schemeClr val="dk1"/>
                          </a:solidFill>
                          <a:latin typeface="+mn-lt"/>
                          <a:ea typeface="+mn-ea"/>
                          <a:cs typeface="+mn-cs"/>
                        </a:rPr>
                        <a:t>d. ‘Groups are like animals. They are born, they grow and then they die.’</a:t>
                      </a:r>
                      <a:endParaRPr lang="en-GB"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GB" b="0" dirty="0" smtClean="0">
                          <a:solidFill>
                            <a:schemeClr val="tx1"/>
                          </a:solidFill>
                        </a:rPr>
                        <a:t>e</a:t>
                      </a:r>
                      <a:endParaRPr lang="en-GB"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GB" sz="1800" kern="1200" baseline="0" dirty="0" smtClean="0">
                          <a:solidFill>
                            <a:schemeClr val="dk1"/>
                          </a:solidFill>
                          <a:latin typeface="+mn-lt"/>
                          <a:ea typeface="+mn-ea"/>
                          <a:cs typeface="+mn-cs"/>
                        </a:rPr>
                        <a:t>Plato</a:t>
                      </a:r>
                      <a:endParaRPr lang="en-GB"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370840">
                <a:tc>
                  <a:txBody>
                    <a:bodyPr/>
                    <a:lstStyle/>
                    <a:p>
                      <a:r>
                        <a:rPr lang="en-GB" sz="1800" kern="1200" baseline="0" dirty="0" smtClean="0">
                          <a:solidFill>
                            <a:schemeClr val="dk1"/>
                          </a:solidFill>
                          <a:latin typeface="+mn-lt"/>
                          <a:ea typeface="+mn-ea"/>
                          <a:cs typeface="+mn-cs"/>
                        </a:rPr>
                        <a:t>e. ‘Groups must have rules of behaviour.’</a:t>
                      </a:r>
                      <a:endParaRPr lang="en-GB"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GB" b="0" dirty="0" smtClean="0">
                          <a:solidFill>
                            <a:schemeClr val="tx1"/>
                          </a:solidFill>
                        </a:rPr>
                        <a:t>b</a:t>
                      </a:r>
                      <a:endParaRPr lang="en-GB"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GB" sz="1800" kern="1200" baseline="0" dirty="0" smtClean="0">
                          <a:solidFill>
                            <a:schemeClr val="dk1"/>
                          </a:solidFill>
                          <a:latin typeface="+mn-lt"/>
                          <a:ea typeface="+mn-ea"/>
                          <a:cs typeface="+mn-cs"/>
                        </a:rPr>
                        <a:t>Anthony </a:t>
                      </a:r>
                      <a:r>
                        <a:rPr lang="en-GB" sz="1800" kern="1200" baseline="0" dirty="0" err="1" smtClean="0">
                          <a:solidFill>
                            <a:schemeClr val="dk1"/>
                          </a:solidFill>
                          <a:latin typeface="+mn-lt"/>
                          <a:ea typeface="+mn-ea"/>
                          <a:cs typeface="+mn-cs"/>
                        </a:rPr>
                        <a:t>Giddens</a:t>
                      </a:r>
                      <a:endParaRPr lang="en-GB"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bl>
          </a:graphicData>
        </a:graphic>
      </p:graphicFrame>
    </p:spTree>
  </p:cSld>
  <p:clrMapOvr>
    <a:masterClrMapping/>
  </p:clrMapOvr>
  <p:timing>
    <p:tnLst>
      <p:par>
        <p:cTn id="1" dur="indefinite" restart="never" nodeType="tmRoot"/>
      </p:par>
    </p:tn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txBody>
          <a:bodyPr>
            <a:noAutofit/>
          </a:bodyPr>
          <a:lstStyle/>
          <a:p>
            <a:pPr algn="l">
              <a:lnSpc>
                <a:spcPct val="150000"/>
              </a:lnSpc>
            </a:pPr>
            <a:r>
              <a:rPr lang="en-GB" sz="2000" smtClean="0">
                <a:latin typeface="Times New Roman" pitchFamily="18" charset="0"/>
                <a:cs typeface="Times New Roman" pitchFamily="18" charset="0"/>
              </a:rPr>
              <a:t>                                       Writing</a:t>
            </a:r>
            <a:r>
              <a:rPr lang="en-GB" sz="2000" dirty="0" smtClean="0">
                <a:latin typeface="Times New Roman" pitchFamily="18" charset="0"/>
                <a:cs typeface="Times New Roman" pitchFamily="18" charset="0"/>
              </a:rPr>
              <a:t>: extroverts </a:t>
            </a:r>
            <a:r>
              <a:rPr lang="en-GB" sz="2000" smtClean="0">
                <a:latin typeface="Times New Roman" pitchFamily="18" charset="0"/>
                <a:cs typeface="Times New Roman" pitchFamily="18" charset="0"/>
              </a:rPr>
              <a:t>and introvert              </a:t>
            </a:r>
            <a:br>
              <a:rPr lang="en-GB" sz="2000" smtClean="0">
                <a:latin typeface="Times New Roman" pitchFamily="18" charset="0"/>
                <a:cs typeface="Times New Roman" pitchFamily="18" charset="0"/>
              </a:rPr>
            </a:br>
            <a:r>
              <a:rPr lang="en-GB" sz="2000" smtClean="0">
                <a:latin typeface="Times New Roman" pitchFamily="18" charset="0"/>
                <a:cs typeface="Times New Roman" pitchFamily="18" charset="0"/>
              </a:rPr>
              <a:t>          Question</a:t>
            </a:r>
            <a:r>
              <a:rPr lang="en-GB" sz="2000" dirty="0" smtClean="0">
                <a:latin typeface="Times New Roman" pitchFamily="18" charset="0"/>
                <a:cs typeface="Times New Roman" pitchFamily="18" charset="0"/>
              </a:rPr>
              <a:t>/  which letter can be doubled in the spelling of English words?</a:t>
            </a:r>
            <a:br>
              <a:rPr lang="en-GB" sz="2000" dirty="0" smtClean="0">
                <a:latin typeface="Times New Roman" pitchFamily="18" charset="0"/>
                <a:cs typeface="Times New Roman" pitchFamily="18" charset="0"/>
              </a:rPr>
            </a:br>
            <a:r>
              <a:rPr lang="en-GB" sz="2000" dirty="0" smtClean="0">
                <a:latin typeface="Times New Roman" pitchFamily="18" charset="0"/>
                <a:cs typeface="Times New Roman" pitchFamily="18" charset="0"/>
              </a:rPr>
              <a:t/>
            </a:r>
            <a:br>
              <a:rPr lang="en-GB" sz="2000" dirty="0" smtClean="0">
                <a:latin typeface="Times New Roman" pitchFamily="18" charset="0"/>
                <a:cs typeface="Times New Roman" pitchFamily="18" charset="0"/>
              </a:rPr>
            </a:br>
            <a:r>
              <a:rPr lang="en-GB" sz="2000" dirty="0" smtClean="0">
                <a:latin typeface="Times New Roman" pitchFamily="18" charset="0"/>
                <a:cs typeface="Times New Roman" pitchFamily="18" charset="0"/>
              </a:rPr>
              <a:t/>
            </a:r>
            <a:br>
              <a:rPr lang="en-GB" sz="2000" dirty="0" smtClean="0">
                <a:latin typeface="Times New Roman" pitchFamily="18" charset="0"/>
                <a:cs typeface="Times New Roman" pitchFamily="18" charset="0"/>
              </a:rPr>
            </a:br>
            <a:r>
              <a:rPr lang="en-GB" sz="2000" dirty="0" smtClean="0">
                <a:latin typeface="Times New Roman" pitchFamily="18" charset="0"/>
                <a:cs typeface="Times New Roman" pitchFamily="18" charset="0"/>
              </a:rPr>
              <a:t>                      Answer/</a:t>
            </a:r>
            <a:br>
              <a:rPr lang="en-GB" sz="2000" dirty="0" smtClean="0">
                <a:latin typeface="Times New Roman" pitchFamily="18" charset="0"/>
                <a:cs typeface="Times New Roman" pitchFamily="18" charset="0"/>
              </a:rPr>
            </a:br>
            <a:r>
              <a:rPr lang="en-GB" sz="2000" dirty="0" smtClean="0">
                <a:latin typeface="Times New Roman" pitchFamily="18" charset="0"/>
                <a:cs typeface="Times New Roman" pitchFamily="18" charset="0"/>
              </a:rPr>
              <a:t>                                     vowels: e and o</a:t>
            </a:r>
            <a:br>
              <a:rPr lang="en-GB" sz="2000" dirty="0" smtClean="0">
                <a:latin typeface="Times New Roman" pitchFamily="18" charset="0"/>
                <a:cs typeface="Times New Roman" pitchFamily="18" charset="0"/>
              </a:rPr>
            </a:br>
            <a:r>
              <a:rPr lang="en-GB" sz="2000" dirty="0" smtClean="0">
                <a:latin typeface="Times New Roman" pitchFamily="18" charset="0"/>
                <a:cs typeface="Times New Roman" pitchFamily="18" charset="0"/>
              </a:rPr>
              <a:t>                                     </a:t>
            </a:r>
            <a:r>
              <a:rPr lang="pt-BR" sz="2000" dirty="0" smtClean="0">
                <a:latin typeface="Times New Roman" pitchFamily="18" charset="0"/>
                <a:cs typeface="Times New Roman" pitchFamily="18" charset="0"/>
              </a:rPr>
              <a:t>Consonants: b, c, d, f, g, k, l, m, n, p, r, s, t, z</a:t>
            </a:r>
            <a:endParaRPr lang="en-GB" sz="2000" dirty="0">
              <a:solidFill>
                <a:srgbClr val="FF00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txBody>
          <a:bodyPr>
            <a:normAutofit/>
          </a:bodyPr>
          <a:lstStyle/>
          <a:p>
            <a:endParaRPr lang="en-GB" sz="2000" dirty="0">
              <a:latin typeface="Times New Roman" pitchFamily="18" charset="0"/>
              <a:cs typeface="Times New Roman" pitchFamily="18" charset="0"/>
            </a:endParaRPr>
          </a:p>
        </p:txBody>
      </p:sp>
      <p:graphicFrame>
        <p:nvGraphicFramePr>
          <p:cNvPr id="4" name="Table 3"/>
          <p:cNvGraphicFramePr>
            <a:graphicFrameLocks noGrp="1"/>
          </p:cNvGraphicFramePr>
          <p:nvPr/>
        </p:nvGraphicFramePr>
        <p:xfrm>
          <a:off x="428596" y="571479"/>
          <a:ext cx="8286808" cy="5468305"/>
        </p:xfrm>
        <a:graphic>
          <a:graphicData uri="http://schemas.openxmlformats.org/drawingml/2006/table">
            <a:tbl>
              <a:tblPr firstRow="1" bandRow="1">
                <a:tableStyleId>{5C22544A-7EE6-4342-B048-85BDC9FD1C3A}</a:tableStyleId>
              </a:tblPr>
              <a:tblGrid>
                <a:gridCol w="4143404"/>
                <a:gridCol w="4143404"/>
              </a:tblGrid>
              <a:tr h="591340">
                <a:tc>
                  <a:txBody>
                    <a:bodyPr/>
                    <a:lstStyle/>
                    <a:p>
                      <a:pPr algn="ctr">
                        <a:lnSpc>
                          <a:spcPct val="115000"/>
                        </a:lnSpc>
                        <a:spcAft>
                          <a:spcPts val="0"/>
                        </a:spcAft>
                      </a:pPr>
                      <a:r>
                        <a:rPr lang="en-GB" sz="2000" b="1" dirty="0">
                          <a:solidFill>
                            <a:schemeClr val="tx1"/>
                          </a:solidFill>
                          <a:latin typeface="Times New Roman"/>
                          <a:ea typeface="Calibri"/>
                          <a:cs typeface="Times New Roman"/>
                        </a:rPr>
                        <a:t>custom</a:t>
                      </a:r>
                      <a:endParaRPr lang="en-GB" sz="2000" dirty="0">
                        <a:solidFill>
                          <a:schemeClr val="tx1"/>
                        </a:solidFill>
                        <a:latin typeface="Times New Roman"/>
                        <a:ea typeface="Calibri"/>
                        <a:cs typeface="Aria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Aft>
                          <a:spcPts val="0"/>
                        </a:spcAft>
                      </a:pPr>
                      <a:r>
                        <a:rPr lang="en-GB" sz="2000" b="1" dirty="0">
                          <a:solidFill>
                            <a:schemeClr val="tx1"/>
                          </a:solidFill>
                          <a:latin typeface="Times New Roman"/>
                          <a:ea typeface="Calibri"/>
                          <a:cs typeface="Times New Roman"/>
                        </a:rPr>
                        <a:t>notes</a:t>
                      </a:r>
                      <a:endParaRPr lang="en-GB" sz="2000" dirty="0">
                        <a:solidFill>
                          <a:schemeClr val="tx1"/>
                        </a:solidFill>
                        <a:latin typeface="Times New Roman"/>
                        <a:ea typeface="Calibri"/>
                        <a:cs typeface="Aria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006086">
                <a:tc>
                  <a:txBody>
                    <a:bodyPr/>
                    <a:lstStyle/>
                    <a:p>
                      <a:pPr algn="ctr">
                        <a:lnSpc>
                          <a:spcPct val="115000"/>
                        </a:lnSpc>
                        <a:spcAft>
                          <a:spcPts val="0"/>
                        </a:spcAft>
                      </a:pPr>
                      <a:r>
                        <a:rPr lang="en-GB" sz="2000" dirty="0">
                          <a:solidFill>
                            <a:schemeClr val="tx1"/>
                          </a:solidFill>
                          <a:latin typeface="Times New Roman"/>
                          <a:ea typeface="Calibri"/>
                          <a:cs typeface="Times New Roman"/>
                        </a:rPr>
                        <a:t>greetings</a:t>
                      </a:r>
                      <a:endParaRPr lang="en-GB" sz="2000" dirty="0">
                        <a:solidFill>
                          <a:schemeClr val="tx1"/>
                        </a:solidFill>
                        <a:latin typeface="Times New Roman"/>
                        <a:ea typeface="Calibri"/>
                        <a:cs typeface="Aria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lnSpc>
                          <a:spcPct val="115000"/>
                        </a:lnSpc>
                        <a:spcAft>
                          <a:spcPts val="0"/>
                        </a:spcAft>
                      </a:pPr>
                      <a:r>
                        <a:rPr lang="en-GB" sz="2000" i="1">
                          <a:solidFill>
                            <a:schemeClr val="tx1"/>
                          </a:solidFill>
                          <a:latin typeface="Times New Roman"/>
                          <a:ea typeface="Calibri"/>
                          <a:cs typeface="Times New Roman"/>
                        </a:rPr>
                        <a:t>Pleased to meet you.</a:t>
                      </a:r>
                      <a:endParaRPr lang="en-GB" sz="2000">
                        <a:solidFill>
                          <a:schemeClr val="tx1"/>
                        </a:solidFill>
                        <a:latin typeface="Times New Roman"/>
                        <a:ea typeface="Calibri"/>
                        <a:cs typeface="Arial"/>
                      </a:endParaRPr>
                    </a:p>
                    <a:p>
                      <a:pPr algn="l">
                        <a:lnSpc>
                          <a:spcPct val="115000"/>
                        </a:lnSpc>
                        <a:spcAft>
                          <a:spcPts val="0"/>
                        </a:spcAft>
                      </a:pPr>
                      <a:r>
                        <a:rPr lang="en-GB" sz="2000" i="1">
                          <a:solidFill>
                            <a:schemeClr val="tx1"/>
                          </a:solidFill>
                          <a:latin typeface="Times New Roman"/>
                          <a:ea typeface="Calibri"/>
                          <a:cs typeface="Times New Roman"/>
                        </a:rPr>
                        <a:t>How do you do?</a:t>
                      </a:r>
                      <a:endParaRPr lang="en-GB" sz="2000">
                        <a:solidFill>
                          <a:schemeClr val="tx1"/>
                        </a:solidFill>
                        <a:latin typeface="Times New Roman"/>
                        <a:ea typeface="Calibri"/>
                        <a:cs typeface="Arial"/>
                      </a:endParaRPr>
                    </a:p>
                    <a:p>
                      <a:pPr algn="l">
                        <a:lnSpc>
                          <a:spcPct val="115000"/>
                        </a:lnSpc>
                        <a:spcAft>
                          <a:spcPts val="0"/>
                        </a:spcAft>
                      </a:pPr>
                      <a:r>
                        <a:rPr lang="en-GB" sz="2000" i="1">
                          <a:solidFill>
                            <a:schemeClr val="tx1"/>
                          </a:solidFill>
                          <a:latin typeface="Times New Roman"/>
                          <a:ea typeface="Calibri"/>
                          <a:cs typeface="Times New Roman"/>
                        </a:rPr>
                        <a:t>Hi! / Hello!</a:t>
                      </a:r>
                      <a:endParaRPr lang="en-GB" sz="2000">
                        <a:solidFill>
                          <a:schemeClr val="tx1"/>
                        </a:solidFill>
                        <a:latin typeface="Times New Roman"/>
                        <a:ea typeface="Calibri"/>
                        <a:cs typeface="Aria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006086">
                <a:tc>
                  <a:txBody>
                    <a:bodyPr/>
                    <a:lstStyle/>
                    <a:p>
                      <a:pPr algn="ctr">
                        <a:lnSpc>
                          <a:spcPct val="115000"/>
                        </a:lnSpc>
                        <a:spcAft>
                          <a:spcPts val="0"/>
                        </a:spcAft>
                      </a:pPr>
                      <a:r>
                        <a:rPr lang="en-GB" sz="2000" dirty="0">
                          <a:solidFill>
                            <a:schemeClr val="tx1"/>
                          </a:solidFill>
                          <a:latin typeface="Times New Roman"/>
                          <a:ea typeface="Calibri"/>
                          <a:cs typeface="Times New Roman"/>
                        </a:rPr>
                        <a:t>handshakes</a:t>
                      </a:r>
                      <a:endParaRPr lang="en-GB" sz="2000" dirty="0">
                        <a:solidFill>
                          <a:schemeClr val="tx1"/>
                        </a:solidFill>
                        <a:latin typeface="Times New Roman"/>
                        <a:ea typeface="Calibri"/>
                        <a:cs typeface="Aria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lnSpc>
                          <a:spcPct val="115000"/>
                        </a:lnSpc>
                        <a:spcAft>
                          <a:spcPts val="0"/>
                        </a:spcAft>
                      </a:pPr>
                      <a:r>
                        <a:rPr lang="en-GB" sz="2000">
                          <a:solidFill>
                            <a:schemeClr val="tx1"/>
                          </a:solidFill>
                          <a:latin typeface="Times New Roman"/>
                          <a:ea typeface="Calibri"/>
                          <a:cs typeface="Times New Roman"/>
                        </a:rPr>
                        <a:t>not with colleagues</a:t>
                      </a:r>
                      <a:endParaRPr lang="en-GB" sz="2000">
                        <a:solidFill>
                          <a:schemeClr val="tx1"/>
                        </a:solidFill>
                        <a:latin typeface="Times New Roman"/>
                        <a:ea typeface="Calibri"/>
                        <a:cs typeface="Arial"/>
                      </a:endParaRPr>
                    </a:p>
                    <a:p>
                      <a:pPr algn="l">
                        <a:lnSpc>
                          <a:spcPct val="115000"/>
                        </a:lnSpc>
                        <a:spcAft>
                          <a:spcPts val="0"/>
                        </a:spcAft>
                      </a:pPr>
                      <a:r>
                        <a:rPr lang="en-GB" sz="2000">
                          <a:solidFill>
                            <a:schemeClr val="tx1"/>
                          </a:solidFill>
                          <a:latin typeface="Times New Roman"/>
                          <a:ea typeface="Calibri"/>
                          <a:cs typeface="Times New Roman"/>
                        </a:rPr>
                        <a:t>don’t shake hands with other</a:t>
                      </a:r>
                      <a:endParaRPr lang="en-GB" sz="2000">
                        <a:solidFill>
                          <a:schemeClr val="tx1"/>
                        </a:solidFill>
                        <a:latin typeface="Times New Roman"/>
                        <a:ea typeface="Calibri"/>
                        <a:cs typeface="Arial"/>
                      </a:endParaRPr>
                    </a:p>
                    <a:p>
                      <a:pPr algn="l">
                        <a:lnSpc>
                          <a:spcPct val="115000"/>
                        </a:lnSpc>
                        <a:spcAft>
                          <a:spcPts val="0"/>
                        </a:spcAft>
                      </a:pPr>
                      <a:r>
                        <a:rPr lang="en-GB" sz="2000">
                          <a:solidFill>
                            <a:schemeClr val="tx1"/>
                          </a:solidFill>
                          <a:latin typeface="Times New Roman"/>
                          <a:ea typeface="Calibri"/>
                          <a:cs typeface="Times New Roman"/>
                        </a:rPr>
                        <a:t>students every time</a:t>
                      </a:r>
                      <a:endParaRPr lang="en-GB" sz="2000">
                        <a:solidFill>
                          <a:schemeClr val="tx1"/>
                        </a:solidFill>
                        <a:latin typeface="Times New Roman"/>
                        <a:ea typeface="Calibri"/>
                        <a:cs typeface="Aria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670725">
                <a:tc>
                  <a:txBody>
                    <a:bodyPr/>
                    <a:lstStyle/>
                    <a:p>
                      <a:pPr algn="ctr">
                        <a:lnSpc>
                          <a:spcPct val="115000"/>
                        </a:lnSpc>
                        <a:spcAft>
                          <a:spcPts val="0"/>
                        </a:spcAft>
                      </a:pPr>
                      <a:r>
                        <a:rPr lang="en-GB" sz="2000" dirty="0">
                          <a:solidFill>
                            <a:schemeClr val="tx1"/>
                          </a:solidFill>
                          <a:latin typeface="Times New Roman"/>
                          <a:ea typeface="Calibri"/>
                          <a:cs typeface="Times New Roman"/>
                        </a:rPr>
                        <a:t>eye contact</a:t>
                      </a:r>
                      <a:endParaRPr lang="en-GB" sz="2000" dirty="0">
                        <a:solidFill>
                          <a:schemeClr val="tx1"/>
                        </a:solidFill>
                        <a:latin typeface="Times New Roman"/>
                        <a:ea typeface="Calibri"/>
                        <a:cs typeface="Aria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lnSpc>
                          <a:spcPct val="115000"/>
                        </a:lnSpc>
                        <a:spcAft>
                          <a:spcPts val="0"/>
                        </a:spcAft>
                      </a:pPr>
                      <a:r>
                        <a:rPr lang="en-GB" sz="2000">
                          <a:solidFill>
                            <a:schemeClr val="tx1"/>
                          </a:solidFill>
                          <a:latin typeface="Times New Roman"/>
                          <a:ea typeface="Calibri"/>
                          <a:cs typeface="Times New Roman"/>
                        </a:rPr>
                        <a:t>look people in the eye</a:t>
                      </a:r>
                      <a:endParaRPr lang="en-GB" sz="2000">
                        <a:solidFill>
                          <a:schemeClr val="tx1"/>
                        </a:solidFill>
                        <a:latin typeface="Times New Roman"/>
                        <a:ea typeface="Calibri"/>
                        <a:cs typeface="Arial"/>
                      </a:endParaRPr>
                    </a:p>
                    <a:p>
                      <a:pPr algn="l">
                        <a:lnSpc>
                          <a:spcPct val="115000"/>
                        </a:lnSpc>
                        <a:spcAft>
                          <a:spcPts val="0"/>
                        </a:spcAft>
                      </a:pPr>
                      <a:r>
                        <a:rPr lang="en-GB" sz="2000">
                          <a:solidFill>
                            <a:schemeClr val="tx1"/>
                          </a:solidFill>
                          <a:latin typeface="Times New Roman"/>
                          <a:ea typeface="Calibri"/>
                          <a:cs typeface="Times New Roman"/>
                        </a:rPr>
                        <a:t>even lecturers</a:t>
                      </a:r>
                      <a:endParaRPr lang="en-GB" sz="2000">
                        <a:solidFill>
                          <a:schemeClr val="tx1"/>
                        </a:solidFill>
                        <a:latin typeface="Times New Roman"/>
                        <a:ea typeface="Calibri"/>
                        <a:cs typeface="Aria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670725">
                <a:tc>
                  <a:txBody>
                    <a:bodyPr/>
                    <a:lstStyle/>
                    <a:p>
                      <a:pPr algn="ctr">
                        <a:lnSpc>
                          <a:spcPct val="115000"/>
                        </a:lnSpc>
                        <a:spcAft>
                          <a:spcPts val="0"/>
                        </a:spcAft>
                      </a:pPr>
                      <a:r>
                        <a:rPr lang="en-GB" sz="2000" dirty="0" smtClean="0">
                          <a:solidFill>
                            <a:schemeClr val="tx1"/>
                          </a:solidFill>
                          <a:latin typeface="Times New Roman"/>
                          <a:ea typeface="Calibri"/>
                          <a:cs typeface="Times New Roman"/>
                        </a:rPr>
                        <a:t>Social</a:t>
                      </a:r>
                      <a:r>
                        <a:rPr lang="en-GB" sz="2000" baseline="0" dirty="0" smtClean="0">
                          <a:solidFill>
                            <a:schemeClr val="tx1"/>
                          </a:solidFill>
                          <a:latin typeface="Times New Roman"/>
                          <a:ea typeface="Calibri"/>
                          <a:cs typeface="Arial"/>
                        </a:rPr>
                        <a:t> </a:t>
                      </a:r>
                      <a:r>
                        <a:rPr lang="en-GB" sz="2000" dirty="0" smtClean="0">
                          <a:solidFill>
                            <a:schemeClr val="tx1"/>
                          </a:solidFill>
                          <a:latin typeface="Times New Roman"/>
                          <a:ea typeface="Calibri"/>
                          <a:cs typeface="Times New Roman"/>
                        </a:rPr>
                        <a:t>distance</a:t>
                      </a:r>
                      <a:endParaRPr lang="en-GB" sz="2000" dirty="0">
                        <a:solidFill>
                          <a:schemeClr val="tx1"/>
                        </a:solidFill>
                        <a:latin typeface="Times New Roman"/>
                        <a:ea typeface="Calibri"/>
                        <a:cs typeface="Aria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lnSpc>
                          <a:spcPct val="115000"/>
                        </a:lnSpc>
                        <a:spcAft>
                          <a:spcPts val="0"/>
                        </a:spcAft>
                      </a:pPr>
                      <a:r>
                        <a:rPr lang="en-GB" sz="2000">
                          <a:solidFill>
                            <a:schemeClr val="tx1"/>
                          </a:solidFill>
                          <a:latin typeface="Times New Roman"/>
                          <a:ea typeface="Calibri"/>
                          <a:cs typeface="Times New Roman"/>
                        </a:rPr>
                        <a:t>60 cm, about arm’s length</a:t>
                      </a:r>
                      <a:endParaRPr lang="en-GB" sz="2000">
                        <a:solidFill>
                          <a:schemeClr val="tx1"/>
                        </a:solidFill>
                        <a:latin typeface="Times New Roman"/>
                        <a:ea typeface="Calibri"/>
                        <a:cs typeface="Aria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670725">
                <a:tc>
                  <a:txBody>
                    <a:bodyPr/>
                    <a:lstStyle/>
                    <a:p>
                      <a:pPr algn="ctr">
                        <a:lnSpc>
                          <a:spcPct val="115000"/>
                        </a:lnSpc>
                        <a:spcAft>
                          <a:spcPts val="0"/>
                        </a:spcAft>
                      </a:pPr>
                      <a:r>
                        <a:rPr lang="en-GB" sz="2000" dirty="0" smtClean="0">
                          <a:solidFill>
                            <a:schemeClr val="tx1"/>
                          </a:solidFill>
                          <a:latin typeface="Times New Roman"/>
                          <a:ea typeface="Calibri"/>
                          <a:cs typeface="Times New Roman"/>
                        </a:rPr>
                        <a:t>Gender</a:t>
                      </a:r>
                      <a:r>
                        <a:rPr lang="en-GB" sz="2000" baseline="0" dirty="0" smtClean="0">
                          <a:solidFill>
                            <a:schemeClr val="tx1"/>
                          </a:solidFill>
                          <a:latin typeface="Times New Roman"/>
                          <a:ea typeface="Calibri"/>
                          <a:cs typeface="Arial"/>
                        </a:rPr>
                        <a:t> </a:t>
                      </a:r>
                      <a:r>
                        <a:rPr lang="en-GB" sz="2000" dirty="0" smtClean="0">
                          <a:solidFill>
                            <a:schemeClr val="tx1"/>
                          </a:solidFill>
                          <a:latin typeface="Times New Roman"/>
                          <a:ea typeface="Calibri"/>
                          <a:cs typeface="Times New Roman"/>
                        </a:rPr>
                        <a:t>equality</a:t>
                      </a:r>
                      <a:endParaRPr lang="en-GB" sz="2000" dirty="0">
                        <a:solidFill>
                          <a:schemeClr val="tx1"/>
                        </a:solidFill>
                        <a:latin typeface="Times New Roman"/>
                        <a:ea typeface="Calibri"/>
                        <a:cs typeface="Aria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lnSpc>
                          <a:spcPct val="115000"/>
                        </a:lnSpc>
                        <a:spcAft>
                          <a:spcPts val="0"/>
                        </a:spcAft>
                      </a:pPr>
                      <a:r>
                        <a:rPr lang="en-GB" sz="2000" dirty="0">
                          <a:solidFill>
                            <a:schemeClr val="tx1"/>
                          </a:solidFill>
                          <a:latin typeface="Times New Roman"/>
                          <a:ea typeface="Calibri"/>
                          <a:cs typeface="Times New Roman"/>
                        </a:rPr>
                        <a:t>male and female equal</a:t>
                      </a:r>
                      <a:endParaRPr lang="en-GB" sz="2000" dirty="0">
                        <a:solidFill>
                          <a:schemeClr val="tx1"/>
                        </a:solidFill>
                        <a:latin typeface="Times New Roman"/>
                        <a:ea typeface="Calibri"/>
                        <a:cs typeface="Arial"/>
                      </a:endParaRPr>
                    </a:p>
                    <a:p>
                      <a:pPr algn="l">
                        <a:lnSpc>
                          <a:spcPct val="115000"/>
                        </a:lnSpc>
                        <a:spcAft>
                          <a:spcPts val="0"/>
                        </a:spcAft>
                      </a:pPr>
                      <a:r>
                        <a:rPr lang="en-GB" sz="2000" dirty="0">
                          <a:solidFill>
                            <a:schemeClr val="tx1"/>
                          </a:solidFill>
                          <a:latin typeface="Times New Roman"/>
                          <a:ea typeface="Calibri"/>
                          <a:cs typeface="Times New Roman"/>
                        </a:rPr>
                        <a:t>equal pay</a:t>
                      </a:r>
                      <a:endParaRPr lang="en-GB" sz="2000" dirty="0">
                        <a:solidFill>
                          <a:schemeClr val="tx1"/>
                        </a:solidFill>
                        <a:latin typeface="Times New Roman"/>
                        <a:ea typeface="Calibri"/>
                        <a:cs typeface="Aria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670725">
                <a:tc>
                  <a:txBody>
                    <a:bodyPr/>
                    <a:lstStyle/>
                    <a:p>
                      <a:pPr algn="ctr">
                        <a:lnSpc>
                          <a:spcPct val="115000"/>
                        </a:lnSpc>
                        <a:spcAft>
                          <a:spcPts val="0"/>
                        </a:spcAft>
                      </a:pPr>
                      <a:r>
                        <a:rPr lang="en-GB" sz="2000" dirty="0">
                          <a:solidFill>
                            <a:schemeClr val="tx1"/>
                          </a:solidFill>
                          <a:latin typeface="Times New Roman"/>
                          <a:ea typeface="Calibri"/>
                          <a:cs typeface="Times New Roman"/>
                        </a:rPr>
                        <a:t>participation</a:t>
                      </a:r>
                      <a:endParaRPr lang="en-GB" sz="2000" dirty="0">
                        <a:solidFill>
                          <a:schemeClr val="tx1"/>
                        </a:solidFill>
                        <a:latin typeface="Times New Roman"/>
                        <a:ea typeface="Calibri"/>
                        <a:cs typeface="Aria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lnSpc>
                          <a:spcPct val="115000"/>
                        </a:lnSpc>
                        <a:spcAft>
                          <a:spcPts val="0"/>
                        </a:spcAft>
                      </a:pPr>
                      <a:r>
                        <a:rPr lang="en-GB" sz="2000" dirty="0">
                          <a:solidFill>
                            <a:schemeClr val="tx1"/>
                          </a:solidFill>
                          <a:latin typeface="Times New Roman"/>
                          <a:ea typeface="Calibri"/>
                          <a:cs typeface="Times New Roman"/>
                        </a:rPr>
                        <a:t>ask questions at the end of lectures</a:t>
                      </a:r>
                      <a:endParaRPr lang="en-GB" sz="2000" dirty="0">
                        <a:solidFill>
                          <a:schemeClr val="tx1"/>
                        </a:solidFill>
                        <a:latin typeface="Times New Roman"/>
                        <a:ea typeface="Calibri"/>
                        <a:cs typeface="Arial"/>
                      </a:endParaRPr>
                    </a:p>
                    <a:p>
                      <a:pPr algn="l">
                        <a:lnSpc>
                          <a:spcPct val="115000"/>
                        </a:lnSpc>
                        <a:spcAft>
                          <a:spcPts val="0"/>
                        </a:spcAft>
                      </a:pPr>
                      <a:r>
                        <a:rPr lang="en-GB" sz="2000" dirty="0">
                          <a:solidFill>
                            <a:schemeClr val="tx1"/>
                          </a:solidFill>
                          <a:latin typeface="Times New Roman"/>
                          <a:ea typeface="Calibri"/>
                          <a:cs typeface="Times New Roman"/>
                        </a:rPr>
                        <a:t>take part in tutorials</a:t>
                      </a:r>
                      <a:endParaRPr lang="en-GB" sz="2000" dirty="0">
                        <a:solidFill>
                          <a:schemeClr val="tx1"/>
                        </a:solidFill>
                        <a:latin typeface="Times New Roman"/>
                        <a:ea typeface="Calibri"/>
                        <a:cs typeface="Aria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Tree>
  </p:cSld>
  <p:clrMapOvr>
    <a:masterClrMapping/>
  </p:clrMapOvr>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txBody>
          <a:bodyPr>
            <a:noAutofit/>
          </a:bodyPr>
          <a:lstStyle/>
          <a:p>
            <a:pPr algn="l">
              <a:lnSpc>
                <a:spcPct val="150000"/>
              </a:lnSpc>
            </a:pPr>
            <a:r>
              <a:rPr lang="en-GB" sz="1800" dirty="0" smtClean="0">
                <a:solidFill>
                  <a:srgbClr val="FF0000"/>
                </a:solidFill>
                <a:latin typeface="Times New Roman" pitchFamily="18" charset="0"/>
                <a:cs typeface="Times New Roman" pitchFamily="18" charset="0"/>
              </a:rPr>
              <a:t>                                                 Writing: Extroverts and introverts.</a:t>
            </a:r>
            <a:br>
              <a:rPr lang="en-GB" sz="1800" dirty="0" smtClean="0">
                <a:solidFill>
                  <a:srgbClr val="FF0000"/>
                </a:solidFill>
                <a:latin typeface="Times New Roman" pitchFamily="18" charset="0"/>
                <a:cs typeface="Times New Roman" pitchFamily="18" charset="0"/>
              </a:rPr>
            </a:br>
            <a:r>
              <a:rPr lang="en-GB" sz="1800" dirty="0" smtClean="0">
                <a:solidFill>
                  <a:srgbClr val="FF0000"/>
                </a:solidFill>
                <a:latin typeface="Times New Roman" pitchFamily="18" charset="0"/>
                <a:cs typeface="Times New Roman" pitchFamily="18" charset="0"/>
              </a:rPr>
              <a:t>                                       2.16. Vocabulary for writing. Personality types.</a:t>
            </a:r>
            <a:br>
              <a:rPr lang="en-GB" sz="1800" dirty="0" smtClean="0">
                <a:solidFill>
                  <a:srgbClr val="FF0000"/>
                </a:solidFill>
                <a:latin typeface="Times New Roman" pitchFamily="18" charset="0"/>
                <a:cs typeface="Times New Roman" pitchFamily="18" charset="0"/>
              </a:rPr>
            </a:br>
            <a:r>
              <a:rPr lang="en-GB" sz="1800" dirty="0" smtClean="0">
                <a:solidFill>
                  <a:srgbClr val="FF0000"/>
                </a:solidFill>
                <a:latin typeface="Times New Roman" pitchFamily="18" charset="0"/>
                <a:cs typeface="Times New Roman" pitchFamily="18" charset="0"/>
              </a:rPr>
              <a:t>                                                  A. Reviewing vocabulary. Page 63</a:t>
            </a:r>
            <a:r>
              <a:rPr lang="en-GB" sz="1800" dirty="0" smtClean="0"/>
              <a:t/>
            </a:r>
            <a:br>
              <a:rPr lang="en-GB" sz="1800" dirty="0" smtClean="0"/>
            </a:br>
            <a:r>
              <a:rPr lang="en-GB" sz="1800" dirty="0" smtClean="0">
                <a:solidFill>
                  <a:srgbClr val="FF0000"/>
                </a:solidFill>
                <a:latin typeface="Times New Roman" pitchFamily="18" charset="0"/>
                <a:cs typeface="Times New Roman" pitchFamily="18" charset="0"/>
              </a:rPr>
              <a:t/>
            </a:r>
            <a:br>
              <a:rPr lang="en-GB" sz="1800" dirty="0" smtClean="0">
                <a:solidFill>
                  <a:srgbClr val="FF0000"/>
                </a:solidFill>
                <a:latin typeface="Times New Roman" pitchFamily="18" charset="0"/>
                <a:cs typeface="Times New Roman" pitchFamily="18" charset="0"/>
              </a:rPr>
            </a:br>
            <a:r>
              <a:rPr lang="en-GB" sz="1800" dirty="0" smtClean="0">
                <a:solidFill>
                  <a:srgbClr val="FF0000"/>
                </a:solidFill>
                <a:latin typeface="Times New Roman" pitchFamily="18" charset="0"/>
                <a:cs typeface="Times New Roman" pitchFamily="18" charset="0"/>
              </a:rPr>
              <a:t>       </a:t>
            </a:r>
            <a:br>
              <a:rPr lang="en-GB" sz="1800" dirty="0" smtClean="0">
                <a:solidFill>
                  <a:srgbClr val="FF0000"/>
                </a:solidFill>
                <a:latin typeface="Times New Roman" pitchFamily="18" charset="0"/>
                <a:cs typeface="Times New Roman" pitchFamily="18" charset="0"/>
              </a:rPr>
            </a:br>
            <a:r>
              <a:rPr lang="en-GB" sz="1800" dirty="0" smtClean="0">
                <a:solidFill>
                  <a:srgbClr val="FF0000"/>
                </a:solidFill>
                <a:latin typeface="Times New Roman" pitchFamily="18" charset="0"/>
                <a:cs typeface="Times New Roman" pitchFamily="18" charset="0"/>
              </a:rPr>
              <a:t/>
            </a:r>
            <a:br>
              <a:rPr lang="en-GB" sz="1800" dirty="0" smtClean="0">
                <a:solidFill>
                  <a:srgbClr val="FF0000"/>
                </a:solidFill>
                <a:latin typeface="Times New Roman" pitchFamily="18" charset="0"/>
                <a:cs typeface="Times New Roman" pitchFamily="18" charset="0"/>
              </a:rPr>
            </a:br>
            <a:r>
              <a:rPr lang="en-GB" sz="1800" dirty="0" smtClean="0">
                <a:solidFill>
                  <a:srgbClr val="FF0000"/>
                </a:solidFill>
                <a:latin typeface="Times New Roman" pitchFamily="18" charset="0"/>
                <a:cs typeface="Times New Roman" pitchFamily="18" charset="0"/>
              </a:rPr>
              <a:t>          </a:t>
            </a:r>
            <a:r>
              <a:rPr lang="en-GB" sz="1800" dirty="0" smtClean="0"/>
              <a:t>1. usually                      2. colleague              3. aggressive       4. accommodation</a:t>
            </a:r>
            <a:br>
              <a:rPr lang="en-GB" sz="1800" dirty="0" smtClean="0"/>
            </a:br>
            <a:r>
              <a:rPr lang="en-GB" sz="1800" dirty="0" smtClean="0"/>
              <a:t>           5. degree                     6. curriculum             7. professor          8. possession</a:t>
            </a:r>
            <a:br>
              <a:rPr lang="en-GB" sz="1800" dirty="0" smtClean="0"/>
            </a:br>
            <a:r>
              <a:rPr lang="en-GB" sz="1800" dirty="0" smtClean="0"/>
              <a:t/>
            </a:r>
            <a:br>
              <a:rPr lang="en-GB" sz="1800" dirty="0" smtClean="0"/>
            </a:br>
            <a:r>
              <a:rPr lang="en-GB" sz="1800" dirty="0" smtClean="0"/>
              <a:t/>
            </a:r>
            <a:br>
              <a:rPr lang="en-GB" sz="1800" dirty="0" smtClean="0"/>
            </a:br>
            <a:endParaRPr lang="en-GB" sz="1800" dirty="0">
              <a:solidFill>
                <a:srgbClr val="FF00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txBody>
          <a:bodyPr>
            <a:noAutofit/>
          </a:bodyPr>
          <a:lstStyle/>
          <a:p>
            <a:pPr algn="l">
              <a:lnSpc>
                <a:spcPct val="150000"/>
              </a:lnSpc>
            </a:pPr>
            <a:r>
              <a:rPr lang="en-GB" sz="1800" dirty="0" smtClean="0">
                <a:solidFill>
                  <a:srgbClr val="FF0000"/>
                </a:solidFill>
                <a:latin typeface="Times New Roman" pitchFamily="18" charset="0"/>
                <a:cs typeface="Times New Roman" pitchFamily="18" charset="0"/>
              </a:rPr>
              <a:t>                                                 Writing: Extroverts and introverts.</a:t>
            </a:r>
            <a:br>
              <a:rPr lang="en-GB" sz="1800" dirty="0" smtClean="0">
                <a:solidFill>
                  <a:srgbClr val="FF0000"/>
                </a:solidFill>
                <a:latin typeface="Times New Roman" pitchFamily="18" charset="0"/>
                <a:cs typeface="Times New Roman" pitchFamily="18" charset="0"/>
              </a:rPr>
            </a:br>
            <a:r>
              <a:rPr lang="en-GB" sz="1800" dirty="0" smtClean="0">
                <a:solidFill>
                  <a:srgbClr val="FF0000"/>
                </a:solidFill>
                <a:latin typeface="Times New Roman" pitchFamily="18" charset="0"/>
                <a:cs typeface="Times New Roman" pitchFamily="18" charset="0"/>
              </a:rPr>
              <a:t>                                       2.16. Vocabulary for writing. Personality types.</a:t>
            </a:r>
            <a:br>
              <a:rPr lang="en-GB" sz="1800" dirty="0" smtClean="0">
                <a:solidFill>
                  <a:srgbClr val="FF0000"/>
                </a:solidFill>
                <a:latin typeface="Times New Roman" pitchFamily="18" charset="0"/>
                <a:cs typeface="Times New Roman" pitchFamily="18" charset="0"/>
              </a:rPr>
            </a:br>
            <a:r>
              <a:rPr lang="en-GB" sz="1800" dirty="0" smtClean="0">
                <a:solidFill>
                  <a:srgbClr val="FF0000"/>
                </a:solidFill>
                <a:latin typeface="Times New Roman" pitchFamily="18" charset="0"/>
                <a:cs typeface="Times New Roman" pitchFamily="18" charset="0"/>
              </a:rPr>
              <a:t>                                                 B. Recognizing paragraph structure. P.63</a:t>
            </a:r>
            <a:br>
              <a:rPr lang="en-GB" sz="1800" dirty="0" smtClean="0">
                <a:solidFill>
                  <a:srgbClr val="FF0000"/>
                </a:solidFill>
                <a:latin typeface="Times New Roman" pitchFamily="18" charset="0"/>
                <a:cs typeface="Times New Roman" pitchFamily="18" charset="0"/>
              </a:rPr>
            </a:br>
            <a:r>
              <a:rPr lang="en-GB" sz="1800" dirty="0" smtClean="0">
                <a:solidFill>
                  <a:srgbClr val="FF0000"/>
                </a:solidFill>
                <a:latin typeface="Times New Roman" pitchFamily="18" charset="0"/>
                <a:cs typeface="Times New Roman" pitchFamily="18" charset="0"/>
              </a:rPr>
              <a:t> </a:t>
            </a:r>
            <a:br>
              <a:rPr lang="en-GB" sz="1800" dirty="0" smtClean="0">
                <a:solidFill>
                  <a:srgbClr val="FF0000"/>
                </a:solidFill>
                <a:latin typeface="Times New Roman" pitchFamily="18" charset="0"/>
                <a:cs typeface="Times New Roman" pitchFamily="18" charset="0"/>
              </a:rPr>
            </a:br>
            <a:r>
              <a:rPr lang="en-GB" sz="1800" dirty="0" smtClean="0">
                <a:latin typeface="Times New Roman" pitchFamily="18" charset="0"/>
                <a:cs typeface="Times New Roman" pitchFamily="18" charset="0"/>
              </a:rPr>
              <a:t>According to the Swiss psychiatrist, Carl Jung, there are two basic personality types. </a:t>
            </a:r>
            <a:r>
              <a:rPr lang="en-GB" sz="1800" i="1" dirty="0" smtClean="0">
                <a:latin typeface="Times New Roman" pitchFamily="18" charset="0"/>
                <a:cs typeface="Times New Roman" pitchFamily="18" charset="0"/>
              </a:rPr>
              <a:t>The two</a:t>
            </a:r>
            <a:br>
              <a:rPr lang="en-GB" sz="1800" i="1" dirty="0" smtClean="0">
                <a:latin typeface="Times New Roman" pitchFamily="18" charset="0"/>
                <a:cs typeface="Times New Roman" pitchFamily="18" charset="0"/>
              </a:rPr>
            </a:br>
            <a:r>
              <a:rPr lang="en-GB" sz="1800" i="1" dirty="0" smtClean="0">
                <a:latin typeface="Times New Roman" pitchFamily="18" charset="0"/>
                <a:cs typeface="Times New Roman" pitchFamily="18" charset="0"/>
              </a:rPr>
              <a:t>types are introvert and extrovert. The words </a:t>
            </a:r>
            <a:r>
              <a:rPr lang="en-GB" sz="1800" dirty="0" smtClean="0">
                <a:latin typeface="Times New Roman" pitchFamily="18" charset="0"/>
                <a:cs typeface="Times New Roman" pitchFamily="18" charset="0"/>
              </a:rPr>
              <a:t>mean ‘turn inside’ and ‘turn outside’. Introverts look inside themselves and get energy from their own thoughts. </a:t>
            </a:r>
            <a:r>
              <a:rPr lang="en-GB" sz="1800" i="1" dirty="0" smtClean="0">
                <a:latin typeface="Times New Roman" pitchFamily="18" charset="0"/>
                <a:cs typeface="Times New Roman" pitchFamily="18" charset="0"/>
              </a:rPr>
              <a:t>Extroverts look outside</a:t>
            </a:r>
            <a:br>
              <a:rPr lang="en-GB" sz="1800" i="1" dirty="0" smtClean="0">
                <a:latin typeface="Times New Roman" pitchFamily="18" charset="0"/>
                <a:cs typeface="Times New Roman" pitchFamily="18" charset="0"/>
              </a:rPr>
            </a:br>
            <a:r>
              <a:rPr lang="en-GB" sz="1800" i="1" dirty="0" smtClean="0">
                <a:latin typeface="Times New Roman" pitchFamily="18" charset="0"/>
                <a:cs typeface="Times New Roman" pitchFamily="18" charset="0"/>
              </a:rPr>
              <a:t>themselves and get energy from other people. </a:t>
            </a:r>
            <a:r>
              <a:rPr lang="en-GB" sz="1800" dirty="0" smtClean="0">
                <a:latin typeface="Times New Roman" pitchFamily="18" charset="0"/>
                <a:cs typeface="Times New Roman" pitchFamily="18" charset="0"/>
              </a:rPr>
              <a:t>However, very few people are complete introverts or extroverts. Most people are a mixture of the two extremes. In addition, some people change from one personality type to another in different situations. For example, you may be an extrovert with your family but an introvert with a group of strangers. </a:t>
            </a:r>
            <a:r>
              <a:rPr lang="en-GB" sz="1800" i="1" dirty="0" smtClean="0">
                <a:latin typeface="Times New Roman" pitchFamily="18" charset="0"/>
                <a:cs typeface="Times New Roman" pitchFamily="18" charset="0"/>
              </a:rPr>
              <a:t>Where do you fit on the line (Figure 1)? The American </a:t>
            </a:r>
            <a:r>
              <a:rPr lang="en-GB" sz="1800" dirty="0" smtClean="0">
                <a:latin typeface="Times New Roman" pitchFamily="18" charset="0"/>
                <a:cs typeface="Times New Roman" pitchFamily="18" charset="0"/>
              </a:rPr>
              <a:t>sociologist, Timothy Leary, put personality types in a circle. People can be strong or weak. </a:t>
            </a:r>
            <a:r>
              <a:rPr lang="en-GB" sz="1800" i="1" dirty="0" smtClean="0">
                <a:latin typeface="Times New Roman" pitchFamily="18" charset="0"/>
                <a:cs typeface="Times New Roman" pitchFamily="18" charset="0"/>
              </a:rPr>
              <a:t>This is similar to extrovert and introvert. They can </a:t>
            </a:r>
            <a:r>
              <a:rPr lang="en-GB" sz="1800" dirty="0" smtClean="0">
                <a:latin typeface="Times New Roman" pitchFamily="18" charset="0"/>
                <a:cs typeface="Times New Roman" pitchFamily="18" charset="0"/>
              </a:rPr>
              <a:t>also be sociable or aggressive. A sociable, weak person is warm or polite. </a:t>
            </a:r>
            <a:r>
              <a:rPr lang="en-GB" sz="1800" i="1" dirty="0" smtClean="0">
                <a:latin typeface="Times New Roman" pitchFamily="18" charset="0"/>
                <a:cs typeface="Times New Roman" pitchFamily="18" charset="0"/>
              </a:rPr>
              <a:t>An aggressive, strong person is cold or competitive.</a:t>
            </a:r>
            <a:endParaRPr lang="en-GB" sz="1800" dirty="0">
              <a:solidFill>
                <a:srgbClr val="FF00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txBody>
          <a:bodyPr>
            <a:noAutofit/>
          </a:bodyPr>
          <a:lstStyle/>
          <a:p>
            <a:pPr algn="l">
              <a:lnSpc>
                <a:spcPct val="150000"/>
              </a:lnSpc>
            </a:pPr>
            <a:r>
              <a:rPr lang="en-GB" sz="1800" dirty="0" smtClean="0">
                <a:solidFill>
                  <a:srgbClr val="FF0000"/>
                </a:solidFill>
                <a:latin typeface="Times New Roman" pitchFamily="18" charset="0"/>
                <a:cs typeface="Times New Roman" pitchFamily="18" charset="0"/>
              </a:rPr>
              <a:t>                                                 </a:t>
            </a:r>
            <a:r>
              <a:rPr lang="en-GB" sz="2400" i="1" dirty="0" smtClean="0">
                <a:latin typeface="Times New Roman" pitchFamily="18" charset="0"/>
                <a:cs typeface="Times New Roman" pitchFamily="18" charset="0"/>
              </a:rPr>
              <a:t>What sort of person are you?</a:t>
            </a:r>
            <a:r>
              <a:rPr lang="en-GB" sz="1800" dirty="0" smtClean="0">
                <a:solidFill>
                  <a:srgbClr val="FF0000"/>
                </a:solidFill>
                <a:latin typeface="Times New Roman" pitchFamily="18" charset="0"/>
                <a:cs typeface="Times New Roman" pitchFamily="18" charset="0"/>
              </a:rPr>
              <a:t/>
            </a:r>
            <a:br>
              <a:rPr lang="en-GB" sz="1800" dirty="0" smtClean="0">
                <a:solidFill>
                  <a:srgbClr val="FF0000"/>
                </a:solidFill>
                <a:latin typeface="Times New Roman" pitchFamily="18" charset="0"/>
                <a:cs typeface="Times New Roman" pitchFamily="18" charset="0"/>
              </a:rPr>
            </a:br>
            <a:r>
              <a:rPr lang="en-GB" sz="1800" dirty="0" smtClean="0">
                <a:solidFill>
                  <a:srgbClr val="FF0000"/>
                </a:solidFill>
                <a:latin typeface="Times New Roman" pitchFamily="18" charset="0"/>
                <a:cs typeface="Times New Roman" pitchFamily="18" charset="0"/>
              </a:rPr>
              <a:t> </a:t>
            </a:r>
            <a:br>
              <a:rPr lang="en-GB" sz="1800" dirty="0" smtClean="0">
                <a:solidFill>
                  <a:srgbClr val="FF0000"/>
                </a:solidFill>
                <a:latin typeface="Times New Roman" pitchFamily="18" charset="0"/>
                <a:cs typeface="Times New Roman" pitchFamily="18" charset="0"/>
              </a:rPr>
            </a:br>
            <a:r>
              <a:rPr lang="en-GB" sz="1800" dirty="0" smtClean="0">
                <a:solidFill>
                  <a:srgbClr val="FF0000"/>
                </a:solidFill>
                <a:latin typeface="Times New Roman" pitchFamily="18" charset="0"/>
                <a:cs typeface="Times New Roman" pitchFamily="18" charset="0"/>
              </a:rPr>
              <a:t/>
            </a:r>
            <a:br>
              <a:rPr lang="en-GB" sz="1800" dirty="0" smtClean="0">
                <a:solidFill>
                  <a:srgbClr val="FF0000"/>
                </a:solidFill>
                <a:latin typeface="Times New Roman" pitchFamily="18" charset="0"/>
                <a:cs typeface="Times New Roman" pitchFamily="18" charset="0"/>
              </a:rPr>
            </a:br>
            <a:r>
              <a:rPr lang="en-GB" sz="1800" dirty="0" smtClean="0">
                <a:solidFill>
                  <a:srgbClr val="FF0000"/>
                </a:solidFill>
                <a:latin typeface="Times New Roman" pitchFamily="18" charset="0"/>
                <a:cs typeface="Times New Roman" pitchFamily="18" charset="0"/>
              </a:rPr>
              <a:t/>
            </a:r>
            <a:br>
              <a:rPr lang="en-GB" sz="1800" dirty="0" smtClean="0">
                <a:solidFill>
                  <a:srgbClr val="FF0000"/>
                </a:solidFill>
                <a:latin typeface="Times New Roman" pitchFamily="18" charset="0"/>
                <a:cs typeface="Times New Roman" pitchFamily="18" charset="0"/>
              </a:rPr>
            </a:br>
            <a:r>
              <a:rPr lang="en-GB" sz="1800" dirty="0" smtClean="0">
                <a:solidFill>
                  <a:srgbClr val="FF0000"/>
                </a:solidFill>
                <a:latin typeface="Times New Roman" pitchFamily="18" charset="0"/>
                <a:cs typeface="Times New Roman" pitchFamily="18" charset="0"/>
              </a:rPr>
              <a:t/>
            </a:r>
            <a:br>
              <a:rPr lang="en-GB" sz="1800" dirty="0" smtClean="0">
                <a:solidFill>
                  <a:srgbClr val="FF0000"/>
                </a:solidFill>
                <a:latin typeface="Times New Roman" pitchFamily="18" charset="0"/>
                <a:cs typeface="Times New Roman" pitchFamily="18" charset="0"/>
              </a:rPr>
            </a:br>
            <a:r>
              <a:rPr lang="en-GB" sz="1800" dirty="0" smtClean="0">
                <a:solidFill>
                  <a:srgbClr val="FF0000"/>
                </a:solidFill>
                <a:latin typeface="Times New Roman" pitchFamily="18" charset="0"/>
                <a:cs typeface="Times New Roman" pitchFamily="18" charset="0"/>
              </a:rPr>
              <a:t/>
            </a:r>
            <a:br>
              <a:rPr lang="en-GB" sz="1800" dirty="0" smtClean="0">
                <a:solidFill>
                  <a:srgbClr val="FF0000"/>
                </a:solidFill>
                <a:latin typeface="Times New Roman" pitchFamily="18" charset="0"/>
                <a:cs typeface="Times New Roman" pitchFamily="18" charset="0"/>
              </a:rPr>
            </a:br>
            <a:r>
              <a:rPr lang="en-GB" sz="1800" dirty="0" smtClean="0">
                <a:solidFill>
                  <a:srgbClr val="FF0000"/>
                </a:solidFill>
                <a:latin typeface="Times New Roman" pitchFamily="18" charset="0"/>
                <a:cs typeface="Times New Roman" pitchFamily="18" charset="0"/>
              </a:rPr>
              <a:t/>
            </a:r>
            <a:br>
              <a:rPr lang="en-GB" sz="1800" dirty="0" smtClean="0">
                <a:solidFill>
                  <a:srgbClr val="FF0000"/>
                </a:solidFill>
                <a:latin typeface="Times New Roman" pitchFamily="18" charset="0"/>
                <a:cs typeface="Times New Roman" pitchFamily="18" charset="0"/>
              </a:rPr>
            </a:br>
            <a:r>
              <a:rPr lang="en-GB" sz="1800" dirty="0" smtClean="0">
                <a:solidFill>
                  <a:srgbClr val="FF0000"/>
                </a:solidFill>
                <a:latin typeface="Times New Roman" pitchFamily="18" charset="0"/>
                <a:cs typeface="Times New Roman" pitchFamily="18" charset="0"/>
              </a:rPr>
              <a:t/>
            </a:r>
            <a:br>
              <a:rPr lang="en-GB" sz="1800" dirty="0" smtClean="0">
                <a:solidFill>
                  <a:srgbClr val="FF0000"/>
                </a:solidFill>
                <a:latin typeface="Times New Roman" pitchFamily="18" charset="0"/>
                <a:cs typeface="Times New Roman" pitchFamily="18" charset="0"/>
              </a:rPr>
            </a:br>
            <a:endParaRPr lang="en-GB" sz="1800" dirty="0">
              <a:solidFill>
                <a:srgbClr val="FF0000"/>
              </a:solidFill>
              <a:latin typeface="Times New Roman" pitchFamily="18" charset="0"/>
              <a:cs typeface="Times New Roman" pitchFamily="18" charset="0"/>
            </a:endParaRPr>
          </a:p>
        </p:txBody>
      </p:sp>
      <p:graphicFrame>
        <p:nvGraphicFramePr>
          <p:cNvPr id="4" name="Table 3"/>
          <p:cNvGraphicFramePr>
            <a:graphicFrameLocks noGrp="1"/>
          </p:cNvGraphicFramePr>
          <p:nvPr/>
        </p:nvGraphicFramePr>
        <p:xfrm>
          <a:off x="1571604" y="2643182"/>
          <a:ext cx="6096000" cy="3708400"/>
        </p:xfrm>
        <a:graphic>
          <a:graphicData uri="http://schemas.openxmlformats.org/drawingml/2006/table">
            <a:tbl>
              <a:tblPr firstRow="1" bandRow="1">
                <a:tableStyleId>{5C22544A-7EE6-4342-B048-85BDC9FD1C3A}</a:tableStyleId>
              </a:tblPr>
              <a:tblGrid>
                <a:gridCol w="3048000"/>
                <a:gridCol w="3048000"/>
              </a:tblGrid>
              <a:tr h="370840">
                <a:tc>
                  <a:txBody>
                    <a:bodyPr/>
                    <a:lstStyle/>
                    <a:p>
                      <a:r>
                        <a:rPr lang="en-GB" sz="1800" b="0" i="0" kern="1200" baseline="0" dirty="0" smtClean="0">
                          <a:solidFill>
                            <a:schemeClr val="tx1"/>
                          </a:solidFill>
                          <a:latin typeface="Times New Roman" pitchFamily="18" charset="0"/>
                          <a:ea typeface="+mn-ea"/>
                          <a:cs typeface="Times New Roman" pitchFamily="18" charset="0"/>
                        </a:rPr>
                        <a:t>extrovert</a:t>
                      </a:r>
                      <a:endParaRPr lang="en-GB" b="0" i="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800" b="0" i="0" kern="1200" baseline="0" dirty="0" smtClean="0">
                          <a:solidFill>
                            <a:schemeClr val="tx1"/>
                          </a:solidFill>
                          <a:latin typeface="Times New Roman" pitchFamily="18" charset="0"/>
                          <a:ea typeface="+mn-ea"/>
                          <a:cs typeface="Times New Roman" pitchFamily="18" charset="0"/>
                        </a:rPr>
                        <a:t>introvert</a:t>
                      </a:r>
                      <a:endParaRPr lang="en-GB" b="0" i="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r>
                        <a:rPr lang="en-GB" sz="1800" b="0" i="0" kern="1200" baseline="0" dirty="0" smtClean="0">
                          <a:solidFill>
                            <a:schemeClr val="tx1"/>
                          </a:solidFill>
                          <a:latin typeface="Times New Roman" pitchFamily="18" charset="0"/>
                          <a:ea typeface="+mn-ea"/>
                          <a:cs typeface="Times New Roman" pitchFamily="18" charset="0"/>
                        </a:rPr>
                        <a:t>optimistic</a:t>
                      </a:r>
                      <a:endParaRPr lang="en-GB" b="0" i="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800" b="0" i="0" kern="1200" baseline="0" dirty="0" smtClean="0">
                          <a:solidFill>
                            <a:schemeClr val="tx1"/>
                          </a:solidFill>
                          <a:latin typeface="Times New Roman" pitchFamily="18" charset="0"/>
                          <a:ea typeface="+mn-ea"/>
                          <a:cs typeface="Times New Roman" pitchFamily="18" charset="0"/>
                        </a:rPr>
                        <a:t>pessimistic</a:t>
                      </a:r>
                      <a:endParaRPr lang="en-GB" b="0" i="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r>
                        <a:rPr lang="en-GB" sz="1800" b="0" i="0" kern="1200" baseline="0" dirty="0" smtClean="0">
                          <a:solidFill>
                            <a:schemeClr val="tx1"/>
                          </a:solidFill>
                          <a:latin typeface="Times New Roman" pitchFamily="18" charset="0"/>
                          <a:ea typeface="+mn-ea"/>
                          <a:cs typeface="Times New Roman" pitchFamily="18" charset="0"/>
                        </a:rPr>
                        <a:t>show your feelings</a:t>
                      </a:r>
                      <a:endParaRPr lang="en-GB" b="0" i="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800" b="0" i="0" kern="1200" baseline="0" dirty="0" smtClean="0">
                          <a:solidFill>
                            <a:schemeClr val="tx1"/>
                          </a:solidFill>
                          <a:latin typeface="Times New Roman" pitchFamily="18" charset="0"/>
                          <a:ea typeface="+mn-ea"/>
                          <a:cs typeface="Times New Roman" pitchFamily="18" charset="0"/>
                        </a:rPr>
                        <a:t>hide your feelings</a:t>
                      </a:r>
                      <a:endParaRPr lang="en-GB" b="0" i="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r>
                        <a:rPr lang="en-GB" sz="1800" b="0" i="0" kern="1200" baseline="0" dirty="0" smtClean="0">
                          <a:solidFill>
                            <a:schemeClr val="tx1"/>
                          </a:solidFill>
                          <a:latin typeface="Times New Roman" pitchFamily="18" charset="0"/>
                          <a:ea typeface="+mn-ea"/>
                          <a:cs typeface="Times New Roman" pitchFamily="18" charset="0"/>
                        </a:rPr>
                        <a:t>lose your temper</a:t>
                      </a:r>
                      <a:endParaRPr lang="en-GB" b="0" i="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800" b="0" i="0" kern="1200" baseline="0" dirty="0" smtClean="0">
                          <a:solidFill>
                            <a:schemeClr val="tx1"/>
                          </a:solidFill>
                          <a:latin typeface="Times New Roman" pitchFamily="18" charset="0"/>
                          <a:ea typeface="+mn-ea"/>
                          <a:cs typeface="Times New Roman" pitchFamily="18" charset="0"/>
                        </a:rPr>
                        <a:t>stay calm</a:t>
                      </a:r>
                      <a:endParaRPr lang="en-GB" b="0" i="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r>
                        <a:rPr lang="en-GB" sz="1800" b="0" i="0" kern="1200" baseline="0" dirty="0" smtClean="0">
                          <a:solidFill>
                            <a:schemeClr val="tx1"/>
                          </a:solidFill>
                          <a:latin typeface="Times New Roman" pitchFamily="18" charset="0"/>
                          <a:ea typeface="+mn-ea"/>
                          <a:cs typeface="Times New Roman" pitchFamily="18" charset="0"/>
                        </a:rPr>
                        <a:t>think before you act</a:t>
                      </a:r>
                      <a:endParaRPr lang="en-GB" b="0" i="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800" b="0" i="0" kern="1200" baseline="0" dirty="0" smtClean="0">
                          <a:solidFill>
                            <a:schemeClr val="tx1"/>
                          </a:solidFill>
                          <a:latin typeface="Times New Roman" pitchFamily="18" charset="0"/>
                          <a:ea typeface="+mn-ea"/>
                          <a:cs typeface="Times New Roman" pitchFamily="18" charset="0"/>
                        </a:rPr>
                        <a:t>act on impulse</a:t>
                      </a:r>
                      <a:endParaRPr lang="en-GB" b="0" i="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r>
                        <a:rPr lang="en-GB" sz="1800" b="0" i="0" kern="1200" baseline="0" dirty="0" smtClean="0">
                          <a:solidFill>
                            <a:schemeClr val="tx1"/>
                          </a:solidFill>
                          <a:latin typeface="Times New Roman" pitchFamily="18" charset="0"/>
                          <a:ea typeface="+mn-ea"/>
                          <a:cs typeface="Times New Roman" pitchFamily="18" charset="0"/>
                        </a:rPr>
                        <a:t>friendly</a:t>
                      </a:r>
                      <a:endParaRPr lang="en-GB" b="0" i="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800" b="0" i="0" kern="1200" baseline="0" dirty="0" smtClean="0">
                          <a:solidFill>
                            <a:schemeClr val="tx1"/>
                          </a:solidFill>
                          <a:latin typeface="Times New Roman" pitchFamily="18" charset="0"/>
                          <a:ea typeface="+mn-ea"/>
                          <a:cs typeface="Times New Roman" pitchFamily="18" charset="0"/>
                        </a:rPr>
                        <a:t>unfriendly, hostile</a:t>
                      </a:r>
                      <a:endParaRPr lang="en-GB" b="0" i="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r>
                        <a:rPr lang="en-GB" sz="1800" b="0" i="0" kern="1200" baseline="0" dirty="0" smtClean="0">
                          <a:solidFill>
                            <a:schemeClr val="tx1"/>
                          </a:solidFill>
                          <a:latin typeface="Times New Roman" pitchFamily="18" charset="0"/>
                          <a:ea typeface="+mn-ea"/>
                          <a:cs typeface="Times New Roman" pitchFamily="18" charset="0"/>
                        </a:rPr>
                        <a:t>unsociable</a:t>
                      </a:r>
                      <a:endParaRPr lang="en-GB" b="0" i="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800" b="0" i="0" kern="1200" baseline="0" dirty="0" smtClean="0">
                          <a:solidFill>
                            <a:schemeClr val="tx1"/>
                          </a:solidFill>
                          <a:latin typeface="Times New Roman" pitchFamily="18" charset="0"/>
                          <a:ea typeface="+mn-ea"/>
                          <a:cs typeface="Times New Roman" pitchFamily="18" charset="0"/>
                        </a:rPr>
                        <a:t>sociable</a:t>
                      </a:r>
                      <a:endParaRPr lang="en-GB" b="0" i="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r>
                        <a:rPr lang="en-GB" sz="1800" b="0" i="0" kern="1200" baseline="0" dirty="0" smtClean="0">
                          <a:solidFill>
                            <a:schemeClr val="tx1"/>
                          </a:solidFill>
                          <a:latin typeface="Times New Roman" pitchFamily="18" charset="0"/>
                          <a:ea typeface="+mn-ea"/>
                          <a:cs typeface="Times New Roman" pitchFamily="18" charset="0"/>
                        </a:rPr>
                        <a:t>shy</a:t>
                      </a:r>
                      <a:endParaRPr lang="en-GB" b="0" i="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800" b="0" i="0" kern="1200" baseline="0" dirty="0" smtClean="0">
                          <a:solidFill>
                            <a:schemeClr val="tx1"/>
                          </a:solidFill>
                          <a:latin typeface="Times New Roman" pitchFamily="18" charset="0"/>
                          <a:ea typeface="+mn-ea"/>
                          <a:cs typeface="Times New Roman" pitchFamily="18" charset="0"/>
                        </a:rPr>
                        <a:t>confident</a:t>
                      </a:r>
                      <a:endParaRPr lang="en-GB" b="0" i="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r>
                        <a:rPr lang="en-GB" sz="1800" b="0" i="0" kern="1200" baseline="0" dirty="0" smtClean="0">
                          <a:solidFill>
                            <a:schemeClr val="tx1"/>
                          </a:solidFill>
                          <a:latin typeface="Times New Roman" pitchFamily="18" charset="0"/>
                          <a:ea typeface="+mn-ea"/>
                          <a:cs typeface="Times New Roman" pitchFamily="18" charset="0"/>
                        </a:rPr>
                        <a:t>warm</a:t>
                      </a:r>
                      <a:endParaRPr lang="en-GB" b="0" i="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800" b="0" i="0" kern="1200" baseline="0" dirty="0" smtClean="0">
                          <a:solidFill>
                            <a:schemeClr val="tx1"/>
                          </a:solidFill>
                          <a:latin typeface="Times New Roman" pitchFamily="18" charset="0"/>
                          <a:ea typeface="+mn-ea"/>
                          <a:cs typeface="Times New Roman" pitchFamily="18" charset="0"/>
                        </a:rPr>
                        <a:t>cold</a:t>
                      </a:r>
                      <a:endParaRPr lang="en-GB" b="0" i="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r>
                        <a:rPr lang="en-GB" sz="1800" b="0" i="0" kern="1200" baseline="0" dirty="0" smtClean="0">
                          <a:solidFill>
                            <a:schemeClr val="tx1"/>
                          </a:solidFill>
                          <a:latin typeface="Times New Roman" pitchFamily="18" charset="0"/>
                          <a:ea typeface="+mn-ea"/>
                          <a:cs typeface="Times New Roman" pitchFamily="18" charset="0"/>
                        </a:rPr>
                        <a:t>competitive</a:t>
                      </a:r>
                      <a:endParaRPr lang="en-GB" b="0" i="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800" b="0" i="0" kern="1200" baseline="0" dirty="0" smtClean="0">
                          <a:solidFill>
                            <a:schemeClr val="tx1"/>
                          </a:solidFill>
                          <a:latin typeface="Times New Roman" pitchFamily="18" charset="0"/>
                          <a:ea typeface="+mn-ea"/>
                          <a:cs typeface="Times New Roman" pitchFamily="18" charset="0"/>
                        </a:rPr>
                        <a:t>uncompetitive</a:t>
                      </a:r>
                      <a:endParaRPr lang="en-GB" b="0" i="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Tree>
  </p:cSld>
  <p:clrMapOvr>
    <a:masterClrMapping/>
  </p:clrMapOvr>
  <p:timing>
    <p:tnLst>
      <p:par>
        <p:cTn id="1" dur="indefinite" restart="never" nodeType="tmRoot"/>
      </p:par>
    </p:tn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txBody>
          <a:bodyPr>
            <a:noAutofit/>
          </a:bodyPr>
          <a:lstStyle/>
          <a:p>
            <a:pPr algn="l">
              <a:lnSpc>
                <a:spcPct val="150000"/>
              </a:lnSpc>
            </a:pPr>
            <a:r>
              <a:rPr lang="en-GB" sz="1800" dirty="0" smtClean="0">
                <a:solidFill>
                  <a:srgbClr val="FF0000"/>
                </a:solidFill>
                <a:latin typeface="Times New Roman" pitchFamily="18" charset="0"/>
                <a:cs typeface="Times New Roman" pitchFamily="18" charset="0"/>
              </a:rPr>
              <a:t>                                                 Writing: Extroverts and introverts.</a:t>
            </a:r>
            <a:br>
              <a:rPr lang="en-GB" sz="1800" dirty="0" smtClean="0">
                <a:solidFill>
                  <a:srgbClr val="FF0000"/>
                </a:solidFill>
                <a:latin typeface="Times New Roman" pitchFamily="18" charset="0"/>
                <a:cs typeface="Times New Roman" pitchFamily="18" charset="0"/>
              </a:rPr>
            </a:br>
            <a:r>
              <a:rPr lang="en-GB" sz="1800" dirty="0" smtClean="0">
                <a:solidFill>
                  <a:srgbClr val="FF0000"/>
                </a:solidFill>
                <a:latin typeface="Times New Roman" pitchFamily="18" charset="0"/>
                <a:cs typeface="Times New Roman" pitchFamily="18" charset="0"/>
              </a:rPr>
              <a:t>                                                 2.17 Real-time writing: Extroverts </a:t>
            </a:r>
            <a:br>
              <a:rPr lang="en-GB" sz="1800" dirty="0" smtClean="0">
                <a:solidFill>
                  <a:srgbClr val="FF0000"/>
                </a:solidFill>
                <a:latin typeface="Times New Roman" pitchFamily="18" charset="0"/>
                <a:cs typeface="Times New Roman" pitchFamily="18" charset="0"/>
              </a:rPr>
            </a:br>
            <a:r>
              <a:rPr lang="en-GB" sz="1800" dirty="0" smtClean="0">
                <a:solidFill>
                  <a:srgbClr val="FF0000"/>
                </a:solidFill>
                <a:latin typeface="Times New Roman" pitchFamily="18" charset="0"/>
                <a:cs typeface="Times New Roman" pitchFamily="18" charset="0"/>
              </a:rPr>
              <a:t>                                                      A. Activating ideas. P. 64</a:t>
            </a:r>
            <a:br>
              <a:rPr lang="en-GB" sz="1800" dirty="0" smtClean="0">
                <a:solidFill>
                  <a:srgbClr val="FF0000"/>
                </a:solidFill>
                <a:latin typeface="Times New Roman" pitchFamily="18" charset="0"/>
                <a:cs typeface="Times New Roman" pitchFamily="18" charset="0"/>
              </a:rPr>
            </a:br>
            <a:r>
              <a:rPr lang="en-GB" sz="1800" dirty="0" smtClean="0">
                <a:solidFill>
                  <a:srgbClr val="FF0000"/>
                </a:solidFill>
                <a:latin typeface="Times New Roman" pitchFamily="18" charset="0"/>
                <a:cs typeface="Times New Roman" pitchFamily="18" charset="0"/>
              </a:rPr>
              <a:t> </a:t>
            </a:r>
            <a:br>
              <a:rPr lang="en-GB" sz="1800" dirty="0" smtClean="0">
                <a:solidFill>
                  <a:srgbClr val="FF0000"/>
                </a:solidFill>
                <a:latin typeface="Times New Roman" pitchFamily="18" charset="0"/>
                <a:cs typeface="Times New Roman" pitchFamily="18" charset="0"/>
              </a:rPr>
            </a:br>
            <a:r>
              <a:rPr lang="en-GB" sz="1800" dirty="0" smtClean="0">
                <a:solidFill>
                  <a:srgbClr val="FF0000"/>
                </a:solidFill>
                <a:latin typeface="Times New Roman" pitchFamily="18" charset="0"/>
                <a:cs typeface="Times New Roman" pitchFamily="18" charset="0"/>
              </a:rPr>
              <a:t>                </a:t>
            </a:r>
            <a:r>
              <a:rPr lang="en-GB" sz="1800" dirty="0" smtClean="0"/>
              <a:t>1. Extroverts prefer to be in groups.</a:t>
            </a:r>
            <a:br>
              <a:rPr lang="en-GB" sz="1800" dirty="0" smtClean="0"/>
            </a:br>
            <a:r>
              <a:rPr lang="en-GB" sz="1800" dirty="0" smtClean="0"/>
              <a:t>                 2. Extroverts often have many friends.</a:t>
            </a:r>
            <a:br>
              <a:rPr lang="en-GB" sz="1800" dirty="0" smtClean="0"/>
            </a:br>
            <a:r>
              <a:rPr lang="en-GB" sz="1800" dirty="0" smtClean="0"/>
              <a:t>                 3. Extroverts do not like reading.</a:t>
            </a:r>
            <a:br>
              <a:rPr lang="en-GB" sz="1800" dirty="0" smtClean="0"/>
            </a:br>
            <a:r>
              <a:rPr lang="en-GB" sz="1800" dirty="0" smtClean="0"/>
              <a:t>                 4. They are good learners but forget quickly.</a:t>
            </a:r>
            <a:br>
              <a:rPr lang="en-GB" sz="1800" dirty="0" smtClean="0"/>
            </a:br>
            <a:r>
              <a:rPr lang="en-GB" sz="1800" dirty="0" smtClean="0"/>
              <a:t>                 5. They like exciting sports.</a:t>
            </a:r>
            <a:br>
              <a:rPr lang="en-GB" sz="1800" dirty="0" smtClean="0"/>
            </a:br>
            <a:r>
              <a:rPr lang="en-GB" sz="1800" dirty="0" smtClean="0"/>
              <a:t>                 6. They act on impulse and lose their temper.</a:t>
            </a:r>
            <a:br>
              <a:rPr lang="en-GB" sz="1800" dirty="0" smtClean="0"/>
            </a:br>
            <a:r>
              <a:rPr lang="en-GB" sz="1800" dirty="0" smtClean="0"/>
              <a:t>                 7. They are optimistic.</a:t>
            </a:r>
            <a:br>
              <a:rPr lang="en-GB" sz="1800" dirty="0" smtClean="0"/>
            </a:br>
            <a:r>
              <a:rPr lang="en-GB" sz="1800" dirty="0" smtClean="0"/>
              <a:t>                 8. They are often actors, managers or criminals!</a:t>
            </a:r>
            <a:r>
              <a:rPr lang="en-GB" sz="1800" dirty="0" smtClean="0">
                <a:solidFill>
                  <a:srgbClr val="FF0000"/>
                </a:solidFill>
                <a:latin typeface="Times New Roman" pitchFamily="18" charset="0"/>
                <a:cs typeface="Times New Roman" pitchFamily="18" charset="0"/>
              </a:rPr>
              <a:t/>
            </a:r>
            <a:br>
              <a:rPr lang="en-GB" sz="1800" dirty="0" smtClean="0">
                <a:solidFill>
                  <a:srgbClr val="FF0000"/>
                </a:solidFill>
                <a:latin typeface="Times New Roman" pitchFamily="18" charset="0"/>
                <a:cs typeface="Times New Roman" pitchFamily="18" charset="0"/>
              </a:rPr>
            </a:br>
            <a:r>
              <a:rPr lang="en-GB" sz="1800" dirty="0" smtClean="0">
                <a:solidFill>
                  <a:srgbClr val="FF0000"/>
                </a:solidFill>
                <a:latin typeface="Times New Roman" pitchFamily="18" charset="0"/>
                <a:cs typeface="Times New Roman" pitchFamily="18" charset="0"/>
              </a:rPr>
              <a:t/>
            </a:r>
            <a:br>
              <a:rPr lang="en-GB" sz="1800" dirty="0" smtClean="0">
                <a:solidFill>
                  <a:srgbClr val="FF0000"/>
                </a:solidFill>
                <a:latin typeface="Times New Roman" pitchFamily="18" charset="0"/>
                <a:cs typeface="Times New Roman" pitchFamily="18" charset="0"/>
              </a:rPr>
            </a:br>
            <a:endParaRPr lang="en-GB" sz="1800" dirty="0">
              <a:solidFill>
                <a:srgbClr val="FF00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txBody>
          <a:bodyPr>
            <a:noAutofit/>
          </a:bodyPr>
          <a:lstStyle/>
          <a:p>
            <a:pPr algn="l">
              <a:lnSpc>
                <a:spcPct val="150000"/>
              </a:lnSpc>
            </a:pPr>
            <a:r>
              <a:rPr lang="en-GB" sz="1800" dirty="0" smtClean="0">
                <a:solidFill>
                  <a:srgbClr val="FF0000"/>
                </a:solidFill>
                <a:latin typeface="Times New Roman" pitchFamily="18" charset="0"/>
                <a:cs typeface="Times New Roman" pitchFamily="18" charset="0"/>
              </a:rPr>
              <a:t>                                                 Writing: Extroverts and introverts.</a:t>
            </a:r>
            <a:br>
              <a:rPr lang="en-GB" sz="1800" dirty="0" smtClean="0">
                <a:solidFill>
                  <a:srgbClr val="FF0000"/>
                </a:solidFill>
                <a:latin typeface="Times New Roman" pitchFamily="18" charset="0"/>
                <a:cs typeface="Times New Roman" pitchFamily="18" charset="0"/>
              </a:rPr>
            </a:br>
            <a:r>
              <a:rPr lang="en-GB" sz="1800" dirty="0" smtClean="0">
                <a:solidFill>
                  <a:srgbClr val="FF0000"/>
                </a:solidFill>
                <a:latin typeface="Times New Roman" pitchFamily="18" charset="0"/>
                <a:cs typeface="Times New Roman" pitchFamily="18" charset="0"/>
              </a:rPr>
              <a:t>                                                 2.17 Real-time writing: Extroverts </a:t>
            </a:r>
            <a:br>
              <a:rPr lang="en-GB" sz="1800" dirty="0" smtClean="0">
                <a:solidFill>
                  <a:srgbClr val="FF0000"/>
                </a:solidFill>
                <a:latin typeface="Times New Roman" pitchFamily="18" charset="0"/>
                <a:cs typeface="Times New Roman" pitchFamily="18" charset="0"/>
              </a:rPr>
            </a:br>
            <a:r>
              <a:rPr lang="en-GB" sz="1800" dirty="0" smtClean="0">
                <a:solidFill>
                  <a:srgbClr val="FF0000"/>
                </a:solidFill>
                <a:latin typeface="Times New Roman" pitchFamily="18" charset="0"/>
                <a:cs typeface="Times New Roman" pitchFamily="18" charset="0"/>
              </a:rPr>
              <a:t>                                               C. Understanding a type of text. P. 64</a:t>
            </a:r>
            <a:br>
              <a:rPr lang="en-GB" sz="1800" dirty="0" smtClean="0">
                <a:solidFill>
                  <a:srgbClr val="FF0000"/>
                </a:solidFill>
                <a:latin typeface="Times New Roman" pitchFamily="18" charset="0"/>
                <a:cs typeface="Times New Roman" pitchFamily="18" charset="0"/>
              </a:rPr>
            </a:br>
            <a:r>
              <a:rPr lang="en-GB" sz="1800" dirty="0" smtClean="0"/>
              <a:t>What are extroverts?</a:t>
            </a:r>
            <a:br>
              <a:rPr lang="en-GB" sz="1800" dirty="0" smtClean="0"/>
            </a:br>
            <a:r>
              <a:rPr lang="en-GB" sz="1800" dirty="0" smtClean="0"/>
              <a:t>Extroverts need to talk to people. They talk </a:t>
            </a:r>
            <a:r>
              <a:rPr lang="en-GB" sz="1800" i="1" dirty="0" smtClean="0"/>
              <a:t>a lot. </a:t>
            </a:r>
            <a:r>
              <a:rPr lang="en-GB" sz="1800" dirty="0" smtClean="0"/>
              <a:t>They get their energy from </a:t>
            </a:r>
            <a:r>
              <a:rPr lang="en-GB" sz="1800" i="1" dirty="0" smtClean="0"/>
              <a:t>(other) people.</a:t>
            </a:r>
            <a:br>
              <a:rPr lang="en-GB" sz="1800" i="1" dirty="0" smtClean="0"/>
            </a:br>
            <a:r>
              <a:rPr lang="en-GB" sz="1800" dirty="0" smtClean="0"/>
              <a:t>They can be friendly or </a:t>
            </a:r>
            <a:r>
              <a:rPr lang="en-GB" sz="1800" i="1" dirty="0" smtClean="0"/>
              <a:t>aggressive. </a:t>
            </a:r>
            <a:r>
              <a:rPr lang="en-GB" sz="1800" dirty="0" smtClean="0"/>
              <a:t>Friendly extroverts are sociable. They want to interact with </a:t>
            </a:r>
            <a:r>
              <a:rPr lang="en-GB" sz="1800" i="1" dirty="0" smtClean="0"/>
              <a:t>people. </a:t>
            </a:r>
            <a:r>
              <a:rPr lang="en-GB" sz="1800" dirty="0" smtClean="0"/>
              <a:t>Aggressive extroverts are </a:t>
            </a:r>
            <a:r>
              <a:rPr lang="en-GB" sz="1800" i="1" dirty="0" smtClean="0"/>
              <a:t>cold. </a:t>
            </a:r>
            <a:r>
              <a:rPr lang="en-GB" sz="1800" dirty="0" smtClean="0"/>
              <a:t>They do not trust other people. Extroverts like </a:t>
            </a:r>
            <a:r>
              <a:rPr lang="en-GB" sz="1800" i="1" dirty="0" smtClean="0"/>
              <a:t>large groups. </a:t>
            </a:r>
            <a:r>
              <a:rPr lang="en-GB" sz="1800" dirty="0" smtClean="0"/>
              <a:t>They want to be </a:t>
            </a:r>
            <a:r>
              <a:rPr lang="en-GB" sz="1800" i="1" dirty="0" smtClean="0"/>
              <a:t>the centre of attention. </a:t>
            </a:r>
            <a:r>
              <a:rPr lang="en-GB" sz="1800" dirty="0" smtClean="0"/>
              <a:t>They like people and they talk </a:t>
            </a:r>
            <a:r>
              <a:rPr lang="en-GB" sz="1800" i="1" dirty="0" smtClean="0"/>
              <a:t>to them easily. </a:t>
            </a:r>
            <a:r>
              <a:rPr lang="en-GB" sz="1800" dirty="0" smtClean="0"/>
              <a:t>They have </a:t>
            </a:r>
            <a:r>
              <a:rPr lang="en-GB" sz="1800" i="1" dirty="0" smtClean="0"/>
              <a:t>many friends. </a:t>
            </a:r>
            <a:br>
              <a:rPr lang="en-GB" sz="1800" i="1" dirty="0" smtClean="0"/>
            </a:br>
            <a:r>
              <a:rPr lang="en-GB" sz="1800" dirty="0" smtClean="0"/>
              <a:t>Extroverts need activity all </a:t>
            </a:r>
            <a:r>
              <a:rPr lang="en-GB" sz="1800" i="1" dirty="0" smtClean="0"/>
              <a:t>the time. </a:t>
            </a:r>
            <a:r>
              <a:rPr lang="en-GB" sz="1800" dirty="0" smtClean="0"/>
              <a:t>They also need excitement. They like exciting rides in adventure parks and like </a:t>
            </a:r>
            <a:r>
              <a:rPr lang="en-GB" sz="1800" i="1" dirty="0" smtClean="0"/>
              <a:t>doing exciting sports. </a:t>
            </a:r>
            <a:r>
              <a:rPr lang="en-GB" sz="1800" dirty="0" smtClean="0"/>
              <a:t>They do not like </a:t>
            </a:r>
            <a:r>
              <a:rPr lang="en-GB" sz="1800" i="1" dirty="0" smtClean="0"/>
              <a:t>reading.</a:t>
            </a:r>
            <a:br>
              <a:rPr lang="en-GB" sz="1800" i="1" dirty="0" smtClean="0"/>
            </a:br>
            <a:r>
              <a:rPr lang="en-GB" sz="1800" dirty="0" smtClean="0"/>
              <a:t>Extroverts are optimistic about the future. They are emotional. In other words, they </a:t>
            </a:r>
            <a:r>
              <a:rPr lang="en-GB" sz="1800" i="1" dirty="0" smtClean="0"/>
              <a:t>show their</a:t>
            </a:r>
            <a:br>
              <a:rPr lang="en-GB" sz="1800" i="1" dirty="0" smtClean="0"/>
            </a:br>
            <a:r>
              <a:rPr lang="en-GB" sz="1800" i="1" dirty="0" smtClean="0"/>
              <a:t>feelings. </a:t>
            </a:r>
            <a:r>
              <a:rPr lang="en-GB" sz="1800" dirty="0" smtClean="0"/>
              <a:t>They act on impulse and </a:t>
            </a:r>
            <a:r>
              <a:rPr lang="en-GB" sz="1800" i="1" dirty="0" smtClean="0"/>
              <a:t>they lose their tempers quite easily. </a:t>
            </a:r>
            <a:r>
              <a:rPr lang="en-GB" sz="1800" dirty="0" smtClean="0"/>
              <a:t>Extroverts do not like studying alone. They learn quickly, but </a:t>
            </a:r>
            <a:r>
              <a:rPr lang="en-GB" sz="1800" i="1" dirty="0" smtClean="0"/>
              <a:t>they forget a lot. </a:t>
            </a:r>
            <a:r>
              <a:rPr lang="en-GB" sz="1800" dirty="0" smtClean="0"/>
              <a:t>Extroverts often become actors or </a:t>
            </a:r>
            <a:r>
              <a:rPr lang="en-GB" sz="1800" i="1" dirty="0" smtClean="0"/>
              <a:t>managers. </a:t>
            </a:r>
            <a:r>
              <a:rPr lang="en-GB" sz="1800" dirty="0" smtClean="0"/>
              <a:t>Sometimes, extroverts </a:t>
            </a:r>
            <a:r>
              <a:rPr lang="en-GB" sz="1800" i="1" dirty="0" smtClean="0"/>
              <a:t>become criminals.</a:t>
            </a:r>
            <a:r>
              <a:rPr lang="en-GB" sz="1800" dirty="0" smtClean="0">
                <a:solidFill>
                  <a:srgbClr val="FF0000"/>
                </a:solidFill>
                <a:latin typeface="Times New Roman" pitchFamily="18" charset="0"/>
                <a:cs typeface="Times New Roman" pitchFamily="18" charset="0"/>
              </a:rPr>
              <a:t/>
            </a:r>
            <a:br>
              <a:rPr lang="en-GB" sz="1800" dirty="0" smtClean="0">
                <a:solidFill>
                  <a:srgbClr val="FF0000"/>
                </a:solidFill>
                <a:latin typeface="Times New Roman" pitchFamily="18" charset="0"/>
                <a:cs typeface="Times New Roman" pitchFamily="18" charset="0"/>
              </a:rPr>
            </a:br>
            <a:endParaRPr lang="en-GB" sz="1800" dirty="0">
              <a:solidFill>
                <a:srgbClr val="FF00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txBody>
          <a:bodyPr>
            <a:noAutofit/>
          </a:bodyPr>
          <a:lstStyle/>
          <a:p>
            <a:pPr algn="l">
              <a:lnSpc>
                <a:spcPct val="200000"/>
              </a:lnSpc>
            </a:pPr>
            <a:r>
              <a:rPr lang="en-GB" sz="1800" dirty="0" smtClean="0">
                <a:solidFill>
                  <a:srgbClr val="FF0000"/>
                </a:solidFill>
                <a:latin typeface="Times New Roman" pitchFamily="18" charset="0"/>
                <a:cs typeface="Times New Roman" pitchFamily="18" charset="0"/>
              </a:rPr>
              <a:t>                                      2.18 Learning new writing skills: Organizing ideas</a:t>
            </a:r>
            <a:br>
              <a:rPr lang="en-GB" sz="1800" dirty="0" smtClean="0">
                <a:solidFill>
                  <a:srgbClr val="FF0000"/>
                </a:solidFill>
                <a:latin typeface="Times New Roman" pitchFamily="18" charset="0"/>
                <a:cs typeface="Times New Roman" pitchFamily="18" charset="0"/>
              </a:rPr>
            </a:br>
            <a:r>
              <a:rPr lang="en-GB" sz="1800" dirty="0" smtClean="0">
                <a:solidFill>
                  <a:srgbClr val="FF0000"/>
                </a:solidFill>
                <a:latin typeface="Times New Roman" pitchFamily="18" charset="0"/>
                <a:cs typeface="Times New Roman" pitchFamily="18" charset="0"/>
              </a:rPr>
              <a:t>                                                       A. Developing vocabulary. P. 66</a:t>
            </a:r>
            <a:r>
              <a:rPr lang="en-GB" sz="1800" smtClean="0">
                <a:solidFill>
                  <a:srgbClr val="FF0000"/>
                </a:solidFill>
                <a:latin typeface="Times New Roman" pitchFamily="18" charset="0"/>
                <a:cs typeface="Times New Roman" pitchFamily="18" charset="0"/>
              </a:rPr>
              <a:t/>
            </a:r>
            <a:br>
              <a:rPr lang="en-GB" sz="1800" smtClean="0">
                <a:solidFill>
                  <a:srgbClr val="FF0000"/>
                </a:solidFill>
                <a:latin typeface="Times New Roman" pitchFamily="18" charset="0"/>
                <a:cs typeface="Times New Roman" pitchFamily="18" charset="0"/>
              </a:rPr>
            </a:br>
            <a:r>
              <a:rPr lang="en-GB" sz="1800" dirty="0" smtClean="0">
                <a:solidFill>
                  <a:srgbClr val="FF0000"/>
                </a:solidFill>
                <a:latin typeface="Times New Roman" pitchFamily="18" charset="0"/>
                <a:cs typeface="Times New Roman" pitchFamily="18" charset="0"/>
              </a:rPr>
              <a:t/>
            </a:r>
            <a:br>
              <a:rPr lang="en-GB" sz="1800" dirty="0" smtClean="0">
                <a:solidFill>
                  <a:srgbClr val="FF0000"/>
                </a:solidFill>
                <a:latin typeface="Times New Roman" pitchFamily="18" charset="0"/>
                <a:cs typeface="Times New Roman" pitchFamily="18" charset="0"/>
              </a:rPr>
            </a:br>
            <a:r>
              <a:rPr lang="en-GB" sz="1800" dirty="0" smtClean="0">
                <a:solidFill>
                  <a:srgbClr val="FF0000"/>
                </a:solidFill>
                <a:latin typeface="Times New Roman" pitchFamily="18" charset="0"/>
                <a:cs typeface="Times New Roman" pitchFamily="18" charset="0"/>
              </a:rPr>
              <a:t>                                </a:t>
            </a:r>
            <a:r>
              <a:rPr lang="en-GB" sz="1800" dirty="0" smtClean="0"/>
              <a:t>1. </a:t>
            </a:r>
            <a:br>
              <a:rPr lang="en-GB" sz="1800" dirty="0" smtClean="0"/>
            </a:br>
            <a:r>
              <a:rPr lang="en-GB" sz="1800" dirty="0" smtClean="0"/>
              <a:t>                                     a. </a:t>
            </a:r>
            <a:r>
              <a:rPr lang="en-GB" sz="1800" i="1" dirty="0" smtClean="0"/>
              <a:t>article             </a:t>
            </a:r>
            <a:r>
              <a:rPr lang="en-GB" sz="1800" dirty="0" smtClean="0"/>
              <a:t>b. M</a:t>
            </a:r>
            <a:r>
              <a:rPr lang="en-GB" sz="1800" i="1" dirty="0" smtClean="0"/>
              <a:t>ark            </a:t>
            </a:r>
            <a:r>
              <a:rPr lang="en-GB" sz="1800" dirty="0" smtClean="0"/>
              <a:t>c. p</a:t>
            </a:r>
            <a:r>
              <a:rPr lang="en-GB" sz="1800" i="1" dirty="0" smtClean="0"/>
              <a:t>ass          </a:t>
            </a:r>
            <a:r>
              <a:rPr lang="en-GB" sz="1800" dirty="0" smtClean="0"/>
              <a:t>d. p</a:t>
            </a:r>
            <a:r>
              <a:rPr lang="en-GB" sz="1800" i="1" dirty="0" smtClean="0"/>
              <a:t>art</a:t>
            </a:r>
            <a:br>
              <a:rPr lang="en-GB" sz="1800" i="1" dirty="0" smtClean="0"/>
            </a:br>
            <a:r>
              <a:rPr lang="en-GB" sz="1800" i="1" dirty="0" smtClean="0"/>
              <a:t>                                     </a:t>
            </a:r>
            <a:r>
              <a:rPr lang="en-GB" sz="1800" dirty="0" smtClean="0"/>
              <a:t>e. H</a:t>
            </a:r>
            <a:r>
              <a:rPr lang="en-GB" sz="1800" i="1" dirty="0" smtClean="0"/>
              <a:t>ard               </a:t>
            </a:r>
            <a:r>
              <a:rPr lang="en-GB" sz="1800" dirty="0" smtClean="0"/>
              <a:t>f. </a:t>
            </a:r>
            <a:r>
              <a:rPr lang="en-GB" sz="1800" i="1" dirty="0" smtClean="0"/>
              <a:t>Ask                </a:t>
            </a:r>
            <a:r>
              <a:rPr lang="en-GB" sz="1800" dirty="0" smtClean="0"/>
              <a:t>g. </a:t>
            </a:r>
            <a:r>
              <a:rPr lang="en-GB" sz="1800" i="1" dirty="0" smtClean="0"/>
              <a:t>Answer      </a:t>
            </a:r>
            <a:r>
              <a:rPr lang="en-GB" sz="1800" dirty="0" smtClean="0"/>
              <a:t>h. p</a:t>
            </a:r>
            <a:r>
              <a:rPr lang="en-GB" sz="1800" i="1" dirty="0" smtClean="0"/>
              <a:t>ast</a:t>
            </a:r>
            <a:br>
              <a:rPr lang="en-GB" sz="1800" i="1" dirty="0" smtClean="0"/>
            </a:br>
            <a:r>
              <a:rPr lang="en-GB" sz="1800" i="1" dirty="0" smtClean="0"/>
              <a:t>                                      </a:t>
            </a:r>
            <a:r>
              <a:rPr lang="en-GB" sz="1800" dirty="0" err="1" smtClean="0"/>
              <a:t>i</a:t>
            </a:r>
            <a:r>
              <a:rPr lang="en-GB" sz="1800" dirty="0" smtClean="0"/>
              <a:t>. l</a:t>
            </a:r>
            <a:r>
              <a:rPr lang="en-GB" sz="1800" i="1" dirty="0" smtClean="0"/>
              <a:t>ast                   </a:t>
            </a:r>
            <a:r>
              <a:rPr lang="en-GB" sz="1800" dirty="0" smtClean="0"/>
              <a:t>j. Cl</a:t>
            </a:r>
            <a:r>
              <a:rPr lang="en-GB" sz="1800" i="1" dirty="0" smtClean="0"/>
              <a:t>ass.</a:t>
            </a:r>
            <a:endParaRPr lang="en-GB" sz="1800" dirty="0">
              <a:solidFill>
                <a:srgbClr val="FF00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txBody>
          <a:bodyPr>
            <a:noAutofit/>
          </a:bodyPr>
          <a:lstStyle/>
          <a:p>
            <a:pPr algn="l">
              <a:lnSpc>
                <a:spcPct val="150000"/>
              </a:lnSpc>
            </a:pPr>
            <a:r>
              <a:rPr lang="en-GB" sz="1800" dirty="0" smtClean="0">
                <a:solidFill>
                  <a:srgbClr val="FF0000"/>
                </a:solidFill>
                <a:latin typeface="Times New Roman" pitchFamily="18" charset="0"/>
                <a:cs typeface="Times New Roman" pitchFamily="18" charset="0"/>
              </a:rPr>
              <a:t>                                      2.18 Learning new writing skills: Organizing ideas</a:t>
            </a:r>
            <a:br>
              <a:rPr lang="en-GB" sz="1800" dirty="0" smtClean="0">
                <a:solidFill>
                  <a:srgbClr val="FF0000"/>
                </a:solidFill>
                <a:latin typeface="Times New Roman" pitchFamily="18" charset="0"/>
                <a:cs typeface="Times New Roman" pitchFamily="18" charset="0"/>
              </a:rPr>
            </a:br>
            <a:r>
              <a:rPr lang="en-GB" sz="1800" smtClean="0">
                <a:solidFill>
                  <a:srgbClr val="FF0000"/>
                </a:solidFill>
                <a:latin typeface="Times New Roman" pitchFamily="18" charset="0"/>
                <a:cs typeface="Times New Roman" pitchFamily="18" charset="0"/>
              </a:rPr>
              <a:t>                                                   B.1. </a:t>
            </a:r>
            <a:r>
              <a:rPr lang="en-GB" sz="1800" dirty="0" smtClean="0">
                <a:solidFill>
                  <a:srgbClr val="FF0000"/>
                </a:solidFill>
                <a:latin typeface="Times New Roman" pitchFamily="18" charset="0"/>
                <a:cs typeface="Times New Roman" pitchFamily="18" charset="0"/>
              </a:rPr>
              <a:t>Identifying a new skill. P. 66</a:t>
            </a:r>
            <a:br>
              <a:rPr lang="en-GB" sz="1800" dirty="0" smtClean="0">
                <a:solidFill>
                  <a:srgbClr val="FF0000"/>
                </a:solidFill>
                <a:latin typeface="Times New Roman" pitchFamily="18" charset="0"/>
                <a:cs typeface="Times New Roman" pitchFamily="18" charset="0"/>
              </a:rPr>
            </a:br>
            <a:r>
              <a:rPr lang="en-GB" sz="1800" dirty="0" smtClean="0">
                <a:solidFill>
                  <a:srgbClr val="FF0000"/>
                </a:solidFill>
                <a:latin typeface="Times New Roman" pitchFamily="18" charset="0"/>
                <a:cs typeface="Times New Roman" pitchFamily="18" charset="0"/>
              </a:rPr>
              <a:t/>
            </a:r>
            <a:br>
              <a:rPr lang="en-GB" sz="1800" dirty="0" smtClean="0">
                <a:solidFill>
                  <a:srgbClr val="FF0000"/>
                </a:solidFill>
                <a:latin typeface="Times New Roman" pitchFamily="18" charset="0"/>
                <a:cs typeface="Times New Roman" pitchFamily="18" charset="0"/>
              </a:rPr>
            </a:br>
            <a:r>
              <a:rPr lang="en-GB" sz="1800" dirty="0" smtClean="0">
                <a:solidFill>
                  <a:srgbClr val="FF0000"/>
                </a:solidFill>
                <a:latin typeface="Times New Roman" pitchFamily="18" charset="0"/>
                <a:cs typeface="Times New Roman" pitchFamily="18" charset="0"/>
              </a:rPr>
              <a:t>                        </a:t>
            </a:r>
            <a:r>
              <a:rPr lang="en-GB" sz="1800" dirty="0" smtClean="0"/>
              <a:t>• What is another word for </a:t>
            </a:r>
            <a:r>
              <a:rPr lang="en-GB" sz="1800" i="1" dirty="0" smtClean="0"/>
              <a:t>gathering?</a:t>
            </a:r>
            <a:br>
              <a:rPr lang="en-GB" sz="1800" i="1" dirty="0" smtClean="0"/>
            </a:br>
            <a:r>
              <a:rPr lang="en-GB" sz="1800" i="1" dirty="0" smtClean="0"/>
              <a:t>                             </a:t>
            </a:r>
            <a:r>
              <a:rPr lang="en-GB" sz="1800" dirty="0" smtClean="0"/>
              <a:t>(</a:t>
            </a:r>
            <a:r>
              <a:rPr lang="en-GB" sz="1800" i="1" dirty="0" smtClean="0"/>
              <a:t>collecting or, perhaps, getting)</a:t>
            </a:r>
            <a:br>
              <a:rPr lang="en-GB" sz="1800" i="1" dirty="0" smtClean="0"/>
            </a:br>
            <a:r>
              <a:rPr lang="en-GB" sz="1800" i="1" dirty="0" smtClean="0"/>
              <a:t>                          </a:t>
            </a:r>
            <a:r>
              <a:rPr lang="en-GB" sz="1800" dirty="0" smtClean="0"/>
              <a:t>• How can you record information? (in a </a:t>
            </a:r>
            <a:r>
              <a:rPr lang="en-GB" sz="1800" dirty="0" err="1" smtClean="0"/>
              <a:t>spidergram</a:t>
            </a:r>
            <a:r>
              <a:rPr lang="en-GB" sz="1800" dirty="0" smtClean="0"/>
              <a:t>)</a:t>
            </a:r>
            <a:br>
              <a:rPr lang="en-GB" sz="1800" dirty="0" smtClean="0"/>
            </a:br>
            <a:r>
              <a:rPr lang="en-GB" sz="1800" dirty="0" smtClean="0"/>
              <a:t>                          • What goes in the middle of the </a:t>
            </a:r>
            <a:r>
              <a:rPr lang="en-GB" sz="1800" dirty="0" err="1" smtClean="0"/>
              <a:t>spidergram</a:t>
            </a:r>
            <a:r>
              <a:rPr lang="en-GB" sz="1800" dirty="0" smtClean="0"/>
              <a:t>? (the topic)</a:t>
            </a:r>
            <a:br>
              <a:rPr lang="en-GB" sz="1800" dirty="0" smtClean="0"/>
            </a:br>
            <a:r>
              <a:rPr lang="en-GB" sz="1800" dirty="0" smtClean="0"/>
              <a:t>                          • What information goes around the topic? (the sub-topics)</a:t>
            </a:r>
            <a:r>
              <a:rPr lang="en-GB" sz="1800" dirty="0" smtClean="0">
                <a:solidFill>
                  <a:srgbClr val="FF0000"/>
                </a:solidFill>
                <a:latin typeface="Times New Roman" pitchFamily="18" charset="0"/>
                <a:cs typeface="Times New Roman" pitchFamily="18" charset="0"/>
              </a:rPr>
              <a:t/>
            </a:r>
            <a:br>
              <a:rPr lang="en-GB" sz="1800" dirty="0" smtClean="0">
                <a:solidFill>
                  <a:srgbClr val="FF0000"/>
                </a:solidFill>
                <a:latin typeface="Times New Roman" pitchFamily="18" charset="0"/>
                <a:cs typeface="Times New Roman" pitchFamily="18" charset="0"/>
              </a:rPr>
            </a:br>
            <a:endParaRPr lang="en-GB" sz="1800" dirty="0">
              <a:solidFill>
                <a:srgbClr val="FF00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txBody>
          <a:bodyPr>
            <a:noAutofit/>
          </a:bodyPr>
          <a:lstStyle/>
          <a:p>
            <a:pPr algn="l">
              <a:lnSpc>
                <a:spcPct val="150000"/>
              </a:lnSpc>
            </a:pPr>
            <a:r>
              <a:rPr lang="en-GB" sz="1800" dirty="0" smtClean="0">
                <a:solidFill>
                  <a:srgbClr val="FF0000"/>
                </a:solidFill>
                <a:latin typeface="Times New Roman" pitchFamily="18" charset="0"/>
                <a:cs typeface="Times New Roman" pitchFamily="18" charset="0"/>
              </a:rPr>
              <a:t>                                      2.18 Learning new writing skills: Organizing ideas</a:t>
            </a:r>
            <a:br>
              <a:rPr lang="en-GB" sz="1800" dirty="0" smtClean="0">
                <a:solidFill>
                  <a:srgbClr val="FF0000"/>
                </a:solidFill>
                <a:latin typeface="Times New Roman" pitchFamily="18" charset="0"/>
                <a:cs typeface="Times New Roman" pitchFamily="18" charset="0"/>
              </a:rPr>
            </a:br>
            <a:r>
              <a:rPr lang="en-GB" sz="1800" dirty="0" smtClean="0">
                <a:solidFill>
                  <a:srgbClr val="FF0000"/>
                </a:solidFill>
                <a:latin typeface="Times New Roman" pitchFamily="18" charset="0"/>
                <a:cs typeface="Times New Roman" pitchFamily="18" charset="0"/>
              </a:rPr>
              <a:t>                                                   B.2. Identifying a new skill. P. 66</a:t>
            </a:r>
            <a:br>
              <a:rPr lang="en-GB" sz="1800" dirty="0" smtClean="0">
                <a:solidFill>
                  <a:srgbClr val="FF0000"/>
                </a:solidFill>
                <a:latin typeface="Times New Roman" pitchFamily="18" charset="0"/>
                <a:cs typeface="Times New Roman" pitchFamily="18" charset="0"/>
              </a:rPr>
            </a:br>
            <a:r>
              <a:rPr lang="en-GB" sz="1800" dirty="0" smtClean="0">
                <a:solidFill>
                  <a:srgbClr val="FF0000"/>
                </a:solidFill>
                <a:latin typeface="Times New Roman" pitchFamily="18" charset="0"/>
                <a:cs typeface="Times New Roman" pitchFamily="18" charset="0"/>
              </a:rPr>
              <a:t/>
            </a:r>
            <a:br>
              <a:rPr lang="en-GB" sz="1800" dirty="0" smtClean="0">
                <a:solidFill>
                  <a:srgbClr val="FF0000"/>
                </a:solidFill>
                <a:latin typeface="Times New Roman" pitchFamily="18" charset="0"/>
                <a:cs typeface="Times New Roman" pitchFamily="18" charset="0"/>
              </a:rPr>
            </a:br>
            <a:r>
              <a:rPr lang="en-GB" sz="1800" dirty="0" smtClean="0">
                <a:solidFill>
                  <a:srgbClr val="FF0000"/>
                </a:solidFill>
                <a:latin typeface="Times New Roman" pitchFamily="18" charset="0"/>
                <a:cs typeface="Times New Roman" pitchFamily="18" charset="0"/>
              </a:rPr>
              <a:t/>
            </a:r>
            <a:br>
              <a:rPr lang="en-GB" sz="1800" dirty="0" smtClean="0">
                <a:solidFill>
                  <a:srgbClr val="FF0000"/>
                </a:solidFill>
                <a:latin typeface="Times New Roman" pitchFamily="18" charset="0"/>
                <a:cs typeface="Times New Roman" pitchFamily="18" charset="0"/>
              </a:rPr>
            </a:br>
            <a:r>
              <a:rPr lang="en-GB" sz="1800" dirty="0" smtClean="0">
                <a:solidFill>
                  <a:srgbClr val="FF0000"/>
                </a:solidFill>
                <a:latin typeface="Times New Roman" pitchFamily="18" charset="0"/>
                <a:cs typeface="Times New Roman" pitchFamily="18" charset="0"/>
              </a:rPr>
              <a:t/>
            </a:r>
            <a:br>
              <a:rPr lang="en-GB" sz="1800" dirty="0" smtClean="0">
                <a:solidFill>
                  <a:srgbClr val="FF0000"/>
                </a:solidFill>
                <a:latin typeface="Times New Roman" pitchFamily="18" charset="0"/>
                <a:cs typeface="Times New Roman" pitchFamily="18" charset="0"/>
              </a:rPr>
            </a:br>
            <a:r>
              <a:rPr lang="en-GB" sz="1800" dirty="0" smtClean="0">
                <a:solidFill>
                  <a:srgbClr val="FF0000"/>
                </a:solidFill>
                <a:latin typeface="Times New Roman" pitchFamily="18" charset="0"/>
                <a:cs typeface="Times New Roman" pitchFamily="18" charset="0"/>
              </a:rPr>
              <a:t/>
            </a:r>
            <a:br>
              <a:rPr lang="en-GB" sz="1800" dirty="0" smtClean="0">
                <a:solidFill>
                  <a:srgbClr val="FF0000"/>
                </a:solidFill>
                <a:latin typeface="Times New Roman" pitchFamily="18" charset="0"/>
                <a:cs typeface="Times New Roman" pitchFamily="18" charset="0"/>
              </a:rPr>
            </a:br>
            <a:r>
              <a:rPr lang="en-GB" sz="1800" dirty="0" smtClean="0">
                <a:solidFill>
                  <a:srgbClr val="FF0000"/>
                </a:solidFill>
                <a:latin typeface="Times New Roman" pitchFamily="18" charset="0"/>
                <a:cs typeface="Times New Roman" pitchFamily="18" charset="0"/>
              </a:rPr>
              <a:t/>
            </a:r>
            <a:br>
              <a:rPr lang="en-GB" sz="1800" dirty="0" smtClean="0">
                <a:solidFill>
                  <a:srgbClr val="FF0000"/>
                </a:solidFill>
                <a:latin typeface="Times New Roman" pitchFamily="18" charset="0"/>
                <a:cs typeface="Times New Roman" pitchFamily="18" charset="0"/>
              </a:rPr>
            </a:br>
            <a:r>
              <a:rPr lang="en-GB" sz="1800" dirty="0" smtClean="0">
                <a:solidFill>
                  <a:srgbClr val="FF0000"/>
                </a:solidFill>
                <a:latin typeface="Times New Roman" pitchFamily="18" charset="0"/>
                <a:cs typeface="Times New Roman" pitchFamily="18" charset="0"/>
              </a:rPr>
              <a:t/>
            </a:r>
            <a:br>
              <a:rPr lang="en-GB" sz="1800" dirty="0" smtClean="0">
                <a:solidFill>
                  <a:srgbClr val="FF0000"/>
                </a:solidFill>
                <a:latin typeface="Times New Roman" pitchFamily="18" charset="0"/>
                <a:cs typeface="Times New Roman" pitchFamily="18" charset="0"/>
              </a:rPr>
            </a:br>
            <a:r>
              <a:rPr lang="en-GB" sz="1800" dirty="0" smtClean="0">
                <a:solidFill>
                  <a:srgbClr val="FF0000"/>
                </a:solidFill>
                <a:latin typeface="Times New Roman" pitchFamily="18" charset="0"/>
                <a:cs typeface="Times New Roman" pitchFamily="18" charset="0"/>
              </a:rPr>
              <a:t/>
            </a:r>
            <a:br>
              <a:rPr lang="en-GB" sz="1800" dirty="0" smtClean="0">
                <a:solidFill>
                  <a:srgbClr val="FF0000"/>
                </a:solidFill>
                <a:latin typeface="Times New Roman" pitchFamily="18" charset="0"/>
                <a:cs typeface="Times New Roman" pitchFamily="18" charset="0"/>
              </a:rPr>
            </a:br>
            <a:r>
              <a:rPr lang="en-GB" sz="1800" dirty="0" smtClean="0">
                <a:solidFill>
                  <a:srgbClr val="FF0000"/>
                </a:solidFill>
                <a:latin typeface="Times New Roman" pitchFamily="18" charset="0"/>
                <a:cs typeface="Times New Roman" pitchFamily="18" charset="0"/>
              </a:rPr>
              <a:t>                        </a:t>
            </a:r>
            <a:br>
              <a:rPr lang="en-GB" sz="1800" dirty="0" smtClean="0">
                <a:solidFill>
                  <a:srgbClr val="FF0000"/>
                </a:solidFill>
                <a:latin typeface="Times New Roman" pitchFamily="18" charset="0"/>
                <a:cs typeface="Times New Roman" pitchFamily="18" charset="0"/>
              </a:rPr>
            </a:br>
            <a:endParaRPr lang="en-GB" sz="1800" dirty="0">
              <a:solidFill>
                <a:srgbClr val="FF0000"/>
              </a:solidFill>
              <a:latin typeface="Times New Roman" pitchFamily="18" charset="0"/>
              <a:cs typeface="Times New Roman" pitchFamily="18" charset="0"/>
            </a:endParaRPr>
          </a:p>
        </p:txBody>
      </p:sp>
      <p:graphicFrame>
        <p:nvGraphicFramePr>
          <p:cNvPr id="3" name="Table 2"/>
          <p:cNvGraphicFramePr>
            <a:graphicFrameLocks noGrp="1"/>
          </p:cNvGraphicFramePr>
          <p:nvPr/>
        </p:nvGraphicFramePr>
        <p:xfrm>
          <a:off x="3000364" y="2500306"/>
          <a:ext cx="2928958" cy="2595880"/>
        </p:xfrm>
        <a:graphic>
          <a:graphicData uri="http://schemas.openxmlformats.org/drawingml/2006/table">
            <a:tbl>
              <a:tblPr firstRow="1" bandRow="1">
                <a:tableStyleId>{5C22544A-7EE6-4342-B048-85BDC9FD1C3A}</a:tableStyleId>
              </a:tblPr>
              <a:tblGrid>
                <a:gridCol w="1175068"/>
                <a:gridCol w="1753890"/>
              </a:tblGrid>
              <a:tr h="370840">
                <a:tc>
                  <a:txBody>
                    <a:bodyPr/>
                    <a:lstStyle/>
                    <a:p>
                      <a:r>
                        <a:rPr lang="en-GB" b="0" dirty="0" smtClean="0">
                          <a:solidFill>
                            <a:schemeClr val="tx1"/>
                          </a:solidFill>
                        </a:rPr>
                        <a:t>Paragraph</a:t>
                      </a:r>
                      <a:endParaRPr lang="en-GB"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b="0" dirty="0" smtClean="0">
                          <a:solidFill>
                            <a:schemeClr val="tx1"/>
                          </a:solidFill>
                        </a:rPr>
                        <a:t>Sub-topics</a:t>
                      </a:r>
                      <a:endParaRPr lang="en-GB"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r>
                        <a:rPr lang="en-GB" b="0" dirty="0" smtClean="0">
                          <a:solidFill>
                            <a:schemeClr val="tx1"/>
                          </a:solidFill>
                        </a:rPr>
                        <a:t>1</a:t>
                      </a:r>
                      <a:endParaRPr lang="en-GB"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800" kern="1200" baseline="0" dirty="0" smtClean="0">
                          <a:solidFill>
                            <a:schemeClr val="dk1"/>
                          </a:solidFill>
                          <a:latin typeface="+mn-lt"/>
                          <a:ea typeface="+mn-ea"/>
                          <a:cs typeface="+mn-cs"/>
                        </a:rPr>
                        <a:t>general, types</a:t>
                      </a:r>
                      <a:endParaRPr lang="en-GB"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r>
                        <a:rPr lang="en-GB" b="0" dirty="0" smtClean="0">
                          <a:solidFill>
                            <a:schemeClr val="tx1"/>
                          </a:solidFill>
                        </a:rPr>
                        <a:t>2</a:t>
                      </a:r>
                      <a:endParaRPr lang="en-GB"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800" kern="1200" baseline="0" dirty="0" smtClean="0">
                          <a:solidFill>
                            <a:schemeClr val="dk1"/>
                          </a:solidFill>
                          <a:latin typeface="+mn-lt"/>
                          <a:ea typeface="+mn-ea"/>
                          <a:cs typeface="+mn-cs"/>
                        </a:rPr>
                        <a:t>friends, groups</a:t>
                      </a:r>
                      <a:endParaRPr lang="en-GB"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r>
                        <a:rPr lang="en-GB" b="0" dirty="0" smtClean="0">
                          <a:solidFill>
                            <a:schemeClr val="tx1"/>
                          </a:solidFill>
                        </a:rPr>
                        <a:t>3</a:t>
                      </a:r>
                      <a:endParaRPr lang="en-GB"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800" kern="1200" baseline="0" dirty="0" smtClean="0">
                          <a:solidFill>
                            <a:schemeClr val="dk1"/>
                          </a:solidFill>
                          <a:latin typeface="+mn-lt"/>
                          <a:ea typeface="+mn-ea"/>
                          <a:cs typeface="+mn-cs"/>
                        </a:rPr>
                        <a:t>activities</a:t>
                      </a:r>
                      <a:endParaRPr lang="en-GB"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r>
                        <a:rPr lang="en-GB" b="0" dirty="0" smtClean="0">
                          <a:solidFill>
                            <a:schemeClr val="tx1"/>
                          </a:solidFill>
                        </a:rPr>
                        <a:t>4</a:t>
                      </a:r>
                      <a:endParaRPr lang="en-GB"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800" kern="1200" baseline="0" dirty="0" smtClean="0">
                          <a:solidFill>
                            <a:schemeClr val="dk1"/>
                          </a:solidFill>
                          <a:latin typeface="+mn-lt"/>
                          <a:ea typeface="+mn-ea"/>
                          <a:cs typeface="+mn-cs"/>
                        </a:rPr>
                        <a:t>behaviour</a:t>
                      </a:r>
                      <a:endParaRPr lang="en-GB"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r>
                        <a:rPr lang="en-GB" b="0" dirty="0" smtClean="0">
                          <a:solidFill>
                            <a:schemeClr val="tx1"/>
                          </a:solidFill>
                        </a:rPr>
                        <a:t>5</a:t>
                      </a:r>
                      <a:endParaRPr lang="en-GB"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800" kern="1200" baseline="0" dirty="0" smtClean="0">
                          <a:solidFill>
                            <a:schemeClr val="dk1"/>
                          </a:solidFill>
                          <a:latin typeface="+mn-lt"/>
                          <a:ea typeface="+mn-ea"/>
                          <a:cs typeface="+mn-cs"/>
                        </a:rPr>
                        <a:t>learning</a:t>
                      </a:r>
                      <a:endParaRPr lang="en-GB"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r>
                        <a:rPr lang="en-GB" b="0" dirty="0" smtClean="0">
                          <a:solidFill>
                            <a:schemeClr val="tx1"/>
                          </a:solidFill>
                        </a:rPr>
                        <a:t>6</a:t>
                      </a:r>
                      <a:endParaRPr lang="en-GB"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800" kern="1200" baseline="0" dirty="0" smtClean="0">
                          <a:solidFill>
                            <a:schemeClr val="dk1"/>
                          </a:solidFill>
                          <a:latin typeface="+mn-lt"/>
                          <a:ea typeface="+mn-ea"/>
                          <a:cs typeface="+mn-cs"/>
                        </a:rPr>
                        <a:t>occupations</a:t>
                      </a:r>
                      <a:endParaRPr lang="en-GB"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Tree>
  </p:cSld>
  <p:clrMapOvr>
    <a:masterClrMapping/>
  </p:clrMapOvr>
  <p:timing>
    <p:tnLst>
      <p:par>
        <p:cTn id="1" dur="indefinite" restart="never" nodeType="tmRoot"/>
      </p:par>
    </p:tnLst>
  </p:timing>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txBody>
          <a:bodyPr>
            <a:noAutofit/>
          </a:bodyPr>
          <a:lstStyle/>
          <a:p>
            <a:pPr algn="l">
              <a:lnSpc>
                <a:spcPct val="150000"/>
              </a:lnSpc>
            </a:pPr>
            <a:r>
              <a:rPr lang="en-GB" sz="1800" dirty="0" smtClean="0">
                <a:solidFill>
                  <a:srgbClr val="FF0000"/>
                </a:solidFill>
                <a:latin typeface="Times New Roman" pitchFamily="18" charset="0"/>
                <a:cs typeface="Times New Roman" pitchFamily="18" charset="0"/>
              </a:rPr>
              <a:t>                                      2.19 Grammar for writing: Present simple;</a:t>
            </a:r>
            <a:br>
              <a:rPr lang="en-GB" sz="1800" dirty="0" smtClean="0">
                <a:solidFill>
                  <a:srgbClr val="FF0000"/>
                </a:solidFill>
                <a:latin typeface="Times New Roman" pitchFamily="18" charset="0"/>
                <a:cs typeface="Times New Roman" pitchFamily="18" charset="0"/>
              </a:rPr>
            </a:br>
            <a:r>
              <a:rPr lang="en-GB" sz="1800" dirty="0" smtClean="0">
                <a:solidFill>
                  <a:srgbClr val="FF0000"/>
                </a:solidFill>
                <a:latin typeface="Times New Roman" pitchFamily="18" charset="0"/>
                <a:cs typeface="Times New Roman" pitchFamily="18" charset="0"/>
              </a:rPr>
              <a:t>                                                       joining sentences with and</a:t>
            </a:r>
            <a:br>
              <a:rPr lang="en-GB" sz="1800" dirty="0" smtClean="0">
                <a:solidFill>
                  <a:srgbClr val="FF0000"/>
                </a:solidFill>
                <a:latin typeface="Times New Roman" pitchFamily="18" charset="0"/>
                <a:cs typeface="Times New Roman" pitchFamily="18" charset="0"/>
              </a:rPr>
            </a:br>
            <a:r>
              <a:rPr lang="en-GB" sz="1800" dirty="0" smtClean="0">
                <a:solidFill>
                  <a:srgbClr val="FF0000"/>
                </a:solidFill>
                <a:latin typeface="Times New Roman" pitchFamily="18" charset="0"/>
                <a:cs typeface="Times New Roman" pitchFamily="18" charset="0"/>
              </a:rPr>
              <a:t>                                                A. Describing people (1). P. </a:t>
            </a:r>
            <a:r>
              <a:rPr lang="en-GB" sz="1800" dirty="0" smtClean="0">
                <a:solidFill>
                  <a:srgbClr val="FF0000"/>
                </a:solidFill>
                <a:latin typeface="Times New Roman" pitchFamily="18" charset="0"/>
                <a:cs typeface="Times New Roman" pitchFamily="18" charset="0"/>
              </a:rPr>
              <a:t>67</a:t>
            </a:r>
            <a:r>
              <a:rPr lang="en-GB" sz="1800" dirty="0" smtClean="0">
                <a:solidFill>
                  <a:srgbClr val="FF0000"/>
                </a:solidFill>
                <a:latin typeface="Times New Roman" pitchFamily="18" charset="0"/>
                <a:cs typeface="Times New Roman" pitchFamily="18" charset="0"/>
              </a:rPr>
              <a:t/>
            </a:r>
            <a:br>
              <a:rPr lang="en-GB" sz="1800" dirty="0" smtClean="0">
                <a:solidFill>
                  <a:srgbClr val="FF0000"/>
                </a:solidFill>
                <a:latin typeface="Times New Roman" pitchFamily="18" charset="0"/>
                <a:cs typeface="Times New Roman" pitchFamily="18" charset="0"/>
              </a:rPr>
            </a:br>
            <a:r>
              <a:rPr lang="en-GB" sz="1800" dirty="0" smtClean="0">
                <a:latin typeface="Times New Roman" pitchFamily="18" charset="0"/>
                <a:cs typeface="Times New Roman" pitchFamily="18" charset="0"/>
              </a:rPr>
              <a:t/>
            </a:r>
            <a:br>
              <a:rPr lang="en-GB" sz="1800" dirty="0" smtClean="0">
                <a:latin typeface="Times New Roman" pitchFamily="18" charset="0"/>
                <a:cs typeface="Times New Roman" pitchFamily="18" charset="0"/>
              </a:rPr>
            </a:br>
            <a:r>
              <a:rPr lang="en-GB" sz="1800" dirty="0" smtClean="0">
                <a:latin typeface="Times New Roman" pitchFamily="18" charset="0"/>
                <a:cs typeface="Times New Roman" pitchFamily="18" charset="0"/>
              </a:rPr>
              <a:t>                        1. Good teachers are interested in their subjects.</a:t>
            </a:r>
            <a:br>
              <a:rPr lang="en-GB" sz="1800" dirty="0" smtClean="0">
                <a:latin typeface="Times New Roman" pitchFamily="18" charset="0"/>
                <a:cs typeface="Times New Roman" pitchFamily="18" charset="0"/>
              </a:rPr>
            </a:br>
            <a:r>
              <a:rPr lang="en-GB" sz="1800" dirty="0" smtClean="0">
                <a:latin typeface="Times New Roman" pitchFamily="18" charset="0"/>
                <a:cs typeface="Times New Roman" pitchFamily="18" charset="0"/>
              </a:rPr>
              <a:t>                        2. They are enthusiastic about teaching.</a:t>
            </a:r>
            <a:br>
              <a:rPr lang="en-GB" sz="1800" dirty="0" smtClean="0">
                <a:latin typeface="Times New Roman" pitchFamily="18" charset="0"/>
                <a:cs typeface="Times New Roman" pitchFamily="18" charset="0"/>
              </a:rPr>
            </a:br>
            <a:r>
              <a:rPr lang="en-GB" sz="1800" dirty="0" smtClean="0">
                <a:latin typeface="Times New Roman" pitchFamily="18" charset="0"/>
                <a:cs typeface="Times New Roman" pitchFamily="18" charset="0"/>
              </a:rPr>
              <a:t>                        3. They treat the children as individuals.</a:t>
            </a:r>
            <a:br>
              <a:rPr lang="en-GB" sz="1800" dirty="0" smtClean="0">
                <a:latin typeface="Times New Roman" pitchFamily="18" charset="0"/>
                <a:cs typeface="Times New Roman" pitchFamily="18" charset="0"/>
              </a:rPr>
            </a:br>
            <a:r>
              <a:rPr lang="en-GB" sz="1800" dirty="0" smtClean="0">
                <a:latin typeface="Times New Roman" pitchFamily="18" charset="0"/>
                <a:cs typeface="Times New Roman" pitchFamily="18" charset="0"/>
              </a:rPr>
              <a:t>                        4. They are excited about teaching.</a:t>
            </a:r>
            <a:br>
              <a:rPr lang="en-GB" sz="1800" dirty="0" smtClean="0">
                <a:latin typeface="Times New Roman" pitchFamily="18" charset="0"/>
                <a:cs typeface="Times New Roman" pitchFamily="18" charset="0"/>
              </a:rPr>
            </a:br>
            <a:r>
              <a:rPr lang="en-GB" sz="1800" dirty="0" smtClean="0">
                <a:latin typeface="Times New Roman" pitchFamily="18" charset="0"/>
                <a:cs typeface="Times New Roman" pitchFamily="18" charset="0"/>
              </a:rPr>
              <a:t>                        5. They keep order in the classroom.</a:t>
            </a:r>
            <a:br>
              <a:rPr lang="en-GB" sz="1800" dirty="0" smtClean="0">
                <a:latin typeface="Times New Roman" pitchFamily="18" charset="0"/>
                <a:cs typeface="Times New Roman" pitchFamily="18" charset="0"/>
              </a:rPr>
            </a:br>
            <a:r>
              <a:rPr lang="en-GB" sz="1800" dirty="0" smtClean="0">
                <a:latin typeface="Times New Roman" pitchFamily="18" charset="0"/>
                <a:cs typeface="Times New Roman" pitchFamily="18" charset="0"/>
              </a:rPr>
              <a:t>                        6. They don’t make fun of children.</a:t>
            </a:r>
            <a:br>
              <a:rPr lang="en-GB" sz="1800" dirty="0" smtClean="0">
                <a:latin typeface="Times New Roman" pitchFamily="18" charset="0"/>
                <a:cs typeface="Times New Roman" pitchFamily="18" charset="0"/>
              </a:rPr>
            </a:br>
            <a:r>
              <a:rPr lang="en-GB" sz="1800" dirty="0" smtClean="0">
                <a:latin typeface="Times New Roman" pitchFamily="18" charset="0"/>
                <a:cs typeface="Times New Roman" pitchFamily="18" charset="0"/>
              </a:rPr>
              <a:t>                        7. They give rewards to the right children.</a:t>
            </a:r>
            <a:br>
              <a:rPr lang="en-GB" sz="1800" dirty="0" smtClean="0">
                <a:latin typeface="Times New Roman" pitchFamily="18" charset="0"/>
                <a:cs typeface="Times New Roman" pitchFamily="18" charset="0"/>
              </a:rPr>
            </a:br>
            <a:r>
              <a:rPr lang="en-GB" sz="1800" dirty="0" smtClean="0">
                <a:latin typeface="Times New Roman" pitchFamily="18" charset="0"/>
                <a:cs typeface="Times New Roman" pitchFamily="18" charset="0"/>
              </a:rPr>
              <a:t>                        8. They have a good sense of humour.</a:t>
            </a:r>
            <a:br>
              <a:rPr lang="en-GB" sz="1800" dirty="0" smtClean="0">
                <a:latin typeface="Times New Roman" pitchFamily="18" charset="0"/>
                <a:cs typeface="Times New Roman" pitchFamily="18" charset="0"/>
              </a:rPr>
            </a:br>
            <a:r>
              <a:rPr lang="en-GB" sz="1800" dirty="0" smtClean="0">
                <a:latin typeface="Times New Roman" pitchFamily="18" charset="0"/>
                <a:cs typeface="Times New Roman" pitchFamily="18" charset="0"/>
              </a:rPr>
              <a:t>                        9. They like teaching.</a:t>
            </a:r>
            <a:br>
              <a:rPr lang="en-GB" sz="1800" dirty="0" smtClean="0">
                <a:latin typeface="Times New Roman" pitchFamily="18" charset="0"/>
                <a:cs typeface="Times New Roman" pitchFamily="18" charset="0"/>
              </a:rPr>
            </a:br>
            <a:r>
              <a:rPr lang="en-GB" sz="1800" dirty="0" smtClean="0">
                <a:latin typeface="Times New Roman" pitchFamily="18" charset="0"/>
                <a:cs typeface="Times New Roman" pitchFamily="18" charset="0"/>
              </a:rPr>
              <a:t>                       10. They want to know about the children.</a:t>
            </a:r>
            <a:r>
              <a:rPr lang="en-GB" sz="1800" dirty="0" smtClean="0">
                <a:solidFill>
                  <a:srgbClr val="FF0000"/>
                </a:solidFill>
                <a:latin typeface="Times New Roman" pitchFamily="18" charset="0"/>
                <a:cs typeface="Times New Roman" pitchFamily="18" charset="0"/>
              </a:rPr>
              <a:t/>
            </a:r>
            <a:br>
              <a:rPr lang="en-GB" sz="1800" dirty="0" smtClean="0">
                <a:solidFill>
                  <a:srgbClr val="FF0000"/>
                </a:solidFill>
                <a:latin typeface="Times New Roman" pitchFamily="18" charset="0"/>
                <a:cs typeface="Times New Roman" pitchFamily="18" charset="0"/>
              </a:rPr>
            </a:br>
            <a:endParaRPr lang="en-GB" sz="1800" dirty="0">
              <a:solidFill>
                <a:srgbClr val="FF00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txBody>
          <a:bodyPr>
            <a:noAutofit/>
          </a:bodyPr>
          <a:lstStyle/>
          <a:p>
            <a:pPr algn="l">
              <a:lnSpc>
                <a:spcPct val="150000"/>
              </a:lnSpc>
            </a:pPr>
            <a:r>
              <a:rPr lang="en-GB" sz="1800" dirty="0" smtClean="0">
                <a:solidFill>
                  <a:srgbClr val="FF0000"/>
                </a:solidFill>
                <a:latin typeface="Times New Roman" pitchFamily="18" charset="0"/>
                <a:cs typeface="Times New Roman" pitchFamily="18" charset="0"/>
              </a:rPr>
              <a:t>                   2.19 Grammar for writing: Present simple;  joining sentences with and</a:t>
            </a:r>
            <a:br>
              <a:rPr lang="en-GB" sz="1800" dirty="0" smtClean="0">
                <a:solidFill>
                  <a:srgbClr val="FF0000"/>
                </a:solidFill>
                <a:latin typeface="Times New Roman" pitchFamily="18" charset="0"/>
                <a:cs typeface="Times New Roman" pitchFamily="18" charset="0"/>
              </a:rPr>
            </a:br>
            <a:r>
              <a:rPr lang="en-GB" sz="1800" dirty="0" smtClean="0">
                <a:solidFill>
                  <a:srgbClr val="FF0000"/>
                </a:solidFill>
                <a:latin typeface="Times New Roman" pitchFamily="18" charset="0"/>
                <a:cs typeface="Times New Roman" pitchFamily="18" charset="0"/>
              </a:rPr>
              <a:t>                                             B. Describing people (2). P. 66</a:t>
            </a:r>
            <a:br>
              <a:rPr lang="en-GB" sz="1800" dirty="0" smtClean="0">
                <a:solidFill>
                  <a:srgbClr val="FF0000"/>
                </a:solidFill>
                <a:latin typeface="Times New Roman" pitchFamily="18" charset="0"/>
                <a:cs typeface="Times New Roman" pitchFamily="18" charset="0"/>
              </a:rPr>
            </a:br>
            <a:r>
              <a:rPr lang="en-GB" sz="1800" dirty="0" smtClean="0">
                <a:latin typeface="Times New Roman" pitchFamily="18" charset="0"/>
                <a:cs typeface="Times New Roman" pitchFamily="18" charset="0"/>
              </a:rPr>
              <a:t/>
            </a:r>
            <a:br>
              <a:rPr lang="en-GB" sz="1800" dirty="0" smtClean="0">
                <a:latin typeface="Times New Roman" pitchFamily="18" charset="0"/>
                <a:cs typeface="Times New Roman" pitchFamily="18" charset="0"/>
              </a:rPr>
            </a:br>
            <a:r>
              <a:rPr lang="en-GB" sz="1800" dirty="0" smtClean="0">
                <a:latin typeface="Times New Roman" pitchFamily="18" charset="0"/>
                <a:cs typeface="Times New Roman" pitchFamily="18" charset="0"/>
              </a:rPr>
              <a:t>               </a:t>
            </a:r>
            <a:r>
              <a:rPr lang="en-GB" sz="1800" dirty="0" smtClean="0"/>
              <a:t>Elicit the differences between the two shorter example sentences and the longer </a:t>
            </a:r>
            <a:br>
              <a:rPr lang="en-GB" sz="1800" dirty="0" smtClean="0"/>
            </a:br>
            <a:r>
              <a:rPr lang="en-GB" sz="1800" dirty="0" smtClean="0"/>
              <a:t>                sentence with </a:t>
            </a:r>
            <a:r>
              <a:rPr lang="en-GB" sz="1800" i="1" dirty="0" smtClean="0"/>
              <a:t>and, e.g., </a:t>
            </a:r>
            <a:br>
              <a:rPr lang="en-GB" sz="1800" i="1" dirty="0" smtClean="0"/>
            </a:br>
            <a:r>
              <a:rPr lang="en-GB" sz="1800" i="1" dirty="0" smtClean="0"/>
              <a:t>                </a:t>
            </a:r>
            <a:r>
              <a:rPr lang="en-GB" sz="1800" dirty="0" smtClean="0"/>
              <a:t>The long sentence:</a:t>
            </a:r>
            <a:br>
              <a:rPr lang="en-GB" sz="1800" dirty="0" smtClean="0"/>
            </a:br>
            <a:r>
              <a:rPr lang="en-GB" sz="1800" dirty="0" smtClean="0"/>
              <a:t>                • has no full stop in the middle</a:t>
            </a:r>
            <a:br>
              <a:rPr lang="en-GB" sz="1800" dirty="0" smtClean="0"/>
            </a:br>
            <a:r>
              <a:rPr lang="en-GB" sz="1800" dirty="0" smtClean="0"/>
              <a:t>                • has the word </a:t>
            </a:r>
            <a:r>
              <a:rPr lang="en-GB" sz="1800" i="1" dirty="0" smtClean="0"/>
              <a:t>and</a:t>
            </a:r>
            <a:br>
              <a:rPr lang="en-GB" sz="1800" i="1" dirty="0" smtClean="0"/>
            </a:br>
            <a:r>
              <a:rPr lang="en-GB" sz="1800" i="1" dirty="0" smtClean="0"/>
              <a:t>                </a:t>
            </a:r>
            <a:r>
              <a:rPr lang="en-GB" sz="1800" dirty="0" smtClean="0"/>
              <a:t>• does not have the word </a:t>
            </a:r>
            <a:r>
              <a:rPr lang="en-GB" sz="1800" i="1" dirty="0" smtClean="0"/>
              <a:t>they</a:t>
            </a:r>
            <a:br>
              <a:rPr lang="en-GB" sz="1800" i="1" dirty="0" smtClean="0"/>
            </a:br>
            <a:r>
              <a:rPr lang="en-GB" sz="1800" i="1" dirty="0" smtClean="0"/>
              <a:t>               </a:t>
            </a:r>
            <a:r>
              <a:rPr lang="en-GB" sz="1800" dirty="0" smtClean="0"/>
              <a:t>Make sure students understand that for this type of sentence:</a:t>
            </a:r>
            <a:br>
              <a:rPr lang="en-GB" sz="1800" dirty="0" smtClean="0"/>
            </a:br>
            <a:r>
              <a:rPr lang="en-GB" sz="1800" dirty="0" smtClean="0"/>
              <a:t>               1. the subject of the verbs must be the same, e.g., </a:t>
            </a:r>
            <a:r>
              <a:rPr lang="en-GB" sz="1800" i="1" dirty="0" smtClean="0"/>
              <a:t>extroverts, they</a:t>
            </a:r>
            <a:br>
              <a:rPr lang="en-GB" sz="1800" i="1" dirty="0" smtClean="0"/>
            </a:br>
            <a:r>
              <a:rPr lang="en-GB" sz="1800" i="1" dirty="0" smtClean="0"/>
              <a:t>               </a:t>
            </a:r>
            <a:r>
              <a:rPr lang="en-GB" sz="1800" dirty="0" smtClean="0"/>
              <a:t>2. the topic of the sentences must be ‘related’ or connected in some way</a:t>
            </a:r>
            <a:r>
              <a:rPr lang="en-GB" sz="1800" dirty="0" smtClean="0">
                <a:solidFill>
                  <a:srgbClr val="FF0000"/>
                </a:solidFill>
                <a:latin typeface="Times New Roman" pitchFamily="18" charset="0"/>
                <a:cs typeface="Times New Roman" pitchFamily="18" charset="0"/>
              </a:rPr>
              <a:t/>
            </a:r>
            <a:br>
              <a:rPr lang="en-GB" sz="1800" dirty="0" smtClean="0">
                <a:solidFill>
                  <a:srgbClr val="FF0000"/>
                </a:solidFill>
                <a:latin typeface="Times New Roman" pitchFamily="18" charset="0"/>
                <a:cs typeface="Times New Roman" pitchFamily="18" charset="0"/>
              </a:rPr>
            </a:br>
            <a:endParaRPr lang="en-GB" sz="1800" dirty="0">
              <a:solidFill>
                <a:srgbClr val="FF00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txBody>
          <a:bodyPr>
            <a:normAutofit/>
          </a:bodyPr>
          <a:lstStyle/>
          <a:p>
            <a:r>
              <a:rPr lang="en-GB" sz="2000" dirty="0">
                <a:solidFill>
                  <a:srgbClr val="FF0000"/>
                </a:solidFill>
                <a:latin typeface="Times New Roman" pitchFamily="18" charset="0"/>
                <a:cs typeface="Times New Roman" pitchFamily="18" charset="0"/>
              </a:rPr>
              <a:t>1.5    D) Transferring information</a:t>
            </a:r>
            <a:br>
              <a:rPr lang="en-GB" sz="2000" dirty="0">
                <a:solidFill>
                  <a:srgbClr val="FF0000"/>
                </a:solidFill>
                <a:latin typeface="Times New Roman" pitchFamily="18" charset="0"/>
                <a:cs typeface="Times New Roman" pitchFamily="18" charset="0"/>
              </a:rPr>
            </a:br>
            <a:r>
              <a:rPr lang="en-GB" sz="2000" dirty="0">
                <a:solidFill>
                  <a:srgbClr val="FF0000"/>
                </a:solidFill>
                <a:latin typeface="Times New Roman" pitchFamily="18" charset="0"/>
                <a:cs typeface="Times New Roman" pitchFamily="18" charset="0"/>
              </a:rPr>
              <a:t>P. </a:t>
            </a:r>
            <a:r>
              <a:rPr lang="en-GB" sz="2000" dirty="0" smtClean="0">
                <a:solidFill>
                  <a:srgbClr val="FF0000"/>
                </a:solidFill>
                <a:latin typeface="Times New Roman" pitchFamily="18" charset="0"/>
                <a:cs typeface="Times New Roman" pitchFamily="18" charset="0"/>
              </a:rPr>
              <a:t>16</a:t>
            </a:r>
            <a:r>
              <a:rPr lang="en-GB" sz="2000" dirty="0" smtClean="0">
                <a:latin typeface="Times New Roman" pitchFamily="18" charset="0"/>
                <a:cs typeface="Times New Roman" pitchFamily="18" charset="0"/>
              </a:rPr>
              <a:t/>
            </a:r>
            <a:br>
              <a:rPr lang="en-GB" sz="2000" dirty="0" smtClean="0">
                <a:latin typeface="Times New Roman" pitchFamily="18" charset="0"/>
                <a:cs typeface="Times New Roman" pitchFamily="18" charset="0"/>
              </a:rPr>
            </a:br>
            <a:r>
              <a:rPr lang="en-GB" sz="2000" dirty="0">
                <a:latin typeface="Times New Roman" pitchFamily="18" charset="0"/>
                <a:cs typeface="Times New Roman" pitchFamily="18" charset="0"/>
              </a:rPr>
              <a:t/>
            </a:r>
            <a:br>
              <a:rPr lang="en-GB" sz="2000" dirty="0">
                <a:latin typeface="Times New Roman" pitchFamily="18" charset="0"/>
                <a:cs typeface="Times New Roman" pitchFamily="18" charset="0"/>
              </a:rPr>
            </a:br>
            <a:r>
              <a:rPr lang="en-GB" sz="2000" dirty="0" smtClean="0">
                <a:latin typeface="Times New Roman" pitchFamily="18" charset="0"/>
                <a:cs typeface="Times New Roman" pitchFamily="18" charset="0"/>
              </a:rPr>
              <a:t/>
            </a:r>
            <a:br>
              <a:rPr lang="en-GB" sz="2000" dirty="0" smtClean="0">
                <a:latin typeface="Times New Roman" pitchFamily="18" charset="0"/>
                <a:cs typeface="Times New Roman" pitchFamily="18" charset="0"/>
              </a:rPr>
            </a:br>
            <a:r>
              <a:rPr lang="en-GB" sz="2000" dirty="0">
                <a:latin typeface="Times New Roman" pitchFamily="18" charset="0"/>
                <a:cs typeface="Times New Roman" pitchFamily="18" charset="0"/>
              </a:rPr>
              <a:t/>
            </a:r>
            <a:br>
              <a:rPr lang="en-GB" sz="2000" dirty="0">
                <a:latin typeface="Times New Roman" pitchFamily="18" charset="0"/>
                <a:cs typeface="Times New Roman" pitchFamily="18" charset="0"/>
              </a:rPr>
            </a:br>
            <a:r>
              <a:rPr lang="en-GB" sz="2000" dirty="0" smtClean="0">
                <a:latin typeface="Times New Roman" pitchFamily="18" charset="0"/>
                <a:cs typeface="Times New Roman" pitchFamily="18" charset="0"/>
              </a:rPr>
              <a:t/>
            </a:r>
            <a:br>
              <a:rPr lang="en-GB" sz="2000" dirty="0" smtClean="0">
                <a:latin typeface="Times New Roman" pitchFamily="18" charset="0"/>
                <a:cs typeface="Times New Roman" pitchFamily="18" charset="0"/>
              </a:rPr>
            </a:br>
            <a:r>
              <a:rPr lang="en-GB" sz="2000" dirty="0">
                <a:latin typeface="Times New Roman" pitchFamily="18" charset="0"/>
                <a:cs typeface="Times New Roman" pitchFamily="18" charset="0"/>
              </a:rPr>
              <a:t/>
            </a:r>
            <a:br>
              <a:rPr lang="en-GB" sz="2000" dirty="0">
                <a:latin typeface="Times New Roman" pitchFamily="18" charset="0"/>
                <a:cs typeface="Times New Roman" pitchFamily="18" charset="0"/>
              </a:rPr>
            </a:br>
            <a:r>
              <a:rPr lang="en-GB" sz="2000" dirty="0" smtClean="0">
                <a:latin typeface="Times New Roman" pitchFamily="18" charset="0"/>
                <a:cs typeface="Times New Roman" pitchFamily="18" charset="0"/>
              </a:rPr>
              <a:t/>
            </a:r>
            <a:br>
              <a:rPr lang="en-GB" sz="2000" dirty="0" smtClean="0">
                <a:latin typeface="Times New Roman" pitchFamily="18" charset="0"/>
                <a:cs typeface="Times New Roman" pitchFamily="18" charset="0"/>
              </a:rPr>
            </a:br>
            <a:r>
              <a:rPr lang="en-GB" sz="2000" dirty="0">
                <a:latin typeface="Times New Roman" pitchFamily="18" charset="0"/>
                <a:cs typeface="Times New Roman" pitchFamily="18" charset="0"/>
              </a:rPr>
              <a:t/>
            </a:r>
            <a:br>
              <a:rPr lang="en-GB" sz="2000" dirty="0">
                <a:latin typeface="Times New Roman" pitchFamily="18" charset="0"/>
                <a:cs typeface="Times New Roman" pitchFamily="18" charset="0"/>
              </a:rPr>
            </a:br>
            <a:r>
              <a:rPr lang="en-GB" sz="2000" dirty="0" smtClean="0">
                <a:latin typeface="Times New Roman" pitchFamily="18" charset="0"/>
                <a:cs typeface="Times New Roman" pitchFamily="18" charset="0"/>
              </a:rPr>
              <a:t/>
            </a:r>
            <a:br>
              <a:rPr lang="en-GB" sz="2000" dirty="0" smtClean="0">
                <a:latin typeface="Times New Roman" pitchFamily="18" charset="0"/>
                <a:cs typeface="Times New Roman" pitchFamily="18" charset="0"/>
              </a:rPr>
            </a:br>
            <a:r>
              <a:rPr lang="en-GB" sz="2000" dirty="0">
                <a:latin typeface="Times New Roman" pitchFamily="18" charset="0"/>
                <a:cs typeface="Times New Roman" pitchFamily="18" charset="0"/>
              </a:rPr>
              <a:t/>
            </a:r>
            <a:br>
              <a:rPr lang="en-GB" sz="2000" dirty="0">
                <a:latin typeface="Times New Roman" pitchFamily="18" charset="0"/>
                <a:cs typeface="Times New Roman" pitchFamily="18" charset="0"/>
              </a:rPr>
            </a:br>
            <a:r>
              <a:rPr lang="en-GB" sz="2000" dirty="0" smtClean="0">
                <a:latin typeface="Times New Roman" pitchFamily="18" charset="0"/>
                <a:cs typeface="Times New Roman" pitchFamily="18" charset="0"/>
              </a:rPr>
              <a:t/>
            </a:r>
            <a:br>
              <a:rPr lang="en-GB" sz="2000" dirty="0" smtClean="0">
                <a:latin typeface="Times New Roman" pitchFamily="18" charset="0"/>
                <a:cs typeface="Times New Roman" pitchFamily="18" charset="0"/>
              </a:rPr>
            </a:br>
            <a:r>
              <a:rPr lang="en-GB" sz="2000" dirty="0">
                <a:latin typeface="Times New Roman" pitchFamily="18" charset="0"/>
                <a:cs typeface="Times New Roman" pitchFamily="18" charset="0"/>
              </a:rPr>
              <a:t/>
            </a:r>
            <a:br>
              <a:rPr lang="en-GB" sz="2000" dirty="0">
                <a:latin typeface="Times New Roman" pitchFamily="18" charset="0"/>
                <a:cs typeface="Times New Roman" pitchFamily="18" charset="0"/>
              </a:rPr>
            </a:br>
            <a:r>
              <a:rPr lang="en-GB" sz="2000" dirty="0" smtClean="0">
                <a:latin typeface="Times New Roman" pitchFamily="18" charset="0"/>
                <a:cs typeface="Times New Roman" pitchFamily="18" charset="0"/>
              </a:rPr>
              <a:t/>
            </a:r>
            <a:br>
              <a:rPr lang="en-GB" sz="2000" dirty="0" smtClean="0">
                <a:latin typeface="Times New Roman" pitchFamily="18" charset="0"/>
                <a:cs typeface="Times New Roman" pitchFamily="18" charset="0"/>
              </a:rPr>
            </a:br>
            <a:r>
              <a:rPr lang="en-GB" sz="2000" dirty="0">
                <a:latin typeface="Times New Roman" pitchFamily="18" charset="0"/>
                <a:cs typeface="Times New Roman" pitchFamily="18" charset="0"/>
              </a:rPr>
              <a:t/>
            </a:r>
            <a:br>
              <a:rPr lang="en-GB" sz="2000" dirty="0">
                <a:latin typeface="Times New Roman" pitchFamily="18" charset="0"/>
                <a:cs typeface="Times New Roman" pitchFamily="18" charset="0"/>
              </a:rPr>
            </a:br>
            <a:r>
              <a:rPr lang="en-GB" sz="2000" dirty="0" smtClean="0">
                <a:latin typeface="Times New Roman" pitchFamily="18" charset="0"/>
                <a:cs typeface="Times New Roman" pitchFamily="18" charset="0"/>
              </a:rPr>
              <a:t/>
            </a:r>
            <a:br>
              <a:rPr lang="en-GB" sz="2000" dirty="0" smtClean="0">
                <a:latin typeface="Times New Roman" pitchFamily="18" charset="0"/>
                <a:cs typeface="Times New Roman" pitchFamily="18" charset="0"/>
              </a:rPr>
            </a:br>
            <a:r>
              <a:rPr lang="en-GB" sz="2000" dirty="0">
                <a:latin typeface="Times New Roman" pitchFamily="18" charset="0"/>
                <a:cs typeface="Times New Roman" pitchFamily="18" charset="0"/>
              </a:rPr>
              <a:t/>
            </a:r>
            <a:br>
              <a:rPr lang="en-GB" sz="2000" dirty="0">
                <a:latin typeface="Times New Roman" pitchFamily="18" charset="0"/>
                <a:cs typeface="Times New Roman" pitchFamily="18" charset="0"/>
              </a:rPr>
            </a:br>
            <a:r>
              <a:rPr lang="en-GB" sz="2000" dirty="0">
                <a:latin typeface="Times New Roman" pitchFamily="18" charset="0"/>
                <a:cs typeface="Times New Roman" pitchFamily="18" charset="0"/>
              </a:rPr>
              <a:t/>
            </a:r>
            <a:br>
              <a:rPr lang="en-GB" sz="2000" dirty="0">
                <a:latin typeface="Times New Roman" pitchFamily="18" charset="0"/>
                <a:cs typeface="Times New Roman" pitchFamily="18" charset="0"/>
              </a:rPr>
            </a:br>
            <a:endParaRPr lang="en-GB" sz="2000" dirty="0">
              <a:latin typeface="Times New Roman" pitchFamily="18" charset="0"/>
              <a:cs typeface="Times New Roman" pitchFamily="18" charset="0"/>
            </a:endParaRPr>
          </a:p>
        </p:txBody>
      </p:sp>
      <p:graphicFrame>
        <p:nvGraphicFramePr>
          <p:cNvPr id="4" name="Table 3"/>
          <p:cNvGraphicFramePr>
            <a:graphicFrameLocks noGrp="1"/>
          </p:cNvGraphicFramePr>
          <p:nvPr/>
        </p:nvGraphicFramePr>
        <p:xfrm>
          <a:off x="2000232" y="1285860"/>
          <a:ext cx="5572164" cy="3864113"/>
        </p:xfrm>
        <a:graphic>
          <a:graphicData uri="http://schemas.openxmlformats.org/drawingml/2006/table">
            <a:tbl>
              <a:tblPr firstRow="1" bandRow="1">
                <a:tableStyleId>{5C22544A-7EE6-4342-B048-85BDC9FD1C3A}</a:tableStyleId>
              </a:tblPr>
              <a:tblGrid>
                <a:gridCol w="1827848"/>
                <a:gridCol w="3744316"/>
              </a:tblGrid>
              <a:tr h="357190">
                <a:tc>
                  <a:txBody>
                    <a:bodyPr/>
                    <a:lstStyle/>
                    <a:p>
                      <a:pPr algn="ctr">
                        <a:lnSpc>
                          <a:spcPct val="115000"/>
                        </a:lnSpc>
                        <a:spcAft>
                          <a:spcPts val="0"/>
                        </a:spcAft>
                      </a:pPr>
                      <a:r>
                        <a:rPr lang="en-GB" sz="2200" b="1" dirty="0">
                          <a:solidFill>
                            <a:schemeClr val="tx1"/>
                          </a:solidFill>
                          <a:latin typeface="Times New Roman"/>
                          <a:ea typeface="Calibri"/>
                          <a:cs typeface="Times New Roman"/>
                        </a:rPr>
                        <a:t>custom</a:t>
                      </a:r>
                      <a:endParaRPr lang="en-GB" sz="2200" dirty="0">
                        <a:solidFill>
                          <a:schemeClr val="tx1"/>
                        </a:solidFill>
                        <a:latin typeface="Times New Roman"/>
                        <a:ea typeface="Calibri"/>
                        <a:cs typeface="Aria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Aft>
                          <a:spcPts val="0"/>
                        </a:spcAft>
                      </a:pPr>
                      <a:r>
                        <a:rPr lang="en-GB" sz="2200" b="1" dirty="0">
                          <a:solidFill>
                            <a:schemeClr val="tx1"/>
                          </a:solidFill>
                          <a:latin typeface="Times New Roman"/>
                          <a:ea typeface="Calibri"/>
                          <a:cs typeface="Times New Roman"/>
                        </a:rPr>
                        <a:t>notes</a:t>
                      </a:r>
                      <a:endParaRPr lang="en-GB" sz="2200" dirty="0">
                        <a:solidFill>
                          <a:schemeClr val="tx1"/>
                        </a:solidFill>
                        <a:latin typeface="Times New Roman"/>
                        <a:ea typeface="Calibri"/>
                        <a:cs typeface="Aria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621021">
                <a:tc>
                  <a:txBody>
                    <a:bodyPr/>
                    <a:lstStyle/>
                    <a:p>
                      <a:pPr algn="ctr">
                        <a:lnSpc>
                          <a:spcPct val="100000"/>
                        </a:lnSpc>
                        <a:spcAft>
                          <a:spcPts val="0"/>
                        </a:spcAft>
                      </a:pPr>
                      <a:r>
                        <a:rPr lang="en-GB" sz="2000" dirty="0">
                          <a:solidFill>
                            <a:schemeClr val="tx1"/>
                          </a:solidFill>
                          <a:latin typeface="Times New Roman"/>
                          <a:ea typeface="Calibri"/>
                          <a:cs typeface="Times New Roman"/>
                        </a:rPr>
                        <a:t>greetings</a:t>
                      </a:r>
                      <a:endParaRPr lang="en-GB" sz="2000" dirty="0">
                        <a:solidFill>
                          <a:schemeClr val="tx1"/>
                        </a:solidFill>
                        <a:latin typeface="Times New Roman"/>
                        <a:ea typeface="Calibri"/>
                        <a:cs typeface="Aria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lnSpc>
                          <a:spcPct val="100000"/>
                        </a:lnSpc>
                        <a:spcAft>
                          <a:spcPts val="0"/>
                        </a:spcAft>
                      </a:pPr>
                      <a:r>
                        <a:rPr lang="en-GB" sz="2000" dirty="0">
                          <a:solidFill>
                            <a:schemeClr val="tx1"/>
                          </a:solidFill>
                          <a:latin typeface="Times New Roman"/>
                          <a:ea typeface="Calibri"/>
                          <a:cs typeface="Times New Roman"/>
                        </a:rPr>
                        <a:t>It means / is saying hello to someone.</a:t>
                      </a:r>
                      <a:endParaRPr lang="en-GB" sz="2000" dirty="0">
                        <a:solidFill>
                          <a:schemeClr val="tx1"/>
                        </a:solidFill>
                        <a:latin typeface="Times New Roman"/>
                        <a:ea typeface="Calibri"/>
                        <a:cs typeface="Aria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9111">
                <a:tc>
                  <a:txBody>
                    <a:bodyPr/>
                    <a:lstStyle/>
                    <a:p>
                      <a:pPr algn="ctr">
                        <a:lnSpc>
                          <a:spcPct val="100000"/>
                        </a:lnSpc>
                        <a:spcAft>
                          <a:spcPts val="0"/>
                        </a:spcAft>
                      </a:pPr>
                      <a:r>
                        <a:rPr lang="en-GB" sz="2000" dirty="0">
                          <a:solidFill>
                            <a:schemeClr val="tx1"/>
                          </a:solidFill>
                          <a:latin typeface="Times New Roman"/>
                          <a:ea typeface="Calibri"/>
                          <a:cs typeface="Times New Roman"/>
                        </a:rPr>
                        <a:t>handshakes</a:t>
                      </a:r>
                      <a:endParaRPr lang="en-GB" sz="2000" dirty="0">
                        <a:solidFill>
                          <a:schemeClr val="tx1"/>
                        </a:solidFill>
                        <a:latin typeface="Times New Roman"/>
                        <a:ea typeface="Calibri"/>
                        <a:cs typeface="Aria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lnSpc>
                          <a:spcPct val="100000"/>
                        </a:lnSpc>
                        <a:spcAft>
                          <a:spcPts val="0"/>
                        </a:spcAft>
                      </a:pPr>
                      <a:r>
                        <a:rPr lang="en-GB" sz="2000" dirty="0">
                          <a:solidFill>
                            <a:schemeClr val="tx1"/>
                          </a:solidFill>
                          <a:latin typeface="Times New Roman"/>
                          <a:ea typeface="Calibri"/>
                          <a:cs typeface="Times New Roman"/>
                        </a:rPr>
                        <a:t>It is a way of greeting someone.</a:t>
                      </a:r>
                      <a:endParaRPr lang="en-GB" sz="2000" dirty="0">
                        <a:solidFill>
                          <a:schemeClr val="tx1"/>
                        </a:solidFill>
                        <a:latin typeface="Times New Roman"/>
                        <a:ea typeface="Calibri"/>
                        <a:cs typeface="Aria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615346">
                <a:tc>
                  <a:txBody>
                    <a:bodyPr/>
                    <a:lstStyle/>
                    <a:p>
                      <a:pPr algn="ctr">
                        <a:lnSpc>
                          <a:spcPct val="100000"/>
                        </a:lnSpc>
                        <a:spcAft>
                          <a:spcPts val="0"/>
                        </a:spcAft>
                      </a:pPr>
                      <a:r>
                        <a:rPr lang="en-GB" sz="2000" dirty="0">
                          <a:solidFill>
                            <a:schemeClr val="tx1"/>
                          </a:solidFill>
                          <a:latin typeface="Times New Roman"/>
                          <a:ea typeface="Calibri"/>
                          <a:cs typeface="Times New Roman"/>
                        </a:rPr>
                        <a:t>eye contact</a:t>
                      </a:r>
                      <a:endParaRPr lang="en-GB" sz="2000" dirty="0">
                        <a:solidFill>
                          <a:schemeClr val="tx1"/>
                        </a:solidFill>
                        <a:latin typeface="Times New Roman"/>
                        <a:ea typeface="Calibri"/>
                        <a:cs typeface="Aria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lnSpc>
                          <a:spcPct val="100000"/>
                        </a:lnSpc>
                        <a:spcAft>
                          <a:spcPts val="0"/>
                        </a:spcAft>
                      </a:pPr>
                      <a:r>
                        <a:rPr lang="en-GB" sz="2000" dirty="0">
                          <a:solidFill>
                            <a:schemeClr val="tx1"/>
                          </a:solidFill>
                          <a:latin typeface="Times New Roman"/>
                          <a:ea typeface="Calibri"/>
                          <a:cs typeface="Times New Roman"/>
                        </a:rPr>
                        <a:t>It means / is looking at someone when you speak to them.</a:t>
                      </a:r>
                      <a:endParaRPr lang="en-GB" sz="2000" dirty="0">
                        <a:solidFill>
                          <a:schemeClr val="tx1"/>
                        </a:solidFill>
                        <a:latin typeface="Times New Roman"/>
                        <a:ea typeface="Calibri"/>
                        <a:cs typeface="Aria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621021">
                <a:tc>
                  <a:txBody>
                    <a:bodyPr/>
                    <a:lstStyle/>
                    <a:p>
                      <a:pPr algn="ctr">
                        <a:lnSpc>
                          <a:spcPct val="100000"/>
                        </a:lnSpc>
                        <a:spcAft>
                          <a:spcPts val="0"/>
                        </a:spcAft>
                      </a:pPr>
                      <a:r>
                        <a:rPr lang="en-GB" sz="2000" dirty="0">
                          <a:solidFill>
                            <a:schemeClr val="tx1"/>
                          </a:solidFill>
                          <a:latin typeface="Times New Roman"/>
                          <a:ea typeface="Calibri"/>
                          <a:cs typeface="Times New Roman"/>
                        </a:rPr>
                        <a:t>Social distance</a:t>
                      </a:r>
                      <a:endParaRPr lang="en-GB" sz="2000" dirty="0">
                        <a:solidFill>
                          <a:schemeClr val="tx1"/>
                        </a:solidFill>
                        <a:latin typeface="Times New Roman"/>
                        <a:ea typeface="Calibri"/>
                        <a:cs typeface="Aria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lnSpc>
                          <a:spcPct val="100000"/>
                        </a:lnSpc>
                        <a:spcAft>
                          <a:spcPts val="0"/>
                        </a:spcAft>
                      </a:pPr>
                      <a:r>
                        <a:rPr lang="en-GB" sz="2000" dirty="0">
                          <a:solidFill>
                            <a:schemeClr val="tx1"/>
                          </a:solidFill>
                          <a:latin typeface="Times New Roman"/>
                          <a:ea typeface="Calibri"/>
                          <a:cs typeface="Times New Roman"/>
                        </a:rPr>
                        <a:t>It means / is how close you stand to someone.</a:t>
                      </a:r>
                      <a:endParaRPr lang="en-GB" sz="2000" dirty="0">
                        <a:solidFill>
                          <a:schemeClr val="tx1"/>
                        </a:solidFill>
                        <a:latin typeface="Times New Roman"/>
                        <a:ea typeface="Calibri"/>
                        <a:cs typeface="Aria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621021">
                <a:tc>
                  <a:txBody>
                    <a:bodyPr/>
                    <a:lstStyle/>
                    <a:p>
                      <a:pPr algn="ctr">
                        <a:lnSpc>
                          <a:spcPct val="100000"/>
                        </a:lnSpc>
                        <a:spcAft>
                          <a:spcPts val="0"/>
                        </a:spcAft>
                      </a:pPr>
                      <a:r>
                        <a:rPr lang="en-GB" sz="2000" dirty="0">
                          <a:solidFill>
                            <a:schemeClr val="tx1"/>
                          </a:solidFill>
                          <a:latin typeface="Times New Roman"/>
                          <a:ea typeface="Calibri"/>
                          <a:cs typeface="Times New Roman"/>
                        </a:rPr>
                        <a:t>Gender equality</a:t>
                      </a:r>
                      <a:endParaRPr lang="en-GB" sz="2000" dirty="0">
                        <a:solidFill>
                          <a:schemeClr val="tx1"/>
                        </a:solidFill>
                        <a:latin typeface="Times New Roman"/>
                        <a:ea typeface="Calibri"/>
                        <a:cs typeface="Aria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lnSpc>
                          <a:spcPct val="100000"/>
                        </a:lnSpc>
                        <a:spcAft>
                          <a:spcPts val="0"/>
                        </a:spcAft>
                      </a:pPr>
                      <a:r>
                        <a:rPr lang="en-GB" sz="2000" dirty="0">
                          <a:solidFill>
                            <a:schemeClr val="tx1"/>
                          </a:solidFill>
                          <a:latin typeface="Times New Roman"/>
                          <a:ea typeface="Calibri"/>
                          <a:cs typeface="Times New Roman"/>
                        </a:rPr>
                        <a:t>It means that men and women are equal.</a:t>
                      </a:r>
                      <a:endParaRPr lang="en-GB" sz="2000" dirty="0">
                        <a:solidFill>
                          <a:schemeClr val="tx1"/>
                        </a:solidFill>
                        <a:latin typeface="Times New Roman"/>
                        <a:ea typeface="Calibri"/>
                        <a:cs typeface="Aria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621021">
                <a:tc>
                  <a:txBody>
                    <a:bodyPr/>
                    <a:lstStyle/>
                    <a:p>
                      <a:pPr algn="ctr">
                        <a:lnSpc>
                          <a:spcPct val="100000"/>
                        </a:lnSpc>
                        <a:spcAft>
                          <a:spcPts val="0"/>
                        </a:spcAft>
                      </a:pPr>
                      <a:r>
                        <a:rPr lang="en-GB" sz="2000" dirty="0">
                          <a:solidFill>
                            <a:schemeClr val="tx1"/>
                          </a:solidFill>
                          <a:latin typeface="Times New Roman"/>
                          <a:ea typeface="Calibri"/>
                          <a:cs typeface="Times New Roman"/>
                        </a:rPr>
                        <a:t>participation</a:t>
                      </a:r>
                      <a:endParaRPr lang="en-GB" sz="2000" dirty="0">
                        <a:solidFill>
                          <a:schemeClr val="tx1"/>
                        </a:solidFill>
                        <a:latin typeface="Times New Roman"/>
                        <a:ea typeface="Calibri"/>
                        <a:cs typeface="Aria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lnSpc>
                          <a:spcPct val="100000"/>
                        </a:lnSpc>
                        <a:spcAft>
                          <a:spcPts val="0"/>
                        </a:spcAft>
                      </a:pPr>
                      <a:r>
                        <a:rPr lang="en-GB" sz="2000" dirty="0">
                          <a:solidFill>
                            <a:schemeClr val="tx1"/>
                          </a:solidFill>
                          <a:latin typeface="Times New Roman"/>
                          <a:ea typeface="Calibri"/>
                          <a:cs typeface="Times New Roman"/>
                        </a:rPr>
                        <a:t>It means taking part in something.</a:t>
                      </a:r>
                      <a:endParaRPr lang="en-GB" sz="2000" dirty="0">
                        <a:solidFill>
                          <a:schemeClr val="tx1"/>
                        </a:solidFill>
                        <a:latin typeface="Times New Roman"/>
                        <a:ea typeface="Calibri"/>
                        <a:cs typeface="Aria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Tree>
  </p:cSld>
  <p:clrMapOvr>
    <a:masterClrMapping/>
  </p:clrMapOvr>
  <p:timing>
    <p:tnLst>
      <p:par>
        <p:cTn id="1" dur="indefinite" restart="never" nodeType="tmRoot"/>
      </p:par>
    </p:tn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txBody>
          <a:bodyPr>
            <a:noAutofit/>
          </a:bodyPr>
          <a:lstStyle/>
          <a:p>
            <a:pPr algn="l">
              <a:lnSpc>
                <a:spcPct val="150000"/>
              </a:lnSpc>
            </a:pPr>
            <a:r>
              <a:rPr lang="en-GB" sz="2400" dirty="0" smtClean="0">
                <a:solidFill>
                  <a:srgbClr val="FF0000"/>
                </a:solidFill>
                <a:latin typeface="Times New Roman" pitchFamily="18" charset="0"/>
                <a:cs typeface="Times New Roman" pitchFamily="18" charset="0"/>
              </a:rPr>
              <a:t>  2.19 Grammar for writing: Present simple;  joining sentences with and</a:t>
            </a:r>
            <a:br>
              <a:rPr lang="en-GB" sz="2400" dirty="0" smtClean="0">
                <a:solidFill>
                  <a:srgbClr val="FF0000"/>
                </a:solidFill>
                <a:latin typeface="Times New Roman" pitchFamily="18" charset="0"/>
                <a:cs typeface="Times New Roman" pitchFamily="18" charset="0"/>
              </a:rPr>
            </a:br>
            <a:r>
              <a:rPr lang="en-GB" sz="2400" dirty="0" smtClean="0">
                <a:solidFill>
                  <a:srgbClr val="FF0000"/>
                </a:solidFill>
                <a:latin typeface="Times New Roman" pitchFamily="18" charset="0"/>
                <a:cs typeface="Times New Roman" pitchFamily="18" charset="0"/>
              </a:rPr>
              <a:t>                      C. Producing sentences with </a:t>
            </a:r>
            <a:r>
              <a:rPr lang="en-GB" sz="2400" i="1" dirty="0" smtClean="0">
                <a:solidFill>
                  <a:srgbClr val="FF0000"/>
                </a:solidFill>
                <a:latin typeface="Times New Roman" pitchFamily="18" charset="0"/>
                <a:cs typeface="Times New Roman" pitchFamily="18" charset="0"/>
              </a:rPr>
              <a:t>and </a:t>
            </a:r>
            <a:r>
              <a:rPr lang="en-GB" sz="2400" dirty="0" smtClean="0">
                <a:solidFill>
                  <a:srgbClr val="FF0000"/>
                </a:solidFill>
                <a:latin typeface="Times New Roman" pitchFamily="18" charset="0"/>
                <a:cs typeface="Times New Roman" pitchFamily="18" charset="0"/>
              </a:rPr>
              <a:t>. P. 66</a:t>
            </a:r>
            <a:br>
              <a:rPr lang="en-GB" sz="2400" dirty="0" smtClean="0">
                <a:solidFill>
                  <a:srgbClr val="FF0000"/>
                </a:solidFill>
                <a:latin typeface="Times New Roman" pitchFamily="18" charset="0"/>
                <a:cs typeface="Times New Roman" pitchFamily="18" charset="0"/>
              </a:rPr>
            </a:br>
            <a:r>
              <a:rPr lang="en-GB" sz="2400" dirty="0" smtClean="0">
                <a:latin typeface="Times New Roman" pitchFamily="18" charset="0"/>
                <a:cs typeface="Times New Roman" pitchFamily="18" charset="0"/>
              </a:rPr>
              <a:t/>
            </a:r>
            <a:br>
              <a:rPr lang="en-GB" sz="2400" dirty="0" smtClean="0">
                <a:latin typeface="Times New Roman" pitchFamily="18" charset="0"/>
                <a:cs typeface="Times New Roman" pitchFamily="18" charset="0"/>
              </a:rPr>
            </a:br>
            <a:r>
              <a:rPr lang="en-GB" sz="2400" dirty="0" smtClean="0">
                <a:latin typeface="Times New Roman" pitchFamily="18" charset="0"/>
                <a:cs typeface="Times New Roman" pitchFamily="18" charset="0"/>
              </a:rPr>
              <a:t>      Bad teachers are sarcastic and make fun of children.</a:t>
            </a:r>
            <a:br>
              <a:rPr lang="en-GB" sz="2400" dirty="0" smtClean="0">
                <a:latin typeface="Times New Roman" pitchFamily="18" charset="0"/>
                <a:cs typeface="Times New Roman" pitchFamily="18" charset="0"/>
              </a:rPr>
            </a:br>
            <a:r>
              <a:rPr lang="en-GB" sz="2400" dirty="0" smtClean="0">
                <a:latin typeface="Times New Roman" pitchFamily="18" charset="0"/>
                <a:cs typeface="Times New Roman" pitchFamily="18" charset="0"/>
              </a:rPr>
              <a:t>      Bad teachers are unfair and give punishments to the wrong children.               </a:t>
            </a:r>
            <a:r>
              <a:rPr lang="en-GB" sz="2400" dirty="0" smtClean="0">
                <a:solidFill>
                  <a:srgbClr val="FF0000"/>
                </a:solidFill>
                <a:latin typeface="Times New Roman" pitchFamily="18" charset="0"/>
                <a:cs typeface="Times New Roman" pitchFamily="18" charset="0"/>
              </a:rPr>
              <a:t/>
            </a:r>
            <a:br>
              <a:rPr lang="en-GB" sz="2400" dirty="0" smtClean="0">
                <a:solidFill>
                  <a:srgbClr val="FF0000"/>
                </a:solidFill>
                <a:latin typeface="Times New Roman" pitchFamily="18" charset="0"/>
                <a:cs typeface="Times New Roman" pitchFamily="18" charset="0"/>
              </a:rPr>
            </a:br>
            <a:r>
              <a:rPr lang="en-GB" sz="2400" dirty="0" smtClean="0">
                <a:solidFill>
                  <a:srgbClr val="FF0000"/>
                </a:solidFill>
                <a:latin typeface="Times New Roman" pitchFamily="18" charset="0"/>
                <a:cs typeface="Times New Roman" pitchFamily="18" charset="0"/>
              </a:rPr>
              <a:t>      </a:t>
            </a:r>
            <a:r>
              <a:rPr lang="en-GB" sz="2400" dirty="0" smtClean="0">
                <a:latin typeface="Times New Roman" pitchFamily="18" charset="0"/>
                <a:cs typeface="Times New Roman" pitchFamily="18" charset="0"/>
              </a:rPr>
              <a:t>Good teachers have a sense of humour and make jokes.</a:t>
            </a:r>
            <a:br>
              <a:rPr lang="en-GB" sz="2400" dirty="0" smtClean="0">
                <a:latin typeface="Times New Roman" pitchFamily="18" charset="0"/>
                <a:cs typeface="Times New Roman" pitchFamily="18" charset="0"/>
              </a:rPr>
            </a:br>
            <a:r>
              <a:rPr lang="en-GB" sz="2400" dirty="0" smtClean="0">
                <a:latin typeface="Times New Roman" pitchFamily="18" charset="0"/>
                <a:cs typeface="Times New Roman" pitchFamily="18" charset="0"/>
              </a:rPr>
              <a:t>      Good teachers know the names of their students and know personal  </a:t>
            </a:r>
            <a:br>
              <a:rPr lang="en-GB" sz="2400" dirty="0" smtClean="0">
                <a:latin typeface="Times New Roman" pitchFamily="18" charset="0"/>
                <a:cs typeface="Times New Roman" pitchFamily="18" charset="0"/>
              </a:rPr>
            </a:br>
            <a:r>
              <a:rPr lang="en-GB" sz="2400" dirty="0" smtClean="0">
                <a:latin typeface="Times New Roman" pitchFamily="18" charset="0"/>
                <a:cs typeface="Times New Roman" pitchFamily="18" charset="0"/>
              </a:rPr>
              <a:t>      facts about them. </a:t>
            </a:r>
            <a:br>
              <a:rPr lang="en-GB" sz="2400" dirty="0" smtClean="0">
                <a:latin typeface="Times New Roman" pitchFamily="18" charset="0"/>
                <a:cs typeface="Times New Roman" pitchFamily="18" charset="0"/>
              </a:rPr>
            </a:br>
            <a:r>
              <a:rPr lang="en-GB" sz="2400" dirty="0" smtClean="0">
                <a:latin typeface="Times New Roman" pitchFamily="18" charset="0"/>
                <a:cs typeface="Times New Roman" pitchFamily="18" charset="0"/>
              </a:rPr>
              <a:t>      Good teachers like their subject and are excited about teaching it.</a:t>
            </a:r>
            <a:endParaRPr lang="en-GB" sz="2400" dirty="0">
              <a:solidFill>
                <a:srgbClr val="FF00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txBody>
          <a:bodyPr>
            <a:noAutofit/>
          </a:bodyPr>
          <a:lstStyle/>
          <a:p>
            <a:pPr algn="l">
              <a:lnSpc>
                <a:spcPct val="150000"/>
              </a:lnSpc>
            </a:pPr>
            <a:r>
              <a:rPr lang="en-GB" sz="1800" dirty="0" smtClean="0">
                <a:solidFill>
                  <a:srgbClr val="FF0000"/>
                </a:solidFill>
                <a:latin typeface="Times New Roman" pitchFamily="18" charset="0"/>
                <a:cs typeface="Times New Roman" pitchFamily="18" charset="0"/>
              </a:rPr>
              <a:t>                                          2.20 Applying new writing skills: Introverts </a:t>
            </a:r>
            <a:br>
              <a:rPr lang="en-GB" sz="1800" dirty="0" smtClean="0">
                <a:solidFill>
                  <a:srgbClr val="FF0000"/>
                </a:solidFill>
                <a:latin typeface="Times New Roman" pitchFamily="18" charset="0"/>
                <a:cs typeface="Times New Roman" pitchFamily="18" charset="0"/>
              </a:rPr>
            </a:br>
            <a:r>
              <a:rPr lang="en-GB" sz="1800" dirty="0" smtClean="0">
                <a:solidFill>
                  <a:srgbClr val="FF0000"/>
                </a:solidFill>
                <a:latin typeface="Times New Roman" pitchFamily="18" charset="0"/>
                <a:cs typeface="Times New Roman" pitchFamily="18" charset="0"/>
              </a:rPr>
              <a:t>                                             A. Reviewing vocabulary. P. 68</a:t>
            </a:r>
            <a:br>
              <a:rPr lang="en-GB" sz="1800" dirty="0" smtClean="0">
                <a:solidFill>
                  <a:srgbClr val="FF0000"/>
                </a:solidFill>
                <a:latin typeface="Times New Roman" pitchFamily="18" charset="0"/>
                <a:cs typeface="Times New Roman" pitchFamily="18" charset="0"/>
              </a:rPr>
            </a:br>
            <a:r>
              <a:rPr lang="en-GB" sz="1800" dirty="0" smtClean="0">
                <a:solidFill>
                  <a:srgbClr val="FF0000"/>
                </a:solidFill>
                <a:latin typeface="Times New Roman" pitchFamily="18" charset="0"/>
                <a:cs typeface="Times New Roman" pitchFamily="18" charset="0"/>
              </a:rPr>
              <a:t/>
            </a:r>
            <a:br>
              <a:rPr lang="en-GB" sz="1800" dirty="0" smtClean="0">
                <a:solidFill>
                  <a:srgbClr val="FF0000"/>
                </a:solidFill>
                <a:latin typeface="Times New Roman" pitchFamily="18" charset="0"/>
                <a:cs typeface="Times New Roman" pitchFamily="18" charset="0"/>
              </a:rPr>
            </a:br>
            <a:r>
              <a:rPr lang="en-GB" sz="1800" dirty="0" smtClean="0">
                <a:solidFill>
                  <a:srgbClr val="FF0000"/>
                </a:solidFill>
                <a:latin typeface="Times New Roman" pitchFamily="18" charset="0"/>
                <a:cs typeface="Times New Roman" pitchFamily="18" charset="0"/>
              </a:rPr>
              <a:t>                    1-</a:t>
            </a:r>
            <a:br>
              <a:rPr lang="en-GB" sz="1800" dirty="0" smtClean="0">
                <a:solidFill>
                  <a:srgbClr val="FF0000"/>
                </a:solidFill>
                <a:latin typeface="Times New Roman" pitchFamily="18" charset="0"/>
                <a:cs typeface="Times New Roman" pitchFamily="18" charset="0"/>
              </a:rPr>
            </a:br>
            <a:r>
              <a:rPr lang="en-GB" sz="1800" dirty="0" smtClean="0">
                <a:solidFill>
                  <a:srgbClr val="FF0000"/>
                </a:solidFill>
                <a:latin typeface="Times New Roman" pitchFamily="18" charset="0"/>
                <a:cs typeface="Times New Roman" pitchFamily="18" charset="0"/>
              </a:rPr>
              <a:t/>
            </a:r>
            <a:br>
              <a:rPr lang="en-GB" sz="1800" dirty="0" smtClean="0">
                <a:solidFill>
                  <a:srgbClr val="FF0000"/>
                </a:solidFill>
                <a:latin typeface="Times New Roman" pitchFamily="18" charset="0"/>
                <a:cs typeface="Times New Roman" pitchFamily="18" charset="0"/>
              </a:rPr>
            </a:br>
            <a:r>
              <a:rPr lang="en-GB" sz="1800" dirty="0" smtClean="0">
                <a:solidFill>
                  <a:srgbClr val="FF0000"/>
                </a:solidFill>
                <a:latin typeface="Times New Roman" pitchFamily="18" charset="0"/>
                <a:cs typeface="Times New Roman" pitchFamily="18" charset="0"/>
              </a:rPr>
              <a:t/>
            </a:r>
            <a:br>
              <a:rPr lang="en-GB" sz="1800" dirty="0" smtClean="0">
                <a:solidFill>
                  <a:srgbClr val="FF0000"/>
                </a:solidFill>
                <a:latin typeface="Times New Roman" pitchFamily="18" charset="0"/>
                <a:cs typeface="Times New Roman" pitchFamily="18" charset="0"/>
              </a:rPr>
            </a:br>
            <a:r>
              <a:rPr lang="en-GB" sz="1800" dirty="0" smtClean="0">
                <a:solidFill>
                  <a:srgbClr val="FF0000"/>
                </a:solidFill>
                <a:latin typeface="Times New Roman" pitchFamily="18" charset="0"/>
                <a:cs typeface="Times New Roman" pitchFamily="18" charset="0"/>
              </a:rPr>
              <a:t/>
            </a:r>
            <a:br>
              <a:rPr lang="en-GB" sz="1800" dirty="0" smtClean="0">
                <a:solidFill>
                  <a:srgbClr val="FF0000"/>
                </a:solidFill>
                <a:latin typeface="Times New Roman" pitchFamily="18" charset="0"/>
                <a:cs typeface="Times New Roman" pitchFamily="18" charset="0"/>
              </a:rPr>
            </a:br>
            <a:r>
              <a:rPr lang="en-GB" sz="1800" dirty="0" smtClean="0">
                <a:solidFill>
                  <a:srgbClr val="FF0000"/>
                </a:solidFill>
                <a:latin typeface="Times New Roman" pitchFamily="18" charset="0"/>
                <a:cs typeface="Times New Roman" pitchFamily="18" charset="0"/>
              </a:rPr>
              <a:t/>
            </a:r>
            <a:br>
              <a:rPr lang="en-GB" sz="1800" dirty="0" smtClean="0">
                <a:solidFill>
                  <a:srgbClr val="FF0000"/>
                </a:solidFill>
                <a:latin typeface="Times New Roman" pitchFamily="18" charset="0"/>
                <a:cs typeface="Times New Roman" pitchFamily="18" charset="0"/>
              </a:rPr>
            </a:br>
            <a:r>
              <a:rPr lang="en-GB" sz="1800" dirty="0" smtClean="0">
                <a:latin typeface="Times New Roman" pitchFamily="18" charset="0"/>
                <a:cs typeface="Times New Roman" pitchFamily="18" charset="0"/>
              </a:rPr>
              <a:t/>
            </a:r>
            <a:br>
              <a:rPr lang="en-GB" sz="1800" dirty="0" smtClean="0">
                <a:latin typeface="Times New Roman" pitchFamily="18" charset="0"/>
                <a:cs typeface="Times New Roman" pitchFamily="18" charset="0"/>
              </a:rPr>
            </a:br>
            <a:r>
              <a:rPr lang="en-GB" sz="1800" dirty="0" smtClean="0">
                <a:latin typeface="Times New Roman" pitchFamily="18" charset="0"/>
                <a:cs typeface="Times New Roman" pitchFamily="18" charset="0"/>
              </a:rPr>
              <a:t/>
            </a:r>
            <a:br>
              <a:rPr lang="en-GB" sz="1800" dirty="0" smtClean="0">
                <a:latin typeface="Times New Roman" pitchFamily="18" charset="0"/>
                <a:cs typeface="Times New Roman" pitchFamily="18" charset="0"/>
              </a:rPr>
            </a:br>
            <a:endParaRPr lang="en-GB" sz="1800" dirty="0">
              <a:solidFill>
                <a:srgbClr val="FF0000"/>
              </a:solidFill>
              <a:latin typeface="Times New Roman" pitchFamily="18" charset="0"/>
              <a:cs typeface="Times New Roman" pitchFamily="18" charset="0"/>
            </a:endParaRPr>
          </a:p>
        </p:txBody>
      </p:sp>
      <p:graphicFrame>
        <p:nvGraphicFramePr>
          <p:cNvPr id="3" name="Table 2"/>
          <p:cNvGraphicFramePr>
            <a:graphicFrameLocks noGrp="1"/>
          </p:cNvGraphicFramePr>
          <p:nvPr/>
        </p:nvGraphicFramePr>
        <p:xfrm>
          <a:off x="2571736" y="2928934"/>
          <a:ext cx="3883616" cy="3337560"/>
        </p:xfrm>
        <a:graphic>
          <a:graphicData uri="http://schemas.openxmlformats.org/drawingml/2006/table">
            <a:tbl>
              <a:tblPr firstRow="1" bandRow="1">
                <a:tableStyleId>{5C22544A-7EE6-4342-B048-85BDC9FD1C3A}</a:tableStyleId>
              </a:tblPr>
              <a:tblGrid>
                <a:gridCol w="1168972"/>
                <a:gridCol w="2714644"/>
              </a:tblGrid>
              <a:tr h="370840">
                <a:tc>
                  <a:txBody>
                    <a:bodyPr/>
                    <a:lstStyle/>
                    <a:p>
                      <a:r>
                        <a:rPr lang="en-GB" sz="1800" b="0" kern="1200" baseline="0" dirty="0" smtClean="0">
                          <a:solidFill>
                            <a:schemeClr val="tx1"/>
                          </a:solidFill>
                          <a:latin typeface="+mn-lt"/>
                          <a:ea typeface="+mn-ea"/>
                          <a:cs typeface="+mn-cs"/>
                        </a:rPr>
                        <a:t>a. show</a:t>
                      </a:r>
                      <a:endParaRPr lang="en-GB"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800" b="0" kern="1200" baseline="0" dirty="0" smtClean="0">
                          <a:solidFill>
                            <a:schemeClr val="tx1"/>
                          </a:solidFill>
                          <a:latin typeface="+mn-lt"/>
                          <a:ea typeface="+mn-ea"/>
                          <a:cs typeface="+mn-cs"/>
                        </a:rPr>
                        <a:t>your feelings</a:t>
                      </a:r>
                      <a:endParaRPr lang="en-GB"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r>
                        <a:rPr lang="en-GB" sz="1800" b="0" kern="1200" baseline="0" dirty="0" smtClean="0">
                          <a:solidFill>
                            <a:schemeClr val="tx1"/>
                          </a:solidFill>
                          <a:latin typeface="+mn-lt"/>
                          <a:ea typeface="+mn-ea"/>
                          <a:cs typeface="+mn-cs"/>
                        </a:rPr>
                        <a:t>b. lose</a:t>
                      </a:r>
                      <a:endParaRPr lang="en-GB"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800" b="0" kern="1200" baseline="0" dirty="0" smtClean="0">
                          <a:solidFill>
                            <a:schemeClr val="tx1"/>
                          </a:solidFill>
                          <a:latin typeface="+mn-lt"/>
                          <a:ea typeface="+mn-ea"/>
                          <a:cs typeface="+mn-cs"/>
                        </a:rPr>
                        <a:t>your temper</a:t>
                      </a:r>
                      <a:endParaRPr lang="en-GB"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r>
                        <a:rPr lang="en-GB" sz="1800" b="0" kern="1200" baseline="0" dirty="0" smtClean="0">
                          <a:solidFill>
                            <a:schemeClr val="tx1"/>
                          </a:solidFill>
                          <a:latin typeface="+mn-lt"/>
                          <a:ea typeface="+mn-ea"/>
                          <a:cs typeface="+mn-cs"/>
                        </a:rPr>
                        <a:t>c. study</a:t>
                      </a:r>
                      <a:endParaRPr lang="en-GB"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800" b="0" kern="1200" baseline="0" dirty="0" smtClean="0">
                          <a:solidFill>
                            <a:schemeClr val="tx1"/>
                          </a:solidFill>
                          <a:latin typeface="+mn-lt"/>
                          <a:ea typeface="+mn-ea"/>
                          <a:cs typeface="+mn-cs"/>
                        </a:rPr>
                        <a:t>alone</a:t>
                      </a:r>
                      <a:endParaRPr lang="en-GB"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r>
                        <a:rPr lang="en-GB" sz="1800" b="0" kern="1200" baseline="0" dirty="0" smtClean="0">
                          <a:solidFill>
                            <a:schemeClr val="tx1"/>
                          </a:solidFill>
                          <a:latin typeface="+mn-lt"/>
                          <a:ea typeface="+mn-ea"/>
                          <a:cs typeface="+mn-cs"/>
                        </a:rPr>
                        <a:t>d. learn</a:t>
                      </a:r>
                      <a:endParaRPr lang="en-GB"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800" b="0" kern="1200" baseline="0" dirty="0" smtClean="0">
                          <a:solidFill>
                            <a:schemeClr val="tx1"/>
                          </a:solidFill>
                          <a:latin typeface="+mn-lt"/>
                          <a:ea typeface="+mn-ea"/>
                          <a:cs typeface="+mn-cs"/>
                        </a:rPr>
                        <a:t>quickly</a:t>
                      </a:r>
                      <a:endParaRPr lang="en-GB"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r>
                        <a:rPr lang="en-GB" sz="1800" b="0" kern="1200" baseline="0" dirty="0" smtClean="0">
                          <a:solidFill>
                            <a:schemeClr val="tx1"/>
                          </a:solidFill>
                          <a:latin typeface="+mn-lt"/>
                          <a:ea typeface="+mn-ea"/>
                          <a:cs typeface="+mn-cs"/>
                        </a:rPr>
                        <a:t>e. have</a:t>
                      </a:r>
                      <a:endParaRPr lang="en-GB"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800" b="0" kern="1200" baseline="0" dirty="0" smtClean="0">
                          <a:solidFill>
                            <a:schemeClr val="tx1"/>
                          </a:solidFill>
                          <a:latin typeface="+mn-lt"/>
                          <a:ea typeface="+mn-ea"/>
                          <a:cs typeface="+mn-cs"/>
                        </a:rPr>
                        <a:t>many friends</a:t>
                      </a:r>
                      <a:endParaRPr lang="en-GB"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r>
                        <a:rPr lang="en-GB" sz="1800" b="0" kern="1200" baseline="0" dirty="0" smtClean="0">
                          <a:solidFill>
                            <a:schemeClr val="tx1"/>
                          </a:solidFill>
                          <a:latin typeface="+mn-lt"/>
                          <a:ea typeface="+mn-ea"/>
                          <a:cs typeface="+mn-cs"/>
                        </a:rPr>
                        <a:t>f. need</a:t>
                      </a:r>
                      <a:endParaRPr lang="en-GB"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800" b="0" kern="1200" baseline="0" dirty="0" smtClean="0">
                          <a:solidFill>
                            <a:schemeClr val="tx1"/>
                          </a:solidFill>
                          <a:latin typeface="+mn-lt"/>
                          <a:ea typeface="+mn-ea"/>
                          <a:cs typeface="+mn-cs"/>
                        </a:rPr>
                        <a:t>excitement</a:t>
                      </a:r>
                      <a:endParaRPr lang="en-GB"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r>
                        <a:rPr lang="en-GB" sz="1800" b="0" kern="1200" baseline="0" dirty="0" smtClean="0">
                          <a:solidFill>
                            <a:schemeClr val="tx1"/>
                          </a:solidFill>
                          <a:latin typeface="+mn-lt"/>
                          <a:ea typeface="+mn-ea"/>
                          <a:cs typeface="+mn-cs"/>
                        </a:rPr>
                        <a:t>g. interact</a:t>
                      </a:r>
                      <a:endParaRPr lang="en-GB"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800" b="0" kern="1200" baseline="0" dirty="0" smtClean="0">
                          <a:solidFill>
                            <a:schemeClr val="tx1"/>
                          </a:solidFill>
                          <a:latin typeface="+mn-lt"/>
                          <a:ea typeface="+mn-ea"/>
                          <a:cs typeface="+mn-cs"/>
                        </a:rPr>
                        <a:t>with people</a:t>
                      </a:r>
                      <a:endParaRPr lang="en-GB"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r>
                        <a:rPr lang="en-GB" sz="1800" b="0" kern="1200" baseline="0" dirty="0" smtClean="0">
                          <a:solidFill>
                            <a:schemeClr val="tx1"/>
                          </a:solidFill>
                          <a:latin typeface="+mn-lt"/>
                          <a:ea typeface="+mn-ea"/>
                          <a:cs typeface="+mn-cs"/>
                        </a:rPr>
                        <a:t>h. act</a:t>
                      </a:r>
                      <a:endParaRPr lang="en-GB"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800" b="0" kern="1200" baseline="0" dirty="0" smtClean="0">
                          <a:solidFill>
                            <a:schemeClr val="tx1"/>
                          </a:solidFill>
                          <a:latin typeface="+mn-lt"/>
                          <a:ea typeface="+mn-ea"/>
                          <a:cs typeface="+mn-cs"/>
                        </a:rPr>
                        <a:t>on impulse</a:t>
                      </a:r>
                      <a:endParaRPr lang="en-GB"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r>
                        <a:rPr lang="en-GB" sz="1800" b="0" kern="1200" baseline="0" dirty="0" err="1" smtClean="0">
                          <a:solidFill>
                            <a:schemeClr val="tx1"/>
                          </a:solidFill>
                          <a:latin typeface="+mn-lt"/>
                          <a:ea typeface="+mn-ea"/>
                          <a:cs typeface="+mn-cs"/>
                        </a:rPr>
                        <a:t>i</a:t>
                      </a:r>
                      <a:r>
                        <a:rPr lang="en-GB" sz="1800" b="0" kern="1200" baseline="0" dirty="0" smtClean="0">
                          <a:solidFill>
                            <a:schemeClr val="tx1"/>
                          </a:solidFill>
                          <a:latin typeface="+mn-lt"/>
                          <a:ea typeface="+mn-ea"/>
                          <a:cs typeface="+mn-cs"/>
                        </a:rPr>
                        <a:t>. get</a:t>
                      </a:r>
                      <a:endParaRPr lang="en-GB"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800" b="0" kern="1200" baseline="0" dirty="0" smtClean="0">
                          <a:solidFill>
                            <a:schemeClr val="tx1"/>
                          </a:solidFill>
                          <a:latin typeface="+mn-lt"/>
                          <a:ea typeface="+mn-ea"/>
                          <a:cs typeface="+mn-cs"/>
                        </a:rPr>
                        <a:t>energy from other people</a:t>
                      </a:r>
                      <a:endParaRPr lang="en-GB"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Tree>
  </p:cSld>
  <p:clrMapOvr>
    <a:masterClrMapping/>
  </p:clrMapOvr>
  <p:timing>
    <p:tnLst>
      <p:par>
        <p:cTn id="1" dur="indefinite" restart="never" nodeType="tmRoot"/>
      </p:par>
    </p:tnLst>
  </p:timing>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txBody>
          <a:bodyPr>
            <a:noAutofit/>
          </a:bodyPr>
          <a:lstStyle/>
          <a:p>
            <a:pPr algn="l">
              <a:lnSpc>
                <a:spcPct val="150000"/>
              </a:lnSpc>
            </a:pPr>
            <a:r>
              <a:rPr lang="en-GB" sz="2400" dirty="0" smtClean="0">
                <a:solidFill>
                  <a:srgbClr val="FF0000"/>
                </a:solidFill>
                <a:latin typeface="Times New Roman" pitchFamily="18" charset="0"/>
                <a:cs typeface="Times New Roman" pitchFamily="18" charset="0"/>
              </a:rPr>
              <a:t>                  2.20 Applying new writing skills: Introverts </a:t>
            </a:r>
            <a:br>
              <a:rPr lang="en-GB" sz="2400" dirty="0" smtClean="0">
                <a:solidFill>
                  <a:srgbClr val="FF0000"/>
                </a:solidFill>
                <a:latin typeface="Times New Roman" pitchFamily="18" charset="0"/>
                <a:cs typeface="Times New Roman" pitchFamily="18" charset="0"/>
              </a:rPr>
            </a:br>
            <a:r>
              <a:rPr lang="en-GB" sz="2400" dirty="0" smtClean="0">
                <a:solidFill>
                  <a:srgbClr val="FF0000"/>
                </a:solidFill>
                <a:latin typeface="Times New Roman" pitchFamily="18" charset="0"/>
                <a:cs typeface="Times New Roman" pitchFamily="18" charset="0"/>
              </a:rPr>
              <a:t>                             A. Reviewing vocabulary. P. 68 </a:t>
            </a:r>
            <a:br>
              <a:rPr lang="en-GB" sz="2400" dirty="0" smtClean="0">
                <a:solidFill>
                  <a:srgbClr val="FF0000"/>
                </a:solidFill>
                <a:latin typeface="Times New Roman" pitchFamily="18" charset="0"/>
                <a:cs typeface="Times New Roman" pitchFamily="18" charset="0"/>
              </a:rPr>
            </a:br>
            <a:r>
              <a:rPr lang="en-GB" sz="2400" dirty="0" smtClean="0">
                <a:solidFill>
                  <a:srgbClr val="FF0000"/>
                </a:solidFill>
                <a:latin typeface="Times New Roman" pitchFamily="18" charset="0"/>
                <a:cs typeface="Times New Roman" pitchFamily="18" charset="0"/>
              </a:rPr>
              <a:t>    </a:t>
            </a:r>
            <a:r>
              <a:rPr lang="en-GB" sz="2400" dirty="0" smtClean="0"/>
              <a:t> </a:t>
            </a:r>
            <a:r>
              <a:rPr lang="en-GB" sz="2400" dirty="0" smtClean="0">
                <a:latin typeface="Times New Roman" pitchFamily="18" charset="0"/>
                <a:cs typeface="Times New Roman" pitchFamily="18" charset="0"/>
              </a:rPr>
              <a:t>2.</a:t>
            </a:r>
            <a:br>
              <a:rPr lang="en-GB" sz="2400" dirty="0" smtClean="0">
                <a:latin typeface="Times New Roman" pitchFamily="18" charset="0"/>
                <a:cs typeface="Times New Roman" pitchFamily="18" charset="0"/>
              </a:rPr>
            </a:br>
            <a:r>
              <a:rPr lang="en-GB" sz="2400" dirty="0" smtClean="0">
                <a:latin typeface="Times New Roman" pitchFamily="18" charset="0"/>
                <a:cs typeface="Times New Roman" pitchFamily="18" charset="0"/>
              </a:rPr>
              <a:t>     a. hide your feelings</a:t>
            </a:r>
            <a:br>
              <a:rPr lang="en-GB" sz="2400" dirty="0" smtClean="0">
                <a:latin typeface="Times New Roman" pitchFamily="18" charset="0"/>
                <a:cs typeface="Times New Roman" pitchFamily="18" charset="0"/>
              </a:rPr>
            </a:br>
            <a:r>
              <a:rPr lang="en-GB" sz="2400" dirty="0" smtClean="0">
                <a:latin typeface="Times New Roman" pitchFamily="18" charset="0"/>
                <a:cs typeface="Times New Roman" pitchFamily="18" charset="0"/>
              </a:rPr>
              <a:t>     b. stay calm</a:t>
            </a:r>
            <a:br>
              <a:rPr lang="en-GB" sz="2400" dirty="0" smtClean="0">
                <a:latin typeface="Times New Roman" pitchFamily="18" charset="0"/>
                <a:cs typeface="Times New Roman" pitchFamily="18" charset="0"/>
              </a:rPr>
            </a:br>
            <a:r>
              <a:rPr lang="en-GB" sz="2400" dirty="0" smtClean="0">
                <a:latin typeface="Times New Roman" pitchFamily="18" charset="0"/>
                <a:cs typeface="Times New Roman" pitchFamily="18" charset="0"/>
              </a:rPr>
              <a:t>     c. study with others / friends / in groups</a:t>
            </a:r>
            <a:br>
              <a:rPr lang="en-GB" sz="2400" dirty="0" smtClean="0">
                <a:latin typeface="Times New Roman" pitchFamily="18" charset="0"/>
                <a:cs typeface="Times New Roman" pitchFamily="18" charset="0"/>
              </a:rPr>
            </a:br>
            <a:r>
              <a:rPr lang="en-GB" sz="2400" dirty="0" smtClean="0">
                <a:latin typeface="Times New Roman" pitchFamily="18" charset="0"/>
                <a:cs typeface="Times New Roman" pitchFamily="18" charset="0"/>
              </a:rPr>
              <a:t>     d. learn slowly / forget a lot</a:t>
            </a:r>
            <a:br>
              <a:rPr lang="en-GB" sz="2400" dirty="0" smtClean="0">
                <a:latin typeface="Times New Roman" pitchFamily="18" charset="0"/>
                <a:cs typeface="Times New Roman" pitchFamily="18" charset="0"/>
              </a:rPr>
            </a:br>
            <a:r>
              <a:rPr lang="en-GB" sz="2400" dirty="0" smtClean="0">
                <a:latin typeface="Times New Roman" pitchFamily="18" charset="0"/>
                <a:cs typeface="Times New Roman" pitchFamily="18" charset="0"/>
              </a:rPr>
              <a:t>     e. have few friends</a:t>
            </a:r>
            <a:br>
              <a:rPr lang="en-GB" sz="2400" dirty="0" smtClean="0">
                <a:latin typeface="Times New Roman" pitchFamily="18" charset="0"/>
                <a:cs typeface="Times New Roman" pitchFamily="18" charset="0"/>
              </a:rPr>
            </a:br>
            <a:r>
              <a:rPr lang="en-GB" sz="2400" dirty="0" smtClean="0">
                <a:latin typeface="Times New Roman" pitchFamily="18" charset="0"/>
                <a:cs typeface="Times New Roman" pitchFamily="18" charset="0"/>
              </a:rPr>
              <a:t>     f. need quietness / calm</a:t>
            </a:r>
            <a:br>
              <a:rPr lang="en-GB" sz="2400" dirty="0" smtClean="0">
                <a:latin typeface="Times New Roman" pitchFamily="18" charset="0"/>
                <a:cs typeface="Times New Roman" pitchFamily="18" charset="0"/>
              </a:rPr>
            </a:br>
            <a:r>
              <a:rPr lang="en-GB" sz="2400" dirty="0" smtClean="0">
                <a:latin typeface="Times New Roman" pitchFamily="18" charset="0"/>
                <a:cs typeface="Times New Roman" pitchFamily="18" charset="0"/>
              </a:rPr>
              <a:t>     g. need to be alone</a:t>
            </a:r>
            <a:br>
              <a:rPr lang="en-GB" sz="2400" dirty="0" smtClean="0">
                <a:latin typeface="Times New Roman" pitchFamily="18" charset="0"/>
                <a:cs typeface="Times New Roman" pitchFamily="18" charset="0"/>
              </a:rPr>
            </a:br>
            <a:r>
              <a:rPr lang="en-GB" sz="2400" dirty="0" smtClean="0">
                <a:latin typeface="Times New Roman" pitchFamily="18" charset="0"/>
                <a:cs typeface="Times New Roman" pitchFamily="18" charset="0"/>
              </a:rPr>
              <a:t>     h. think before you act</a:t>
            </a:r>
            <a:br>
              <a:rPr lang="en-GB" sz="2400" dirty="0" smtClean="0">
                <a:latin typeface="Times New Roman" pitchFamily="18" charset="0"/>
                <a:cs typeface="Times New Roman" pitchFamily="18" charset="0"/>
              </a:rPr>
            </a:br>
            <a:r>
              <a:rPr lang="en-GB" sz="2400" dirty="0" smtClean="0">
                <a:latin typeface="Times New Roman" pitchFamily="18" charset="0"/>
                <a:cs typeface="Times New Roman" pitchFamily="18" charset="0"/>
              </a:rPr>
              <a:t>     </a:t>
            </a:r>
            <a:r>
              <a:rPr lang="en-GB" sz="2400" dirty="0" err="1" smtClean="0">
                <a:latin typeface="Times New Roman" pitchFamily="18" charset="0"/>
                <a:cs typeface="Times New Roman" pitchFamily="18" charset="0"/>
              </a:rPr>
              <a:t>i</a:t>
            </a:r>
            <a:r>
              <a:rPr lang="en-GB" sz="2400" dirty="0" smtClean="0">
                <a:latin typeface="Times New Roman" pitchFamily="18" charset="0"/>
                <a:cs typeface="Times New Roman" pitchFamily="18" charset="0"/>
              </a:rPr>
              <a:t>. get energy from inside </a:t>
            </a:r>
            <a:endParaRPr lang="en-GB" sz="2400" dirty="0">
              <a:solidFill>
                <a:srgbClr val="FF00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txBody>
          <a:bodyPr>
            <a:noAutofit/>
          </a:bodyPr>
          <a:lstStyle/>
          <a:p>
            <a:pPr algn="l">
              <a:lnSpc>
                <a:spcPct val="150000"/>
              </a:lnSpc>
            </a:pPr>
            <a:r>
              <a:rPr lang="en-GB" sz="2400" dirty="0" smtClean="0">
                <a:solidFill>
                  <a:srgbClr val="FF0000"/>
                </a:solidFill>
                <a:latin typeface="Times New Roman" pitchFamily="18" charset="0"/>
                <a:cs typeface="Times New Roman" pitchFamily="18" charset="0"/>
              </a:rPr>
              <a:t>                            Portfolio: what kind of person am I?</a:t>
            </a:r>
            <a:br>
              <a:rPr lang="en-GB" sz="2400" dirty="0" smtClean="0">
                <a:solidFill>
                  <a:srgbClr val="FF0000"/>
                </a:solidFill>
                <a:latin typeface="Times New Roman" pitchFamily="18" charset="0"/>
                <a:cs typeface="Times New Roman" pitchFamily="18" charset="0"/>
              </a:rPr>
            </a:br>
            <a:r>
              <a:rPr lang="en-GB" sz="2400" dirty="0" smtClean="0">
                <a:solidFill>
                  <a:srgbClr val="FF0000"/>
                </a:solidFill>
                <a:latin typeface="Times New Roman" pitchFamily="18" charset="0"/>
                <a:cs typeface="Times New Roman" pitchFamily="18" charset="0"/>
              </a:rPr>
              <a:t>                                                 C. P. 69</a:t>
            </a:r>
            <a:br>
              <a:rPr lang="en-GB" sz="2400" dirty="0" smtClean="0">
                <a:solidFill>
                  <a:srgbClr val="FF0000"/>
                </a:solidFill>
                <a:latin typeface="Times New Roman" pitchFamily="18" charset="0"/>
                <a:cs typeface="Times New Roman" pitchFamily="18" charset="0"/>
              </a:rPr>
            </a:br>
            <a:r>
              <a:rPr lang="en-GB" sz="2400" dirty="0" smtClean="0">
                <a:solidFill>
                  <a:srgbClr val="FF0000"/>
                </a:solidFill>
                <a:latin typeface="Times New Roman" pitchFamily="18" charset="0"/>
                <a:cs typeface="Times New Roman" pitchFamily="18" charset="0"/>
              </a:rPr>
              <a:t>                       </a:t>
            </a:r>
            <a:br>
              <a:rPr lang="en-GB" sz="2400" dirty="0" smtClean="0">
                <a:solidFill>
                  <a:srgbClr val="FF0000"/>
                </a:solidFill>
                <a:latin typeface="Times New Roman" pitchFamily="18" charset="0"/>
                <a:cs typeface="Times New Roman" pitchFamily="18" charset="0"/>
              </a:rPr>
            </a:br>
            <a:r>
              <a:rPr lang="en-GB" sz="2400" dirty="0" smtClean="0">
                <a:solidFill>
                  <a:srgbClr val="FF0000"/>
                </a:solidFill>
                <a:latin typeface="Times New Roman" pitchFamily="18" charset="0"/>
                <a:cs typeface="Times New Roman" pitchFamily="18" charset="0"/>
              </a:rPr>
              <a:t>         Some useful phrases:  </a:t>
            </a:r>
            <a:br>
              <a:rPr lang="en-GB" sz="2400" dirty="0" smtClean="0">
                <a:solidFill>
                  <a:srgbClr val="FF0000"/>
                </a:solidFill>
                <a:latin typeface="Times New Roman" pitchFamily="18" charset="0"/>
                <a:cs typeface="Times New Roman" pitchFamily="18" charset="0"/>
              </a:rPr>
            </a:br>
            <a:r>
              <a:rPr lang="en-GB" sz="2400" dirty="0" smtClean="0">
                <a:solidFill>
                  <a:srgbClr val="FF0000"/>
                </a:solidFill>
                <a:latin typeface="Times New Roman" pitchFamily="18" charset="0"/>
                <a:cs typeface="Times New Roman" pitchFamily="18" charset="0"/>
              </a:rPr>
              <a:t>         </a:t>
            </a:r>
            <a:r>
              <a:rPr lang="en-GB" sz="2400" dirty="0" smtClean="0">
                <a:latin typeface="Times New Roman" pitchFamily="18" charset="0"/>
                <a:cs typeface="Times New Roman" pitchFamily="18" charset="0"/>
              </a:rPr>
              <a:t>I think I am (very / a little) ...</a:t>
            </a:r>
            <a:br>
              <a:rPr lang="en-GB" sz="2400" dirty="0" smtClean="0">
                <a:latin typeface="Times New Roman" pitchFamily="18" charset="0"/>
                <a:cs typeface="Times New Roman" pitchFamily="18" charset="0"/>
              </a:rPr>
            </a:br>
            <a:r>
              <a:rPr lang="en-GB" sz="2400" dirty="0" smtClean="0">
                <a:latin typeface="Times New Roman" pitchFamily="18" charset="0"/>
                <a:cs typeface="Times New Roman" pitchFamily="18" charset="0"/>
              </a:rPr>
              <a:t>         I don’t think I am ...</a:t>
            </a:r>
            <a:br>
              <a:rPr lang="en-GB" sz="2400" dirty="0" smtClean="0">
                <a:latin typeface="Times New Roman" pitchFamily="18" charset="0"/>
                <a:cs typeface="Times New Roman" pitchFamily="18" charset="0"/>
              </a:rPr>
            </a:br>
            <a:r>
              <a:rPr lang="en-GB" sz="2400" dirty="0" smtClean="0">
                <a:latin typeface="Times New Roman" pitchFamily="18" charset="0"/>
                <a:cs typeface="Times New Roman" pitchFamily="18" charset="0"/>
              </a:rPr>
              <a:t>         I hope I am ...</a:t>
            </a:r>
            <a:br>
              <a:rPr lang="en-GB" sz="2400" dirty="0" smtClean="0">
                <a:latin typeface="Times New Roman" pitchFamily="18" charset="0"/>
                <a:cs typeface="Times New Roman" pitchFamily="18" charset="0"/>
              </a:rPr>
            </a:br>
            <a:r>
              <a:rPr lang="en-GB" sz="2400" dirty="0" smtClean="0">
                <a:latin typeface="Times New Roman" pitchFamily="18" charset="0"/>
                <a:cs typeface="Times New Roman" pitchFamily="18" charset="0"/>
              </a:rPr>
              <a:t>         I hope I’m not too ...</a:t>
            </a:r>
            <a:br>
              <a:rPr lang="en-GB" sz="2400" dirty="0" smtClean="0">
                <a:latin typeface="Times New Roman" pitchFamily="18" charset="0"/>
                <a:cs typeface="Times New Roman" pitchFamily="18" charset="0"/>
              </a:rPr>
            </a:br>
            <a:r>
              <a:rPr lang="en-GB" sz="2400" dirty="0" smtClean="0">
                <a:latin typeface="Times New Roman" pitchFamily="18" charset="0"/>
                <a:cs typeface="Times New Roman" pitchFamily="18" charset="0"/>
              </a:rPr>
              <a:t>         I like ... so I am probably an introvert / extrovert. </a:t>
            </a:r>
            <a:r>
              <a:rPr lang="en-GB" sz="2400" dirty="0" smtClean="0">
                <a:solidFill>
                  <a:srgbClr val="FF0000"/>
                </a:solidFill>
                <a:latin typeface="Times New Roman" pitchFamily="18" charset="0"/>
                <a:cs typeface="Times New Roman" pitchFamily="18" charset="0"/>
              </a:rPr>
              <a:t/>
            </a:r>
            <a:br>
              <a:rPr lang="en-GB" sz="2400" dirty="0" smtClean="0">
                <a:solidFill>
                  <a:srgbClr val="FF0000"/>
                </a:solidFill>
                <a:latin typeface="Times New Roman" pitchFamily="18" charset="0"/>
                <a:cs typeface="Times New Roman" pitchFamily="18" charset="0"/>
              </a:rPr>
            </a:br>
            <a:r>
              <a:rPr lang="en-GB" sz="2400" dirty="0" smtClean="0">
                <a:solidFill>
                  <a:srgbClr val="FF0000"/>
                </a:solidFill>
                <a:latin typeface="Times New Roman" pitchFamily="18" charset="0"/>
                <a:cs typeface="Times New Roman" pitchFamily="18" charset="0"/>
              </a:rPr>
              <a:t>                       </a:t>
            </a:r>
            <a:r>
              <a:rPr lang="en-GB" sz="2400" dirty="0" smtClean="0"/>
              <a:t> </a:t>
            </a:r>
            <a:r>
              <a:rPr lang="en-GB" sz="2400" dirty="0" smtClean="0">
                <a:latin typeface="Times New Roman" pitchFamily="18" charset="0"/>
                <a:cs typeface="Times New Roman" pitchFamily="18" charset="0"/>
              </a:rPr>
              <a:t/>
            </a:r>
            <a:br>
              <a:rPr lang="en-GB" sz="2400" dirty="0" smtClean="0">
                <a:latin typeface="Times New Roman" pitchFamily="18" charset="0"/>
                <a:cs typeface="Times New Roman" pitchFamily="18" charset="0"/>
              </a:rPr>
            </a:br>
            <a:endParaRPr lang="en-GB" sz="2400" dirty="0">
              <a:solidFill>
                <a:srgbClr val="FF00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txBody>
          <a:bodyPr>
            <a:normAutofit/>
          </a:bodyPr>
          <a:lstStyle/>
          <a:p>
            <a:r>
              <a:rPr lang="en-GB" sz="2000" dirty="0" smtClean="0">
                <a:latin typeface="Times New Roman" pitchFamily="18" charset="0"/>
                <a:cs typeface="Times New Roman" pitchFamily="18" charset="0"/>
              </a:rPr>
              <a:t>1.7. Real Time Speaking. Education in the UK.</a:t>
            </a:r>
            <a:br>
              <a:rPr lang="en-GB" sz="2000" dirty="0" smtClean="0">
                <a:latin typeface="Times New Roman" pitchFamily="18" charset="0"/>
                <a:cs typeface="Times New Roman" pitchFamily="18" charset="0"/>
              </a:rPr>
            </a:br>
            <a:r>
              <a:rPr lang="en-GB" sz="2000" dirty="0" smtClean="0">
                <a:latin typeface="Times New Roman" pitchFamily="18" charset="0"/>
                <a:cs typeface="Times New Roman" pitchFamily="18" charset="0"/>
              </a:rPr>
              <a:t>B    Page. 18</a:t>
            </a:r>
            <a:br>
              <a:rPr lang="en-GB" sz="2000" dirty="0" smtClean="0">
                <a:latin typeface="Times New Roman" pitchFamily="18" charset="0"/>
                <a:cs typeface="Times New Roman" pitchFamily="18" charset="0"/>
              </a:rPr>
            </a:br>
            <a:r>
              <a:rPr lang="en-GB" sz="2000" dirty="0" smtClean="0">
                <a:latin typeface="Times New Roman" pitchFamily="18" charset="0"/>
                <a:cs typeface="Times New Roman" pitchFamily="18" charset="0"/>
              </a:rPr>
              <a:t/>
            </a:r>
            <a:br>
              <a:rPr lang="en-GB" sz="2000" dirty="0" smtClean="0">
                <a:latin typeface="Times New Roman" pitchFamily="18" charset="0"/>
                <a:cs typeface="Times New Roman" pitchFamily="18" charset="0"/>
              </a:rPr>
            </a:br>
            <a:r>
              <a:rPr lang="en-GB" sz="2000" dirty="0" smtClean="0">
                <a:latin typeface="Times New Roman" pitchFamily="18" charset="0"/>
                <a:cs typeface="Times New Roman" pitchFamily="18" charset="0"/>
              </a:rPr>
              <a:t/>
            </a:r>
            <a:br>
              <a:rPr lang="en-GB" sz="2000" dirty="0" smtClean="0">
                <a:latin typeface="Times New Roman" pitchFamily="18" charset="0"/>
                <a:cs typeface="Times New Roman" pitchFamily="18" charset="0"/>
              </a:rPr>
            </a:br>
            <a:r>
              <a:rPr lang="en-GB" sz="2000" dirty="0" smtClean="0">
                <a:latin typeface="Times New Roman" pitchFamily="18" charset="0"/>
                <a:cs typeface="Times New Roman" pitchFamily="18" charset="0"/>
              </a:rPr>
              <a:t/>
            </a:r>
            <a:br>
              <a:rPr lang="en-GB" sz="2000" dirty="0" smtClean="0">
                <a:latin typeface="Times New Roman" pitchFamily="18" charset="0"/>
                <a:cs typeface="Times New Roman" pitchFamily="18" charset="0"/>
              </a:rPr>
            </a:br>
            <a:r>
              <a:rPr lang="en-GB" sz="2000" dirty="0" smtClean="0">
                <a:latin typeface="Times New Roman" pitchFamily="18" charset="0"/>
                <a:cs typeface="Times New Roman" pitchFamily="18" charset="0"/>
              </a:rPr>
              <a:t/>
            </a:r>
            <a:br>
              <a:rPr lang="en-GB" sz="2000" dirty="0" smtClean="0">
                <a:latin typeface="Times New Roman" pitchFamily="18" charset="0"/>
                <a:cs typeface="Times New Roman" pitchFamily="18" charset="0"/>
              </a:rPr>
            </a:br>
            <a:r>
              <a:rPr lang="en-GB" sz="2000" dirty="0" smtClean="0">
                <a:latin typeface="Times New Roman" pitchFamily="18" charset="0"/>
                <a:cs typeface="Times New Roman" pitchFamily="18" charset="0"/>
              </a:rPr>
              <a:t/>
            </a:r>
            <a:br>
              <a:rPr lang="en-GB" sz="2000" dirty="0" smtClean="0">
                <a:latin typeface="Times New Roman" pitchFamily="18" charset="0"/>
                <a:cs typeface="Times New Roman" pitchFamily="18" charset="0"/>
              </a:rPr>
            </a:br>
            <a:r>
              <a:rPr lang="en-GB" sz="2000" dirty="0" smtClean="0">
                <a:latin typeface="Times New Roman" pitchFamily="18" charset="0"/>
                <a:cs typeface="Times New Roman" pitchFamily="18" charset="0"/>
              </a:rPr>
              <a:t/>
            </a:r>
            <a:br>
              <a:rPr lang="en-GB" sz="2000" dirty="0" smtClean="0">
                <a:latin typeface="Times New Roman" pitchFamily="18" charset="0"/>
                <a:cs typeface="Times New Roman" pitchFamily="18" charset="0"/>
              </a:rPr>
            </a:br>
            <a:r>
              <a:rPr lang="en-GB" sz="2000" dirty="0" smtClean="0">
                <a:latin typeface="Times New Roman" pitchFamily="18" charset="0"/>
                <a:cs typeface="Times New Roman" pitchFamily="18" charset="0"/>
              </a:rPr>
              <a:t/>
            </a:r>
            <a:br>
              <a:rPr lang="en-GB" sz="2000" dirty="0" smtClean="0">
                <a:latin typeface="Times New Roman" pitchFamily="18" charset="0"/>
                <a:cs typeface="Times New Roman" pitchFamily="18" charset="0"/>
              </a:rPr>
            </a:br>
            <a:r>
              <a:rPr lang="en-GB" sz="2000" dirty="0" smtClean="0">
                <a:latin typeface="Times New Roman" pitchFamily="18" charset="0"/>
                <a:cs typeface="Times New Roman" pitchFamily="18" charset="0"/>
              </a:rPr>
              <a:t/>
            </a:r>
            <a:br>
              <a:rPr lang="en-GB" sz="2000" dirty="0" smtClean="0">
                <a:latin typeface="Times New Roman" pitchFamily="18" charset="0"/>
                <a:cs typeface="Times New Roman" pitchFamily="18" charset="0"/>
              </a:rPr>
            </a:br>
            <a:r>
              <a:rPr lang="en-GB" sz="2000" dirty="0" smtClean="0"/>
              <a:t/>
            </a:r>
            <a:br>
              <a:rPr lang="en-GB" sz="2000" dirty="0" smtClean="0"/>
            </a:br>
            <a:r>
              <a:rPr lang="en-GB" sz="2000" dirty="0" smtClean="0"/>
              <a:t/>
            </a:r>
            <a:br>
              <a:rPr lang="en-GB" sz="2000" dirty="0" smtClean="0"/>
            </a:br>
            <a:endParaRPr lang="en-GB" sz="2000" dirty="0">
              <a:latin typeface="Times New Roman" pitchFamily="18" charset="0"/>
              <a:cs typeface="Times New Roman" pitchFamily="18" charset="0"/>
            </a:endParaRPr>
          </a:p>
        </p:txBody>
      </p:sp>
      <p:graphicFrame>
        <p:nvGraphicFramePr>
          <p:cNvPr id="4" name="Table 3"/>
          <p:cNvGraphicFramePr>
            <a:graphicFrameLocks noGrp="1"/>
          </p:cNvGraphicFramePr>
          <p:nvPr/>
        </p:nvGraphicFramePr>
        <p:xfrm>
          <a:off x="1500166" y="2428868"/>
          <a:ext cx="6215106" cy="2443480"/>
        </p:xfrm>
        <a:graphic>
          <a:graphicData uri="http://schemas.openxmlformats.org/drawingml/2006/table">
            <a:tbl>
              <a:tblPr firstRow="1" bandRow="1">
                <a:tableStyleId>{5C22544A-7EE6-4342-B048-85BDC9FD1C3A}</a:tableStyleId>
              </a:tblPr>
              <a:tblGrid>
                <a:gridCol w="2032000"/>
                <a:gridCol w="2032000"/>
                <a:gridCol w="2151106"/>
              </a:tblGrid>
              <a:tr h="370840">
                <a:tc>
                  <a:txBody>
                    <a:bodyPr/>
                    <a:lstStyle/>
                    <a:p>
                      <a:pPr algn="ctr">
                        <a:lnSpc>
                          <a:spcPct val="115000"/>
                        </a:lnSpc>
                        <a:spcAft>
                          <a:spcPts val="0"/>
                        </a:spcAft>
                      </a:pPr>
                      <a:r>
                        <a:rPr lang="en-GB" sz="2000" b="1" dirty="0">
                          <a:solidFill>
                            <a:srgbClr val="000000"/>
                          </a:solidFill>
                          <a:latin typeface="Times New Roman" pitchFamily="18" charset="0"/>
                          <a:ea typeface="Calibri"/>
                          <a:cs typeface="Times New Roman" pitchFamily="18" charset="0"/>
                        </a:rPr>
                        <a:t>Type of School</a:t>
                      </a:r>
                      <a:endParaRPr lang="en-GB" sz="2000" dirty="0">
                        <a:latin typeface="Times New Roman" pitchFamily="18" charset="0"/>
                        <a:ea typeface="Calibri"/>
                        <a:cs typeface="Times New Roman"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Aft>
                          <a:spcPts val="0"/>
                        </a:spcAft>
                      </a:pPr>
                      <a:r>
                        <a:rPr lang="en-GB" sz="2000" b="1">
                          <a:solidFill>
                            <a:srgbClr val="000000"/>
                          </a:solidFill>
                          <a:latin typeface="Times New Roman" pitchFamily="18" charset="0"/>
                          <a:ea typeface="Calibri"/>
                          <a:cs typeface="Times New Roman" pitchFamily="18" charset="0"/>
                        </a:rPr>
                        <a:t>Age Range</a:t>
                      </a:r>
                      <a:endParaRPr lang="en-GB" sz="2000">
                        <a:latin typeface="Times New Roman" pitchFamily="18" charset="0"/>
                        <a:ea typeface="Calibri"/>
                        <a:cs typeface="Times New Roman"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Aft>
                          <a:spcPts val="0"/>
                        </a:spcAft>
                      </a:pPr>
                      <a:r>
                        <a:rPr lang="en-GB" sz="2000" b="1" dirty="0">
                          <a:solidFill>
                            <a:srgbClr val="000000"/>
                          </a:solidFill>
                          <a:latin typeface="Times New Roman" pitchFamily="18" charset="0"/>
                          <a:ea typeface="Calibri"/>
                          <a:cs typeface="Times New Roman" pitchFamily="18" charset="0"/>
                        </a:rPr>
                        <a:t>Exam at the End</a:t>
                      </a:r>
                      <a:endParaRPr lang="en-GB" sz="2000" dirty="0">
                        <a:latin typeface="Times New Roman" pitchFamily="18" charset="0"/>
                        <a:ea typeface="Calibri"/>
                        <a:cs typeface="Times New Roman"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pPr algn="l">
                        <a:lnSpc>
                          <a:spcPct val="115000"/>
                        </a:lnSpc>
                        <a:spcAft>
                          <a:spcPts val="0"/>
                        </a:spcAft>
                      </a:pPr>
                      <a:r>
                        <a:rPr lang="en-GB" sz="2000" dirty="0" smtClean="0">
                          <a:latin typeface="Times New Roman" pitchFamily="18" charset="0"/>
                          <a:ea typeface="Calibri"/>
                          <a:cs typeface="Times New Roman" pitchFamily="18" charset="0"/>
                        </a:rPr>
                        <a:t>      nursery</a:t>
                      </a:r>
                      <a:endParaRPr lang="en-GB" sz="2000" dirty="0">
                        <a:latin typeface="Times New Roman" pitchFamily="18" charset="0"/>
                        <a:ea typeface="Calibri"/>
                        <a:cs typeface="Times New Roman"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Aft>
                          <a:spcPts val="0"/>
                        </a:spcAft>
                      </a:pPr>
                      <a:r>
                        <a:rPr lang="en-GB" sz="2000">
                          <a:latin typeface="Times New Roman" pitchFamily="18" charset="0"/>
                          <a:ea typeface="Calibri"/>
                          <a:cs typeface="Times New Roman" pitchFamily="18" charset="0"/>
                        </a:rPr>
                        <a:t>3–5</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Aft>
                          <a:spcPts val="0"/>
                        </a:spcAft>
                      </a:pPr>
                      <a:r>
                        <a:rPr lang="en-GB" sz="2000" dirty="0">
                          <a:latin typeface="Times New Roman" pitchFamily="18" charset="0"/>
                          <a:ea typeface="Calibri"/>
                          <a:cs typeface="Times New Roman" pitchFamily="18" charset="0"/>
                        </a:rPr>
                        <a:t>none</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687080">
                <a:tc>
                  <a:txBody>
                    <a:bodyPr/>
                    <a:lstStyle/>
                    <a:p>
                      <a:pPr algn="ctr">
                        <a:lnSpc>
                          <a:spcPct val="115000"/>
                        </a:lnSpc>
                        <a:spcAft>
                          <a:spcPts val="0"/>
                        </a:spcAft>
                      </a:pPr>
                      <a:r>
                        <a:rPr lang="en-GB" sz="2000" dirty="0">
                          <a:latin typeface="Times New Roman" pitchFamily="18" charset="0"/>
                          <a:ea typeface="Calibri"/>
                          <a:cs typeface="Times New Roman" pitchFamily="18" charset="0"/>
                        </a:rPr>
                        <a:t>primary </a:t>
                      </a:r>
                      <a:r>
                        <a:rPr lang="en-GB" sz="2000" dirty="0">
                          <a:solidFill>
                            <a:srgbClr val="273D49"/>
                          </a:solidFill>
                          <a:latin typeface="Times New Roman" pitchFamily="18" charset="0"/>
                          <a:ea typeface="Calibri"/>
                          <a:cs typeface="Times New Roman" pitchFamily="18" charset="0"/>
                        </a:rPr>
                        <a:t>✓</a:t>
                      </a:r>
                      <a:endParaRPr lang="en-GB" sz="2000" dirty="0">
                        <a:latin typeface="Times New Roman" pitchFamily="18" charset="0"/>
                        <a:ea typeface="Calibri"/>
                        <a:cs typeface="Times New Roman"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Aft>
                          <a:spcPts val="0"/>
                        </a:spcAft>
                      </a:pPr>
                      <a:r>
                        <a:rPr lang="en-GB" sz="2000" dirty="0">
                          <a:latin typeface="Times New Roman" pitchFamily="18" charset="0"/>
                          <a:ea typeface="Calibri"/>
                          <a:cs typeface="Times New Roman" pitchFamily="18" charset="0"/>
                        </a:rPr>
                        <a:t>5–11</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200000"/>
                        </a:lnSpc>
                        <a:spcAft>
                          <a:spcPts val="0"/>
                        </a:spcAft>
                      </a:pPr>
                      <a:r>
                        <a:rPr lang="en-GB" sz="2000" dirty="0">
                          <a:latin typeface="Times New Roman" pitchFamily="18" charset="0"/>
                          <a:ea typeface="Calibri"/>
                          <a:cs typeface="Times New Roman" pitchFamily="18" charset="0"/>
                        </a:rPr>
                        <a:t>most = none;</a:t>
                      </a:r>
                    </a:p>
                    <a:p>
                      <a:pPr algn="ctr">
                        <a:lnSpc>
                          <a:spcPct val="115000"/>
                        </a:lnSpc>
                        <a:spcAft>
                          <a:spcPts val="0"/>
                        </a:spcAft>
                      </a:pPr>
                      <a:r>
                        <a:rPr lang="en-GB" sz="2000" dirty="0">
                          <a:latin typeface="Times New Roman" pitchFamily="18" charset="0"/>
                          <a:ea typeface="Calibri"/>
                          <a:cs typeface="Times New Roman" pitchFamily="18" charset="0"/>
                        </a:rPr>
                        <a:t>a few = 11+</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pPr algn="ctr">
                        <a:lnSpc>
                          <a:spcPct val="115000"/>
                        </a:lnSpc>
                        <a:spcAft>
                          <a:spcPts val="0"/>
                        </a:spcAft>
                      </a:pPr>
                      <a:r>
                        <a:rPr lang="en-GB" sz="2000">
                          <a:latin typeface="Times New Roman" pitchFamily="18" charset="0"/>
                          <a:ea typeface="Calibri"/>
                          <a:cs typeface="Times New Roman" pitchFamily="18" charset="0"/>
                        </a:rPr>
                        <a:t>secondary </a:t>
                      </a:r>
                      <a:r>
                        <a:rPr lang="en-GB" sz="2000">
                          <a:solidFill>
                            <a:srgbClr val="273D49"/>
                          </a:solidFill>
                          <a:latin typeface="Times New Roman" pitchFamily="18" charset="0"/>
                          <a:ea typeface="Calibri"/>
                          <a:cs typeface="Times New Roman" pitchFamily="18" charset="0"/>
                        </a:rPr>
                        <a:t>✓</a:t>
                      </a:r>
                      <a:endParaRPr lang="en-GB" sz="2000">
                        <a:latin typeface="Times New Roman" pitchFamily="18" charset="0"/>
                        <a:ea typeface="Calibri"/>
                        <a:cs typeface="Times New Roman"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Aft>
                          <a:spcPts val="0"/>
                        </a:spcAft>
                      </a:pPr>
                      <a:r>
                        <a:rPr lang="en-GB" sz="2000" dirty="0">
                          <a:latin typeface="Times New Roman" pitchFamily="18" charset="0"/>
                          <a:ea typeface="Calibri"/>
                          <a:cs typeface="Times New Roman" pitchFamily="18" charset="0"/>
                        </a:rPr>
                        <a:t>11–16</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Aft>
                          <a:spcPts val="0"/>
                        </a:spcAft>
                      </a:pPr>
                      <a:r>
                        <a:rPr lang="en-GB" sz="2000" dirty="0">
                          <a:latin typeface="Times New Roman" pitchFamily="18" charset="0"/>
                          <a:ea typeface="Calibri"/>
                          <a:cs typeface="Times New Roman" pitchFamily="18" charset="0"/>
                        </a:rPr>
                        <a:t>GCSEs </a:t>
                      </a:r>
                      <a:r>
                        <a:rPr lang="en-GB" sz="2000" dirty="0">
                          <a:solidFill>
                            <a:srgbClr val="273D49"/>
                          </a:solidFill>
                          <a:latin typeface="Times New Roman" pitchFamily="18" charset="0"/>
                          <a:ea typeface="Calibri"/>
                          <a:cs typeface="Times New Roman" pitchFamily="18" charset="0"/>
                        </a:rPr>
                        <a:t>✓</a:t>
                      </a:r>
                      <a:endParaRPr lang="en-GB" sz="2000" dirty="0">
                        <a:latin typeface="Times New Roman" pitchFamily="18" charset="0"/>
                        <a:ea typeface="Calibri"/>
                        <a:cs typeface="Times New Roman"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pPr algn="l">
                        <a:lnSpc>
                          <a:spcPct val="115000"/>
                        </a:lnSpc>
                        <a:spcAft>
                          <a:spcPts val="0"/>
                        </a:spcAft>
                      </a:pPr>
                      <a:r>
                        <a:rPr lang="en-GB" sz="2000" dirty="0" smtClean="0">
                          <a:latin typeface="Times New Roman" pitchFamily="18" charset="0"/>
                          <a:ea typeface="Calibri"/>
                          <a:cs typeface="Times New Roman" pitchFamily="18" charset="0"/>
                        </a:rPr>
                        <a:t>    </a:t>
                      </a:r>
                      <a:r>
                        <a:rPr lang="en-GB" sz="2000" baseline="0" dirty="0" smtClean="0">
                          <a:latin typeface="Times New Roman" pitchFamily="18" charset="0"/>
                          <a:ea typeface="Calibri"/>
                          <a:cs typeface="Times New Roman" pitchFamily="18" charset="0"/>
                        </a:rPr>
                        <a:t> </a:t>
                      </a:r>
                      <a:r>
                        <a:rPr lang="en-GB" sz="2000" dirty="0" smtClean="0">
                          <a:latin typeface="Times New Roman" pitchFamily="18" charset="0"/>
                          <a:ea typeface="Calibri"/>
                          <a:cs typeface="Times New Roman" pitchFamily="18" charset="0"/>
                        </a:rPr>
                        <a:t>sixth </a:t>
                      </a:r>
                      <a:r>
                        <a:rPr lang="en-GB" sz="2000" dirty="0">
                          <a:latin typeface="Times New Roman" pitchFamily="18" charset="0"/>
                          <a:ea typeface="Calibri"/>
                          <a:cs typeface="Times New Roman" pitchFamily="18" charset="0"/>
                        </a:rPr>
                        <a:t>form</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Aft>
                          <a:spcPts val="0"/>
                        </a:spcAft>
                      </a:pPr>
                      <a:r>
                        <a:rPr lang="en-GB" sz="2000" dirty="0">
                          <a:latin typeface="Times New Roman" pitchFamily="18" charset="0"/>
                          <a:ea typeface="Calibri"/>
                          <a:cs typeface="Times New Roman" pitchFamily="18" charset="0"/>
                        </a:rPr>
                        <a:t>16–18</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Aft>
                          <a:spcPts val="0"/>
                        </a:spcAft>
                      </a:pPr>
                      <a:r>
                        <a:rPr lang="en-GB" sz="2000" dirty="0">
                          <a:latin typeface="Times New Roman" pitchFamily="18" charset="0"/>
                          <a:ea typeface="Calibri"/>
                          <a:cs typeface="Times New Roman" pitchFamily="18" charset="0"/>
                        </a:rPr>
                        <a:t>A levels </a:t>
                      </a:r>
                      <a:r>
                        <a:rPr lang="en-GB" sz="2000" dirty="0">
                          <a:solidFill>
                            <a:srgbClr val="273D49"/>
                          </a:solidFill>
                          <a:latin typeface="Times New Roman" pitchFamily="18" charset="0"/>
                          <a:ea typeface="Calibri"/>
                          <a:cs typeface="Times New Roman" pitchFamily="18" charset="0"/>
                        </a:rPr>
                        <a:t>✓</a:t>
                      </a:r>
                      <a:endParaRPr lang="en-GB" sz="2000" dirty="0">
                        <a:latin typeface="Times New Roman" pitchFamily="18" charset="0"/>
                        <a:ea typeface="Calibri"/>
                        <a:cs typeface="Times New Roman"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5" name="5-Point Star 4"/>
          <p:cNvSpPr/>
          <p:nvPr/>
        </p:nvSpPr>
        <p:spPr>
          <a:xfrm>
            <a:off x="8358214" y="571480"/>
            <a:ext cx="214314" cy="214314"/>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txBody>
          <a:bodyPr>
            <a:normAutofit/>
          </a:bodyPr>
          <a:lstStyle/>
          <a:p>
            <a:r>
              <a:rPr lang="en-GB" sz="2000" b="1" dirty="0" smtClean="0">
                <a:solidFill>
                  <a:srgbClr val="FF0000"/>
                </a:solidFill>
              </a:rPr>
              <a:t>1.8 Learning new speaking skills:</a:t>
            </a:r>
            <a:r>
              <a:rPr lang="en-GB" sz="2000" dirty="0" smtClean="0">
                <a:solidFill>
                  <a:srgbClr val="FF0000"/>
                </a:solidFill>
              </a:rPr>
              <a:t/>
            </a:r>
            <a:br>
              <a:rPr lang="en-GB" sz="2000" dirty="0" smtClean="0">
                <a:solidFill>
                  <a:srgbClr val="FF0000"/>
                </a:solidFill>
              </a:rPr>
            </a:br>
            <a:r>
              <a:rPr lang="en-GB" sz="2000" b="1" dirty="0" smtClean="0">
                <a:solidFill>
                  <a:srgbClr val="FF0000"/>
                </a:solidFill>
              </a:rPr>
              <a:t>Giving general and personal information </a:t>
            </a:r>
            <a:r>
              <a:rPr lang="en-GB" sz="2000" dirty="0" smtClean="0">
                <a:solidFill>
                  <a:srgbClr val="FF0000"/>
                </a:solidFill>
              </a:rPr>
              <a:t/>
            </a:r>
            <a:br>
              <a:rPr lang="en-GB" sz="2000" dirty="0" smtClean="0">
                <a:solidFill>
                  <a:srgbClr val="FF0000"/>
                </a:solidFill>
              </a:rPr>
            </a:br>
            <a:r>
              <a:rPr lang="en-GB" sz="2000" dirty="0" smtClean="0">
                <a:solidFill>
                  <a:srgbClr val="FF0000"/>
                </a:solidFill>
              </a:rPr>
              <a:t>Identifying a new skill (1)</a:t>
            </a:r>
            <a:br>
              <a:rPr lang="en-GB" sz="2000" dirty="0" smtClean="0">
                <a:solidFill>
                  <a:srgbClr val="FF0000"/>
                </a:solidFill>
              </a:rPr>
            </a:br>
            <a:r>
              <a:rPr lang="en-GB" sz="2000" dirty="0" smtClean="0">
                <a:solidFill>
                  <a:srgbClr val="FF0000"/>
                </a:solidFill>
              </a:rPr>
              <a:t>Page. 20</a:t>
            </a:r>
            <a:r>
              <a:rPr lang="en-GB" sz="2000" dirty="0" smtClean="0"/>
              <a:t/>
            </a:r>
            <a:br>
              <a:rPr lang="en-GB" sz="2000" dirty="0" smtClean="0"/>
            </a:br>
            <a:r>
              <a:rPr lang="en-GB" sz="2000" dirty="0" smtClean="0"/>
              <a:t/>
            </a:r>
            <a:br>
              <a:rPr lang="en-GB" sz="2000" dirty="0" smtClean="0"/>
            </a:br>
            <a:r>
              <a:rPr lang="en-GB" sz="2000" dirty="0" smtClean="0"/>
              <a:t/>
            </a:r>
            <a:br>
              <a:rPr lang="en-GB" sz="2000" dirty="0" smtClean="0"/>
            </a:br>
            <a:r>
              <a:rPr lang="en-GB" sz="2000" dirty="0" smtClean="0"/>
              <a:t/>
            </a:r>
            <a:br>
              <a:rPr lang="en-GB" sz="2000" dirty="0" smtClean="0"/>
            </a:br>
            <a:r>
              <a:rPr lang="en-GB" sz="2000" dirty="0" smtClean="0"/>
              <a:t/>
            </a:r>
            <a:br>
              <a:rPr lang="en-GB" sz="2000" dirty="0" smtClean="0"/>
            </a:br>
            <a:r>
              <a:rPr lang="en-GB" sz="2000" dirty="0" smtClean="0"/>
              <a:t/>
            </a:r>
            <a:br>
              <a:rPr lang="en-GB" sz="2000" dirty="0" smtClean="0"/>
            </a:br>
            <a:r>
              <a:rPr lang="en-GB" sz="2000" dirty="0" smtClean="0"/>
              <a:t/>
            </a:r>
            <a:br>
              <a:rPr lang="en-GB" sz="2000" dirty="0" smtClean="0"/>
            </a:br>
            <a:r>
              <a:rPr lang="en-GB" sz="2000" dirty="0" smtClean="0"/>
              <a:t/>
            </a:r>
            <a:br>
              <a:rPr lang="en-GB" sz="2000" dirty="0" smtClean="0"/>
            </a:br>
            <a:r>
              <a:rPr lang="en-GB" sz="2000" dirty="0" smtClean="0"/>
              <a:t/>
            </a:r>
            <a:br>
              <a:rPr lang="en-GB" sz="2000" dirty="0" smtClean="0"/>
            </a:br>
            <a:r>
              <a:rPr lang="en-GB" sz="2000" dirty="0" smtClean="0"/>
              <a:t/>
            </a:r>
            <a:br>
              <a:rPr lang="en-GB" sz="2000" dirty="0" smtClean="0"/>
            </a:br>
            <a:r>
              <a:rPr lang="en-GB" sz="2000" dirty="0" smtClean="0"/>
              <a:t/>
            </a:r>
            <a:br>
              <a:rPr lang="en-GB" sz="2000" dirty="0" smtClean="0"/>
            </a:br>
            <a:r>
              <a:rPr lang="en-GB" sz="2000" dirty="0" smtClean="0"/>
              <a:t/>
            </a:r>
            <a:br>
              <a:rPr lang="en-GB" sz="2000" dirty="0" smtClean="0"/>
            </a:br>
            <a:r>
              <a:rPr lang="en-GB" sz="2000" dirty="0" smtClean="0"/>
              <a:t/>
            </a:r>
            <a:br>
              <a:rPr lang="en-GB" sz="2000" dirty="0" smtClean="0"/>
            </a:br>
            <a:r>
              <a:rPr lang="en-GB" sz="2000" dirty="0" smtClean="0"/>
              <a:t/>
            </a:r>
            <a:br>
              <a:rPr lang="en-GB" sz="2000" dirty="0" smtClean="0"/>
            </a:br>
            <a:r>
              <a:rPr lang="en-GB" sz="2000" dirty="0" smtClean="0"/>
              <a:t/>
            </a:r>
            <a:br>
              <a:rPr lang="en-GB" sz="2000" dirty="0" smtClean="0"/>
            </a:br>
            <a:endParaRPr lang="en-GB" sz="2000" dirty="0">
              <a:latin typeface="Times New Roman" pitchFamily="18" charset="0"/>
              <a:cs typeface="Times New Roman" pitchFamily="18" charset="0"/>
            </a:endParaRPr>
          </a:p>
        </p:txBody>
      </p:sp>
      <p:graphicFrame>
        <p:nvGraphicFramePr>
          <p:cNvPr id="4" name="Table 3"/>
          <p:cNvGraphicFramePr>
            <a:graphicFrameLocks noGrp="1"/>
          </p:cNvGraphicFramePr>
          <p:nvPr/>
        </p:nvGraphicFramePr>
        <p:xfrm>
          <a:off x="1142976" y="1785926"/>
          <a:ext cx="7429552" cy="4048760"/>
        </p:xfrm>
        <a:graphic>
          <a:graphicData uri="http://schemas.openxmlformats.org/drawingml/2006/table">
            <a:tbl>
              <a:tblPr firstRow="1" bandRow="1">
                <a:tableStyleId>{5C22544A-7EE6-4342-B048-85BDC9FD1C3A}</a:tableStyleId>
              </a:tblPr>
              <a:tblGrid>
                <a:gridCol w="714380"/>
                <a:gridCol w="594362"/>
                <a:gridCol w="6120810"/>
              </a:tblGrid>
              <a:tr h="370840">
                <a:tc>
                  <a:txBody>
                    <a:bodyPr/>
                    <a:lstStyle/>
                    <a:p>
                      <a:pPr algn="ctr">
                        <a:lnSpc>
                          <a:spcPct val="115000"/>
                        </a:lnSpc>
                        <a:spcAft>
                          <a:spcPts val="0"/>
                        </a:spcAft>
                      </a:pPr>
                      <a:r>
                        <a:rPr lang="en-GB" sz="1800" b="0" dirty="0">
                          <a:solidFill>
                            <a:srgbClr val="000000"/>
                          </a:solidFill>
                          <a:latin typeface="Times New Roman"/>
                          <a:ea typeface="Calibri"/>
                          <a:cs typeface="Times New Roman"/>
                        </a:rPr>
                        <a:t>G</a:t>
                      </a:r>
                      <a:endParaRPr lang="en-GB" sz="1800" b="0" dirty="0">
                        <a:latin typeface="Times New Roman"/>
                        <a:ea typeface="Calibri"/>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Aft>
                          <a:spcPts val="0"/>
                        </a:spcAft>
                      </a:pPr>
                      <a:r>
                        <a:rPr lang="en-GB" sz="1800" b="0" dirty="0">
                          <a:solidFill>
                            <a:srgbClr val="000000"/>
                          </a:solidFill>
                          <a:latin typeface="Times New Roman"/>
                          <a:ea typeface="Calibri"/>
                          <a:cs typeface="Times New Roman"/>
                        </a:rPr>
                        <a:t>2</a:t>
                      </a:r>
                      <a:endParaRPr lang="en-GB" sz="1800" b="0" dirty="0">
                        <a:latin typeface="Times New Roman"/>
                        <a:ea typeface="Calibri"/>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lnSpc>
                          <a:spcPct val="200000"/>
                        </a:lnSpc>
                        <a:spcAft>
                          <a:spcPts val="0"/>
                        </a:spcAft>
                      </a:pPr>
                      <a:r>
                        <a:rPr lang="en-GB" sz="1800" b="0" dirty="0">
                          <a:solidFill>
                            <a:schemeClr val="tx1"/>
                          </a:solidFill>
                          <a:latin typeface="Times New Roman"/>
                          <a:ea typeface="Calibri"/>
                          <a:cs typeface="Times New Roman"/>
                        </a:rPr>
                        <a:t>Children learn a lot about themselves in Drama.</a:t>
                      </a:r>
                      <a:endParaRPr lang="en-GB" sz="1800" b="0" dirty="0">
                        <a:solidFill>
                          <a:schemeClr val="tx1"/>
                        </a:solidFill>
                        <a:latin typeface="Times New Roman"/>
                        <a:ea typeface="Calibri"/>
                        <a:cs typeface="Aria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pPr algn="ctr">
                        <a:lnSpc>
                          <a:spcPct val="115000"/>
                        </a:lnSpc>
                        <a:spcAft>
                          <a:spcPts val="0"/>
                        </a:spcAft>
                      </a:pPr>
                      <a:r>
                        <a:rPr lang="en-GB" sz="1800">
                          <a:solidFill>
                            <a:srgbClr val="000000"/>
                          </a:solidFill>
                          <a:latin typeface="Times New Roman"/>
                          <a:ea typeface="Calibri"/>
                          <a:cs typeface="Times New Roman"/>
                        </a:rPr>
                        <a:t>G</a:t>
                      </a:r>
                      <a:endParaRPr lang="en-GB" sz="1800">
                        <a:latin typeface="Times New Roman"/>
                        <a:ea typeface="Calibri"/>
                        <a:cs typeface="Aria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Aft>
                          <a:spcPts val="0"/>
                        </a:spcAft>
                      </a:pPr>
                      <a:r>
                        <a:rPr lang="en-GB" sz="1800" dirty="0">
                          <a:solidFill>
                            <a:srgbClr val="000000"/>
                          </a:solidFill>
                          <a:latin typeface="Times New Roman"/>
                          <a:ea typeface="Calibri"/>
                          <a:cs typeface="Times New Roman"/>
                        </a:rPr>
                        <a:t>1</a:t>
                      </a:r>
                      <a:endParaRPr lang="en-GB" sz="1800" dirty="0">
                        <a:latin typeface="Times New Roman"/>
                        <a:ea typeface="Calibri"/>
                        <a:cs typeface="Aria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lnSpc>
                          <a:spcPct val="115000"/>
                        </a:lnSpc>
                        <a:spcAft>
                          <a:spcPts val="0"/>
                        </a:spcAft>
                      </a:pPr>
                      <a:r>
                        <a:rPr lang="en-GB" sz="1800">
                          <a:latin typeface="Times New Roman"/>
                          <a:ea typeface="Calibri"/>
                          <a:cs typeface="Times New Roman"/>
                        </a:rPr>
                        <a:t>Drama is a very important subject.</a:t>
                      </a:r>
                      <a:endParaRPr lang="en-GB" sz="1800">
                        <a:latin typeface="Times New Roman"/>
                        <a:ea typeface="Calibri"/>
                        <a:cs typeface="Aria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pPr algn="ctr">
                        <a:lnSpc>
                          <a:spcPct val="115000"/>
                        </a:lnSpc>
                        <a:spcAft>
                          <a:spcPts val="0"/>
                        </a:spcAft>
                      </a:pPr>
                      <a:r>
                        <a:rPr lang="en-GB" sz="1800">
                          <a:solidFill>
                            <a:srgbClr val="000000"/>
                          </a:solidFill>
                          <a:latin typeface="Times New Roman"/>
                          <a:ea typeface="Calibri"/>
                          <a:cs typeface="Times New Roman"/>
                        </a:rPr>
                        <a:t>P</a:t>
                      </a:r>
                      <a:endParaRPr lang="en-GB" sz="1800">
                        <a:latin typeface="Times New Roman"/>
                        <a:ea typeface="Calibri"/>
                        <a:cs typeface="Aria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Aft>
                          <a:spcPts val="0"/>
                        </a:spcAft>
                      </a:pPr>
                      <a:r>
                        <a:rPr lang="en-GB" sz="1800">
                          <a:solidFill>
                            <a:srgbClr val="000000"/>
                          </a:solidFill>
                          <a:latin typeface="Times New Roman"/>
                          <a:ea typeface="Calibri"/>
                          <a:cs typeface="Times New Roman"/>
                        </a:rPr>
                        <a:t>1</a:t>
                      </a:r>
                      <a:endParaRPr lang="en-GB" sz="1800">
                        <a:latin typeface="Times New Roman"/>
                        <a:ea typeface="Calibri"/>
                        <a:cs typeface="Aria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lnSpc>
                          <a:spcPct val="115000"/>
                        </a:lnSpc>
                        <a:spcAft>
                          <a:spcPts val="0"/>
                        </a:spcAft>
                      </a:pPr>
                      <a:r>
                        <a:rPr lang="en-GB" sz="1800" dirty="0">
                          <a:latin typeface="Times New Roman"/>
                          <a:ea typeface="Calibri"/>
                          <a:cs typeface="Times New Roman"/>
                        </a:rPr>
                        <a:t>I took Drama for GCSE.</a:t>
                      </a:r>
                      <a:endParaRPr lang="en-GB" sz="1800" dirty="0">
                        <a:latin typeface="Times New Roman"/>
                        <a:ea typeface="Calibri"/>
                        <a:cs typeface="Aria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pPr algn="ctr">
                        <a:lnSpc>
                          <a:spcPct val="115000"/>
                        </a:lnSpc>
                        <a:spcAft>
                          <a:spcPts val="0"/>
                        </a:spcAft>
                      </a:pPr>
                      <a:r>
                        <a:rPr lang="en-GB" sz="1800">
                          <a:solidFill>
                            <a:srgbClr val="000000"/>
                          </a:solidFill>
                          <a:latin typeface="Times New Roman"/>
                          <a:ea typeface="Calibri"/>
                          <a:cs typeface="Times New Roman"/>
                        </a:rPr>
                        <a:t>P</a:t>
                      </a:r>
                      <a:endParaRPr lang="en-GB" sz="1800">
                        <a:latin typeface="Times New Roman"/>
                        <a:ea typeface="Calibri"/>
                        <a:cs typeface="Aria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Aft>
                          <a:spcPts val="0"/>
                        </a:spcAft>
                      </a:pPr>
                      <a:r>
                        <a:rPr lang="en-GB" sz="1800">
                          <a:solidFill>
                            <a:srgbClr val="000000"/>
                          </a:solidFill>
                          <a:latin typeface="Times New Roman"/>
                          <a:ea typeface="Calibri"/>
                          <a:cs typeface="Times New Roman"/>
                        </a:rPr>
                        <a:t>5</a:t>
                      </a:r>
                      <a:endParaRPr lang="en-GB" sz="1800">
                        <a:latin typeface="Times New Roman"/>
                        <a:ea typeface="Calibri"/>
                        <a:cs typeface="Aria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lnSpc>
                          <a:spcPct val="115000"/>
                        </a:lnSpc>
                        <a:spcAft>
                          <a:spcPts val="0"/>
                        </a:spcAft>
                      </a:pPr>
                      <a:r>
                        <a:rPr lang="en-GB" sz="1800" dirty="0">
                          <a:latin typeface="Times New Roman"/>
                          <a:ea typeface="Calibri"/>
                          <a:cs typeface="Times New Roman"/>
                        </a:rPr>
                        <a:t>I got a good pass in the examination.</a:t>
                      </a:r>
                      <a:endParaRPr lang="en-GB" sz="1800" dirty="0">
                        <a:latin typeface="Times New Roman"/>
                        <a:ea typeface="Calibri"/>
                        <a:cs typeface="Aria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pPr algn="ctr">
                        <a:lnSpc>
                          <a:spcPct val="115000"/>
                        </a:lnSpc>
                        <a:spcAft>
                          <a:spcPts val="0"/>
                        </a:spcAft>
                      </a:pPr>
                      <a:r>
                        <a:rPr lang="en-GB" sz="1800">
                          <a:solidFill>
                            <a:srgbClr val="000000"/>
                          </a:solidFill>
                          <a:latin typeface="Times New Roman"/>
                          <a:ea typeface="Calibri"/>
                          <a:cs typeface="Times New Roman"/>
                        </a:rPr>
                        <a:t>P</a:t>
                      </a:r>
                      <a:endParaRPr lang="en-GB" sz="1800">
                        <a:latin typeface="Times New Roman"/>
                        <a:ea typeface="Calibri"/>
                        <a:cs typeface="Aria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Aft>
                          <a:spcPts val="0"/>
                        </a:spcAft>
                      </a:pPr>
                      <a:r>
                        <a:rPr lang="en-GB" sz="1800">
                          <a:solidFill>
                            <a:srgbClr val="000000"/>
                          </a:solidFill>
                          <a:latin typeface="Times New Roman"/>
                          <a:ea typeface="Calibri"/>
                          <a:cs typeface="Times New Roman"/>
                        </a:rPr>
                        <a:t>3</a:t>
                      </a:r>
                      <a:endParaRPr lang="en-GB" sz="1800">
                        <a:latin typeface="Times New Roman"/>
                        <a:ea typeface="Calibri"/>
                        <a:cs typeface="Aria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lnSpc>
                          <a:spcPct val="115000"/>
                        </a:lnSpc>
                        <a:spcAft>
                          <a:spcPts val="0"/>
                        </a:spcAft>
                      </a:pPr>
                      <a:r>
                        <a:rPr lang="en-GB" sz="1800" dirty="0">
                          <a:latin typeface="Times New Roman"/>
                          <a:ea typeface="Calibri"/>
                          <a:cs typeface="Times New Roman"/>
                        </a:rPr>
                        <a:t>I was the main person in one of the plays.</a:t>
                      </a:r>
                      <a:endParaRPr lang="en-GB" sz="1800" dirty="0">
                        <a:latin typeface="Times New Roman"/>
                        <a:ea typeface="Calibri"/>
                        <a:cs typeface="Aria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pPr algn="ctr">
                        <a:lnSpc>
                          <a:spcPct val="115000"/>
                        </a:lnSpc>
                        <a:spcAft>
                          <a:spcPts val="0"/>
                        </a:spcAft>
                      </a:pPr>
                      <a:r>
                        <a:rPr lang="en-GB" sz="1800">
                          <a:solidFill>
                            <a:srgbClr val="000000"/>
                          </a:solidFill>
                          <a:latin typeface="Times New Roman"/>
                          <a:ea typeface="Calibri"/>
                          <a:cs typeface="Times New Roman"/>
                        </a:rPr>
                        <a:t>P</a:t>
                      </a:r>
                      <a:endParaRPr lang="en-GB" sz="1800">
                        <a:latin typeface="Times New Roman"/>
                        <a:ea typeface="Calibri"/>
                        <a:cs typeface="Aria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Aft>
                          <a:spcPts val="0"/>
                        </a:spcAft>
                      </a:pPr>
                      <a:r>
                        <a:rPr lang="en-GB" sz="1800">
                          <a:solidFill>
                            <a:srgbClr val="000000"/>
                          </a:solidFill>
                          <a:latin typeface="Times New Roman"/>
                          <a:ea typeface="Calibri"/>
                          <a:cs typeface="Times New Roman"/>
                        </a:rPr>
                        <a:t>4</a:t>
                      </a:r>
                      <a:endParaRPr lang="en-GB" sz="1800">
                        <a:latin typeface="Times New Roman"/>
                        <a:ea typeface="Calibri"/>
                        <a:cs typeface="Aria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lnSpc>
                          <a:spcPct val="115000"/>
                        </a:lnSpc>
                        <a:spcAft>
                          <a:spcPts val="0"/>
                        </a:spcAft>
                      </a:pPr>
                      <a:r>
                        <a:rPr lang="en-GB" sz="1800" dirty="0">
                          <a:latin typeface="Times New Roman"/>
                          <a:ea typeface="Calibri"/>
                          <a:cs typeface="Times New Roman"/>
                        </a:rPr>
                        <a:t>I wasn’t very good, but I had a lot of fun.</a:t>
                      </a:r>
                      <a:endParaRPr lang="en-GB" sz="1800" dirty="0">
                        <a:latin typeface="Times New Roman"/>
                        <a:ea typeface="Calibri"/>
                        <a:cs typeface="Aria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pPr algn="ctr">
                        <a:lnSpc>
                          <a:spcPct val="115000"/>
                        </a:lnSpc>
                        <a:spcAft>
                          <a:spcPts val="0"/>
                        </a:spcAft>
                      </a:pPr>
                      <a:r>
                        <a:rPr lang="en-GB" sz="1800">
                          <a:solidFill>
                            <a:srgbClr val="000000"/>
                          </a:solidFill>
                          <a:latin typeface="Times New Roman"/>
                          <a:ea typeface="Calibri"/>
                          <a:cs typeface="Times New Roman"/>
                        </a:rPr>
                        <a:t>G</a:t>
                      </a:r>
                      <a:endParaRPr lang="en-GB" sz="1800">
                        <a:latin typeface="Times New Roman"/>
                        <a:ea typeface="Calibri"/>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Aft>
                          <a:spcPts val="0"/>
                        </a:spcAft>
                      </a:pPr>
                      <a:r>
                        <a:rPr lang="en-GB" sz="1800" dirty="0">
                          <a:solidFill>
                            <a:srgbClr val="000000"/>
                          </a:solidFill>
                          <a:latin typeface="Times New Roman"/>
                          <a:ea typeface="Calibri"/>
                          <a:cs typeface="Times New Roman"/>
                        </a:rPr>
                        <a:t>3</a:t>
                      </a:r>
                      <a:endParaRPr lang="en-GB" sz="1800" dirty="0">
                        <a:latin typeface="Times New Roman"/>
                        <a:ea typeface="Calibri"/>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lnSpc>
                          <a:spcPct val="200000"/>
                        </a:lnSpc>
                        <a:spcAft>
                          <a:spcPts val="0"/>
                        </a:spcAft>
                      </a:pPr>
                      <a:r>
                        <a:rPr lang="en-GB" sz="1800" dirty="0">
                          <a:latin typeface="Times New Roman"/>
                          <a:ea typeface="Calibri"/>
                          <a:cs typeface="Times New Roman"/>
                        </a:rPr>
                        <a:t>Most secondary schools in Britain have Drama classes.</a:t>
                      </a:r>
                      <a:endParaRPr lang="en-GB" sz="1800" dirty="0">
                        <a:latin typeface="Times New Roman"/>
                        <a:ea typeface="Calibri"/>
                        <a:cs typeface="Aria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pPr algn="ctr">
                        <a:lnSpc>
                          <a:spcPct val="115000"/>
                        </a:lnSpc>
                        <a:spcAft>
                          <a:spcPts val="0"/>
                        </a:spcAft>
                      </a:pPr>
                      <a:r>
                        <a:rPr lang="en-GB" sz="1800">
                          <a:solidFill>
                            <a:srgbClr val="000000"/>
                          </a:solidFill>
                          <a:latin typeface="Times New Roman"/>
                          <a:ea typeface="Calibri"/>
                          <a:cs typeface="Times New Roman"/>
                        </a:rPr>
                        <a:t>G</a:t>
                      </a:r>
                      <a:endParaRPr lang="en-GB" sz="1800">
                        <a:latin typeface="Times New Roman"/>
                        <a:ea typeface="Calibri"/>
                        <a:cs typeface="Aria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Aft>
                          <a:spcPts val="0"/>
                        </a:spcAft>
                      </a:pPr>
                      <a:r>
                        <a:rPr lang="en-GB" sz="1800">
                          <a:solidFill>
                            <a:srgbClr val="000000"/>
                          </a:solidFill>
                          <a:latin typeface="Times New Roman"/>
                          <a:ea typeface="Calibri"/>
                          <a:cs typeface="Times New Roman"/>
                        </a:rPr>
                        <a:t>4</a:t>
                      </a:r>
                      <a:endParaRPr lang="en-GB" sz="1800">
                        <a:latin typeface="Times New Roman"/>
                        <a:ea typeface="Calibri"/>
                        <a:cs typeface="Aria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lnSpc>
                          <a:spcPct val="200000"/>
                        </a:lnSpc>
                        <a:spcAft>
                          <a:spcPts val="0"/>
                        </a:spcAft>
                      </a:pPr>
                      <a:r>
                        <a:rPr lang="en-GB" sz="1800" dirty="0">
                          <a:latin typeface="Times New Roman"/>
                          <a:ea typeface="Calibri"/>
                          <a:cs typeface="Times New Roman"/>
                        </a:rPr>
                        <a:t>Some children take examinations in Drama at GCSE or A level.</a:t>
                      </a:r>
                      <a:endParaRPr lang="en-GB" sz="1800" dirty="0">
                        <a:latin typeface="Times New Roman"/>
                        <a:ea typeface="Calibri"/>
                        <a:cs typeface="Aria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pPr algn="ctr">
                        <a:lnSpc>
                          <a:spcPct val="115000"/>
                        </a:lnSpc>
                        <a:spcAft>
                          <a:spcPts val="0"/>
                        </a:spcAft>
                      </a:pPr>
                      <a:r>
                        <a:rPr lang="en-GB" sz="1800" dirty="0">
                          <a:solidFill>
                            <a:srgbClr val="000000"/>
                          </a:solidFill>
                          <a:latin typeface="Times New Roman"/>
                          <a:ea typeface="Calibri"/>
                          <a:cs typeface="Times New Roman"/>
                        </a:rPr>
                        <a:t>P</a:t>
                      </a:r>
                      <a:endParaRPr lang="en-GB" sz="1800" dirty="0">
                        <a:latin typeface="Times New Roman"/>
                        <a:ea typeface="Calibri"/>
                        <a:cs typeface="Aria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Aft>
                          <a:spcPts val="0"/>
                        </a:spcAft>
                      </a:pPr>
                      <a:r>
                        <a:rPr lang="en-GB" sz="1800" dirty="0">
                          <a:solidFill>
                            <a:srgbClr val="000000"/>
                          </a:solidFill>
                          <a:latin typeface="Times New Roman"/>
                          <a:ea typeface="Calibri"/>
                          <a:cs typeface="Times New Roman"/>
                        </a:rPr>
                        <a:t>2</a:t>
                      </a:r>
                      <a:endParaRPr lang="en-GB" sz="1800" dirty="0">
                        <a:latin typeface="Times New Roman"/>
                        <a:ea typeface="Calibri"/>
                        <a:cs typeface="Aria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lnSpc>
                          <a:spcPct val="200000"/>
                        </a:lnSpc>
                        <a:spcAft>
                          <a:spcPts val="0"/>
                        </a:spcAft>
                      </a:pPr>
                      <a:r>
                        <a:rPr lang="en-GB" sz="1800" dirty="0">
                          <a:latin typeface="Times New Roman"/>
                          <a:ea typeface="Calibri"/>
                          <a:cs typeface="Times New Roman"/>
                        </a:rPr>
                        <a:t>We did a lot of drama games, and we put on a play every term.</a:t>
                      </a:r>
                      <a:endParaRPr lang="en-GB" sz="1800" dirty="0">
                        <a:latin typeface="Times New Roman"/>
                        <a:ea typeface="Calibri"/>
                        <a:cs typeface="Aria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txBody>
          <a:bodyPr>
            <a:normAutofit/>
          </a:bodyPr>
          <a:lstStyle/>
          <a:p>
            <a:r>
              <a:rPr lang="en-GB" sz="1800" b="1" dirty="0" smtClean="0">
                <a:solidFill>
                  <a:srgbClr val="FF0000"/>
                </a:solidFill>
              </a:rPr>
              <a:t>1.10 Applying new speaking skills: What is a good teacher?</a:t>
            </a:r>
            <a:br>
              <a:rPr lang="en-GB" sz="1800" b="1" dirty="0" smtClean="0">
                <a:solidFill>
                  <a:srgbClr val="FF0000"/>
                </a:solidFill>
              </a:rPr>
            </a:br>
            <a:r>
              <a:rPr lang="en-GB" sz="1800" b="1" dirty="0" smtClean="0">
                <a:solidFill>
                  <a:srgbClr val="FF0000"/>
                </a:solidFill>
              </a:rPr>
              <a:t>C . Page. 22     Researching information</a:t>
            </a:r>
            <a:r>
              <a:rPr lang="en-GB" sz="1800" dirty="0" smtClean="0"/>
              <a:t/>
            </a:r>
            <a:br>
              <a:rPr lang="en-GB" sz="1800" dirty="0" smtClean="0"/>
            </a:br>
            <a:r>
              <a:rPr lang="en-GB" sz="1800" dirty="0" smtClean="0"/>
              <a:t/>
            </a:r>
            <a:br>
              <a:rPr lang="en-GB" sz="1800" dirty="0" smtClean="0"/>
            </a:br>
            <a:r>
              <a:rPr lang="en-GB" sz="1800" dirty="0" smtClean="0"/>
              <a:t/>
            </a:r>
            <a:br>
              <a:rPr lang="en-GB" sz="1800" dirty="0" smtClean="0"/>
            </a:br>
            <a:r>
              <a:rPr lang="en-GB" sz="1800" dirty="0" smtClean="0"/>
              <a:t/>
            </a:r>
            <a:br>
              <a:rPr lang="en-GB" sz="1800" dirty="0" smtClean="0"/>
            </a:br>
            <a:r>
              <a:rPr lang="en-GB" sz="1800" dirty="0" smtClean="0"/>
              <a:t/>
            </a:r>
            <a:br>
              <a:rPr lang="en-GB" sz="1800" dirty="0" smtClean="0"/>
            </a:br>
            <a:r>
              <a:rPr lang="en-GB" sz="1800" dirty="0" smtClean="0"/>
              <a:t/>
            </a:r>
            <a:br>
              <a:rPr lang="en-GB" sz="1800" dirty="0" smtClean="0"/>
            </a:br>
            <a:r>
              <a:rPr lang="en-GB" sz="1800" dirty="0" smtClean="0"/>
              <a:t/>
            </a:r>
            <a:br>
              <a:rPr lang="en-GB" sz="1800" dirty="0" smtClean="0"/>
            </a:br>
            <a:r>
              <a:rPr lang="en-GB" sz="1800" dirty="0" smtClean="0"/>
              <a:t/>
            </a:r>
            <a:br>
              <a:rPr lang="en-GB" sz="1800" dirty="0" smtClean="0"/>
            </a:br>
            <a:r>
              <a:rPr lang="en-GB" sz="1800" dirty="0" smtClean="0"/>
              <a:t/>
            </a:r>
            <a:br>
              <a:rPr lang="en-GB" sz="1800" dirty="0" smtClean="0"/>
            </a:br>
            <a:r>
              <a:rPr lang="en-GB" sz="1800" dirty="0" smtClean="0"/>
              <a:t/>
            </a:r>
            <a:br>
              <a:rPr lang="en-GB" sz="1800" dirty="0" smtClean="0"/>
            </a:br>
            <a:r>
              <a:rPr lang="en-GB" sz="1800" dirty="0" smtClean="0"/>
              <a:t/>
            </a:r>
            <a:br>
              <a:rPr lang="en-GB" sz="1800" dirty="0" smtClean="0"/>
            </a:br>
            <a:r>
              <a:rPr lang="en-GB" sz="1800" dirty="0" smtClean="0"/>
              <a:t/>
            </a:r>
            <a:br>
              <a:rPr lang="en-GB" sz="1800" dirty="0" smtClean="0"/>
            </a:br>
            <a:r>
              <a:rPr lang="en-GB" sz="1800" dirty="0" smtClean="0"/>
              <a:t/>
            </a:r>
            <a:br>
              <a:rPr lang="en-GB" sz="1800" dirty="0" smtClean="0"/>
            </a:br>
            <a:r>
              <a:rPr lang="en-GB" sz="1800" dirty="0" smtClean="0"/>
              <a:t/>
            </a:r>
            <a:br>
              <a:rPr lang="en-GB" sz="1800" dirty="0" smtClean="0"/>
            </a:br>
            <a:r>
              <a:rPr lang="en-GB" sz="1800" dirty="0" smtClean="0"/>
              <a:t/>
            </a:r>
            <a:br>
              <a:rPr lang="en-GB" sz="1800" dirty="0" smtClean="0"/>
            </a:br>
            <a:r>
              <a:rPr lang="en-GB" sz="1800" dirty="0" smtClean="0"/>
              <a:t/>
            </a:r>
            <a:br>
              <a:rPr lang="en-GB" sz="1800" dirty="0" smtClean="0"/>
            </a:br>
            <a:r>
              <a:rPr lang="en-GB" sz="1800" dirty="0" smtClean="0"/>
              <a:t/>
            </a:r>
            <a:br>
              <a:rPr lang="en-GB" sz="1800" dirty="0" smtClean="0"/>
            </a:br>
            <a:r>
              <a:rPr lang="en-GB" sz="1800" dirty="0" smtClean="0"/>
              <a:t/>
            </a:r>
            <a:br>
              <a:rPr lang="en-GB" sz="1800" dirty="0" smtClean="0"/>
            </a:br>
            <a:r>
              <a:rPr lang="en-GB" sz="1800" dirty="0" smtClean="0"/>
              <a:t/>
            </a:r>
            <a:br>
              <a:rPr lang="en-GB" sz="1800" dirty="0" smtClean="0"/>
            </a:br>
            <a:r>
              <a:rPr lang="en-GB" sz="1800" dirty="0" smtClean="0"/>
              <a:t/>
            </a:r>
            <a:br>
              <a:rPr lang="en-GB" sz="1800" dirty="0" smtClean="0"/>
            </a:br>
            <a:endParaRPr lang="en-GB" sz="1800" dirty="0">
              <a:latin typeface="Times New Roman" pitchFamily="18" charset="0"/>
              <a:cs typeface="Times New Roman" pitchFamily="18" charset="0"/>
            </a:endParaRPr>
          </a:p>
        </p:txBody>
      </p:sp>
      <p:graphicFrame>
        <p:nvGraphicFramePr>
          <p:cNvPr id="4" name="Table 3"/>
          <p:cNvGraphicFramePr>
            <a:graphicFrameLocks noGrp="1"/>
          </p:cNvGraphicFramePr>
          <p:nvPr/>
        </p:nvGraphicFramePr>
        <p:xfrm>
          <a:off x="1524000" y="1397000"/>
          <a:ext cx="6905652" cy="4937760"/>
        </p:xfrm>
        <a:graphic>
          <a:graphicData uri="http://schemas.openxmlformats.org/drawingml/2006/table">
            <a:tbl>
              <a:tblPr firstRow="1" bandRow="1">
                <a:tableStyleId>{5C22544A-7EE6-4342-B048-85BDC9FD1C3A}</a:tableStyleId>
              </a:tblPr>
              <a:tblGrid>
                <a:gridCol w="3048000"/>
                <a:gridCol w="3857652"/>
              </a:tblGrid>
              <a:tr h="246050">
                <a:tc>
                  <a:txBody>
                    <a:bodyPr/>
                    <a:lstStyle/>
                    <a:p>
                      <a:pPr algn="ctr">
                        <a:lnSpc>
                          <a:spcPct val="200000"/>
                        </a:lnSpc>
                        <a:spcAft>
                          <a:spcPts val="0"/>
                        </a:spcAft>
                      </a:pPr>
                      <a:r>
                        <a:rPr lang="en-GB" sz="1800" dirty="0" smtClean="0">
                          <a:solidFill>
                            <a:schemeClr val="tx1"/>
                          </a:solidFill>
                          <a:latin typeface="Times New Roman"/>
                          <a:ea typeface="Calibri"/>
                          <a:cs typeface="Times New Roman"/>
                        </a:rPr>
                        <a:t>Good </a:t>
                      </a:r>
                      <a:endParaRPr lang="en-GB" sz="1800" dirty="0">
                        <a:solidFill>
                          <a:schemeClr val="tx1"/>
                        </a:solidFill>
                        <a:latin typeface="Times New Roman"/>
                        <a:ea typeface="Calibri"/>
                        <a:cs typeface="Aria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200000"/>
                        </a:lnSpc>
                        <a:spcAft>
                          <a:spcPts val="0"/>
                        </a:spcAft>
                      </a:pPr>
                      <a:r>
                        <a:rPr lang="en-GB" sz="1800" dirty="0" smtClean="0">
                          <a:solidFill>
                            <a:schemeClr val="tx1"/>
                          </a:solidFill>
                          <a:latin typeface="Times New Roman"/>
                          <a:ea typeface="Calibri"/>
                          <a:cs typeface="Times New Roman"/>
                        </a:rPr>
                        <a:t>Bad</a:t>
                      </a:r>
                      <a:endParaRPr lang="en-GB" sz="1800" dirty="0">
                        <a:solidFill>
                          <a:schemeClr val="tx1"/>
                        </a:solidFill>
                        <a:latin typeface="Times New Roman"/>
                        <a:ea typeface="Calibri"/>
                        <a:cs typeface="Aria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pPr algn="l">
                        <a:lnSpc>
                          <a:spcPct val="200000"/>
                        </a:lnSpc>
                        <a:spcAft>
                          <a:spcPts val="0"/>
                        </a:spcAft>
                      </a:pPr>
                      <a:r>
                        <a:rPr lang="en-GB" sz="1600" dirty="0">
                          <a:latin typeface="Times New Roman"/>
                          <a:ea typeface="Calibri"/>
                          <a:cs typeface="Times New Roman"/>
                        </a:rPr>
                        <a:t>keep order (= stop bad behaviour)</a:t>
                      </a:r>
                      <a:endParaRPr lang="en-GB" sz="1600" dirty="0">
                        <a:latin typeface="Times New Roman"/>
                        <a:ea typeface="Calibri"/>
                        <a:cs typeface="Aria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lnSpc>
                          <a:spcPct val="200000"/>
                        </a:lnSpc>
                        <a:spcAft>
                          <a:spcPts val="0"/>
                        </a:spcAft>
                      </a:pPr>
                      <a:r>
                        <a:rPr lang="en-GB" sz="1600">
                          <a:latin typeface="Times New Roman"/>
                          <a:ea typeface="Calibri"/>
                          <a:cs typeface="Times New Roman"/>
                        </a:rPr>
                        <a:t>Sarcastic (= make fun of)</a:t>
                      </a:r>
                      <a:endParaRPr lang="en-GB" sz="1600">
                        <a:latin typeface="Times New Roman"/>
                        <a:ea typeface="Calibri"/>
                        <a:cs typeface="Aria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pPr algn="l">
                        <a:lnSpc>
                          <a:spcPct val="115000"/>
                        </a:lnSpc>
                        <a:spcAft>
                          <a:spcPts val="0"/>
                        </a:spcAft>
                      </a:pPr>
                      <a:r>
                        <a:rPr lang="en-GB" sz="1600" dirty="0">
                          <a:latin typeface="Times New Roman"/>
                          <a:ea typeface="Calibri"/>
                          <a:cs typeface="Times New Roman"/>
                        </a:rPr>
                        <a:t>explain clearly</a:t>
                      </a:r>
                      <a:endParaRPr lang="en-GB" sz="1600" dirty="0">
                        <a:latin typeface="Times New Roman"/>
                        <a:ea typeface="Calibri"/>
                        <a:cs typeface="Aria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lnSpc>
                          <a:spcPct val="200000"/>
                        </a:lnSpc>
                        <a:spcAft>
                          <a:spcPts val="0"/>
                        </a:spcAft>
                      </a:pPr>
                      <a:r>
                        <a:rPr lang="en-GB" sz="1600" dirty="0">
                          <a:latin typeface="Times New Roman"/>
                          <a:ea typeface="Calibri"/>
                          <a:cs typeface="Times New Roman"/>
                        </a:rPr>
                        <a:t>belittle children (= make feel small)</a:t>
                      </a:r>
                      <a:endParaRPr lang="en-GB" sz="1600" dirty="0">
                        <a:latin typeface="Times New Roman"/>
                        <a:ea typeface="Calibri"/>
                        <a:cs typeface="Aria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pPr algn="l">
                        <a:lnSpc>
                          <a:spcPct val="200000"/>
                        </a:lnSpc>
                        <a:spcAft>
                          <a:spcPts val="0"/>
                        </a:spcAft>
                      </a:pPr>
                      <a:r>
                        <a:rPr lang="en-GB" sz="1600" dirty="0">
                          <a:latin typeface="Times New Roman"/>
                          <a:ea typeface="Calibri"/>
                          <a:cs typeface="Times New Roman"/>
                        </a:rPr>
                        <a:t>show enthusiasm (= like subject, excited about teaching)</a:t>
                      </a:r>
                      <a:endParaRPr lang="en-GB" sz="1600" dirty="0">
                        <a:latin typeface="Times New Roman"/>
                        <a:ea typeface="Calibri"/>
                        <a:cs typeface="Aria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lnSpc>
                          <a:spcPct val="200000"/>
                        </a:lnSpc>
                        <a:spcAft>
                          <a:spcPts val="0"/>
                        </a:spcAft>
                      </a:pPr>
                      <a:r>
                        <a:rPr lang="en-GB" sz="1600" dirty="0">
                          <a:latin typeface="Times New Roman"/>
                          <a:ea typeface="Calibri"/>
                          <a:cs typeface="Times New Roman"/>
                        </a:rPr>
                        <a:t>unfair (= reward wrong children)</a:t>
                      </a:r>
                      <a:endParaRPr lang="en-GB" sz="1600" dirty="0">
                        <a:latin typeface="Times New Roman"/>
                        <a:ea typeface="Calibri"/>
                        <a:cs typeface="Aria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pPr algn="l">
                        <a:lnSpc>
                          <a:spcPct val="200000"/>
                        </a:lnSpc>
                        <a:spcAft>
                          <a:spcPts val="0"/>
                        </a:spcAft>
                      </a:pPr>
                      <a:r>
                        <a:rPr lang="en-GB" sz="1600" dirty="0">
                          <a:latin typeface="Times New Roman"/>
                          <a:ea typeface="Calibri"/>
                          <a:cs typeface="Times New Roman"/>
                        </a:rPr>
                        <a:t>treat children as individuals (know names, personal facts)</a:t>
                      </a:r>
                      <a:endParaRPr lang="en-GB" sz="1600" dirty="0">
                        <a:latin typeface="Times New Roman"/>
                        <a:ea typeface="Calibri"/>
                        <a:cs typeface="Aria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lnSpc>
                          <a:spcPct val="200000"/>
                        </a:lnSpc>
                        <a:spcAft>
                          <a:spcPts val="0"/>
                        </a:spcAft>
                      </a:pPr>
                      <a:r>
                        <a:rPr lang="en-GB" sz="1600" dirty="0">
                          <a:latin typeface="Times New Roman"/>
                          <a:ea typeface="Calibri"/>
                          <a:cs typeface="Times New Roman"/>
                        </a:rPr>
                        <a:t>give punishments (= bad things, wrong</a:t>
                      </a:r>
                      <a:endParaRPr lang="en-GB" sz="1600" dirty="0">
                        <a:latin typeface="Times New Roman"/>
                        <a:ea typeface="Calibri"/>
                        <a:cs typeface="Arial"/>
                      </a:endParaRPr>
                    </a:p>
                    <a:p>
                      <a:pPr algn="l">
                        <a:lnSpc>
                          <a:spcPct val="115000"/>
                        </a:lnSpc>
                        <a:spcAft>
                          <a:spcPts val="0"/>
                        </a:spcAft>
                      </a:pPr>
                      <a:r>
                        <a:rPr lang="en-GB" sz="1600" dirty="0">
                          <a:latin typeface="Times New Roman"/>
                          <a:ea typeface="Calibri"/>
                          <a:cs typeface="Times New Roman"/>
                        </a:rPr>
                        <a:t>children)</a:t>
                      </a:r>
                      <a:endParaRPr lang="en-GB" sz="1600" dirty="0">
                        <a:latin typeface="Times New Roman"/>
                        <a:ea typeface="Calibri"/>
                        <a:cs typeface="Aria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pPr algn="l">
                        <a:lnSpc>
                          <a:spcPct val="200000"/>
                        </a:lnSpc>
                        <a:spcAft>
                          <a:spcPts val="0"/>
                        </a:spcAft>
                      </a:pPr>
                      <a:r>
                        <a:rPr lang="en-GB" sz="1600" dirty="0">
                          <a:latin typeface="Times New Roman"/>
                          <a:ea typeface="Calibri"/>
                          <a:cs typeface="Times New Roman"/>
                        </a:rPr>
                        <a:t>sense of humour (make jokes)</a:t>
                      </a:r>
                      <a:endParaRPr lang="en-GB" sz="1600" dirty="0">
                        <a:latin typeface="Times New Roman"/>
                        <a:ea typeface="Calibri"/>
                        <a:cs typeface="Aria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lnSpc>
                          <a:spcPct val="115000"/>
                        </a:lnSpc>
                        <a:spcAft>
                          <a:spcPts val="0"/>
                        </a:spcAft>
                      </a:pPr>
                      <a:endParaRPr lang="en-GB" sz="1600">
                        <a:latin typeface="Times New Roman"/>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pPr algn="l">
                        <a:lnSpc>
                          <a:spcPct val="100000"/>
                        </a:lnSpc>
                        <a:spcAft>
                          <a:spcPts val="0"/>
                        </a:spcAft>
                      </a:pPr>
                      <a:r>
                        <a:rPr lang="en-GB" sz="1600" dirty="0">
                          <a:latin typeface="Times New Roman"/>
                          <a:ea typeface="Calibri"/>
                          <a:cs typeface="Times New Roman"/>
                        </a:rPr>
                        <a:t>other ideas</a:t>
                      </a:r>
                      <a:endParaRPr lang="en-GB" sz="1600" dirty="0">
                        <a:latin typeface="Times New Roman"/>
                        <a:ea typeface="Calibri"/>
                        <a:cs typeface="Arial"/>
                      </a:endParaRPr>
                    </a:p>
                    <a:p>
                      <a:pPr algn="l">
                        <a:lnSpc>
                          <a:spcPct val="100000"/>
                        </a:lnSpc>
                        <a:spcAft>
                          <a:spcPts val="0"/>
                        </a:spcAft>
                      </a:pPr>
                      <a:r>
                        <a:rPr lang="en-GB" sz="1600" dirty="0">
                          <a:latin typeface="Times New Roman"/>
                          <a:ea typeface="Calibri"/>
                          <a:cs typeface="Times New Roman"/>
                        </a:rPr>
                        <a:t>• eye contact</a:t>
                      </a:r>
                      <a:endParaRPr lang="en-GB" sz="1600" dirty="0">
                        <a:latin typeface="Times New Roman"/>
                        <a:ea typeface="Calibri"/>
                        <a:cs typeface="Arial"/>
                      </a:endParaRPr>
                    </a:p>
                    <a:p>
                      <a:pPr algn="l">
                        <a:lnSpc>
                          <a:spcPct val="100000"/>
                        </a:lnSpc>
                        <a:spcAft>
                          <a:spcPts val="0"/>
                        </a:spcAft>
                      </a:pPr>
                      <a:r>
                        <a:rPr lang="en-GB" sz="1600" dirty="0">
                          <a:latin typeface="Times New Roman"/>
                          <a:ea typeface="Calibri"/>
                          <a:cs typeface="Times New Roman"/>
                        </a:rPr>
                        <a:t>• patient</a:t>
                      </a:r>
                      <a:endParaRPr lang="en-GB" sz="1600" dirty="0">
                        <a:latin typeface="Times New Roman"/>
                        <a:ea typeface="Calibri"/>
                        <a:cs typeface="Arial"/>
                      </a:endParaRPr>
                    </a:p>
                    <a:p>
                      <a:pPr algn="l">
                        <a:lnSpc>
                          <a:spcPct val="100000"/>
                        </a:lnSpc>
                        <a:spcAft>
                          <a:spcPts val="0"/>
                        </a:spcAft>
                      </a:pPr>
                      <a:r>
                        <a:rPr lang="en-GB" sz="1600" dirty="0">
                          <a:latin typeface="Times New Roman"/>
                          <a:ea typeface="Calibri"/>
                          <a:cs typeface="Times New Roman"/>
                        </a:rPr>
                        <a:t>• mark work </a:t>
                      </a:r>
                      <a:r>
                        <a:rPr lang="en-GB" sz="1600" dirty="0" smtClean="0">
                          <a:latin typeface="Times New Roman"/>
                          <a:ea typeface="Calibri"/>
                          <a:cs typeface="Times New Roman"/>
                        </a:rPr>
                        <a:t>and</a:t>
                      </a:r>
                      <a:r>
                        <a:rPr lang="en-GB" sz="1600" baseline="0" dirty="0">
                          <a:latin typeface="Times New Roman"/>
                          <a:ea typeface="Calibri"/>
                          <a:cs typeface="Arial"/>
                        </a:rPr>
                        <a:t> </a:t>
                      </a:r>
                      <a:r>
                        <a:rPr lang="en-GB" sz="1600" dirty="0" smtClean="0">
                          <a:latin typeface="Times New Roman"/>
                          <a:ea typeface="Calibri"/>
                          <a:cs typeface="Times New Roman"/>
                        </a:rPr>
                        <a:t>return </a:t>
                      </a:r>
                      <a:r>
                        <a:rPr lang="en-GB" sz="1600" dirty="0">
                          <a:latin typeface="Times New Roman"/>
                          <a:ea typeface="Calibri"/>
                          <a:cs typeface="Times New Roman"/>
                        </a:rPr>
                        <a:t>it quickly</a:t>
                      </a:r>
                      <a:endParaRPr lang="en-GB" sz="1600" dirty="0">
                        <a:latin typeface="Times New Roman"/>
                        <a:ea typeface="Calibri"/>
                        <a:cs typeface="Aria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lnSpc>
                          <a:spcPct val="100000"/>
                        </a:lnSpc>
                        <a:spcAft>
                          <a:spcPts val="0"/>
                        </a:spcAft>
                      </a:pPr>
                      <a:r>
                        <a:rPr lang="en-GB" sz="1600" dirty="0">
                          <a:latin typeface="Times New Roman"/>
                          <a:ea typeface="Calibri"/>
                          <a:cs typeface="Times New Roman"/>
                        </a:rPr>
                        <a:t>other ideas</a:t>
                      </a:r>
                      <a:endParaRPr lang="en-GB" sz="1600" dirty="0">
                        <a:latin typeface="Times New Roman"/>
                        <a:ea typeface="Calibri"/>
                        <a:cs typeface="Arial"/>
                      </a:endParaRPr>
                    </a:p>
                    <a:p>
                      <a:pPr algn="l">
                        <a:lnSpc>
                          <a:spcPct val="100000"/>
                        </a:lnSpc>
                        <a:spcAft>
                          <a:spcPts val="0"/>
                        </a:spcAft>
                      </a:pPr>
                      <a:r>
                        <a:rPr lang="en-GB" sz="1600" dirty="0">
                          <a:latin typeface="Times New Roman"/>
                          <a:ea typeface="Calibri"/>
                          <a:cs typeface="Times New Roman"/>
                        </a:rPr>
                        <a:t>• angry, shout</a:t>
                      </a:r>
                      <a:endParaRPr lang="en-GB" sz="1600" dirty="0">
                        <a:latin typeface="Times New Roman"/>
                        <a:ea typeface="Calibri"/>
                        <a:cs typeface="Arial"/>
                      </a:endParaRPr>
                    </a:p>
                    <a:p>
                      <a:pPr algn="l">
                        <a:lnSpc>
                          <a:spcPct val="100000"/>
                        </a:lnSpc>
                        <a:spcAft>
                          <a:spcPts val="0"/>
                        </a:spcAft>
                      </a:pPr>
                      <a:r>
                        <a:rPr lang="en-GB" sz="1600" dirty="0">
                          <a:latin typeface="Times New Roman"/>
                          <a:ea typeface="Calibri"/>
                          <a:cs typeface="Times New Roman"/>
                        </a:rPr>
                        <a:t>• don’t return work</a:t>
                      </a:r>
                      <a:endParaRPr lang="en-GB" sz="1600" dirty="0">
                        <a:latin typeface="Times New Roman"/>
                        <a:ea typeface="Calibri"/>
                        <a:cs typeface="Arial"/>
                      </a:endParaRPr>
                    </a:p>
                    <a:p>
                      <a:pPr algn="l">
                        <a:lnSpc>
                          <a:spcPct val="100000"/>
                        </a:lnSpc>
                        <a:spcAft>
                          <a:spcPts val="0"/>
                        </a:spcAft>
                      </a:pPr>
                      <a:r>
                        <a:rPr lang="en-GB" sz="1600" dirty="0">
                          <a:latin typeface="Times New Roman"/>
                          <a:ea typeface="Calibri"/>
                          <a:cs typeface="Times New Roman"/>
                        </a:rPr>
                        <a:t>• don’t explain</a:t>
                      </a:r>
                      <a:endParaRPr lang="en-GB" sz="1600" dirty="0">
                        <a:latin typeface="Times New Roman"/>
                        <a:ea typeface="Calibri"/>
                        <a:cs typeface="Aria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txBody>
          <a:bodyPr>
            <a:normAutofit/>
          </a:bodyPr>
          <a:lstStyle/>
          <a:p>
            <a:r>
              <a:rPr lang="en-GB" sz="1800" b="1" dirty="0" smtClean="0">
                <a:solidFill>
                  <a:srgbClr val="FF0000"/>
                </a:solidFill>
              </a:rPr>
              <a:t>1.11 </a:t>
            </a:r>
            <a:br>
              <a:rPr lang="en-GB" sz="1800" b="1" dirty="0" smtClean="0">
                <a:solidFill>
                  <a:srgbClr val="FF0000"/>
                </a:solidFill>
              </a:rPr>
            </a:br>
            <a:r>
              <a:rPr lang="en-GB" sz="1800" b="1" dirty="0" smtClean="0">
                <a:solidFill>
                  <a:srgbClr val="FF0000"/>
                </a:solidFill>
              </a:rPr>
              <a:t>A. Developing vocabulary</a:t>
            </a:r>
            <a:r>
              <a:rPr lang="en-GB" sz="1800" dirty="0" smtClean="0"/>
              <a:t/>
            </a:r>
            <a:br>
              <a:rPr lang="en-GB" sz="1800" dirty="0" smtClean="0"/>
            </a:br>
            <a:r>
              <a:rPr lang="en-GB" sz="1800" dirty="0" smtClean="0">
                <a:solidFill>
                  <a:srgbClr val="FF0000"/>
                </a:solidFill>
              </a:rPr>
              <a:t>page 23</a:t>
            </a:r>
            <a:r>
              <a:rPr lang="en-GB" sz="1800" dirty="0" smtClean="0"/>
              <a:t/>
            </a:r>
            <a:br>
              <a:rPr lang="en-GB" sz="1800" dirty="0" smtClean="0"/>
            </a:br>
            <a:r>
              <a:rPr lang="en-GB" sz="1800" dirty="0" smtClean="0"/>
              <a:t/>
            </a:r>
            <a:br>
              <a:rPr lang="en-GB" sz="1800" dirty="0" smtClean="0"/>
            </a:br>
            <a:r>
              <a:rPr lang="en-GB" sz="1800" dirty="0" smtClean="0"/>
              <a:t/>
            </a:r>
            <a:br>
              <a:rPr lang="en-GB" sz="1800" dirty="0" smtClean="0"/>
            </a:br>
            <a:r>
              <a:rPr lang="en-GB" sz="1800" dirty="0" smtClean="0"/>
              <a:t/>
            </a:r>
            <a:br>
              <a:rPr lang="en-GB" sz="1800" dirty="0" smtClean="0"/>
            </a:br>
            <a:r>
              <a:rPr lang="en-GB" sz="1800" dirty="0" smtClean="0"/>
              <a:t/>
            </a:r>
            <a:br>
              <a:rPr lang="en-GB" sz="1800" dirty="0" smtClean="0"/>
            </a:br>
            <a:r>
              <a:rPr lang="en-GB" sz="1800" dirty="0" smtClean="0"/>
              <a:t/>
            </a:r>
            <a:br>
              <a:rPr lang="en-GB" sz="1800" dirty="0" smtClean="0"/>
            </a:br>
            <a:r>
              <a:rPr lang="en-GB" sz="1800" dirty="0" smtClean="0"/>
              <a:t/>
            </a:r>
            <a:br>
              <a:rPr lang="en-GB" sz="1800" dirty="0" smtClean="0"/>
            </a:br>
            <a:r>
              <a:rPr lang="en-GB" sz="1800" dirty="0" smtClean="0"/>
              <a:t/>
            </a:r>
            <a:br>
              <a:rPr lang="en-GB" sz="1800" dirty="0" smtClean="0"/>
            </a:br>
            <a:r>
              <a:rPr lang="en-GB" sz="1800" dirty="0" smtClean="0"/>
              <a:t/>
            </a:r>
            <a:br>
              <a:rPr lang="en-GB" sz="1800" dirty="0" smtClean="0"/>
            </a:br>
            <a:r>
              <a:rPr lang="en-GB" sz="1800" dirty="0" smtClean="0"/>
              <a:t/>
            </a:r>
            <a:br>
              <a:rPr lang="en-GB" sz="1800" dirty="0" smtClean="0"/>
            </a:br>
            <a:r>
              <a:rPr lang="en-GB" sz="1800" dirty="0" smtClean="0"/>
              <a:t/>
            </a:r>
            <a:br>
              <a:rPr lang="en-GB" sz="1800" dirty="0" smtClean="0"/>
            </a:br>
            <a:r>
              <a:rPr lang="en-GB" sz="1800" dirty="0" smtClean="0"/>
              <a:t/>
            </a:r>
            <a:br>
              <a:rPr lang="en-GB" sz="1800" dirty="0" smtClean="0"/>
            </a:br>
            <a:r>
              <a:rPr lang="en-GB" sz="1800" dirty="0" smtClean="0"/>
              <a:t/>
            </a:r>
            <a:br>
              <a:rPr lang="en-GB" sz="1800" dirty="0" smtClean="0"/>
            </a:br>
            <a:r>
              <a:rPr lang="en-GB" sz="1800" dirty="0" smtClean="0"/>
              <a:t/>
            </a:r>
            <a:br>
              <a:rPr lang="en-GB" sz="1800" dirty="0" smtClean="0"/>
            </a:br>
            <a:r>
              <a:rPr lang="en-GB" sz="1800" dirty="0" smtClean="0"/>
              <a:t/>
            </a:r>
            <a:br>
              <a:rPr lang="en-GB" sz="1800" dirty="0" smtClean="0"/>
            </a:br>
            <a:r>
              <a:rPr lang="en-GB" sz="1800" dirty="0" smtClean="0"/>
              <a:t/>
            </a:r>
            <a:br>
              <a:rPr lang="en-GB" sz="1800" dirty="0" smtClean="0"/>
            </a:br>
            <a:r>
              <a:rPr lang="en-GB" sz="1800" dirty="0" smtClean="0"/>
              <a:t/>
            </a:r>
            <a:br>
              <a:rPr lang="en-GB" sz="1800" dirty="0" smtClean="0"/>
            </a:br>
            <a:r>
              <a:rPr lang="en-GB" sz="1800" dirty="0" smtClean="0"/>
              <a:t/>
            </a:r>
            <a:br>
              <a:rPr lang="en-GB" sz="1800" dirty="0" smtClean="0"/>
            </a:br>
            <a:r>
              <a:rPr lang="en-GB" sz="1800" dirty="0" smtClean="0"/>
              <a:t/>
            </a:r>
            <a:br>
              <a:rPr lang="en-GB" sz="1800" dirty="0" smtClean="0"/>
            </a:br>
            <a:endParaRPr lang="en-GB" sz="1800" dirty="0">
              <a:latin typeface="Times New Roman" pitchFamily="18" charset="0"/>
              <a:cs typeface="Times New Roman" pitchFamily="18" charset="0"/>
            </a:endParaRPr>
          </a:p>
        </p:txBody>
      </p:sp>
      <p:graphicFrame>
        <p:nvGraphicFramePr>
          <p:cNvPr id="4" name="Table 3"/>
          <p:cNvGraphicFramePr>
            <a:graphicFrameLocks noGrp="1"/>
          </p:cNvGraphicFramePr>
          <p:nvPr/>
        </p:nvGraphicFramePr>
        <p:xfrm>
          <a:off x="1524000" y="1397000"/>
          <a:ext cx="7191404" cy="4937760"/>
        </p:xfrm>
        <a:graphic>
          <a:graphicData uri="http://schemas.openxmlformats.org/drawingml/2006/table">
            <a:tbl>
              <a:tblPr firstRow="1" bandRow="1">
                <a:tableStyleId>{5C22544A-7EE6-4342-B048-85BDC9FD1C3A}</a:tableStyleId>
              </a:tblPr>
              <a:tblGrid>
                <a:gridCol w="3048000"/>
                <a:gridCol w="4143404"/>
              </a:tblGrid>
              <a:tr h="246050">
                <a:tc>
                  <a:txBody>
                    <a:bodyPr/>
                    <a:lstStyle/>
                    <a:p>
                      <a:pPr algn="l">
                        <a:lnSpc>
                          <a:spcPct val="200000"/>
                        </a:lnSpc>
                        <a:spcAft>
                          <a:spcPts val="0"/>
                        </a:spcAft>
                      </a:pPr>
                      <a:r>
                        <a:rPr lang="en-GB" sz="1800" b="0" i="0" kern="1200" baseline="0" dirty="0" smtClean="0">
                          <a:solidFill>
                            <a:schemeClr val="tx1"/>
                          </a:solidFill>
                          <a:latin typeface="Times New Roman" pitchFamily="18" charset="0"/>
                          <a:ea typeface="+mn-ea"/>
                          <a:cs typeface="Times New Roman" pitchFamily="18" charset="0"/>
                        </a:rPr>
                        <a:t>1. domain</a:t>
                      </a:r>
                      <a:endParaRPr lang="en-GB" sz="1800" b="0" i="0" dirty="0">
                        <a:solidFill>
                          <a:schemeClr val="tx1"/>
                        </a:solidFill>
                        <a:latin typeface="Times New Roman" pitchFamily="18" charset="0"/>
                        <a:ea typeface="Calibri"/>
                        <a:cs typeface="Times New Roman"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800" b="0" kern="1200" baseline="0" dirty="0" smtClean="0">
                          <a:solidFill>
                            <a:schemeClr val="tx1"/>
                          </a:solidFill>
                          <a:latin typeface="Times New Roman" pitchFamily="18" charset="0"/>
                          <a:ea typeface="+mn-ea"/>
                          <a:cs typeface="Times New Roman" pitchFamily="18" charset="0"/>
                        </a:rPr>
                        <a:t>a type of website, e.g., .</a:t>
                      </a:r>
                      <a:r>
                        <a:rPr lang="en-GB" sz="1800" b="0" i="1" kern="1200" baseline="0" dirty="0" smtClean="0">
                          <a:solidFill>
                            <a:schemeClr val="tx1"/>
                          </a:solidFill>
                          <a:latin typeface="Times New Roman" pitchFamily="18" charset="0"/>
                          <a:ea typeface="+mn-ea"/>
                          <a:cs typeface="Times New Roman" pitchFamily="18" charset="0"/>
                        </a:rPr>
                        <a:t>ac = an </a:t>
                      </a:r>
                      <a:r>
                        <a:rPr lang="en-GB" sz="1800" b="0" kern="1200" baseline="0" dirty="0" smtClean="0">
                          <a:solidFill>
                            <a:schemeClr val="tx1"/>
                          </a:solidFill>
                          <a:latin typeface="Times New Roman" pitchFamily="18" charset="0"/>
                          <a:ea typeface="+mn-ea"/>
                          <a:cs typeface="Times New Roman" pitchFamily="18" charset="0"/>
                        </a:rPr>
                        <a:t>academic website, probably a University</a:t>
                      </a:r>
                      <a:endParaRPr lang="en-GB" sz="1800" b="0" dirty="0">
                        <a:solidFill>
                          <a:schemeClr val="tx1"/>
                        </a:solidFill>
                        <a:latin typeface="Times New Roman" pitchFamily="18" charset="0"/>
                        <a:ea typeface="Calibri"/>
                        <a:cs typeface="Times New Roman"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pPr algn="l"/>
                      <a:r>
                        <a:rPr lang="en-GB" sz="1800" b="0" i="0" kern="1200" baseline="0" dirty="0" smtClean="0">
                          <a:solidFill>
                            <a:schemeClr val="tx1"/>
                          </a:solidFill>
                          <a:latin typeface="Times New Roman" pitchFamily="18" charset="0"/>
                          <a:ea typeface="+mn-ea"/>
                          <a:cs typeface="Times New Roman" pitchFamily="18" charset="0"/>
                        </a:rPr>
                        <a:t>2. Search engine</a:t>
                      </a:r>
                      <a:endParaRPr lang="en-GB" sz="1600" b="0" i="0" dirty="0">
                        <a:solidFill>
                          <a:schemeClr val="tx1"/>
                        </a:solidFill>
                        <a:latin typeface="Times New Roman" pitchFamily="18" charset="0"/>
                        <a:ea typeface="Calibri"/>
                        <a:cs typeface="Times New Roman"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800" b="0" kern="1200" baseline="0" dirty="0" smtClean="0">
                          <a:solidFill>
                            <a:schemeClr val="tx1"/>
                          </a:solidFill>
                          <a:latin typeface="Times New Roman" pitchFamily="18" charset="0"/>
                          <a:ea typeface="+mn-ea"/>
                          <a:cs typeface="Times New Roman" pitchFamily="18" charset="0"/>
                        </a:rPr>
                        <a:t>a program which finds websites and webpages</a:t>
                      </a:r>
                      <a:endParaRPr lang="en-GB" sz="1600" b="0" dirty="0">
                        <a:solidFill>
                          <a:schemeClr val="tx1"/>
                        </a:solidFill>
                        <a:latin typeface="Times New Roman" pitchFamily="18" charset="0"/>
                        <a:ea typeface="Calibri"/>
                        <a:cs typeface="Times New Roman"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pPr algn="l"/>
                      <a:r>
                        <a:rPr lang="en-GB" sz="1800" b="0" i="0" kern="1200" baseline="0" dirty="0" smtClean="0">
                          <a:solidFill>
                            <a:schemeClr val="tx1"/>
                          </a:solidFill>
                          <a:latin typeface="Times New Roman" pitchFamily="18" charset="0"/>
                          <a:ea typeface="+mn-ea"/>
                          <a:cs typeface="Times New Roman" pitchFamily="18" charset="0"/>
                        </a:rPr>
                        <a:t>3. The Internet</a:t>
                      </a:r>
                      <a:endParaRPr lang="en-GB" sz="1600" b="0" i="0" dirty="0">
                        <a:solidFill>
                          <a:schemeClr val="tx1"/>
                        </a:solidFill>
                        <a:latin typeface="Times New Roman" pitchFamily="18" charset="0"/>
                        <a:ea typeface="Calibri"/>
                        <a:cs typeface="Times New Roman"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800" b="0" kern="1200" baseline="0" dirty="0" smtClean="0">
                          <a:solidFill>
                            <a:schemeClr val="tx1"/>
                          </a:solidFill>
                          <a:latin typeface="Times New Roman" pitchFamily="18" charset="0"/>
                          <a:ea typeface="+mn-ea"/>
                          <a:cs typeface="Times New Roman" pitchFamily="18" charset="0"/>
                        </a:rPr>
                        <a:t>the way computers in different locations are linked together to share information</a:t>
                      </a:r>
                      <a:endParaRPr lang="en-GB" sz="1600" b="0" dirty="0">
                        <a:solidFill>
                          <a:schemeClr val="tx1"/>
                        </a:solidFill>
                        <a:latin typeface="Times New Roman" pitchFamily="18" charset="0"/>
                        <a:ea typeface="Calibri"/>
                        <a:cs typeface="Times New Roman"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86080">
                <a:tc>
                  <a:txBody>
                    <a:bodyPr/>
                    <a:lstStyle/>
                    <a:p>
                      <a:pPr algn="l">
                        <a:lnSpc>
                          <a:spcPct val="200000"/>
                        </a:lnSpc>
                        <a:spcAft>
                          <a:spcPts val="0"/>
                        </a:spcAft>
                      </a:pPr>
                      <a:r>
                        <a:rPr lang="en-GB" sz="1800" b="0" i="0" kern="1200" baseline="0" dirty="0" smtClean="0">
                          <a:solidFill>
                            <a:schemeClr val="tx1"/>
                          </a:solidFill>
                          <a:latin typeface="Times New Roman" pitchFamily="18" charset="0"/>
                          <a:ea typeface="+mn-ea"/>
                          <a:cs typeface="Times New Roman" pitchFamily="18" charset="0"/>
                        </a:rPr>
                        <a:t>4. webpage</a:t>
                      </a:r>
                      <a:endParaRPr lang="en-GB" sz="1600" b="0" i="0" dirty="0">
                        <a:solidFill>
                          <a:schemeClr val="tx1"/>
                        </a:solidFill>
                        <a:latin typeface="Times New Roman" pitchFamily="18" charset="0"/>
                        <a:ea typeface="Calibri"/>
                        <a:cs typeface="Times New Roman"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lnSpc>
                          <a:spcPct val="200000"/>
                        </a:lnSpc>
                        <a:spcAft>
                          <a:spcPts val="0"/>
                        </a:spcAft>
                      </a:pPr>
                      <a:r>
                        <a:rPr lang="en-GB" sz="1800" b="0" kern="1200" baseline="0" dirty="0" smtClean="0">
                          <a:solidFill>
                            <a:schemeClr val="tx1"/>
                          </a:solidFill>
                          <a:latin typeface="Times New Roman" pitchFamily="18" charset="0"/>
                          <a:ea typeface="+mn-ea"/>
                          <a:cs typeface="Times New Roman" pitchFamily="18" charset="0"/>
                        </a:rPr>
                        <a:t>one page on a website</a:t>
                      </a:r>
                      <a:endParaRPr lang="en-GB" sz="1600" b="0" dirty="0">
                        <a:solidFill>
                          <a:schemeClr val="tx1"/>
                        </a:solidFill>
                        <a:latin typeface="Times New Roman" pitchFamily="18" charset="0"/>
                        <a:ea typeface="Calibri"/>
                        <a:cs typeface="Times New Roman"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pPr algn="l">
                        <a:lnSpc>
                          <a:spcPct val="200000"/>
                        </a:lnSpc>
                        <a:spcAft>
                          <a:spcPts val="0"/>
                        </a:spcAft>
                      </a:pPr>
                      <a:r>
                        <a:rPr lang="en-GB" sz="1800" b="0" i="0" kern="1200" baseline="0" dirty="0" smtClean="0">
                          <a:solidFill>
                            <a:schemeClr val="tx1"/>
                          </a:solidFill>
                          <a:latin typeface="Times New Roman" pitchFamily="18" charset="0"/>
                          <a:ea typeface="+mn-ea"/>
                          <a:cs typeface="Times New Roman" pitchFamily="18" charset="0"/>
                        </a:rPr>
                        <a:t>5. website</a:t>
                      </a:r>
                      <a:endParaRPr lang="en-GB" sz="1600" b="0" i="0" dirty="0">
                        <a:solidFill>
                          <a:schemeClr val="tx1"/>
                        </a:solidFill>
                        <a:latin typeface="Times New Roman" pitchFamily="18" charset="0"/>
                        <a:ea typeface="Calibri"/>
                        <a:cs typeface="Times New Roman"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800" b="0" kern="1200" baseline="0" dirty="0" smtClean="0">
                          <a:solidFill>
                            <a:schemeClr val="tx1"/>
                          </a:solidFill>
                          <a:latin typeface="Times New Roman" pitchFamily="18" charset="0"/>
                          <a:ea typeface="+mn-ea"/>
                          <a:cs typeface="Times New Roman" pitchFamily="18" charset="0"/>
                        </a:rPr>
                        <a:t>a set of webpages on the world</a:t>
                      </a:r>
                    </a:p>
                    <a:p>
                      <a:r>
                        <a:rPr lang="en-GB" sz="1800" b="0" kern="1200" baseline="0" dirty="0" smtClean="0">
                          <a:solidFill>
                            <a:schemeClr val="tx1"/>
                          </a:solidFill>
                          <a:latin typeface="Times New Roman" pitchFamily="18" charset="0"/>
                          <a:ea typeface="+mn-ea"/>
                          <a:cs typeface="Times New Roman" pitchFamily="18" charset="0"/>
                        </a:rPr>
                        <a:t>wide web</a:t>
                      </a:r>
                      <a:endParaRPr lang="en-GB" sz="1600" b="0" dirty="0">
                        <a:solidFill>
                          <a:schemeClr val="tx1"/>
                        </a:solidFill>
                        <a:latin typeface="Times New Roman" pitchFamily="18" charset="0"/>
                        <a:ea typeface="Calibri"/>
                        <a:cs typeface="Times New Roman"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pPr algn="l">
                        <a:lnSpc>
                          <a:spcPct val="200000"/>
                        </a:lnSpc>
                        <a:spcAft>
                          <a:spcPts val="0"/>
                        </a:spcAft>
                      </a:pPr>
                      <a:r>
                        <a:rPr lang="en-GB" sz="1800" b="0" i="0" kern="1200" baseline="0" dirty="0" smtClean="0">
                          <a:solidFill>
                            <a:schemeClr val="tx1"/>
                          </a:solidFill>
                          <a:latin typeface="Times New Roman" pitchFamily="18" charset="0"/>
                          <a:ea typeface="+mn-ea"/>
                          <a:cs typeface="Times New Roman" pitchFamily="18" charset="0"/>
                        </a:rPr>
                        <a:t>6. portal</a:t>
                      </a:r>
                      <a:endParaRPr lang="en-GB" sz="1600" b="0" i="0" dirty="0">
                        <a:solidFill>
                          <a:schemeClr val="tx1"/>
                        </a:solidFill>
                        <a:latin typeface="Times New Roman" pitchFamily="18" charset="0"/>
                        <a:ea typeface="Calibri"/>
                        <a:cs typeface="Times New Roman"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800" b="0" kern="1200" baseline="0" dirty="0" smtClean="0">
                          <a:solidFill>
                            <a:schemeClr val="tx1"/>
                          </a:solidFill>
                          <a:latin typeface="Times New Roman" pitchFamily="18" charset="0"/>
                          <a:ea typeface="+mn-ea"/>
                          <a:cs typeface="Times New Roman" pitchFamily="18" charset="0"/>
                        </a:rPr>
                        <a:t>an entrance on the Internet to a set of resources</a:t>
                      </a:r>
                      <a:endParaRPr lang="en-GB" sz="1600" b="0" dirty="0">
                        <a:solidFill>
                          <a:schemeClr val="tx1"/>
                        </a:solidFill>
                        <a:latin typeface="Times New Roman" pitchFamily="18" charset="0"/>
                        <a:ea typeface="Calibri"/>
                        <a:cs typeface="Times New Roman"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pPr algn="l">
                        <a:lnSpc>
                          <a:spcPct val="100000"/>
                        </a:lnSpc>
                        <a:spcAft>
                          <a:spcPts val="0"/>
                        </a:spcAft>
                      </a:pPr>
                      <a:r>
                        <a:rPr lang="en-GB" sz="1800" b="0" i="0" kern="1200" baseline="0" dirty="0" smtClean="0">
                          <a:solidFill>
                            <a:schemeClr val="tx1"/>
                          </a:solidFill>
                          <a:latin typeface="Times New Roman" pitchFamily="18" charset="0"/>
                          <a:ea typeface="+mn-ea"/>
                          <a:cs typeface="Times New Roman" pitchFamily="18" charset="0"/>
                        </a:rPr>
                        <a:t>7. Virus</a:t>
                      </a:r>
                      <a:endParaRPr lang="en-GB" sz="1600" b="0" i="0" dirty="0">
                        <a:solidFill>
                          <a:schemeClr val="tx1"/>
                        </a:solidFill>
                        <a:latin typeface="Times New Roman" pitchFamily="18" charset="0"/>
                        <a:ea typeface="Calibri"/>
                        <a:cs typeface="Times New Roman"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800" b="0" kern="1200" baseline="0" dirty="0" smtClean="0">
                          <a:solidFill>
                            <a:schemeClr val="tx1"/>
                          </a:solidFill>
                          <a:latin typeface="Times New Roman" pitchFamily="18" charset="0"/>
                          <a:ea typeface="+mn-ea"/>
                          <a:cs typeface="Times New Roman" pitchFamily="18" charset="0"/>
                        </a:rPr>
                        <a:t>a program which damages computer documents or programs</a:t>
                      </a:r>
                      <a:endParaRPr lang="en-GB" sz="1600" b="0" dirty="0">
                        <a:solidFill>
                          <a:schemeClr val="tx1"/>
                        </a:solidFill>
                        <a:latin typeface="Times New Roman" pitchFamily="18" charset="0"/>
                        <a:ea typeface="Calibri"/>
                        <a:cs typeface="Times New Roman"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pPr algn="l">
                        <a:lnSpc>
                          <a:spcPct val="100000"/>
                        </a:lnSpc>
                        <a:spcAft>
                          <a:spcPts val="0"/>
                        </a:spcAft>
                      </a:pPr>
                      <a:r>
                        <a:rPr lang="en-GB" sz="1800" b="0" i="0" kern="1200" baseline="0" dirty="0" smtClean="0">
                          <a:solidFill>
                            <a:schemeClr val="tx1"/>
                          </a:solidFill>
                          <a:latin typeface="Times New Roman" pitchFamily="18" charset="0"/>
                          <a:ea typeface="+mn-ea"/>
                          <a:cs typeface="Times New Roman" pitchFamily="18" charset="0"/>
                        </a:rPr>
                        <a:t>8. link</a:t>
                      </a:r>
                      <a:endParaRPr lang="en-GB" sz="1600" b="0" i="0" dirty="0">
                        <a:solidFill>
                          <a:schemeClr val="tx1"/>
                        </a:solidFill>
                        <a:latin typeface="Times New Roman" pitchFamily="18" charset="0"/>
                        <a:ea typeface="Calibri"/>
                        <a:cs typeface="Times New Roman"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800" b="0" kern="1200" baseline="0" dirty="0" smtClean="0">
                          <a:solidFill>
                            <a:schemeClr val="tx1"/>
                          </a:solidFill>
                          <a:latin typeface="Times New Roman" pitchFamily="18" charset="0"/>
                          <a:ea typeface="+mn-ea"/>
                          <a:cs typeface="Times New Roman" pitchFamily="18" charset="0"/>
                        </a:rPr>
                        <a:t>a connection between two Internet documents</a:t>
                      </a:r>
                      <a:endParaRPr lang="en-GB" sz="1600" b="0" dirty="0">
                        <a:solidFill>
                          <a:schemeClr val="tx1"/>
                        </a:solidFill>
                        <a:latin typeface="Times New Roman" pitchFamily="18" charset="0"/>
                        <a:ea typeface="Calibri"/>
                        <a:cs typeface="Times New Roman"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pPr algn="l">
                        <a:lnSpc>
                          <a:spcPct val="100000"/>
                        </a:lnSpc>
                        <a:spcAft>
                          <a:spcPts val="0"/>
                        </a:spcAft>
                      </a:pPr>
                      <a:r>
                        <a:rPr lang="en-GB" sz="1800" b="0" i="0" kern="1200" baseline="0" dirty="0" smtClean="0">
                          <a:solidFill>
                            <a:schemeClr val="tx1"/>
                          </a:solidFill>
                          <a:latin typeface="Times New Roman" pitchFamily="18" charset="0"/>
                          <a:ea typeface="+mn-ea"/>
                          <a:cs typeface="Times New Roman" pitchFamily="18" charset="0"/>
                        </a:rPr>
                        <a:t>9. password</a:t>
                      </a:r>
                      <a:endParaRPr lang="en-GB" sz="1600" b="0" i="0" dirty="0">
                        <a:solidFill>
                          <a:schemeClr val="tx1"/>
                        </a:solidFill>
                        <a:latin typeface="Times New Roman" pitchFamily="18" charset="0"/>
                        <a:ea typeface="Calibri"/>
                        <a:cs typeface="Times New Roman"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800" b="0" kern="1200" baseline="0" dirty="0" smtClean="0">
                          <a:solidFill>
                            <a:schemeClr val="tx1"/>
                          </a:solidFill>
                          <a:latin typeface="Times New Roman" pitchFamily="18" charset="0"/>
                          <a:ea typeface="+mn-ea"/>
                          <a:cs typeface="Times New Roman" pitchFamily="18" charset="0"/>
                        </a:rPr>
                        <a:t>a way of protecting your computer or documents on your computer</a:t>
                      </a:r>
                      <a:endParaRPr lang="en-GB" sz="1600" b="0" dirty="0">
                        <a:solidFill>
                          <a:schemeClr val="tx1"/>
                        </a:solidFill>
                        <a:latin typeface="Times New Roman" pitchFamily="18" charset="0"/>
                        <a:ea typeface="Calibri"/>
                        <a:cs typeface="Times New Roman"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txBody>
          <a:bodyPr>
            <a:normAutofit/>
          </a:bodyPr>
          <a:lstStyle/>
          <a:p>
            <a:pPr algn="l">
              <a:lnSpc>
                <a:spcPct val="200000"/>
              </a:lnSpc>
            </a:pPr>
            <a:r>
              <a:rPr lang="en-GB" sz="2400" dirty="0" smtClean="0">
                <a:latin typeface="Times New Roman" pitchFamily="18" charset="0"/>
                <a:cs typeface="Times New Roman" pitchFamily="18" charset="0"/>
              </a:rPr>
              <a:t>                            </a:t>
            </a:r>
            <a:r>
              <a:rPr lang="en-GB" sz="2400" dirty="0" smtClean="0">
                <a:solidFill>
                  <a:srgbClr val="FF0000"/>
                </a:solidFill>
                <a:latin typeface="Times New Roman" pitchFamily="18" charset="0"/>
                <a:cs typeface="Times New Roman" pitchFamily="18" charset="0"/>
              </a:rPr>
              <a:t>1.11. B. Developing independent learning</a:t>
            </a:r>
            <a:br>
              <a:rPr lang="en-GB" sz="2400" dirty="0" smtClean="0">
                <a:solidFill>
                  <a:srgbClr val="FF0000"/>
                </a:solidFill>
                <a:latin typeface="Times New Roman" pitchFamily="18" charset="0"/>
                <a:cs typeface="Times New Roman" pitchFamily="18" charset="0"/>
              </a:rPr>
            </a:br>
            <a:r>
              <a:rPr lang="en-GB" sz="2400" dirty="0" smtClean="0">
                <a:solidFill>
                  <a:srgbClr val="FF0000"/>
                </a:solidFill>
                <a:latin typeface="Times New Roman" pitchFamily="18" charset="0"/>
                <a:cs typeface="Times New Roman" pitchFamily="18" charset="0"/>
              </a:rPr>
              <a:t>                                                      page. 23</a:t>
            </a:r>
            <a:r>
              <a:rPr lang="en-GB" sz="2400" dirty="0" smtClean="0">
                <a:latin typeface="Times New Roman" pitchFamily="18" charset="0"/>
                <a:cs typeface="Times New Roman" pitchFamily="18" charset="0"/>
              </a:rPr>
              <a:t/>
            </a:r>
            <a:br>
              <a:rPr lang="en-GB" sz="2400" dirty="0" smtClean="0">
                <a:latin typeface="Times New Roman" pitchFamily="18" charset="0"/>
                <a:cs typeface="Times New Roman" pitchFamily="18" charset="0"/>
              </a:rPr>
            </a:br>
            <a:r>
              <a:rPr lang="en-GB" sz="2400" dirty="0" smtClean="0">
                <a:latin typeface="Times New Roman" pitchFamily="18" charset="0"/>
                <a:cs typeface="Times New Roman" pitchFamily="18" charset="0"/>
              </a:rPr>
              <a:t>    1- topic.</a:t>
            </a:r>
            <a:br>
              <a:rPr lang="en-GB" sz="2400" dirty="0" smtClean="0">
                <a:latin typeface="Times New Roman" pitchFamily="18" charset="0"/>
                <a:cs typeface="Times New Roman" pitchFamily="18" charset="0"/>
              </a:rPr>
            </a:br>
            <a:r>
              <a:rPr lang="en-GB" sz="2400" dirty="0" smtClean="0">
                <a:latin typeface="Times New Roman" pitchFamily="18" charset="0"/>
                <a:cs typeface="Times New Roman" pitchFamily="18" charset="0"/>
              </a:rPr>
              <a:t>    2- secondary.</a:t>
            </a:r>
            <a:br>
              <a:rPr lang="en-GB" sz="2400" dirty="0" smtClean="0">
                <a:latin typeface="Times New Roman" pitchFamily="18" charset="0"/>
                <a:cs typeface="Times New Roman" pitchFamily="18" charset="0"/>
              </a:rPr>
            </a:br>
            <a:r>
              <a:rPr lang="en-GB" sz="2400" dirty="0" smtClean="0">
                <a:latin typeface="Times New Roman" pitchFamily="18" charset="0"/>
                <a:cs typeface="Times New Roman" pitchFamily="18" charset="0"/>
              </a:rPr>
              <a:t>    3- primary.</a:t>
            </a:r>
            <a:br>
              <a:rPr lang="en-GB" sz="2400" dirty="0" smtClean="0">
                <a:latin typeface="Times New Roman" pitchFamily="18" charset="0"/>
                <a:cs typeface="Times New Roman" pitchFamily="18" charset="0"/>
              </a:rPr>
            </a:br>
            <a:r>
              <a:rPr lang="en-GB" sz="2400" dirty="0" smtClean="0">
                <a:latin typeface="Times New Roman" pitchFamily="18" charset="0"/>
                <a:cs typeface="Times New Roman" pitchFamily="18" charset="0"/>
              </a:rPr>
              <a:t>    4- experiment.</a:t>
            </a:r>
            <a:br>
              <a:rPr lang="en-GB" sz="2400" dirty="0" smtClean="0">
                <a:latin typeface="Times New Roman" pitchFamily="18" charset="0"/>
                <a:cs typeface="Times New Roman" pitchFamily="18" charset="0"/>
              </a:rPr>
            </a:br>
            <a:r>
              <a:rPr lang="en-GB" sz="2400" dirty="0" smtClean="0">
                <a:latin typeface="Times New Roman" pitchFamily="18" charset="0"/>
                <a:cs typeface="Times New Roman" pitchFamily="18" charset="0"/>
              </a:rPr>
              <a:t>    5- recording.</a:t>
            </a:r>
            <a:br>
              <a:rPr lang="en-GB" sz="2400" dirty="0" smtClean="0">
                <a:latin typeface="Times New Roman" pitchFamily="18" charset="0"/>
                <a:cs typeface="Times New Roman" pitchFamily="18" charset="0"/>
              </a:rPr>
            </a:br>
            <a:r>
              <a:rPr lang="en-GB" sz="2400" dirty="0" smtClean="0">
                <a:latin typeface="Times New Roman" pitchFamily="18" charset="0"/>
                <a:cs typeface="Times New Roman" pitchFamily="18" charset="0"/>
              </a:rPr>
              <a:t>    6- data.</a:t>
            </a:r>
            <a:endParaRPr lang="en-GB"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txBody>
          <a:bodyPr>
            <a:normAutofit/>
          </a:bodyPr>
          <a:lstStyle/>
          <a:p>
            <a:pPr>
              <a:lnSpc>
                <a:spcPct val="150000"/>
              </a:lnSpc>
            </a:pPr>
            <a:r>
              <a:rPr lang="en-GB" sz="2000" dirty="0" smtClean="0">
                <a:solidFill>
                  <a:srgbClr val="FF0000"/>
                </a:solidFill>
              </a:rPr>
              <a:t>1.12 </a:t>
            </a:r>
            <a:br>
              <a:rPr lang="en-GB" sz="2000" dirty="0" smtClean="0">
                <a:solidFill>
                  <a:srgbClr val="FF0000"/>
                </a:solidFill>
              </a:rPr>
            </a:br>
            <a:r>
              <a:rPr lang="en-GB" sz="2000" dirty="0" smtClean="0">
                <a:solidFill>
                  <a:srgbClr val="FF0000"/>
                </a:solidFill>
              </a:rPr>
              <a:t>C. Understanding vocabulary in context</a:t>
            </a:r>
            <a:br>
              <a:rPr lang="en-GB" sz="2000" dirty="0" smtClean="0">
                <a:solidFill>
                  <a:srgbClr val="FF0000"/>
                </a:solidFill>
              </a:rPr>
            </a:br>
            <a:r>
              <a:rPr lang="en-GB" sz="2000" dirty="0" smtClean="0">
                <a:solidFill>
                  <a:srgbClr val="FF0000"/>
                </a:solidFill>
              </a:rPr>
              <a:t>page. 24</a:t>
            </a:r>
            <a:r>
              <a:rPr lang="en-GB" sz="2000" dirty="0" smtClean="0"/>
              <a:t/>
            </a:r>
            <a:br>
              <a:rPr lang="en-GB" sz="2000" dirty="0" smtClean="0"/>
            </a:br>
            <a:r>
              <a:rPr lang="en-GB" sz="2000" dirty="0" smtClean="0"/>
              <a:t/>
            </a:r>
            <a:br>
              <a:rPr lang="en-GB" sz="2000" dirty="0" smtClean="0"/>
            </a:br>
            <a:r>
              <a:rPr lang="en-GB" sz="2000" dirty="0" smtClean="0"/>
              <a:t/>
            </a:r>
            <a:br>
              <a:rPr lang="en-GB" sz="2000" dirty="0" smtClean="0"/>
            </a:br>
            <a:r>
              <a:rPr lang="en-GB" sz="2000" dirty="0" smtClean="0"/>
              <a:t/>
            </a:r>
            <a:br>
              <a:rPr lang="en-GB" sz="2000" dirty="0" smtClean="0"/>
            </a:br>
            <a:r>
              <a:rPr lang="en-GB" sz="2000" dirty="0" smtClean="0"/>
              <a:t/>
            </a:r>
            <a:br>
              <a:rPr lang="en-GB" sz="2000" dirty="0" smtClean="0"/>
            </a:br>
            <a:r>
              <a:rPr lang="en-GB" sz="2000" dirty="0" smtClean="0"/>
              <a:t/>
            </a:r>
            <a:br>
              <a:rPr lang="en-GB" sz="2000" dirty="0" smtClean="0"/>
            </a:br>
            <a:r>
              <a:rPr lang="en-GB" sz="2000" dirty="0" smtClean="0"/>
              <a:t/>
            </a:r>
            <a:br>
              <a:rPr lang="en-GB" sz="2000" dirty="0" smtClean="0"/>
            </a:br>
            <a:r>
              <a:rPr lang="en-GB" sz="2000" dirty="0" smtClean="0"/>
              <a:t/>
            </a:r>
            <a:br>
              <a:rPr lang="en-GB" sz="2000" dirty="0" smtClean="0"/>
            </a:br>
            <a:r>
              <a:rPr lang="en-GB" sz="2000" dirty="0" smtClean="0"/>
              <a:t/>
            </a:r>
            <a:br>
              <a:rPr lang="en-GB" sz="2000" dirty="0" smtClean="0"/>
            </a:br>
            <a:r>
              <a:rPr lang="en-GB" sz="2000" dirty="0" smtClean="0"/>
              <a:t/>
            </a:r>
            <a:br>
              <a:rPr lang="en-GB" sz="2000" dirty="0" smtClean="0"/>
            </a:br>
            <a:r>
              <a:rPr lang="en-GB" sz="2000" dirty="0" smtClean="0"/>
              <a:t/>
            </a:r>
            <a:br>
              <a:rPr lang="en-GB" sz="2000" dirty="0" smtClean="0"/>
            </a:br>
            <a:endParaRPr lang="en-GB" sz="2000" dirty="0">
              <a:latin typeface="Times New Roman" pitchFamily="18" charset="0"/>
              <a:cs typeface="Times New Roman" pitchFamily="18" charset="0"/>
            </a:endParaRPr>
          </a:p>
        </p:txBody>
      </p:sp>
      <p:graphicFrame>
        <p:nvGraphicFramePr>
          <p:cNvPr id="3" name="Table 2"/>
          <p:cNvGraphicFramePr>
            <a:graphicFrameLocks noGrp="1"/>
          </p:cNvGraphicFramePr>
          <p:nvPr/>
        </p:nvGraphicFramePr>
        <p:xfrm>
          <a:off x="1142976" y="1714488"/>
          <a:ext cx="7000924" cy="4851400"/>
        </p:xfrm>
        <a:graphic>
          <a:graphicData uri="http://schemas.openxmlformats.org/drawingml/2006/table">
            <a:tbl>
              <a:tblPr firstRow="1" bandRow="1">
                <a:tableStyleId>{5C22544A-7EE6-4342-B048-85BDC9FD1C3A}</a:tableStyleId>
              </a:tblPr>
              <a:tblGrid>
                <a:gridCol w="1785950"/>
                <a:gridCol w="5214974"/>
              </a:tblGrid>
              <a:tr h="370840">
                <a:tc>
                  <a:txBody>
                    <a:bodyPr/>
                    <a:lstStyle/>
                    <a:p>
                      <a:r>
                        <a:rPr lang="en-GB" sz="1800" b="0" kern="1200" baseline="0" dirty="0" smtClean="0">
                          <a:solidFill>
                            <a:schemeClr val="tx1"/>
                          </a:solidFill>
                          <a:latin typeface="Times New Roman" pitchFamily="18" charset="0"/>
                          <a:ea typeface="+mn-ea"/>
                          <a:cs typeface="Times New Roman" pitchFamily="18" charset="0"/>
                        </a:rPr>
                        <a:t>1. sensibly</a:t>
                      </a:r>
                      <a:endParaRPr lang="en-GB" b="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800" b="0" i="0" kern="1200" baseline="0" dirty="0" smtClean="0">
                          <a:solidFill>
                            <a:schemeClr val="tx1"/>
                          </a:solidFill>
                          <a:latin typeface="Times New Roman" pitchFamily="18" charset="0"/>
                          <a:ea typeface="+mn-ea"/>
                          <a:cs typeface="Times New Roman" pitchFamily="18" charset="0"/>
                        </a:rPr>
                        <a:t>(adv) in a correct or practical way; He does not always behave ~.</a:t>
                      </a:r>
                      <a:endParaRPr lang="en-GB" b="0" i="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r>
                        <a:rPr lang="en-GB" sz="1800" b="0" kern="1200" baseline="0" dirty="0" smtClean="0">
                          <a:solidFill>
                            <a:schemeClr val="tx1"/>
                          </a:solidFill>
                          <a:latin typeface="Times New Roman" pitchFamily="18" charset="0"/>
                          <a:ea typeface="+mn-ea"/>
                          <a:cs typeface="Times New Roman" pitchFamily="18" charset="0"/>
                        </a:rPr>
                        <a:t>2. extracurricular</a:t>
                      </a:r>
                      <a:endParaRPr lang="en-GB" b="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800" i="0" kern="1200" baseline="0" dirty="0" smtClean="0">
                          <a:solidFill>
                            <a:schemeClr val="dk1"/>
                          </a:solidFill>
                          <a:latin typeface="Times New Roman" pitchFamily="18" charset="0"/>
                          <a:ea typeface="+mn-ea"/>
                          <a:cs typeface="Times New Roman" pitchFamily="18" charset="0"/>
                        </a:rPr>
                        <a:t>(</a:t>
                      </a:r>
                      <a:r>
                        <a:rPr lang="en-GB" sz="1800" i="0" kern="1200" baseline="0" dirty="0" err="1" smtClean="0">
                          <a:solidFill>
                            <a:schemeClr val="dk1"/>
                          </a:solidFill>
                          <a:latin typeface="Times New Roman" pitchFamily="18" charset="0"/>
                          <a:ea typeface="+mn-ea"/>
                          <a:cs typeface="Times New Roman" pitchFamily="18" charset="0"/>
                        </a:rPr>
                        <a:t>adj</a:t>
                      </a:r>
                      <a:r>
                        <a:rPr lang="en-GB" sz="1800" i="0" kern="1200" baseline="0" dirty="0" smtClean="0">
                          <a:solidFill>
                            <a:schemeClr val="dk1"/>
                          </a:solidFill>
                          <a:latin typeface="Times New Roman" pitchFamily="18" charset="0"/>
                          <a:ea typeface="+mn-ea"/>
                          <a:cs typeface="Times New Roman" pitchFamily="18" charset="0"/>
                        </a:rPr>
                        <a:t>) after lectures; There are many ~ activities at this</a:t>
                      </a:r>
                    </a:p>
                    <a:p>
                      <a:r>
                        <a:rPr lang="en-GB" sz="1800" i="0" kern="1200" baseline="0" dirty="0" smtClean="0">
                          <a:solidFill>
                            <a:schemeClr val="dk1"/>
                          </a:solidFill>
                          <a:latin typeface="Times New Roman" pitchFamily="18" charset="0"/>
                          <a:ea typeface="+mn-ea"/>
                          <a:cs typeface="Times New Roman" pitchFamily="18" charset="0"/>
                        </a:rPr>
                        <a:t>university.</a:t>
                      </a:r>
                      <a:endParaRPr lang="en-GB" b="0" i="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r>
                        <a:rPr lang="en-GB" sz="1800" b="0" kern="1200" baseline="0" dirty="0" smtClean="0">
                          <a:solidFill>
                            <a:schemeClr val="tx1"/>
                          </a:solidFill>
                          <a:latin typeface="Times New Roman" pitchFamily="18" charset="0"/>
                          <a:ea typeface="+mn-ea"/>
                          <a:cs typeface="Times New Roman" pitchFamily="18" charset="0"/>
                        </a:rPr>
                        <a:t>3. respect</a:t>
                      </a:r>
                      <a:endParaRPr lang="en-GB" b="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800" i="0" kern="1200" baseline="0" dirty="0" smtClean="0">
                          <a:solidFill>
                            <a:schemeClr val="dk1"/>
                          </a:solidFill>
                          <a:latin typeface="Times New Roman" pitchFamily="18" charset="0"/>
                          <a:ea typeface="+mn-ea"/>
                          <a:cs typeface="Times New Roman" pitchFamily="18" charset="0"/>
                        </a:rPr>
                        <a:t>(v) show someone you have a good opinion of them;</a:t>
                      </a:r>
                    </a:p>
                    <a:p>
                      <a:r>
                        <a:rPr lang="en-GB" sz="1800" i="0" kern="1200" baseline="0" dirty="0" smtClean="0">
                          <a:solidFill>
                            <a:schemeClr val="dk1"/>
                          </a:solidFill>
                          <a:latin typeface="Times New Roman" pitchFamily="18" charset="0"/>
                          <a:ea typeface="+mn-ea"/>
                          <a:cs typeface="Times New Roman" pitchFamily="18" charset="0"/>
                        </a:rPr>
                        <a:t>You should ~ people who are older than you.</a:t>
                      </a:r>
                      <a:endParaRPr lang="en-GB" b="0" i="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r>
                        <a:rPr lang="en-GB" sz="1800" b="0" kern="1200" baseline="0" dirty="0" smtClean="0">
                          <a:solidFill>
                            <a:schemeClr val="tx1"/>
                          </a:solidFill>
                          <a:latin typeface="Times New Roman" pitchFamily="18" charset="0"/>
                          <a:ea typeface="+mn-ea"/>
                          <a:cs typeface="Times New Roman" pitchFamily="18" charset="0"/>
                        </a:rPr>
                        <a:t>4. efficiently</a:t>
                      </a:r>
                      <a:endParaRPr lang="en-GB" b="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800" i="0" kern="1200" baseline="0" dirty="0" smtClean="0">
                          <a:solidFill>
                            <a:schemeClr val="dk1"/>
                          </a:solidFill>
                          <a:latin typeface="Times New Roman" pitchFamily="18" charset="0"/>
                          <a:ea typeface="+mn-ea"/>
                          <a:cs typeface="Times New Roman" pitchFamily="18" charset="0"/>
                        </a:rPr>
                        <a:t>(adv) with no waste of time; If you do this job ~, it will only take a short time.</a:t>
                      </a:r>
                      <a:endParaRPr lang="en-GB" b="0" i="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r>
                        <a:rPr lang="en-GB" sz="1800" b="0" kern="1200" baseline="0" dirty="0" smtClean="0">
                          <a:solidFill>
                            <a:schemeClr val="tx1"/>
                          </a:solidFill>
                          <a:latin typeface="Times New Roman" pitchFamily="18" charset="0"/>
                          <a:ea typeface="+mn-ea"/>
                          <a:cs typeface="Times New Roman" pitchFamily="18" charset="0"/>
                        </a:rPr>
                        <a:t>5. opinion</a:t>
                      </a:r>
                      <a:endParaRPr lang="en-GB" b="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800" i="0" kern="1200" baseline="0" dirty="0" smtClean="0">
                          <a:solidFill>
                            <a:schemeClr val="dk1"/>
                          </a:solidFill>
                          <a:latin typeface="Times New Roman" pitchFamily="18" charset="0"/>
                          <a:ea typeface="+mn-ea"/>
                          <a:cs typeface="Times New Roman" pitchFamily="18" charset="0"/>
                        </a:rPr>
                        <a:t>(n) personal idea or view; In my ~, the library is better</a:t>
                      </a:r>
                    </a:p>
                    <a:p>
                      <a:r>
                        <a:rPr lang="en-GB" sz="1800" i="0" kern="1200" baseline="0" dirty="0" smtClean="0">
                          <a:solidFill>
                            <a:schemeClr val="dk1"/>
                          </a:solidFill>
                          <a:latin typeface="Times New Roman" pitchFamily="18" charset="0"/>
                          <a:ea typeface="+mn-ea"/>
                          <a:cs typeface="Times New Roman" pitchFamily="18" charset="0"/>
                        </a:rPr>
                        <a:t>than the Internet for most research.</a:t>
                      </a:r>
                      <a:endParaRPr lang="en-GB" b="0" i="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r>
                        <a:rPr lang="en-GB" sz="1800" b="0" kern="1200" baseline="0" dirty="0" smtClean="0">
                          <a:solidFill>
                            <a:schemeClr val="tx1"/>
                          </a:solidFill>
                          <a:latin typeface="Times New Roman" pitchFamily="18" charset="0"/>
                          <a:ea typeface="+mn-ea"/>
                          <a:cs typeface="Times New Roman" pitchFamily="18" charset="0"/>
                        </a:rPr>
                        <a:t>6. permission</a:t>
                      </a:r>
                      <a:endParaRPr lang="en-GB" b="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800" i="0" kern="1200" baseline="0" dirty="0" smtClean="0">
                          <a:solidFill>
                            <a:schemeClr val="dk1"/>
                          </a:solidFill>
                          <a:latin typeface="Times New Roman" pitchFamily="18" charset="0"/>
                          <a:ea typeface="+mn-ea"/>
                          <a:cs typeface="Times New Roman" pitchFamily="18" charset="0"/>
                        </a:rPr>
                        <a:t>(n) allowing someone to do something; Have you got ~ to be here?</a:t>
                      </a:r>
                      <a:endParaRPr lang="en-GB" b="0" i="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r>
                        <a:rPr lang="en-GB" sz="1800" b="0" kern="1200" baseline="0" dirty="0" smtClean="0">
                          <a:solidFill>
                            <a:schemeClr val="tx1"/>
                          </a:solidFill>
                          <a:latin typeface="Times New Roman" pitchFamily="18" charset="0"/>
                          <a:ea typeface="+mn-ea"/>
                          <a:cs typeface="Times New Roman" pitchFamily="18" charset="0"/>
                        </a:rPr>
                        <a:t>7. remind</a:t>
                      </a:r>
                      <a:endParaRPr lang="en-GB" b="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800" i="0" kern="1200" baseline="0" dirty="0" smtClean="0">
                          <a:solidFill>
                            <a:schemeClr val="dk1"/>
                          </a:solidFill>
                          <a:latin typeface="Times New Roman" pitchFamily="18" charset="0"/>
                          <a:ea typeface="+mn-ea"/>
                          <a:cs typeface="Times New Roman" pitchFamily="18" charset="0"/>
                        </a:rPr>
                        <a:t>(v) make someone remember something; The</a:t>
                      </a:r>
                    </a:p>
                    <a:p>
                      <a:r>
                        <a:rPr lang="en-GB" sz="1800" i="0" kern="1200" baseline="0" dirty="0" smtClean="0">
                          <a:solidFill>
                            <a:schemeClr val="dk1"/>
                          </a:solidFill>
                          <a:latin typeface="Times New Roman" pitchFamily="18" charset="0"/>
                          <a:ea typeface="+mn-ea"/>
                          <a:cs typeface="Times New Roman" pitchFamily="18" charset="0"/>
                        </a:rPr>
                        <a:t>lecturer ~</a:t>
                      </a:r>
                      <a:r>
                        <a:rPr lang="en-GB" sz="1800" i="0" kern="1200" baseline="0" dirty="0" err="1" smtClean="0">
                          <a:solidFill>
                            <a:schemeClr val="dk1"/>
                          </a:solidFill>
                          <a:latin typeface="Times New Roman" pitchFamily="18" charset="0"/>
                          <a:ea typeface="+mn-ea"/>
                          <a:cs typeface="Times New Roman" pitchFamily="18" charset="0"/>
                        </a:rPr>
                        <a:t>ed</a:t>
                      </a:r>
                      <a:r>
                        <a:rPr lang="en-GB" sz="1800" i="0" kern="1200" baseline="0" dirty="0" smtClean="0">
                          <a:solidFill>
                            <a:schemeClr val="dk1"/>
                          </a:solidFill>
                          <a:latin typeface="Times New Roman" pitchFamily="18" charset="0"/>
                          <a:ea typeface="+mn-ea"/>
                          <a:cs typeface="Times New Roman" pitchFamily="18" charset="0"/>
                        </a:rPr>
                        <a:t> me to give in the assignment tomorrow.</a:t>
                      </a:r>
                      <a:endParaRPr lang="en-GB" b="0" i="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r>
                        <a:rPr lang="en-GB" sz="1800" b="0" kern="1200" baseline="0" dirty="0" smtClean="0">
                          <a:solidFill>
                            <a:schemeClr val="tx1"/>
                          </a:solidFill>
                          <a:latin typeface="Times New Roman" pitchFamily="18" charset="0"/>
                          <a:ea typeface="+mn-ea"/>
                          <a:cs typeface="Times New Roman" pitchFamily="18" charset="0"/>
                        </a:rPr>
                        <a:t>8. manage</a:t>
                      </a:r>
                      <a:endParaRPr lang="en-GB" b="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800" i="0" kern="1200" baseline="0" dirty="0" smtClean="0">
                          <a:solidFill>
                            <a:schemeClr val="dk1"/>
                          </a:solidFill>
                          <a:latin typeface="Times New Roman" pitchFamily="18" charset="0"/>
                          <a:ea typeface="+mn-ea"/>
                          <a:cs typeface="Times New Roman" pitchFamily="18" charset="0"/>
                        </a:rPr>
                        <a:t>(v) organize or control; They ~ their money very well.</a:t>
                      </a:r>
                      <a:endParaRPr lang="en-GB" b="0" i="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txBody>
          <a:bodyPr>
            <a:normAutofit/>
          </a:bodyPr>
          <a:lstStyle/>
          <a:p>
            <a:pPr>
              <a:lnSpc>
                <a:spcPct val="150000"/>
              </a:lnSpc>
            </a:pPr>
            <a:r>
              <a:rPr lang="en-GB" sz="2400" dirty="0" smtClean="0">
                <a:solidFill>
                  <a:srgbClr val="FF0000"/>
                </a:solidFill>
              </a:rPr>
              <a:t>1.13 </a:t>
            </a:r>
            <a:br>
              <a:rPr lang="en-GB" sz="2400" dirty="0" smtClean="0">
                <a:solidFill>
                  <a:srgbClr val="FF0000"/>
                </a:solidFill>
              </a:rPr>
            </a:br>
            <a:r>
              <a:rPr lang="en-GB" sz="2400" dirty="0" smtClean="0">
                <a:solidFill>
                  <a:srgbClr val="FF0000"/>
                </a:solidFill>
              </a:rPr>
              <a:t>A. Reviewing vocabulary </a:t>
            </a:r>
            <a:br>
              <a:rPr lang="en-GB" sz="2400" dirty="0" smtClean="0">
                <a:solidFill>
                  <a:srgbClr val="FF0000"/>
                </a:solidFill>
              </a:rPr>
            </a:br>
            <a:r>
              <a:rPr lang="en-GB" sz="2400" dirty="0" smtClean="0">
                <a:solidFill>
                  <a:srgbClr val="FF0000"/>
                </a:solidFill>
              </a:rPr>
              <a:t>page. 26</a:t>
            </a:r>
            <a:r>
              <a:rPr lang="en-GB" sz="2000" dirty="0" smtClean="0"/>
              <a:t/>
            </a:r>
            <a:br>
              <a:rPr lang="en-GB" sz="2000" dirty="0" smtClean="0"/>
            </a:br>
            <a:r>
              <a:rPr lang="en-GB" sz="2000" dirty="0" smtClean="0"/>
              <a:t/>
            </a:r>
            <a:br>
              <a:rPr lang="en-GB" sz="2000" dirty="0" smtClean="0"/>
            </a:br>
            <a:r>
              <a:rPr lang="en-GB" sz="2000" dirty="0" smtClean="0"/>
              <a:t/>
            </a:r>
            <a:br>
              <a:rPr lang="en-GB" sz="2000" dirty="0" smtClean="0"/>
            </a:br>
            <a:r>
              <a:rPr lang="en-GB" sz="2000" dirty="0" smtClean="0"/>
              <a:t/>
            </a:r>
            <a:br>
              <a:rPr lang="en-GB" sz="2000" dirty="0" smtClean="0"/>
            </a:br>
            <a:r>
              <a:rPr lang="en-GB" sz="2000" dirty="0" smtClean="0"/>
              <a:t/>
            </a:r>
            <a:br>
              <a:rPr lang="en-GB" sz="2000" dirty="0" smtClean="0"/>
            </a:br>
            <a:r>
              <a:rPr lang="en-GB" sz="2000" dirty="0" smtClean="0"/>
              <a:t/>
            </a:r>
            <a:br>
              <a:rPr lang="en-GB" sz="2000" dirty="0" smtClean="0"/>
            </a:br>
            <a:r>
              <a:rPr lang="en-GB" sz="2000" dirty="0" smtClean="0"/>
              <a:t/>
            </a:r>
            <a:br>
              <a:rPr lang="en-GB" sz="2000" dirty="0" smtClean="0"/>
            </a:br>
            <a:r>
              <a:rPr lang="en-GB" sz="2000" dirty="0" smtClean="0"/>
              <a:t/>
            </a:r>
            <a:br>
              <a:rPr lang="en-GB" sz="2000" dirty="0" smtClean="0"/>
            </a:br>
            <a:r>
              <a:rPr lang="en-GB" sz="2000" dirty="0" smtClean="0"/>
              <a:t/>
            </a:r>
            <a:br>
              <a:rPr lang="en-GB" sz="2000" dirty="0" smtClean="0"/>
            </a:br>
            <a:r>
              <a:rPr lang="en-GB" sz="2000" dirty="0" smtClean="0"/>
              <a:t/>
            </a:r>
            <a:br>
              <a:rPr lang="en-GB" sz="2000" dirty="0" smtClean="0"/>
            </a:br>
            <a:r>
              <a:rPr lang="en-GB" sz="2000" dirty="0" smtClean="0"/>
              <a:t/>
            </a:r>
            <a:br>
              <a:rPr lang="en-GB" sz="2000" dirty="0" smtClean="0"/>
            </a:br>
            <a:endParaRPr lang="en-GB" sz="2000" dirty="0">
              <a:latin typeface="Times New Roman" pitchFamily="18" charset="0"/>
              <a:cs typeface="Times New Roman" pitchFamily="18" charset="0"/>
            </a:endParaRPr>
          </a:p>
        </p:txBody>
      </p:sp>
      <p:graphicFrame>
        <p:nvGraphicFramePr>
          <p:cNvPr id="3" name="Table 2"/>
          <p:cNvGraphicFramePr>
            <a:graphicFrameLocks noGrp="1"/>
          </p:cNvGraphicFramePr>
          <p:nvPr/>
        </p:nvGraphicFramePr>
        <p:xfrm>
          <a:off x="2071670" y="1928802"/>
          <a:ext cx="4714908" cy="3962400"/>
        </p:xfrm>
        <a:graphic>
          <a:graphicData uri="http://schemas.openxmlformats.org/drawingml/2006/table">
            <a:tbl>
              <a:tblPr firstRow="1" bandRow="1">
                <a:tableStyleId>{5C22544A-7EE6-4342-B048-85BDC9FD1C3A}</a:tableStyleId>
              </a:tblPr>
              <a:tblGrid>
                <a:gridCol w="1785950"/>
                <a:gridCol w="2928958"/>
              </a:tblGrid>
              <a:tr h="370840">
                <a:tc>
                  <a:txBody>
                    <a:bodyPr/>
                    <a:lstStyle/>
                    <a:p>
                      <a:r>
                        <a:rPr lang="en-GB" sz="2000" b="0" i="0" dirty="0" smtClean="0">
                          <a:solidFill>
                            <a:schemeClr val="tx1"/>
                          </a:solidFill>
                          <a:latin typeface="Times New Roman" pitchFamily="18" charset="0"/>
                          <a:cs typeface="Times New Roman" pitchFamily="18" charset="0"/>
                        </a:rPr>
                        <a:t>Manage</a:t>
                      </a:r>
                      <a:endParaRPr lang="en-GB" sz="2000" b="0" i="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2000" b="0" i="0" kern="1200" baseline="0" dirty="0" smtClean="0">
                          <a:solidFill>
                            <a:schemeClr val="tx1"/>
                          </a:solidFill>
                          <a:latin typeface="Times New Roman" pitchFamily="18" charset="0"/>
                          <a:ea typeface="+mn-ea"/>
                          <a:cs typeface="Times New Roman" pitchFamily="18" charset="0"/>
                        </a:rPr>
                        <a:t>manage your life.</a:t>
                      </a:r>
                      <a:endParaRPr lang="en-GB" sz="2000" b="0" i="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r>
                        <a:rPr lang="en-GB" sz="2000" b="0" i="0" dirty="0" smtClean="0">
                          <a:solidFill>
                            <a:schemeClr val="tx1"/>
                          </a:solidFill>
                          <a:latin typeface="Times New Roman" pitchFamily="18" charset="0"/>
                          <a:cs typeface="Times New Roman" pitchFamily="18" charset="0"/>
                        </a:rPr>
                        <a:t>eat</a:t>
                      </a:r>
                      <a:endParaRPr lang="en-GB" sz="2000" b="0" i="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2000" i="0" kern="1200" baseline="0" dirty="0" smtClean="0">
                          <a:solidFill>
                            <a:schemeClr val="dk1"/>
                          </a:solidFill>
                          <a:latin typeface="Times New Roman" pitchFamily="18" charset="0"/>
                          <a:ea typeface="+mn-ea"/>
                          <a:cs typeface="Times New Roman" pitchFamily="18" charset="0"/>
                        </a:rPr>
                        <a:t>Eat healthily</a:t>
                      </a:r>
                      <a:endParaRPr lang="en-GB" sz="2000" b="0" i="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r>
                        <a:rPr lang="en-GB" sz="2000" b="0" i="0" dirty="0" smtClean="0">
                          <a:solidFill>
                            <a:schemeClr val="tx1"/>
                          </a:solidFill>
                          <a:latin typeface="Times New Roman" pitchFamily="18" charset="0"/>
                          <a:cs typeface="Times New Roman" pitchFamily="18" charset="0"/>
                        </a:rPr>
                        <a:t>respect</a:t>
                      </a:r>
                      <a:endParaRPr lang="en-GB" sz="2000" b="0" i="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2000" i="0" kern="1200" baseline="0" dirty="0" smtClean="0">
                          <a:solidFill>
                            <a:schemeClr val="dk1"/>
                          </a:solidFill>
                          <a:latin typeface="Times New Roman" pitchFamily="18" charset="0"/>
                          <a:ea typeface="+mn-ea"/>
                          <a:cs typeface="Times New Roman" pitchFamily="18" charset="0"/>
                        </a:rPr>
                        <a:t>respect fellow students</a:t>
                      </a:r>
                      <a:endParaRPr lang="en-GB" sz="2000" b="0" i="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r>
                        <a:rPr lang="en-GB" sz="2000" b="0" i="0" dirty="0" smtClean="0">
                          <a:solidFill>
                            <a:schemeClr val="tx1"/>
                          </a:solidFill>
                          <a:latin typeface="Times New Roman" pitchFamily="18" charset="0"/>
                          <a:cs typeface="Times New Roman" pitchFamily="18" charset="0"/>
                        </a:rPr>
                        <a:t>do</a:t>
                      </a:r>
                      <a:endParaRPr lang="en-GB" sz="2000" b="0" i="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2000" i="0" kern="1200" baseline="0" dirty="0" smtClean="0">
                          <a:solidFill>
                            <a:schemeClr val="dk1"/>
                          </a:solidFill>
                          <a:latin typeface="Times New Roman" pitchFamily="18" charset="0"/>
                          <a:ea typeface="+mn-ea"/>
                          <a:cs typeface="Times New Roman" pitchFamily="18" charset="0"/>
                        </a:rPr>
                        <a:t>do research</a:t>
                      </a:r>
                      <a:endParaRPr lang="en-GB" sz="2000" b="0" i="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r>
                        <a:rPr lang="en-GB" sz="2000" b="0" i="0" dirty="0" smtClean="0">
                          <a:solidFill>
                            <a:schemeClr val="tx1"/>
                          </a:solidFill>
                          <a:latin typeface="Times New Roman" pitchFamily="18" charset="0"/>
                          <a:cs typeface="Times New Roman" pitchFamily="18" charset="0"/>
                        </a:rPr>
                        <a:t>miss</a:t>
                      </a:r>
                      <a:endParaRPr lang="en-GB" sz="2000" b="0" i="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2000" i="0" kern="1200" baseline="0" dirty="0" smtClean="0">
                          <a:solidFill>
                            <a:schemeClr val="dk1"/>
                          </a:solidFill>
                          <a:latin typeface="Times New Roman" pitchFamily="18" charset="0"/>
                          <a:ea typeface="+mn-ea"/>
                          <a:cs typeface="Times New Roman" pitchFamily="18" charset="0"/>
                        </a:rPr>
                        <a:t>miss deadlines</a:t>
                      </a:r>
                      <a:endParaRPr lang="en-GB" sz="2000" b="0" i="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r>
                        <a:rPr lang="en-GB" sz="2000" b="0" i="0" dirty="0" smtClean="0">
                          <a:solidFill>
                            <a:schemeClr val="tx1"/>
                          </a:solidFill>
                          <a:latin typeface="Times New Roman" pitchFamily="18" charset="0"/>
                          <a:cs typeface="Times New Roman" pitchFamily="18" charset="0"/>
                        </a:rPr>
                        <a:t>Spend</a:t>
                      </a:r>
                      <a:endParaRPr lang="en-GB" sz="2000" b="0" i="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2000" i="0" kern="1200" baseline="0" dirty="0" smtClean="0">
                          <a:solidFill>
                            <a:schemeClr val="dk1"/>
                          </a:solidFill>
                          <a:latin typeface="Times New Roman" pitchFamily="18" charset="0"/>
                          <a:ea typeface="+mn-ea"/>
                          <a:cs typeface="Times New Roman" pitchFamily="18" charset="0"/>
                        </a:rPr>
                        <a:t>spend time studying</a:t>
                      </a:r>
                      <a:endParaRPr lang="en-GB" sz="2000" b="0" i="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r>
                        <a:rPr lang="en-GB" sz="2000" b="0" i="0" dirty="0" smtClean="0">
                          <a:solidFill>
                            <a:schemeClr val="tx1"/>
                          </a:solidFill>
                          <a:latin typeface="Times New Roman" pitchFamily="18" charset="0"/>
                          <a:cs typeface="Times New Roman" pitchFamily="18" charset="0"/>
                        </a:rPr>
                        <a:t>Think</a:t>
                      </a:r>
                      <a:endParaRPr lang="en-GB" sz="2000" b="0" i="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2000" i="0" kern="1200" baseline="0" dirty="0" smtClean="0">
                          <a:solidFill>
                            <a:schemeClr val="dk1"/>
                          </a:solidFill>
                          <a:latin typeface="Times New Roman" pitchFamily="18" charset="0"/>
                          <a:ea typeface="+mn-ea"/>
                          <a:cs typeface="Times New Roman" pitchFamily="18" charset="0"/>
                        </a:rPr>
                        <a:t>Think critically</a:t>
                      </a:r>
                      <a:endParaRPr lang="en-GB" sz="2000" b="0" i="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r>
                        <a:rPr lang="en-GB" sz="2000" b="0" i="0" dirty="0" smtClean="0">
                          <a:solidFill>
                            <a:schemeClr val="tx1"/>
                          </a:solidFill>
                          <a:latin typeface="Times New Roman" pitchFamily="18" charset="0"/>
                          <a:cs typeface="Times New Roman" pitchFamily="18" charset="0"/>
                        </a:rPr>
                        <a:t>listen</a:t>
                      </a:r>
                      <a:endParaRPr lang="en-GB" sz="2000" b="0" i="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2000" i="0" kern="1200" baseline="0" dirty="0" smtClean="0">
                          <a:solidFill>
                            <a:schemeClr val="dk1"/>
                          </a:solidFill>
                          <a:latin typeface="Times New Roman" pitchFamily="18" charset="0"/>
                          <a:ea typeface="+mn-ea"/>
                          <a:cs typeface="Times New Roman" pitchFamily="18" charset="0"/>
                        </a:rPr>
                        <a:t>listen to lectures</a:t>
                      </a:r>
                      <a:endParaRPr lang="en-GB" sz="2000" b="0" i="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r>
                        <a:rPr lang="en-GB" sz="2000" b="0" i="0" dirty="0" smtClean="0">
                          <a:solidFill>
                            <a:schemeClr val="tx1"/>
                          </a:solidFill>
                          <a:latin typeface="Times New Roman" pitchFamily="18" charset="0"/>
                          <a:cs typeface="Times New Roman" pitchFamily="18" charset="0"/>
                        </a:rPr>
                        <a:t>participate</a:t>
                      </a:r>
                      <a:endParaRPr lang="en-GB" sz="2000" b="0" i="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2000" i="0" kern="1200" baseline="0" dirty="0" smtClean="0">
                          <a:solidFill>
                            <a:schemeClr val="dk1"/>
                          </a:solidFill>
                          <a:latin typeface="Times New Roman" pitchFamily="18" charset="0"/>
                          <a:ea typeface="+mn-ea"/>
                          <a:cs typeface="Times New Roman" pitchFamily="18" charset="0"/>
                        </a:rPr>
                        <a:t>participate in tutorials</a:t>
                      </a:r>
                      <a:endParaRPr lang="en-GB" sz="2000" b="0" i="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r>
                        <a:rPr lang="en-GB" sz="2000" b="0" i="0" dirty="0" smtClean="0">
                          <a:solidFill>
                            <a:schemeClr val="tx1"/>
                          </a:solidFill>
                          <a:latin typeface="Times New Roman" pitchFamily="18" charset="0"/>
                          <a:cs typeface="Times New Roman" pitchFamily="18" charset="0"/>
                        </a:rPr>
                        <a:t>Write</a:t>
                      </a:r>
                      <a:endParaRPr lang="en-GB" sz="2000" b="0" i="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2000" i="0" kern="1200" baseline="0" dirty="0" smtClean="0">
                          <a:solidFill>
                            <a:schemeClr val="dk1"/>
                          </a:solidFill>
                          <a:latin typeface="Times New Roman" pitchFamily="18" charset="0"/>
                          <a:ea typeface="+mn-ea"/>
                          <a:cs typeface="Times New Roman" pitchFamily="18" charset="0"/>
                        </a:rPr>
                        <a:t>write essays.</a:t>
                      </a:r>
                      <a:endParaRPr lang="en-GB" sz="2000" b="0" i="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4" name="5-Point Star 3"/>
          <p:cNvSpPr/>
          <p:nvPr/>
        </p:nvSpPr>
        <p:spPr>
          <a:xfrm>
            <a:off x="8572528" y="357166"/>
            <a:ext cx="214314" cy="214314"/>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txBody>
          <a:bodyPr>
            <a:normAutofit/>
          </a:bodyPr>
          <a:lstStyle/>
          <a:p>
            <a:pPr algn="l"/>
            <a:r>
              <a:rPr lang="en-GB" sz="2800" dirty="0" smtClean="0">
                <a:solidFill>
                  <a:srgbClr val="FF0000"/>
                </a:solidFill>
                <a:latin typeface="Times New Roman" pitchFamily="18" charset="0"/>
                <a:cs typeface="Times New Roman" pitchFamily="18" charset="0"/>
              </a:rPr>
              <a:t>1.2          </a:t>
            </a:r>
            <a:r>
              <a:rPr lang="en-GB" sz="2800" dirty="0">
                <a:solidFill>
                  <a:srgbClr val="FF0000"/>
                </a:solidFill>
                <a:latin typeface="Times New Roman" pitchFamily="18" charset="0"/>
                <a:cs typeface="Times New Roman" pitchFamily="18" charset="0"/>
              </a:rPr>
              <a:t>C   p. </a:t>
            </a:r>
            <a:r>
              <a:rPr lang="en-GB" sz="2800" dirty="0" smtClean="0">
                <a:solidFill>
                  <a:srgbClr val="FF0000"/>
                </a:solidFill>
                <a:latin typeface="Times New Roman" pitchFamily="18" charset="0"/>
                <a:cs typeface="Times New Roman" pitchFamily="18" charset="0"/>
              </a:rPr>
              <a:t>12</a:t>
            </a:r>
            <a:r>
              <a:rPr lang="en-GB" sz="2800" dirty="0">
                <a:latin typeface="Times New Roman" pitchFamily="18" charset="0"/>
                <a:cs typeface="Times New Roman" pitchFamily="18" charset="0"/>
              </a:rPr>
              <a:t/>
            </a:r>
            <a:br>
              <a:rPr lang="en-GB" sz="2800" dirty="0">
                <a:latin typeface="Times New Roman" pitchFamily="18" charset="0"/>
                <a:cs typeface="Times New Roman" pitchFamily="18" charset="0"/>
              </a:rPr>
            </a:br>
            <a:r>
              <a:rPr lang="en-GB" sz="2800" dirty="0">
                <a:latin typeface="Times New Roman" pitchFamily="18" charset="0"/>
                <a:cs typeface="Times New Roman" pitchFamily="18" charset="0"/>
              </a:rPr>
              <a:t>campus     </a:t>
            </a:r>
            <a:r>
              <a:rPr lang="en-GB" sz="2800" b="1" dirty="0">
                <a:latin typeface="Times New Roman" pitchFamily="18" charset="0"/>
                <a:cs typeface="Times New Roman" pitchFamily="18" charset="0"/>
              </a:rPr>
              <a:t> </a:t>
            </a:r>
            <a:r>
              <a:rPr lang="en-GB" sz="2800" b="1" dirty="0" smtClean="0">
                <a:latin typeface="Times New Roman" pitchFamily="18" charset="0"/>
                <a:cs typeface="Times New Roman" pitchFamily="18" charset="0"/>
              </a:rPr>
              <a:t>                </a:t>
            </a:r>
            <a:r>
              <a:rPr lang="en-GB" sz="2800" dirty="0" smtClean="0">
                <a:latin typeface="Times New Roman" pitchFamily="18" charset="0"/>
                <a:cs typeface="Times New Roman" pitchFamily="18" charset="0"/>
              </a:rPr>
              <a:t>   </a:t>
            </a:r>
            <a:r>
              <a:rPr lang="en-GB" sz="2800" dirty="0">
                <a:latin typeface="Times New Roman" pitchFamily="18" charset="0"/>
                <a:cs typeface="Times New Roman" pitchFamily="18" charset="0"/>
              </a:rPr>
              <a:t>the university buildings</a:t>
            </a:r>
            <a:br>
              <a:rPr lang="en-GB" sz="2800" dirty="0">
                <a:latin typeface="Times New Roman" pitchFamily="18" charset="0"/>
                <a:cs typeface="Times New Roman" pitchFamily="18" charset="0"/>
              </a:rPr>
            </a:br>
            <a:r>
              <a:rPr lang="en-GB" sz="2800" dirty="0">
                <a:latin typeface="Times New Roman" pitchFamily="18" charset="0"/>
                <a:cs typeface="Times New Roman" pitchFamily="18" charset="0"/>
              </a:rPr>
              <a:t>resources          </a:t>
            </a:r>
            <a:r>
              <a:rPr lang="en-GB" sz="2800" dirty="0" smtClean="0">
                <a:latin typeface="Times New Roman" pitchFamily="18" charset="0"/>
                <a:cs typeface="Times New Roman" pitchFamily="18" charset="0"/>
              </a:rPr>
              <a:t>            </a:t>
            </a:r>
            <a:r>
              <a:rPr lang="en-GB" sz="2800" dirty="0">
                <a:latin typeface="Times New Roman" pitchFamily="18" charset="0"/>
                <a:cs typeface="Times New Roman" pitchFamily="18" charset="0"/>
              </a:rPr>
              <a:t>things to help with studying</a:t>
            </a:r>
            <a:br>
              <a:rPr lang="en-GB" sz="2800" dirty="0">
                <a:latin typeface="Times New Roman" pitchFamily="18" charset="0"/>
                <a:cs typeface="Times New Roman" pitchFamily="18" charset="0"/>
              </a:rPr>
            </a:br>
            <a:r>
              <a:rPr lang="en-GB" sz="2800" dirty="0">
                <a:latin typeface="Times New Roman" pitchFamily="18" charset="0"/>
                <a:cs typeface="Times New Roman" pitchFamily="18" charset="0"/>
              </a:rPr>
              <a:t>fees                               money for a course</a:t>
            </a:r>
            <a:br>
              <a:rPr lang="en-GB" sz="2800" dirty="0">
                <a:latin typeface="Times New Roman" pitchFamily="18" charset="0"/>
                <a:cs typeface="Times New Roman" pitchFamily="18" charset="0"/>
              </a:rPr>
            </a:br>
            <a:r>
              <a:rPr lang="en-GB" sz="2800" dirty="0">
                <a:latin typeface="Times New Roman" pitchFamily="18" charset="0"/>
                <a:cs typeface="Times New Roman" pitchFamily="18" charset="0"/>
              </a:rPr>
              <a:t>Welfare Office              place to go if you have problems</a:t>
            </a:r>
            <a:br>
              <a:rPr lang="en-GB" sz="2800" dirty="0">
                <a:latin typeface="Times New Roman" pitchFamily="18" charset="0"/>
                <a:cs typeface="Times New Roman" pitchFamily="18" charset="0"/>
              </a:rPr>
            </a:br>
            <a:r>
              <a:rPr lang="en-GB" sz="2800" dirty="0">
                <a:latin typeface="Times New Roman" pitchFamily="18" charset="0"/>
                <a:cs typeface="Times New Roman" pitchFamily="18" charset="0"/>
              </a:rPr>
              <a:t>JCR                               Junior Common Room</a:t>
            </a:r>
            <a:br>
              <a:rPr lang="en-GB" sz="2800" dirty="0">
                <a:latin typeface="Times New Roman" pitchFamily="18" charset="0"/>
                <a:cs typeface="Times New Roman" pitchFamily="18" charset="0"/>
              </a:rPr>
            </a:br>
            <a:r>
              <a:rPr lang="en-GB" sz="2800" dirty="0">
                <a:latin typeface="Times New Roman" pitchFamily="18" charset="0"/>
                <a:cs typeface="Times New Roman" pitchFamily="18" charset="0"/>
              </a:rPr>
              <a:t>SCR                              Senior Common Room</a:t>
            </a:r>
            <a:br>
              <a:rPr lang="en-GB" sz="2800" dirty="0">
                <a:latin typeface="Times New Roman" pitchFamily="18" charset="0"/>
                <a:cs typeface="Times New Roman" pitchFamily="18" charset="0"/>
              </a:rPr>
            </a:br>
            <a:r>
              <a:rPr lang="en-GB" sz="2800" dirty="0">
                <a:latin typeface="Times New Roman" pitchFamily="18" charset="0"/>
                <a:cs typeface="Times New Roman" pitchFamily="18" charset="0"/>
              </a:rPr>
              <a:t>hall of residence               accommodation for students on campus</a:t>
            </a:r>
            <a:br>
              <a:rPr lang="en-GB" sz="2800" dirty="0">
                <a:latin typeface="Times New Roman" pitchFamily="18" charset="0"/>
                <a:cs typeface="Times New Roman" pitchFamily="18" charset="0"/>
              </a:rPr>
            </a:br>
            <a:r>
              <a:rPr lang="en-GB" sz="2800" dirty="0">
                <a:latin typeface="Times New Roman" pitchFamily="18" charset="0"/>
                <a:cs typeface="Times New Roman" pitchFamily="18" charset="0"/>
              </a:rPr>
              <a:t>Students’ Union (SU)              special place for students</a:t>
            </a:r>
            <a:br>
              <a:rPr lang="en-GB" sz="2800" dirty="0">
                <a:latin typeface="Times New Roman" pitchFamily="18" charset="0"/>
                <a:cs typeface="Times New Roman" pitchFamily="18" charset="0"/>
              </a:rPr>
            </a:br>
            <a:endParaRPr lang="en-GB" sz="2800" dirty="0">
              <a:latin typeface="Times New Roman" pitchFamily="18" charset="0"/>
              <a:cs typeface="Times New Roman" pitchFamily="18" charset="0"/>
            </a:endParaRPr>
          </a:p>
        </p:txBody>
      </p:sp>
      <p:cxnSp>
        <p:nvCxnSpPr>
          <p:cNvPr id="5" name="Straight Arrow Connector 4"/>
          <p:cNvCxnSpPr/>
          <p:nvPr/>
        </p:nvCxnSpPr>
        <p:spPr>
          <a:xfrm>
            <a:off x="1714480" y="1714488"/>
            <a:ext cx="1214446"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a:off x="1785918" y="2214554"/>
            <a:ext cx="107157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a:off x="1785918" y="2571744"/>
            <a:ext cx="107157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a:off x="2285984" y="3071810"/>
            <a:ext cx="928694"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a:off x="1357290" y="3500438"/>
            <a:ext cx="178595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a:off x="1357290" y="3857628"/>
            <a:ext cx="1857388"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a:off x="2500298" y="4357694"/>
            <a:ext cx="1000132"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a:off x="3286116" y="5143512"/>
            <a:ext cx="928694"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2" name="5-Point Star 11"/>
          <p:cNvSpPr/>
          <p:nvPr/>
        </p:nvSpPr>
        <p:spPr>
          <a:xfrm>
            <a:off x="8358214" y="428604"/>
            <a:ext cx="285752" cy="285752"/>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2852"/>
            <a:ext cx="8229600" cy="1274786"/>
          </a:xfrm>
        </p:spPr>
        <p:txBody>
          <a:bodyPr>
            <a:noAutofit/>
          </a:bodyPr>
          <a:lstStyle/>
          <a:p>
            <a:r>
              <a:rPr lang="en-GB" sz="3200" dirty="0" smtClean="0">
                <a:solidFill>
                  <a:srgbClr val="FF0000"/>
                </a:solidFill>
              </a:rPr>
              <a:t>1.13 </a:t>
            </a:r>
            <a:br>
              <a:rPr lang="en-GB" sz="3200" dirty="0" smtClean="0">
                <a:solidFill>
                  <a:srgbClr val="FF0000"/>
                </a:solidFill>
              </a:rPr>
            </a:br>
            <a:r>
              <a:rPr lang="en-GB" sz="3200" dirty="0" smtClean="0">
                <a:solidFill>
                  <a:srgbClr val="FF0000"/>
                </a:solidFill>
              </a:rPr>
              <a:t>B. Identifying a new skill (1)</a:t>
            </a:r>
            <a:br>
              <a:rPr lang="en-GB" sz="3200" dirty="0" smtClean="0">
                <a:solidFill>
                  <a:srgbClr val="FF0000"/>
                </a:solidFill>
              </a:rPr>
            </a:br>
            <a:r>
              <a:rPr lang="en-GB" sz="3200" dirty="0" smtClean="0">
                <a:solidFill>
                  <a:srgbClr val="FF0000"/>
                </a:solidFill>
              </a:rPr>
              <a:t>page. 26</a:t>
            </a:r>
            <a:endParaRPr lang="en-GB" sz="3200" dirty="0">
              <a:solidFill>
                <a:srgbClr val="FF0000"/>
              </a:solidFill>
            </a:endParaRPr>
          </a:p>
        </p:txBody>
      </p:sp>
      <p:sp>
        <p:nvSpPr>
          <p:cNvPr id="3" name="Content Placeholder 2"/>
          <p:cNvSpPr>
            <a:spLocks noGrp="1"/>
          </p:cNvSpPr>
          <p:nvPr>
            <p:ph idx="1"/>
          </p:nvPr>
        </p:nvSpPr>
        <p:spPr/>
        <p:txBody>
          <a:bodyPr/>
          <a:lstStyle/>
          <a:p>
            <a:r>
              <a:rPr lang="en-GB" i="1" dirty="0" smtClean="0"/>
              <a:t>What should you do before you read a text?</a:t>
            </a:r>
          </a:p>
          <a:p>
            <a:pPr>
              <a:buNone/>
            </a:pPr>
            <a:r>
              <a:rPr lang="en-GB" i="1" dirty="0" smtClean="0"/>
              <a:t> (read the title or heading)</a:t>
            </a:r>
          </a:p>
          <a:p>
            <a:r>
              <a:rPr lang="en-GB" i="1" dirty="0" smtClean="0"/>
              <a:t>Why is this a good idea? </a:t>
            </a:r>
          </a:p>
          <a:p>
            <a:pPr>
              <a:buNone/>
            </a:pPr>
            <a:r>
              <a:rPr lang="en-GB" i="1" dirty="0" smtClean="0"/>
              <a:t> (it helps you predict the text)</a:t>
            </a:r>
          </a:p>
          <a:p>
            <a:r>
              <a:rPr lang="en-GB" i="1" dirty="0" smtClean="0"/>
              <a:t>Why should you read the introduction or first</a:t>
            </a:r>
          </a:p>
          <a:p>
            <a:pPr>
              <a:buNone/>
            </a:pPr>
            <a:r>
              <a:rPr lang="en-GB" i="1" dirty="0" smtClean="0"/>
              <a:t> paragraph? </a:t>
            </a:r>
          </a:p>
          <a:p>
            <a:pPr>
              <a:buNone/>
            </a:pPr>
            <a:r>
              <a:rPr lang="en-GB" i="1" dirty="0" smtClean="0"/>
              <a:t> (you can check your predictions)</a:t>
            </a:r>
            <a:endParaRPr lang="en-GB" dirty="0"/>
          </a:p>
        </p:txBody>
      </p:sp>
      <p:sp>
        <p:nvSpPr>
          <p:cNvPr id="4" name="5-Point Star 3"/>
          <p:cNvSpPr/>
          <p:nvPr/>
        </p:nvSpPr>
        <p:spPr>
          <a:xfrm>
            <a:off x="8572528" y="500042"/>
            <a:ext cx="142876" cy="142876"/>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txBody>
          <a:bodyPr>
            <a:noAutofit/>
          </a:bodyPr>
          <a:lstStyle/>
          <a:p>
            <a:pPr algn="l"/>
            <a:r>
              <a:rPr lang="en-GB" sz="2400" dirty="0" smtClean="0">
                <a:solidFill>
                  <a:srgbClr val="FF0000"/>
                </a:solidFill>
                <a:latin typeface="Times New Roman" pitchFamily="18" charset="0"/>
                <a:cs typeface="Times New Roman" pitchFamily="18" charset="0"/>
              </a:rPr>
              <a:t>1.13</a:t>
            </a:r>
            <a:br>
              <a:rPr lang="en-GB" sz="2400" dirty="0" smtClean="0">
                <a:solidFill>
                  <a:srgbClr val="FF0000"/>
                </a:solidFill>
                <a:latin typeface="Times New Roman" pitchFamily="18" charset="0"/>
                <a:cs typeface="Times New Roman" pitchFamily="18" charset="0"/>
              </a:rPr>
            </a:br>
            <a:r>
              <a:rPr lang="en-GB" sz="2400" dirty="0" smtClean="0">
                <a:solidFill>
                  <a:srgbClr val="FF0000"/>
                </a:solidFill>
                <a:latin typeface="Times New Roman" pitchFamily="18" charset="0"/>
                <a:cs typeface="Times New Roman" pitchFamily="18" charset="0"/>
              </a:rPr>
              <a:t>C. Identifying a new skill (2)</a:t>
            </a:r>
            <a:br>
              <a:rPr lang="en-GB" sz="2400" dirty="0" smtClean="0">
                <a:solidFill>
                  <a:srgbClr val="FF0000"/>
                </a:solidFill>
                <a:latin typeface="Times New Roman" pitchFamily="18" charset="0"/>
                <a:cs typeface="Times New Roman" pitchFamily="18" charset="0"/>
              </a:rPr>
            </a:br>
            <a:r>
              <a:rPr lang="en-GB" sz="2400" dirty="0" smtClean="0">
                <a:solidFill>
                  <a:srgbClr val="FF0000"/>
                </a:solidFill>
                <a:latin typeface="Times New Roman" pitchFamily="18" charset="0"/>
                <a:cs typeface="Times New Roman" pitchFamily="18" charset="0"/>
              </a:rPr>
              <a:t>page. 26</a:t>
            </a:r>
            <a:br>
              <a:rPr lang="en-GB" sz="2400" dirty="0" smtClean="0">
                <a:solidFill>
                  <a:srgbClr val="FF0000"/>
                </a:solidFill>
                <a:latin typeface="Times New Roman" pitchFamily="18" charset="0"/>
                <a:cs typeface="Times New Roman" pitchFamily="18" charset="0"/>
              </a:rPr>
            </a:br>
            <a:r>
              <a:rPr lang="en-GB" sz="3200" dirty="0" smtClean="0">
                <a:solidFill>
                  <a:srgbClr val="FF0000"/>
                </a:solidFill>
                <a:latin typeface="Times New Roman" pitchFamily="18" charset="0"/>
                <a:cs typeface="Times New Roman" pitchFamily="18" charset="0"/>
              </a:rPr>
              <a:t/>
            </a:r>
            <a:br>
              <a:rPr lang="en-GB" sz="3200" dirty="0" smtClean="0">
                <a:solidFill>
                  <a:srgbClr val="FF0000"/>
                </a:solidFill>
                <a:latin typeface="Times New Roman" pitchFamily="18" charset="0"/>
                <a:cs typeface="Times New Roman" pitchFamily="18" charset="0"/>
              </a:rPr>
            </a:br>
            <a:r>
              <a:rPr lang="en-GB" sz="1800" dirty="0" smtClean="0">
                <a:solidFill>
                  <a:srgbClr val="FF0000"/>
                </a:solidFill>
                <a:latin typeface="Times New Roman" pitchFamily="18" charset="0"/>
                <a:cs typeface="Times New Roman" pitchFamily="18" charset="0"/>
              </a:rPr>
              <a:t>Staff at Greenhill University </a:t>
            </a:r>
            <a:r>
              <a:rPr lang="en-GB" sz="1800" dirty="0" smtClean="0">
                <a:latin typeface="Times New Roman" pitchFamily="18" charset="0"/>
                <a:cs typeface="Times New Roman" pitchFamily="18" charset="0"/>
              </a:rPr>
              <a:t/>
            </a:r>
            <a:br>
              <a:rPr lang="en-GB" sz="1800" dirty="0" smtClean="0">
                <a:latin typeface="Times New Roman" pitchFamily="18" charset="0"/>
                <a:cs typeface="Times New Roman" pitchFamily="18" charset="0"/>
              </a:rPr>
            </a:br>
            <a:r>
              <a:rPr lang="en-GB" sz="1800" dirty="0" smtClean="0">
                <a:latin typeface="Times New Roman" pitchFamily="18" charset="0"/>
                <a:cs typeface="Times New Roman" pitchFamily="18" charset="0"/>
              </a:rPr>
              <a:t>We are delighted to welcome you to the university. We would like to introduce you to some of the staff so you know who to go to if you have any problems.</a:t>
            </a:r>
            <a:r>
              <a:rPr lang="en-GB" sz="2000" dirty="0" smtClean="0">
                <a:latin typeface="Times New Roman" pitchFamily="18" charset="0"/>
                <a:cs typeface="Times New Roman" pitchFamily="18" charset="0"/>
              </a:rPr>
              <a:t/>
            </a:r>
            <a:br>
              <a:rPr lang="en-GB" sz="2000" dirty="0" smtClean="0">
                <a:latin typeface="Times New Roman" pitchFamily="18" charset="0"/>
                <a:cs typeface="Times New Roman" pitchFamily="18" charset="0"/>
              </a:rPr>
            </a:br>
            <a:r>
              <a:rPr lang="en-GB" sz="2000" dirty="0" smtClean="0">
                <a:latin typeface="Times New Roman" pitchFamily="18" charset="0"/>
                <a:cs typeface="Times New Roman" pitchFamily="18" charset="0"/>
              </a:rPr>
              <a:t>------------------------------------------------------</a:t>
            </a:r>
            <a:br>
              <a:rPr lang="en-GB" sz="2000" dirty="0" smtClean="0">
                <a:latin typeface="Times New Roman" pitchFamily="18" charset="0"/>
                <a:cs typeface="Times New Roman" pitchFamily="18" charset="0"/>
              </a:rPr>
            </a:br>
            <a:r>
              <a:rPr lang="en-GB" sz="1800" dirty="0" smtClean="0">
                <a:solidFill>
                  <a:srgbClr val="FF0000"/>
                </a:solidFill>
                <a:latin typeface="Times New Roman" pitchFamily="18" charset="0"/>
                <a:cs typeface="Times New Roman" pitchFamily="18" charset="0"/>
              </a:rPr>
              <a:t>University Sports Club</a:t>
            </a:r>
            <a:r>
              <a:rPr lang="en-GB" sz="1800" dirty="0" smtClean="0">
                <a:latin typeface="Times New Roman" pitchFamily="18" charset="0"/>
                <a:cs typeface="Times New Roman" pitchFamily="18" charset="0"/>
              </a:rPr>
              <a:t/>
            </a:r>
            <a:br>
              <a:rPr lang="en-GB" sz="1800" dirty="0" smtClean="0">
                <a:latin typeface="Times New Roman" pitchFamily="18" charset="0"/>
                <a:cs typeface="Times New Roman" pitchFamily="18" charset="0"/>
              </a:rPr>
            </a:br>
            <a:r>
              <a:rPr lang="en-GB" sz="1800" dirty="0" smtClean="0">
                <a:latin typeface="Times New Roman" pitchFamily="18" charset="0"/>
                <a:cs typeface="Times New Roman" pitchFamily="18" charset="0"/>
              </a:rPr>
              <a:t>Do you want to get fit, or just have some fun with friends? </a:t>
            </a:r>
            <a:r>
              <a:rPr lang="en-GB" sz="1800" u="sng" dirty="0" smtClean="0">
                <a:latin typeface="Times New Roman" pitchFamily="18" charset="0"/>
                <a:cs typeface="Times New Roman" pitchFamily="18" charset="0"/>
              </a:rPr>
              <a:t>Come and join </a:t>
            </a:r>
            <a:r>
              <a:rPr lang="en-GB" sz="1800" dirty="0" smtClean="0">
                <a:latin typeface="Times New Roman" pitchFamily="18" charset="0"/>
                <a:cs typeface="Times New Roman" pitchFamily="18" charset="0"/>
              </a:rPr>
              <a:t>the university’s own sports club in the Sports Centre near the main entrance.</a:t>
            </a:r>
            <a:br>
              <a:rPr lang="en-GB" sz="1800" dirty="0" smtClean="0">
                <a:latin typeface="Times New Roman" pitchFamily="18" charset="0"/>
                <a:cs typeface="Times New Roman" pitchFamily="18" charset="0"/>
              </a:rPr>
            </a:br>
            <a:r>
              <a:rPr lang="en-GB" sz="2000" dirty="0" smtClean="0">
                <a:latin typeface="Times New Roman" pitchFamily="18" charset="0"/>
                <a:cs typeface="Times New Roman" pitchFamily="18" charset="0"/>
              </a:rPr>
              <a:t> ------------------------------------------------------ </a:t>
            </a:r>
            <a:br>
              <a:rPr lang="en-GB" sz="2000" dirty="0" smtClean="0">
                <a:latin typeface="Times New Roman" pitchFamily="18" charset="0"/>
                <a:cs typeface="Times New Roman" pitchFamily="18" charset="0"/>
              </a:rPr>
            </a:br>
            <a:r>
              <a:rPr lang="en-GB" sz="2000" dirty="0" smtClean="0"/>
              <a:t> </a:t>
            </a:r>
            <a:r>
              <a:rPr lang="en-GB" sz="1800" dirty="0" smtClean="0">
                <a:solidFill>
                  <a:srgbClr val="FF0000"/>
                </a:solidFill>
                <a:latin typeface="Times New Roman" pitchFamily="18" charset="0"/>
                <a:cs typeface="Times New Roman" pitchFamily="18" charset="0"/>
              </a:rPr>
              <a:t>Using the projector</a:t>
            </a:r>
            <a:r>
              <a:rPr lang="en-GB" sz="1800" dirty="0" smtClean="0">
                <a:latin typeface="Times New Roman" pitchFamily="18" charset="0"/>
                <a:cs typeface="Times New Roman" pitchFamily="18" charset="0"/>
              </a:rPr>
              <a:t/>
            </a:r>
            <a:br>
              <a:rPr lang="en-GB" sz="1800" dirty="0" smtClean="0">
                <a:latin typeface="Times New Roman" pitchFamily="18" charset="0"/>
                <a:cs typeface="Times New Roman" pitchFamily="18" charset="0"/>
              </a:rPr>
            </a:br>
            <a:r>
              <a:rPr lang="en-GB" sz="1800" dirty="0" smtClean="0">
                <a:latin typeface="Times New Roman" pitchFamily="18" charset="0"/>
                <a:cs typeface="Times New Roman" pitchFamily="18" charset="0"/>
              </a:rPr>
              <a:t>It is easy to use the projector in each tutorial room if you follow these simple instructions. </a:t>
            </a:r>
            <a:br>
              <a:rPr lang="en-GB" sz="1800" dirty="0" smtClean="0">
                <a:latin typeface="Times New Roman" pitchFamily="18" charset="0"/>
                <a:cs typeface="Times New Roman" pitchFamily="18" charset="0"/>
              </a:rPr>
            </a:br>
            <a:r>
              <a:rPr lang="en-GB" sz="1800" dirty="0" smtClean="0">
                <a:latin typeface="Times New Roman" pitchFamily="18" charset="0"/>
                <a:cs typeface="Times New Roman" pitchFamily="18" charset="0"/>
              </a:rPr>
              <a:t>--------------------------------------------------------------</a:t>
            </a:r>
            <a:br>
              <a:rPr lang="en-GB" sz="1800" dirty="0" smtClean="0">
                <a:latin typeface="Times New Roman" pitchFamily="18" charset="0"/>
                <a:cs typeface="Times New Roman" pitchFamily="18" charset="0"/>
              </a:rPr>
            </a:br>
            <a:r>
              <a:rPr lang="en-GB" sz="1800" dirty="0" smtClean="0"/>
              <a:t> </a:t>
            </a:r>
            <a:r>
              <a:rPr lang="en-GB" sz="1800" dirty="0" smtClean="0">
                <a:solidFill>
                  <a:srgbClr val="FF0000"/>
                </a:solidFill>
                <a:latin typeface="Times New Roman" pitchFamily="18" charset="0"/>
                <a:cs typeface="Times New Roman" pitchFamily="18" charset="0"/>
              </a:rPr>
              <a:t>IT Services and Support</a:t>
            </a:r>
            <a:r>
              <a:rPr lang="en-GB" sz="1800" dirty="0" smtClean="0">
                <a:latin typeface="Times New Roman" pitchFamily="18" charset="0"/>
                <a:cs typeface="Times New Roman" pitchFamily="18" charset="0"/>
              </a:rPr>
              <a:t/>
            </a:r>
            <a:br>
              <a:rPr lang="en-GB" sz="1800" dirty="0" smtClean="0">
                <a:latin typeface="Times New Roman" pitchFamily="18" charset="0"/>
                <a:cs typeface="Times New Roman" pitchFamily="18" charset="0"/>
              </a:rPr>
            </a:br>
            <a:r>
              <a:rPr lang="en-GB" sz="1800" dirty="0" smtClean="0">
                <a:latin typeface="Times New Roman" pitchFamily="18" charset="0"/>
                <a:cs typeface="Times New Roman" pitchFamily="18" charset="0"/>
              </a:rPr>
              <a:t>We’re here to make sure you stay connected everywhere on the campus. </a:t>
            </a:r>
            <a:br>
              <a:rPr lang="en-GB" sz="1800" dirty="0" smtClean="0">
                <a:latin typeface="Times New Roman" pitchFamily="18" charset="0"/>
                <a:cs typeface="Times New Roman" pitchFamily="18" charset="0"/>
              </a:rPr>
            </a:br>
            <a:r>
              <a:rPr lang="en-GB" sz="1800" dirty="0" smtClean="0">
                <a:latin typeface="Times New Roman" pitchFamily="18" charset="0"/>
                <a:cs typeface="Times New Roman" pitchFamily="18" charset="0"/>
              </a:rPr>
              <a:t>--------------------------------------------------------------</a:t>
            </a:r>
            <a:br>
              <a:rPr lang="en-GB" sz="1800" dirty="0" smtClean="0">
                <a:latin typeface="Times New Roman" pitchFamily="18" charset="0"/>
                <a:cs typeface="Times New Roman" pitchFamily="18" charset="0"/>
              </a:rPr>
            </a:br>
            <a:r>
              <a:rPr lang="en-GB" sz="1800" dirty="0" smtClean="0"/>
              <a:t> </a:t>
            </a:r>
            <a:r>
              <a:rPr lang="en-GB" sz="1800" dirty="0" smtClean="0">
                <a:solidFill>
                  <a:srgbClr val="FF0000"/>
                </a:solidFill>
                <a:latin typeface="Times New Roman" pitchFamily="18" charset="0"/>
                <a:cs typeface="Times New Roman" pitchFamily="18" charset="0"/>
              </a:rPr>
              <a:t>IMPORTANT NOTICE</a:t>
            </a:r>
            <a:r>
              <a:rPr lang="en-GB" sz="1800" dirty="0" smtClean="0">
                <a:latin typeface="Times New Roman" pitchFamily="18" charset="0"/>
                <a:cs typeface="Times New Roman" pitchFamily="18" charset="0"/>
              </a:rPr>
              <a:t/>
            </a:r>
            <a:br>
              <a:rPr lang="en-GB" sz="1800" dirty="0" smtClean="0">
                <a:latin typeface="Times New Roman" pitchFamily="18" charset="0"/>
                <a:cs typeface="Times New Roman" pitchFamily="18" charset="0"/>
              </a:rPr>
            </a:br>
            <a:r>
              <a:rPr lang="en-GB" sz="1800" dirty="0" smtClean="0">
                <a:latin typeface="Times New Roman" pitchFamily="18" charset="0"/>
                <a:cs typeface="Times New Roman" pitchFamily="18" charset="0"/>
              </a:rPr>
              <a:t>Portable Electrical Equipment. In accordance with the Electricity at Work regulations 1990, we must test all electrical equipment for safety.</a:t>
            </a:r>
            <a:br>
              <a:rPr lang="en-GB" sz="1800" dirty="0" smtClean="0">
                <a:latin typeface="Times New Roman" pitchFamily="18" charset="0"/>
                <a:cs typeface="Times New Roman" pitchFamily="18" charset="0"/>
              </a:rPr>
            </a:br>
            <a:r>
              <a:rPr lang="en-GB" sz="1800" dirty="0" smtClean="0">
                <a:latin typeface="Times New Roman" pitchFamily="18" charset="0"/>
                <a:cs typeface="Times New Roman" pitchFamily="18" charset="0"/>
              </a:rPr>
              <a:t>--------------------------------------------------------------</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txBody>
          <a:bodyPr>
            <a:normAutofit/>
          </a:bodyPr>
          <a:lstStyle/>
          <a:p>
            <a:pPr algn="l"/>
            <a:r>
              <a:rPr lang="en-GB" sz="2000" dirty="0" smtClean="0">
                <a:solidFill>
                  <a:srgbClr val="FF0000"/>
                </a:solidFill>
                <a:latin typeface="Times New Roman" pitchFamily="18" charset="0"/>
                <a:cs typeface="Times New Roman" pitchFamily="18" charset="0"/>
              </a:rPr>
              <a:t>Using your own PC / laptop</a:t>
            </a:r>
            <a:r>
              <a:rPr lang="en-GB" sz="2000" dirty="0" smtClean="0">
                <a:latin typeface="Times New Roman" pitchFamily="18" charset="0"/>
                <a:cs typeface="Times New Roman" pitchFamily="18" charset="0"/>
              </a:rPr>
              <a:t/>
            </a:r>
            <a:br>
              <a:rPr lang="en-GB" sz="2000" dirty="0" smtClean="0">
                <a:latin typeface="Times New Roman" pitchFamily="18" charset="0"/>
                <a:cs typeface="Times New Roman" pitchFamily="18" charset="0"/>
              </a:rPr>
            </a:br>
            <a:r>
              <a:rPr lang="en-GB" sz="2000" dirty="0" smtClean="0">
                <a:latin typeface="Times New Roman" pitchFamily="18" charset="0"/>
                <a:cs typeface="Times New Roman" pitchFamily="18" charset="0"/>
              </a:rPr>
              <a:t>All rooms in the halls of residence have Internet connections free of charge. Note: This is not wireless. </a:t>
            </a:r>
            <a:r>
              <a:rPr lang="en-GB" sz="2000" u="sng" dirty="0" smtClean="0">
                <a:latin typeface="Times New Roman" pitchFamily="18" charset="0"/>
                <a:cs typeface="Times New Roman" pitchFamily="18" charset="0"/>
              </a:rPr>
              <a:t>You must buy </a:t>
            </a:r>
            <a:r>
              <a:rPr lang="en-GB" sz="2000" dirty="0" smtClean="0">
                <a:latin typeface="Times New Roman" pitchFamily="18" charset="0"/>
                <a:cs typeface="Times New Roman" pitchFamily="18" charset="0"/>
              </a:rPr>
              <a:t>a cable from the IT Support Office.</a:t>
            </a:r>
            <a:br>
              <a:rPr lang="en-GB" sz="2000" dirty="0" smtClean="0">
                <a:latin typeface="Times New Roman" pitchFamily="18" charset="0"/>
                <a:cs typeface="Times New Roman" pitchFamily="18" charset="0"/>
              </a:rPr>
            </a:br>
            <a:r>
              <a:rPr lang="en-GB" sz="2000" dirty="0" smtClean="0">
                <a:latin typeface="Times New Roman" pitchFamily="18" charset="0"/>
                <a:cs typeface="Times New Roman" pitchFamily="18" charset="0"/>
              </a:rPr>
              <a:t>---------------------------------------------</a:t>
            </a:r>
            <a:br>
              <a:rPr lang="en-GB" sz="2000" dirty="0" smtClean="0">
                <a:latin typeface="Times New Roman" pitchFamily="18" charset="0"/>
                <a:cs typeface="Times New Roman" pitchFamily="18" charset="0"/>
              </a:rPr>
            </a:br>
            <a:r>
              <a:rPr lang="en-GB" sz="2000" dirty="0" smtClean="0">
                <a:latin typeface="Times New Roman" pitchFamily="18" charset="0"/>
                <a:cs typeface="Times New Roman" pitchFamily="18" charset="0"/>
              </a:rPr>
              <a:t> </a:t>
            </a:r>
            <a:r>
              <a:rPr lang="en-GB" sz="2000" dirty="0" smtClean="0">
                <a:solidFill>
                  <a:srgbClr val="FF0000"/>
                </a:solidFill>
                <a:latin typeface="Times New Roman" pitchFamily="18" charset="0"/>
                <a:cs typeface="Times New Roman" pitchFamily="18" charset="0"/>
              </a:rPr>
              <a:t>Inspection day</a:t>
            </a:r>
            <a:r>
              <a:rPr lang="en-GB" sz="2000" dirty="0" smtClean="0">
                <a:latin typeface="Times New Roman" pitchFamily="18" charset="0"/>
                <a:cs typeface="Times New Roman" pitchFamily="18" charset="0"/>
              </a:rPr>
              <a:t/>
            </a:r>
            <a:br>
              <a:rPr lang="en-GB" sz="2000" dirty="0" smtClean="0">
                <a:latin typeface="Times New Roman" pitchFamily="18" charset="0"/>
                <a:cs typeface="Times New Roman" pitchFamily="18" charset="0"/>
              </a:rPr>
            </a:br>
            <a:r>
              <a:rPr lang="en-GB" sz="2000" dirty="0" smtClean="0">
                <a:latin typeface="Times New Roman" pitchFamily="18" charset="0"/>
                <a:cs typeface="Times New Roman" pitchFamily="18" charset="0"/>
              </a:rPr>
              <a:t>Please </a:t>
            </a:r>
            <a:r>
              <a:rPr lang="en-GB" sz="2000" u="sng" dirty="0" smtClean="0">
                <a:latin typeface="Times New Roman" pitchFamily="18" charset="0"/>
                <a:cs typeface="Times New Roman" pitchFamily="18" charset="0"/>
              </a:rPr>
              <a:t>leave all electrical equipment on your desk </a:t>
            </a:r>
            <a:r>
              <a:rPr lang="en-GB" sz="2000" dirty="0" smtClean="0">
                <a:latin typeface="Times New Roman" pitchFamily="18" charset="0"/>
                <a:cs typeface="Times New Roman" pitchFamily="18" charset="0"/>
              </a:rPr>
              <a:t>on the day of the inspection. Each items costs £1.10. The inspector will put a sticker on each safe item.</a:t>
            </a:r>
            <a:br>
              <a:rPr lang="en-GB" sz="2000" dirty="0" smtClean="0">
                <a:latin typeface="Times New Roman" pitchFamily="18" charset="0"/>
                <a:cs typeface="Times New Roman" pitchFamily="18" charset="0"/>
              </a:rPr>
            </a:br>
            <a:r>
              <a:rPr lang="en-GB" sz="2000" dirty="0" smtClean="0">
                <a:latin typeface="Times New Roman" pitchFamily="18" charset="0"/>
                <a:cs typeface="Times New Roman" pitchFamily="18" charset="0"/>
              </a:rPr>
              <a:t>---------------------------------------------</a:t>
            </a:r>
            <a:br>
              <a:rPr lang="en-GB" sz="2000" dirty="0" smtClean="0">
                <a:latin typeface="Times New Roman" pitchFamily="18" charset="0"/>
                <a:cs typeface="Times New Roman" pitchFamily="18" charset="0"/>
              </a:rPr>
            </a:br>
            <a:r>
              <a:rPr lang="en-GB" sz="2000" dirty="0" smtClean="0">
                <a:latin typeface="Times New Roman" pitchFamily="18" charset="0"/>
                <a:cs typeface="Times New Roman" pitchFamily="18" charset="0"/>
              </a:rPr>
              <a:t> Mr Mills is in charge of ISS, the International</a:t>
            </a:r>
            <a:br>
              <a:rPr lang="en-GB" sz="2000" dirty="0" smtClean="0">
                <a:latin typeface="Times New Roman" pitchFamily="18" charset="0"/>
                <a:cs typeface="Times New Roman" pitchFamily="18" charset="0"/>
              </a:rPr>
            </a:br>
            <a:r>
              <a:rPr lang="en-GB" sz="2000" dirty="0" smtClean="0">
                <a:latin typeface="Times New Roman" pitchFamily="18" charset="0"/>
                <a:cs typeface="Times New Roman" pitchFamily="18" charset="0"/>
              </a:rPr>
              <a:t>Student Support service. </a:t>
            </a:r>
            <a:r>
              <a:rPr lang="en-GB" sz="2000" u="sng" dirty="0" smtClean="0">
                <a:latin typeface="Times New Roman" pitchFamily="18" charset="0"/>
                <a:cs typeface="Times New Roman" pitchFamily="18" charset="0"/>
              </a:rPr>
              <a:t>Go to Mr Mills </a:t>
            </a:r>
            <a:r>
              <a:rPr lang="en-GB" sz="2000" dirty="0" smtClean="0">
                <a:latin typeface="Times New Roman" pitchFamily="18" charset="0"/>
                <a:cs typeface="Times New Roman" pitchFamily="18" charset="0"/>
              </a:rPr>
              <a:t>if you want extra help with your English, for example.</a:t>
            </a:r>
            <a:br>
              <a:rPr lang="en-GB" sz="2000" dirty="0" smtClean="0">
                <a:latin typeface="Times New Roman" pitchFamily="18" charset="0"/>
                <a:cs typeface="Times New Roman" pitchFamily="18" charset="0"/>
              </a:rPr>
            </a:br>
            <a:r>
              <a:rPr lang="en-GB" sz="2000" dirty="0" smtClean="0">
                <a:latin typeface="Times New Roman" pitchFamily="18" charset="0"/>
                <a:cs typeface="Times New Roman" pitchFamily="18" charset="0"/>
              </a:rPr>
              <a:t>---------------------------------------------</a:t>
            </a:r>
            <a:br>
              <a:rPr lang="en-GB" sz="2000" dirty="0" smtClean="0">
                <a:latin typeface="Times New Roman" pitchFamily="18" charset="0"/>
                <a:cs typeface="Times New Roman" pitchFamily="18" charset="0"/>
              </a:rPr>
            </a:br>
            <a:r>
              <a:rPr lang="en-GB" sz="2000" dirty="0" smtClean="0">
                <a:latin typeface="Times New Roman" pitchFamily="18" charset="0"/>
                <a:cs typeface="Times New Roman" pitchFamily="18" charset="0"/>
              </a:rPr>
              <a:t> </a:t>
            </a:r>
            <a:r>
              <a:rPr lang="en-GB" sz="2000" dirty="0" smtClean="0">
                <a:solidFill>
                  <a:srgbClr val="FF0000"/>
                </a:solidFill>
                <a:latin typeface="Times New Roman" pitchFamily="18" charset="0"/>
                <a:cs typeface="Times New Roman" pitchFamily="18" charset="0"/>
              </a:rPr>
              <a:t>Opening hours</a:t>
            </a:r>
            <a:r>
              <a:rPr lang="en-GB" sz="2000" dirty="0" smtClean="0">
                <a:latin typeface="Times New Roman" pitchFamily="18" charset="0"/>
                <a:cs typeface="Times New Roman" pitchFamily="18" charset="0"/>
              </a:rPr>
              <a:t/>
            </a:r>
            <a:br>
              <a:rPr lang="en-GB" sz="2000" dirty="0" smtClean="0">
                <a:latin typeface="Times New Roman" pitchFamily="18" charset="0"/>
                <a:cs typeface="Times New Roman" pitchFamily="18" charset="0"/>
              </a:rPr>
            </a:br>
            <a:r>
              <a:rPr lang="en-GB" sz="2000" dirty="0" smtClean="0">
                <a:latin typeface="Times New Roman" pitchFamily="18" charset="0"/>
                <a:cs typeface="Times New Roman" pitchFamily="18" charset="0"/>
              </a:rPr>
              <a:t>7.00 a.m.–10.00 p.m. Monday to Friday</a:t>
            </a:r>
            <a:br>
              <a:rPr lang="en-GB" sz="2000" dirty="0" smtClean="0">
                <a:latin typeface="Times New Roman" pitchFamily="18" charset="0"/>
                <a:cs typeface="Times New Roman" pitchFamily="18" charset="0"/>
              </a:rPr>
            </a:br>
            <a:r>
              <a:rPr lang="en-GB" sz="2000" dirty="0" smtClean="0">
                <a:latin typeface="Times New Roman" pitchFamily="18" charset="0"/>
                <a:cs typeface="Times New Roman" pitchFamily="18" charset="0"/>
              </a:rPr>
              <a:t>9.00 a.m.– 6.00 p.m. Saturday and Sunday</a:t>
            </a:r>
            <a:br>
              <a:rPr lang="en-GB" sz="2000" dirty="0" smtClean="0">
                <a:latin typeface="Times New Roman" pitchFamily="18" charset="0"/>
                <a:cs typeface="Times New Roman" pitchFamily="18" charset="0"/>
              </a:rPr>
            </a:br>
            <a:r>
              <a:rPr lang="en-GB" sz="2000" dirty="0" smtClean="0">
                <a:latin typeface="Times New Roman" pitchFamily="18" charset="0"/>
                <a:cs typeface="Times New Roman" pitchFamily="18" charset="0"/>
              </a:rPr>
              <a:t>----------------------------------------------</a:t>
            </a:r>
            <a:br>
              <a:rPr lang="en-GB" sz="2000" dirty="0" smtClean="0">
                <a:latin typeface="Times New Roman" pitchFamily="18" charset="0"/>
                <a:cs typeface="Times New Roman" pitchFamily="18" charset="0"/>
              </a:rPr>
            </a:br>
            <a:r>
              <a:rPr lang="en-GB" sz="2000" dirty="0" smtClean="0">
                <a:latin typeface="Times New Roman" pitchFamily="18" charset="0"/>
                <a:cs typeface="Times New Roman" pitchFamily="18" charset="0"/>
              </a:rPr>
              <a:t> • </a:t>
            </a:r>
            <a:r>
              <a:rPr lang="en-GB" sz="2000" u="sng" dirty="0" smtClean="0">
                <a:latin typeface="Times New Roman" pitchFamily="18" charset="0"/>
                <a:cs typeface="Times New Roman" pitchFamily="18" charset="0"/>
              </a:rPr>
              <a:t>Switch on the device</a:t>
            </a:r>
            <a:r>
              <a:rPr lang="en-GB" sz="2000" dirty="0" smtClean="0">
                <a:latin typeface="Times New Roman" pitchFamily="18" charset="0"/>
                <a:cs typeface="Times New Roman" pitchFamily="18" charset="0"/>
              </a:rPr>
              <a:t>. (The Power On switch is</a:t>
            </a:r>
            <a:br>
              <a:rPr lang="en-GB" sz="2000" dirty="0" smtClean="0">
                <a:latin typeface="Times New Roman" pitchFamily="18" charset="0"/>
                <a:cs typeface="Times New Roman" pitchFamily="18" charset="0"/>
              </a:rPr>
            </a:br>
            <a:r>
              <a:rPr lang="en-GB" sz="2000" dirty="0" smtClean="0">
                <a:latin typeface="Times New Roman" pitchFamily="18" charset="0"/>
                <a:cs typeface="Times New Roman" pitchFamily="18" charset="0"/>
              </a:rPr>
              <a:t>on the underside.)</a:t>
            </a:r>
            <a:br>
              <a:rPr lang="en-GB" sz="2000" dirty="0" smtClean="0">
                <a:latin typeface="Times New Roman" pitchFamily="18" charset="0"/>
                <a:cs typeface="Times New Roman" pitchFamily="18" charset="0"/>
              </a:rPr>
            </a:br>
            <a:r>
              <a:rPr lang="en-GB" sz="2000" dirty="0" smtClean="0">
                <a:latin typeface="Times New Roman" pitchFamily="18" charset="0"/>
                <a:cs typeface="Times New Roman" pitchFamily="18" charset="0"/>
              </a:rPr>
              <a:t>• </a:t>
            </a:r>
            <a:r>
              <a:rPr lang="en-GB" sz="2000" u="sng" dirty="0" smtClean="0">
                <a:latin typeface="Times New Roman" pitchFamily="18" charset="0"/>
                <a:cs typeface="Times New Roman" pitchFamily="18" charset="0"/>
              </a:rPr>
              <a:t>Switch on your laptop</a:t>
            </a:r>
            <a:r>
              <a:rPr lang="en-GB" sz="2000" dirty="0" smtClean="0">
                <a:latin typeface="Times New Roman" pitchFamily="18" charset="0"/>
                <a:cs typeface="Times New Roman" pitchFamily="18" charset="0"/>
              </a:rPr>
              <a:t>.</a:t>
            </a:r>
            <a:br>
              <a:rPr lang="en-GB" sz="2000" dirty="0" smtClean="0">
                <a:latin typeface="Times New Roman" pitchFamily="18" charset="0"/>
                <a:cs typeface="Times New Roman" pitchFamily="18" charset="0"/>
              </a:rPr>
            </a:br>
            <a:r>
              <a:rPr lang="en-GB" sz="2000" dirty="0" smtClean="0">
                <a:latin typeface="Times New Roman" pitchFamily="18" charset="0"/>
                <a:cs typeface="Times New Roman" pitchFamily="18" charset="0"/>
              </a:rPr>
              <a:t>• </a:t>
            </a:r>
            <a:r>
              <a:rPr lang="en-GB" sz="2000" u="sng" dirty="0" smtClean="0">
                <a:latin typeface="Times New Roman" pitchFamily="18" charset="0"/>
                <a:cs typeface="Times New Roman" pitchFamily="18" charset="0"/>
              </a:rPr>
              <a:t>Go to PowerPoint on your laptop</a:t>
            </a:r>
            <a:r>
              <a:rPr lang="en-GB" sz="2000" dirty="0" smtClean="0">
                <a:latin typeface="Times New Roman" pitchFamily="18" charset="0"/>
                <a:cs typeface="Times New Roman" pitchFamily="18" charset="0"/>
              </a:rPr>
              <a:t>.</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txBody>
          <a:bodyPr>
            <a:normAutofit/>
          </a:bodyPr>
          <a:lstStyle/>
          <a:p>
            <a:pPr>
              <a:lnSpc>
                <a:spcPct val="150000"/>
              </a:lnSpc>
            </a:pPr>
            <a:r>
              <a:rPr lang="en-GB" sz="2000" b="1" dirty="0" smtClean="0">
                <a:solidFill>
                  <a:srgbClr val="FF0000"/>
                </a:solidFill>
                <a:latin typeface="Times New Roman" pitchFamily="18" charset="0"/>
                <a:cs typeface="Times New Roman" pitchFamily="18" charset="0"/>
              </a:rPr>
              <a:t>1.14</a:t>
            </a:r>
            <a:br>
              <a:rPr lang="en-GB" sz="2000" b="1" dirty="0" smtClean="0">
                <a:solidFill>
                  <a:srgbClr val="FF0000"/>
                </a:solidFill>
                <a:latin typeface="Times New Roman" pitchFamily="18" charset="0"/>
                <a:cs typeface="Times New Roman" pitchFamily="18" charset="0"/>
              </a:rPr>
            </a:br>
            <a:r>
              <a:rPr lang="en-GB" sz="2000" b="1" dirty="0" smtClean="0">
                <a:solidFill>
                  <a:srgbClr val="FF0000"/>
                </a:solidFill>
                <a:latin typeface="Times New Roman" pitchFamily="18" charset="0"/>
                <a:cs typeface="Times New Roman" pitchFamily="18" charset="0"/>
              </a:rPr>
              <a:t> A. Grammar for reading: Imperatives;</a:t>
            </a:r>
            <a:br>
              <a:rPr lang="en-GB" sz="2000" b="1" dirty="0" smtClean="0">
                <a:solidFill>
                  <a:srgbClr val="FF0000"/>
                </a:solidFill>
                <a:latin typeface="Times New Roman" pitchFamily="18" charset="0"/>
                <a:cs typeface="Times New Roman" pitchFamily="18" charset="0"/>
              </a:rPr>
            </a:br>
            <a:r>
              <a:rPr lang="en-GB" sz="2000" b="1" dirty="0" smtClean="0">
                <a:solidFill>
                  <a:srgbClr val="FF0000"/>
                </a:solidFill>
                <a:latin typeface="Times New Roman" pitchFamily="18" charset="0"/>
                <a:cs typeface="Times New Roman" pitchFamily="18" charset="0"/>
              </a:rPr>
              <a:t>time phrases with present and past</a:t>
            </a:r>
            <a:br>
              <a:rPr lang="en-GB" sz="2000" b="1" dirty="0" smtClean="0">
                <a:solidFill>
                  <a:srgbClr val="FF0000"/>
                </a:solidFill>
                <a:latin typeface="Times New Roman" pitchFamily="18" charset="0"/>
                <a:cs typeface="Times New Roman" pitchFamily="18" charset="0"/>
              </a:rPr>
            </a:br>
            <a:r>
              <a:rPr lang="en-GB" sz="2000" b="1" dirty="0" smtClean="0">
                <a:solidFill>
                  <a:srgbClr val="FF0000"/>
                </a:solidFill>
                <a:latin typeface="Times New Roman" pitchFamily="18" charset="0"/>
                <a:cs typeface="Times New Roman" pitchFamily="18" charset="0"/>
              </a:rPr>
              <a:t>Page. 27</a:t>
            </a:r>
            <a:r>
              <a:rPr lang="en-GB" sz="2000" b="1" dirty="0" smtClean="0">
                <a:latin typeface="Times New Roman" pitchFamily="18" charset="0"/>
                <a:cs typeface="Times New Roman" pitchFamily="18" charset="0"/>
              </a:rPr>
              <a:t/>
            </a:r>
            <a:br>
              <a:rPr lang="en-GB" sz="2000" b="1" dirty="0" smtClean="0">
                <a:latin typeface="Times New Roman" pitchFamily="18" charset="0"/>
                <a:cs typeface="Times New Roman" pitchFamily="18" charset="0"/>
              </a:rPr>
            </a:br>
            <a:r>
              <a:rPr lang="en-GB" sz="2000" dirty="0" smtClean="0">
                <a:latin typeface="Times New Roman" pitchFamily="18" charset="0"/>
                <a:cs typeface="Times New Roman" pitchFamily="18" charset="0"/>
              </a:rPr>
              <a:t/>
            </a:r>
            <a:br>
              <a:rPr lang="en-GB" sz="2000" dirty="0" smtClean="0">
                <a:latin typeface="Times New Roman" pitchFamily="18" charset="0"/>
                <a:cs typeface="Times New Roman" pitchFamily="18" charset="0"/>
              </a:rPr>
            </a:br>
            <a:r>
              <a:rPr lang="en-GB" sz="2000" dirty="0" smtClean="0">
                <a:latin typeface="Times New Roman" pitchFamily="18" charset="0"/>
                <a:cs typeface="Times New Roman" pitchFamily="18" charset="0"/>
              </a:rPr>
              <a:t>Be careful … with your credit card details.</a:t>
            </a:r>
            <a:br>
              <a:rPr lang="en-GB" sz="2000" dirty="0" smtClean="0">
                <a:latin typeface="Times New Roman" pitchFamily="18" charset="0"/>
                <a:cs typeface="Times New Roman" pitchFamily="18" charset="0"/>
              </a:rPr>
            </a:br>
            <a:r>
              <a:rPr lang="en-GB" sz="2000" dirty="0" smtClean="0">
                <a:latin typeface="Times New Roman" pitchFamily="18" charset="0"/>
                <a:cs typeface="Times New Roman" pitchFamily="18" charset="0"/>
              </a:rPr>
              <a:t>Don’t click … on links in e-mails from strangers.</a:t>
            </a:r>
            <a:br>
              <a:rPr lang="en-GB" sz="2000" dirty="0" smtClean="0">
                <a:latin typeface="Times New Roman" pitchFamily="18" charset="0"/>
                <a:cs typeface="Times New Roman" pitchFamily="18" charset="0"/>
              </a:rPr>
            </a:br>
            <a:r>
              <a:rPr lang="en-GB" sz="2000" dirty="0" smtClean="0">
                <a:latin typeface="Times New Roman" pitchFamily="18" charset="0"/>
                <a:cs typeface="Times New Roman" pitchFamily="18" charset="0"/>
              </a:rPr>
              <a:t>Don’t open … e-mail attachments if you don’t</a:t>
            </a:r>
            <a:br>
              <a:rPr lang="en-GB" sz="2000" dirty="0" smtClean="0">
                <a:latin typeface="Times New Roman" pitchFamily="18" charset="0"/>
                <a:cs typeface="Times New Roman" pitchFamily="18" charset="0"/>
              </a:rPr>
            </a:br>
            <a:r>
              <a:rPr lang="en-GB" sz="2000" dirty="0" smtClean="0">
                <a:latin typeface="Times New Roman" pitchFamily="18" charset="0"/>
                <a:cs typeface="Times New Roman" pitchFamily="18" charset="0"/>
              </a:rPr>
              <a:t>know the sender.</a:t>
            </a:r>
            <a:br>
              <a:rPr lang="en-GB" sz="2000" dirty="0" smtClean="0">
                <a:latin typeface="Times New Roman" pitchFamily="18" charset="0"/>
                <a:cs typeface="Times New Roman" pitchFamily="18" charset="0"/>
              </a:rPr>
            </a:br>
            <a:r>
              <a:rPr lang="en-GB" sz="2000" dirty="0" smtClean="0">
                <a:latin typeface="Times New Roman" pitchFamily="18" charset="0"/>
                <a:cs typeface="Times New Roman" pitchFamily="18" charset="0"/>
              </a:rPr>
              <a:t>Install … a good antivirus program.</a:t>
            </a:r>
            <a:br>
              <a:rPr lang="en-GB" sz="2000" dirty="0" smtClean="0">
                <a:latin typeface="Times New Roman" pitchFamily="18" charset="0"/>
                <a:cs typeface="Times New Roman" pitchFamily="18" charset="0"/>
              </a:rPr>
            </a:br>
            <a:r>
              <a:rPr lang="en-GB" sz="2000" dirty="0" smtClean="0">
                <a:latin typeface="Times New Roman" pitchFamily="18" charset="0"/>
                <a:cs typeface="Times New Roman" pitchFamily="18" charset="0"/>
              </a:rPr>
              <a:t>Never give … your name and address in a chat room.</a:t>
            </a:r>
            <a:br>
              <a:rPr lang="en-GB" sz="2000" dirty="0" smtClean="0">
                <a:latin typeface="Times New Roman" pitchFamily="18" charset="0"/>
                <a:cs typeface="Times New Roman" pitchFamily="18" charset="0"/>
              </a:rPr>
            </a:br>
            <a:r>
              <a:rPr lang="en-GB" sz="2000" dirty="0" smtClean="0">
                <a:latin typeface="Times New Roman" pitchFamily="18" charset="0"/>
                <a:cs typeface="Times New Roman" pitchFamily="18" charset="0"/>
              </a:rPr>
              <a:t>Protect … your data with a password.</a:t>
            </a:r>
            <a:br>
              <a:rPr lang="en-GB" sz="2000" dirty="0" smtClean="0">
                <a:latin typeface="Times New Roman" pitchFamily="18" charset="0"/>
                <a:cs typeface="Times New Roman" pitchFamily="18" charset="0"/>
              </a:rPr>
            </a:br>
            <a:r>
              <a:rPr lang="en-GB" sz="2000" dirty="0" smtClean="0">
                <a:latin typeface="Times New Roman" pitchFamily="18" charset="0"/>
                <a:cs typeface="Times New Roman" pitchFamily="18" charset="0"/>
              </a:rPr>
              <a:t>Turn off … wireless and Bluetooth in public</a:t>
            </a:r>
            <a:br>
              <a:rPr lang="en-GB" sz="2000" dirty="0" smtClean="0">
                <a:latin typeface="Times New Roman" pitchFamily="18" charset="0"/>
                <a:cs typeface="Times New Roman" pitchFamily="18" charset="0"/>
              </a:rPr>
            </a:br>
            <a:r>
              <a:rPr lang="en-GB" sz="2000" dirty="0" smtClean="0">
                <a:latin typeface="Times New Roman" pitchFamily="18" charset="0"/>
                <a:cs typeface="Times New Roman" pitchFamily="18" charset="0"/>
              </a:rPr>
              <a:t>Don’t believe … everything you read.</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txBody>
          <a:bodyPr>
            <a:normAutofit/>
          </a:bodyPr>
          <a:lstStyle/>
          <a:p>
            <a:pPr>
              <a:lnSpc>
                <a:spcPct val="150000"/>
              </a:lnSpc>
            </a:pPr>
            <a:r>
              <a:rPr lang="en-GB" sz="2000" b="1" dirty="0" smtClean="0">
                <a:solidFill>
                  <a:srgbClr val="FF0000"/>
                </a:solidFill>
                <a:latin typeface="Times New Roman" pitchFamily="18" charset="0"/>
                <a:cs typeface="Times New Roman" pitchFamily="18" charset="0"/>
              </a:rPr>
              <a:t>1.14</a:t>
            </a:r>
            <a:br>
              <a:rPr lang="en-GB" sz="2000" b="1" dirty="0" smtClean="0">
                <a:solidFill>
                  <a:srgbClr val="FF0000"/>
                </a:solidFill>
                <a:latin typeface="Times New Roman" pitchFamily="18" charset="0"/>
                <a:cs typeface="Times New Roman" pitchFamily="18" charset="0"/>
              </a:rPr>
            </a:br>
            <a:r>
              <a:rPr lang="en-GB" sz="2000" b="1" dirty="0" smtClean="0">
                <a:solidFill>
                  <a:srgbClr val="FF0000"/>
                </a:solidFill>
                <a:latin typeface="Times New Roman" pitchFamily="18" charset="0"/>
                <a:cs typeface="Times New Roman" pitchFamily="18" charset="0"/>
              </a:rPr>
              <a:t> B. </a:t>
            </a:r>
            <a:r>
              <a:rPr lang="en-GB" sz="2000" dirty="0" smtClean="0">
                <a:solidFill>
                  <a:srgbClr val="FF0000"/>
                </a:solidFill>
              </a:rPr>
              <a:t>Predicting time with time phrases</a:t>
            </a:r>
            <a:r>
              <a:rPr lang="en-GB" sz="2000" b="1" dirty="0" smtClean="0">
                <a:solidFill>
                  <a:srgbClr val="FF0000"/>
                </a:solidFill>
                <a:latin typeface="Times New Roman" pitchFamily="18" charset="0"/>
                <a:cs typeface="Times New Roman" pitchFamily="18" charset="0"/>
              </a:rPr>
              <a:t/>
            </a:r>
            <a:br>
              <a:rPr lang="en-GB" sz="2000" b="1" dirty="0" smtClean="0">
                <a:solidFill>
                  <a:srgbClr val="FF0000"/>
                </a:solidFill>
                <a:latin typeface="Times New Roman" pitchFamily="18" charset="0"/>
                <a:cs typeface="Times New Roman" pitchFamily="18" charset="0"/>
              </a:rPr>
            </a:br>
            <a:r>
              <a:rPr lang="en-GB" sz="2000" b="1" dirty="0" smtClean="0">
                <a:solidFill>
                  <a:srgbClr val="FF0000"/>
                </a:solidFill>
                <a:latin typeface="Times New Roman" pitchFamily="18" charset="0"/>
                <a:cs typeface="Times New Roman" pitchFamily="18" charset="0"/>
              </a:rPr>
              <a:t>Page. 27</a:t>
            </a:r>
            <a:br>
              <a:rPr lang="en-GB" sz="2000" b="1" dirty="0" smtClean="0">
                <a:solidFill>
                  <a:srgbClr val="FF0000"/>
                </a:solidFill>
                <a:latin typeface="Times New Roman" pitchFamily="18" charset="0"/>
                <a:cs typeface="Times New Roman" pitchFamily="18" charset="0"/>
              </a:rPr>
            </a:br>
            <a:r>
              <a:rPr lang="en-GB" sz="2000" b="1" dirty="0" smtClean="0">
                <a:solidFill>
                  <a:srgbClr val="FF0000"/>
                </a:solidFill>
                <a:latin typeface="Times New Roman" pitchFamily="18" charset="0"/>
                <a:cs typeface="Times New Roman" pitchFamily="18" charset="0"/>
              </a:rPr>
              <a:t/>
            </a:r>
            <a:br>
              <a:rPr lang="en-GB" sz="2000" b="1" dirty="0" smtClean="0">
                <a:solidFill>
                  <a:srgbClr val="FF0000"/>
                </a:solidFill>
                <a:latin typeface="Times New Roman" pitchFamily="18" charset="0"/>
                <a:cs typeface="Times New Roman" pitchFamily="18" charset="0"/>
              </a:rPr>
            </a:br>
            <a:r>
              <a:rPr lang="en-GB" sz="2000" b="1" dirty="0" smtClean="0">
                <a:solidFill>
                  <a:srgbClr val="FF0000"/>
                </a:solidFill>
                <a:latin typeface="Times New Roman" pitchFamily="18" charset="0"/>
                <a:cs typeface="Times New Roman" pitchFamily="18" charset="0"/>
              </a:rPr>
              <a:t/>
            </a:r>
            <a:br>
              <a:rPr lang="en-GB" sz="2000" b="1" dirty="0" smtClean="0">
                <a:solidFill>
                  <a:srgbClr val="FF0000"/>
                </a:solidFill>
                <a:latin typeface="Times New Roman" pitchFamily="18" charset="0"/>
                <a:cs typeface="Times New Roman" pitchFamily="18" charset="0"/>
              </a:rPr>
            </a:br>
            <a:r>
              <a:rPr lang="en-GB" sz="2000" b="1" dirty="0" smtClean="0">
                <a:solidFill>
                  <a:srgbClr val="FF0000"/>
                </a:solidFill>
                <a:latin typeface="Times New Roman" pitchFamily="18" charset="0"/>
                <a:cs typeface="Times New Roman" pitchFamily="18" charset="0"/>
              </a:rPr>
              <a:t/>
            </a:r>
            <a:br>
              <a:rPr lang="en-GB" sz="2000" b="1" dirty="0" smtClean="0">
                <a:solidFill>
                  <a:srgbClr val="FF0000"/>
                </a:solidFill>
                <a:latin typeface="Times New Roman" pitchFamily="18" charset="0"/>
                <a:cs typeface="Times New Roman" pitchFamily="18" charset="0"/>
              </a:rPr>
            </a:br>
            <a:r>
              <a:rPr lang="en-GB" sz="2000" b="1" dirty="0" smtClean="0">
                <a:solidFill>
                  <a:srgbClr val="FF0000"/>
                </a:solidFill>
                <a:latin typeface="Times New Roman" pitchFamily="18" charset="0"/>
                <a:cs typeface="Times New Roman" pitchFamily="18" charset="0"/>
              </a:rPr>
              <a:t/>
            </a:r>
            <a:br>
              <a:rPr lang="en-GB" sz="2000" b="1" dirty="0" smtClean="0">
                <a:solidFill>
                  <a:srgbClr val="FF0000"/>
                </a:solidFill>
                <a:latin typeface="Times New Roman" pitchFamily="18" charset="0"/>
                <a:cs typeface="Times New Roman" pitchFamily="18" charset="0"/>
              </a:rPr>
            </a:br>
            <a:r>
              <a:rPr lang="en-GB" sz="2000" b="1" dirty="0" smtClean="0">
                <a:solidFill>
                  <a:srgbClr val="FF0000"/>
                </a:solidFill>
                <a:latin typeface="Times New Roman" pitchFamily="18" charset="0"/>
                <a:cs typeface="Times New Roman" pitchFamily="18" charset="0"/>
              </a:rPr>
              <a:t/>
            </a:r>
            <a:br>
              <a:rPr lang="en-GB" sz="2000" b="1" dirty="0" smtClean="0">
                <a:solidFill>
                  <a:srgbClr val="FF0000"/>
                </a:solidFill>
                <a:latin typeface="Times New Roman" pitchFamily="18" charset="0"/>
                <a:cs typeface="Times New Roman" pitchFamily="18" charset="0"/>
              </a:rPr>
            </a:br>
            <a:r>
              <a:rPr lang="en-GB" sz="2000" b="1" dirty="0" smtClean="0">
                <a:solidFill>
                  <a:srgbClr val="FF0000"/>
                </a:solidFill>
                <a:latin typeface="Times New Roman" pitchFamily="18" charset="0"/>
                <a:cs typeface="Times New Roman" pitchFamily="18" charset="0"/>
              </a:rPr>
              <a:t/>
            </a:r>
            <a:br>
              <a:rPr lang="en-GB" sz="2000" b="1" dirty="0" smtClean="0">
                <a:solidFill>
                  <a:srgbClr val="FF0000"/>
                </a:solidFill>
                <a:latin typeface="Times New Roman" pitchFamily="18" charset="0"/>
                <a:cs typeface="Times New Roman" pitchFamily="18" charset="0"/>
              </a:rPr>
            </a:br>
            <a:r>
              <a:rPr lang="en-GB" sz="2000" b="1" dirty="0" smtClean="0">
                <a:solidFill>
                  <a:srgbClr val="FF0000"/>
                </a:solidFill>
                <a:latin typeface="Times New Roman" pitchFamily="18" charset="0"/>
                <a:cs typeface="Times New Roman" pitchFamily="18" charset="0"/>
              </a:rPr>
              <a:t/>
            </a:r>
            <a:br>
              <a:rPr lang="en-GB" sz="2000" b="1" dirty="0" smtClean="0">
                <a:solidFill>
                  <a:srgbClr val="FF0000"/>
                </a:solidFill>
                <a:latin typeface="Times New Roman" pitchFamily="18" charset="0"/>
                <a:cs typeface="Times New Roman" pitchFamily="18" charset="0"/>
              </a:rPr>
            </a:br>
            <a:r>
              <a:rPr lang="en-GB" sz="2000" b="1" dirty="0" smtClean="0">
                <a:solidFill>
                  <a:srgbClr val="FF0000"/>
                </a:solidFill>
                <a:latin typeface="Times New Roman" pitchFamily="18" charset="0"/>
                <a:cs typeface="Times New Roman" pitchFamily="18" charset="0"/>
              </a:rPr>
              <a:t/>
            </a:r>
            <a:br>
              <a:rPr lang="en-GB" sz="2000" b="1" dirty="0" smtClean="0">
                <a:solidFill>
                  <a:srgbClr val="FF0000"/>
                </a:solidFill>
                <a:latin typeface="Times New Roman" pitchFamily="18" charset="0"/>
                <a:cs typeface="Times New Roman" pitchFamily="18" charset="0"/>
              </a:rPr>
            </a:br>
            <a:r>
              <a:rPr lang="en-GB" sz="2000" b="1" dirty="0" smtClean="0">
                <a:latin typeface="Times New Roman" pitchFamily="18" charset="0"/>
                <a:cs typeface="Times New Roman" pitchFamily="18" charset="0"/>
              </a:rPr>
              <a:t/>
            </a:r>
            <a:br>
              <a:rPr lang="en-GB" sz="2000" b="1" dirty="0" smtClean="0">
                <a:latin typeface="Times New Roman" pitchFamily="18" charset="0"/>
                <a:cs typeface="Times New Roman" pitchFamily="18" charset="0"/>
              </a:rPr>
            </a:br>
            <a:r>
              <a:rPr lang="en-GB" sz="2000" dirty="0" smtClean="0">
                <a:latin typeface="Times New Roman" pitchFamily="18" charset="0"/>
                <a:cs typeface="Times New Roman" pitchFamily="18" charset="0"/>
              </a:rPr>
              <a:t/>
            </a:r>
            <a:br>
              <a:rPr lang="en-GB" sz="2000" dirty="0" smtClean="0">
                <a:latin typeface="Times New Roman" pitchFamily="18" charset="0"/>
                <a:cs typeface="Times New Roman" pitchFamily="18" charset="0"/>
              </a:rPr>
            </a:br>
            <a:endParaRPr lang="en-GB" sz="2000" dirty="0" smtClean="0">
              <a:latin typeface="Times New Roman" pitchFamily="18" charset="0"/>
              <a:cs typeface="Times New Roman" pitchFamily="18" charset="0"/>
            </a:endParaRPr>
          </a:p>
        </p:txBody>
      </p:sp>
      <p:graphicFrame>
        <p:nvGraphicFramePr>
          <p:cNvPr id="3" name="Table 2"/>
          <p:cNvGraphicFramePr>
            <a:graphicFrameLocks noGrp="1"/>
          </p:cNvGraphicFramePr>
          <p:nvPr/>
        </p:nvGraphicFramePr>
        <p:xfrm>
          <a:off x="785786" y="1928802"/>
          <a:ext cx="3674133" cy="2722880"/>
        </p:xfrm>
        <a:graphic>
          <a:graphicData uri="http://schemas.openxmlformats.org/drawingml/2006/table">
            <a:tbl>
              <a:tblPr firstRow="1" bandRow="1">
                <a:tableStyleId>{5C22544A-7EE6-4342-B048-85BDC9FD1C3A}</a:tableStyleId>
              </a:tblPr>
              <a:tblGrid>
                <a:gridCol w="2032000"/>
                <a:gridCol w="959803"/>
                <a:gridCol w="682330"/>
              </a:tblGrid>
              <a:tr h="370840">
                <a:tc>
                  <a:txBody>
                    <a:bodyPr/>
                    <a:lstStyle/>
                    <a:p>
                      <a:endParaRPr lang="en-GB" dirty="0">
                        <a:latin typeface="Times New Roman" pitchFamily="18" charset="0"/>
                        <a:cs typeface="Times New Roman" pitchFamily="18" charset="0"/>
                      </a:endParaRPr>
                    </a:p>
                  </a:txBody>
                  <a:tcPr/>
                </a:tc>
                <a:tc>
                  <a:txBody>
                    <a:bodyPr/>
                    <a:lstStyle/>
                    <a:p>
                      <a:r>
                        <a:rPr lang="en-GB" dirty="0" smtClean="0">
                          <a:latin typeface="Times New Roman" pitchFamily="18" charset="0"/>
                          <a:cs typeface="Times New Roman" pitchFamily="18" charset="0"/>
                        </a:rPr>
                        <a:t>present</a:t>
                      </a:r>
                      <a:endParaRPr lang="en-GB" dirty="0">
                        <a:latin typeface="Times New Roman" pitchFamily="18" charset="0"/>
                        <a:cs typeface="Times New Roman" pitchFamily="18" charset="0"/>
                      </a:endParaRPr>
                    </a:p>
                  </a:txBody>
                  <a:tcPr/>
                </a:tc>
                <a:tc>
                  <a:txBody>
                    <a:bodyPr/>
                    <a:lstStyle/>
                    <a:p>
                      <a:r>
                        <a:rPr lang="en-GB" dirty="0" smtClean="0">
                          <a:latin typeface="Times New Roman" pitchFamily="18" charset="0"/>
                          <a:cs typeface="Times New Roman" pitchFamily="18" charset="0"/>
                        </a:rPr>
                        <a:t>past</a:t>
                      </a:r>
                      <a:endParaRPr lang="en-GB" dirty="0">
                        <a:latin typeface="Times New Roman" pitchFamily="18" charset="0"/>
                        <a:cs typeface="Times New Roman" pitchFamily="18" charset="0"/>
                      </a:endParaRPr>
                    </a:p>
                  </a:txBody>
                  <a:tcPr/>
                </a:tc>
              </a:tr>
              <a:tr h="370840">
                <a:tc>
                  <a:txBody>
                    <a:bodyPr/>
                    <a:lstStyle/>
                    <a:p>
                      <a:r>
                        <a:rPr lang="en-GB" sz="1800" kern="1200" baseline="0" dirty="0" smtClean="0">
                          <a:solidFill>
                            <a:schemeClr val="dk1"/>
                          </a:solidFill>
                          <a:latin typeface="Times New Roman" pitchFamily="18" charset="0"/>
                          <a:ea typeface="+mn-ea"/>
                          <a:cs typeface="Times New Roman" pitchFamily="18" charset="0"/>
                        </a:rPr>
                        <a:t>At one time,</a:t>
                      </a:r>
                      <a:endParaRPr lang="en-GB" dirty="0">
                        <a:latin typeface="Times New Roman" pitchFamily="18" charset="0"/>
                        <a:cs typeface="Times New Roman" pitchFamily="18" charset="0"/>
                      </a:endParaRPr>
                    </a:p>
                  </a:txBody>
                  <a:tcPr/>
                </a:tc>
                <a:tc>
                  <a:txBody>
                    <a:bodyPr/>
                    <a:lstStyle/>
                    <a:p>
                      <a:endParaRPr lang="en-GB" dirty="0">
                        <a:latin typeface="Times New Roman" pitchFamily="18" charset="0"/>
                        <a:cs typeface="Times New Roman" pitchFamily="18" charset="0"/>
                      </a:endParaRPr>
                    </a:p>
                  </a:txBody>
                  <a:tcPr/>
                </a:tc>
                <a:tc>
                  <a:txBody>
                    <a:bodyPr/>
                    <a:lstStyle/>
                    <a:p>
                      <a:r>
                        <a:rPr lang="en-GB" sz="2000" dirty="0" smtClean="0">
                          <a:solidFill>
                            <a:srgbClr val="273D49"/>
                          </a:solidFill>
                          <a:latin typeface="Times New Roman" pitchFamily="18" charset="0"/>
                          <a:ea typeface="Calibri"/>
                          <a:cs typeface="Times New Roman" pitchFamily="18" charset="0"/>
                        </a:rPr>
                        <a:t>✓</a:t>
                      </a:r>
                      <a:endParaRPr lang="en-GB" dirty="0">
                        <a:latin typeface="Times New Roman" pitchFamily="18" charset="0"/>
                        <a:cs typeface="Times New Roman" pitchFamily="18" charset="0"/>
                      </a:endParaRPr>
                    </a:p>
                  </a:txBody>
                  <a:tcPr/>
                </a:tc>
              </a:tr>
              <a:tr h="370840">
                <a:tc>
                  <a:txBody>
                    <a:bodyPr/>
                    <a:lstStyle/>
                    <a:p>
                      <a:r>
                        <a:rPr lang="en-GB" sz="1800" kern="1200" baseline="0" dirty="0" smtClean="0">
                          <a:solidFill>
                            <a:schemeClr val="dk1"/>
                          </a:solidFill>
                          <a:latin typeface="Times New Roman" pitchFamily="18" charset="0"/>
                          <a:ea typeface="+mn-ea"/>
                          <a:cs typeface="Times New Roman" pitchFamily="18" charset="0"/>
                        </a:rPr>
                        <a:t>At that time,</a:t>
                      </a:r>
                      <a:endParaRPr lang="en-GB" dirty="0">
                        <a:latin typeface="Times New Roman" pitchFamily="18" charset="0"/>
                        <a:cs typeface="Times New Roman" pitchFamily="18" charset="0"/>
                      </a:endParaRPr>
                    </a:p>
                  </a:txBody>
                  <a:tcPr/>
                </a:tc>
                <a:tc>
                  <a:txBody>
                    <a:bodyPr/>
                    <a:lstStyle/>
                    <a:p>
                      <a:endParaRPr lang="en-GB" dirty="0">
                        <a:latin typeface="Times New Roman" pitchFamily="18" charset="0"/>
                        <a:cs typeface="Times New Roman" pitchFamily="18" charset="0"/>
                      </a:endParaRPr>
                    </a:p>
                  </a:txBody>
                  <a:tcPr/>
                </a:tc>
                <a:tc>
                  <a:txBody>
                    <a:bodyPr/>
                    <a:lstStyle/>
                    <a:p>
                      <a:r>
                        <a:rPr lang="en-GB" sz="2000" dirty="0" smtClean="0">
                          <a:solidFill>
                            <a:srgbClr val="273D49"/>
                          </a:solidFill>
                          <a:latin typeface="Times New Roman" pitchFamily="18" charset="0"/>
                          <a:ea typeface="Calibri"/>
                          <a:cs typeface="Times New Roman" pitchFamily="18" charset="0"/>
                        </a:rPr>
                        <a:t>✓</a:t>
                      </a:r>
                      <a:endParaRPr lang="en-GB" dirty="0">
                        <a:latin typeface="Times New Roman" pitchFamily="18" charset="0"/>
                        <a:cs typeface="Times New Roman" pitchFamily="18" charset="0"/>
                      </a:endParaRPr>
                    </a:p>
                  </a:txBody>
                  <a:tcPr/>
                </a:tc>
              </a:tr>
              <a:tr h="370840">
                <a:tc>
                  <a:txBody>
                    <a:bodyPr/>
                    <a:lstStyle/>
                    <a:p>
                      <a:r>
                        <a:rPr lang="en-GB" sz="1800" kern="1200" baseline="0" dirty="0" smtClean="0">
                          <a:solidFill>
                            <a:schemeClr val="dk1"/>
                          </a:solidFill>
                          <a:latin typeface="Times New Roman" pitchFamily="18" charset="0"/>
                          <a:ea typeface="+mn-ea"/>
                          <a:cs typeface="Times New Roman" pitchFamily="18" charset="0"/>
                        </a:rPr>
                        <a:t>At the moment,</a:t>
                      </a:r>
                      <a:endParaRPr lang="en-GB" dirty="0">
                        <a:latin typeface="Times New Roman" pitchFamily="18" charset="0"/>
                        <a:cs typeface="Times New Roman" pitchFamily="18" charset="0"/>
                      </a:endParaRPr>
                    </a:p>
                  </a:txBody>
                  <a:tcPr/>
                </a:tc>
                <a:tc>
                  <a:txBody>
                    <a:bodyPr/>
                    <a:lstStyle/>
                    <a:p>
                      <a:r>
                        <a:rPr lang="en-GB" sz="2000" dirty="0" smtClean="0">
                          <a:solidFill>
                            <a:srgbClr val="273D49"/>
                          </a:solidFill>
                          <a:latin typeface="Times New Roman" pitchFamily="18" charset="0"/>
                          <a:ea typeface="Calibri"/>
                          <a:cs typeface="Times New Roman" pitchFamily="18" charset="0"/>
                        </a:rPr>
                        <a:t>✓</a:t>
                      </a:r>
                      <a:endParaRPr lang="en-GB" dirty="0">
                        <a:latin typeface="Times New Roman" pitchFamily="18" charset="0"/>
                        <a:cs typeface="Times New Roman" pitchFamily="18" charset="0"/>
                      </a:endParaRPr>
                    </a:p>
                  </a:txBody>
                  <a:tcPr/>
                </a:tc>
                <a:tc>
                  <a:txBody>
                    <a:bodyPr/>
                    <a:lstStyle/>
                    <a:p>
                      <a:endParaRPr lang="en-GB" dirty="0">
                        <a:latin typeface="Times New Roman" pitchFamily="18" charset="0"/>
                        <a:cs typeface="Times New Roman" pitchFamily="18" charset="0"/>
                      </a:endParaRPr>
                    </a:p>
                  </a:txBody>
                  <a:tcPr/>
                </a:tc>
              </a:tr>
              <a:tr h="370840">
                <a:tc>
                  <a:txBody>
                    <a:bodyPr/>
                    <a:lstStyle/>
                    <a:p>
                      <a:r>
                        <a:rPr lang="en-GB" sz="1800" kern="1200" baseline="0" dirty="0" smtClean="0">
                          <a:solidFill>
                            <a:schemeClr val="dk1"/>
                          </a:solidFill>
                          <a:latin typeface="Times New Roman" pitchFamily="18" charset="0"/>
                          <a:ea typeface="+mn-ea"/>
                          <a:cs typeface="Times New Roman" pitchFamily="18" charset="0"/>
                        </a:rPr>
                        <a:t>At the present time,</a:t>
                      </a:r>
                      <a:endParaRPr lang="en-GB" dirty="0">
                        <a:latin typeface="Times New Roman" pitchFamily="18" charset="0"/>
                        <a:cs typeface="Times New Roman" pitchFamily="18" charset="0"/>
                      </a:endParaRPr>
                    </a:p>
                  </a:txBody>
                  <a:tcPr/>
                </a:tc>
                <a:tc>
                  <a:txBody>
                    <a:bodyPr/>
                    <a:lstStyle/>
                    <a:p>
                      <a:r>
                        <a:rPr lang="en-GB" sz="2000" smtClean="0">
                          <a:solidFill>
                            <a:srgbClr val="273D49"/>
                          </a:solidFill>
                          <a:latin typeface="Times New Roman" pitchFamily="18" charset="0"/>
                          <a:ea typeface="Calibri"/>
                          <a:cs typeface="Times New Roman" pitchFamily="18" charset="0"/>
                        </a:rPr>
                        <a:t>✓</a:t>
                      </a:r>
                      <a:endParaRPr lang="en-GB" dirty="0">
                        <a:latin typeface="Times New Roman" pitchFamily="18" charset="0"/>
                        <a:cs typeface="Times New Roman" pitchFamily="18" charset="0"/>
                      </a:endParaRPr>
                    </a:p>
                  </a:txBody>
                  <a:tcPr/>
                </a:tc>
                <a:tc>
                  <a:txBody>
                    <a:bodyPr/>
                    <a:lstStyle/>
                    <a:p>
                      <a:endParaRPr lang="en-GB" dirty="0">
                        <a:latin typeface="Times New Roman" pitchFamily="18" charset="0"/>
                        <a:cs typeface="Times New Roman" pitchFamily="18" charset="0"/>
                      </a:endParaRPr>
                    </a:p>
                  </a:txBody>
                  <a:tcPr/>
                </a:tc>
              </a:tr>
              <a:tr h="370840">
                <a:tc>
                  <a:txBody>
                    <a:bodyPr/>
                    <a:lstStyle/>
                    <a:p>
                      <a:r>
                        <a:rPr lang="en-GB" sz="1800" kern="1200" baseline="0" dirty="0" smtClean="0">
                          <a:solidFill>
                            <a:schemeClr val="dk1"/>
                          </a:solidFill>
                          <a:latin typeface="Times New Roman" pitchFamily="18" charset="0"/>
                          <a:ea typeface="+mn-ea"/>
                          <a:cs typeface="Times New Roman" pitchFamily="18" charset="0"/>
                        </a:rPr>
                        <a:t>Currently,</a:t>
                      </a:r>
                      <a:endParaRPr lang="en-GB" dirty="0">
                        <a:latin typeface="Times New Roman" pitchFamily="18" charset="0"/>
                        <a:cs typeface="Times New Roman" pitchFamily="18" charset="0"/>
                      </a:endParaRPr>
                    </a:p>
                  </a:txBody>
                  <a:tcPr/>
                </a:tc>
                <a:tc>
                  <a:txBody>
                    <a:bodyPr/>
                    <a:lstStyle/>
                    <a:p>
                      <a:r>
                        <a:rPr lang="en-GB" sz="2000" dirty="0" smtClean="0">
                          <a:solidFill>
                            <a:srgbClr val="273D49"/>
                          </a:solidFill>
                          <a:latin typeface="Times New Roman" pitchFamily="18" charset="0"/>
                          <a:ea typeface="Calibri"/>
                          <a:cs typeface="Times New Roman" pitchFamily="18" charset="0"/>
                        </a:rPr>
                        <a:t>✓</a:t>
                      </a:r>
                      <a:endParaRPr lang="en-GB" dirty="0">
                        <a:latin typeface="Times New Roman" pitchFamily="18" charset="0"/>
                        <a:cs typeface="Times New Roman" pitchFamily="18" charset="0"/>
                      </a:endParaRPr>
                    </a:p>
                  </a:txBody>
                  <a:tcPr/>
                </a:tc>
                <a:tc>
                  <a:txBody>
                    <a:bodyPr/>
                    <a:lstStyle/>
                    <a:p>
                      <a:endParaRPr lang="en-GB" dirty="0">
                        <a:latin typeface="Times New Roman" pitchFamily="18" charset="0"/>
                        <a:cs typeface="Times New Roman" pitchFamily="18" charset="0"/>
                      </a:endParaRPr>
                    </a:p>
                  </a:txBody>
                  <a:tcPr/>
                </a:tc>
              </a:tr>
              <a:tr h="370840">
                <a:tc>
                  <a:txBody>
                    <a:bodyPr/>
                    <a:lstStyle/>
                    <a:p>
                      <a:r>
                        <a:rPr lang="en-GB" sz="1800" kern="1200" baseline="0" dirty="0" smtClean="0">
                          <a:solidFill>
                            <a:schemeClr val="dk1"/>
                          </a:solidFill>
                          <a:latin typeface="Times New Roman" pitchFamily="18" charset="0"/>
                          <a:ea typeface="+mn-ea"/>
                          <a:cs typeface="Times New Roman" pitchFamily="18" charset="0"/>
                        </a:rPr>
                        <a:t>In her childhood,</a:t>
                      </a:r>
                      <a:endParaRPr lang="en-GB" dirty="0">
                        <a:latin typeface="Times New Roman" pitchFamily="18" charset="0"/>
                        <a:cs typeface="Times New Roman" pitchFamily="18" charset="0"/>
                      </a:endParaRPr>
                    </a:p>
                  </a:txBody>
                  <a:tcPr/>
                </a:tc>
                <a:tc>
                  <a:txBody>
                    <a:bodyPr/>
                    <a:lstStyle/>
                    <a:p>
                      <a:endParaRPr lang="en-GB" dirty="0">
                        <a:latin typeface="Times New Roman" pitchFamily="18" charset="0"/>
                        <a:cs typeface="Times New Roman" pitchFamily="18" charset="0"/>
                      </a:endParaRPr>
                    </a:p>
                  </a:txBody>
                  <a:tcPr/>
                </a:tc>
                <a:tc>
                  <a:txBody>
                    <a:bodyPr/>
                    <a:lstStyle/>
                    <a:p>
                      <a:r>
                        <a:rPr lang="en-GB" sz="1800" dirty="0" smtClean="0">
                          <a:solidFill>
                            <a:srgbClr val="273D49"/>
                          </a:solidFill>
                          <a:latin typeface="Times New Roman" pitchFamily="18" charset="0"/>
                          <a:ea typeface="Calibri"/>
                          <a:cs typeface="Times New Roman" pitchFamily="18" charset="0"/>
                        </a:rPr>
                        <a:t>✓</a:t>
                      </a:r>
                      <a:endParaRPr lang="en-GB" dirty="0">
                        <a:latin typeface="Times New Roman" pitchFamily="18" charset="0"/>
                        <a:cs typeface="Times New Roman" pitchFamily="18" charset="0"/>
                      </a:endParaRPr>
                    </a:p>
                  </a:txBody>
                  <a:tcPr/>
                </a:tc>
              </a:tr>
            </a:tbl>
          </a:graphicData>
        </a:graphic>
      </p:graphicFrame>
      <p:graphicFrame>
        <p:nvGraphicFramePr>
          <p:cNvPr id="4" name="Table 3"/>
          <p:cNvGraphicFramePr>
            <a:graphicFrameLocks noGrp="1"/>
          </p:cNvGraphicFramePr>
          <p:nvPr/>
        </p:nvGraphicFramePr>
        <p:xfrm>
          <a:off x="4572000" y="1928802"/>
          <a:ext cx="3857652" cy="2748280"/>
        </p:xfrm>
        <a:graphic>
          <a:graphicData uri="http://schemas.openxmlformats.org/drawingml/2006/table">
            <a:tbl>
              <a:tblPr firstRow="1" bandRow="1">
                <a:tableStyleId>{5C22544A-7EE6-4342-B048-85BDC9FD1C3A}</a:tableStyleId>
              </a:tblPr>
              <a:tblGrid>
                <a:gridCol w="2032000"/>
                <a:gridCol w="959803"/>
                <a:gridCol w="865849"/>
              </a:tblGrid>
              <a:tr h="370840">
                <a:tc>
                  <a:txBody>
                    <a:bodyPr/>
                    <a:lstStyle/>
                    <a:p>
                      <a:endParaRPr lang="en-GB" dirty="0">
                        <a:latin typeface="Times New Roman" pitchFamily="18" charset="0"/>
                        <a:cs typeface="Times New Roman" pitchFamily="18" charset="0"/>
                      </a:endParaRPr>
                    </a:p>
                  </a:txBody>
                  <a:tcPr/>
                </a:tc>
                <a:tc>
                  <a:txBody>
                    <a:bodyPr/>
                    <a:lstStyle/>
                    <a:p>
                      <a:r>
                        <a:rPr lang="en-GB" dirty="0" smtClean="0">
                          <a:latin typeface="Times New Roman" pitchFamily="18" charset="0"/>
                          <a:cs typeface="Times New Roman" pitchFamily="18" charset="0"/>
                        </a:rPr>
                        <a:t>present</a:t>
                      </a:r>
                      <a:endParaRPr lang="en-GB" dirty="0">
                        <a:latin typeface="Times New Roman" pitchFamily="18" charset="0"/>
                        <a:cs typeface="Times New Roman" pitchFamily="18" charset="0"/>
                      </a:endParaRPr>
                    </a:p>
                  </a:txBody>
                  <a:tcPr/>
                </a:tc>
                <a:tc>
                  <a:txBody>
                    <a:bodyPr/>
                    <a:lstStyle/>
                    <a:p>
                      <a:r>
                        <a:rPr lang="en-GB" dirty="0" smtClean="0">
                          <a:latin typeface="Times New Roman" pitchFamily="18" charset="0"/>
                          <a:cs typeface="Times New Roman" pitchFamily="18" charset="0"/>
                        </a:rPr>
                        <a:t>past</a:t>
                      </a:r>
                      <a:endParaRPr lang="en-GB" dirty="0">
                        <a:latin typeface="Times New Roman" pitchFamily="18" charset="0"/>
                        <a:cs typeface="Times New Roman" pitchFamily="18" charset="0"/>
                      </a:endParaRPr>
                    </a:p>
                  </a:txBody>
                  <a:tcPr/>
                </a:tc>
              </a:tr>
              <a:tr h="370840">
                <a:tc>
                  <a:txBody>
                    <a:bodyPr/>
                    <a:lstStyle/>
                    <a:p>
                      <a:r>
                        <a:rPr lang="en-GB" sz="1800" kern="1200" baseline="0" dirty="0" smtClean="0">
                          <a:solidFill>
                            <a:schemeClr val="dk1"/>
                          </a:solidFill>
                          <a:latin typeface="Times New Roman" pitchFamily="18" charset="0"/>
                          <a:ea typeface="+mn-ea"/>
                          <a:cs typeface="Times New Roman" pitchFamily="18" charset="0"/>
                        </a:rPr>
                        <a:t>In the 20th century,</a:t>
                      </a:r>
                      <a:endParaRPr lang="en-GB" dirty="0">
                        <a:latin typeface="Times New Roman" pitchFamily="18" charset="0"/>
                        <a:cs typeface="Times New Roman" pitchFamily="18" charset="0"/>
                      </a:endParaRPr>
                    </a:p>
                  </a:txBody>
                  <a:tcPr/>
                </a:tc>
                <a:tc>
                  <a:txBody>
                    <a:bodyPr/>
                    <a:lstStyle/>
                    <a:p>
                      <a:endParaRPr lang="en-GB" dirty="0">
                        <a:latin typeface="Times New Roman" pitchFamily="18" charset="0"/>
                        <a:cs typeface="Times New Roman" pitchFamily="18" charset="0"/>
                      </a:endParaRPr>
                    </a:p>
                  </a:txBody>
                  <a:tcPr/>
                </a:tc>
                <a:tc>
                  <a:txBody>
                    <a:bodyPr/>
                    <a:lstStyle/>
                    <a:p>
                      <a:r>
                        <a:rPr lang="en-GB" sz="2000" dirty="0" smtClean="0">
                          <a:solidFill>
                            <a:srgbClr val="273D49"/>
                          </a:solidFill>
                          <a:latin typeface="Times New Roman" pitchFamily="18" charset="0"/>
                          <a:ea typeface="Calibri"/>
                          <a:cs typeface="Times New Roman" pitchFamily="18" charset="0"/>
                        </a:rPr>
                        <a:t>✓</a:t>
                      </a:r>
                      <a:endParaRPr lang="en-GB" dirty="0">
                        <a:latin typeface="Times New Roman" pitchFamily="18" charset="0"/>
                        <a:cs typeface="Times New Roman" pitchFamily="18" charset="0"/>
                      </a:endParaRPr>
                    </a:p>
                  </a:txBody>
                  <a:tcPr/>
                </a:tc>
              </a:tr>
              <a:tr h="370840">
                <a:tc>
                  <a:txBody>
                    <a:bodyPr/>
                    <a:lstStyle/>
                    <a:p>
                      <a:r>
                        <a:rPr lang="en-GB" sz="1800" kern="1200" baseline="0" dirty="0" smtClean="0">
                          <a:solidFill>
                            <a:schemeClr val="dk1"/>
                          </a:solidFill>
                          <a:latin typeface="Times New Roman" pitchFamily="18" charset="0"/>
                          <a:ea typeface="+mn-ea"/>
                          <a:cs typeface="Times New Roman" pitchFamily="18" charset="0"/>
                        </a:rPr>
                        <a:t>Last week,</a:t>
                      </a:r>
                      <a:endParaRPr lang="en-GB" dirty="0">
                        <a:latin typeface="Times New Roman" pitchFamily="18" charset="0"/>
                        <a:cs typeface="Times New Roman" pitchFamily="18" charset="0"/>
                      </a:endParaRPr>
                    </a:p>
                  </a:txBody>
                  <a:tcPr/>
                </a:tc>
                <a:tc>
                  <a:txBody>
                    <a:bodyPr/>
                    <a:lstStyle/>
                    <a:p>
                      <a:endParaRPr lang="en-GB">
                        <a:latin typeface="Times New Roman" pitchFamily="18" charset="0"/>
                        <a:cs typeface="Times New Roman" pitchFamily="18" charset="0"/>
                      </a:endParaRPr>
                    </a:p>
                  </a:txBody>
                  <a:tcPr/>
                </a:tc>
                <a:tc>
                  <a:txBody>
                    <a:bodyPr/>
                    <a:lstStyle/>
                    <a:p>
                      <a:r>
                        <a:rPr lang="en-GB" sz="2000" dirty="0" smtClean="0">
                          <a:solidFill>
                            <a:srgbClr val="273D49"/>
                          </a:solidFill>
                          <a:latin typeface="Times New Roman" pitchFamily="18" charset="0"/>
                          <a:ea typeface="Calibri"/>
                          <a:cs typeface="Times New Roman" pitchFamily="18" charset="0"/>
                        </a:rPr>
                        <a:t>✓</a:t>
                      </a:r>
                      <a:endParaRPr lang="en-GB" dirty="0">
                        <a:latin typeface="Times New Roman" pitchFamily="18" charset="0"/>
                        <a:cs typeface="Times New Roman" pitchFamily="18" charset="0"/>
                      </a:endParaRPr>
                    </a:p>
                  </a:txBody>
                  <a:tcPr/>
                </a:tc>
              </a:tr>
              <a:tr h="370840">
                <a:tc>
                  <a:txBody>
                    <a:bodyPr/>
                    <a:lstStyle/>
                    <a:p>
                      <a:r>
                        <a:rPr lang="en-GB" sz="1800" kern="1200" baseline="0" dirty="0" smtClean="0">
                          <a:solidFill>
                            <a:schemeClr val="dk1"/>
                          </a:solidFill>
                          <a:latin typeface="Times New Roman" pitchFamily="18" charset="0"/>
                          <a:ea typeface="+mn-ea"/>
                          <a:cs typeface="Times New Roman" pitchFamily="18" charset="0"/>
                        </a:rPr>
                        <a:t>Now,</a:t>
                      </a:r>
                      <a:endParaRPr lang="en-GB" dirty="0">
                        <a:latin typeface="Times New Roman" pitchFamily="18" charset="0"/>
                        <a:cs typeface="Times New Roman" pitchFamily="18" charset="0"/>
                      </a:endParaRPr>
                    </a:p>
                  </a:txBody>
                  <a:tcPr/>
                </a:tc>
                <a:tc>
                  <a:txBody>
                    <a:bodyPr/>
                    <a:lstStyle/>
                    <a:p>
                      <a:r>
                        <a:rPr lang="en-GB" sz="2000" smtClean="0">
                          <a:solidFill>
                            <a:srgbClr val="273D49"/>
                          </a:solidFill>
                          <a:latin typeface="Times New Roman" pitchFamily="18" charset="0"/>
                          <a:ea typeface="Calibri"/>
                          <a:cs typeface="Times New Roman" pitchFamily="18" charset="0"/>
                        </a:rPr>
                        <a:t>✓</a:t>
                      </a:r>
                      <a:endParaRPr lang="en-GB" dirty="0">
                        <a:latin typeface="Times New Roman" pitchFamily="18" charset="0"/>
                        <a:cs typeface="Times New Roman" pitchFamily="18" charset="0"/>
                      </a:endParaRPr>
                    </a:p>
                  </a:txBody>
                  <a:tcPr/>
                </a:tc>
                <a:tc>
                  <a:txBody>
                    <a:bodyPr/>
                    <a:lstStyle/>
                    <a:p>
                      <a:endParaRPr lang="en-GB" dirty="0">
                        <a:latin typeface="Times New Roman" pitchFamily="18" charset="0"/>
                        <a:cs typeface="Times New Roman" pitchFamily="18" charset="0"/>
                      </a:endParaRPr>
                    </a:p>
                  </a:txBody>
                  <a:tcPr/>
                </a:tc>
              </a:tr>
              <a:tr h="370840">
                <a:tc>
                  <a:txBody>
                    <a:bodyPr/>
                    <a:lstStyle/>
                    <a:p>
                      <a:r>
                        <a:rPr lang="en-GB" sz="1800" kern="1200" baseline="0" dirty="0" smtClean="0">
                          <a:solidFill>
                            <a:schemeClr val="dk1"/>
                          </a:solidFill>
                          <a:latin typeface="Times New Roman" pitchFamily="18" charset="0"/>
                          <a:ea typeface="+mn-ea"/>
                          <a:cs typeface="Times New Roman" pitchFamily="18" charset="0"/>
                        </a:rPr>
                        <a:t>Nowadays,</a:t>
                      </a:r>
                      <a:endParaRPr lang="en-GB" dirty="0">
                        <a:latin typeface="Times New Roman" pitchFamily="18" charset="0"/>
                        <a:cs typeface="Times New Roman" pitchFamily="18" charset="0"/>
                      </a:endParaRPr>
                    </a:p>
                  </a:txBody>
                  <a:tcPr/>
                </a:tc>
                <a:tc>
                  <a:txBody>
                    <a:bodyPr/>
                    <a:lstStyle/>
                    <a:p>
                      <a:r>
                        <a:rPr lang="en-GB" sz="2000" dirty="0" smtClean="0">
                          <a:solidFill>
                            <a:srgbClr val="273D49"/>
                          </a:solidFill>
                          <a:latin typeface="Times New Roman" pitchFamily="18" charset="0"/>
                          <a:ea typeface="Calibri"/>
                          <a:cs typeface="Times New Roman" pitchFamily="18" charset="0"/>
                        </a:rPr>
                        <a:t>✓</a:t>
                      </a:r>
                      <a:endParaRPr lang="en-GB" dirty="0">
                        <a:latin typeface="Times New Roman" pitchFamily="18" charset="0"/>
                        <a:cs typeface="Times New Roman" pitchFamily="18" charset="0"/>
                      </a:endParaRPr>
                    </a:p>
                  </a:txBody>
                  <a:tcPr/>
                </a:tc>
                <a:tc>
                  <a:txBody>
                    <a:bodyPr/>
                    <a:lstStyle/>
                    <a:p>
                      <a:endParaRPr lang="en-GB" dirty="0">
                        <a:latin typeface="Times New Roman" pitchFamily="18" charset="0"/>
                        <a:cs typeface="Times New Roman" pitchFamily="18" charset="0"/>
                      </a:endParaRPr>
                    </a:p>
                  </a:txBody>
                  <a:tcPr/>
                </a:tc>
              </a:tr>
              <a:tr h="370840">
                <a:tc>
                  <a:txBody>
                    <a:bodyPr/>
                    <a:lstStyle/>
                    <a:p>
                      <a:r>
                        <a:rPr lang="en-GB" sz="1800" kern="1200" baseline="0" dirty="0" smtClean="0">
                          <a:solidFill>
                            <a:schemeClr val="dk1"/>
                          </a:solidFill>
                          <a:latin typeface="Times New Roman" pitchFamily="18" charset="0"/>
                          <a:ea typeface="+mn-ea"/>
                          <a:cs typeface="Times New Roman" pitchFamily="18" charset="0"/>
                        </a:rPr>
                        <a:t>Then,</a:t>
                      </a:r>
                      <a:endParaRPr lang="en-GB" dirty="0">
                        <a:latin typeface="Times New Roman" pitchFamily="18" charset="0"/>
                        <a:cs typeface="Times New Roman" pitchFamily="18" charset="0"/>
                      </a:endParaRPr>
                    </a:p>
                  </a:txBody>
                  <a:tcPr/>
                </a:tc>
                <a:tc>
                  <a:txBody>
                    <a:bodyPr/>
                    <a:lstStyle/>
                    <a:p>
                      <a:endParaRPr lang="en-GB">
                        <a:latin typeface="Times New Roman" pitchFamily="18" charset="0"/>
                        <a:cs typeface="Times New Roman" pitchFamily="18" charset="0"/>
                      </a:endParaRPr>
                    </a:p>
                  </a:txBody>
                  <a:tcPr/>
                </a:tc>
                <a:tc>
                  <a:txBody>
                    <a:bodyPr/>
                    <a:lstStyle/>
                    <a:p>
                      <a:r>
                        <a:rPr lang="en-GB" sz="2000" dirty="0" smtClean="0">
                          <a:solidFill>
                            <a:srgbClr val="273D49"/>
                          </a:solidFill>
                          <a:latin typeface="Times New Roman" pitchFamily="18" charset="0"/>
                          <a:ea typeface="Calibri"/>
                          <a:cs typeface="Times New Roman" pitchFamily="18" charset="0"/>
                        </a:rPr>
                        <a:t>✓</a:t>
                      </a:r>
                      <a:endParaRPr lang="en-GB" dirty="0">
                        <a:latin typeface="Times New Roman" pitchFamily="18" charset="0"/>
                        <a:cs typeface="Times New Roman" pitchFamily="18" charset="0"/>
                      </a:endParaRPr>
                    </a:p>
                  </a:txBody>
                  <a:tcPr/>
                </a:tc>
              </a:tr>
              <a:tr h="370840">
                <a:tc>
                  <a:txBody>
                    <a:bodyPr/>
                    <a:lstStyle/>
                    <a:p>
                      <a:r>
                        <a:rPr lang="en-GB" sz="1800" kern="1200" baseline="0" dirty="0" smtClean="0">
                          <a:solidFill>
                            <a:schemeClr val="dk1"/>
                          </a:solidFill>
                          <a:latin typeface="Times New Roman" pitchFamily="18" charset="0"/>
                          <a:ea typeface="+mn-ea"/>
                          <a:cs typeface="Times New Roman" pitchFamily="18" charset="0"/>
                        </a:rPr>
                        <a:t>Yesterday,</a:t>
                      </a:r>
                      <a:endParaRPr lang="en-GB" dirty="0">
                        <a:latin typeface="Times New Roman" pitchFamily="18" charset="0"/>
                        <a:cs typeface="Times New Roman" pitchFamily="18" charset="0"/>
                      </a:endParaRPr>
                    </a:p>
                  </a:txBody>
                  <a:tcPr/>
                </a:tc>
                <a:tc>
                  <a:txBody>
                    <a:bodyPr/>
                    <a:lstStyle/>
                    <a:p>
                      <a:endParaRPr lang="en-GB">
                        <a:latin typeface="Times New Roman" pitchFamily="18" charset="0"/>
                        <a:cs typeface="Times New Roman" pitchFamily="18" charset="0"/>
                      </a:endParaRPr>
                    </a:p>
                  </a:txBody>
                  <a:tcPr/>
                </a:tc>
                <a:tc>
                  <a:txBody>
                    <a:bodyPr/>
                    <a:lstStyle/>
                    <a:p>
                      <a:r>
                        <a:rPr lang="en-GB" sz="2000" dirty="0" smtClean="0">
                          <a:solidFill>
                            <a:srgbClr val="273D49"/>
                          </a:solidFill>
                          <a:latin typeface="Times New Roman" pitchFamily="18" charset="0"/>
                          <a:ea typeface="Calibri"/>
                          <a:cs typeface="Times New Roman" pitchFamily="18" charset="0"/>
                        </a:rPr>
                        <a:t>✓</a:t>
                      </a:r>
                      <a:endParaRPr lang="en-GB" dirty="0">
                        <a:latin typeface="Times New Roman" pitchFamily="18" charset="0"/>
                        <a:cs typeface="Times New Roman" pitchFamily="18" charset="0"/>
                      </a:endParaRPr>
                    </a:p>
                  </a:txBody>
                  <a:tcPr/>
                </a:tc>
              </a:tr>
            </a:tbl>
          </a:graphicData>
        </a:graphic>
      </p:graphicFrame>
      <p:sp>
        <p:nvSpPr>
          <p:cNvPr id="5" name="5-Point Star 4"/>
          <p:cNvSpPr/>
          <p:nvPr/>
        </p:nvSpPr>
        <p:spPr>
          <a:xfrm>
            <a:off x="8215338" y="500042"/>
            <a:ext cx="285752" cy="214314"/>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txBody>
          <a:bodyPr>
            <a:normAutofit/>
          </a:bodyPr>
          <a:lstStyle/>
          <a:p>
            <a:pPr>
              <a:lnSpc>
                <a:spcPct val="150000"/>
              </a:lnSpc>
            </a:pPr>
            <a:r>
              <a:rPr lang="en-GB" sz="2000" b="1" dirty="0" smtClean="0">
                <a:solidFill>
                  <a:srgbClr val="FF0000"/>
                </a:solidFill>
                <a:latin typeface="Times New Roman" pitchFamily="18" charset="0"/>
                <a:cs typeface="Times New Roman" pitchFamily="18" charset="0"/>
              </a:rPr>
              <a:t>1.15</a:t>
            </a:r>
            <a:br>
              <a:rPr lang="en-GB" sz="2000" b="1" dirty="0" smtClean="0">
                <a:solidFill>
                  <a:srgbClr val="FF0000"/>
                </a:solidFill>
                <a:latin typeface="Times New Roman" pitchFamily="18" charset="0"/>
                <a:cs typeface="Times New Roman" pitchFamily="18" charset="0"/>
              </a:rPr>
            </a:br>
            <a:r>
              <a:rPr lang="en-GB" sz="2000" b="1" dirty="0" smtClean="0">
                <a:solidFill>
                  <a:srgbClr val="FF0000"/>
                </a:solidFill>
                <a:latin typeface="Times New Roman" pitchFamily="18" charset="0"/>
                <a:cs typeface="Times New Roman" pitchFamily="18" charset="0"/>
              </a:rPr>
              <a:t> C.1. </a:t>
            </a:r>
            <a:r>
              <a:rPr lang="en-GB" sz="2000" dirty="0" smtClean="0">
                <a:solidFill>
                  <a:srgbClr val="FF0000"/>
                </a:solidFill>
                <a:latin typeface="Times New Roman" pitchFamily="18" charset="0"/>
                <a:cs typeface="Times New Roman" pitchFamily="18" charset="0"/>
              </a:rPr>
              <a:t>Understanding advice</a:t>
            </a:r>
            <a:r>
              <a:rPr lang="en-GB" sz="2000" b="1" dirty="0" smtClean="0">
                <a:solidFill>
                  <a:srgbClr val="FF0000"/>
                </a:solidFill>
                <a:latin typeface="Times New Roman" pitchFamily="18" charset="0"/>
                <a:cs typeface="Times New Roman" pitchFamily="18" charset="0"/>
              </a:rPr>
              <a:t/>
            </a:r>
            <a:br>
              <a:rPr lang="en-GB" sz="2000" b="1" dirty="0" smtClean="0">
                <a:solidFill>
                  <a:srgbClr val="FF0000"/>
                </a:solidFill>
                <a:latin typeface="Times New Roman" pitchFamily="18" charset="0"/>
                <a:cs typeface="Times New Roman" pitchFamily="18" charset="0"/>
              </a:rPr>
            </a:br>
            <a:r>
              <a:rPr lang="en-GB" sz="2000" b="1" dirty="0" smtClean="0">
                <a:solidFill>
                  <a:srgbClr val="FF0000"/>
                </a:solidFill>
                <a:latin typeface="Times New Roman" pitchFamily="18" charset="0"/>
                <a:cs typeface="Times New Roman" pitchFamily="18" charset="0"/>
              </a:rPr>
              <a:t>Page. 28</a:t>
            </a:r>
            <a:br>
              <a:rPr lang="en-GB" sz="2000" b="1" dirty="0" smtClean="0">
                <a:solidFill>
                  <a:srgbClr val="FF0000"/>
                </a:solidFill>
                <a:latin typeface="Times New Roman" pitchFamily="18" charset="0"/>
                <a:cs typeface="Times New Roman" pitchFamily="18" charset="0"/>
              </a:rPr>
            </a:br>
            <a:r>
              <a:rPr lang="en-GB" sz="2000" b="1" dirty="0" smtClean="0">
                <a:solidFill>
                  <a:srgbClr val="FF0000"/>
                </a:solidFill>
                <a:latin typeface="Times New Roman" pitchFamily="18" charset="0"/>
                <a:cs typeface="Times New Roman" pitchFamily="18" charset="0"/>
              </a:rPr>
              <a:t/>
            </a:r>
            <a:br>
              <a:rPr lang="en-GB" sz="2000" b="1" dirty="0" smtClean="0">
                <a:solidFill>
                  <a:srgbClr val="FF0000"/>
                </a:solidFill>
                <a:latin typeface="Times New Roman" pitchFamily="18" charset="0"/>
                <a:cs typeface="Times New Roman" pitchFamily="18" charset="0"/>
              </a:rPr>
            </a:br>
            <a:r>
              <a:rPr lang="en-GB" sz="2000" b="1" dirty="0" smtClean="0">
                <a:solidFill>
                  <a:srgbClr val="FF0000"/>
                </a:solidFill>
                <a:latin typeface="Times New Roman" pitchFamily="18" charset="0"/>
                <a:cs typeface="Times New Roman" pitchFamily="18" charset="0"/>
              </a:rPr>
              <a:t/>
            </a:r>
            <a:br>
              <a:rPr lang="en-GB" sz="2000" b="1" dirty="0" smtClean="0">
                <a:solidFill>
                  <a:srgbClr val="FF0000"/>
                </a:solidFill>
                <a:latin typeface="Times New Roman" pitchFamily="18" charset="0"/>
                <a:cs typeface="Times New Roman" pitchFamily="18" charset="0"/>
              </a:rPr>
            </a:br>
            <a:r>
              <a:rPr lang="en-GB" sz="2000" b="1" dirty="0" smtClean="0">
                <a:solidFill>
                  <a:srgbClr val="FF0000"/>
                </a:solidFill>
                <a:latin typeface="Times New Roman" pitchFamily="18" charset="0"/>
                <a:cs typeface="Times New Roman" pitchFamily="18" charset="0"/>
              </a:rPr>
              <a:t/>
            </a:r>
            <a:br>
              <a:rPr lang="en-GB" sz="2000" b="1" dirty="0" smtClean="0">
                <a:solidFill>
                  <a:srgbClr val="FF0000"/>
                </a:solidFill>
                <a:latin typeface="Times New Roman" pitchFamily="18" charset="0"/>
                <a:cs typeface="Times New Roman" pitchFamily="18" charset="0"/>
              </a:rPr>
            </a:br>
            <a:r>
              <a:rPr lang="en-GB" sz="2000" b="1" dirty="0" smtClean="0">
                <a:solidFill>
                  <a:srgbClr val="FF0000"/>
                </a:solidFill>
                <a:latin typeface="Times New Roman" pitchFamily="18" charset="0"/>
                <a:cs typeface="Times New Roman" pitchFamily="18" charset="0"/>
              </a:rPr>
              <a:t/>
            </a:r>
            <a:br>
              <a:rPr lang="en-GB" sz="2000" b="1" dirty="0" smtClean="0">
                <a:solidFill>
                  <a:srgbClr val="FF0000"/>
                </a:solidFill>
                <a:latin typeface="Times New Roman" pitchFamily="18" charset="0"/>
                <a:cs typeface="Times New Roman" pitchFamily="18" charset="0"/>
              </a:rPr>
            </a:br>
            <a:r>
              <a:rPr lang="en-GB" sz="2000" b="1" dirty="0" smtClean="0">
                <a:solidFill>
                  <a:srgbClr val="FF0000"/>
                </a:solidFill>
                <a:latin typeface="Times New Roman" pitchFamily="18" charset="0"/>
                <a:cs typeface="Times New Roman" pitchFamily="18" charset="0"/>
              </a:rPr>
              <a:t/>
            </a:r>
            <a:br>
              <a:rPr lang="en-GB" sz="2000" b="1" dirty="0" smtClean="0">
                <a:solidFill>
                  <a:srgbClr val="FF0000"/>
                </a:solidFill>
                <a:latin typeface="Times New Roman" pitchFamily="18" charset="0"/>
                <a:cs typeface="Times New Roman" pitchFamily="18" charset="0"/>
              </a:rPr>
            </a:br>
            <a:r>
              <a:rPr lang="en-GB" sz="2000" b="1" dirty="0" smtClean="0">
                <a:solidFill>
                  <a:srgbClr val="FF0000"/>
                </a:solidFill>
                <a:latin typeface="Times New Roman" pitchFamily="18" charset="0"/>
                <a:cs typeface="Times New Roman" pitchFamily="18" charset="0"/>
              </a:rPr>
              <a:t/>
            </a:r>
            <a:br>
              <a:rPr lang="en-GB" sz="2000" b="1" dirty="0" smtClean="0">
                <a:solidFill>
                  <a:srgbClr val="FF0000"/>
                </a:solidFill>
                <a:latin typeface="Times New Roman" pitchFamily="18" charset="0"/>
                <a:cs typeface="Times New Roman" pitchFamily="18" charset="0"/>
              </a:rPr>
            </a:br>
            <a:r>
              <a:rPr lang="en-GB" sz="2000" b="1" dirty="0" smtClean="0">
                <a:solidFill>
                  <a:srgbClr val="FF0000"/>
                </a:solidFill>
                <a:latin typeface="Times New Roman" pitchFamily="18" charset="0"/>
                <a:cs typeface="Times New Roman" pitchFamily="18" charset="0"/>
              </a:rPr>
              <a:t/>
            </a:r>
            <a:br>
              <a:rPr lang="en-GB" sz="2000" b="1" dirty="0" smtClean="0">
                <a:solidFill>
                  <a:srgbClr val="FF0000"/>
                </a:solidFill>
                <a:latin typeface="Times New Roman" pitchFamily="18" charset="0"/>
                <a:cs typeface="Times New Roman" pitchFamily="18" charset="0"/>
              </a:rPr>
            </a:br>
            <a:r>
              <a:rPr lang="en-GB" sz="2000" b="1" dirty="0" smtClean="0">
                <a:solidFill>
                  <a:srgbClr val="FF0000"/>
                </a:solidFill>
                <a:latin typeface="Times New Roman" pitchFamily="18" charset="0"/>
                <a:cs typeface="Times New Roman" pitchFamily="18" charset="0"/>
              </a:rPr>
              <a:t/>
            </a:r>
            <a:br>
              <a:rPr lang="en-GB" sz="2000" b="1" dirty="0" smtClean="0">
                <a:solidFill>
                  <a:srgbClr val="FF0000"/>
                </a:solidFill>
                <a:latin typeface="Times New Roman" pitchFamily="18" charset="0"/>
                <a:cs typeface="Times New Roman" pitchFamily="18" charset="0"/>
              </a:rPr>
            </a:br>
            <a:r>
              <a:rPr lang="en-GB" sz="2000" b="1" dirty="0" smtClean="0">
                <a:latin typeface="Times New Roman" pitchFamily="18" charset="0"/>
                <a:cs typeface="Times New Roman" pitchFamily="18" charset="0"/>
              </a:rPr>
              <a:t/>
            </a:r>
            <a:br>
              <a:rPr lang="en-GB" sz="2000" b="1" dirty="0" smtClean="0">
                <a:latin typeface="Times New Roman" pitchFamily="18" charset="0"/>
                <a:cs typeface="Times New Roman" pitchFamily="18" charset="0"/>
              </a:rPr>
            </a:br>
            <a:r>
              <a:rPr lang="en-GB" sz="2000" dirty="0" smtClean="0">
                <a:latin typeface="Times New Roman" pitchFamily="18" charset="0"/>
                <a:cs typeface="Times New Roman" pitchFamily="18" charset="0"/>
              </a:rPr>
              <a:t/>
            </a:r>
            <a:br>
              <a:rPr lang="en-GB" sz="2000" dirty="0" smtClean="0">
                <a:latin typeface="Times New Roman" pitchFamily="18" charset="0"/>
                <a:cs typeface="Times New Roman" pitchFamily="18" charset="0"/>
              </a:rPr>
            </a:br>
            <a:endParaRPr lang="en-GB" sz="2000" dirty="0" smtClean="0">
              <a:latin typeface="Times New Roman" pitchFamily="18" charset="0"/>
              <a:cs typeface="Times New Roman" pitchFamily="18" charset="0"/>
            </a:endParaRPr>
          </a:p>
        </p:txBody>
      </p:sp>
      <p:graphicFrame>
        <p:nvGraphicFramePr>
          <p:cNvPr id="3" name="Table 2"/>
          <p:cNvGraphicFramePr>
            <a:graphicFrameLocks noGrp="1"/>
          </p:cNvGraphicFramePr>
          <p:nvPr/>
        </p:nvGraphicFramePr>
        <p:xfrm>
          <a:off x="285720" y="1928802"/>
          <a:ext cx="8501122" cy="4145280"/>
        </p:xfrm>
        <a:graphic>
          <a:graphicData uri="http://schemas.openxmlformats.org/drawingml/2006/table">
            <a:tbl>
              <a:tblPr firstRow="1" bandRow="1">
                <a:tableStyleId>{5C22544A-7EE6-4342-B048-85BDC9FD1C3A}</a:tableStyleId>
              </a:tblPr>
              <a:tblGrid>
                <a:gridCol w="4143404"/>
                <a:gridCol w="428628"/>
                <a:gridCol w="3929090"/>
              </a:tblGrid>
              <a:tr h="370840">
                <a:tc>
                  <a:txBody>
                    <a:bodyPr/>
                    <a:lstStyle/>
                    <a:p>
                      <a:r>
                        <a:rPr lang="en-GB" sz="1800" b="0" kern="1200" baseline="0" dirty="0" smtClean="0">
                          <a:solidFill>
                            <a:schemeClr val="tx1"/>
                          </a:solidFill>
                          <a:latin typeface="Times New Roman" pitchFamily="18" charset="0"/>
                          <a:ea typeface="+mn-ea"/>
                          <a:cs typeface="Times New Roman" pitchFamily="18" charset="0"/>
                        </a:rPr>
                        <a:t>a. Do a lot of research.</a:t>
                      </a:r>
                      <a:endParaRPr lang="en-GB" b="0" dirty="0">
                        <a:solidFill>
                          <a:schemeClr val="tx1"/>
                        </a:solidFill>
                        <a:latin typeface="Times New Roman" pitchFamily="18" charset="0"/>
                        <a:cs typeface="Times New Roman" pitchFamily="18"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800" dirty="0" smtClean="0">
                          <a:solidFill>
                            <a:srgbClr val="273D49"/>
                          </a:solidFill>
                          <a:latin typeface="Times New Roman" pitchFamily="18" charset="0"/>
                          <a:ea typeface="Calibri"/>
                          <a:cs typeface="Times New Roman" pitchFamily="18" charset="0"/>
                        </a:rPr>
                        <a:t>✓</a:t>
                      </a:r>
                      <a:endParaRPr lang="en-GB" dirty="0" smtClean="0">
                        <a:latin typeface="Times New Roman" pitchFamily="18" charset="0"/>
                        <a:cs typeface="Times New Roman" pitchFamily="18" charset="0"/>
                      </a:endParaRPr>
                    </a:p>
                  </a:txBody>
                  <a:tcPr/>
                </a:tc>
                <a:tc>
                  <a:txBody>
                    <a:bodyPr/>
                    <a:lstStyle/>
                    <a:p>
                      <a:endParaRPr lang="en-GB" dirty="0">
                        <a:latin typeface="Times New Roman" pitchFamily="18" charset="0"/>
                        <a:cs typeface="Times New Roman" pitchFamily="18" charset="0"/>
                      </a:endParaRPr>
                    </a:p>
                  </a:txBody>
                  <a:tcPr/>
                </a:tc>
              </a:tr>
              <a:tr h="370840">
                <a:tc>
                  <a:txBody>
                    <a:bodyPr/>
                    <a:lstStyle/>
                    <a:p>
                      <a:r>
                        <a:rPr lang="en-GB" sz="1800" kern="1200" baseline="0" dirty="0" smtClean="0">
                          <a:solidFill>
                            <a:schemeClr val="dk1"/>
                          </a:solidFill>
                          <a:latin typeface="Times New Roman" pitchFamily="18" charset="0"/>
                          <a:ea typeface="+mn-ea"/>
                          <a:cs typeface="Times New Roman" pitchFamily="18" charset="0"/>
                        </a:rPr>
                        <a:t>b. Always do research in a library.</a:t>
                      </a:r>
                      <a:endParaRPr lang="en-GB" dirty="0">
                        <a:latin typeface="Times New Roman" pitchFamily="18" charset="0"/>
                        <a:cs typeface="Times New Roman" pitchFamily="18"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800" kern="1200" baseline="0" dirty="0" smtClean="0">
                          <a:solidFill>
                            <a:schemeClr val="dk1"/>
                          </a:solidFill>
                          <a:latin typeface="Times New Roman" pitchFamily="18" charset="0"/>
                          <a:ea typeface="+mn-ea"/>
                          <a:cs typeface="Times New Roman" pitchFamily="18" charset="0"/>
                        </a:rPr>
                        <a:t>X</a:t>
                      </a:r>
                      <a:endParaRPr lang="en-GB" dirty="0" smtClean="0">
                        <a:latin typeface="Times New Roman" pitchFamily="18" charset="0"/>
                        <a:cs typeface="Times New Roman" pitchFamily="18" charset="0"/>
                      </a:endParaRPr>
                    </a:p>
                    <a:p>
                      <a:endParaRPr lang="en-GB" dirty="0">
                        <a:latin typeface="Times New Roman" pitchFamily="18" charset="0"/>
                        <a:cs typeface="Times New Roman" pitchFamily="18" charset="0"/>
                      </a:endParaRPr>
                    </a:p>
                  </a:txBody>
                  <a:tcPr/>
                </a:tc>
                <a:tc>
                  <a:txBody>
                    <a:bodyPr/>
                    <a:lstStyle/>
                    <a:p>
                      <a:r>
                        <a:rPr lang="en-GB" sz="1800" kern="1200" baseline="0" dirty="0" smtClean="0">
                          <a:solidFill>
                            <a:schemeClr val="dk1"/>
                          </a:solidFill>
                          <a:latin typeface="Times New Roman" pitchFamily="18" charset="0"/>
                          <a:ea typeface="+mn-ea"/>
                          <a:cs typeface="Times New Roman" pitchFamily="18" charset="0"/>
                        </a:rPr>
                        <a:t>Go to the library if possible.</a:t>
                      </a:r>
                      <a:endParaRPr lang="en-GB" dirty="0">
                        <a:latin typeface="Times New Roman" pitchFamily="18" charset="0"/>
                        <a:cs typeface="Times New Roman" pitchFamily="18" charset="0"/>
                      </a:endParaRPr>
                    </a:p>
                  </a:txBody>
                  <a:tcPr/>
                </a:tc>
              </a:tr>
              <a:tr h="370840">
                <a:tc>
                  <a:txBody>
                    <a:bodyPr/>
                    <a:lstStyle/>
                    <a:p>
                      <a:r>
                        <a:rPr lang="en-GB" sz="1800" kern="1200" baseline="0" dirty="0" smtClean="0">
                          <a:solidFill>
                            <a:schemeClr val="dk1"/>
                          </a:solidFill>
                          <a:latin typeface="Times New Roman" pitchFamily="18" charset="0"/>
                          <a:ea typeface="+mn-ea"/>
                          <a:cs typeface="Times New Roman" pitchFamily="18" charset="0"/>
                        </a:rPr>
                        <a:t>c. Never use the Internet.</a:t>
                      </a:r>
                      <a:endParaRPr lang="en-GB" dirty="0">
                        <a:latin typeface="Times New Roman" pitchFamily="18" charset="0"/>
                        <a:cs typeface="Times New Roman" pitchFamily="18"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800" kern="1200" baseline="0" dirty="0" smtClean="0">
                          <a:solidFill>
                            <a:schemeClr val="dk1"/>
                          </a:solidFill>
                          <a:latin typeface="Times New Roman" pitchFamily="18" charset="0"/>
                          <a:ea typeface="+mn-ea"/>
                          <a:cs typeface="Times New Roman" pitchFamily="18" charset="0"/>
                        </a:rPr>
                        <a:t>X</a:t>
                      </a:r>
                      <a:endParaRPr lang="en-GB" dirty="0" smtClean="0">
                        <a:latin typeface="Times New Roman" pitchFamily="18" charset="0"/>
                        <a:cs typeface="Times New Roman" pitchFamily="18" charset="0"/>
                      </a:endParaRPr>
                    </a:p>
                    <a:p>
                      <a:endParaRPr lang="en-GB" dirty="0">
                        <a:latin typeface="Times New Roman" pitchFamily="18" charset="0"/>
                        <a:cs typeface="Times New Roman" pitchFamily="18" charset="0"/>
                      </a:endParaRPr>
                    </a:p>
                  </a:txBody>
                  <a:tcPr/>
                </a:tc>
                <a:tc>
                  <a:txBody>
                    <a:bodyPr/>
                    <a:lstStyle/>
                    <a:p>
                      <a:r>
                        <a:rPr lang="en-GB" sz="1800" kern="1200" baseline="0" dirty="0" smtClean="0">
                          <a:solidFill>
                            <a:schemeClr val="dk1"/>
                          </a:solidFill>
                          <a:latin typeface="Times New Roman" pitchFamily="18" charset="0"/>
                          <a:ea typeface="+mn-ea"/>
                          <a:cs typeface="Times New Roman" pitchFamily="18" charset="0"/>
                        </a:rPr>
                        <a:t>Use the Internet if you can’t find good books for your research.</a:t>
                      </a:r>
                      <a:endParaRPr lang="en-GB" dirty="0">
                        <a:latin typeface="Times New Roman" pitchFamily="18" charset="0"/>
                        <a:cs typeface="Times New Roman" pitchFamily="18" charset="0"/>
                      </a:endParaRPr>
                    </a:p>
                  </a:txBody>
                  <a:tcPr/>
                </a:tc>
              </a:tr>
              <a:tr h="370840">
                <a:tc>
                  <a:txBody>
                    <a:bodyPr/>
                    <a:lstStyle/>
                    <a:p>
                      <a:r>
                        <a:rPr lang="en-GB" sz="1800" kern="1200" baseline="0" dirty="0" smtClean="0">
                          <a:solidFill>
                            <a:schemeClr val="dk1"/>
                          </a:solidFill>
                          <a:latin typeface="Times New Roman" pitchFamily="18" charset="0"/>
                          <a:ea typeface="+mn-ea"/>
                          <a:cs typeface="Times New Roman" pitchFamily="18" charset="0"/>
                        </a:rPr>
                        <a:t>d. Don’t read sites with .</a:t>
                      </a:r>
                      <a:r>
                        <a:rPr lang="en-GB" sz="1800" kern="1200" baseline="0" dirty="0" err="1" smtClean="0">
                          <a:solidFill>
                            <a:schemeClr val="dk1"/>
                          </a:solidFill>
                          <a:latin typeface="Times New Roman" pitchFamily="18" charset="0"/>
                          <a:ea typeface="+mn-ea"/>
                          <a:cs typeface="Times New Roman" pitchFamily="18" charset="0"/>
                        </a:rPr>
                        <a:t>co.uk</a:t>
                      </a:r>
                      <a:r>
                        <a:rPr lang="en-GB" sz="1800" kern="1200" baseline="0" dirty="0" smtClean="0">
                          <a:solidFill>
                            <a:schemeClr val="dk1"/>
                          </a:solidFill>
                          <a:latin typeface="Times New Roman" pitchFamily="18" charset="0"/>
                          <a:ea typeface="+mn-ea"/>
                          <a:cs typeface="Times New Roman" pitchFamily="18" charset="0"/>
                        </a:rPr>
                        <a:t> or .com.</a:t>
                      </a:r>
                      <a:endParaRPr lang="en-GB" dirty="0">
                        <a:latin typeface="Times New Roman" pitchFamily="18" charset="0"/>
                        <a:cs typeface="Times New Roman" pitchFamily="18"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800" dirty="0" smtClean="0">
                          <a:solidFill>
                            <a:srgbClr val="273D49"/>
                          </a:solidFill>
                          <a:latin typeface="Times New Roman" pitchFamily="18" charset="0"/>
                          <a:ea typeface="Calibri"/>
                          <a:cs typeface="Times New Roman" pitchFamily="18" charset="0"/>
                        </a:rPr>
                        <a:t>✓</a:t>
                      </a:r>
                      <a:endParaRPr lang="en-GB" dirty="0" smtClean="0">
                        <a:latin typeface="Times New Roman" pitchFamily="18" charset="0"/>
                        <a:cs typeface="Times New Roman" pitchFamily="18" charset="0"/>
                      </a:endParaRPr>
                    </a:p>
                  </a:txBody>
                  <a:tcPr/>
                </a:tc>
                <a:tc>
                  <a:txBody>
                    <a:bodyPr/>
                    <a:lstStyle/>
                    <a:p>
                      <a:endParaRPr lang="en-GB" dirty="0">
                        <a:latin typeface="Times New Roman" pitchFamily="18" charset="0"/>
                        <a:cs typeface="Times New Roman" pitchFamily="18" charset="0"/>
                      </a:endParaRPr>
                    </a:p>
                  </a:txBody>
                  <a:tcPr/>
                </a:tc>
              </a:tr>
              <a:tr h="370840">
                <a:tc>
                  <a:txBody>
                    <a:bodyPr/>
                    <a:lstStyle/>
                    <a:p>
                      <a:r>
                        <a:rPr lang="en-GB" sz="1800" kern="1200" baseline="0" dirty="0" smtClean="0">
                          <a:solidFill>
                            <a:schemeClr val="dk1"/>
                          </a:solidFill>
                          <a:latin typeface="Times New Roman" pitchFamily="18" charset="0"/>
                          <a:ea typeface="+mn-ea"/>
                          <a:cs typeface="Times New Roman" pitchFamily="18" charset="0"/>
                        </a:rPr>
                        <a:t>e. Don’t read private sites.</a:t>
                      </a:r>
                      <a:endParaRPr lang="en-GB" dirty="0">
                        <a:latin typeface="Times New Roman" pitchFamily="18" charset="0"/>
                        <a:cs typeface="Times New Roman" pitchFamily="18"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800" dirty="0" smtClean="0">
                          <a:solidFill>
                            <a:srgbClr val="273D49"/>
                          </a:solidFill>
                          <a:latin typeface="Times New Roman" pitchFamily="18" charset="0"/>
                          <a:ea typeface="Calibri"/>
                          <a:cs typeface="Times New Roman" pitchFamily="18" charset="0"/>
                        </a:rPr>
                        <a:t>✓</a:t>
                      </a:r>
                      <a:endParaRPr lang="en-GB" dirty="0" smtClean="0">
                        <a:latin typeface="Times New Roman" pitchFamily="18" charset="0"/>
                        <a:cs typeface="Times New Roman" pitchFamily="18" charset="0"/>
                      </a:endParaRPr>
                    </a:p>
                  </a:txBody>
                  <a:tcPr/>
                </a:tc>
                <a:tc>
                  <a:txBody>
                    <a:bodyPr/>
                    <a:lstStyle/>
                    <a:p>
                      <a:endParaRPr lang="en-GB" dirty="0">
                        <a:latin typeface="Times New Roman" pitchFamily="18" charset="0"/>
                        <a:cs typeface="Times New Roman" pitchFamily="18" charset="0"/>
                      </a:endParaRPr>
                    </a:p>
                  </a:txBody>
                  <a:tcPr/>
                </a:tc>
              </a:tr>
              <a:tr h="370840">
                <a:tc>
                  <a:txBody>
                    <a:bodyPr/>
                    <a:lstStyle/>
                    <a:p>
                      <a:r>
                        <a:rPr lang="en-GB" sz="1800" kern="1200" baseline="0" dirty="0" smtClean="0">
                          <a:solidFill>
                            <a:schemeClr val="dk1"/>
                          </a:solidFill>
                          <a:latin typeface="Times New Roman" pitchFamily="18" charset="0"/>
                          <a:ea typeface="+mn-ea"/>
                          <a:cs typeface="Times New Roman" pitchFamily="18" charset="0"/>
                        </a:rPr>
                        <a:t>f. Don’t read sites with .org or .</a:t>
                      </a:r>
                      <a:r>
                        <a:rPr lang="en-GB" sz="1800" kern="1200" baseline="0" dirty="0" err="1" smtClean="0">
                          <a:solidFill>
                            <a:schemeClr val="dk1"/>
                          </a:solidFill>
                          <a:latin typeface="Times New Roman" pitchFamily="18" charset="0"/>
                          <a:ea typeface="+mn-ea"/>
                          <a:cs typeface="Times New Roman" pitchFamily="18" charset="0"/>
                        </a:rPr>
                        <a:t>gov</a:t>
                      </a:r>
                      <a:r>
                        <a:rPr lang="en-GB" sz="1800" kern="1200" baseline="0" dirty="0" smtClean="0">
                          <a:solidFill>
                            <a:schemeClr val="dk1"/>
                          </a:solidFill>
                          <a:latin typeface="Times New Roman" pitchFamily="18" charset="0"/>
                          <a:ea typeface="+mn-ea"/>
                          <a:cs typeface="Times New Roman" pitchFamily="18" charset="0"/>
                        </a:rPr>
                        <a:t>.</a:t>
                      </a:r>
                      <a:endParaRPr lang="en-GB" dirty="0">
                        <a:latin typeface="Times New Roman" pitchFamily="18" charset="0"/>
                        <a:cs typeface="Times New Roman" pitchFamily="18" charset="0"/>
                      </a:endParaRPr>
                    </a:p>
                  </a:txBody>
                  <a:tcPr/>
                </a:tc>
                <a:tc>
                  <a:txBody>
                    <a:bodyPr/>
                    <a:lstStyle/>
                    <a:p>
                      <a:r>
                        <a:rPr lang="en-GB" dirty="0" smtClean="0">
                          <a:latin typeface="Times New Roman" pitchFamily="18" charset="0"/>
                          <a:cs typeface="Times New Roman" pitchFamily="18" charset="0"/>
                        </a:rPr>
                        <a:t>X</a:t>
                      </a:r>
                      <a:endParaRPr lang="en-GB" dirty="0">
                        <a:latin typeface="Times New Roman" pitchFamily="18" charset="0"/>
                        <a:cs typeface="Times New Roman" pitchFamily="18" charset="0"/>
                      </a:endParaRPr>
                    </a:p>
                  </a:txBody>
                  <a:tcPr/>
                </a:tc>
                <a:tc>
                  <a:txBody>
                    <a:bodyPr/>
                    <a:lstStyle/>
                    <a:p>
                      <a:r>
                        <a:rPr lang="en-GB" sz="1800" kern="1200" baseline="0" dirty="0" smtClean="0">
                          <a:solidFill>
                            <a:schemeClr val="dk1"/>
                          </a:solidFill>
                          <a:latin typeface="Times New Roman" pitchFamily="18" charset="0"/>
                          <a:ea typeface="+mn-ea"/>
                          <a:cs typeface="Times New Roman" pitchFamily="18" charset="0"/>
                        </a:rPr>
                        <a:t>These are good sites after .ac or .</a:t>
                      </a:r>
                      <a:r>
                        <a:rPr lang="en-GB" sz="1800" kern="1200" baseline="0" dirty="0" err="1" smtClean="0">
                          <a:solidFill>
                            <a:schemeClr val="dk1"/>
                          </a:solidFill>
                          <a:latin typeface="Times New Roman" pitchFamily="18" charset="0"/>
                          <a:ea typeface="+mn-ea"/>
                          <a:cs typeface="Times New Roman" pitchFamily="18" charset="0"/>
                        </a:rPr>
                        <a:t>edu</a:t>
                      </a:r>
                      <a:r>
                        <a:rPr lang="en-GB" sz="1800" kern="1200" baseline="0" dirty="0" smtClean="0">
                          <a:solidFill>
                            <a:schemeClr val="dk1"/>
                          </a:solidFill>
                          <a:latin typeface="Times New Roman" pitchFamily="18" charset="0"/>
                          <a:ea typeface="+mn-ea"/>
                          <a:cs typeface="Times New Roman" pitchFamily="18" charset="0"/>
                        </a:rPr>
                        <a:t>.</a:t>
                      </a:r>
                      <a:endParaRPr lang="en-GB" dirty="0">
                        <a:latin typeface="Times New Roman" pitchFamily="18" charset="0"/>
                        <a:cs typeface="Times New Roman" pitchFamily="18" charset="0"/>
                      </a:endParaRPr>
                    </a:p>
                  </a:txBody>
                  <a:tcPr/>
                </a:tc>
              </a:tr>
              <a:tr h="370840">
                <a:tc>
                  <a:txBody>
                    <a:bodyPr/>
                    <a:lstStyle/>
                    <a:p>
                      <a:r>
                        <a:rPr lang="en-GB" sz="1800" kern="1200" baseline="0" dirty="0" smtClean="0">
                          <a:solidFill>
                            <a:schemeClr val="dk1"/>
                          </a:solidFill>
                          <a:latin typeface="Times New Roman" pitchFamily="18" charset="0"/>
                          <a:ea typeface="+mn-ea"/>
                          <a:cs typeface="Times New Roman" pitchFamily="18" charset="0"/>
                        </a:rPr>
                        <a:t>g. Always start with Wikipedia.</a:t>
                      </a:r>
                      <a:endParaRPr lang="en-GB" dirty="0">
                        <a:latin typeface="Times New Roman" pitchFamily="18" charset="0"/>
                        <a:cs typeface="Times New Roman" pitchFamily="18" charset="0"/>
                      </a:endParaRPr>
                    </a:p>
                  </a:txBody>
                  <a:tcPr/>
                </a:tc>
                <a:tc>
                  <a:txBody>
                    <a:bodyPr/>
                    <a:lstStyle/>
                    <a:p>
                      <a:r>
                        <a:rPr lang="en-GB" dirty="0" smtClean="0">
                          <a:latin typeface="Times New Roman" pitchFamily="18" charset="0"/>
                          <a:cs typeface="Times New Roman" pitchFamily="18" charset="0"/>
                        </a:rPr>
                        <a:t>X</a:t>
                      </a:r>
                      <a:endParaRPr lang="en-GB" dirty="0">
                        <a:latin typeface="Times New Roman" pitchFamily="18" charset="0"/>
                        <a:cs typeface="Times New Roman" pitchFamily="18" charset="0"/>
                      </a:endParaRPr>
                    </a:p>
                  </a:txBody>
                  <a:tcPr/>
                </a:tc>
                <a:tc>
                  <a:txBody>
                    <a:bodyPr/>
                    <a:lstStyle/>
                    <a:p>
                      <a:r>
                        <a:rPr lang="en-GB" sz="1800" kern="1200" baseline="0" dirty="0" smtClean="0">
                          <a:solidFill>
                            <a:schemeClr val="dk1"/>
                          </a:solidFill>
                          <a:latin typeface="Times New Roman" pitchFamily="18" charset="0"/>
                          <a:ea typeface="+mn-ea"/>
                          <a:cs typeface="Times New Roman" pitchFamily="18" charset="0"/>
                        </a:rPr>
                        <a:t>Never use this site.</a:t>
                      </a:r>
                      <a:endParaRPr lang="en-GB" dirty="0">
                        <a:latin typeface="Times New Roman" pitchFamily="18" charset="0"/>
                        <a:cs typeface="Times New Roman" pitchFamily="18" charset="0"/>
                      </a:endParaRPr>
                    </a:p>
                  </a:txBody>
                  <a:tcPr/>
                </a:tc>
              </a:tr>
              <a:tr h="370840">
                <a:tc>
                  <a:txBody>
                    <a:bodyPr/>
                    <a:lstStyle/>
                    <a:p>
                      <a:r>
                        <a:rPr lang="en-GB" sz="1800" kern="1200" baseline="0" dirty="0" smtClean="0">
                          <a:solidFill>
                            <a:schemeClr val="dk1"/>
                          </a:solidFill>
                          <a:latin typeface="Times New Roman" pitchFamily="18" charset="0"/>
                          <a:ea typeface="+mn-ea"/>
                          <a:cs typeface="Times New Roman" pitchFamily="18" charset="0"/>
                        </a:rPr>
                        <a:t>h. Report information in your own words.</a:t>
                      </a:r>
                      <a:endParaRPr lang="en-GB" dirty="0">
                        <a:latin typeface="Times New Roman" pitchFamily="18" charset="0"/>
                        <a:cs typeface="Times New Roman" pitchFamily="18"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800" dirty="0" smtClean="0">
                          <a:solidFill>
                            <a:srgbClr val="273D49"/>
                          </a:solidFill>
                          <a:latin typeface="Times New Roman" pitchFamily="18" charset="0"/>
                          <a:ea typeface="Calibri"/>
                          <a:cs typeface="Times New Roman" pitchFamily="18" charset="0"/>
                        </a:rPr>
                        <a:t>✓</a:t>
                      </a:r>
                      <a:endParaRPr lang="en-GB" dirty="0" smtClean="0">
                        <a:latin typeface="Times New Roman" pitchFamily="18" charset="0"/>
                        <a:cs typeface="Times New Roman" pitchFamily="18" charset="0"/>
                      </a:endParaRPr>
                    </a:p>
                  </a:txBody>
                  <a:tcPr/>
                </a:tc>
                <a:tc>
                  <a:txBody>
                    <a:bodyPr/>
                    <a:lstStyle/>
                    <a:p>
                      <a:endParaRPr lang="en-GB" dirty="0">
                        <a:latin typeface="Times New Roman" pitchFamily="18" charset="0"/>
                        <a:cs typeface="Times New Roman" pitchFamily="18" charset="0"/>
                      </a:endParaRPr>
                    </a:p>
                  </a:txBody>
                  <a:tcPr/>
                </a:tc>
              </a:tr>
              <a:tr h="370840">
                <a:tc>
                  <a:txBody>
                    <a:bodyPr/>
                    <a:lstStyle/>
                    <a:p>
                      <a:r>
                        <a:rPr lang="en-GB" sz="1800" kern="1200" baseline="0" dirty="0" err="1" smtClean="0">
                          <a:solidFill>
                            <a:schemeClr val="dk1"/>
                          </a:solidFill>
                          <a:latin typeface="Times New Roman" pitchFamily="18" charset="0"/>
                          <a:ea typeface="+mn-ea"/>
                          <a:cs typeface="Times New Roman" pitchFamily="18" charset="0"/>
                        </a:rPr>
                        <a:t>i</a:t>
                      </a:r>
                      <a:r>
                        <a:rPr lang="en-GB" sz="1800" kern="1200" baseline="0" dirty="0" smtClean="0">
                          <a:solidFill>
                            <a:schemeClr val="dk1"/>
                          </a:solidFill>
                          <a:latin typeface="Times New Roman" pitchFamily="18" charset="0"/>
                          <a:ea typeface="+mn-ea"/>
                          <a:cs typeface="Times New Roman" pitchFamily="18" charset="0"/>
                        </a:rPr>
                        <a:t>. Cut and paste interesting parts of websites.</a:t>
                      </a:r>
                      <a:endParaRPr lang="en-GB" dirty="0">
                        <a:latin typeface="Times New Roman" pitchFamily="18" charset="0"/>
                        <a:cs typeface="Times New Roman" pitchFamily="18" charset="0"/>
                      </a:endParaRPr>
                    </a:p>
                  </a:txBody>
                  <a:tcPr/>
                </a:tc>
                <a:tc>
                  <a:txBody>
                    <a:bodyPr/>
                    <a:lstStyle/>
                    <a:p>
                      <a:r>
                        <a:rPr lang="en-GB" dirty="0" smtClean="0">
                          <a:latin typeface="Times New Roman" pitchFamily="18" charset="0"/>
                          <a:cs typeface="Times New Roman" pitchFamily="18" charset="0"/>
                        </a:rPr>
                        <a:t>X</a:t>
                      </a:r>
                      <a:endParaRPr lang="en-GB" dirty="0">
                        <a:latin typeface="Times New Roman" pitchFamily="18" charset="0"/>
                        <a:cs typeface="Times New Roman" pitchFamily="18" charset="0"/>
                      </a:endParaRPr>
                    </a:p>
                  </a:txBody>
                  <a:tcPr/>
                </a:tc>
                <a:tc>
                  <a:txBody>
                    <a:bodyPr/>
                    <a:lstStyle/>
                    <a:p>
                      <a:r>
                        <a:rPr lang="en-GB" sz="1800" kern="1200" baseline="0" dirty="0" smtClean="0">
                          <a:solidFill>
                            <a:schemeClr val="dk1"/>
                          </a:solidFill>
                          <a:latin typeface="Times New Roman" pitchFamily="18" charset="0"/>
                          <a:ea typeface="+mn-ea"/>
                          <a:cs typeface="Times New Roman" pitchFamily="18" charset="0"/>
                        </a:rPr>
                        <a:t>Always take notes.</a:t>
                      </a:r>
                      <a:endParaRPr lang="en-GB" dirty="0">
                        <a:latin typeface="Times New Roman" pitchFamily="18" charset="0"/>
                        <a:cs typeface="Times New Roman" pitchFamily="18" charset="0"/>
                      </a:endParaRPr>
                    </a:p>
                  </a:txBody>
                  <a:tcPr/>
                </a:tc>
              </a:tr>
            </a:tbl>
          </a:graphicData>
        </a:graphic>
      </p:graphicFrame>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txBody>
          <a:bodyPr>
            <a:noAutofit/>
          </a:bodyPr>
          <a:lstStyle/>
          <a:p>
            <a:pPr algn="l">
              <a:lnSpc>
                <a:spcPct val="150000"/>
              </a:lnSpc>
            </a:pPr>
            <a:r>
              <a:rPr lang="en-GB" sz="2000" b="1" dirty="0" smtClean="0">
                <a:solidFill>
                  <a:srgbClr val="FF0000"/>
                </a:solidFill>
                <a:latin typeface="Times New Roman" pitchFamily="18" charset="0"/>
                <a:cs typeface="Times New Roman" pitchFamily="18" charset="0"/>
              </a:rPr>
              <a:t/>
            </a:r>
            <a:br>
              <a:rPr lang="en-GB" sz="2000" b="1" dirty="0" smtClean="0">
                <a:solidFill>
                  <a:srgbClr val="FF0000"/>
                </a:solidFill>
                <a:latin typeface="Times New Roman" pitchFamily="18" charset="0"/>
                <a:cs typeface="Times New Roman" pitchFamily="18" charset="0"/>
              </a:rPr>
            </a:br>
            <a:r>
              <a:rPr lang="en-GB" sz="2000" b="1" dirty="0" smtClean="0">
                <a:solidFill>
                  <a:srgbClr val="FF0000"/>
                </a:solidFill>
                <a:latin typeface="Times New Roman" pitchFamily="18" charset="0"/>
                <a:cs typeface="Times New Roman" pitchFamily="18" charset="0"/>
              </a:rPr>
              <a:t>                                                               1.15</a:t>
            </a:r>
            <a:br>
              <a:rPr lang="en-GB" sz="2000" b="1" dirty="0" smtClean="0">
                <a:solidFill>
                  <a:srgbClr val="FF0000"/>
                </a:solidFill>
                <a:latin typeface="Times New Roman" pitchFamily="18" charset="0"/>
                <a:cs typeface="Times New Roman" pitchFamily="18" charset="0"/>
              </a:rPr>
            </a:br>
            <a:r>
              <a:rPr lang="en-GB" sz="2000" b="1" dirty="0" smtClean="0">
                <a:solidFill>
                  <a:srgbClr val="FF0000"/>
                </a:solidFill>
                <a:latin typeface="Times New Roman" pitchFamily="18" charset="0"/>
                <a:cs typeface="Times New Roman" pitchFamily="18" charset="0"/>
              </a:rPr>
              <a:t>                                            C.2. </a:t>
            </a:r>
            <a:r>
              <a:rPr lang="en-GB" sz="2000" dirty="0" smtClean="0">
                <a:solidFill>
                  <a:srgbClr val="FF0000"/>
                </a:solidFill>
                <a:latin typeface="Times New Roman" pitchFamily="18" charset="0"/>
                <a:cs typeface="Times New Roman" pitchFamily="18" charset="0"/>
              </a:rPr>
              <a:t>Understanding advice</a:t>
            </a:r>
            <a:r>
              <a:rPr lang="en-GB" sz="2000" b="1" dirty="0" smtClean="0">
                <a:solidFill>
                  <a:srgbClr val="FF0000"/>
                </a:solidFill>
                <a:latin typeface="Times New Roman" pitchFamily="18" charset="0"/>
                <a:cs typeface="Times New Roman" pitchFamily="18" charset="0"/>
              </a:rPr>
              <a:t/>
            </a:r>
            <a:br>
              <a:rPr lang="en-GB" sz="2000" b="1" dirty="0" smtClean="0">
                <a:solidFill>
                  <a:srgbClr val="FF0000"/>
                </a:solidFill>
                <a:latin typeface="Times New Roman" pitchFamily="18" charset="0"/>
                <a:cs typeface="Times New Roman" pitchFamily="18" charset="0"/>
              </a:rPr>
            </a:br>
            <a:r>
              <a:rPr lang="en-GB" sz="2000" b="1" dirty="0" smtClean="0">
                <a:solidFill>
                  <a:srgbClr val="FF0000"/>
                </a:solidFill>
                <a:latin typeface="Times New Roman" pitchFamily="18" charset="0"/>
                <a:cs typeface="Times New Roman" pitchFamily="18" charset="0"/>
              </a:rPr>
              <a:t>                                                             Page. 28</a:t>
            </a:r>
            <a:br>
              <a:rPr lang="en-GB" sz="2000" b="1" dirty="0" smtClean="0">
                <a:solidFill>
                  <a:srgbClr val="FF0000"/>
                </a:solidFill>
                <a:latin typeface="Times New Roman" pitchFamily="18" charset="0"/>
                <a:cs typeface="Times New Roman" pitchFamily="18" charset="0"/>
              </a:rPr>
            </a:br>
            <a:r>
              <a:rPr lang="en-GB" sz="2000" dirty="0" smtClean="0">
                <a:latin typeface="Times New Roman" pitchFamily="18" charset="0"/>
                <a:cs typeface="Times New Roman" pitchFamily="18" charset="0"/>
              </a:rPr>
              <a:t>a. Because you will get good marks.</a:t>
            </a:r>
            <a:br>
              <a:rPr lang="en-GB" sz="2000" dirty="0" smtClean="0">
                <a:latin typeface="Times New Roman" pitchFamily="18" charset="0"/>
                <a:cs typeface="Times New Roman" pitchFamily="18" charset="0"/>
              </a:rPr>
            </a:br>
            <a:r>
              <a:rPr lang="en-GB" sz="2000" dirty="0" smtClean="0">
                <a:latin typeface="Times New Roman" pitchFamily="18" charset="0"/>
                <a:cs typeface="Times New Roman" pitchFamily="18" charset="0"/>
              </a:rPr>
              <a:t>b. Because the information is organized, books are checked and the librarian can help.</a:t>
            </a:r>
            <a:br>
              <a:rPr lang="en-GB" sz="2000" dirty="0" smtClean="0">
                <a:latin typeface="Times New Roman" pitchFamily="18" charset="0"/>
                <a:cs typeface="Times New Roman" pitchFamily="18" charset="0"/>
              </a:rPr>
            </a:br>
            <a:r>
              <a:rPr lang="en-GB" sz="2000" dirty="0" smtClean="0">
                <a:latin typeface="Times New Roman" pitchFamily="18" charset="0"/>
                <a:cs typeface="Times New Roman" pitchFamily="18" charset="0"/>
              </a:rPr>
              <a:t>c. Because when the library is closed or the book you want is out. Then you must use the internet.</a:t>
            </a:r>
            <a:br>
              <a:rPr lang="en-GB" sz="2000" dirty="0" smtClean="0">
                <a:latin typeface="Times New Roman" pitchFamily="18" charset="0"/>
                <a:cs typeface="Times New Roman" pitchFamily="18" charset="0"/>
              </a:rPr>
            </a:br>
            <a:r>
              <a:rPr lang="en-GB" sz="2000" dirty="0" smtClean="0">
                <a:latin typeface="Times New Roman" pitchFamily="18" charset="0"/>
                <a:cs typeface="Times New Roman" pitchFamily="18" charset="0"/>
              </a:rPr>
              <a:t>d. Because they are commercial, trying to sell you something.</a:t>
            </a:r>
            <a:br>
              <a:rPr lang="en-GB" sz="2000" dirty="0" smtClean="0">
                <a:latin typeface="Times New Roman" pitchFamily="18" charset="0"/>
                <a:cs typeface="Times New Roman" pitchFamily="18" charset="0"/>
              </a:rPr>
            </a:br>
            <a:r>
              <a:rPr lang="en-GB" sz="2000" dirty="0" smtClean="0">
                <a:latin typeface="Times New Roman" pitchFamily="18" charset="0"/>
                <a:cs typeface="Times New Roman" pitchFamily="18" charset="0"/>
              </a:rPr>
              <a:t>e. Because nobody has checked these sites.</a:t>
            </a:r>
            <a:br>
              <a:rPr lang="en-GB" sz="2000" dirty="0" smtClean="0">
                <a:latin typeface="Times New Roman" pitchFamily="18" charset="0"/>
                <a:cs typeface="Times New Roman" pitchFamily="18" charset="0"/>
              </a:rPr>
            </a:br>
            <a:r>
              <a:rPr lang="en-GB" sz="2000" dirty="0" smtClean="0">
                <a:latin typeface="Times New Roman" pitchFamily="18" charset="0"/>
                <a:cs typeface="Times New Roman" pitchFamily="18" charset="0"/>
              </a:rPr>
              <a:t>f. Because these are not commercial sites.</a:t>
            </a:r>
            <a:br>
              <a:rPr lang="en-GB" sz="2000" dirty="0" smtClean="0">
                <a:latin typeface="Times New Roman" pitchFamily="18" charset="0"/>
                <a:cs typeface="Times New Roman" pitchFamily="18" charset="0"/>
              </a:rPr>
            </a:br>
            <a:r>
              <a:rPr lang="en-GB" sz="2000" dirty="0" smtClean="0">
                <a:latin typeface="Times New Roman" pitchFamily="18" charset="0"/>
                <a:cs typeface="Times New Roman" pitchFamily="18" charset="0"/>
              </a:rPr>
              <a:t>g. Because it is not an academic site.</a:t>
            </a:r>
            <a:br>
              <a:rPr lang="en-GB" sz="2000" dirty="0" smtClean="0">
                <a:latin typeface="Times New Roman" pitchFamily="18" charset="0"/>
                <a:cs typeface="Times New Roman" pitchFamily="18" charset="0"/>
              </a:rPr>
            </a:br>
            <a:r>
              <a:rPr lang="en-GB" sz="2000" dirty="0" smtClean="0">
                <a:latin typeface="Times New Roman" pitchFamily="18" charset="0"/>
                <a:cs typeface="Times New Roman" pitchFamily="18" charset="0"/>
              </a:rPr>
              <a:t>h. Because you must avoid plagiarism.</a:t>
            </a:r>
            <a:br>
              <a:rPr lang="en-GB" sz="2000" dirty="0" smtClean="0">
                <a:latin typeface="Times New Roman" pitchFamily="18" charset="0"/>
                <a:cs typeface="Times New Roman" pitchFamily="18" charset="0"/>
              </a:rPr>
            </a:br>
            <a:r>
              <a:rPr lang="en-GB" sz="2000" dirty="0" err="1" smtClean="0">
                <a:latin typeface="Times New Roman" pitchFamily="18" charset="0"/>
                <a:cs typeface="Times New Roman" pitchFamily="18" charset="0"/>
              </a:rPr>
              <a:t>i</a:t>
            </a:r>
            <a:r>
              <a:rPr lang="en-GB" sz="2000" dirty="0" smtClean="0">
                <a:latin typeface="Times New Roman" pitchFamily="18" charset="0"/>
                <a:cs typeface="Times New Roman" pitchFamily="18" charset="0"/>
              </a:rPr>
              <a:t>. Because you must avoid plagiarism.</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txBody>
          <a:bodyPr>
            <a:normAutofit fontScale="90000"/>
          </a:bodyPr>
          <a:lstStyle/>
          <a:p>
            <a:pPr algn="l">
              <a:lnSpc>
                <a:spcPct val="150000"/>
              </a:lnSpc>
            </a:pPr>
            <a:r>
              <a:rPr lang="en-GB" sz="2000" b="1" dirty="0" smtClean="0">
                <a:solidFill>
                  <a:srgbClr val="FF0000"/>
                </a:solidFill>
                <a:latin typeface="Times New Roman" pitchFamily="18" charset="0"/>
                <a:cs typeface="Times New Roman" pitchFamily="18" charset="0"/>
              </a:rPr>
              <a:t/>
            </a:r>
            <a:br>
              <a:rPr lang="en-GB" sz="2000" b="1" dirty="0" smtClean="0">
                <a:solidFill>
                  <a:srgbClr val="FF0000"/>
                </a:solidFill>
                <a:latin typeface="Times New Roman" pitchFamily="18" charset="0"/>
                <a:cs typeface="Times New Roman" pitchFamily="18" charset="0"/>
              </a:rPr>
            </a:br>
            <a:r>
              <a:rPr lang="en-GB" sz="2000" b="1" dirty="0" smtClean="0">
                <a:solidFill>
                  <a:srgbClr val="FF0000"/>
                </a:solidFill>
                <a:latin typeface="Times New Roman" pitchFamily="18" charset="0"/>
                <a:cs typeface="Times New Roman" pitchFamily="18" charset="0"/>
              </a:rPr>
              <a:t>                                                                          1.15</a:t>
            </a:r>
            <a:br>
              <a:rPr lang="en-GB" sz="2000" b="1" dirty="0" smtClean="0">
                <a:solidFill>
                  <a:srgbClr val="FF0000"/>
                </a:solidFill>
                <a:latin typeface="Times New Roman" pitchFamily="18" charset="0"/>
                <a:cs typeface="Times New Roman" pitchFamily="18" charset="0"/>
              </a:rPr>
            </a:br>
            <a:r>
              <a:rPr lang="en-GB" sz="2000" b="1" dirty="0" smtClean="0">
                <a:solidFill>
                  <a:srgbClr val="FF0000"/>
                </a:solidFill>
                <a:latin typeface="Times New Roman" pitchFamily="18" charset="0"/>
                <a:cs typeface="Times New Roman" pitchFamily="18" charset="0"/>
              </a:rPr>
              <a:t>                                                            D. Present or past?</a:t>
            </a:r>
            <a:br>
              <a:rPr lang="en-GB" sz="2000" b="1" dirty="0" smtClean="0">
                <a:solidFill>
                  <a:srgbClr val="FF0000"/>
                </a:solidFill>
                <a:latin typeface="Times New Roman" pitchFamily="18" charset="0"/>
                <a:cs typeface="Times New Roman" pitchFamily="18" charset="0"/>
              </a:rPr>
            </a:br>
            <a:r>
              <a:rPr lang="en-GB" sz="2000" b="1" dirty="0" smtClean="0">
                <a:solidFill>
                  <a:srgbClr val="FF0000"/>
                </a:solidFill>
                <a:latin typeface="Times New Roman" pitchFamily="18" charset="0"/>
                <a:cs typeface="Times New Roman" pitchFamily="18" charset="0"/>
              </a:rPr>
              <a:t>                                                                      Page. 28</a:t>
            </a:r>
            <a:br>
              <a:rPr lang="en-GB" sz="2000" b="1" dirty="0" smtClean="0">
                <a:solidFill>
                  <a:srgbClr val="FF0000"/>
                </a:solidFill>
                <a:latin typeface="Times New Roman" pitchFamily="18" charset="0"/>
                <a:cs typeface="Times New Roman" pitchFamily="18" charset="0"/>
              </a:rPr>
            </a:br>
            <a:r>
              <a:rPr lang="en-GB" sz="2000" b="1" dirty="0" smtClean="0">
                <a:solidFill>
                  <a:srgbClr val="FF0000"/>
                </a:solidFill>
                <a:latin typeface="Times New Roman" pitchFamily="18" charset="0"/>
                <a:cs typeface="Times New Roman" pitchFamily="18" charset="0"/>
              </a:rPr>
              <a:t/>
            </a:r>
            <a:br>
              <a:rPr lang="en-GB" sz="2000" b="1" dirty="0" smtClean="0">
                <a:solidFill>
                  <a:srgbClr val="FF0000"/>
                </a:solidFill>
                <a:latin typeface="Times New Roman" pitchFamily="18" charset="0"/>
                <a:cs typeface="Times New Roman" pitchFamily="18" charset="0"/>
              </a:rPr>
            </a:br>
            <a:r>
              <a:rPr lang="en-GB" sz="2000" b="1" dirty="0" smtClean="0">
                <a:solidFill>
                  <a:srgbClr val="FF0000"/>
                </a:solidFill>
                <a:latin typeface="Times New Roman" pitchFamily="18" charset="0"/>
                <a:cs typeface="Times New Roman" pitchFamily="18" charset="0"/>
              </a:rPr>
              <a:t/>
            </a:r>
            <a:br>
              <a:rPr lang="en-GB" sz="2000" b="1" dirty="0" smtClean="0">
                <a:solidFill>
                  <a:srgbClr val="FF0000"/>
                </a:solidFill>
                <a:latin typeface="Times New Roman" pitchFamily="18" charset="0"/>
                <a:cs typeface="Times New Roman" pitchFamily="18" charset="0"/>
              </a:rPr>
            </a:br>
            <a:r>
              <a:rPr lang="en-GB" sz="2000" b="1" dirty="0" smtClean="0">
                <a:solidFill>
                  <a:srgbClr val="FF0000"/>
                </a:solidFill>
                <a:latin typeface="Times New Roman" pitchFamily="18" charset="0"/>
                <a:cs typeface="Times New Roman" pitchFamily="18" charset="0"/>
              </a:rPr>
              <a:t/>
            </a:r>
            <a:br>
              <a:rPr lang="en-GB" sz="2000" b="1" dirty="0" smtClean="0">
                <a:solidFill>
                  <a:srgbClr val="FF0000"/>
                </a:solidFill>
                <a:latin typeface="Times New Roman" pitchFamily="18" charset="0"/>
                <a:cs typeface="Times New Roman" pitchFamily="18" charset="0"/>
              </a:rPr>
            </a:br>
            <a:r>
              <a:rPr lang="en-GB" sz="2000" b="1" dirty="0" smtClean="0">
                <a:solidFill>
                  <a:srgbClr val="FF0000"/>
                </a:solidFill>
                <a:latin typeface="Times New Roman" pitchFamily="18" charset="0"/>
                <a:cs typeface="Times New Roman" pitchFamily="18" charset="0"/>
              </a:rPr>
              <a:t/>
            </a:r>
            <a:br>
              <a:rPr lang="en-GB" sz="2000" b="1" dirty="0" smtClean="0">
                <a:solidFill>
                  <a:srgbClr val="FF0000"/>
                </a:solidFill>
                <a:latin typeface="Times New Roman" pitchFamily="18" charset="0"/>
                <a:cs typeface="Times New Roman" pitchFamily="18" charset="0"/>
              </a:rPr>
            </a:br>
            <a:r>
              <a:rPr lang="en-GB" sz="2000" b="1" dirty="0" smtClean="0">
                <a:solidFill>
                  <a:srgbClr val="FF0000"/>
                </a:solidFill>
                <a:latin typeface="Times New Roman" pitchFamily="18" charset="0"/>
                <a:cs typeface="Times New Roman" pitchFamily="18" charset="0"/>
              </a:rPr>
              <a:t/>
            </a:r>
            <a:br>
              <a:rPr lang="en-GB" sz="2000" b="1" dirty="0" smtClean="0">
                <a:solidFill>
                  <a:srgbClr val="FF0000"/>
                </a:solidFill>
                <a:latin typeface="Times New Roman" pitchFamily="18" charset="0"/>
                <a:cs typeface="Times New Roman" pitchFamily="18" charset="0"/>
              </a:rPr>
            </a:br>
            <a:r>
              <a:rPr lang="en-GB" sz="2000" b="1" dirty="0" smtClean="0">
                <a:solidFill>
                  <a:srgbClr val="FF0000"/>
                </a:solidFill>
                <a:latin typeface="Times New Roman" pitchFamily="18" charset="0"/>
                <a:cs typeface="Times New Roman" pitchFamily="18" charset="0"/>
              </a:rPr>
              <a:t/>
            </a:r>
            <a:br>
              <a:rPr lang="en-GB" sz="2000" b="1" dirty="0" smtClean="0">
                <a:solidFill>
                  <a:srgbClr val="FF0000"/>
                </a:solidFill>
                <a:latin typeface="Times New Roman" pitchFamily="18" charset="0"/>
                <a:cs typeface="Times New Roman" pitchFamily="18" charset="0"/>
              </a:rPr>
            </a:br>
            <a:r>
              <a:rPr lang="en-GB" sz="2000" b="1" dirty="0" smtClean="0">
                <a:solidFill>
                  <a:srgbClr val="FF0000"/>
                </a:solidFill>
                <a:latin typeface="Times New Roman" pitchFamily="18" charset="0"/>
                <a:cs typeface="Times New Roman" pitchFamily="18" charset="0"/>
              </a:rPr>
              <a:t/>
            </a:r>
            <a:br>
              <a:rPr lang="en-GB" sz="2000" b="1" dirty="0" smtClean="0">
                <a:solidFill>
                  <a:srgbClr val="FF0000"/>
                </a:solidFill>
                <a:latin typeface="Times New Roman" pitchFamily="18" charset="0"/>
                <a:cs typeface="Times New Roman" pitchFamily="18" charset="0"/>
              </a:rPr>
            </a:br>
            <a:r>
              <a:rPr lang="en-GB" sz="2000" b="1" dirty="0" smtClean="0">
                <a:solidFill>
                  <a:srgbClr val="FF0000"/>
                </a:solidFill>
                <a:latin typeface="Times New Roman" pitchFamily="18" charset="0"/>
                <a:cs typeface="Times New Roman" pitchFamily="18" charset="0"/>
              </a:rPr>
              <a:t/>
            </a:r>
            <a:br>
              <a:rPr lang="en-GB" sz="2000" b="1" dirty="0" smtClean="0">
                <a:solidFill>
                  <a:srgbClr val="FF0000"/>
                </a:solidFill>
                <a:latin typeface="Times New Roman" pitchFamily="18" charset="0"/>
                <a:cs typeface="Times New Roman" pitchFamily="18" charset="0"/>
              </a:rPr>
            </a:br>
            <a:r>
              <a:rPr lang="en-GB" sz="2000" b="1" dirty="0" smtClean="0">
                <a:solidFill>
                  <a:srgbClr val="FF0000"/>
                </a:solidFill>
                <a:latin typeface="Times New Roman" pitchFamily="18" charset="0"/>
                <a:cs typeface="Times New Roman" pitchFamily="18" charset="0"/>
              </a:rPr>
              <a:t/>
            </a:r>
            <a:br>
              <a:rPr lang="en-GB" sz="2000" b="1" dirty="0" smtClean="0">
                <a:solidFill>
                  <a:srgbClr val="FF0000"/>
                </a:solidFill>
                <a:latin typeface="Times New Roman" pitchFamily="18" charset="0"/>
                <a:cs typeface="Times New Roman" pitchFamily="18" charset="0"/>
              </a:rPr>
            </a:br>
            <a:r>
              <a:rPr lang="en-GB" sz="2000" b="1" dirty="0" smtClean="0">
                <a:solidFill>
                  <a:srgbClr val="FF0000"/>
                </a:solidFill>
                <a:latin typeface="Times New Roman" pitchFamily="18" charset="0"/>
                <a:cs typeface="Times New Roman" pitchFamily="18" charset="0"/>
              </a:rPr>
              <a:t/>
            </a:r>
            <a:br>
              <a:rPr lang="en-GB" sz="2000" b="1" dirty="0" smtClean="0">
                <a:solidFill>
                  <a:srgbClr val="FF0000"/>
                </a:solidFill>
                <a:latin typeface="Times New Roman" pitchFamily="18" charset="0"/>
                <a:cs typeface="Times New Roman" pitchFamily="18" charset="0"/>
              </a:rPr>
            </a:br>
            <a:r>
              <a:rPr lang="en-GB" sz="2000" b="1" dirty="0" smtClean="0">
                <a:solidFill>
                  <a:srgbClr val="FF0000"/>
                </a:solidFill>
                <a:latin typeface="Times New Roman" pitchFamily="18" charset="0"/>
                <a:cs typeface="Times New Roman" pitchFamily="18" charset="0"/>
              </a:rPr>
              <a:t/>
            </a:r>
            <a:br>
              <a:rPr lang="en-GB" sz="2000" b="1" dirty="0" smtClean="0">
                <a:solidFill>
                  <a:srgbClr val="FF0000"/>
                </a:solidFill>
                <a:latin typeface="Times New Roman" pitchFamily="18" charset="0"/>
                <a:cs typeface="Times New Roman" pitchFamily="18" charset="0"/>
              </a:rPr>
            </a:br>
            <a:r>
              <a:rPr lang="en-GB" sz="2000" b="1" dirty="0" smtClean="0">
                <a:latin typeface="Times New Roman" pitchFamily="18" charset="0"/>
                <a:cs typeface="Times New Roman" pitchFamily="18" charset="0"/>
              </a:rPr>
              <a:t/>
            </a:r>
            <a:br>
              <a:rPr lang="en-GB" sz="2000" b="1" dirty="0" smtClean="0">
                <a:latin typeface="Times New Roman" pitchFamily="18" charset="0"/>
                <a:cs typeface="Times New Roman" pitchFamily="18" charset="0"/>
              </a:rPr>
            </a:br>
            <a:r>
              <a:rPr lang="en-GB" sz="2000" dirty="0" smtClean="0">
                <a:latin typeface="Times New Roman" pitchFamily="18" charset="0"/>
                <a:cs typeface="Times New Roman" pitchFamily="18" charset="0"/>
              </a:rPr>
              <a:t/>
            </a:r>
            <a:br>
              <a:rPr lang="en-GB" sz="2000" dirty="0" smtClean="0">
                <a:latin typeface="Times New Roman" pitchFamily="18" charset="0"/>
                <a:cs typeface="Times New Roman" pitchFamily="18" charset="0"/>
              </a:rPr>
            </a:br>
            <a:endParaRPr lang="en-GB" sz="2000" dirty="0" smtClean="0">
              <a:latin typeface="Times New Roman" pitchFamily="18" charset="0"/>
              <a:cs typeface="Times New Roman" pitchFamily="18" charset="0"/>
            </a:endParaRPr>
          </a:p>
        </p:txBody>
      </p:sp>
      <p:graphicFrame>
        <p:nvGraphicFramePr>
          <p:cNvPr id="3" name="Table 2"/>
          <p:cNvGraphicFramePr>
            <a:graphicFrameLocks noGrp="1"/>
          </p:cNvGraphicFramePr>
          <p:nvPr/>
        </p:nvGraphicFramePr>
        <p:xfrm>
          <a:off x="1357290" y="1500174"/>
          <a:ext cx="6643734" cy="4028440"/>
        </p:xfrm>
        <a:graphic>
          <a:graphicData uri="http://schemas.openxmlformats.org/drawingml/2006/table">
            <a:tbl>
              <a:tblPr firstRow="1" bandRow="1">
                <a:tableStyleId>{5C22544A-7EE6-4342-B048-85BDC9FD1C3A}</a:tableStyleId>
              </a:tblPr>
              <a:tblGrid>
                <a:gridCol w="714380"/>
                <a:gridCol w="5929354"/>
              </a:tblGrid>
              <a:tr h="370840">
                <a:tc>
                  <a:txBody>
                    <a:bodyPr/>
                    <a:lstStyle/>
                    <a:p>
                      <a:endParaRPr lang="en-GB" b="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800" b="0" kern="1200" baseline="0" dirty="0" smtClean="0">
                          <a:solidFill>
                            <a:schemeClr val="tx1"/>
                          </a:solidFill>
                          <a:latin typeface="Times New Roman" pitchFamily="18" charset="0"/>
                          <a:ea typeface="+mn-ea"/>
                          <a:cs typeface="Times New Roman" pitchFamily="18" charset="0"/>
                        </a:rPr>
                        <a:t>Plagiarism is copying someone’s work. The word comes from Latin. It means to ‘steal or kidnap’.</a:t>
                      </a:r>
                      <a:endParaRPr lang="en-GB" b="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endParaRPr lang="en-GB" b="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800" b="0" kern="1200" baseline="0" dirty="0" smtClean="0">
                          <a:solidFill>
                            <a:schemeClr val="tx1"/>
                          </a:solidFill>
                          <a:latin typeface="Times New Roman" pitchFamily="18" charset="0"/>
                          <a:ea typeface="+mn-ea"/>
                          <a:cs typeface="Times New Roman" pitchFamily="18" charset="0"/>
                        </a:rPr>
                        <a:t>At one time, students stole paragraphs from webpages. Lecturers accepted their work. But in 2001, a lecturer at an American university checked student assignments. He had a new computer program. He found 158 cases of plagiarism. Forty-eight students had to leave the university.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endParaRPr lang="en-GB" b="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800" b="0" kern="1200" baseline="0" dirty="0" smtClean="0">
                          <a:solidFill>
                            <a:schemeClr val="tx1"/>
                          </a:solidFill>
                          <a:latin typeface="Times New Roman" pitchFamily="18" charset="0"/>
                          <a:ea typeface="+mn-ea"/>
                          <a:cs typeface="Times New Roman" pitchFamily="18" charset="0"/>
                        </a:rPr>
                        <a:t>Nowadays, all university lecturers use computer programs. They find plagiarism easily.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endParaRPr lang="en-GB" b="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800" b="0" kern="1200" baseline="0" dirty="0" smtClean="0">
                          <a:solidFill>
                            <a:schemeClr val="tx1"/>
                          </a:solidFill>
                          <a:latin typeface="Times New Roman" pitchFamily="18" charset="0"/>
                          <a:ea typeface="+mn-ea"/>
                          <a:cs typeface="Times New Roman" pitchFamily="18" charset="0"/>
                        </a:rPr>
                        <a:t>Don’t cut and paste from websites.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endParaRPr lang="en-GB" b="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800" b="0" kern="1200" baseline="0" dirty="0" smtClean="0">
                          <a:solidFill>
                            <a:schemeClr val="tx1"/>
                          </a:solidFill>
                          <a:latin typeface="Times New Roman" pitchFamily="18" charset="0"/>
                          <a:ea typeface="+mn-ea"/>
                          <a:cs typeface="Times New Roman" pitchFamily="18" charset="0"/>
                        </a:rPr>
                        <a:t>Sometimes, the lecturer gives no marks for an assignment with plagiarism. Sometimes, the university asks the student to leave.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txBody>
          <a:bodyPr>
            <a:normAutofit fontScale="90000"/>
          </a:bodyPr>
          <a:lstStyle/>
          <a:p>
            <a:pPr algn="l">
              <a:lnSpc>
                <a:spcPct val="150000"/>
              </a:lnSpc>
            </a:pPr>
            <a:r>
              <a:rPr lang="en-GB" sz="2000" b="1" dirty="0" smtClean="0">
                <a:solidFill>
                  <a:srgbClr val="FF0000"/>
                </a:solidFill>
                <a:latin typeface="Times New Roman" pitchFamily="18" charset="0"/>
                <a:cs typeface="Times New Roman" pitchFamily="18" charset="0"/>
              </a:rPr>
              <a:t/>
            </a:r>
            <a:br>
              <a:rPr lang="en-GB" sz="2000" b="1" dirty="0" smtClean="0">
                <a:solidFill>
                  <a:srgbClr val="FF0000"/>
                </a:solidFill>
                <a:latin typeface="Times New Roman" pitchFamily="18" charset="0"/>
                <a:cs typeface="Times New Roman" pitchFamily="18" charset="0"/>
              </a:rPr>
            </a:br>
            <a:r>
              <a:rPr lang="en-GB" sz="2000" b="1" dirty="0" smtClean="0">
                <a:solidFill>
                  <a:srgbClr val="FF0000"/>
                </a:solidFill>
                <a:latin typeface="Times New Roman" pitchFamily="18" charset="0"/>
                <a:cs typeface="Times New Roman" pitchFamily="18" charset="0"/>
              </a:rPr>
              <a:t>                                                                          1.15</a:t>
            </a:r>
            <a:br>
              <a:rPr lang="en-GB" sz="2000" b="1" dirty="0" smtClean="0">
                <a:solidFill>
                  <a:srgbClr val="FF0000"/>
                </a:solidFill>
                <a:latin typeface="Times New Roman" pitchFamily="18" charset="0"/>
                <a:cs typeface="Times New Roman" pitchFamily="18" charset="0"/>
              </a:rPr>
            </a:br>
            <a:r>
              <a:rPr lang="en-GB" sz="2000" b="1" dirty="0" smtClean="0">
                <a:solidFill>
                  <a:srgbClr val="FF0000"/>
                </a:solidFill>
                <a:latin typeface="Times New Roman" pitchFamily="18" charset="0"/>
                <a:cs typeface="Times New Roman" pitchFamily="18" charset="0"/>
              </a:rPr>
              <a:t>                                                            D. Present or past?</a:t>
            </a:r>
            <a:br>
              <a:rPr lang="en-GB" sz="2000" b="1" dirty="0" smtClean="0">
                <a:solidFill>
                  <a:srgbClr val="FF0000"/>
                </a:solidFill>
                <a:latin typeface="Times New Roman" pitchFamily="18" charset="0"/>
                <a:cs typeface="Times New Roman" pitchFamily="18" charset="0"/>
              </a:rPr>
            </a:br>
            <a:r>
              <a:rPr lang="en-GB" sz="2000" b="1" dirty="0" smtClean="0">
                <a:solidFill>
                  <a:srgbClr val="FF0000"/>
                </a:solidFill>
                <a:latin typeface="Times New Roman" pitchFamily="18" charset="0"/>
                <a:cs typeface="Times New Roman" pitchFamily="18" charset="0"/>
              </a:rPr>
              <a:t>                                                                      Page. 28</a:t>
            </a:r>
            <a:br>
              <a:rPr lang="en-GB" sz="2000" b="1" dirty="0" smtClean="0">
                <a:solidFill>
                  <a:srgbClr val="FF0000"/>
                </a:solidFill>
                <a:latin typeface="Times New Roman" pitchFamily="18" charset="0"/>
                <a:cs typeface="Times New Roman" pitchFamily="18" charset="0"/>
              </a:rPr>
            </a:br>
            <a:r>
              <a:rPr lang="en-GB" sz="2000" b="1" dirty="0" smtClean="0">
                <a:solidFill>
                  <a:srgbClr val="FF0000"/>
                </a:solidFill>
                <a:latin typeface="Times New Roman" pitchFamily="18" charset="0"/>
                <a:cs typeface="Times New Roman" pitchFamily="18" charset="0"/>
              </a:rPr>
              <a:t/>
            </a:r>
            <a:br>
              <a:rPr lang="en-GB" sz="2000" b="1" dirty="0" smtClean="0">
                <a:solidFill>
                  <a:srgbClr val="FF0000"/>
                </a:solidFill>
                <a:latin typeface="Times New Roman" pitchFamily="18" charset="0"/>
                <a:cs typeface="Times New Roman" pitchFamily="18" charset="0"/>
              </a:rPr>
            </a:br>
            <a:r>
              <a:rPr lang="en-GB" sz="2000" b="1" dirty="0" smtClean="0">
                <a:solidFill>
                  <a:srgbClr val="FF0000"/>
                </a:solidFill>
                <a:latin typeface="Times New Roman" pitchFamily="18" charset="0"/>
                <a:cs typeface="Times New Roman" pitchFamily="18" charset="0"/>
              </a:rPr>
              <a:t/>
            </a:r>
            <a:br>
              <a:rPr lang="en-GB" sz="2000" b="1" dirty="0" smtClean="0">
                <a:solidFill>
                  <a:srgbClr val="FF0000"/>
                </a:solidFill>
                <a:latin typeface="Times New Roman" pitchFamily="18" charset="0"/>
                <a:cs typeface="Times New Roman" pitchFamily="18" charset="0"/>
              </a:rPr>
            </a:br>
            <a:r>
              <a:rPr lang="en-GB" sz="2000" b="1" dirty="0" smtClean="0">
                <a:solidFill>
                  <a:srgbClr val="FF0000"/>
                </a:solidFill>
                <a:latin typeface="Times New Roman" pitchFamily="18" charset="0"/>
                <a:cs typeface="Times New Roman" pitchFamily="18" charset="0"/>
              </a:rPr>
              <a:t/>
            </a:r>
            <a:br>
              <a:rPr lang="en-GB" sz="2000" b="1" dirty="0" smtClean="0">
                <a:solidFill>
                  <a:srgbClr val="FF0000"/>
                </a:solidFill>
                <a:latin typeface="Times New Roman" pitchFamily="18" charset="0"/>
                <a:cs typeface="Times New Roman" pitchFamily="18" charset="0"/>
              </a:rPr>
            </a:br>
            <a:r>
              <a:rPr lang="en-GB" sz="2000" b="1" dirty="0" smtClean="0">
                <a:solidFill>
                  <a:srgbClr val="FF0000"/>
                </a:solidFill>
                <a:latin typeface="Times New Roman" pitchFamily="18" charset="0"/>
                <a:cs typeface="Times New Roman" pitchFamily="18" charset="0"/>
              </a:rPr>
              <a:t/>
            </a:r>
            <a:br>
              <a:rPr lang="en-GB" sz="2000" b="1" dirty="0" smtClean="0">
                <a:solidFill>
                  <a:srgbClr val="FF0000"/>
                </a:solidFill>
                <a:latin typeface="Times New Roman" pitchFamily="18" charset="0"/>
                <a:cs typeface="Times New Roman" pitchFamily="18" charset="0"/>
              </a:rPr>
            </a:br>
            <a:r>
              <a:rPr lang="en-GB" sz="2000" b="1" dirty="0" smtClean="0">
                <a:solidFill>
                  <a:srgbClr val="FF0000"/>
                </a:solidFill>
                <a:latin typeface="Times New Roman" pitchFamily="18" charset="0"/>
                <a:cs typeface="Times New Roman" pitchFamily="18" charset="0"/>
              </a:rPr>
              <a:t/>
            </a:r>
            <a:br>
              <a:rPr lang="en-GB" sz="2000" b="1" dirty="0" smtClean="0">
                <a:solidFill>
                  <a:srgbClr val="FF0000"/>
                </a:solidFill>
                <a:latin typeface="Times New Roman" pitchFamily="18" charset="0"/>
                <a:cs typeface="Times New Roman" pitchFamily="18" charset="0"/>
              </a:rPr>
            </a:br>
            <a:r>
              <a:rPr lang="en-GB" sz="2000" b="1" dirty="0" smtClean="0">
                <a:solidFill>
                  <a:srgbClr val="FF0000"/>
                </a:solidFill>
                <a:latin typeface="Times New Roman" pitchFamily="18" charset="0"/>
                <a:cs typeface="Times New Roman" pitchFamily="18" charset="0"/>
              </a:rPr>
              <a:t/>
            </a:r>
            <a:br>
              <a:rPr lang="en-GB" sz="2000" b="1" dirty="0" smtClean="0">
                <a:solidFill>
                  <a:srgbClr val="FF0000"/>
                </a:solidFill>
                <a:latin typeface="Times New Roman" pitchFamily="18" charset="0"/>
                <a:cs typeface="Times New Roman" pitchFamily="18" charset="0"/>
              </a:rPr>
            </a:br>
            <a:r>
              <a:rPr lang="en-GB" sz="2000" b="1" dirty="0" smtClean="0">
                <a:solidFill>
                  <a:srgbClr val="FF0000"/>
                </a:solidFill>
                <a:latin typeface="Times New Roman" pitchFamily="18" charset="0"/>
                <a:cs typeface="Times New Roman" pitchFamily="18" charset="0"/>
              </a:rPr>
              <a:t/>
            </a:r>
            <a:br>
              <a:rPr lang="en-GB" sz="2000" b="1" dirty="0" smtClean="0">
                <a:solidFill>
                  <a:srgbClr val="FF0000"/>
                </a:solidFill>
                <a:latin typeface="Times New Roman" pitchFamily="18" charset="0"/>
                <a:cs typeface="Times New Roman" pitchFamily="18" charset="0"/>
              </a:rPr>
            </a:br>
            <a:r>
              <a:rPr lang="en-GB" sz="2000" b="1" dirty="0" smtClean="0">
                <a:solidFill>
                  <a:srgbClr val="FF0000"/>
                </a:solidFill>
                <a:latin typeface="Times New Roman" pitchFamily="18" charset="0"/>
                <a:cs typeface="Times New Roman" pitchFamily="18" charset="0"/>
              </a:rPr>
              <a:t/>
            </a:r>
            <a:br>
              <a:rPr lang="en-GB" sz="2000" b="1" dirty="0" smtClean="0">
                <a:solidFill>
                  <a:srgbClr val="FF0000"/>
                </a:solidFill>
                <a:latin typeface="Times New Roman" pitchFamily="18" charset="0"/>
                <a:cs typeface="Times New Roman" pitchFamily="18" charset="0"/>
              </a:rPr>
            </a:br>
            <a:r>
              <a:rPr lang="en-GB" sz="2000" b="1" dirty="0" smtClean="0">
                <a:solidFill>
                  <a:srgbClr val="FF0000"/>
                </a:solidFill>
                <a:latin typeface="Times New Roman" pitchFamily="18" charset="0"/>
                <a:cs typeface="Times New Roman" pitchFamily="18" charset="0"/>
              </a:rPr>
              <a:t/>
            </a:r>
            <a:br>
              <a:rPr lang="en-GB" sz="2000" b="1" dirty="0" smtClean="0">
                <a:solidFill>
                  <a:srgbClr val="FF0000"/>
                </a:solidFill>
                <a:latin typeface="Times New Roman" pitchFamily="18" charset="0"/>
                <a:cs typeface="Times New Roman" pitchFamily="18" charset="0"/>
              </a:rPr>
            </a:br>
            <a:r>
              <a:rPr lang="en-GB" sz="2000" b="1" dirty="0" smtClean="0">
                <a:solidFill>
                  <a:srgbClr val="FF0000"/>
                </a:solidFill>
                <a:latin typeface="Times New Roman" pitchFamily="18" charset="0"/>
                <a:cs typeface="Times New Roman" pitchFamily="18" charset="0"/>
              </a:rPr>
              <a:t/>
            </a:r>
            <a:br>
              <a:rPr lang="en-GB" sz="2000" b="1" dirty="0" smtClean="0">
                <a:solidFill>
                  <a:srgbClr val="FF0000"/>
                </a:solidFill>
                <a:latin typeface="Times New Roman" pitchFamily="18" charset="0"/>
                <a:cs typeface="Times New Roman" pitchFamily="18" charset="0"/>
              </a:rPr>
            </a:br>
            <a:r>
              <a:rPr lang="en-GB" sz="2000" b="1" dirty="0" smtClean="0">
                <a:solidFill>
                  <a:srgbClr val="FF0000"/>
                </a:solidFill>
                <a:latin typeface="Times New Roman" pitchFamily="18" charset="0"/>
                <a:cs typeface="Times New Roman" pitchFamily="18" charset="0"/>
              </a:rPr>
              <a:t/>
            </a:r>
            <a:br>
              <a:rPr lang="en-GB" sz="2000" b="1" dirty="0" smtClean="0">
                <a:solidFill>
                  <a:srgbClr val="FF0000"/>
                </a:solidFill>
                <a:latin typeface="Times New Roman" pitchFamily="18" charset="0"/>
                <a:cs typeface="Times New Roman" pitchFamily="18" charset="0"/>
              </a:rPr>
            </a:br>
            <a:r>
              <a:rPr lang="en-GB" sz="2000" b="1" dirty="0" smtClean="0">
                <a:latin typeface="Times New Roman" pitchFamily="18" charset="0"/>
                <a:cs typeface="Times New Roman" pitchFamily="18" charset="0"/>
              </a:rPr>
              <a:t/>
            </a:r>
            <a:br>
              <a:rPr lang="en-GB" sz="2000" b="1" dirty="0" smtClean="0">
                <a:latin typeface="Times New Roman" pitchFamily="18" charset="0"/>
                <a:cs typeface="Times New Roman" pitchFamily="18" charset="0"/>
              </a:rPr>
            </a:br>
            <a:r>
              <a:rPr lang="en-GB" sz="2000" dirty="0" smtClean="0">
                <a:latin typeface="Times New Roman" pitchFamily="18" charset="0"/>
                <a:cs typeface="Times New Roman" pitchFamily="18" charset="0"/>
              </a:rPr>
              <a:t/>
            </a:r>
            <a:br>
              <a:rPr lang="en-GB" sz="2000" dirty="0" smtClean="0">
                <a:latin typeface="Times New Roman" pitchFamily="18" charset="0"/>
                <a:cs typeface="Times New Roman" pitchFamily="18" charset="0"/>
              </a:rPr>
            </a:br>
            <a:endParaRPr lang="en-GB" sz="2000" dirty="0" smtClean="0">
              <a:latin typeface="Times New Roman" pitchFamily="18" charset="0"/>
              <a:cs typeface="Times New Roman" pitchFamily="18" charset="0"/>
            </a:endParaRPr>
          </a:p>
        </p:txBody>
      </p:sp>
      <p:graphicFrame>
        <p:nvGraphicFramePr>
          <p:cNvPr id="3" name="Table 2"/>
          <p:cNvGraphicFramePr>
            <a:graphicFrameLocks noGrp="1"/>
          </p:cNvGraphicFramePr>
          <p:nvPr/>
        </p:nvGraphicFramePr>
        <p:xfrm>
          <a:off x="1357290" y="1500174"/>
          <a:ext cx="6643734" cy="4028440"/>
        </p:xfrm>
        <a:graphic>
          <a:graphicData uri="http://schemas.openxmlformats.org/drawingml/2006/table">
            <a:tbl>
              <a:tblPr firstRow="1" bandRow="1">
                <a:tableStyleId>{5C22544A-7EE6-4342-B048-85BDC9FD1C3A}</a:tableStyleId>
              </a:tblPr>
              <a:tblGrid>
                <a:gridCol w="785818"/>
                <a:gridCol w="5857916"/>
              </a:tblGrid>
              <a:tr h="370840">
                <a:tc>
                  <a:txBody>
                    <a:bodyPr/>
                    <a:lstStyle/>
                    <a:p>
                      <a:r>
                        <a:rPr lang="en-GB" sz="1800" b="0" kern="1200" baseline="0" dirty="0" smtClean="0">
                          <a:solidFill>
                            <a:schemeClr val="tx1"/>
                          </a:solidFill>
                          <a:latin typeface="Times New Roman" pitchFamily="18" charset="0"/>
                          <a:ea typeface="+mn-ea"/>
                          <a:cs typeface="Times New Roman" pitchFamily="18" charset="0"/>
                        </a:rPr>
                        <a:t>GF</a:t>
                      </a:r>
                      <a:endParaRPr lang="en-GB" b="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800" b="0" kern="1200" baseline="0" dirty="0" smtClean="0">
                          <a:solidFill>
                            <a:schemeClr val="tx1"/>
                          </a:solidFill>
                          <a:latin typeface="Times New Roman" pitchFamily="18" charset="0"/>
                          <a:ea typeface="+mn-ea"/>
                          <a:cs typeface="Times New Roman" pitchFamily="18" charset="0"/>
                        </a:rPr>
                        <a:t>Plagiarism is copying someone’s work. The word comes from Latin. It means to ‘steal or kidnap’.</a:t>
                      </a:r>
                      <a:endParaRPr lang="en-GB" b="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r>
                        <a:rPr lang="en-GB" sz="1800" kern="1200" baseline="0" dirty="0" smtClean="0">
                          <a:solidFill>
                            <a:schemeClr val="dk1"/>
                          </a:solidFill>
                          <a:latin typeface="Times New Roman" pitchFamily="18" charset="0"/>
                          <a:ea typeface="+mn-ea"/>
                          <a:cs typeface="Times New Roman" pitchFamily="18" charset="0"/>
                        </a:rPr>
                        <a:t>PAST</a:t>
                      </a:r>
                      <a:endParaRPr lang="en-GB" b="0"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800" b="0" kern="1200" baseline="0" dirty="0" smtClean="0">
                          <a:solidFill>
                            <a:schemeClr val="tx1"/>
                          </a:solidFill>
                          <a:latin typeface="Times New Roman" pitchFamily="18" charset="0"/>
                          <a:ea typeface="+mn-ea"/>
                          <a:cs typeface="Times New Roman" pitchFamily="18" charset="0"/>
                        </a:rPr>
                        <a:t>At one time, students stole paragraphs from webpages. Lecturers accepted their work. But in 2001, a lecturer at an American university checked student assignments. He had a new computer program. He found 158 cases of plagiarism. Forty-eight students had to leave the university.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r>
                        <a:rPr lang="en-GB" sz="1800" kern="1200" baseline="0" dirty="0" smtClean="0">
                          <a:solidFill>
                            <a:schemeClr val="dk1"/>
                          </a:solidFill>
                          <a:latin typeface="Times New Roman" pitchFamily="18" charset="0"/>
                          <a:ea typeface="+mn-ea"/>
                          <a:cs typeface="Times New Roman" pitchFamily="18" charset="0"/>
                        </a:rPr>
                        <a:t>PRES</a:t>
                      </a:r>
                      <a:endParaRPr lang="en-GB" b="0"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800" b="0" kern="1200" baseline="0" dirty="0" smtClean="0">
                          <a:solidFill>
                            <a:schemeClr val="tx1"/>
                          </a:solidFill>
                          <a:latin typeface="Times New Roman" pitchFamily="18" charset="0"/>
                          <a:ea typeface="+mn-ea"/>
                          <a:cs typeface="Times New Roman" pitchFamily="18" charset="0"/>
                        </a:rPr>
                        <a:t>Nowadays, all university lecturers use computer programs. They find plagiarism easily.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r>
                        <a:rPr lang="en-GB" sz="1800" kern="1200" baseline="0" dirty="0" smtClean="0">
                          <a:solidFill>
                            <a:schemeClr val="dk1"/>
                          </a:solidFill>
                          <a:latin typeface="Times New Roman" pitchFamily="18" charset="0"/>
                          <a:ea typeface="+mn-ea"/>
                          <a:cs typeface="Times New Roman" pitchFamily="18" charset="0"/>
                        </a:rPr>
                        <a:t>ADV</a:t>
                      </a:r>
                      <a:endParaRPr lang="en-GB" b="0"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800" b="0" kern="1200" baseline="0" dirty="0" smtClean="0">
                          <a:solidFill>
                            <a:schemeClr val="tx1"/>
                          </a:solidFill>
                          <a:latin typeface="Times New Roman" pitchFamily="18" charset="0"/>
                          <a:ea typeface="+mn-ea"/>
                          <a:cs typeface="Times New Roman" pitchFamily="18" charset="0"/>
                        </a:rPr>
                        <a:t>Don’t cut and paste from websites.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r>
                        <a:rPr lang="en-GB" sz="1800" kern="1200" baseline="0" dirty="0" smtClean="0">
                          <a:solidFill>
                            <a:schemeClr val="dk1"/>
                          </a:solidFill>
                          <a:latin typeface="Times New Roman" pitchFamily="18" charset="0"/>
                          <a:ea typeface="+mn-ea"/>
                          <a:cs typeface="Times New Roman" pitchFamily="18" charset="0"/>
                        </a:rPr>
                        <a:t>GF</a:t>
                      </a:r>
                      <a:endParaRPr lang="en-GB" b="0"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800" b="0" kern="1200" baseline="0" dirty="0" smtClean="0">
                          <a:solidFill>
                            <a:schemeClr val="tx1"/>
                          </a:solidFill>
                          <a:latin typeface="Times New Roman" pitchFamily="18" charset="0"/>
                          <a:ea typeface="+mn-ea"/>
                          <a:cs typeface="Times New Roman" pitchFamily="18" charset="0"/>
                        </a:rPr>
                        <a:t>Sometimes, the lecturer gives no marks for an assignment with plagiarism. Sometimes, the university asks the student to leave.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txBody>
          <a:bodyPr>
            <a:normAutofit fontScale="90000"/>
          </a:bodyPr>
          <a:lstStyle/>
          <a:p>
            <a:pPr>
              <a:lnSpc>
                <a:spcPct val="150000"/>
              </a:lnSpc>
            </a:pPr>
            <a:r>
              <a:rPr lang="en-GB" sz="2000" b="1" dirty="0" smtClean="0">
                <a:solidFill>
                  <a:srgbClr val="FF0000"/>
                </a:solidFill>
                <a:latin typeface="Times New Roman" pitchFamily="18" charset="0"/>
                <a:cs typeface="Times New Roman" pitchFamily="18" charset="0"/>
              </a:rPr>
              <a:t/>
            </a:r>
            <a:br>
              <a:rPr lang="en-GB" sz="2000" b="1" dirty="0" smtClean="0">
                <a:solidFill>
                  <a:srgbClr val="FF0000"/>
                </a:solidFill>
                <a:latin typeface="Times New Roman" pitchFamily="18" charset="0"/>
                <a:cs typeface="Times New Roman" pitchFamily="18" charset="0"/>
              </a:rPr>
            </a:br>
            <a:r>
              <a:rPr lang="en-GB" sz="2000" b="1" dirty="0" smtClean="0">
                <a:solidFill>
                  <a:srgbClr val="FF0000"/>
                </a:solidFill>
                <a:latin typeface="Times New Roman" pitchFamily="18" charset="0"/>
                <a:cs typeface="Times New Roman" pitchFamily="18" charset="0"/>
              </a:rPr>
              <a:t>                                                                </a:t>
            </a:r>
            <a:br>
              <a:rPr lang="en-GB" sz="2000" b="1" dirty="0" smtClean="0">
                <a:solidFill>
                  <a:srgbClr val="FF0000"/>
                </a:solidFill>
                <a:latin typeface="Times New Roman" pitchFamily="18" charset="0"/>
                <a:cs typeface="Times New Roman" pitchFamily="18" charset="0"/>
              </a:rPr>
            </a:br>
            <a:r>
              <a:rPr lang="en-GB" sz="2000" b="1" dirty="0" smtClean="0">
                <a:solidFill>
                  <a:srgbClr val="FF0000"/>
                </a:solidFill>
                <a:latin typeface="Times New Roman" pitchFamily="18" charset="0"/>
                <a:cs typeface="Times New Roman" pitchFamily="18" charset="0"/>
              </a:rPr>
              <a:t/>
            </a:r>
            <a:br>
              <a:rPr lang="en-GB" sz="2000" b="1" dirty="0" smtClean="0">
                <a:solidFill>
                  <a:srgbClr val="FF0000"/>
                </a:solidFill>
                <a:latin typeface="Times New Roman" pitchFamily="18" charset="0"/>
                <a:cs typeface="Times New Roman" pitchFamily="18" charset="0"/>
              </a:rPr>
            </a:br>
            <a:r>
              <a:rPr lang="en-GB" sz="2000" b="1" dirty="0" smtClean="0">
                <a:solidFill>
                  <a:srgbClr val="FF0000"/>
                </a:solidFill>
                <a:latin typeface="Times New Roman" pitchFamily="18" charset="0"/>
                <a:cs typeface="Times New Roman" pitchFamily="18" charset="0"/>
              </a:rPr>
              <a:t/>
            </a:r>
            <a:br>
              <a:rPr lang="en-GB" sz="2000" b="1" dirty="0" smtClean="0">
                <a:solidFill>
                  <a:srgbClr val="FF0000"/>
                </a:solidFill>
                <a:latin typeface="Times New Roman" pitchFamily="18" charset="0"/>
                <a:cs typeface="Times New Roman" pitchFamily="18" charset="0"/>
              </a:rPr>
            </a:br>
            <a:r>
              <a:rPr lang="en-GB" sz="2000" b="1" dirty="0" smtClean="0">
                <a:solidFill>
                  <a:srgbClr val="FF0000"/>
                </a:solidFill>
                <a:latin typeface="Times New Roman" pitchFamily="18" charset="0"/>
                <a:cs typeface="Times New Roman" pitchFamily="18" charset="0"/>
              </a:rPr>
              <a:t/>
            </a:r>
            <a:br>
              <a:rPr lang="en-GB" sz="2000" b="1" dirty="0" smtClean="0">
                <a:solidFill>
                  <a:srgbClr val="FF0000"/>
                </a:solidFill>
                <a:latin typeface="Times New Roman" pitchFamily="18" charset="0"/>
                <a:cs typeface="Times New Roman" pitchFamily="18" charset="0"/>
              </a:rPr>
            </a:br>
            <a:r>
              <a:rPr lang="en-GB" sz="2000" b="1" dirty="0" smtClean="0">
                <a:solidFill>
                  <a:srgbClr val="FF0000"/>
                </a:solidFill>
                <a:latin typeface="Times New Roman" pitchFamily="18" charset="0"/>
                <a:cs typeface="Times New Roman" pitchFamily="18" charset="0"/>
              </a:rPr>
              <a:t/>
            </a:r>
            <a:br>
              <a:rPr lang="en-GB" sz="2000" b="1" dirty="0" smtClean="0">
                <a:solidFill>
                  <a:srgbClr val="FF0000"/>
                </a:solidFill>
                <a:latin typeface="Times New Roman" pitchFamily="18" charset="0"/>
                <a:cs typeface="Times New Roman" pitchFamily="18" charset="0"/>
              </a:rPr>
            </a:br>
            <a:r>
              <a:rPr lang="en-GB" sz="2000" b="1" dirty="0" smtClean="0">
                <a:solidFill>
                  <a:srgbClr val="FF0000"/>
                </a:solidFill>
                <a:latin typeface="Times New Roman" pitchFamily="18" charset="0"/>
                <a:cs typeface="Times New Roman" pitchFamily="18" charset="0"/>
              </a:rPr>
              <a:t/>
            </a:r>
            <a:br>
              <a:rPr lang="en-GB" sz="2000" b="1" dirty="0" smtClean="0">
                <a:solidFill>
                  <a:srgbClr val="FF0000"/>
                </a:solidFill>
                <a:latin typeface="Times New Roman" pitchFamily="18" charset="0"/>
                <a:cs typeface="Times New Roman" pitchFamily="18" charset="0"/>
              </a:rPr>
            </a:br>
            <a:r>
              <a:rPr lang="en-GB" sz="2000" b="1" dirty="0" smtClean="0">
                <a:solidFill>
                  <a:srgbClr val="FF0000"/>
                </a:solidFill>
                <a:latin typeface="Times New Roman" pitchFamily="18" charset="0"/>
                <a:cs typeface="Times New Roman" pitchFamily="18" charset="0"/>
              </a:rPr>
              <a:t/>
            </a:r>
            <a:br>
              <a:rPr lang="en-GB" sz="2000" b="1" dirty="0" smtClean="0">
                <a:solidFill>
                  <a:srgbClr val="FF0000"/>
                </a:solidFill>
                <a:latin typeface="Times New Roman" pitchFamily="18" charset="0"/>
                <a:cs typeface="Times New Roman" pitchFamily="18" charset="0"/>
              </a:rPr>
            </a:br>
            <a:r>
              <a:rPr lang="en-GB" sz="2000" b="1" dirty="0" smtClean="0">
                <a:solidFill>
                  <a:srgbClr val="FF0000"/>
                </a:solidFill>
                <a:latin typeface="Times New Roman" pitchFamily="18" charset="0"/>
                <a:cs typeface="Times New Roman" pitchFamily="18" charset="0"/>
              </a:rPr>
              <a:t/>
            </a:r>
            <a:br>
              <a:rPr lang="en-GB" sz="2000" b="1" dirty="0" smtClean="0">
                <a:solidFill>
                  <a:srgbClr val="FF0000"/>
                </a:solidFill>
                <a:latin typeface="Times New Roman" pitchFamily="18" charset="0"/>
                <a:cs typeface="Times New Roman" pitchFamily="18" charset="0"/>
              </a:rPr>
            </a:br>
            <a:r>
              <a:rPr lang="en-GB" sz="2000" b="1" dirty="0" smtClean="0">
                <a:solidFill>
                  <a:srgbClr val="FF0000"/>
                </a:solidFill>
                <a:latin typeface="Times New Roman" pitchFamily="18" charset="0"/>
                <a:cs typeface="Times New Roman" pitchFamily="18" charset="0"/>
              </a:rPr>
              <a:t/>
            </a:r>
            <a:br>
              <a:rPr lang="en-GB" sz="2000" b="1" dirty="0" smtClean="0">
                <a:solidFill>
                  <a:srgbClr val="FF0000"/>
                </a:solidFill>
                <a:latin typeface="Times New Roman" pitchFamily="18" charset="0"/>
                <a:cs typeface="Times New Roman" pitchFamily="18" charset="0"/>
              </a:rPr>
            </a:br>
            <a:r>
              <a:rPr lang="en-GB" sz="2000" b="1" dirty="0" smtClean="0">
                <a:solidFill>
                  <a:srgbClr val="FF0000"/>
                </a:solidFill>
                <a:latin typeface="Times New Roman" pitchFamily="18" charset="0"/>
                <a:cs typeface="Times New Roman" pitchFamily="18" charset="0"/>
              </a:rPr>
              <a:t/>
            </a:r>
            <a:br>
              <a:rPr lang="en-GB" sz="2000" b="1" dirty="0" smtClean="0">
                <a:solidFill>
                  <a:srgbClr val="FF0000"/>
                </a:solidFill>
                <a:latin typeface="Times New Roman" pitchFamily="18" charset="0"/>
                <a:cs typeface="Times New Roman" pitchFamily="18" charset="0"/>
              </a:rPr>
            </a:br>
            <a:r>
              <a:rPr lang="en-GB" sz="2000" b="1" dirty="0" smtClean="0">
                <a:solidFill>
                  <a:srgbClr val="FF0000"/>
                </a:solidFill>
                <a:latin typeface="Times New Roman" pitchFamily="18" charset="0"/>
                <a:cs typeface="Times New Roman" pitchFamily="18" charset="0"/>
              </a:rPr>
              <a:t/>
            </a:r>
            <a:br>
              <a:rPr lang="en-GB" sz="2000" b="1" dirty="0" smtClean="0">
                <a:solidFill>
                  <a:srgbClr val="FF0000"/>
                </a:solidFill>
                <a:latin typeface="Times New Roman" pitchFamily="18" charset="0"/>
                <a:cs typeface="Times New Roman" pitchFamily="18" charset="0"/>
              </a:rPr>
            </a:br>
            <a:r>
              <a:rPr lang="en-GB" sz="2000" b="1" dirty="0" smtClean="0">
                <a:solidFill>
                  <a:srgbClr val="FF0000"/>
                </a:solidFill>
                <a:latin typeface="Times New Roman" pitchFamily="18" charset="0"/>
                <a:cs typeface="Times New Roman" pitchFamily="18" charset="0"/>
              </a:rPr>
              <a:t>    Page. 30  </a:t>
            </a:r>
            <a:br>
              <a:rPr lang="en-GB" sz="2000" b="1" dirty="0" smtClean="0">
                <a:solidFill>
                  <a:srgbClr val="FF0000"/>
                </a:solidFill>
                <a:latin typeface="Times New Roman" pitchFamily="18" charset="0"/>
                <a:cs typeface="Times New Roman" pitchFamily="18" charset="0"/>
              </a:rPr>
            </a:br>
            <a:r>
              <a:rPr lang="en-GB" sz="2000" b="1" dirty="0" smtClean="0">
                <a:solidFill>
                  <a:srgbClr val="FF0000"/>
                </a:solidFill>
                <a:latin typeface="Times New Roman" pitchFamily="18" charset="0"/>
                <a:cs typeface="Times New Roman" pitchFamily="18" charset="0"/>
              </a:rPr>
              <a:t>       Knowledge quiz: Education</a:t>
            </a:r>
            <a:br>
              <a:rPr lang="en-GB" sz="2000" b="1" dirty="0" smtClean="0">
                <a:solidFill>
                  <a:srgbClr val="FF0000"/>
                </a:solidFill>
                <a:latin typeface="Times New Roman" pitchFamily="18" charset="0"/>
                <a:cs typeface="Times New Roman" pitchFamily="18" charset="0"/>
              </a:rPr>
            </a:br>
            <a:r>
              <a:rPr lang="en-GB" sz="2000" b="1" dirty="0" smtClean="0">
                <a:solidFill>
                  <a:srgbClr val="FF0000"/>
                </a:solidFill>
                <a:latin typeface="Times New Roman" pitchFamily="18" charset="0"/>
                <a:cs typeface="Times New Roman" pitchFamily="18" charset="0"/>
              </a:rPr>
              <a:t>                                                                      </a:t>
            </a:r>
            <a:r>
              <a:rPr lang="en-GB" sz="2000" dirty="0" smtClean="0">
                <a:latin typeface="Times New Roman" pitchFamily="18" charset="0"/>
                <a:cs typeface="Times New Roman" pitchFamily="18" charset="0"/>
              </a:rPr>
              <a:t/>
            </a:r>
            <a:br>
              <a:rPr lang="en-GB" sz="2000" dirty="0" smtClean="0">
                <a:latin typeface="Times New Roman" pitchFamily="18" charset="0"/>
                <a:cs typeface="Times New Roman" pitchFamily="18" charset="0"/>
              </a:rPr>
            </a:br>
            <a:r>
              <a:rPr lang="en-GB" sz="2000" dirty="0" smtClean="0">
                <a:latin typeface="Times New Roman" pitchFamily="18" charset="0"/>
                <a:cs typeface="Times New Roman" pitchFamily="18" charset="0"/>
              </a:rPr>
              <a:t>parts of a campus – 1.2 Real-time listening</a:t>
            </a:r>
            <a:br>
              <a:rPr lang="en-GB" sz="2000" dirty="0" smtClean="0">
                <a:latin typeface="Times New Roman" pitchFamily="18" charset="0"/>
                <a:cs typeface="Times New Roman" pitchFamily="18" charset="0"/>
              </a:rPr>
            </a:br>
            <a:r>
              <a:rPr lang="en-GB" sz="2000" dirty="0" smtClean="0">
                <a:latin typeface="Times New Roman" pitchFamily="18" charset="0"/>
                <a:cs typeface="Times New Roman" pitchFamily="18" charset="0"/>
              </a:rPr>
              <a:t>customs – 1.5 Applying new listening skills</a:t>
            </a:r>
            <a:br>
              <a:rPr lang="en-GB" sz="2000" dirty="0" smtClean="0">
                <a:latin typeface="Times New Roman" pitchFamily="18" charset="0"/>
                <a:cs typeface="Times New Roman" pitchFamily="18" charset="0"/>
              </a:rPr>
            </a:br>
            <a:r>
              <a:rPr lang="en-GB" sz="2000" dirty="0" smtClean="0">
                <a:latin typeface="Times New Roman" pitchFamily="18" charset="0"/>
                <a:cs typeface="Times New Roman" pitchFamily="18" charset="0"/>
              </a:rPr>
              <a:t>pictures – 1.4 Grammar for listening</a:t>
            </a:r>
            <a:br>
              <a:rPr lang="en-GB" sz="2000" dirty="0" smtClean="0">
                <a:latin typeface="Times New Roman" pitchFamily="18" charset="0"/>
                <a:cs typeface="Times New Roman" pitchFamily="18" charset="0"/>
              </a:rPr>
            </a:br>
            <a:r>
              <a:rPr lang="en-GB" sz="2000" dirty="0" smtClean="0">
                <a:latin typeface="Times New Roman" pitchFamily="18" charset="0"/>
                <a:cs typeface="Times New Roman" pitchFamily="18" charset="0"/>
              </a:rPr>
              <a:t>types of school in the UK – 1.7 Real-time</a:t>
            </a:r>
            <a:br>
              <a:rPr lang="en-GB" sz="2000" dirty="0" smtClean="0">
                <a:latin typeface="Times New Roman" pitchFamily="18" charset="0"/>
                <a:cs typeface="Times New Roman" pitchFamily="18" charset="0"/>
              </a:rPr>
            </a:br>
            <a:r>
              <a:rPr lang="en-GB" sz="2000" dirty="0" smtClean="0">
                <a:latin typeface="Times New Roman" pitchFamily="18" charset="0"/>
                <a:cs typeface="Times New Roman" pitchFamily="18" charset="0"/>
              </a:rPr>
              <a:t>speaking</a:t>
            </a:r>
            <a:br>
              <a:rPr lang="en-GB" sz="2000" dirty="0" smtClean="0">
                <a:latin typeface="Times New Roman" pitchFamily="18" charset="0"/>
                <a:cs typeface="Times New Roman" pitchFamily="18" charset="0"/>
              </a:rPr>
            </a:br>
            <a:r>
              <a:rPr lang="en-GB" sz="2000" dirty="0" smtClean="0">
                <a:latin typeface="Times New Roman" pitchFamily="18" charset="0"/>
                <a:cs typeface="Times New Roman" pitchFamily="18" charset="0"/>
              </a:rPr>
              <a:t>good teacher / bad teacher – 1.10 Applying</a:t>
            </a:r>
            <a:br>
              <a:rPr lang="en-GB" sz="2000" dirty="0" smtClean="0">
                <a:latin typeface="Times New Roman" pitchFamily="18" charset="0"/>
                <a:cs typeface="Times New Roman" pitchFamily="18" charset="0"/>
              </a:rPr>
            </a:br>
            <a:r>
              <a:rPr lang="en-GB" sz="2000" dirty="0" smtClean="0">
                <a:latin typeface="Times New Roman" pitchFamily="18" charset="0"/>
                <a:cs typeface="Times New Roman" pitchFamily="18" charset="0"/>
              </a:rPr>
              <a:t>new speaking skills</a:t>
            </a:r>
            <a:br>
              <a:rPr lang="en-GB" sz="2000" dirty="0" smtClean="0">
                <a:latin typeface="Times New Roman" pitchFamily="18" charset="0"/>
                <a:cs typeface="Times New Roman" pitchFamily="18" charset="0"/>
              </a:rPr>
            </a:br>
            <a:r>
              <a:rPr lang="en-GB" sz="2000" dirty="0" smtClean="0">
                <a:latin typeface="Times New Roman" pitchFamily="18" charset="0"/>
                <a:cs typeface="Times New Roman" pitchFamily="18" charset="0"/>
              </a:rPr>
              <a:t>advice to new student – 1.12 and 1.15 reading</a:t>
            </a:r>
            <a:br>
              <a:rPr lang="en-GB" sz="2000" dirty="0" smtClean="0">
                <a:latin typeface="Times New Roman" pitchFamily="18" charset="0"/>
                <a:cs typeface="Times New Roman" pitchFamily="18" charset="0"/>
              </a:rPr>
            </a:br>
            <a:r>
              <a:rPr lang="en-GB" sz="2000" dirty="0" smtClean="0">
                <a:latin typeface="Times New Roman" pitchFamily="18" charset="0"/>
                <a:cs typeface="Times New Roman" pitchFamily="18" charset="0"/>
              </a:rPr>
              <a:t>texts: </a:t>
            </a:r>
            <a:r>
              <a:rPr lang="en-GB" sz="2000" i="1" dirty="0" smtClean="0">
                <a:latin typeface="Times New Roman" pitchFamily="18" charset="0"/>
                <a:cs typeface="Times New Roman" pitchFamily="18" charset="0"/>
              </a:rPr>
              <a:t>Life at university and Research at university </a:t>
            </a:r>
            <a:r>
              <a:rPr lang="en-GB" sz="2000" b="1" dirty="0" smtClean="0">
                <a:solidFill>
                  <a:srgbClr val="FF0000"/>
                </a:solidFill>
                <a:latin typeface="Times New Roman" pitchFamily="18" charset="0"/>
                <a:cs typeface="Times New Roman" pitchFamily="18" charset="0"/>
              </a:rPr>
              <a:t/>
            </a:r>
            <a:br>
              <a:rPr lang="en-GB" sz="2000" b="1" dirty="0" smtClean="0">
                <a:solidFill>
                  <a:srgbClr val="FF0000"/>
                </a:solidFill>
                <a:latin typeface="Times New Roman" pitchFamily="18" charset="0"/>
                <a:cs typeface="Times New Roman" pitchFamily="18" charset="0"/>
              </a:rPr>
            </a:br>
            <a:r>
              <a:rPr lang="en-GB" sz="2000" b="1" dirty="0" smtClean="0">
                <a:solidFill>
                  <a:srgbClr val="FF0000"/>
                </a:solidFill>
                <a:latin typeface="Times New Roman" pitchFamily="18" charset="0"/>
                <a:cs typeface="Times New Roman" pitchFamily="18" charset="0"/>
              </a:rPr>
              <a:t/>
            </a:r>
            <a:br>
              <a:rPr lang="en-GB" sz="2000" b="1" dirty="0" smtClean="0">
                <a:solidFill>
                  <a:srgbClr val="FF0000"/>
                </a:solidFill>
                <a:latin typeface="Times New Roman" pitchFamily="18" charset="0"/>
                <a:cs typeface="Times New Roman" pitchFamily="18" charset="0"/>
              </a:rPr>
            </a:br>
            <a:r>
              <a:rPr lang="en-GB" sz="2000" b="1" dirty="0" smtClean="0">
                <a:solidFill>
                  <a:srgbClr val="FF0000"/>
                </a:solidFill>
                <a:latin typeface="Times New Roman" pitchFamily="18" charset="0"/>
                <a:cs typeface="Times New Roman" pitchFamily="18" charset="0"/>
              </a:rPr>
              <a:t/>
            </a:r>
            <a:br>
              <a:rPr lang="en-GB" sz="2000" b="1" dirty="0" smtClean="0">
                <a:solidFill>
                  <a:srgbClr val="FF0000"/>
                </a:solidFill>
                <a:latin typeface="Times New Roman" pitchFamily="18" charset="0"/>
                <a:cs typeface="Times New Roman" pitchFamily="18" charset="0"/>
              </a:rPr>
            </a:br>
            <a:r>
              <a:rPr lang="en-GB" sz="2000" b="1" dirty="0" smtClean="0">
                <a:solidFill>
                  <a:srgbClr val="FF0000"/>
                </a:solidFill>
                <a:latin typeface="Times New Roman" pitchFamily="18" charset="0"/>
                <a:cs typeface="Times New Roman" pitchFamily="18" charset="0"/>
              </a:rPr>
              <a:t/>
            </a:r>
            <a:br>
              <a:rPr lang="en-GB" sz="2000" b="1" dirty="0" smtClean="0">
                <a:solidFill>
                  <a:srgbClr val="FF0000"/>
                </a:solidFill>
                <a:latin typeface="Times New Roman" pitchFamily="18" charset="0"/>
                <a:cs typeface="Times New Roman" pitchFamily="18" charset="0"/>
              </a:rPr>
            </a:br>
            <a:r>
              <a:rPr lang="en-GB" sz="2000" b="1" dirty="0" smtClean="0">
                <a:solidFill>
                  <a:srgbClr val="FF0000"/>
                </a:solidFill>
                <a:latin typeface="Times New Roman" pitchFamily="18" charset="0"/>
                <a:cs typeface="Times New Roman" pitchFamily="18" charset="0"/>
              </a:rPr>
              <a:t/>
            </a:r>
            <a:br>
              <a:rPr lang="en-GB" sz="2000" b="1" dirty="0" smtClean="0">
                <a:solidFill>
                  <a:srgbClr val="FF0000"/>
                </a:solidFill>
                <a:latin typeface="Times New Roman" pitchFamily="18" charset="0"/>
                <a:cs typeface="Times New Roman" pitchFamily="18" charset="0"/>
              </a:rPr>
            </a:br>
            <a:r>
              <a:rPr lang="en-GB" sz="2000" b="1" dirty="0" smtClean="0">
                <a:solidFill>
                  <a:srgbClr val="FF0000"/>
                </a:solidFill>
                <a:latin typeface="Times New Roman" pitchFamily="18" charset="0"/>
                <a:cs typeface="Times New Roman" pitchFamily="18" charset="0"/>
              </a:rPr>
              <a:t/>
            </a:r>
            <a:br>
              <a:rPr lang="en-GB" sz="2000" b="1" dirty="0" smtClean="0">
                <a:solidFill>
                  <a:srgbClr val="FF0000"/>
                </a:solidFill>
                <a:latin typeface="Times New Roman" pitchFamily="18" charset="0"/>
                <a:cs typeface="Times New Roman" pitchFamily="18" charset="0"/>
              </a:rPr>
            </a:br>
            <a:r>
              <a:rPr lang="en-GB" sz="2000" b="1" dirty="0" smtClean="0">
                <a:solidFill>
                  <a:srgbClr val="FF0000"/>
                </a:solidFill>
                <a:latin typeface="Times New Roman" pitchFamily="18" charset="0"/>
                <a:cs typeface="Times New Roman" pitchFamily="18" charset="0"/>
              </a:rPr>
              <a:t/>
            </a:r>
            <a:br>
              <a:rPr lang="en-GB" sz="2000" b="1" dirty="0" smtClean="0">
                <a:solidFill>
                  <a:srgbClr val="FF0000"/>
                </a:solidFill>
                <a:latin typeface="Times New Roman" pitchFamily="18" charset="0"/>
                <a:cs typeface="Times New Roman" pitchFamily="18" charset="0"/>
              </a:rPr>
            </a:br>
            <a:r>
              <a:rPr lang="en-GB" sz="2000" b="1" dirty="0" smtClean="0">
                <a:solidFill>
                  <a:srgbClr val="FF0000"/>
                </a:solidFill>
                <a:latin typeface="Times New Roman" pitchFamily="18" charset="0"/>
                <a:cs typeface="Times New Roman" pitchFamily="18" charset="0"/>
              </a:rPr>
              <a:t/>
            </a:r>
            <a:br>
              <a:rPr lang="en-GB" sz="2000" b="1" dirty="0" smtClean="0">
                <a:solidFill>
                  <a:srgbClr val="FF0000"/>
                </a:solidFill>
                <a:latin typeface="Times New Roman" pitchFamily="18" charset="0"/>
                <a:cs typeface="Times New Roman" pitchFamily="18" charset="0"/>
              </a:rPr>
            </a:br>
            <a:r>
              <a:rPr lang="en-GB" sz="2000" b="1" dirty="0" smtClean="0">
                <a:solidFill>
                  <a:srgbClr val="FF0000"/>
                </a:solidFill>
                <a:latin typeface="Times New Roman" pitchFamily="18" charset="0"/>
                <a:cs typeface="Times New Roman" pitchFamily="18" charset="0"/>
              </a:rPr>
              <a:t/>
            </a:r>
            <a:br>
              <a:rPr lang="en-GB" sz="2000" b="1" dirty="0" smtClean="0">
                <a:solidFill>
                  <a:srgbClr val="FF0000"/>
                </a:solidFill>
                <a:latin typeface="Times New Roman" pitchFamily="18" charset="0"/>
                <a:cs typeface="Times New Roman" pitchFamily="18" charset="0"/>
              </a:rPr>
            </a:br>
            <a:r>
              <a:rPr lang="en-GB" sz="2000" b="1" dirty="0" smtClean="0">
                <a:solidFill>
                  <a:srgbClr val="FF0000"/>
                </a:solidFill>
                <a:latin typeface="Times New Roman" pitchFamily="18" charset="0"/>
                <a:cs typeface="Times New Roman" pitchFamily="18" charset="0"/>
              </a:rPr>
              <a:t/>
            </a:r>
            <a:br>
              <a:rPr lang="en-GB" sz="2000" b="1" dirty="0" smtClean="0">
                <a:solidFill>
                  <a:srgbClr val="FF0000"/>
                </a:solidFill>
                <a:latin typeface="Times New Roman" pitchFamily="18" charset="0"/>
                <a:cs typeface="Times New Roman" pitchFamily="18" charset="0"/>
              </a:rPr>
            </a:br>
            <a:r>
              <a:rPr lang="en-GB" sz="2000" b="1" dirty="0" smtClean="0">
                <a:solidFill>
                  <a:srgbClr val="FF0000"/>
                </a:solidFill>
                <a:latin typeface="Times New Roman" pitchFamily="18" charset="0"/>
                <a:cs typeface="Times New Roman" pitchFamily="18" charset="0"/>
              </a:rPr>
              <a:t/>
            </a:r>
            <a:br>
              <a:rPr lang="en-GB" sz="2000" b="1" dirty="0" smtClean="0">
                <a:solidFill>
                  <a:srgbClr val="FF0000"/>
                </a:solidFill>
                <a:latin typeface="Times New Roman" pitchFamily="18" charset="0"/>
                <a:cs typeface="Times New Roman" pitchFamily="18" charset="0"/>
              </a:rPr>
            </a:br>
            <a:r>
              <a:rPr lang="en-GB" sz="2000" b="1" dirty="0" smtClean="0">
                <a:latin typeface="Times New Roman" pitchFamily="18" charset="0"/>
                <a:cs typeface="Times New Roman" pitchFamily="18" charset="0"/>
              </a:rPr>
              <a:t/>
            </a:r>
            <a:br>
              <a:rPr lang="en-GB" sz="2000" b="1" dirty="0" smtClean="0">
                <a:latin typeface="Times New Roman" pitchFamily="18" charset="0"/>
                <a:cs typeface="Times New Roman" pitchFamily="18" charset="0"/>
              </a:rPr>
            </a:br>
            <a:r>
              <a:rPr lang="en-GB" sz="2000" dirty="0" smtClean="0">
                <a:latin typeface="Times New Roman" pitchFamily="18" charset="0"/>
                <a:cs typeface="Times New Roman" pitchFamily="18" charset="0"/>
              </a:rPr>
              <a:t/>
            </a:r>
            <a:br>
              <a:rPr lang="en-GB" sz="2000" dirty="0" smtClean="0">
                <a:latin typeface="Times New Roman" pitchFamily="18" charset="0"/>
                <a:cs typeface="Times New Roman" pitchFamily="18" charset="0"/>
              </a:rPr>
            </a:br>
            <a:endParaRPr lang="en-GB" sz="2000"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txBody>
          <a:bodyPr>
            <a:normAutofit fontScale="90000"/>
          </a:bodyPr>
          <a:lstStyle/>
          <a:p>
            <a:pPr algn="l">
              <a:lnSpc>
                <a:spcPct val="150000"/>
              </a:lnSpc>
            </a:pPr>
            <a:r>
              <a:rPr lang="en-GB" sz="2000" dirty="0">
                <a:solidFill>
                  <a:srgbClr val="FF0000"/>
                </a:solidFill>
                <a:latin typeface="Times New Roman" pitchFamily="18" charset="0"/>
                <a:cs typeface="Times New Roman" pitchFamily="18" charset="0"/>
              </a:rPr>
              <a:t>1.2    D   p. 12</a:t>
            </a:r>
            <a:r>
              <a:rPr lang="en-GB" sz="2000" dirty="0">
                <a:latin typeface="Times New Roman" pitchFamily="18" charset="0"/>
                <a:cs typeface="Times New Roman" pitchFamily="18" charset="0"/>
              </a:rPr>
              <a:t/>
            </a:r>
            <a:br>
              <a:rPr lang="en-GB" sz="2000" dirty="0">
                <a:latin typeface="Times New Roman" pitchFamily="18" charset="0"/>
                <a:cs typeface="Times New Roman" pitchFamily="18" charset="0"/>
              </a:rPr>
            </a:br>
            <a:r>
              <a:rPr lang="en-GB" sz="2000" dirty="0">
                <a:latin typeface="Times New Roman" pitchFamily="18" charset="0"/>
                <a:cs typeface="Times New Roman" pitchFamily="18" charset="0"/>
              </a:rPr>
              <a:t> </a:t>
            </a:r>
            <a:br>
              <a:rPr lang="en-GB" sz="2000" dirty="0">
                <a:latin typeface="Times New Roman" pitchFamily="18" charset="0"/>
                <a:cs typeface="Times New Roman" pitchFamily="18" charset="0"/>
              </a:rPr>
            </a:br>
            <a:r>
              <a:rPr lang="en-GB" sz="2000" dirty="0">
                <a:latin typeface="Times New Roman" pitchFamily="18" charset="0"/>
                <a:cs typeface="Times New Roman" pitchFamily="18" charset="0"/>
              </a:rPr>
              <a:t>Mrs Pinner: Thank you, Mr Beech. Right. You need some information about the campus – the university buildings. Firstly, the library is near the main entrance. Next to the library there is the Resource Centre. Resources are things to help you with studying. Ben will help you find the information you need. You can do Internet research in the Resource Centre. The Administration Block is opposite the library. Go there if you have a problem with fees – that means the money for your course. Behind the Admin block is the Welfare Office. Go there if you have any other problems ... You will also find the Medical Centre behind the Admin block. OK. Next to the Admin block is the JCR and the SCR – that is the Junior Common Room and the Senior Common Room. The common rooms are for the staff, the lecturers. Then on the north of the campus are the halls of residence – in other words, the accommodation for students on campus. We have Hall A, Hall B and Hall C. Finally, there’s the Students’ Union – the SU. That’s the special place for you. There are lots of facilities for you in the SU. Go and have a look … OK. Now, as Mr Beech said, I’m going to talk to you about your schedule...</a:t>
            </a:r>
            <a:br>
              <a:rPr lang="en-GB" sz="2000" dirty="0">
                <a:latin typeface="Times New Roman" pitchFamily="18" charset="0"/>
                <a:cs typeface="Times New Roman" pitchFamily="18" charset="0"/>
              </a:rPr>
            </a:br>
            <a:endParaRPr lang="en-GB" sz="20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txBody>
          <a:bodyPr>
            <a:normAutofit/>
          </a:bodyPr>
          <a:lstStyle/>
          <a:p>
            <a:pPr algn="l">
              <a:lnSpc>
                <a:spcPct val="150000"/>
              </a:lnSpc>
            </a:pPr>
            <a:r>
              <a:rPr lang="en-GB" sz="2000" dirty="0" smtClean="0">
                <a:solidFill>
                  <a:srgbClr val="FF0000"/>
                </a:solidFill>
                <a:latin typeface="Times New Roman" pitchFamily="18" charset="0"/>
                <a:cs typeface="Times New Roman" pitchFamily="18" charset="0"/>
              </a:rPr>
              <a:t>                         1.16 Vocabulary for writing. Getting into a university</a:t>
            </a:r>
            <a:br>
              <a:rPr lang="en-GB" sz="2000" dirty="0" smtClean="0">
                <a:solidFill>
                  <a:srgbClr val="FF0000"/>
                </a:solidFill>
                <a:latin typeface="Times New Roman" pitchFamily="18" charset="0"/>
                <a:cs typeface="Times New Roman" pitchFamily="18" charset="0"/>
              </a:rPr>
            </a:br>
            <a:r>
              <a:rPr lang="en-GB" sz="2000" dirty="0" smtClean="0">
                <a:solidFill>
                  <a:srgbClr val="FF0000"/>
                </a:solidFill>
                <a:latin typeface="Times New Roman" pitchFamily="18" charset="0"/>
                <a:cs typeface="Times New Roman" pitchFamily="18" charset="0"/>
              </a:rPr>
              <a:t>                                                 A. Activating ideas</a:t>
            </a:r>
            <a:br>
              <a:rPr lang="en-GB" sz="2000" dirty="0" smtClean="0">
                <a:solidFill>
                  <a:srgbClr val="FF0000"/>
                </a:solidFill>
                <a:latin typeface="Times New Roman" pitchFamily="18" charset="0"/>
                <a:cs typeface="Times New Roman" pitchFamily="18" charset="0"/>
              </a:rPr>
            </a:br>
            <a:r>
              <a:rPr lang="en-GB" sz="2000" dirty="0" smtClean="0">
                <a:solidFill>
                  <a:srgbClr val="FF0000"/>
                </a:solidFill>
                <a:latin typeface="Times New Roman" pitchFamily="18" charset="0"/>
                <a:cs typeface="Times New Roman" pitchFamily="18" charset="0"/>
              </a:rPr>
              <a:t>                                                           Page. 31</a:t>
            </a:r>
            <a:r>
              <a:rPr lang="en-GB" sz="2000" dirty="0" smtClean="0">
                <a:latin typeface="Times New Roman" pitchFamily="18" charset="0"/>
                <a:cs typeface="Times New Roman" pitchFamily="18" charset="0"/>
              </a:rPr>
              <a:t/>
            </a:r>
            <a:br>
              <a:rPr lang="en-GB" sz="2000" dirty="0" smtClean="0">
                <a:latin typeface="Times New Roman" pitchFamily="18" charset="0"/>
                <a:cs typeface="Times New Roman" pitchFamily="18" charset="0"/>
              </a:rPr>
            </a:br>
            <a:r>
              <a:rPr lang="en-GB" sz="2000" dirty="0" smtClean="0">
                <a:latin typeface="Times New Roman" pitchFamily="18" charset="0"/>
                <a:cs typeface="Times New Roman" pitchFamily="18" charset="0"/>
              </a:rPr>
              <a:t/>
            </a:r>
            <a:br>
              <a:rPr lang="en-GB" sz="2000" dirty="0" smtClean="0">
                <a:latin typeface="Times New Roman" pitchFamily="18" charset="0"/>
                <a:cs typeface="Times New Roman" pitchFamily="18" charset="0"/>
              </a:rPr>
            </a:br>
            <a:r>
              <a:rPr lang="en-GB" sz="2000" dirty="0" smtClean="0">
                <a:latin typeface="Times New Roman" pitchFamily="18" charset="0"/>
                <a:cs typeface="Times New Roman" pitchFamily="18" charset="0"/>
              </a:rPr>
              <a:t>                 • Get certain qualifications (school-leaving certificate at a particular level).</a:t>
            </a:r>
            <a:br>
              <a:rPr lang="en-GB" sz="2000" dirty="0" smtClean="0">
                <a:latin typeface="Times New Roman" pitchFamily="18" charset="0"/>
                <a:cs typeface="Times New Roman" pitchFamily="18" charset="0"/>
              </a:rPr>
            </a:br>
            <a:r>
              <a:rPr lang="en-GB" sz="2000" dirty="0" smtClean="0">
                <a:latin typeface="Times New Roman" pitchFamily="18" charset="0"/>
                <a:cs typeface="Times New Roman" pitchFamily="18" charset="0"/>
              </a:rPr>
              <a:t>                 • Complete a form (when?).</a:t>
            </a:r>
            <a:br>
              <a:rPr lang="en-GB" sz="2000" dirty="0" smtClean="0">
                <a:latin typeface="Times New Roman" pitchFamily="18" charset="0"/>
                <a:cs typeface="Times New Roman" pitchFamily="18" charset="0"/>
              </a:rPr>
            </a:br>
            <a:r>
              <a:rPr lang="en-GB" sz="2000" dirty="0" smtClean="0">
                <a:latin typeface="Times New Roman" pitchFamily="18" charset="0"/>
                <a:cs typeface="Times New Roman" pitchFamily="18" charset="0"/>
              </a:rPr>
              <a:t>                 • Complete a form and send it in by a certain date (students may need to send </a:t>
            </a:r>
            <a:br>
              <a:rPr lang="en-GB" sz="2000" dirty="0" smtClean="0">
                <a:latin typeface="Times New Roman" pitchFamily="18" charset="0"/>
                <a:cs typeface="Times New Roman" pitchFamily="18" charset="0"/>
              </a:rPr>
            </a:br>
            <a:r>
              <a:rPr lang="en-GB" sz="2000" dirty="0" smtClean="0">
                <a:latin typeface="Times New Roman" pitchFamily="18" charset="0"/>
                <a:cs typeface="Times New Roman" pitchFamily="18" charset="0"/>
              </a:rPr>
              <a:t>                 photos and references, copies of certificates, etc., with the form).</a:t>
            </a:r>
            <a:br>
              <a:rPr lang="en-GB" sz="2000" dirty="0" smtClean="0">
                <a:latin typeface="Times New Roman" pitchFamily="18" charset="0"/>
                <a:cs typeface="Times New Roman" pitchFamily="18" charset="0"/>
              </a:rPr>
            </a:br>
            <a:r>
              <a:rPr lang="en-GB" sz="2000" dirty="0" smtClean="0">
                <a:latin typeface="Times New Roman" pitchFamily="18" charset="0"/>
                <a:cs typeface="Times New Roman" pitchFamily="18" charset="0"/>
              </a:rPr>
              <a:t>                 • Go for an interview.</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txBody>
          <a:bodyPr>
            <a:normAutofit/>
          </a:bodyPr>
          <a:lstStyle/>
          <a:p>
            <a:pPr algn="l">
              <a:lnSpc>
                <a:spcPct val="150000"/>
              </a:lnSpc>
            </a:pPr>
            <a:r>
              <a:rPr lang="en-GB" sz="2000" dirty="0" smtClean="0">
                <a:solidFill>
                  <a:srgbClr val="FF0000"/>
                </a:solidFill>
                <a:latin typeface="Times New Roman" pitchFamily="18" charset="0"/>
                <a:cs typeface="Times New Roman" pitchFamily="18" charset="0"/>
              </a:rPr>
              <a:t>                                      1.16</a:t>
            </a:r>
            <a:br>
              <a:rPr lang="en-GB" sz="2000" dirty="0" smtClean="0">
                <a:solidFill>
                  <a:srgbClr val="FF0000"/>
                </a:solidFill>
                <a:latin typeface="Times New Roman" pitchFamily="18" charset="0"/>
                <a:cs typeface="Times New Roman" pitchFamily="18" charset="0"/>
              </a:rPr>
            </a:br>
            <a:r>
              <a:rPr lang="en-GB" sz="2000" dirty="0" smtClean="0">
                <a:solidFill>
                  <a:srgbClr val="FF0000"/>
                </a:solidFill>
                <a:latin typeface="Times New Roman" pitchFamily="18" charset="0"/>
                <a:cs typeface="Times New Roman" pitchFamily="18" charset="0"/>
              </a:rPr>
              <a:t>                                      B. Understanding new vocabulary </a:t>
            </a:r>
            <a:br>
              <a:rPr lang="en-GB" sz="2000" dirty="0" smtClean="0">
                <a:solidFill>
                  <a:srgbClr val="FF0000"/>
                </a:solidFill>
                <a:latin typeface="Times New Roman" pitchFamily="18" charset="0"/>
                <a:cs typeface="Times New Roman" pitchFamily="18" charset="0"/>
              </a:rPr>
            </a:br>
            <a:r>
              <a:rPr lang="en-GB" sz="2000" dirty="0" smtClean="0">
                <a:solidFill>
                  <a:srgbClr val="FF0000"/>
                </a:solidFill>
                <a:latin typeface="Times New Roman" pitchFamily="18" charset="0"/>
                <a:cs typeface="Times New Roman" pitchFamily="18" charset="0"/>
              </a:rPr>
              <a:t>                                      Page. 31</a:t>
            </a:r>
            <a:r>
              <a:rPr lang="en-GB" sz="2000" dirty="0" smtClean="0">
                <a:latin typeface="Times New Roman" pitchFamily="18" charset="0"/>
                <a:cs typeface="Times New Roman" pitchFamily="18" charset="0"/>
              </a:rPr>
              <a:t/>
            </a:r>
            <a:br>
              <a:rPr lang="en-GB" sz="2000" dirty="0" smtClean="0">
                <a:latin typeface="Times New Roman" pitchFamily="18" charset="0"/>
                <a:cs typeface="Times New Roman" pitchFamily="18" charset="0"/>
              </a:rPr>
            </a:br>
            <a:r>
              <a:rPr lang="en-GB" sz="2000" dirty="0" smtClean="0">
                <a:latin typeface="Times New Roman" pitchFamily="18" charset="0"/>
                <a:cs typeface="Times New Roman" pitchFamily="18" charset="0"/>
              </a:rPr>
              <a:t>                   1. apply.</a:t>
            </a:r>
            <a:br>
              <a:rPr lang="en-GB" sz="2000" dirty="0" smtClean="0">
                <a:latin typeface="Times New Roman" pitchFamily="18" charset="0"/>
                <a:cs typeface="Times New Roman" pitchFamily="18" charset="0"/>
              </a:rPr>
            </a:br>
            <a:r>
              <a:rPr lang="en-GB" sz="2000" dirty="0" smtClean="0">
                <a:latin typeface="Times New Roman" pitchFamily="18" charset="0"/>
                <a:cs typeface="Times New Roman" pitchFamily="18" charset="0"/>
              </a:rPr>
              <a:t>                   2. application .</a:t>
            </a:r>
            <a:br>
              <a:rPr lang="en-GB" sz="2000" dirty="0" smtClean="0">
                <a:latin typeface="Times New Roman" pitchFamily="18" charset="0"/>
                <a:cs typeface="Times New Roman" pitchFamily="18" charset="0"/>
              </a:rPr>
            </a:br>
            <a:r>
              <a:rPr lang="en-GB" sz="2000" dirty="0" smtClean="0">
                <a:latin typeface="Times New Roman" pitchFamily="18" charset="0"/>
                <a:cs typeface="Times New Roman" pitchFamily="18" charset="0"/>
              </a:rPr>
              <a:t>                   3. details.</a:t>
            </a:r>
            <a:br>
              <a:rPr lang="en-GB" sz="2000" dirty="0" smtClean="0">
                <a:latin typeface="Times New Roman" pitchFamily="18" charset="0"/>
                <a:cs typeface="Times New Roman" pitchFamily="18" charset="0"/>
              </a:rPr>
            </a:br>
            <a:r>
              <a:rPr lang="en-GB" sz="2000" dirty="0" smtClean="0">
                <a:latin typeface="Times New Roman" pitchFamily="18" charset="0"/>
                <a:cs typeface="Times New Roman" pitchFamily="18" charset="0"/>
              </a:rPr>
              <a:t>                   4. qualifications.</a:t>
            </a:r>
            <a:br>
              <a:rPr lang="en-GB" sz="2000" dirty="0" smtClean="0">
                <a:latin typeface="Times New Roman" pitchFamily="18" charset="0"/>
                <a:cs typeface="Times New Roman" pitchFamily="18" charset="0"/>
              </a:rPr>
            </a:br>
            <a:r>
              <a:rPr lang="en-GB" sz="2000" dirty="0" smtClean="0">
                <a:latin typeface="Times New Roman" pitchFamily="18" charset="0"/>
                <a:cs typeface="Times New Roman" pitchFamily="18" charset="0"/>
              </a:rPr>
              <a:t>                   5.level.</a:t>
            </a:r>
            <a:br>
              <a:rPr lang="en-GB" sz="2000" dirty="0" smtClean="0">
                <a:latin typeface="Times New Roman" pitchFamily="18" charset="0"/>
                <a:cs typeface="Times New Roman" pitchFamily="18" charset="0"/>
              </a:rPr>
            </a:br>
            <a:r>
              <a:rPr lang="en-GB" sz="2000" dirty="0" smtClean="0">
                <a:latin typeface="Times New Roman" pitchFamily="18" charset="0"/>
                <a:cs typeface="Times New Roman" pitchFamily="18" charset="0"/>
              </a:rPr>
              <a:t>                   6. complete.</a:t>
            </a:r>
            <a:br>
              <a:rPr lang="en-GB" sz="2000" dirty="0" smtClean="0">
                <a:latin typeface="Times New Roman" pitchFamily="18" charset="0"/>
                <a:cs typeface="Times New Roman" pitchFamily="18" charset="0"/>
              </a:rPr>
            </a:br>
            <a:r>
              <a:rPr lang="en-GB" sz="2000" dirty="0" smtClean="0">
                <a:latin typeface="Times New Roman" pitchFamily="18" charset="0"/>
                <a:cs typeface="Times New Roman" pitchFamily="18" charset="0"/>
              </a:rPr>
              <a:t>                   7. applying.</a:t>
            </a:r>
            <a:br>
              <a:rPr lang="en-GB" sz="2000" dirty="0" smtClean="0">
                <a:latin typeface="Times New Roman" pitchFamily="18" charset="0"/>
                <a:cs typeface="Times New Roman" pitchFamily="18" charset="0"/>
              </a:rPr>
            </a:br>
            <a:r>
              <a:rPr lang="en-GB" sz="2000" dirty="0" smtClean="0">
                <a:latin typeface="Times New Roman" pitchFamily="18" charset="0"/>
                <a:cs typeface="Times New Roman" pitchFamily="18" charset="0"/>
              </a:rPr>
              <a:t>                   8. experience.</a:t>
            </a:r>
            <a:br>
              <a:rPr lang="en-GB" sz="2000" dirty="0" smtClean="0">
                <a:latin typeface="Times New Roman" pitchFamily="18" charset="0"/>
                <a:cs typeface="Times New Roman" pitchFamily="18" charset="0"/>
              </a:rPr>
            </a:br>
            <a:r>
              <a:rPr lang="en-GB" sz="2000" dirty="0" smtClean="0">
                <a:latin typeface="Times New Roman" pitchFamily="18" charset="0"/>
                <a:cs typeface="Times New Roman" pitchFamily="18" charset="0"/>
              </a:rPr>
              <a:t>                   9. hobbies.</a:t>
            </a:r>
            <a:br>
              <a:rPr lang="en-GB" sz="2000" dirty="0" smtClean="0">
                <a:latin typeface="Times New Roman" pitchFamily="18" charset="0"/>
                <a:cs typeface="Times New Roman" pitchFamily="18" charset="0"/>
              </a:rPr>
            </a:br>
            <a:r>
              <a:rPr lang="en-GB" sz="2000" dirty="0" smtClean="0">
                <a:latin typeface="Times New Roman" pitchFamily="18" charset="0"/>
                <a:cs typeface="Times New Roman" pitchFamily="18" charset="0"/>
              </a:rPr>
              <a:t>                  10. referee.</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txBody>
          <a:bodyPr>
            <a:normAutofit/>
          </a:bodyPr>
          <a:lstStyle/>
          <a:p>
            <a:pPr algn="l">
              <a:lnSpc>
                <a:spcPct val="200000"/>
              </a:lnSpc>
            </a:pPr>
            <a:r>
              <a:rPr lang="en-GB" sz="2400" dirty="0" smtClean="0">
                <a:latin typeface="Times New Roman" pitchFamily="18" charset="0"/>
                <a:cs typeface="Times New Roman" pitchFamily="18" charset="0"/>
              </a:rPr>
              <a:t>                          </a:t>
            </a:r>
            <a:r>
              <a:rPr lang="en-GB" sz="2400" dirty="0" smtClean="0">
                <a:solidFill>
                  <a:srgbClr val="FF0000"/>
                </a:solidFill>
                <a:latin typeface="Times New Roman" pitchFamily="18" charset="0"/>
                <a:cs typeface="Times New Roman" pitchFamily="18" charset="0"/>
              </a:rPr>
              <a:t>1.16</a:t>
            </a:r>
            <a:br>
              <a:rPr lang="en-GB" sz="2400" dirty="0" smtClean="0">
                <a:solidFill>
                  <a:srgbClr val="FF0000"/>
                </a:solidFill>
                <a:latin typeface="Times New Roman" pitchFamily="18" charset="0"/>
                <a:cs typeface="Times New Roman" pitchFamily="18" charset="0"/>
              </a:rPr>
            </a:br>
            <a:r>
              <a:rPr lang="en-GB" sz="2400" dirty="0" smtClean="0">
                <a:solidFill>
                  <a:srgbClr val="FF0000"/>
                </a:solidFill>
                <a:latin typeface="Times New Roman" pitchFamily="18" charset="0"/>
                <a:cs typeface="Times New Roman" pitchFamily="18" charset="0"/>
              </a:rPr>
              <a:t>                         C. Developing independent learning </a:t>
            </a:r>
            <a:br>
              <a:rPr lang="en-GB" sz="2400" dirty="0" smtClean="0">
                <a:solidFill>
                  <a:srgbClr val="FF0000"/>
                </a:solidFill>
                <a:latin typeface="Times New Roman" pitchFamily="18" charset="0"/>
                <a:cs typeface="Times New Roman" pitchFamily="18" charset="0"/>
              </a:rPr>
            </a:br>
            <a:r>
              <a:rPr lang="en-GB" sz="2400" dirty="0" smtClean="0">
                <a:solidFill>
                  <a:srgbClr val="FF0000"/>
                </a:solidFill>
                <a:latin typeface="Times New Roman" pitchFamily="18" charset="0"/>
                <a:cs typeface="Times New Roman" pitchFamily="18" charset="0"/>
              </a:rPr>
              <a:t>                         Page. 31</a:t>
            </a:r>
            <a:r>
              <a:rPr lang="en-GB" sz="2400" dirty="0" smtClean="0">
                <a:latin typeface="Times New Roman" pitchFamily="18" charset="0"/>
                <a:cs typeface="Times New Roman" pitchFamily="18" charset="0"/>
              </a:rPr>
              <a:t/>
            </a:r>
            <a:br>
              <a:rPr lang="en-GB" sz="2400" dirty="0" smtClean="0">
                <a:latin typeface="Times New Roman" pitchFamily="18" charset="0"/>
                <a:cs typeface="Times New Roman" pitchFamily="18" charset="0"/>
              </a:rPr>
            </a:br>
            <a:r>
              <a:rPr lang="en-GB" sz="2400" dirty="0" smtClean="0">
                <a:latin typeface="Times New Roman" pitchFamily="18" charset="0"/>
                <a:cs typeface="Times New Roman" pitchFamily="18" charset="0"/>
              </a:rPr>
              <a:t/>
            </a:r>
            <a:br>
              <a:rPr lang="en-GB" sz="2400" dirty="0" smtClean="0">
                <a:latin typeface="Times New Roman" pitchFamily="18" charset="0"/>
                <a:cs typeface="Times New Roman" pitchFamily="18" charset="0"/>
              </a:rPr>
            </a:br>
            <a:r>
              <a:rPr lang="en-GB" sz="2400" dirty="0" smtClean="0">
                <a:latin typeface="Times New Roman" pitchFamily="18" charset="0"/>
                <a:cs typeface="Times New Roman" pitchFamily="18" charset="0"/>
              </a:rPr>
              <a:t>                         1. apply is the root.</a:t>
            </a:r>
            <a:br>
              <a:rPr lang="en-GB" sz="2400" dirty="0" smtClean="0">
                <a:latin typeface="Times New Roman" pitchFamily="18" charset="0"/>
                <a:cs typeface="Times New Roman" pitchFamily="18" charset="0"/>
              </a:rPr>
            </a:br>
            <a:r>
              <a:rPr lang="en-GB" sz="2400" dirty="0" smtClean="0">
                <a:latin typeface="Times New Roman" pitchFamily="18" charset="0"/>
                <a:cs typeface="Times New Roman" pitchFamily="18" charset="0"/>
              </a:rPr>
              <a:t>                         2. deletion, organization, qualify, editor, hobbies.</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txBody>
          <a:bodyPr>
            <a:noAutofit/>
          </a:bodyPr>
          <a:lstStyle/>
          <a:p>
            <a:pPr algn="l">
              <a:lnSpc>
                <a:spcPct val="200000"/>
              </a:lnSpc>
            </a:pPr>
            <a:r>
              <a:rPr lang="en-GB" sz="2400" dirty="0" smtClean="0">
                <a:latin typeface="Times New Roman" pitchFamily="18" charset="0"/>
                <a:cs typeface="Times New Roman" pitchFamily="18" charset="0"/>
              </a:rPr>
              <a:t>                           </a:t>
            </a:r>
            <a:r>
              <a:rPr lang="en-GB" sz="2400" dirty="0" smtClean="0">
                <a:solidFill>
                  <a:srgbClr val="FF0000"/>
                </a:solidFill>
                <a:latin typeface="Times New Roman" pitchFamily="18" charset="0"/>
                <a:cs typeface="Times New Roman" pitchFamily="18" charset="0"/>
              </a:rPr>
              <a:t>1.17</a:t>
            </a:r>
            <a:br>
              <a:rPr lang="en-GB" sz="2400" dirty="0" smtClean="0">
                <a:solidFill>
                  <a:srgbClr val="FF0000"/>
                </a:solidFill>
                <a:latin typeface="Times New Roman" pitchFamily="18" charset="0"/>
                <a:cs typeface="Times New Roman" pitchFamily="18" charset="0"/>
              </a:rPr>
            </a:br>
            <a:r>
              <a:rPr lang="en-GB" sz="2400" dirty="0" smtClean="0">
                <a:solidFill>
                  <a:srgbClr val="FF0000"/>
                </a:solidFill>
                <a:latin typeface="Times New Roman" pitchFamily="18" charset="0"/>
                <a:cs typeface="Times New Roman" pitchFamily="18" charset="0"/>
              </a:rPr>
              <a:t>                           A. Understanding a discourse structure (1)</a:t>
            </a:r>
            <a:br>
              <a:rPr lang="en-GB" sz="2400" dirty="0" smtClean="0">
                <a:solidFill>
                  <a:srgbClr val="FF0000"/>
                </a:solidFill>
                <a:latin typeface="Times New Roman" pitchFamily="18" charset="0"/>
                <a:cs typeface="Times New Roman" pitchFamily="18" charset="0"/>
              </a:rPr>
            </a:br>
            <a:r>
              <a:rPr lang="en-GB" sz="2400" dirty="0" smtClean="0">
                <a:solidFill>
                  <a:srgbClr val="FF0000"/>
                </a:solidFill>
                <a:latin typeface="Times New Roman" pitchFamily="18" charset="0"/>
                <a:cs typeface="Times New Roman" pitchFamily="18" charset="0"/>
              </a:rPr>
              <a:t>                           Page. 32</a:t>
            </a:r>
            <a:r>
              <a:rPr lang="en-GB" sz="2400" dirty="0" smtClean="0">
                <a:latin typeface="Times New Roman" pitchFamily="18" charset="0"/>
                <a:cs typeface="Times New Roman" pitchFamily="18" charset="0"/>
              </a:rPr>
              <a:t/>
            </a:r>
            <a:br>
              <a:rPr lang="en-GB" sz="2400" dirty="0" smtClean="0">
                <a:latin typeface="Times New Roman" pitchFamily="18" charset="0"/>
                <a:cs typeface="Times New Roman" pitchFamily="18" charset="0"/>
              </a:rPr>
            </a:br>
            <a:r>
              <a:rPr lang="en-GB" sz="2400" dirty="0" smtClean="0">
                <a:latin typeface="Times New Roman" pitchFamily="18" charset="0"/>
                <a:cs typeface="Times New Roman" pitchFamily="18" charset="0"/>
              </a:rPr>
              <a:t>               • used more than one letter for each space</a:t>
            </a:r>
            <a:br>
              <a:rPr lang="en-GB" sz="2400" dirty="0" smtClean="0">
                <a:latin typeface="Times New Roman" pitchFamily="18" charset="0"/>
                <a:cs typeface="Times New Roman" pitchFamily="18" charset="0"/>
              </a:rPr>
            </a:br>
            <a:r>
              <a:rPr lang="en-GB" sz="2400" dirty="0" smtClean="0">
                <a:latin typeface="Times New Roman" pitchFamily="18" charset="0"/>
                <a:cs typeface="Times New Roman" pitchFamily="18" charset="0"/>
              </a:rPr>
              <a:t>               • not used black ink</a:t>
            </a:r>
            <a:br>
              <a:rPr lang="en-GB" sz="2400" dirty="0" smtClean="0">
                <a:latin typeface="Times New Roman" pitchFamily="18" charset="0"/>
                <a:cs typeface="Times New Roman" pitchFamily="18" charset="0"/>
              </a:rPr>
            </a:br>
            <a:r>
              <a:rPr lang="en-GB" sz="2400" dirty="0" smtClean="0">
                <a:latin typeface="Times New Roman" pitchFamily="18" charset="0"/>
                <a:cs typeface="Times New Roman" pitchFamily="18" charset="0"/>
              </a:rPr>
              <a:t>               • written in the last column</a:t>
            </a:r>
            <a:br>
              <a:rPr lang="en-GB" sz="2400" dirty="0" smtClean="0">
                <a:latin typeface="Times New Roman" pitchFamily="18" charset="0"/>
                <a:cs typeface="Times New Roman" pitchFamily="18" charset="0"/>
              </a:rPr>
            </a:br>
            <a:r>
              <a:rPr lang="en-GB" sz="2400" dirty="0" smtClean="0">
                <a:latin typeface="Times New Roman" pitchFamily="18" charset="0"/>
                <a:cs typeface="Times New Roman" pitchFamily="18" charset="0"/>
              </a:rPr>
              <a:t>               • put crosses in boxes (not ticks) and used more than one box</a:t>
            </a:r>
            <a:br>
              <a:rPr lang="en-GB" sz="2400" dirty="0" smtClean="0">
                <a:latin typeface="Times New Roman" pitchFamily="18" charset="0"/>
                <a:cs typeface="Times New Roman" pitchFamily="18" charset="0"/>
              </a:rPr>
            </a:br>
            <a:r>
              <a:rPr lang="en-GB" sz="2400" dirty="0" smtClean="0">
                <a:latin typeface="Times New Roman" pitchFamily="18" charset="0"/>
                <a:cs typeface="Times New Roman" pitchFamily="18" charset="0"/>
              </a:rPr>
              <a:t>               • not written date in correct format </a:t>
            </a:r>
            <a:endParaRPr lang="en-GB" sz="2000" dirty="0" smtClean="0">
              <a:latin typeface="Times New Roman" pitchFamily="18" charset="0"/>
              <a:cs typeface="Times New Roman" pitchFamily="18" charset="0"/>
            </a:endParaRPr>
          </a:p>
        </p:txBody>
      </p:sp>
      <p:sp>
        <p:nvSpPr>
          <p:cNvPr id="3" name="5-Point Star 2"/>
          <p:cNvSpPr/>
          <p:nvPr/>
        </p:nvSpPr>
        <p:spPr>
          <a:xfrm>
            <a:off x="8643966" y="500042"/>
            <a:ext cx="285752" cy="214314"/>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txBody>
          <a:bodyPr>
            <a:noAutofit/>
          </a:bodyPr>
          <a:lstStyle/>
          <a:p>
            <a:pPr algn="l">
              <a:lnSpc>
                <a:spcPct val="150000"/>
              </a:lnSpc>
            </a:pPr>
            <a:r>
              <a:rPr lang="en-GB" sz="1800" dirty="0" smtClean="0">
                <a:solidFill>
                  <a:srgbClr val="FF0000"/>
                </a:solidFill>
                <a:latin typeface="Times New Roman" pitchFamily="18" charset="0"/>
                <a:cs typeface="Times New Roman" pitchFamily="18" charset="0"/>
              </a:rPr>
              <a:t/>
            </a:r>
            <a:br>
              <a:rPr lang="en-GB" sz="1800" dirty="0" smtClean="0">
                <a:solidFill>
                  <a:srgbClr val="FF0000"/>
                </a:solidFill>
                <a:latin typeface="Times New Roman" pitchFamily="18" charset="0"/>
                <a:cs typeface="Times New Roman" pitchFamily="18" charset="0"/>
              </a:rPr>
            </a:br>
            <a:r>
              <a:rPr lang="en-GB" sz="1800" dirty="0" smtClean="0">
                <a:solidFill>
                  <a:srgbClr val="FF0000"/>
                </a:solidFill>
                <a:latin typeface="Times New Roman" pitchFamily="18" charset="0"/>
                <a:cs typeface="Times New Roman" pitchFamily="18" charset="0"/>
              </a:rPr>
              <a:t>                                     </a:t>
            </a:r>
            <a:r>
              <a:rPr lang="en-GB" sz="1600" dirty="0" smtClean="0">
                <a:latin typeface="Times New Roman" pitchFamily="18" charset="0"/>
                <a:cs typeface="Times New Roman" pitchFamily="18" charset="0"/>
              </a:rPr>
              <a:t> </a:t>
            </a:r>
            <a:r>
              <a:rPr lang="en-GB" sz="1800" dirty="0" smtClean="0">
                <a:solidFill>
                  <a:srgbClr val="FF0000"/>
                </a:solidFill>
                <a:latin typeface="Times New Roman" pitchFamily="18" charset="0"/>
                <a:cs typeface="Times New Roman" pitchFamily="18" charset="0"/>
              </a:rPr>
              <a:t>1.17 C. Understanding a discourse structure (2)</a:t>
            </a:r>
            <a:br>
              <a:rPr lang="en-GB" sz="1800" dirty="0" smtClean="0">
                <a:solidFill>
                  <a:srgbClr val="FF0000"/>
                </a:solidFill>
                <a:latin typeface="Times New Roman" pitchFamily="18" charset="0"/>
                <a:cs typeface="Times New Roman" pitchFamily="18" charset="0"/>
              </a:rPr>
            </a:br>
            <a:r>
              <a:rPr lang="en-GB" sz="1800" dirty="0" smtClean="0">
                <a:solidFill>
                  <a:srgbClr val="FF0000"/>
                </a:solidFill>
                <a:latin typeface="Times New Roman" pitchFamily="18" charset="0"/>
                <a:cs typeface="Times New Roman" pitchFamily="18" charset="0"/>
              </a:rPr>
              <a:t>                                                                  Page. 32</a:t>
            </a:r>
            <a:r>
              <a:rPr lang="en-GB" sz="1600" dirty="0" smtClean="0">
                <a:solidFill>
                  <a:srgbClr val="FF0000"/>
                </a:solidFill>
                <a:latin typeface="Times New Roman" pitchFamily="18" charset="0"/>
                <a:cs typeface="Times New Roman" pitchFamily="18" charset="0"/>
              </a:rPr>
              <a:t/>
            </a:r>
            <a:br>
              <a:rPr lang="en-GB" sz="1600" dirty="0" smtClean="0">
                <a:solidFill>
                  <a:srgbClr val="FF0000"/>
                </a:solidFill>
                <a:latin typeface="Times New Roman" pitchFamily="18" charset="0"/>
                <a:cs typeface="Times New Roman" pitchFamily="18" charset="0"/>
              </a:rPr>
            </a:br>
            <a:r>
              <a:rPr lang="en-GB" sz="1600" dirty="0" smtClean="0">
                <a:latin typeface="Times New Roman" pitchFamily="18" charset="0"/>
                <a:cs typeface="Times New Roman" pitchFamily="18" charset="0"/>
              </a:rPr>
              <a:t> Personal Statement</a:t>
            </a:r>
            <a:br>
              <a:rPr lang="en-GB" sz="1600" dirty="0" smtClean="0">
                <a:latin typeface="Times New Roman" pitchFamily="18" charset="0"/>
                <a:cs typeface="Times New Roman" pitchFamily="18" charset="0"/>
              </a:rPr>
            </a:br>
            <a:r>
              <a:rPr lang="en-GB" sz="1600" dirty="0" smtClean="0">
                <a:latin typeface="Times New Roman" pitchFamily="18" charset="0"/>
                <a:cs typeface="Times New Roman" pitchFamily="18" charset="0"/>
              </a:rPr>
              <a:t>My name is Olivia Amanda Martins and I am </a:t>
            </a:r>
            <a:r>
              <a:rPr lang="en-GB" sz="1600" dirty="0" smtClean="0">
                <a:solidFill>
                  <a:srgbClr val="FF0000"/>
                </a:solidFill>
                <a:latin typeface="Times New Roman" pitchFamily="18" charset="0"/>
                <a:cs typeface="Times New Roman" pitchFamily="18" charset="0"/>
              </a:rPr>
              <a:t>eighteen</a:t>
            </a:r>
            <a:r>
              <a:rPr lang="en-GB" sz="1600" dirty="0" smtClean="0">
                <a:latin typeface="Times New Roman" pitchFamily="18" charset="0"/>
                <a:cs typeface="Times New Roman" pitchFamily="18" charset="0"/>
              </a:rPr>
              <a:t> years old. I am British. I was born </a:t>
            </a:r>
            <a:r>
              <a:rPr lang="en-GB" sz="1600" i="1" dirty="0" smtClean="0">
                <a:solidFill>
                  <a:srgbClr val="FF0000"/>
                </a:solidFill>
                <a:latin typeface="Times New Roman" pitchFamily="18" charset="0"/>
                <a:cs typeface="Times New Roman" pitchFamily="18" charset="0"/>
              </a:rPr>
              <a:t>in London on 15th April 1992</a:t>
            </a:r>
            <a:r>
              <a:rPr lang="en-GB" sz="1600" i="1" dirty="0" smtClean="0">
                <a:latin typeface="Times New Roman" pitchFamily="18" charset="0"/>
                <a:cs typeface="Times New Roman" pitchFamily="18" charset="0"/>
              </a:rPr>
              <a:t>. </a:t>
            </a:r>
            <a:r>
              <a:rPr lang="en-GB" sz="1600" dirty="0" smtClean="0">
                <a:latin typeface="Times New Roman" pitchFamily="18" charset="0"/>
                <a:cs typeface="Times New Roman" pitchFamily="18" charset="0"/>
              </a:rPr>
              <a:t>I am </a:t>
            </a:r>
            <a:r>
              <a:rPr lang="en-GB" sz="1600" i="1" dirty="0" smtClean="0">
                <a:solidFill>
                  <a:srgbClr val="FF0000"/>
                </a:solidFill>
                <a:latin typeface="Times New Roman" pitchFamily="18" charset="0"/>
                <a:cs typeface="Times New Roman" pitchFamily="18" charset="0"/>
              </a:rPr>
              <a:t>single</a:t>
            </a:r>
            <a:r>
              <a:rPr lang="en-GB" sz="1600" i="1" dirty="0" smtClean="0">
                <a:latin typeface="Times New Roman" pitchFamily="18" charset="0"/>
                <a:cs typeface="Times New Roman" pitchFamily="18" charset="0"/>
              </a:rPr>
              <a:t>. </a:t>
            </a:r>
            <a:r>
              <a:rPr lang="en-GB" sz="1600" dirty="0" smtClean="0">
                <a:latin typeface="Times New Roman" pitchFamily="18" charset="0"/>
                <a:cs typeface="Times New Roman" pitchFamily="18" charset="0"/>
              </a:rPr>
              <a:t>I live in </a:t>
            </a:r>
            <a:r>
              <a:rPr lang="en-GB" sz="1600" dirty="0" err="1" smtClean="0">
                <a:latin typeface="Times New Roman" pitchFamily="18" charset="0"/>
                <a:cs typeface="Times New Roman" pitchFamily="18" charset="0"/>
              </a:rPr>
              <a:t>Lymington</a:t>
            </a:r>
            <a:r>
              <a:rPr lang="en-GB" sz="1600" dirty="0" smtClean="0">
                <a:latin typeface="Times New Roman" pitchFamily="18" charset="0"/>
                <a:cs typeface="Times New Roman" pitchFamily="18" charset="0"/>
              </a:rPr>
              <a:t> on the south coast of England. I am applying for </a:t>
            </a:r>
            <a:r>
              <a:rPr lang="en-GB" sz="1600" i="1" dirty="0" smtClean="0">
                <a:solidFill>
                  <a:srgbClr val="FF0000"/>
                </a:solidFill>
                <a:latin typeface="Times New Roman" pitchFamily="18" charset="0"/>
                <a:cs typeface="Times New Roman" pitchFamily="18" charset="0"/>
              </a:rPr>
              <a:t>the BA course in Education</a:t>
            </a:r>
            <a:r>
              <a:rPr lang="en-GB" sz="1600" i="1" dirty="0" smtClean="0">
                <a:latin typeface="Times New Roman" pitchFamily="18" charset="0"/>
                <a:cs typeface="Times New Roman" pitchFamily="18" charset="0"/>
              </a:rPr>
              <a:t>. </a:t>
            </a:r>
            <a:r>
              <a:rPr lang="en-GB" sz="1600" dirty="0" smtClean="0">
                <a:latin typeface="Times New Roman" pitchFamily="18" charset="0"/>
                <a:cs typeface="Times New Roman" pitchFamily="18" charset="0"/>
              </a:rPr>
              <a:t>I want to </a:t>
            </a:r>
            <a:r>
              <a:rPr lang="en-GB" sz="1600" i="1" dirty="0" smtClean="0">
                <a:solidFill>
                  <a:srgbClr val="FF0000"/>
                </a:solidFill>
                <a:latin typeface="Times New Roman" pitchFamily="18" charset="0"/>
                <a:cs typeface="Times New Roman" pitchFamily="18" charset="0"/>
              </a:rPr>
              <a:t>study Education </a:t>
            </a:r>
            <a:r>
              <a:rPr lang="en-GB" sz="1600" dirty="0" smtClean="0">
                <a:latin typeface="Times New Roman" pitchFamily="18" charset="0"/>
                <a:cs typeface="Times New Roman" pitchFamily="18" charset="0"/>
              </a:rPr>
              <a:t>because I enjoy learning about this subject very much. I am particularly interested in </a:t>
            </a:r>
            <a:r>
              <a:rPr lang="en-GB" sz="1600" i="1" dirty="0" smtClean="0">
                <a:solidFill>
                  <a:srgbClr val="FF0000"/>
                </a:solidFill>
                <a:latin typeface="Times New Roman" pitchFamily="18" charset="0"/>
                <a:cs typeface="Times New Roman" pitchFamily="18" charset="0"/>
              </a:rPr>
              <a:t>primary education</a:t>
            </a:r>
            <a:r>
              <a:rPr lang="en-GB" sz="1600" i="1" dirty="0" smtClean="0">
                <a:latin typeface="Times New Roman" pitchFamily="18" charset="0"/>
                <a:cs typeface="Times New Roman" pitchFamily="18" charset="0"/>
              </a:rPr>
              <a:t>. </a:t>
            </a:r>
            <a:r>
              <a:rPr lang="en-GB" sz="1600" dirty="0" smtClean="0">
                <a:latin typeface="Times New Roman" pitchFamily="18" charset="0"/>
                <a:cs typeface="Times New Roman" pitchFamily="18" charset="0"/>
              </a:rPr>
              <a:t>I hope to</a:t>
            </a:r>
            <a:r>
              <a:rPr lang="en-GB" sz="1600" i="1" dirty="0" smtClean="0">
                <a:latin typeface="Times New Roman" pitchFamily="18" charset="0"/>
                <a:cs typeface="Times New Roman" pitchFamily="18" charset="0"/>
              </a:rPr>
              <a:t> </a:t>
            </a:r>
            <a:r>
              <a:rPr lang="en-GB" sz="1600" dirty="0" smtClean="0">
                <a:latin typeface="Times New Roman" pitchFamily="18" charset="0"/>
                <a:cs typeface="Times New Roman" pitchFamily="18" charset="0"/>
              </a:rPr>
              <a:t>become </a:t>
            </a:r>
            <a:r>
              <a:rPr lang="en-GB" sz="1600" i="1" dirty="0" smtClean="0">
                <a:solidFill>
                  <a:srgbClr val="FF0000"/>
                </a:solidFill>
                <a:latin typeface="Times New Roman" pitchFamily="18" charset="0"/>
                <a:cs typeface="Times New Roman" pitchFamily="18" charset="0"/>
              </a:rPr>
              <a:t>a primary teacher</a:t>
            </a:r>
            <a:r>
              <a:rPr lang="en-GB" sz="1600" i="1" dirty="0" smtClean="0">
                <a:latin typeface="Times New Roman" pitchFamily="18" charset="0"/>
                <a:cs typeface="Times New Roman" pitchFamily="18" charset="0"/>
              </a:rPr>
              <a:t>. </a:t>
            </a:r>
            <a:r>
              <a:rPr lang="en-GB" sz="1600" dirty="0" smtClean="0">
                <a:latin typeface="Times New Roman" pitchFamily="18" charset="0"/>
                <a:cs typeface="Times New Roman" pitchFamily="18" charset="0"/>
              </a:rPr>
              <a:t>I attended Pennington Primary School from September 1998 to July 2004. I went to </a:t>
            </a:r>
            <a:r>
              <a:rPr lang="en-GB" sz="1600" dirty="0" err="1" smtClean="0">
                <a:latin typeface="Times New Roman" pitchFamily="18" charset="0"/>
                <a:cs typeface="Times New Roman" pitchFamily="18" charset="0"/>
              </a:rPr>
              <a:t>Lymington</a:t>
            </a:r>
            <a:r>
              <a:rPr lang="en-GB" sz="1600" dirty="0" smtClean="0">
                <a:latin typeface="Times New Roman" pitchFamily="18" charset="0"/>
                <a:cs typeface="Times New Roman" pitchFamily="18" charset="0"/>
              </a:rPr>
              <a:t> Secondary School </a:t>
            </a:r>
            <a:r>
              <a:rPr lang="en-GB" sz="1600" i="1" dirty="0" smtClean="0">
                <a:solidFill>
                  <a:srgbClr val="FF0000"/>
                </a:solidFill>
                <a:latin typeface="Times New Roman" pitchFamily="18" charset="0"/>
                <a:cs typeface="Times New Roman" pitchFamily="18" charset="0"/>
              </a:rPr>
              <a:t>from September 2004 to July 2009.</a:t>
            </a:r>
            <a:r>
              <a:rPr lang="en-GB" sz="1600" i="1" dirty="0" smtClean="0">
                <a:latin typeface="Times New Roman" pitchFamily="18" charset="0"/>
                <a:cs typeface="Times New Roman" pitchFamily="18" charset="0"/>
              </a:rPr>
              <a:t> </a:t>
            </a:r>
            <a:r>
              <a:rPr lang="en-GB" sz="1600" dirty="0" smtClean="0">
                <a:latin typeface="Times New Roman" pitchFamily="18" charset="0"/>
                <a:cs typeface="Times New Roman" pitchFamily="18" charset="0"/>
              </a:rPr>
              <a:t>Then I enrolled at sixth form college. I am studying at </a:t>
            </a:r>
            <a:r>
              <a:rPr lang="en-GB" sz="1600" dirty="0" err="1" smtClean="0">
                <a:latin typeface="Times New Roman" pitchFamily="18" charset="0"/>
                <a:cs typeface="Times New Roman" pitchFamily="18" charset="0"/>
              </a:rPr>
              <a:t>Brockenhurst</a:t>
            </a:r>
            <a:r>
              <a:rPr lang="en-GB" sz="1600" dirty="0" smtClean="0">
                <a:latin typeface="Times New Roman" pitchFamily="18" charset="0"/>
                <a:cs typeface="Times New Roman" pitchFamily="18" charset="0"/>
              </a:rPr>
              <a:t> Sixth Form College now. I </a:t>
            </a:r>
            <a:r>
              <a:rPr lang="en-GB" sz="1600" i="1" dirty="0" smtClean="0">
                <a:solidFill>
                  <a:srgbClr val="FF0000"/>
                </a:solidFill>
                <a:latin typeface="Times New Roman" pitchFamily="18" charset="0"/>
                <a:cs typeface="Times New Roman" pitchFamily="18" charset="0"/>
              </a:rPr>
              <a:t>started in </a:t>
            </a:r>
            <a:r>
              <a:rPr lang="en-GB" sz="1600" dirty="0" smtClean="0">
                <a:latin typeface="Times New Roman" pitchFamily="18" charset="0"/>
                <a:cs typeface="Times New Roman" pitchFamily="18" charset="0"/>
              </a:rPr>
              <a:t>September 2009.</a:t>
            </a:r>
            <a:r>
              <a:rPr lang="en-GB" sz="1600" i="1" dirty="0" smtClean="0">
                <a:latin typeface="Times New Roman" pitchFamily="18" charset="0"/>
                <a:cs typeface="Times New Roman" pitchFamily="18" charset="0"/>
              </a:rPr>
              <a:t> </a:t>
            </a:r>
            <a:r>
              <a:rPr lang="en-GB" sz="1600" dirty="0" smtClean="0">
                <a:latin typeface="Times New Roman" pitchFamily="18" charset="0"/>
                <a:cs typeface="Times New Roman" pitchFamily="18" charset="0"/>
              </a:rPr>
              <a:t>I</a:t>
            </a:r>
            <a:r>
              <a:rPr lang="en-GB" sz="1600" i="1" dirty="0" smtClean="0">
                <a:latin typeface="Times New Roman" pitchFamily="18" charset="0"/>
                <a:cs typeface="Times New Roman" pitchFamily="18" charset="0"/>
              </a:rPr>
              <a:t> </a:t>
            </a:r>
            <a:r>
              <a:rPr lang="en-GB" sz="1600" i="1" dirty="0" smtClean="0">
                <a:solidFill>
                  <a:srgbClr val="FF0000"/>
                </a:solidFill>
                <a:latin typeface="Times New Roman" pitchFamily="18" charset="0"/>
                <a:cs typeface="Times New Roman" pitchFamily="18" charset="0"/>
              </a:rPr>
              <a:t>am taking </a:t>
            </a:r>
            <a:r>
              <a:rPr lang="en-GB" sz="1600" dirty="0" smtClean="0">
                <a:latin typeface="Times New Roman" pitchFamily="18" charset="0"/>
                <a:cs typeface="Times New Roman" pitchFamily="18" charset="0"/>
              </a:rPr>
              <a:t>English, Psychology and Drama in the sixth form. At the end of secondary school, I obtained </a:t>
            </a:r>
            <a:r>
              <a:rPr lang="en-GB" sz="1600" i="1" dirty="0" smtClean="0">
                <a:solidFill>
                  <a:srgbClr val="FF0000"/>
                </a:solidFill>
                <a:latin typeface="Times New Roman" pitchFamily="18" charset="0"/>
                <a:cs typeface="Times New Roman" pitchFamily="18" charset="0"/>
              </a:rPr>
              <a:t>ten GCSEs</a:t>
            </a:r>
            <a:r>
              <a:rPr lang="en-GB" sz="1600" i="1" dirty="0" smtClean="0">
                <a:latin typeface="Times New Roman" pitchFamily="18" charset="0"/>
                <a:cs typeface="Times New Roman" pitchFamily="18" charset="0"/>
              </a:rPr>
              <a:t> </a:t>
            </a:r>
            <a:r>
              <a:rPr lang="en-GB" sz="1600" dirty="0" smtClean="0">
                <a:latin typeface="Times New Roman" pitchFamily="18" charset="0"/>
                <a:cs typeface="Times New Roman" pitchFamily="18" charset="0"/>
              </a:rPr>
              <a:t>in a wide range of subjects, including Maths, Biology and French. Next year, I hope to get </a:t>
            </a:r>
            <a:r>
              <a:rPr lang="en-GB" sz="1600" i="1" dirty="0" smtClean="0">
                <a:solidFill>
                  <a:srgbClr val="FF0000"/>
                </a:solidFill>
                <a:latin typeface="Times New Roman" pitchFamily="18" charset="0"/>
                <a:cs typeface="Times New Roman" pitchFamily="18" charset="0"/>
              </a:rPr>
              <a:t>a B in English and Psychology and a C in Drama</a:t>
            </a:r>
            <a:r>
              <a:rPr lang="en-GB" sz="1600" i="1" dirty="0" smtClean="0">
                <a:latin typeface="Times New Roman" pitchFamily="18" charset="0"/>
                <a:cs typeface="Times New Roman" pitchFamily="18" charset="0"/>
              </a:rPr>
              <a:t>. </a:t>
            </a:r>
            <a:r>
              <a:rPr lang="en-GB" sz="1600" dirty="0" smtClean="0">
                <a:latin typeface="Times New Roman" pitchFamily="18" charset="0"/>
                <a:cs typeface="Times New Roman" pitchFamily="18" charset="0"/>
              </a:rPr>
              <a:t>I am trained in first aid, and I also </a:t>
            </a:r>
            <a:r>
              <a:rPr lang="en-GB" sz="1600" dirty="0" smtClean="0">
                <a:solidFill>
                  <a:srgbClr val="FF0000"/>
                </a:solidFill>
                <a:latin typeface="Times New Roman" pitchFamily="18" charset="0"/>
                <a:cs typeface="Times New Roman" pitchFamily="18" charset="0"/>
              </a:rPr>
              <a:t>have </a:t>
            </a:r>
            <a:r>
              <a:rPr lang="en-GB" sz="1600" i="1" dirty="0" smtClean="0">
                <a:solidFill>
                  <a:srgbClr val="FF0000"/>
                </a:solidFill>
                <a:latin typeface="Times New Roman" pitchFamily="18" charset="0"/>
                <a:cs typeface="Times New Roman" pitchFamily="18" charset="0"/>
              </a:rPr>
              <a:t>a life-saving certificate.</a:t>
            </a:r>
            <a:r>
              <a:rPr lang="en-GB" sz="1600" i="1" dirty="0" smtClean="0">
                <a:latin typeface="Times New Roman" pitchFamily="18" charset="0"/>
                <a:cs typeface="Times New Roman" pitchFamily="18" charset="0"/>
              </a:rPr>
              <a:t/>
            </a:r>
            <a:br>
              <a:rPr lang="en-GB" sz="1600" i="1" dirty="0" smtClean="0">
                <a:latin typeface="Times New Roman" pitchFamily="18" charset="0"/>
                <a:cs typeface="Times New Roman" pitchFamily="18" charset="0"/>
              </a:rPr>
            </a:br>
            <a:r>
              <a:rPr lang="en-GB" sz="1600" dirty="0" smtClean="0">
                <a:latin typeface="Times New Roman" pitchFamily="18" charset="0"/>
                <a:cs typeface="Times New Roman" pitchFamily="18" charset="0"/>
              </a:rPr>
              <a:t>At secondary school, I was </a:t>
            </a:r>
            <a:r>
              <a:rPr lang="en-GB" sz="1600" i="1" dirty="0" smtClean="0">
                <a:solidFill>
                  <a:srgbClr val="FF0000"/>
                </a:solidFill>
                <a:latin typeface="Times New Roman" pitchFamily="18" charset="0"/>
                <a:cs typeface="Times New Roman" pitchFamily="18" charset="0"/>
              </a:rPr>
              <a:t>the captain of the girls’ football team</a:t>
            </a:r>
            <a:r>
              <a:rPr lang="en-GB" sz="1600" i="1" dirty="0" smtClean="0">
                <a:latin typeface="Times New Roman" pitchFamily="18" charset="0"/>
                <a:cs typeface="Times New Roman" pitchFamily="18" charset="0"/>
              </a:rPr>
              <a:t>. </a:t>
            </a:r>
            <a:r>
              <a:rPr lang="en-GB" sz="1600" dirty="0" smtClean="0">
                <a:latin typeface="Times New Roman" pitchFamily="18" charset="0"/>
                <a:cs typeface="Times New Roman" pitchFamily="18" charset="0"/>
              </a:rPr>
              <a:t>Out of school</a:t>
            </a:r>
            <a:r>
              <a:rPr lang="en-GB" sz="1600" i="1" dirty="0" smtClean="0">
                <a:latin typeface="Times New Roman" pitchFamily="18" charset="0"/>
                <a:cs typeface="Times New Roman" pitchFamily="18" charset="0"/>
              </a:rPr>
              <a:t>, </a:t>
            </a:r>
            <a:r>
              <a:rPr lang="en-GB" sz="1600" dirty="0" smtClean="0">
                <a:latin typeface="Times New Roman" pitchFamily="18" charset="0"/>
                <a:cs typeface="Times New Roman" pitchFamily="18" charset="0"/>
              </a:rPr>
              <a:t>I go to Guides</a:t>
            </a:r>
            <a:r>
              <a:rPr lang="en-GB" sz="1600" i="1" dirty="0" smtClean="0">
                <a:latin typeface="Times New Roman" pitchFamily="18" charset="0"/>
                <a:cs typeface="Times New Roman" pitchFamily="18" charset="0"/>
              </a:rPr>
              <a:t>. </a:t>
            </a:r>
            <a:r>
              <a:rPr lang="en-GB" sz="1600" dirty="0" smtClean="0">
                <a:latin typeface="Times New Roman" pitchFamily="18" charset="0"/>
                <a:cs typeface="Times New Roman" pitchFamily="18" charset="0"/>
              </a:rPr>
              <a:t>I also participate in </a:t>
            </a:r>
            <a:r>
              <a:rPr lang="en-GB" sz="1600" i="1" dirty="0" smtClean="0">
                <a:solidFill>
                  <a:srgbClr val="FF0000"/>
                </a:solidFill>
                <a:latin typeface="Times New Roman" pitchFamily="18" charset="0"/>
                <a:cs typeface="Times New Roman" pitchFamily="18" charset="0"/>
              </a:rPr>
              <a:t>a local youth theatre</a:t>
            </a:r>
            <a:r>
              <a:rPr lang="en-GB" sz="1600" i="1" dirty="0" smtClean="0">
                <a:latin typeface="Times New Roman" pitchFamily="18" charset="0"/>
                <a:cs typeface="Times New Roman" pitchFamily="18" charset="0"/>
              </a:rPr>
              <a:t>. </a:t>
            </a:r>
            <a:r>
              <a:rPr lang="en-GB" sz="1600" dirty="0" smtClean="0">
                <a:latin typeface="Times New Roman" pitchFamily="18" charset="0"/>
                <a:cs typeface="Times New Roman" pitchFamily="18" charset="0"/>
              </a:rPr>
              <a:t>At the moment, I </a:t>
            </a:r>
            <a:r>
              <a:rPr lang="en-GB" sz="1600" i="1" dirty="0" smtClean="0">
                <a:solidFill>
                  <a:srgbClr val="FF0000"/>
                </a:solidFill>
                <a:latin typeface="Times New Roman" pitchFamily="18" charset="0"/>
                <a:cs typeface="Times New Roman" pitchFamily="18" charset="0"/>
              </a:rPr>
              <a:t>am working </a:t>
            </a:r>
            <a:r>
              <a:rPr lang="en-GB" sz="1600" dirty="0" smtClean="0">
                <a:latin typeface="Times New Roman" pitchFamily="18" charset="0"/>
                <a:cs typeface="Times New Roman" pitchFamily="18" charset="0"/>
              </a:rPr>
              <a:t>part-time for a</a:t>
            </a:r>
            <a:r>
              <a:rPr lang="en-GB" sz="1600" i="1" dirty="0" smtClean="0">
                <a:latin typeface="Times New Roman" pitchFamily="18" charset="0"/>
                <a:cs typeface="Times New Roman" pitchFamily="18" charset="0"/>
              </a:rPr>
              <a:t> </a:t>
            </a:r>
            <a:r>
              <a:rPr lang="en-GB" sz="1600" dirty="0" smtClean="0">
                <a:latin typeface="Times New Roman" pitchFamily="18" charset="0"/>
                <a:cs typeface="Times New Roman" pitchFamily="18" charset="0"/>
              </a:rPr>
              <a:t>local publishing company. I </a:t>
            </a:r>
            <a:r>
              <a:rPr lang="en-GB" sz="1600" i="1" dirty="0" smtClean="0">
                <a:solidFill>
                  <a:srgbClr val="FF0000"/>
                </a:solidFill>
                <a:latin typeface="Times New Roman" pitchFamily="18" charset="0"/>
                <a:cs typeface="Times New Roman" pitchFamily="18" charset="0"/>
              </a:rPr>
              <a:t>am doing </a:t>
            </a:r>
            <a:r>
              <a:rPr lang="en-GB" sz="1600" dirty="0" smtClean="0">
                <a:latin typeface="Times New Roman" pitchFamily="18" charset="0"/>
                <a:cs typeface="Times New Roman" pitchFamily="18" charset="0"/>
              </a:rPr>
              <a:t>research for a series of books for primary children. In conclusion, I am a hardworking student. I get on well with people of all kinds. I believe that primary teaching is the career for me because I like working with young children. </a:t>
            </a:r>
            <a:r>
              <a:rPr lang="en-GB" sz="1400" dirty="0" smtClean="0">
                <a:latin typeface="Times New Roman" pitchFamily="18" charset="0"/>
                <a:cs typeface="Times New Roman" pitchFamily="18" charset="0"/>
              </a:rPr>
              <a:t/>
            </a:r>
            <a:br>
              <a:rPr lang="en-GB" sz="1400" dirty="0" smtClean="0">
                <a:latin typeface="Times New Roman" pitchFamily="18" charset="0"/>
                <a:cs typeface="Times New Roman" pitchFamily="18" charset="0"/>
              </a:rPr>
            </a:br>
            <a:r>
              <a:rPr lang="en-GB" sz="1400" dirty="0" smtClean="0">
                <a:latin typeface="Times New Roman" pitchFamily="18" charset="0"/>
                <a:cs typeface="Times New Roman" pitchFamily="18" charset="0"/>
              </a:rPr>
              <a:t> </a:t>
            </a:r>
            <a:r>
              <a:rPr lang="en-GB" sz="1200" dirty="0" smtClean="0">
                <a:latin typeface="Times New Roman" pitchFamily="18" charset="0"/>
                <a:cs typeface="Times New Roman" pitchFamily="18" charset="0"/>
              </a:rPr>
              <a:t/>
            </a:r>
            <a:br>
              <a:rPr lang="en-GB" sz="1200" dirty="0" smtClean="0">
                <a:latin typeface="Times New Roman" pitchFamily="18" charset="0"/>
                <a:cs typeface="Times New Roman" pitchFamily="18" charset="0"/>
              </a:rPr>
            </a:br>
            <a:endParaRPr lang="en-GB" sz="1200"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txBody>
          <a:bodyPr>
            <a:noAutofit/>
          </a:bodyPr>
          <a:lstStyle/>
          <a:p>
            <a:pPr algn="l">
              <a:lnSpc>
                <a:spcPct val="200000"/>
              </a:lnSpc>
            </a:pPr>
            <a:r>
              <a:rPr lang="en-GB" sz="2000" dirty="0" smtClean="0">
                <a:solidFill>
                  <a:srgbClr val="FF0000"/>
                </a:solidFill>
                <a:latin typeface="Times New Roman" pitchFamily="18" charset="0"/>
                <a:cs typeface="Times New Roman" pitchFamily="18" charset="0"/>
              </a:rPr>
              <a:t/>
            </a:r>
            <a:br>
              <a:rPr lang="en-GB" sz="2000" dirty="0" smtClean="0">
                <a:solidFill>
                  <a:srgbClr val="FF0000"/>
                </a:solidFill>
                <a:latin typeface="Times New Roman" pitchFamily="18" charset="0"/>
                <a:cs typeface="Times New Roman" pitchFamily="18" charset="0"/>
              </a:rPr>
            </a:br>
            <a:r>
              <a:rPr lang="en-GB" sz="2000" dirty="0" smtClean="0">
                <a:solidFill>
                  <a:srgbClr val="FF0000"/>
                </a:solidFill>
                <a:latin typeface="Times New Roman" pitchFamily="18" charset="0"/>
                <a:cs typeface="Times New Roman" pitchFamily="18" charset="0"/>
              </a:rPr>
              <a:t>                            </a:t>
            </a:r>
            <a:r>
              <a:rPr lang="en-GB" sz="1800" dirty="0" smtClean="0">
                <a:latin typeface="Times New Roman" pitchFamily="18" charset="0"/>
                <a:cs typeface="Times New Roman" pitchFamily="18" charset="0"/>
              </a:rPr>
              <a:t> </a:t>
            </a:r>
            <a:r>
              <a:rPr lang="en-GB" sz="2000" dirty="0" smtClean="0">
                <a:solidFill>
                  <a:srgbClr val="FF0000"/>
                </a:solidFill>
                <a:latin typeface="Times New Roman" pitchFamily="18" charset="0"/>
                <a:cs typeface="Times New Roman" pitchFamily="18" charset="0"/>
              </a:rPr>
              <a:t>1.17 </a:t>
            </a:r>
            <a:br>
              <a:rPr lang="en-GB" sz="2000" dirty="0" smtClean="0">
                <a:solidFill>
                  <a:srgbClr val="FF0000"/>
                </a:solidFill>
                <a:latin typeface="Times New Roman" pitchFamily="18" charset="0"/>
                <a:cs typeface="Times New Roman" pitchFamily="18" charset="0"/>
              </a:rPr>
            </a:br>
            <a:r>
              <a:rPr lang="en-GB" sz="2000" dirty="0" smtClean="0">
                <a:solidFill>
                  <a:srgbClr val="FF0000"/>
                </a:solidFill>
                <a:latin typeface="Times New Roman" pitchFamily="18" charset="0"/>
                <a:cs typeface="Times New Roman" pitchFamily="18" charset="0"/>
              </a:rPr>
              <a:t>                            D. Producing key patterns</a:t>
            </a:r>
            <a:br>
              <a:rPr lang="en-GB" sz="2000" dirty="0" smtClean="0">
                <a:solidFill>
                  <a:srgbClr val="FF0000"/>
                </a:solidFill>
                <a:latin typeface="Times New Roman" pitchFamily="18" charset="0"/>
                <a:cs typeface="Times New Roman" pitchFamily="18" charset="0"/>
              </a:rPr>
            </a:br>
            <a:r>
              <a:rPr lang="en-GB" sz="2000" dirty="0" smtClean="0">
                <a:solidFill>
                  <a:srgbClr val="FF0000"/>
                </a:solidFill>
                <a:latin typeface="Times New Roman" pitchFamily="18" charset="0"/>
                <a:cs typeface="Times New Roman" pitchFamily="18" charset="0"/>
              </a:rPr>
              <a:t>                            Page. 32</a:t>
            </a:r>
            <a:r>
              <a:rPr lang="en-GB" sz="1800" dirty="0" smtClean="0">
                <a:solidFill>
                  <a:srgbClr val="FF0000"/>
                </a:solidFill>
                <a:latin typeface="Times New Roman" pitchFamily="18" charset="0"/>
                <a:cs typeface="Times New Roman" pitchFamily="18" charset="0"/>
              </a:rPr>
              <a:t/>
            </a:r>
            <a:br>
              <a:rPr lang="en-GB" sz="1800" dirty="0" smtClean="0">
                <a:solidFill>
                  <a:srgbClr val="FF0000"/>
                </a:solidFill>
                <a:latin typeface="Times New Roman" pitchFamily="18" charset="0"/>
                <a:cs typeface="Times New Roman" pitchFamily="18" charset="0"/>
              </a:rPr>
            </a:br>
            <a:r>
              <a:rPr lang="en-GB" sz="2000" dirty="0" smtClean="0">
                <a:latin typeface="Times New Roman" pitchFamily="18" charset="0"/>
                <a:cs typeface="Times New Roman" pitchFamily="18" charset="0"/>
              </a:rPr>
              <a:t>                  1. Full name</a:t>
            </a:r>
            <a:br>
              <a:rPr lang="en-GB" sz="2000" dirty="0" smtClean="0">
                <a:latin typeface="Times New Roman" pitchFamily="18" charset="0"/>
                <a:cs typeface="Times New Roman" pitchFamily="18" charset="0"/>
              </a:rPr>
            </a:br>
            <a:r>
              <a:rPr lang="en-GB" sz="2000" dirty="0" smtClean="0">
                <a:latin typeface="Times New Roman" pitchFamily="18" charset="0"/>
                <a:cs typeface="Times New Roman" pitchFamily="18" charset="0"/>
              </a:rPr>
              <a:t>                  2. Place and date of birth</a:t>
            </a:r>
            <a:br>
              <a:rPr lang="en-GB" sz="2000" dirty="0" smtClean="0">
                <a:latin typeface="Times New Roman" pitchFamily="18" charset="0"/>
                <a:cs typeface="Times New Roman" pitchFamily="18" charset="0"/>
              </a:rPr>
            </a:br>
            <a:r>
              <a:rPr lang="en-GB" sz="2000" dirty="0" smtClean="0">
                <a:latin typeface="Times New Roman" pitchFamily="18" charset="0"/>
                <a:cs typeface="Times New Roman" pitchFamily="18" charset="0"/>
              </a:rPr>
              <a:t>                  3. Names of schools and dates</a:t>
            </a:r>
            <a:br>
              <a:rPr lang="en-GB" sz="2000" dirty="0" smtClean="0">
                <a:latin typeface="Times New Roman" pitchFamily="18" charset="0"/>
                <a:cs typeface="Times New Roman" pitchFamily="18" charset="0"/>
              </a:rPr>
            </a:br>
            <a:r>
              <a:rPr lang="en-GB" sz="2000" dirty="0" smtClean="0">
                <a:latin typeface="Times New Roman" pitchFamily="18" charset="0"/>
                <a:cs typeface="Times New Roman" pitchFamily="18" charset="0"/>
              </a:rPr>
              <a:t>                  4. Place of study</a:t>
            </a:r>
            <a:br>
              <a:rPr lang="en-GB" sz="2000" dirty="0" smtClean="0">
                <a:latin typeface="Times New Roman" pitchFamily="18" charset="0"/>
                <a:cs typeface="Times New Roman" pitchFamily="18" charset="0"/>
              </a:rPr>
            </a:br>
            <a:r>
              <a:rPr lang="en-GB" sz="2000" dirty="0" smtClean="0">
                <a:latin typeface="Times New Roman" pitchFamily="18" charset="0"/>
                <a:cs typeface="Times New Roman" pitchFamily="18" charset="0"/>
              </a:rPr>
              <a:t>                  5. Subjects and/or exams</a:t>
            </a:r>
            <a:br>
              <a:rPr lang="en-GB" sz="2000" dirty="0" smtClean="0">
                <a:latin typeface="Times New Roman" pitchFamily="18" charset="0"/>
                <a:cs typeface="Times New Roman" pitchFamily="18" charset="0"/>
              </a:rPr>
            </a:br>
            <a:r>
              <a:rPr lang="en-GB" sz="2000" dirty="0" smtClean="0">
                <a:latin typeface="Times New Roman" pitchFamily="18" charset="0"/>
                <a:cs typeface="Times New Roman" pitchFamily="18" charset="0"/>
              </a:rPr>
              <a:t>                  6. Hobbies, part time jobs, etc.</a:t>
            </a:r>
            <a:br>
              <a:rPr lang="en-GB" sz="2000" dirty="0" smtClean="0">
                <a:latin typeface="Times New Roman" pitchFamily="18" charset="0"/>
                <a:cs typeface="Times New Roman" pitchFamily="18" charset="0"/>
              </a:rPr>
            </a:br>
            <a:endParaRPr lang="en-GB" sz="1400"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txBody>
          <a:bodyPr>
            <a:noAutofit/>
          </a:bodyPr>
          <a:lstStyle/>
          <a:p>
            <a:pPr algn="l">
              <a:lnSpc>
                <a:spcPct val="150000"/>
              </a:lnSpc>
            </a:pPr>
            <a:r>
              <a:rPr lang="en-GB" sz="2000" dirty="0" smtClean="0">
                <a:latin typeface="Times New Roman" pitchFamily="18" charset="0"/>
                <a:cs typeface="Times New Roman" pitchFamily="18" charset="0"/>
              </a:rPr>
              <a:t>         </a:t>
            </a:r>
            <a:r>
              <a:rPr lang="en-GB" sz="2000" b="1" dirty="0" smtClean="0">
                <a:solidFill>
                  <a:srgbClr val="FF0000"/>
                </a:solidFill>
                <a:latin typeface="Times New Roman" pitchFamily="18" charset="0"/>
                <a:cs typeface="Times New Roman" pitchFamily="18" charset="0"/>
              </a:rPr>
              <a:t>1.18 Learning new writing skills. Paragraphs from a Personal Statement</a:t>
            </a:r>
            <a:br>
              <a:rPr lang="en-GB" sz="2000" b="1" dirty="0" smtClean="0">
                <a:solidFill>
                  <a:srgbClr val="FF0000"/>
                </a:solidFill>
                <a:latin typeface="Times New Roman" pitchFamily="18" charset="0"/>
                <a:cs typeface="Times New Roman" pitchFamily="18" charset="0"/>
              </a:rPr>
            </a:br>
            <a:r>
              <a:rPr lang="en-GB" sz="2000" b="1" dirty="0" smtClean="0">
                <a:solidFill>
                  <a:srgbClr val="FF0000"/>
                </a:solidFill>
                <a:latin typeface="Times New Roman" pitchFamily="18" charset="0"/>
                <a:cs typeface="Times New Roman" pitchFamily="18" charset="0"/>
              </a:rPr>
              <a:t>            A. Developing vocabulary</a:t>
            </a:r>
            <a:br>
              <a:rPr lang="en-GB" sz="2000" b="1" dirty="0" smtClean="0">
                <a:solidFill>
                  <a:srgbClr val="FF0000"/>
                </a:solidFill>
                <a:latin typeface="Times New Roman" pitchFamily="18" charset="0"/>
                <a:cs typeface="Times New Roman" pitchFamily="18" charset="0"/>
              </a:rPr>
            </a:br>
            <a:r>
              <a:rPr lang="en-GB" sz="2000" b="1" dirty="0" smtClean="0">
                <a:solidFill>
                  <a:srgbClr val="FF0000"/>
                </a:solidFill>
                <a:latin typeface="Times New Roman" pitchFamily="18" charset="0"/>
                <a:cs typeface="Times New Roman" pitchFamily="18" charset="0"/>
              </a:rPr>
              <a:t>            page 34</a:t>
            </a:r>
            <a:r>
              <a:rPr lang="en-GB" sz="2000" dirty="0" smtClean="0">
                <a:latin typeface="Times New Roman" pitchFamily="18" charset="0"/>
                <a:cs typeface="Times New Roman" pitchFamily="18" charset="0"/>
              </a:rPr>
              <a:t/>
            </a:r>
            <a:br>
              <a:rPr lang="en-GB" sz="2000" dirty="0" smtClean="0">
                <a:latin typeface="Times New Roman" pitchFamily="18" charset="0"/>
                <a:cs typeface="Times New Roman" pitchFamily="18" charset="0"/>
              </a:rPr>
            </a:br>
            <a:r>
              <a:rPr lang="en-GB" sz="2000" dirty="0" smtClean="0">
                <a:latin typeface="Times New Roman" pitchFamily="18" charset="0"/>
                <a:cs typeface="Times New Roman" pitchFamily="18" charset="0"/>
              </a:rPr>
              <a:t/>
            </a:r>
            <a:br>
              <a:rPr lang="en-GB" sz="2000" dirty="0" smtClean="0">
                <a:latin typeface="Times New Roman" pitchFamily="18" charset="0"/>
                <a:cs typeface="Times New Roman" pitchFamily="18" charset="0"/>
              </a:rPr>
            </a:br>
            <a:r>
              <a:rPr lang="en-GB" sz="2000" dirty="0" smtClean="0">
                <a:latin typeface="Times New Roman" pitchFamily="18" charset="0"/>
                <a:cs typeface="Times New Roman" pitchFamily="18" charset="0"/>
              </a:rPr>
              <a:t>              </a:t>
            </a:r>
            <a:r>
              <a:rPr lang="en-GB" sz="2400" dirty="0" smtClean="0">
                <a:latin typeface="Times New Roman" pitchFamily="18" charset="0"/>
                <a:cs typeface="Times New Roman" pitchFamily="18" charset="0"/>
              </a:rPr>
              <a:t>1. a. increase                 f. study</a:t>
            </a:r>
            <a:br>
              <a:rPr lang="en-GB" sz="2400" dirty="0" smtClean="0">
                <a:latin typeface="Times New Roman" pitchFamily="18" charset="0"/>
                <a:cs typeface="Times New Roman" pitchFamily="18" charset="0"/>
              </a:rPr>
            </a:br>
            <a:r>
              <a:rPr lang="en-GB" sz="2400" dirty="0" smtClean="0">
                <a:latin typeface="Times New Roman" pitchFamily="18" charset="0"/>
                <a:cs typeface="Times New Roman" pitchFamily="18" charset="0"/>
              </a:rPr>
              <a:t>                b. eighteen                g. teach</a:t>
            </a:r>
            <a:br>
              <a:rPr lang="en-GB" sz="2400" dirty="0" smtClean="0">
                <a:latin typeface="Times New Roman" pitchFamily="18" charset="0"/>
                <a:cs typeface="Times New Roman" pitchFamily="18" charset="0"/>
              </a:rPr>
            </a:br>
            <a:r>
              <a:rPr lang="en-GB" sz="2400" dirty="0" smtClean="0">
                <a:latin typeface="Times New Roman" pitchFamily="18" charset="0"/>
                <a:cs typeface="Times New Roman" pitchFamily="18" charset="0"/>
              </a:rPr>
              <a:t>                c. faculty                   h. mean</a:t>
            </a:r>
            <a:br>
              <a:rPr lang="en-GB" sz="2400" dirty="0" smtClean="0">
                <a:latin typeface="Times New Roman" pitchFamily="18" charset="0"/>
                <a:cs typeface="Times New Roman" pitchFamily="18" charset="0"/>
              </a:rPr>
            </a:br>
            <a:r>
              <a:rPr lang="en-GB" sz="2400" dirty="0" smtClean="0">
                <a:latin typeface="Times New Roman" pitchFamily="18" charset="0"/>
                <a:cs typeface="Times New Roman" pitchFamily="18" charset="0"/>
              </a:rPr>
              <a:t>                d. read                       </a:t>
            </a:r>
            <a:r>
              <a:rPr lang="en-GB" sz="2400" dirty="0" err="1" smtClean="0">
                <a:latin typeface="Times New Roman" pitchFamily="18" charset="0"/>
                <a:cs typeface="Times New Roman" pitchFamily="18" charset="0"/>
              </a:rPr>
              <a:t>i</a:t>
            </a:r>
            <a:r>
              <a:rPr lang="en-GB" sz="2400" dirty="0" smtClean="0">
                <a:latin typeface="Times New Roman" pitchFamily="18" charset="0"/>
                <a:cs typeface="Times New Roman" pitchFamily="18" charset="0"/>
              </a:rPr>
              <a:t>. leave</a:t>
            </a:r>
            <a:br>
              <a:rPr lang="en-GB" sz="2400" dirty="0" smtClean="0">
                <a:latin typeface="Times New Roman" pitchFamily="18" charset="0"/>
                <a:cs typeface="Times New Roman" pitchFamily="18" charset="0"/>
              </a:rPr>
            </a:br>
            <a:r>
              <a:rPr lang="en-GB" sz="2400" dirty="0" smtClean="0">
                <a:latin typeface="Times New Roman" pitchFamily="18" charset="0"/>
                <a:cs typeface="Times New Roman" pitchFamily="18" charset="0"/>
              </a:rPr>
              <a:t>                e. details                    j. degree</a:t>
            </a:r>
            <a:endParaRPr lang="en-GB" sz="2000"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txBody>
          <a:bodyPr>
            <a:noAutofit/>
          </a:bodyPr>
          <a:lstStyle/>
          <a:p>
            <a:pPr algn="l">
              <a:lnSpc>
                <a:spcPct val="150000"/>
              </a:lnSpc>
            </a:pPr>
            <a:r>
              <a:rPr lang="en-GB" sz="1800" dirty="0" smtClean="0">
                <a:latin typeface="Times New Roman" pitchFamily="18" charset="0"/>
                <a:cs typeface="Times New Roman" pitchFamily="18" charset="0"/>
              </a:rPr>
              <a:t>         </a:t>
            </a:r>
            <a:r>
              <a:rPr lang="en-GB" sz="1800" b="1" dirty="0" smtClean="0">
                <a:solidFill>
                  <a:srgbClr val="FF0000"/>
                </a:solidFill>
                <a:latin typeface="Times New Roman" pitchFamily="18" charset="0"/>
                <a:cs typeface="Times New Roman" pitchFamily="18" charset="0"/>
              </a:rPr>
              <a:t>1.18 Learning new writing skills. Paragraphs from a Personal Statement</a:t>
            </a:r>
            <a:br>
              <a:rPr lang="en-GB" sz="1800" b="1" dirty="0" smtClean="0">
                <a:solidFill>
                  <a:srgbClr val="FF0000"/>
                </a:solidFill>
                <a:latin typeface="Times New Roman" pitchFamily="18" charset="0"/>
                <a:cs typeface="Times New Roman" pitchFamily="18" charset="0"/>
              </a:rPr>
            </a:br>
            <a:r>
              <a:rPr lang="en-GB" sz="1800" b="1" dirty="0" smtClean="0">
                <a:solidFill>
                  <a:srgbClr val="FF0000"/>
                </a:solidFill>
                <a:latin typeface="Times New Roman" pitchFamily="18" charset="0"/>
                <a:cs typeface="Times New Roman" pitchFamily="18" charset="0"/>
              </a:rPr>
              <a:t>                                                  B. Identifying a new skills   page 34</a:t>
            </a:r>
            <a:r>
              <a:rPr lang="en-GB" sz="1800" dirty="0" smtClean="0">
                <a:latin typeface="Times New Roman" pitchFamily="18" charset="0"/>
                <a:cs typeface="Times New Roman" pitchFamily="18" charset="0"/>
              </a:rPr>
              <a:t/>
            </a:r>
            <a:br>
              <a:rPr lang="en-GB" sz="1800" dirty="0" smtClean="0">
                <a:latin typeface="Times New Roman" pitchFamily="18" charset="0"/>
                <a:cs typeface="Times New Roman" pitchFamily="18" charset="0"/>
              </a:rPr>
            </a:br>
            <a:r>
              <a:rPr lang="en-GB" sz="1800" dirty="0" smtClean="0">
                <a:latin typeface="Times New Roman" pitchFamily="18" charset="0"/>
                <a:cs typeface="Times New Roman" pitchFamily="18" charset="0"/>
              </a:rPr>
              <a:t/>
            </a:r>
            <a:br>
              <a:rPr lang="en-GB" sz="1800" dirty="0" smtClean="0">
                <a:latin typeface="Times New Roman" pitchFamily="18" charset="0"/>
                <a:cs typeface="Times New Roman" pitchFamily="18" charset="0"/>
              </a:rPr>
            </a:br>
            <a:r>
              <a:rPr lang="en-GB" sz="1800" dirty="0" smtClean="0">
                <a:latin typeface="Times New Roman" pitchFamily="18" charset="0"/>
                <a:cs typeface="Times New Roman" pitchFamily="18" charset="0"/>
              </a:rPr>
              <a:t/>
            </a:r>
            <a:br>
              <a:rPr lang="en-GB" sz="1800" dirty="0" smtClean="0">
                <a:latin typeface="Times New Roman" pitchFamily="18" charset="0"/>
                <a:cs typeface="Times New Roman" pitchFamily="18" charset="0"/>
              </a:rPr>
            </a:br>
            <a:r>
              <a:rPr lang="en-GB" sz="1800" dirty="0" smtClean="0">
                <a:latin typeface="Times New Roman" pitchFamily="18" charset="0"/>
                <a:cs typeface="Times New Roman" pitchFamily="18" charset="0"/>
              </a:rPr>
              <a:t/>
            </a:r>
            <a:br>
              <a:rPr lang="en-GB" sz="1800" dirty="0" smtClean="0">
                <a:latin typeface="Times New Roman" pitchFamily="18" charset="0"/>
                <a:cs typeface="Times New Roman" pitchFamily="18" charset="0"/>
              </a:rPr>
            </a:br>
            <a:r>
              <a:rPr lang="en-GB" sz="1800" dirty="0" smtClean="0">
                <a:latin typeface="Times New Roman" pitchFamily="18" charset="0"/>
                <a:cs typeface="Times New Roman" pitchFamily="18" charset="0"/>
              </a:rPr>
              <a:t/>
            </a:r>
            <a:br>
              <a:rPr lang="en-GB" sz="1800" dirty="0" smtClean="0">
                <a:latin typeface="Times New Roman" pitchFamily="18" charset="0"/>
                <a:cs typeface="Times New Roman" pitchFamily="18" charset="0"/>
              </a:rPr>
            </a:br>
            <a:r>
              <a:rPr lang="en-GB" sz="1800" dirty="0" smtClean="0">
                <a:latin typeface="Times New Roman" pitchFamily="18" charset="0"/>
                <a:cs typeface="Times New Roman" pitchFamily="18" charset="0"/>
              </a:rPr>
              <a:t/>
            </a:r>
            <a:br>
              <a:rPr lang="en-GB" sz="1800" dirty="0" smtClean="0">
                <a:latin typeface="Times New Roman" pitchFamily="18" charset="0"/>
                <a:cs typeface="Times New Roman" pitchFamily="18" charset="0"/>
              </a:rPr>
            </a:br>
            <a:r>
              <a:rPr lang="en-GB" sz="1800" dirty="0" smtClean="0">
                <a:latin typeface="Times New Roman" pitchFamily="18" charset="0"/>
                <a:cs typeface="Times New Roman" pitchFamily="18" charset="0"/>
              </a:rPr>
              <a:t/>
            </a:r>
            <a:br>
              <a:rPr lang="en-GB" sz="1800" dirty="0" smtClean="0">
                <a:latin typeface="Times New Roman" pitchFamily="18" charset="0"/>
                <a:cs typeface="Times New Roman" pitchFamily="18" charset="0"/>
              </a:rPr>
            </a:br>
            <a:r>
              <a:rPr lang="en-GB" sz="1800" dirty="0" smtClean="0">
                <a:latin typeface="Times New Roman" pitchFamily="18" charset="0"/>
                <a:cs typeface="Times New Roman" pitchFamily="18" charset="0"/>
              </a:rPr>
              <a:t/>
            </a:r>
            <a:br>
              <a:rPr lang="en-GB" sz="1800" dirty="0" smtClean="0">
                <a:latin typeface="Times New Roman" pitchFamily="18" charset="0"/>
                <a:cs typeface="Times New Roman" pitchFamily="18" charset="0"/>
              </a:rPr>
            </a:br>
            <a:r>
              <a:rPr lang="en-GB" sz="1800" dirty="0" smtClean="0">
                <a:latin typeface="Times New Roman" pitchFamily="18" charset="0"/>
                <a:cs typeface="Times New Roman" pitchFamily="18" charset="0"/>
              </a:rPr>
              <a:t/>
            </a:r>
            <a:br>
              <a:rPr lang="en-GB" sz="1800" dirty="0" smtClean="0">
                <a:latin typeface="Times New Roman" pitchFamily="18" charset="0"/>
                <a:cs typeface="Times New Roman" pitchFamily="18" charset="0"/>
              </a:rPr>
            </a:br>
            <a:r>
              <a:rPr lang="en-GB" sz="1800" dirty="0" smtClean="0">
                <a:latin typeface="Times New Roman" pitchFamily="18" charset="0"/>
                <a:cs typeface="Times New Roman" pitchFamily="18" charset="0"/>
              </a:rPr>
              <a:t/>
            </a:r>
            <a:br>
              <a:rPr lang="en-GB" sz="1800" dirty="0" smtClean="0">
                <a:latin typeface="Times New Roman" pitchFamily="18" charset="0"/>
                <a:cs typeface="Times New Roman" pitchFamily="18" charset="0"/>
              </a:rPr>
            </a:br>
            <a:r>
              <a:rPr lang="en-GB" sz="1800" dirty="0" smtClean="0">
                <a:latin typeface="Times New Roman" pitchFamily="18" charset="0"/>
                <a:cs typeface="Times New Roman" pitchFamily="18" charset="0"/>
              </a:rPr>
              <a:t/>
            </a:r>
            <a:br>
              <a:rPr lang="en-GB" sz="1800" dirty="0" smtClean="0">
                <a:latin typeface="Times New Roman" pitchFamily="18" charset="0"/>
                <a:cs typeface="Times New Roman" pitchFamily="18" charset="0"/>
              </a:rPr>
            </a:br>
            <a:r>
              <a:rPr lang="en-GB" sz="1800" dirty="0" smtClean="0">
                <a:latin typeface="Times New Roman" pitchFamily="18" charset="0"/>
                <a:cs typeface="Times New Roman" pitchFamily="18" charset="0"/>
              </a:rPr>
              <a:t/>
            </a:r>
            <a:br>
              <a:rPr lang="en-GB" sz="1800" dirty="0" smtClean="0">
                <a:latin typeface="Times New Roman" pitchFamily="18" charset="0"/>
                <a:cs typeface="Times New Roman" pitchFamily="18" charset="0"/>
              </a:rPr>
            </a:br>
            <a:r>
              <a:rPr lang="en-GB" sz="1800" dirty="0" smtClean="0">
                <a:latin typeface="Times New Roman" pitchFamily="18" charset="0"/>
                <a:cs typeface="Times New Roman" pitchFamily="18" charset="0"/>
              </a:rPr>
              <a:t/>
            </a:r>
            <a:br>
              <a:rPr lang="en-GB" sz="1800" dirty="0" smtClean="0">
                <a:latin typeface="Times New Roman" pitchFamily="18" charset="0"/>
                <a:cs typeface="Times New Roman" pitchFamily="18" charset="0"/>
              </a:rPr>
            </a:br>
            <a:r>
              <a:rPr lang="en-GB" sz="1800" dirty="0" smtClean="0">
                <a:latin typeface="Times New Roman" pitchFamily="18" charset="0"/>
                <a:cs typeface="Times New Roman" pitchFamily="18" charset="0"/>
              </a:rPr>
              <a:t/>
            </a:r>
            <a:br>
              <a:rPr lang="en-GB" sz="1800" dirty="0" smtClean="0">
                <a:latin typeface="Times New Roman" pitchFamily="18" charset="0"/>
                <a:cs typeface="Times New Roman" pitchFamily="18" charset="0"/>
              </a:rPr>
            </a:br>
            <a:r>
              <a:rPr lang="en-GB" sz="1800" dirty="0" smtClean="0">
                <a:latin typeface="Times New Roman" pitchFamily="18" charset="0"/>
                <a:cs typeface="Times New Roman" pitchFamily="18" charset="0"/>
              </a:rPr>
              <a:t/>
            </a:r>
            <a:br>
              <a:rPr lang="en-GB" sz="1800" dirty="0" smtClean="0">
                <a:latin typeface="Times New Roman" pitchFamily="18" charset="0"/>
                <a:cs typeface="Times New Roman" pitchFamily="18" charset="0"/>
              </a:rPr>
            </a:br>
            <a:endParaRPr lang="en-GB" sz="1800" dirty="0" smtClean="0">
              <a:latin typeface="Times New Roman" pitchFamily="18" charset="0"/>
              <a:cs typeface="Times New Roman" pitchFamily="18" charset="0"/>
            </a:endParaRPr>
          </a:p>
        </p:txBody>
      </p:sp>
      <p:graphicFrame>
        <p:nvGraphicFramePr>
          <p:cNvPr id="3" name="Table 2"/>
          <p:cNvGraphicFramePr>
            <a:graphicFrameLocks noGrp="1"/>
          </p:cNvGraphicFramePr>
          <p:nvPr/>
        </p:nvGraphicFramePr>
        <p:xfrm>
          <a:off x="1214414" y="714356"/>
          <a:ext cx="7429552" cy="5933440"/>
        </p:xfrm>
        <a:graphic>
          <a:graphicData uri="http://schemas.openxmlformats.org/drawingml/2006/table">
            <a:tbl>
              <a:tblPr firstRow="1" bandRow="1">
                <a:tableStyleId>{5C22544A-7EE6-4342-B048-85BDC9FD1C3A}</a:tableStyleId>
              </a:tblPr>
              <a:tblGrid>
                <a:gridCol w="354330"/>
                <a:gridCol w="7075222"/>
              </a:tblGrid>
              <a:tr h="370840">
                <a:tc>
                  <a:txBody>
                    <a:bodyPr/>
                    <a:lstStyle/>
                    <a:p>
                      <a:r>
                        <a:rPr lang="en-GB" b="0" dirty="0" smtClean="0">
                          <a:solidFill>
                            <a:schemeClr val="tx1"/>
                          </a:solidFill>
                          <a:latin typeface="Times New Roman" pitchFamily="18" charset="0"/>
                          <a:cs typeface="Times New Roman" pitchFamily="18" charset="0"/>
                        </a:rPr>
                        <a:t>6</a:t>
                      </a:r>
                      <a:endParaRPr lang="en-GB" b="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GB" sz="1600" b="0" kern="1200" baseline="0" dirty="0" smtClean="0">
                          <a:solidFill>
                            <a:schemeClr val="tx1"/>
                          </a:solidFill>
                          <a:latin typeface="Times New Roman" pitchFamily="18" charset="0"/>
                          <a:ea typeface="+mn-ea"/>
                          <a:cs typeface="Times New Roman" pitchFamily="18" charset="0"/>
                        </a:rPr>
                        <a:t>I also participate in a small music group.</a:t>
                      </a:r>
                      <a:endParaRPr lang="en-GB" sz="1600" b="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370840">
                <a:tc>
                  <a:txBody>
                    <a:bodyPr/>
                    <a:lstStyle/>
                    <a:p>
                      <a:r>
                        <a:rPr lang="en-GB" b="0" dirty="0" smtClean="0">
                          <a:solidFill>
                            <a:schemeClr val="tx1"/>
                          </a:solidFill>
                          <a:latin typeface="Times New Roman" pitchFamily="18" charset="0"/>
                          <a:cs typeface="Times New Roman" pitchFamily="18" charset="0"/>
                        </a:rPr>
                        <a:t>2</a:t>
                      </a:r>
                      <a:endParaRPr lang="en-GB" b="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GB" sz="1600" kern="1200" baseline="0" dirty="0" smtClean="0">
                          <a:solidFill>
                            <a:schemeClr val="dk1"/>
                          </a:solidFill>
                          <a:latin typeface="Times New Roman" pitchFamily="18" charset="0"/>
                          <a:ea typeface="+mn-ea"/>
                          <a:cs typeface="Times New Roman" pitchFamily="18" charset="0"/>
                        </a:rPr>
                        <a:t>I am applying for the BA course in Engineering.</a:t>
                      </a:r>
                      <a:endParaRPr lang="en-GB" sz="1600" b="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370840">
                <a:tc>
                  <a:txBody>
                    <a:bodyPr/>
                    <a:lstStyle/>
                    <a:p>
                      <a:r>
                        <a:rPr lang="en-GB" b="0" dirty="0" smtClean="0">
                          <a:solidFill>
                            <a:schemeClr val="tx1"/>
                          </a:solidFill>
                          <a:latin typeface="Times New Roman" pitchFamily="18" charset="0"/>
                          <a:cs typeface="Times New Roman" pitchFamily="18" charset="0"/>
                        </a:rPr>
                        <a:t>1</a:t>
                      </a:r>
                      <a:endParaRPr lang="en-GB" b="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GB" sz="1600" kern="1200" baseline="0" dirty="0" smtClean="0">
                          <a:solidFill>
                            <a:schemeClr val="dk1"/>
                          </a:solidFill>
                          <a:latin typeface="Times New Roman" pitchFamily="18" charset="0"/>
                          <a:ea typeface="+mn-ea"/>
                          <a:cs typeface="Times New Roman" pitchFamily="18" charset="0"/>
                        </a:rPr>
                        <a:t>I am married.</a:t>
                      </a:r>
                      <a:endParaRPr lang="en-GB" sz="1600" b="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370840">
                <a:tc>
                  <a:txBody>
                    <a:bodyPr/>
                    <a:lstStyle/>
                    <a:p>
                      <a:r>
                        <a:rPr lang="en-GB" b="0" dirty="0" smtClean="0">
                          <a:solidFill>
                            <a:schemeClr val="tx1"/>
                          </a:solidFill>
                          <a:latin typeface="Times New Roman" pitchFamily="18" charset="0"/>
                          <a:cs typeface="Times New Roman" pitchFamily="18" charset="0"/>
                        </a:rPr>
                        <a:t>4</a:t>
                      </a:r>
                      <a:endParaRPr lang="en-GB" b="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GB" sz="1600" kern="1200" baseline="0" dirty="0" smtClean="0">
                          <a:solidFill>
                            <a:schemeClr val="dk1"/>
                          </a:solidFill>
                          <a:latin typeface="Times New Roman" pitchFamily="18" charset="0"/>
                          <a:ea typeface="+mn-ea"/>
                          <a:cs typeface="Times New Roman" pitchFamily="18" charset="0"/>
                        </a:rPr>
                        <a:t>I am not studying at school now.</a:t>
                      </a:r>
                      <a:endParaRPr lang="en-GB" sz="1600" b="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370840">
                <a:tc>
                  <a:txBody>
                    <a:bodyPr/>
                    <a:lstStyle/>
                    <a:p>
                      <a:r>
                        <a:rPr lang="en-GB" b="0" dirty="0" smtClean="0">
                          <a:solidFill>
                            <a:schemeClr val="tx1"/>
                          </a:solidFill>
                          <a:latin typeface="Times New Roman" pitchFamily="18" charset="0"/>
                          <a:cs typeface="Times New Roman" pitchFamily="18" charset="0"/>
                        </a:rPr>
                        <a:t>2</a:t>
                      </a:r>
                      <a:endParaRPr lang="en-GB" b="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GB" sz="1600" kern="1200" baseline="0" dirty="0" smtClean="0">
                          <a:solidFill>
                            <a:schemeClr val="dk1"/>
                          </a:solidFill>
                          <a:latin typeface="Times New Roman" pitchFamily="18" charset="0"/>
                          <a:ea typeface="+mn-ea"/>
                          <a:cs typeface="Times New Roman" pitchFamily="18" charset="0"/>
                        </a:rPr>
                        <a:t>I am particularly interested in machines.</a:t>
                      </a:r>
                      <a:endParaRPr lang="en-GB" sz="1600" b="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370840">
                <a:tc>
                  <a:txBody>
                    <a:bodyPr/>
                    <a:lstStyle/>
                    <a:p>
                      <a:r>
                        <a:rPr lang="en-GB" b="0" dirty="0" smtClean="0">
                          <a:solidFill>
                            <a:schemeClr val="tx1"/>
                          </a:solidFill>
                          <a:latin typeface="Times New Roman" pitchFamily="18" charset="0"/>
                          <a:cs typeface="Times New Roman" pitchFamily="18" charset="0"/>
                        </a:rPr>
                        <a:t>7</a:t>
                      </a:r>
                      <a:endParaRPr lang="en-GB" b="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GB" sz="1600" kern="1200" baseline="0" dirty="0" smtClean="0">
                          <a:solidFill>
                            <a:schemeClr val="dk1"/>
                          </a:solidFill>
                          <a:latin typeface="Times New Roman" pitchFamily="18" charset="0"/>
                          <a:ea typeface="+mn-ea"/>
                          <a:cs typeface="Times New Roman" pitchFamily="18" charset="0"/>
                        </a:rPr>
                        <a:t>I am working full-time as a sales assistant at the moment.</a:t>
                      </a:r>
                      <a:endParaRPr lang="en-GB" sz="1600" b="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370840">
                <a:tc>
                  <a:txBody>
                    <a:bodyPr/>
                    <a:lstStyle/>
                    <a:p>
                      <a:r>
                        <a:rPr lang="en-GB" b="0" dirty="0" smtClean="0">
                          <a:solidFill>
                            <a:schemeClr val="tx1"/>
                          </a:solidFill>
                          <a:latin typeface="Times New Roman" pitchFamily="18" charset="0"/>
                          <a:cs typeface="Times New Roman" pitchFamily="18" charset="0"/>
                        </a:rPr>
                        <a:t>6</a:t>
                      </a:r>
                      <a:endParaRPr lang="en-GB" b="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GB" sz="1600" kern="1200" baseline="0" dirty="0" smtClean="0">
                          <a:solidFill>
                            <a:schemeClr val="dk1"/>
                          </a:solidFill>
                          <a:latin typeface="Times New Roman" pitchFamily="18" charset="0"/>
                          <a:ea typeface="+mn-ea"/>
                          <a:cs typeface="Times New Roman" pitchFamily="18" charset="0"/>
                        </a:rPr>
                        <a:t>I enjoy playing the guitar and writing music.</a:t>
                      </a:r>
                      <a:endParaRPr lang="en-GB" sz="1600" b="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370840">
                <a:tc>
                  <a:txBody>
                    <a:bodyPr/>
                    <a:lstStyle/>
                    <a:p>
                      <a:r>
                        <a:rPr lang="en-GB" b="0" dirty="0" smtClean="0">
                          <a:solidFill>
                            <a:schemeClr val="tx1"/>
                          </a:solidFill>
                          <a:latin typeface="Times New Roman" pitchFamily="18" charset="0"/>
                          <a:cs typeface="Times New Roman" pitchFamily="18" charset="0"/>
                        </a:rPr>
                        <a:t>8</a:t>
                      </a:r>
                      <a:endParaRPr lang="en-GB" b="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GB" sz="1600" kern="1200" baseline="0" dirty="0" smtClean="0">
                          <a:solidFill>
                            <a:schemeClr val="dk1"/>
                          </a:solidFill>
                          <a:latin typeface="Times New Roman" pitchFamily="18" charset="0"/>
                          <a:ea typeface="+mn-ea"/>
                          <a:cs typeface="Times New Roman" pitchFamily="18" charset="0"/>
                        </a:rPr>
                        <a:t>I believe that engineering is the career for me because I like working with machines.</a:t>
                      </a:r>
                      <a:endParaRPr lang="en-GB" sz="1600" b="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370840">
                <a:tc>
                  <a:txBody>
                    <a:bodyPr/>
                    <a:lstStyle/>
                    <a:p>
                      <a:r>
                        <a:rPr lang="en-GB" b="0" dirty="0" smtClean="0">
                          <a:solidFill>
                            <a:schemeClr val="tx1"/>
                          </a:solidFill>
                          <a:latin typeface="Times New Roman" pitchFamily="18" charset="0"/>
                          <a:cs typeface="Times New Roman" pitchFamily="18" charset="0"/>
                        </a:rPr>
                        <a:t>3</a:t>
                      </a:r>
                      <a:endParaRPr lang="en-GB" b="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GB" sz="1600" kern="1200" baseline="0" dirty="0" smtClean="0">
                          <a:solidFill>
                            <a:schemeClr val="dk1"/>
                          </a:solidFill>
                          <a:latin typeface="Times New Roman" pitchFamily="18" charset="0"/>
                          <a:ea typeface="+mn-ea"/>
                          <a:cs typeface="Times New Roman" pitchFamily="18" charset="0"/>
                        </a:rPr>
                        <a:t>I finished school in July 2009.</a:t>
                      </a:r>
                      <a:endParaRPr lang="en-GB" sz="1600" b="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370840">
                <a:tc>
                  <a:txBody>
                    <a:bodyPr/>
                    <a:lstStyle/>
                    <a:p>
                      <a:r>
                        <a:rPr lang="en-GB" b="0" dirty="0" smtClean="0">
                          <a:solidFill>
                            <a:schemeClr val="tx1"/>
                          </a:solidFill>
                          <a:latin typeface="Times New Roman" pitchFamily="18" charset="0"/>
                          <a:cs typeface="Times New Roman" pitchFamily="18" charset="0"/>
                        </a:rPr>
                        <a:t>1</a:t>
                      </a:r>
                      <a:endParaRPr lang="en-GB" b="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GB" sz="1600" kern="1200" baseline="0" dirty="0" smtClean="0">
                          <a:solidFill>
                            <a:schemeClr val="dk1"/>
                          </a:solidFill>
                          <a:latin typeface="Times New Roman" pitchFamily="18" charset="0"/>
                          <a:ea typeface="+mn-ea"/>
                          <a:cs typeface="Times New Roman" pitchFamily="18" charset="0"/>
                        </a:rPr>
                        <a:t>I live in Madrid.</a:t>
                      </a:r>
                      <a:endParaRPr lang="en-GB" sz="1600" b="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370840">
                <a:tc>
                  <a:txBody>
                    <a:bodyPr/>
                    <a:lstStyle/>
                    <a:p>
                      <a:r>
                        <a:rPr lang="en-GB" b="0" dirty="0" smtClean="0">
                          <a:solidFill>
                            <a:schemeClr val="tx1"/>
                          </a:solidFill>
                          <a:latin typeface="Times New Roman" pitchFamily="18" charset="0"/>
                          <a:cs typeface="Times New Roman" pitchFamily="18" charset="0"/>
                        </a:rPr>
                        <a:t>5</a:t>
                      </a:r>
                      <a:endParaRPr lang="en-GB" b="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GB" sz="1600" kern="1200" baseline="0" dirty="0" smtClean="0">
                          <a:solidFill>
                            <a:schemeClr val="dk1"/>
                          </a:solidFill>
                          <a:latin typeface="Times New Roman" pitchFamily="18" charset="0"/>
                          <a:ea typeface="+mn-ea"/>
                          <a:cs typeface="Times New Roman" pitchFamily="18" charset="0"/>
                        </a:rPr>
                        <a:t>I obtained the International Baccalaureate (IB) in 2009.</a:t>
                      </a:r>
                      <a:endParaRPr lang="en-GB" sz="1600" b="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370840">
                <a:tc>
                  <a:txBody>
                    <a:bodyPr/>
                    <a:lstStyle/>
                    <a:p>
                      <a:r>
                        <a:rPr lang="en-GB" b="0" dirty="0" smtClean="0">
                          <a:solidFill>
                            <a:schemeClr val="tx1"/>
                          </a:solidFill>
                          <a:latin typeface="Times New Roman" pitchFamily="18" charset="0"/>
                          <a:cs typeface="Times New Roman" pitchFamily="18" charset="0"/>
                        </a:rPr>
                        <a:t>3</a:t>
                      </a:r>
                      <a:endParaRPr lang="en-GB" b="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GB" sz="1600" kern="1200" baseline="0" dirty="0" smtClean="0">
                          <a:solidFill>
                            <a:schemeClr val="dk1"/>
                          </a:solidFill>
                          <a:latin typeface="Times New Roman" pitchFamily="18" charset="0"/>
                          <a:ea typeface="+mn-ea"/>
                          <a:cs typeface="Times New Roman" pitchFamily="18" charset="0"/>
                        </a:rPr>
                        <a:t>I studied at the American School of Madrid.</a:t>
                      </a:r>
                      <a:endParaRPr lang="en-GB" sz="1600" b="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370840">
                <a:tc>
                  <a:txBody>
                    <a:bodyPr/>
                    <a:lstStyle/>
                    <a:p>
                      <a:r>
                        <a:rPr lang="en-GB" b="0" dirty="0" smtClean="0">
                          <a:solidFill>
                            <a:schemeClr val="tx1"/>
                          </a:solidFill>
                          <a:latin typeface="Times New Roman" pitchFamily="18" charset="0"/>
                          <a:cs typeface="Times New Roman" pitchFamily="18" charset="0"/>
                        </a:rPr>
                        <a:t>2</a:t>
                      </a:r>
                      <a:endParaRPr lang="en-GB" b="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GB" sz="1600" kern="1200" baseline="0" dirty="0" smtClean="0">
                          <a:solidFill>
                            <a:schemeClr val="dk1"/>
                          </a:solidFill>
                          <a:latin typeface="Times New Roman" pitchFamily="18" charset="0"/>
                          <a:ea typeface="+mn-ea"/>
                          <a:cs typeface="Times New Roman" pitchFamily="18" charset="0"/>
                        </a:rPr>
                        <a:t>I want to become an engineer.</a:t>
                      </a:r>
                      <a:endParaRPr lang="en-GB" sz="1600" b="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370840">
                <a:tc>
                  <a:txBody>
                    <a:bodyPr/>
                    <a:lstStyle/>
                    <a:p>
                      <a:r>
                        <a:rPr lang="en-GB" b="0" dirty="0" smtClean="0">
                          <a:solidFill>
                            <a:schemeClr val="tx1"/>
                          </a:solidFill>
                          <a:latin typeface="Times New Roman" pitchFamily="18" charset="0"/>
                          <a:cs typeface="Times New Roman" pitchFamily="18" charset="0"/>
                        </a:rPr>
                        <a:t>5</a:t>
                      </a:r>
                      <a:endParaRPr lang="en-GB" b="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GB" sz="1600" kern="1200" baseline="0" dirty="0" smtClean="0">
                          <a:solidFill>
                            <a:schemeClr val="dk1"/>
                          </a:solidFill>
                          <a:latin typeface="Times New Roman" pitchFamily="18" charset="0"/>
                          <a:ea typeface="+mn-ea"/>
                          <a:cs typeface="Times New Roman" pitchFamily="18" charset="0"/>
                        </a:rPr>
                        <a:t>I scored 38 points in the IB.</a:t>
                      </a:r>
                      <a:endParaRPr lang="en-GB" sz="1600" b="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370840">
                <a:tc>
                  <a:txBody>
                    <a:bodyPr/>
                    <a:lstStyle/>
                    <a:p>
                      <a:r>
                        <a:rPr lang="en-GB" b="0" dirty="0" smtClean="0">
                          <a:solidFill>
                            <a:schemeClr val="tx1"/>
                          </a:solidFill>
                          <a:latin typeface="Times New Roman" pitchFamily="18" charset="0"/>
                          <a:cs typeface="Times New Roman" pitchFamily="18" charset="0"/>
                        </a:rPr>
                        <a:t>1</a:t>
                      </a:r>
                      <a:endParaRPr lang="en-GB" b="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GB" sz="1600" kern="1200" baseline="0" dirty="0" smtClean="0">
                          <a:solidFill>
                            <a:schemeClr val="dk1"/>
                          </a:solidFill>
                          <a:latin typeface="Times New Roman" pitchFamily="18" charset="0"/>
                          <a:ea typeface="+mn-ea"/>
                          <a:cs typeface="Times New Roman" pitchFamily="18" charset="0"/>
                        </a:rPr>
                        <a:t>My name is Pablo Juarez and I am Spanish.</a:t>
                      </a:r>
                      <a:endParaRPr lang="en-GB" sz="1600" b="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370840">
                <a:tc>
                  <a:txBody>
                    <a:bodyPr/>
                    <a:lstStyle/>
                    <a:p>
                      <a:r>
                        <a:rPr lang="en-GB" b="0" dirty="0" smtClean="0">
                          <a:solidFill>
                            <a:schemeClr val="tx1"/>
                          </a:solidFill>
                          <a:latin typeface="Times New Roman" pitchFamily="18" charset="0"/>
                          <a:cs typeface="Times New Roman" pitchFamily="18" charset="0"/>
                        </a:rPr>
                        <a:t>8</a:t>
                      </a:r>
                      <a:endParaRPr lang="en-GB" b="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GB" sz="1600" kern="1200" baseline="0" dirty="0" smtClean="0">
                          <a:solidFill>
                            <a:schemeClr val="dk1"/>
                          </a:solidFill>
                          <a:latin typeface="Times New Roman" pitchFamily="18" charset="0"/>
                          <a:ea typeface="+mn-ea"/>
                          <a:cs typeface="Times New Roman" pitchFamily="18" charset="0"/>
                        </a:rPr>
                        <a:t>In conclusion, I always try hard in my studies.</a:t>
                      </a:r>
                      <a:endParaRPr lang="en-GB" sz="1600" b="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bl>
          </a:graphicData>
        </a:graphic>
      </p:graphicFrame>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txBody>
          <a:bodyPr>
            <a:noAutofit/>
          </a:bodyPr>
          <a:lstStyle/>
          <a:p>
            <a:pPr algn="l">
              <a:lnSpc>
                <a:spcPct val="200000"/>
              </a:lnSpc>
            </a:pPr>
            <a:r>
              <a:rPr lang="en-GB" sz="2400" b="1" dirty="0" smtClean="0">
                <a:solidFill>
                  <a:srgbClr val="FF0000"/>
                </a:solidFill>
                <a:latin typeface="Times New Roman" pitchFamily="18" charset="0"/>
                <a:cs typeface="Times New Roman" pitchFamily="18" charset="0"/>
              </a:rPr>
              <a:t>   1.19  Grammar for writing:</a:t>
            </a:r>
            <a:br>
              <a:rPr lang="en-GB" sz="2400" b="1" dirty="0" smtClean="0">
                <a:solidFill>
                  <a:srgbClr val="FF0000"/>
                </a:solidFill>
                <a:latin typeface="Times New Roman" pitchFamily="18" charset="0"/>
                <a:cs typeface="Times New Roman" pitchFamily="18" charset="0"/>
              </a:rPr>
            </a:br>
            <a:r>
              <a:rPr lang="en-GB" sz="2400" b="1" dirty="0" smtClean="0">
                <a:solidFill>
                  <a:srgbClr val="FF0000"/>
                </a:solidFill>
                <a:latin typeface="Times New Roman" pitchFamily="18" charset="0"/>
                <a:cs typeface="Times New Roman" pitchFamily="18" charset="0"/>
              </a:rPr>
              <a:t>   Present simple; present continuous</a:t>
            </a:r>
            <a:br>
              <a:rPr lang="en-GB" sz="2400" b="1" dirty="0" smtClean="0">
                <a:solidFill>
                  <a:srgbClr val="FF0000"/>
                </a:solidFill>
                <a:latin typeface="Times New Roman" pitchFamily="18" charset="0"/>
                <a:cs typeface="Times New Roman" pitchFamily="18" charset="0"/>
              </a:rPr>
            </a:br>
            <a:r>
              <a:rPr lang="en-GB" sz="2400" b="1" dirty="0" smtClean="0">
                <a:solidFill>
                  <a:srgbClr val="FF0000"/>
                </a:solidFill>
                <a:latin typeface="Times New Roman" pitchFamily="18" charset="0"/>
                <a:cs typeface="Times New Roman" pitchFamily="18" charset="0"/>
              </a:rPr>
              <a:t>  Page. 35</a:t>
            </a:r>
            <a:br>
              <a:rPr lang="en-GB" sz="2400" b="1" dirty="0" smtClean="0">
                <a:solidFill>
                  <a:srgbClr val="FF0000"/>
                </a:solidFill>
                <a:latin typeface="Times New Roman" pitchFamily="18" charset="0"/>
                <a:cs typeface="Times New Roman" pitchFamily="18" charset="0"/>
              </a:rPr>
            </a:br>
            <a:r>
              <a:rPr lang="en-GB" sz="2400" b="1" dirty="0" smtClean="0">
                <a:solidFill>
                  <a:srgbClr val="FF0000"/>
                </a:solidFill>
                <a:latin typeface="Times New Roman" pitchFamily="18" charset="0"/>
                <a:cs typeface="Times New Roman" pitchFamily="18" charset="0"/>
              </a:rPr>
              <a:t/>
            </a:r>
            <a:br>
              <a:rPr lang="en-GB" sz="2400" b="1" dirty="0" smtClean="0">
                <a:solidFill>
                  <a:srgbClr val="FF0000"/>
                </a:solidFill>
                <a:latin typeface="Times New Roman" pitchFamily="18" charset="0"/>
                <a:cs typeface="Times New Roman" pitchFamily="18" charset="0"/>
              </a:rPr>
            </a:br>
            <a:r>
              <a:rPr lang="en-GB" sz="2400" b="1" dirty="0" smtClean="0">
                <a:solidFill>
                  <a:srgbClr val="FF0000"/>
                </a:solidFill>
                <a:latin typeface="Times New Roman" pitchFamily="18" charset="0"/>
                <a:cs typeface="Times New Roman" pitchFamily="18" charset="0"/>
              </a:rPr>
              <a:t>  </a:t>
            </a:r>
            <a:r>
              <a:rPr lang="en-GB" sz="2400" dirty="0" smtClean="0">
                <a:latin typeface="Times New Roman" pitchFamily="18" charset="0"/>
                <a:cs typeface="Times New Roman" pitchFamily="18" charset="0"/>
              </a:rPr>
              <a:t>A. 1. </a:t>
            </a:r>
            <a:br>
              <a:rPr lang="en-GB" sz="2400" dirty="0" smtClean="0">
                <a:latin typeface="Times New Roman" pitchFamily="18" charset="0"/>
                <a:cs typeface="Times New Roman" pitchFamily="18" charset="0"/>
              </a:rPr>
            </a:br>
            <a:r>
              <a:rPr lang="en-GB" sz="2400" dirty="0" smtClean="0">
                <a:latin typeface="Times New Roman" pitchFamily="18" charset="0"/>
                <a:cs typeface="Times New Roman" pitchFamily="18" charset="0"/>
              </a:rPr>
              <a:t>  Nationality, age, marital status (married, single, divorced, etc.), home  </a:t>
            </a:r>
            <a:br>
              <a:rPr lang="en-GB" sz="2400" dirty="0" smtClean="0">
                <a:latin typeface="Times New Roman" pitchFamily="18" charset="0"/>
                <a:cs typeface="Times New Roman" pitchFamily="18" charset="0"/>
              </a:rPr>
            </a:br>
            <a:r>
              <a:rPr lang="en-GB" sz="2400" dirty="0" smtClean="0">
                <a:latin typeface="Times New Roman" pitchFamily="18" charset="0"/>
                <a:cs typeface="Times New Roman" pitchFamily="18" charset="0"/>
              </a:rPr>
              <a:t>  town, place, hobby</a:t>
            </a:r>
            <a:r>
              <a:rPr lang="en-GB" sz="2400" dirty="0" smtClean="0"/>
              <a:t/>
            </a:r>
            <a:br>
              <a:rPr lang="en-GB" sz="2400" dirty="0" smtClean="0"/>
            </a:br>
            <a:endParaRPr lang="en-GB" sz="2400"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txBody>
          <a:bodyPr>
            <a:noAutofit/>
          </a:bodyPr>
          <a:lstStyle/>
          <a:p>
            <a:pPr>
              <a:lnSpc>
                <a:spcPct val="200000"/>
              </a:lnSpc>
            </a:pPr>
            <a:r>
              <a:rPr lang="en-GB" sz="2000" b="1" dirty="0" smtClean="0">
                <a:solidFill>
                  <a:srgbClr val="FF0000"/>
                </a:solidFill>
                <a:latin typeface="Times New Roman" pitchFamily="18" charset="0"/>
                <a:cs typeface="Times New Roman" pitchFamily="18" charset="0"/>
              </a:rPr>
              <a:t>1.19  Grammar for writing:</a:t>
            </a:r>
            <a:br>
              <a:rPr lang="en-GB" sz="2000" b="1" dirty="0" smtClean="0">
                <a:solidFill>
                  <a:srgbClr val="FF0000"/>
                </a:solidFill>
                <a:latin typeface="Times New Roman" pitchFamily="18" charset="0"/>
                <a:cs typeface="Times New Roman" pitchFamily="18" charset="0"/>
              </a:rPr>
            </a:br>
            <a:r>
              <a:rPr lang="en-GB" sz="2000" b="1" dirty="0" smtClean="0">
                <a:solidFill>
                  <a:srgbClr val="FF0000"/>
                </a:solidFill>
                <a:latin typeface="Times New Roman" pitchFamily="18" charset="0"/>
                <a:cs typeface="Times New Roman" pitchFamily="18" charset="0"/>
              </a:rPr>
              <a:t>Present simple; present continuous</a:t>
            </a:r>
            <a:br>
              <a:rPr lang="en-GB" sz="2000" b="1" dirty="0" smtClean="0">
                <a:solidFill>
                  <a:srgbClr val="FF0000"/>
                </a:solidFill>
                <a:latin typeface="Times New Roman" pitchFamily="18" charset="0"/>
                <a:cs typeface="Times New Roman" pitchFamily="18" charset="0"/>
              </a:rPr>
            </a:br>
            <a:r>
              <a:rPr lang="en-GB" sz="2000" b="1" dirty="0" smtClean="0">
                <a:solidFill>
                  <a:srgbClr val="FF0000"/>
                </a:solidFill>
                <a:latin typeface="Times New Roman" pitchFamily="18" charset="0"/>
                <a:cs typeface="Times New Roman" pitchFamily="18" charset="0"/>
              </a:rPr>
              <a:t>Page. 35</a:t>
            </a:r>
            <a:br>
              <a:rPr lang="en-GB" sz="2000" b="1" dirty="0" smtClean="0">
                <a:solidFill>
                  <a:srgbClr val="FF0000"/>
                </a:solidFill>
                <a:latin typeface="Times New Roman" pitchFamily="18" charset="0"/>
                <a:cs typeface="Times New Roman" pitchFamily="18" charset="0"/>
              </a:rPr>
            </a:br>
            <a:r>
              <a:rPr lang="en-GB" sz="2000" dirty="0" smtClean="0">
                <a:latin typeface="Times New Roman" pitchFamily="18" charset="0"/>
                <a:cs typeface="Times New Roman" pitchFamily="18" charset="0"/>
              </a:rPr>
              <a:t>A.  2.  </a:t>
            </a:r>
            <a:r>
              <a:rPr lang="en-GB" sz="2000" dirty="0" smtClean="0"/>
              <a:t/>
            </a:r>
            <a:br>
              <a:rPr lang="en-GB" sz="2000" dirty="0" smtClean="0"/>
            </a:br>
            <a:r>
              <a:rPr lang="en-GB" sz="2000" dirty="0" smtClean="0"/>
              <a:t/>
            </a:r>
            <a:br>
              <a:rPr lang="en-GB" sz="2000" dirty="0" smtClean="0"/>
            </a:br>
            <a:r>
              <a:rPr lang="en-GB" sz="2000" dirty="0" smtClean="0"/>
              <a:t/>
            </a:r>
            <a:br>
              <a:rPr lang="en-GB" sz="2000" dirty="0" smtClean="0"/>
            </a:br>
            <a:r>
              <a:rPr lang="en-GB" sz="2000" dirty="0" smtClean="0"/>
              <a:t/>
            </a:r>
            <a:br>
              <a:rPr lang="en-GB" sz="2000" dirty="0" smtClean="0"/>
            </a:br>
            <a:r>
              <a:rPr lang="en-GB" sz="2000" dirty="0" smtClean="0"/>
              <a:t/>
            </a:r>
            <a:br>
              <a:rPr lang="en-GB" sz="2000" dirty="0" smtClean="0"/>
            </a:br>
            <a:r>
              <a:rPr lang="en-GB" sz="2000" dirty="0" smtClean="0"/>
              <a:t/>
            </a:r>
            <a:br>
              <a:rPr lang="en-GB" sz="2000" dirty="0" smtClean="0"/>
            </a:br>
            <a:endParaRPr lang="en-GB" sz="2000" dirty="0" smtClean="0">
              <a:latin typeface="Times New Roman" pitchFamily="18" charset="0"/>
              <a:cs typeface="Times New Roman" pitchFamily="18" charset="0"/>
            </a:endParaRPr>
          </a:p>
        </p:txBody>
      </p:sp>
      <p:graphicFrame>
        <p:nvGraphicFramePr>
          <p:cNvPr id="4" name="Table 3"/>
          <p:cNvGraphicFramePr>
            <a:graphicFrameLocks noGrp="1"/>
          </p:cNvGraphicFramePr>
          <p:nvPr/>
        </p:nvGraphicFramePr>
        <p:xfrm>
          <a:off x="1500166" y="3286124"/>
          <a:ext cx="6096000" cy="2773680"/>
        </p:xfrm>
        <a:graphic>
          <a:graphicData uri="http://schemas.openxmlformats.org/drawingml/2006/table">
            <a:tbl>
              <a:tblPr firstRow="1" bandRow="1">
                <a:tableStyleId>{5C22544A-7EE6-4342-B048-85BDC9FD1C3A}</a:tableStyleId>
              </a:tblPr>
              <a:tblGrid>
                <a:gridCol w="3048000"/>
                <a:gridCol w="3048000"/>
              </a:tblGrid>
              <a:tr h="370840">
                <a:tc>
                  <a:txBody>
                    <a:bodyPr/>
                    <a:lstStyle/>
                    <a:p>
                      <a:r>
                        <a:rPr lang="en-GB" sz="2000" b="1" kern="1200" baseline="0" dirty="0" smtClean="0">
                          <a:solidFill>
                            <a:srgbClr val="FF0000"/>
                          </a:solidFill>
                          <a:latin typeface="Times New Roman" pitchFamily="18" charset="0"/>
                          <a:ea typeface="+mn-ea"/>
                          <a:cs typeface="Times New Roman" pitchFamily="18" charset="0"/>
                        </a:rPr>
                        <a:t>verb</a:t>
                      </a:r>
                      <a:endParaRPr lang="en-GB" sz="2000" b="1" dirty="0">
                        <a:solidFill>
                          <a:srgbClr val="FF0000"/>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2000" b="1" kern="1200" baseline="0" dirty="0" smtClean="0">
                          <a:solidFill>
                            <a:srgbClr val="FF0000"/>
                          </a:solidFill>
                          <a:latin typeface="Times New Roman" pitchFamily="18" charset="0"/>
                          <a:ea typeface="+mn-ea"/>
                          <a:cs typeface="Times New Roman" pitchFamily="18" charset="0"/>
                        </a:rPr>
                        <a:t>extra information</a:t>
                      </a:r>
                      <a:endParaRPr lang="en-GB" sz="2000" b="1" dirty="0">
                        <a:solidFill>
                          <a:srgbClr val="FF0000"/>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r>
                        <a:rPr lang="en-GB" sz="2000" kern="1200" baseline="0" dirty="0" smtClean="0">
                          <a:solidFill>
                            <a:schemeClr val="dk1"/>
                          </a:solidFill>
                          <a:latin typeface="Times New Roman" pitchFamily="18" charset="0"/>
                          <a:ea typeface="+mn-ea"/>
                          <a:cs typeface="Times New Roman" pitchFamily="18" charset="0"/>
                        </a:rPr>
                        <a:t>live</a:t>
                      </a:r>
                      <a:endParaRPr lang="en-GB" sz="2000" b="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2000" b="0" kern="1200" baseline="0" dirty="0" smtClean="0">
                          <a:solidFill>
                            <a:schemeClr val="tx1"/>
                          </a:solidFill>
                          <a:latin typeface="Times New Roman" pitchFamily="18" charset="0"/>
                          <a:ea typeface="+mn-ea"/>
                          <a:cs typeface="Times New Roman" pitchFamily="18" charset="0"/>
                        </a:rPr>
                        <a:t>place / town</a:t>
                      </a:r>
                      <a:endParaRPr lang="en-GB" sz="2000" b="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r>
                        <a:rPr lang="en-GB" sz="2000" kern="1200" baseline="0" dirty="0" smtClean="0">
                          <a:solidFill>
                            <a:schemeClr val="dk1"/>
                          </a:solidFill>
                          <a:latin typeface="Times New Roman" pitchFamily="18" charset="0"/>
                          <a:ea typeface="+mn-ea"/>
                          <a:cs typeface="Times New Roman" pitchFamily="18" charset="0"/>
                        </a:rPr>
                        <a:t>participate</a:t>
                      </a:r>
                      <a:endParaRPr lang="en-GB" sz="2000" b="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2000" b="0" kern="1200" baseline="0" dirty="0" smtClean="0">
                          <a:solidFill>
                            <a:schemeClr val="tx1"/>
                          </a:solidFill>
                          <a:latin typeface="Times New Roman" pitchFamily="18" charset="0"/>
                          <a:ea typeface="+mn-ea"/>
                          <a:cs typeface="Times New Roman" pitchFamily="18" charset="0"/>
                        </a:rPr>
                        <a:t>activities / sports</a:t>
                      </a:r>
                      <a:endParaRPr lang="en-GB" sz="2000" b="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r>
                        <a:rPr lang="en-GB" sz="2000" kern="1200" baseline="0" dirty="0" smtClean="0">
                          <a:solidFill>
                            <a:schemeClr val="dk1"/>
                          </a:solidFill>
                          <a:latin typeface="Times New Roman" pitchFamily="18" charset="0"/>
                          <a:ea typeface="+mn-ea"/>
                          <a:cs typeface="Times New Roman" pitchFamily="18" charset="0"/>
                        </a:rPr>
                        <a:t>get on with</a:t>
                      </a:r>
                      <a:endParaRPr lang="en-GB" sz="2000" b="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2000" b="0" kern="1200" baseline="0" dirty="0" smtClean="0">
                          <a:solidFill>
                            <a:schemeClr val="tx1"/>
                          </a:solidFill>
                          <a:latin typeface="Times New Roman" pitchFamily="18" charset="0"/>
                          <a:ea typeface="+mn-ea"/>
                          <a:cs typeface="Times New Roman" pitchFamily="18" charset="0"/>
                        </a:rPr>
                        <a:t>people</a:t>
                      </a:r>
                      <a:endParaRPr lang="en-GB" sz="2000" b="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r>
                        <a:rPr lang="en-GB" sz="2000" kern="1200" baseline="0" dirty="0" smtClean="0">
                          <a:solidFill>
                            <a:schemeClr val="dk1"/>
                          </a:solidFill>
                          <a:latin typeface="Times New Roman" pitchFamily="18" charset="0"/>
                          <a:ea typeface="+mn-ea"/>
                          <a:cs typeface="Times New Roman" pitchFamily="18" charset="0"/>
                        </a:rPr>
                        <a:t>play</a:t>
                      </a:r>
                      <a:endParaRPr lang="en-GB" sz="2000" b="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2000" b="0" kern="1200" baseline="0" dirty="0" smtClean="0">
                          <a:solidFill>
                            <a:schemeClr val="tx1"/>
                          </a:solidFill>
                          <a:latin typeface="Times New Roman" pitchFamily="18" charset="0"/>
                          <a:ea typeface="+mn-ea"/>
                          <a:cs typeface="Times New Roman" pitchFamily="18" charset="0"/>
                        </a:rPr>
                        <a:t>sports, games</a:t>
                      </a:r>
                      <a:endParaRPr lang="en-GB" sz="2000" b="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r>
                        <a:rPr lang="en-GB" sz="2000" kern="1200" baseline="0" dirty="0" smtClean="0">
                          <a:solidFill>
                            <a:schemeClr val="dk1"/>
                          </a:solidFill>
                          <a:latin typeface="Times New Roman" pitchFamily="18" charset="0"/>
                          <a:ea typeface="+mn-ea"/>
                          <a:cs typeface="Times New Roman" pitchFamily="18" charset="0"/>
                        </a:rPr>
                        <a:t>have</a:t>
                      </a:r>
                      <a:endParaRPr lang="en-GB" sz="2000" b="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2000" b="0" kern="1200" baseline="0" dirty="0" smtClean="0">
                          <a:solidFill>
                            <a:schemeClr val="tx1"/>
                          </a:solidFill>
                          <a:latin typeface="Times New Roman" pitchFamily="18" charset="0"/>
                          <a:ea typeface="+mn-ea"/>
                          <a:cs typeface="Times New Roman" pitchFamily="18" charset="0"/>
                        </a:rPr>
                        <a:t>qualifications</a:t>
                      </a:r>
                      <a:endParaRPr lang="en-GB" sz="2000" b="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r>
                        <a:rPr lang="en-GB" sz="2000" kern="1200" baseline="0" dirty="0" smtClean="0">
                          <a:solidFill>
                            <a:schemeClr val="dk1"/>
                          </a:solidFill>
                          <a:latin typeface="Times New Roman" pitchFamily="18" charset="0"/>
                          <a:ea typeface="+mn-ea"/>
                          <a:cs typeface="Times New Roman" pitchFamily="18" charset="0"/>
                        </a:rPr>
                        <a:t>go</a:t>
                      </a:r>
                      <a:endParaRPr lang="en-GB" sz="2000" b="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2000" b="0" kern="1200" baseline="0" dirty="0" smtClean="0">
                          <a:solidFill>
                            <a:schemeClr val="tx1"/>
                          </a:solidFill>
                          <a:latin typeface="Times New Roman" pitchFamily="18" charset="0"/>
                          <a:ea typeface="+mn-ea"/>
                          <a:cs typeface="Times New Roman" pitchFamily="18" charset="0"/>
                        </a:rPr>
                        <a:t>place / town</a:t>
                      </a:r>
                      <a:endParaRPr lang="en-GB" sz="2000" b="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txBody>
          <a:bodyPr>
            <a:normAutofit/>
          </a:bodyPr>
          <a:lstStyle/>
          <a:p>
            <a:pPr algn="l">
              <a:lnSpc>
                <a:spcPct val="150000"/>
              </a:lnSpc>
            </a:pPr>
            <a:r>
              <a:rPr lang="en-GB" sz="2800" dirty="0">
                <a:solidFill>
                  <a:srgbClr val="FF0000"/>
                </a:solidFill>
                <a:latin typeface="Times New Roman" pitchFamily="18" charset="0"/>
                <a:cs typeface="Times New Roman" pitchFamily="18" charset="0"/>
              </a:rPr>
              <a:t>1.3    B  p. 14</a:t>
            </a:r>
            <a:r>
              <a:rPr lang="en-GB" sz="2800" dirty="0">
                <a:latin typeface="Times New Roman" pitchFamily="18" charset="0"/>
                <a:cs typeface="Times New Roman" pitchFamily="18" charset="0"/>
              </a:rPr>
              <a:t/>
            </a:r>
            <a:br>
              <a:rPr lang="en-GB" sz="2800" dirty="0">
                <a:latin typeface="Times New Roman" pitchFamily="18" charset="0"/>
                <a:cs typeface="Times New Roman" pitchFamily="18" charset="0"/>
              </a:rPr>
            </a:br>
            <a:r>
              <a:rPr lang="en-GB" sz="2800" dirty="0">
                <a:latin typeface="Times New Roman" pitchFamily="18" charset="0"/>
                <a:cs typeface="Times New Roman" pitchFamily="18" charset="0"/>
              </a:rPr>
              <a:t> </a:t>
            </a:r>
            <a:br>
              <a:rPr lang="en-GB" sz="2800" dirty="0">
                <a:latin typeface="Times New Roman" pitchFamily="18" charset="0"/>
                <a:cs typeface="Times New Roman" pitchFamily="18" charset="0"/>
              </a:rPr>
            </a:br>
            <a:r>
              <a:rPr lang="en-GB" sz="2800" dirty="0">
                <a:latin typeface="Times New Roman" pitchFamily="18" charset="0"/>
                <a:cs typeface="Times New Roman" pitchFamily="18" charset="0"/>
              </a:rPr>
              <a:t>Assignment                       a piece of work to do on your own.</a:t>
            </a:r>
            <a:br>
              <a:rPr lang="en-GB" sz="2800" dirty="0">
                <a:latin typeface="Times New Roman" pitchFamily="18" charset="0"/>
                <a:cs typeface="Times New Roman" pitchFamily="18" charset="0"/>
              </a:rPr>
            </a:br>
            <a:r>
              <a:rPr lang="en-GB" sz="2800" dirty="0">
                <a:latin typeface="Times New Roman" pitchFamily="18" charset="0"/>
                <a:cs typeface="Times New Roman" pitchFamily="18" charset="0"/>
              </a:rPr>
              <a:t>Deadline                            the time to give in an assignment.</a:t>
            </a:r>
            <a:br>
              <a:rPr lang="en-GB" sz="2800" dirty="0">
                <a:latin typeface="Times New Roman" pitchFamily="18" charset="0"/>
                <a:cs typeface="Times New Roman" pitchFamily="18" charset="0"/>
              </a:rPr>
            </a:br>
            <a:r>
              <a:rPr lang="en-GB" sz="2800" dirty="0">
                <a:latin typeface="Times New Roman" pitchFamily="18" charset="0"/>
                <a:cs typeface="Times New Roman" pitchFamily="18" charset="0"/>
              </a:rPr>
              <a:t>Research                            reading articles.</a:t>
            </a:r>
            <a:br>
              <a:rPr lang="en-GB" sz="2800" dirty="0">
                <a:latin typeface="Times New Roman" pitchFamily="18" charset="0"/>
                <a:cs typeface="Times New Roman" pitchFamily="18" charset="0"/>
              </a:rPr>
            </a:br>
            <a:r>
              <a:rPr lang="en-GB" sz="2800" dirty="0">
                <a:latin typeface="Times New Roman" pitchFamily="18" charset="0"/>
                <a:cs typeface="Times New Roman" pitchFamily="18" charset="0"/>
              </a:rPr>
              <a:t>Journal                               academic magazines.</a:t>
            </a:r>
            <a:br>
              <a:rPr lang="en-GB" sz="2800" dirty="0">
                <a:latin typeface="Times New Roman" pitchFamily="18" charset="0"/>
                <a:cs typeface="Times New Roman" pitchFamily="18" charset="0"/>
              </a:rPr>
            </a:br>
            <a:r>
              <a:rPr lang="en-GB" sz="2800" dirty="0">
                <a:latin typeface="Times New Roman" pitchFamily="18" charset="0"/>
                <a:cs typeface="Times New Roman" pitchFamily="18" charset="0"/>
              </a:rPr>
              <a:t>Tutorial                              a small discussion. </a:t>
            </a:r>
            <a:br>
              <a:rPr lang="en-GB" sz="2800" dirty="0">
                <a:latin typeface="Times New Roman" pitchFamily="18" charset="0"/>
                <a:cs typeface="Times New Roman" pitchFamily="18" charset="0"/>
              </a:rPr>
            </a:br>
            <a:endParaRPr lang="en-GB" sz="2800" dirty="0">
              <a:latin typeface="Times New Roman" pitchFamily="18" charset="0"/>
              <a:cs typeface="Times New Roman" pitchFamily="18" charset="0"/>
            </a:endParaRPr>
          </a:p>
        </p:txBody>
      </p:sp>
      <p:cxnSp>
        <p:nvCxnSpPr>
          <p:cNvPr id="7" name="Straight Arrow Connector 6"/>
          <p:cNvCxnSpPr/>
          <p:nvPr/>
        </p:nvCxnSpPr>
        <p:spPr>
          <a:xfrm>
            <a:off x="2000232" y="2571744"/>
            <a:ext cx="1500198"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a:off x="1928794" y="3214686"/>
            <a:ext cx="1643074"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a:off x="1928794" y="3857628"/>
            <a:ext cx="1714512"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a:off x="1928794" y="4500570"/>
            <a:ext cx="1714512"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a:off x="1928794" y="5143512"/>
            <a:ext cx="1714512"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8" name="5-Point Star 7"/>
          <p:cNvSpPr/>
          <p:nvPr/>
        </p:nvSpPr>
        <p:spPr>
          <a:xfrm>
            <a:off x="8429652" y="571480"/>
            <a:ext cx="142876" cy="142876"/>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txBody>
          <a:bodyPr>
            <a:noAutofit/>
          </a:bodyPr>
          <a:lstStyle/>
          <a:p>
            <a:pPr algn="l">
              <a:lnSpc>
                <a:spcPct val="200000"/>
              </a:lnSpc>
            </a:pPr>
            <a:r>
              <a:rPr lang="en-GB" sz="2000" b="1" dirty="0" smtClean="0">
                <a:solidFill>
                  <a:srgbClr val="FF0000"/>
                </a:solidFill>
                <a:latin typeface="Times New Roman" pitchFamily="18" charset="0"/>
                <a:cs typeface="Times New Roman" pitchFamily="18" charset="0"/>
              </a:rPr>
              <a:t>               1.19  Grammar for writing:</a:t>
            </a:r>
            <a:br>
              <a:rPr lang="en-GB" sz="2000" b="1" dirty="0" smtClean="0">
                <a:solidFill>
                  <a:srgbClr val="FF0000"/>
                </a:solidFill>
                <a:latin typeface="Times New Roman" pitchFamily="18" charset="0"/>
                <a:cs typeface="Times New Roman" pitchFamily="18" charset="0"/>
              </a:rPr>
            </a:br>
            <a:r>
              <a:rPr lang="en-GB" sz="2000" b="1" dirty="0" smtClean="0">
                <a:solidFill>
                  <a:srgbClr val="FF0000"/>
                </a:solidFill>
                <a:latin typeface="Times New Roman" pitchFamily="18" charset="0"/>
                <a:cs typeface="Times New Roman" pitchFamily="18" charset="0"/>
              </a:rPr>
              <a:t>               Present simple; present continuous</a:t>
            </a:r>
            <a:br>
              <a:rPr lang="en-GB" sz="2000" b="1" dirty="0" smtClean="0">
                <a:solidFill>
                  <a:srgbClr val="FF0000"/>
                </a:solidFill>
                <a:latin typeface="Times New Roman" pitchFamily="18" charset="0"/>
                <a:cs typeface="Times New Roman" pitchFamily="18" charset="0"/>
              </a:rPr>
            </a:br>
            <a:r>
              <a:rPr lang="en-GB" sz="2000" b="1" dirty="0" smtClean="0">
                <a:solidFill>
                  <a:srgbClr val="FF0000"/>
                </a:solidFill>
                <a:latin typeface="Times New Roman" pitchFamily="18" charset="0"/>
                <a:cs typeface="Times New Roman" pitchFamily="18" charset="0"/>
              </a:rPr>
              <a:t>               Page. 35</a:t>
            </a:r>
            <a:br>
              <a:rPr lang="en-GB" sz="2000" b="1" dirty="0" smtClean="0">
                <a:solidFill>
                  <a:srgbClr val="FF0000"/>
                </a:solidFill>
                <a:latin typeface="Times New Roman" pitchFamily="18" charset="0"/>
                <a:cs typeface="Times New Roman" pitchFamily="18" charset="0"/>
              </a:rPr>
            </a:br>
            <a:r>
              <a:rPr lang="en-GB" sz="2000" b="1" dirty="0" smtClean="0">
                <a:solidFill>
                  <a:srgbClr val="FF0000"/>
                </a:solidFill>
                <a:latin typeface="Times New Roman" pitchFamily="18" charset="0"/>
                <a:cs typeface="Times New Roman" pitchFamily="18" charset="0"/>
              </a:rPr>
              <a:t>               B.1.</a:t>
            </a:r>
            <a:r>
              <a:rPr lang="en-GB" sz="2000" dirty="0" smtClean="0">
                <a:latin typeface="Times New Roman" pitchFamily="18" charset="0"/>
                <a:cs typeface="Times New Roman" pitchFamily="18" charset="0"/>
              </a:rPr>
              <a:t/>
            </a:r>
            <a:br>
              <a:rPr lang="en-GB" sz="2000" dirty="0" smtClean="0">
                <a:latin typeface="Times New Roman" pitchFamily="18" charset="0"/>
                <a:cs typeface="Times New Roman" pitchFamily="18" charset="0"/>
              </a:rPr>
            </a:br>
            <a:r>
              <a:rPr lang="en-GB" sz="2000" dirty="0" smtClean="0">
                <a:latin typeface="Times New Roman" pitchFamily="18" charset="0"/>
                <a:cs typeface="Times New Roman" pitchFamily="18" charset="0"/>
              </a:rPr>
              <a:t>        a. I like studying science.</a:t>
            </a:r>
            <a:br>
              <a:rPr lang="en-GB" sz="2000" dirty="0" smtClean="0">
                <a:latin typeface="Times New Roman" pitchFamily="18" charset="0"/>
                <a:cs typeface="Times New Roman" pitchFamily="18" charset="0"/>
              </a:rPr>
            </a:br>
            <a:r>
              <a:rPr lang="en-GB" sz="2000" dirty="0" smtClean="0">
                <a:latin typeface="Times New Roman" pitchFamily="18" charset="0"/>
                <a:cs typeface="Times New Roman" pitchFamily="18" charset="0"/>
              </a:rPr>
              <a:t>        b. I love teaching young children new things.</a:t>
            </a:r>
            <a:br>
              <a:rPr lang="en-GB" sz="2000" dirty="0" smtClean="0">
                <a:latin typeface="Times New Roman" pitchFamily="18" charset="0"/>
                <a:cs typeface="Times New Roman" pitchFamily="18" charset="0"/>
              </a:rPr>
            </a:br>
            <a:r>
              <a:rPr lang="en-GB" sz="2000" dirty="0" smtClean="0">
                <a:latin typeface="Times New Roman" pitchFamily="18" charset="0"/>
                <a:cs typeface="Times New Roman" pitchFamily="18" charset="0"/>
              </a:rPr>
              <a:t>        c. I enjoy learning mathematics.</a:t>
            </a:r>
            <a:br>
              <a:rPr lang="en-GB" sz="2000" dirty="0" smtClean="0">
                <a:latin typeface="Times New Roman" pitchFamily="18" charset="0"/>
                <a:cs typeface="Times New Roman" pitchFamily="18" charset="0"/>
              </a:rPr>
            </a:br>
            <a:r>
              <a:rPr lang="en-GB" sz="2000" dirty="0" smtClean="0">
                <a:latin typeface="Times New Roman" pitchFamily="18" charset="0"/>
                <a:cs typeface="Times New Roman" pitchFamily="18" charset="0"/>
              </a:rPr>
              <a:t>        d. I want to do a course in medicine.</a:t>
            </a:r>
            <a:br>
              <a:rPr lang="en-GB" sz="2000" dirty="0" smtClean="0">
                <a:latin typeface="Times New Roman" pitchFamily="18" charset="0"/>
                <a:cs typeface="Times New Roman" pitchFamily="18" charset="0"/>
              </a:rPr>
            </a:br>
            <a:r>
              <a:rPr lang="en-GB" sz="2000" dirty="0" smtClean="0">
                <a:latin typeface="Times New Roman" pitchFamily="18" charset="0"/>
                <a:cs typeface="Times New Roman" pitchFamily="18" charset="0"/>
              </a:rPr>
              <a:t>        e. I hope to become a doctor.</a:t>
            </a:r>
            <a:r>
              <a:rPr lang="en-GB" sz="2000" dirty="0" smtClean="0"/>
              <a:t/>
            </a:r>
            <a:br>
              <a:rPr lang="en-GB" sz="2000" dirty="0" smtClean="0"/>
            </a:br>
            <a:endParaRPr lang="en-GB" sz="2000"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txBody>
          <a:bodyPr>
            <a:noAutofit/>
          </a:bodyPr>
          <a:lstStyle/>
          <a:p>
            <a:pPr algn="l">
              <a:lnSpc>
                <a:spcPct val="200000"/>
              </a:lnSpc>
            </a:pPr>
            <a:r>
              <a:rPr lang="en-GB" sz="1800" dirty="0" smtClean="0">
                <a:latin typeface="Times New Roman" pitchFamily="18" charset="0"/>
                <a:cs typeface="Times New Roman" pitchFamily="18" charset="0"/>
              </a:rPr>
              <a:t>                                                    </a:t>
            </a:r>
            <a:r>
              <a:rPr lang="en-GB" sz="1800" dirty="0" smtClean="0">
                <a:solidFill>
                  <a:srgbClr val="FF0000"/>
                </a:solidFill>
                <a:latin typeface="Times New Roman" pitchFamily="18" charset="0"/>
                <a:cs typeface="Times New Roman" pitchFamily="18" charset="0"/>
              </a:rPr>
              <a:t>1.19  Grammar for writing:</a:t>
            </a:r>
            <a:br>
              <a:rPr lang="en-GB" sz="1800" dirty="0" smtClean="0">
                <a:solidFill>
                  <a:srgbClr val="FF0000"/>
                </a:solidFill>
                <a:latin typeface="Times New Roman" pitchFamily="18" charset="0"/>
                <a:cs typeface="Times New Roman" pitchFamily="18" charset="0"/>
              </a:rPr>
            </a:br>
            <a:r>
              <a:rPr lang="en-GB" sz="1800" dirty="0" smtClean="0">
                <a:solidFill>
                  <a:srgbClr val="FF0000"/>
                </a:solidFill>
                <a:latin typeface="Times New Roman" pitchFamily="18" charset="0"/>
                <a:cs typeface="Times New Roman" pitchFamily="18" charset="0"/>
              </a:rPr>
              <a:t>                                                    B.2 </a:t>
            </a:r>
            <a:r>
              <a:rPr lang="en-GB" sz="1800" dirty="0" smtClean="0">
                <a:latin typeface="Times New Roman" pitchFamily="18" charset="0"/>
                <a:cs typeface="Times New Roman" pitchFamily="18" charset="0"/>
              </a:rPr>
              <a:t/>
            </a:r>
            <a:br>
              <a:rPr lang="en-GB" sz="1800" dirty="0" smtClean="0">
                <a:latin typeface="Times New Roman" pitchFamily="18" charset="0"/>
                <a:cs typeface="Times New Roman" pitchFamily="18" charset="0"/>
              </a:rPr>
            </a:br>
            <a:r>
              <a:rPr lang="en-GB" sz="1800" dirty="0" smtClean="0">
                <a:latin typeface="Times New Roman" pitchFamily="18" charset="0"/>
                <a:cs typeface="Times New Roman" pitchFamily="18" charset="0"/>
              </a:rPr>
              <a:t>Present continues =  I’m in the middle of doing something. It means that an action has started but not finished yet. </a:t>
            </a:r>
            <a:br>
              <a:rPr lang="en-GB" sz="1800" dirty="0" smtClean="0">
                <a:latin typeface="Times New Roman" pitchFamily="18" charset="0"/>
                <a:cs typeface="Times New Roman" pitchFamily="18" charset="0"/>
              </a:rPr>
            </a:br>
            <a:r>
              <a:rPr lang="en-GB" sz="1800" dirty="0" smtClean="0">
                <a:latin typeface="Times New Roman" pitchFamily="18" charset="0"/>
                <a:cs typeface="Times New Roman" pitchFamily="18" charset="0"/>
              </a:rPr>
              <a:t>* Subject + am, is, are + verb (</a:t>
            </a:r>
            <a:r>
              <a:rPr lang="en-GB" sz="1800" dirty="0" err="1" smtClean="0">
                <a:latin typeface="Times New Roman" pitchFamily="18" charset="0"/>
                <a:cs typeface="Times New Roman" pitchFamily="18" charset="0"/>
              </a:rPr>
              <a:t>ing</a:t>
            </a:r>
            <a:r>
              <a:rPr lang="en-GB" sz="1800" dirty="0" smtClean="0">
                <a:latin typeface="Times New Roman" pitchFamily="18" charset="0"/>
                <a:cs typeface="Times New Roman" pitchFamily="18" charset="0"/>
              </a:rPr>
              <a:t>)</a:t>
            </a:r>
            <a:br>
              <a:rPr lang="en-GB" sz="1800" dirty="0" smtClean="0">
                <a:latin typeface="Times New Roman" pitchFamily="18" charset="0"/>
                <a:cs typeface="Times New Roman" pitchFamily="18" charset="0"/>
              </a:rPr>
            </a:br>
            <a:r>
              <a:rPr lang="en-GB" sz="1800" dirty="0" err="1" smtClean="0">
                <a:latin typeface="Times New Roman" pitchFamily="18" charset="0"/>
                <a:cs typeface="Times New Roman" pitchFamily="18" charset="0"/>
              </a:rPr>
              <a:t>eg</a:t>
            </a:r>
            <a:r>
              <a:rPr lang="en-GB" sz="1800" dirty="0" smtClean="0">
                <a:latin typeface="Times New Roman" pitchFamily="18" charset="0"/>
                <a:cs typeface="Times New Roman" pitchFamily="18" charset="0"/>
              </a:rPr>
              <a:t>. I am studying.</a:t>
            </a:r>
            <a:br>
              <a:rPr lang="en-GB" sz="1800" dirty="0" smtClean="0">
                <a:latin typeface="Times New Roman" pitchFamily="18" charset="0"/>
                <a:cs typeface="Times New Roman" pitchFamily="18" charset="0"/>
              </a:rPr>
            </a:br>
            <a:r>
              <a:rPr lang="en-GB" sz="1800" dirty="0" smtClean="0">
                <a:latin typeface="Times New Roman" pitchFamily="18" charset="0"/>
                <a:cs typeface="Times New Roman" pitchFamily="18" charset="0"/>
              </a:rPr>
              <a:t>* Negation </a:t>
            </a:r>
            <a:r>
              <a:rPr lang="en-GB" sz="1800" dirty="0" smtClean="0"/>
              <a:t/>
            </a:r>
            <a:br>
              <a:rPr lang="en-GB" sz="1800" dirty="0" smtClean="0"/>
            </a:br>
            <a:r>
              <a:rPr lang="en-GB" sz="1800" dirty="0" smtClean="0">
                <a:latin typeface="Times New Roman" pitchFamily="18" charset="0"/>
                <a:cs typeface="Times New Roman" pitchFamily="18" charset="0"/>
              </a:rPr>
              <a:t> Subject + am, is, are (</a:t>
            </a:r>
            <a:r>
              <a:rPr lang="en-GB" sz="1800" dirty="0" smtClean="0">
                <a:solidFill>
                  <a:srgbClr val="FF0000"/>
                </a:solidFill>
                <a:latin typeface="Times New Roman" pitchFamily="18" charset="0"/>
                <a:cs typeface="Times New Roman" pitchFamily="18" charset="0"/>
              </a:rPr>
              <a:t>not</a:t>
            </a:r>
            <a:r>
              <a:rPr lang="en-GB" sz="1800" dirty="0" smtClean="0">
                <a:latin typeface="Times New Roman" pitchFamily="18" charset="0"/>
                <a:cs typeface="Times New Roman" pitchFamily="18" charset="0"/>
              </a:rPr>
              <a:t>)+ verb (</a:t>
            </a:r>
            <a:r>
              <a:rPr lang="en-GB" sz="1800" dirty="0" err="1" smtClean="0">
                <a:latin typeface="Times New Roman" pitchFamily="18" charset="0"/>
                <a:cs typeface="Times New Roman" pitchFamily="18" charset="0"/>
              </a:rPr>
              <a:t>ing</a:t>
            </a:r>
            <a:r>
              <a:rPr lang="en-GB" sz="1800" dirty="0" smtClean="0">
                <a:latin typeface="Times New Roman" pitchFamily="18" charset="0"/>
                <a:cs typeface="Times New Roman" pitchFamily="18" charset="0"/>
              </a:rPr>
              <a:t>)</a:t>
            </a:r>
            <a:br>
              <a:rPr lang="en-GB" sz="1800" dirty="0" smtClean="0">
                <a:latin typeface="Times New Roman" pitchFamily="18" charset="0"/>
                <a:cs typeface="Times New Roman" pitchFamily="18" charset="0"/>
              </a:rPr>
            </a:br>
            <a:r>
              <a:rPr lang="en-GB" sz="1800" dirty="0" smtClean="0">
                <a:latin typeface="Times New Roman" pitchFamily="18" charset="0"/>
                <a:cs typeface="Times New Roman" pitchFamily="18" charset="0"/>
              </a:rPr>
              <a:t>* Interrogative</a:t>
            </a:r>
            <a:br>
              <a:rPr lang="en-GB" sz="1800" dirty="0" smtClean="0">
                <a:latin typeface="Times New Roman" pitchFamily="18" charset="0"/>
                <a:cs typeface="Times New Roman" pitchFamily="18" charset="0"/>
              </a:rPr>
            </a:br>
            <a:r>
              <a:rPr lang="en-GB" sz="1800" dirty="0" smtClean="0">
                <a:latin typeface="Times New Roman" pitchFamily="18" charset="0"/>
                <a:cs typeface="Times New Roman" pitchFamily="18" charset="0"/>
              </a:rPr>
              <a:t>Verb be + subject + verb (</a:t>
            </a:r>
            <a:r>
              <a:rPr lang="en-GB" sz="1800" dirty="0" err="1" smtClean="0">
                <a:latin typeface="Times New Roman" pitchFamily="18" charset="0"/>
                <a:cs typeface="Times New Roman" pitchFamily="18" charset="0"/>
              </a:rPr>
              <a:t>ing</a:t>
            </a:r>
            <a:r>
              <a:rPr lang="en-GB" sz="1800" dirty="0" smtClean="0">
                <a:latin typeface="Times New Roman" pitchFamily="18" charset="0"/>
                <a:cs typeface="Times New Roman" pitchFamily="18" charset="0"/>
              </a:rPr>
              <a:t>)</a:t>
            </a: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txBody>
          <a:bodyPr>
            <a:noAutofit/>
          </a:bodyPr>
          <a:lstStyle/>
          <a:p>
            <a:pPr algn="l">
              <a:lnSpc>
                <a:spcPct val="150000"/>
              </a:lnSpc>
            </a:pPr>
            <a:r>
              <a:rPr lang="en-GB" sz="1800" b="1" dirty="0" smtClean="0">
                <a:solidFill>
                  <a:srgbClr val="FF0000"/>
                </a:solidFill>
                <a:latin typeface="Times New Roman" pitchFamily="18" charset="0"/>
                <a:cs typeface="Times New Roman" pitchFamily="18" charset="0"/>
              </a:rPr>
              <a:t>    1.20 Applying new writing skills:</a:t>
            </a:r>
            <a:br>
              <a:rPr lang="en-GB" sz="1800" b="1" dirty="0" smtClean="0">
                <a:solidFill>
                  <a:srgbClr val="FF0000"/>
                </a:solidFill>
                <a:latin typeface="Times New Roman" pitchFamily="18" charset="0"/>
                <a:cs typeface="Times New Roman" pitchFamily="18" charset="0"/>
              </a:rPr>
            </a:br>
            <a:r>
              <a:rPr lang="en-GB" sz="1800" b="1" dirty="0" smtClean="0">
                <a:solidFill>
                  <a:srgbClr val="FF0000"/>
                </a:solidFill>
                <a:latin typeface="Times New Roman" pitchFamily="18" charset="0"/>
                <a:cs typeface="Times New Roman" pitchFamily="18" charset="0"/>
              </a:rPr>
              <a:t>    A Personal Statement</a:t>
            </a:r>
            <a:br>
              <a:rPr lang="en-GB" sz="1800" b="1" dirty="0" smtClean="0">
                <a:solidFill>
                  <a:srgbClr val="FF0000"/>
                </a:solidFill>
                <a:latin typeface="Times New Roman" pitchFamily="18" charset="0"/>
                <a:cs typeface="Times New Roman" pitchFamily="18" charset="0"/>
              </a:rPr>
            </a:br>
            <a:r>
              <a:rPr lang="en-GB" sz="1800" b="1" dirty="0" smtClean="0">
                <a:solidFill>
                  <a:srgbClr val="FF0000"/>
                </a:solidFill>
                <a:latin typeface="Times New Roman" pitchFamily="18" charset="0"/>
                <a:cs typeface="Times New Roman" pitchFamily="18" charset="0"/>
              </a:rPr>
              <a:t>    A. Reviewing vocabulary.       Page 36</a:t>
            </a:r>
            <a:br>
              <a:rPr lang="en-GB" sz="1800" b="1" dirty="0" smtClean="0">
                <a:solidFill>
                  <a:srgbClr val="FF0000"/>
                </a:solidFill>
                <a:latin typeface="Times New Roman" pitchFamily="18" charset="0"/>
                <a:cs typeface="Times New Roman" pitchFamily="18" charset="0"/>
              </a:rPr>
            </a:br>
            <a:r>
              <a:rPr lang="en-GB" sz="1800" b="1" dirty="0" smtClean="0">
                <a:solidFill>
                  <a:srgbClr val="FF0000"/>
                </a:solidFill>
                <a:latin typeface="Times New Roman" pitchFamily="18" charset="0"/>
                <a:cs typeface="Times New Roman" pitchFamily="18" charset="0"/>
              </a:rPr>
              <a:t/>
            </a:r>
            <a:br>
              <a:rPr lang="en-GB" sz="1800" b="1" dirty="0" smtClean="0">
                <a:solidFill>
                  <a:srgbClr val="FF0000"/>
                </a:solidFill>
                <a:latin typeface="Times New Roman" pitchFamily="18" charset="0"/>
                <a:cs typeface="Times New Roman" pitchFamily="18" charset="0"/>
              </a:rPr>
            </a:br>
            <a:r>
              <a:rPr lang="en-GB" sz="1800" dirty="0" smtClean="0">
                <a:latin typeface="Times New Roman" pitchFamily="18" charset="0"/>
                <a:cs typeface="Times New Roman" pitchFamily="18" charset="0"/>
              </a:rPr>
              <a:t>     1. apply to </a:t>
            </a:r>
            <a:r>
              <a:rPr lang="en-GB" sz="1800" i="1" dirty="0" smtClean="0">
                <a:latin typeface="Times New Roman" pitchFamily="18" charset="0"/>
                <a:cs typeface="Times New Roman" pitchFamily="18" charset="0"/>
              </a:rPr>
              <a:t>a university</a:t>
            </a:r>
            <a:br>
              <a:rPr lang="en-GB" sz="1800" i="1" dirty="0" smtClean="0">
                <a:latin typeface="Times New Roman" pitchFamily="18" charset="0"/>
                <a:cs typeface="Times New Roman" pitchFamily="18" charset="0"/>
              </a:rPr>
            </a:br>
            <a:r>
              <a:rPr lang="en-GB" sz="1800" i="1" dirty="0" smtClean="0">
                <a:latin typeface="Times New Roman" pitchFamily="18" charset="0"/>
                <a:cs typeface="Times New Roman" pitchFamily="18" charset="0"/>
              </a:rPr>
              <a:t>     </a:t>
            </a:r>
            <a:r>
              <a:rPr lang="en-GB" sz="1800" dirty="0" smtClean="0">
                <a:latin typeface="Times New Roman" pitchFamily="18" charset="0"/>
                <a:cs typeface="Times New Roman" pitchFamily="18" charset="0"/>
              </a:rPr>
              <a:t>2. attend </a:t>
            </a:r>
            <a:r>
              <a:rPr lang="en-GB" sz="1800" i="1" dirty="0" smtClean="0">
                <a:latin typeface="Times New Roman" pitchFamily="18" charset="0"/>
                <a:cs typeface="Times New Roman" pitchFamily="18" charset="0"/>
              </a:rPr>
              <a:t>a school / university</a:t>
            </a:r>
            <a:br>
              <a:rPr lang="en-GB" sz="1800" i="1" dirty="0" smtClean="0">
                <a:latin typeface="Times New Roman" pitchFamily="18" charset="0"/>
                <a:cs typeface="Times New Roman" pitchFamily="18" charset="0"/>
              </a:rPr>
            </a:br>
            <a:r>
              <a:rPr lang="en-GB" sz="1800" i="1" dirty="0" smtClean="0">
                <a:latin typeface="Times New Roman" pitchFamily="18" charset="0"/>
                <a:cs typeface="Times New Roman" pitchFamily="18" charset="0"/>
              </a:rPr>
              <a:t>     </a:t>
            </a:r>
            <a:r>
              <a:rPr lang="en-GB" sz="1800" dirty="0" smtClean="0">
                <a:latin typeface="Times New Roman" pitchFamily="18" charset="0"/>
                <a:cs typeface="Times New Roman" pitchFamily="18" charset="0"/>
              </a:rPr>
              <a:t>3. complete </a:t>
            </a:r>
            <a:r>
              <a:rPr lang="en-GB" sz="1800" i="1" dirty="0" smtClean="0">
                <a:latin typeface="Times New Roman" pitchFamily="18" charset="0"/>
                <a:cs typeface="Times New Roman" pitchFamily="18" charset="0"/>
              </a:rPr>
              <a:t>a form</a:t>
            </a:r>
            <a:br>
              <a:rPr lang="en-GB" sz="1800" i="1" dirty="0" smtClean="0">
                <a:latin typeface="Times New Roman" pitchFamily="18" charset="0"/>
                <a:cs typeface="Times New Roman" pitchFamily="18" charset="0"/>
              </a:rPr>
            </a:br>
            <a:r>
              <a:rPr lang="en-GB" sz="1800" i="1" dirty="0" smtClean="0">
                <a:latin typeface="Times New Roman" pitchFamily="18" charset="0"/>
                <a:cs typeface="Times New Roman" pitchFamily="18" charset="0"/>
              </a:rPr>
              <a:t>     </a:t>
            </a:r>
            <a:r>
              <a:rPr lang="en-GB" sz="1800" dirty="0" smtClean="0">
                <a:latin typeface="Times New Roman" pitchFamily="18" charset="0"/>
                <a:cs typeface="Times New Roman" pitchFamily="18" charset="0"/>
              </a:rPr>
              <a:t>4. enrol at </a:t>
            </a:r>
            <a:r>
              <a:rPr lang="en-GB" sz="1800" i="1" dirty="0" smtClean="0">
                <a:latin typeface="Times New Roman" pitchFamily="18" charset="0"/>
                <a:cs typeface="Times New Roman" pitchFamily="18" charset="0"/>
              </a:rPr>
              <a:t>a college</a:t>
            </a:r>
            <a:br>
              <a:rPr lang="en-GB" sz="1800" i="1" dirty="0" smtClean="0">
                <a:latin typeface="Times New Roman" pitchFamily="18" charset="0"/>
                <a:cs typeface="Times New Roman" pitchFamily="18" charset="0"/>
              </a:rPr>
            </a:br>
            <a:r>
              <a:rPr lang="en-GB" sz="1800" i="1" dirty="0" smtClean="0">
                <a:latin typeface="Times New Roman" pitchFamily="18" charset="0"/>
                <a:cs typeface="Times New Roman" pitchFamily="18" charset="0"/>
              </a:rPr>
              <a:t>     </a:t>
            </a:r>
            <a:r>
              <a:rPr lang="en-GB" sz="1800" dirty="0" smtClean="0">
                <a:latin typeface="Times New Roman" pitchFamily="18" charset="0"/>
                <a:cs typeface="Times New Roman" pitchFamily="18" charset="0"/>
              </a:rPr>
              <a:t>5. have </a:t>
            </a:r>
            <a:r>
              <a:rPr lang="en-GB" sz="1800" i="1" dirty="0" smtClean="0">
                <a:latin typeface="Times New Roman" pitchFamily="18" charset="0"/>
                <a:cs typeface="Times New Roman" pitchFamily="18" charset="0"/>
              </a:rPr>
              <a:t>a certificate</a:t>
            </a:r>
            <a:br>
              <a:rPr lang="en-GB" sz="1800" i="1" dirty="0" smtClean="0">
                <a:latin typeface="Times New Roman" pitchFamily="18" charset="0"/>
                <a:cs typeface="Times New Roman" pitchFamily="18" charset="0"/>
              </a:rPr>
            </a:br>
            <a:r>
              <a:rPr lang="en-GB" sz="1800" i="1" dirty="0" smtClean="0">
                <a:latin typeface="Times New Roman" pitchFamily="18" charset="0"/>
                <a:cs typeface="Times New Roman" pitchFamily="18" charset="0"/>
              </a:rPr>
              <a:t>     </a:t>
            </a:r>
            <a:r>
              <a:rPr lang="en-GB" sz="1800" dirty="0" smtClean="0">
                <a:latin typeface="Times New Roman" pitchFamily="18" charset="0"/>
                <a:cs typeface="Times New Roman" pitchFamily="18" charset="0"/>
              </a:rPr>
              <a:t>6. lead </a:t>
            </a:r>
            <a:r>
              <a:rPr lang="en-GB" sz="1800" i="1" dirty="0" smtClean="0">
                <a:latin typeface="Times New Roman" pitchFamily="18" charset="0"/>
                <a:cs typeface="Times New Roman" pitchFamily="18" charset="0"/>
              </a:rPr>
              <a:t>a group / club</a:t>
            </a:r>
            <a:br>
              <a:rPr lang="en-GB" sz="1800" i="1" dirty="0" smtClean="0">
                <a:latin typeface="Times New Roman" pitchFamily="18" charset="0"/>
                <a:cs typeface="Times New Roman" pitchFamily="18" charset="0"/>
              </a:rPr>
            </a:br>
            <a:r>
              <a:rPr lang="en-GB" sz="1800" i="1" dirty="0" smtClean="0">
                <a:latin typeface="Times New Roman" pitchFamily="18" charset="0"/>
                <a:cs typeface="Times New Roman" pitchFamily="18" charset="0"/>
              </a:rPr>
              <a:t>     </a:t>
            </a:r>
            <a:r>
              <a:rPr lang="en-GB" sz="1800" dirty="0" smtClean="0">
                <a:latin typeface="Times New Roman" pitchFamily="18" charset="0"/>
                <a:cs typeface="Times New Roman" pitchFamily="18" charset="0"/>
              </a:rPr>
              <a:t>7. obtain </a:t>
            </a:r>
            <a:r>
              <a:rPr lang="en-GB" sz="1800" i="1" dirty="0" smtClean="0">
                <a:latin typeface="Times New Roman" pitchFamily="18" charset="0"/>
                <a:cs typeface="Times New Roman" pitchFamily="18" charset="0"/>
              </a:rPr>
              <a:t>certificates</a:t>
            </a:r>
            <a:br>
              <a:rPr lang="en-GB" sz="1800" i="1" dirty="0" smtClean="0">
                <a:latin typeface="Times New Roman" pitchFamily="18" charset="0"/>
                <a:cs typeface="Times New Roman" pitchFamily="18" charset="0"/>
              </a:rPr>
            </a:br>
            <a:r>
              <a:rPr lang="en-GB" sz="1800" i="1" dirty="0" smtClean="0">
                <a:latin typeface="Times New Roman" pitchFamily="18" charset="0"/>
                <a:cs typeface="Times New Roman" pitchFamily="18" charset="0"/>
              </a:rPr>
              <a:t>     </a:t>
            </a:r>
            <a:r>
              <a:rPr lang="en-GB" sz="1800" dirty="0" smtClean="0">
                <a:latin typeface="Times New Roman" pitchFamily="18" charset="0"/>
                <a:cs typeface="Times New Roman" pitchFamily="18" charset="0"/>
              </a:rPr>
              <a:t>8. play </a:t>
            </a:r>
            <a:r>
              <a:rPr lang="en-GB" sz="1800" i="1" dirty="0" smtClean="0">
                <a:latin typeface="Times New Roman" pitchFamily="18" charset="0"/>
                <a:cs typeface="Times New Roman" pitchFamily="18" charset="0"/>
              </a:rPr>
              <a:t>a sport / musical instrument</a:t>
            </a:r>
            <a:br>
              <a:rPr lang="en-GB" sz="1800" i="1" dirty="0" smtClean="0">
                <a:latin typeface="Times New Roman" pitchFamily="18" charset="0"/>
                <a:cs typeface="Times New Roman" pitchFamily="18" charset="0"/>
              </a:rPr>
            </a:br>
            <a:r>
              <a:rPr lang="en-GB" sz="1800" i="1" dirty="0" smtClean="0">
                <a:latin typeface="Times New Roman" pitchFamily="18" charset="0"/>
                <a:cs typeface="Times New Roman" pitchFamily="18" charset="0"/>
              </a:rPr>
              <a:t>     </a:t>
            </a:r>
            <a:r>
              <a:rPr lang="en-GB" sz="1800" dirty="0" smtClean="0">
                <a:latin typeface="Times New Roman" pitchFamily="18" charset="0"/>
                <a:cs typeface="Times New Roman" pitchFamily="18" charset="0"/>
              </a:rPr>
              <a:t>9. study </a:t>
            </a:r>
            <a:r>
              <a:rPr lang="en-GB" sz="1800" i="1" dirty="0" smtClean="0">
                <a:latin typeface="Times New Roman" pitchFamily="18" charset="0"/>
                <a:cs typeface="Times New Roman" pitchFamily="18" charset="0"/>
              </a:rPr>
              <a:t>a subject</a:t>
            </a:r>
            <a:br>
              <a:rPr lang="en-GB" sz="1800" i="1" dirty="0" smtClean="0">
                <a:latin typeface="Times New Roman" pitchFamily="18" charset="0"/>
                <a:cs typeface="Times New Roman" pitchFamily="18" charset="0"/>
              </a:rPr>
            </a:br>
            <a:r>
              <a:rPr lang="en-GB" sz="1800" i="1" dirty="0" smtClean="0">
                <a:latin typeface="Times New Roman" pitchFamily="18" charset="0"/>
                <a:cs typeface="Times New Roman" pitchFamily="18" charset="0"/>
              </a:rPr>
              <a:t>    </a:t>
            </a:r>
            <a:r>
              <a:rPr lang="en-GB" sz="1800" dirty="0" smtClean="0">
                <a:latin typeface="Times New Roman" pitchFamily="18" charset="0"/>
                <a:cs typeface="Times New Roman" pitchFamily="18" charset="0"/>
              </a:rPr>
              <a:t>10. take </a:t>
            </a:r>
            <a:r>
              <a:rPr lang="en-GB" sz="1800" i="1" dirty="0" smtClean="0">
                <a:latin typeface="Times New Roman" pitchFamily="18" charset="0"/>
                <a:cs typeface="Times New Roman" pitchFamily="18" charset="0"/>
              </a:rPr>
              <a:t>exams</a:t>
            </a:r>
            <a:endParaRPr lang="en-GB" sz="1800" dirty="0" smtClean="0">
              <a:solidFill>
                <a:srgbClr val="FF00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txBody>
          <a:bodyPr>
            <a:noAutofit/>
          </a:bodyPr>
          <a:lstStyle/>
          <a:p>
            <a:pPr algn="l">
              <a:lnSpc>
                <a:spcPct val="200000"/>
              </a:lnSpc>
            </a:pPr>
            <a:r>
              <a:rPr lang="en-GB" sz="1800" b="1" dirty="0" smtClean="0">
                <a:solidFill>
                  <a:srgbClr val="FF0000"/>
                </a:solidFill>
                <a:latin typeface="Times New Roman" pitchFamily="18" charset="0"/>
                <a:cs typeface="Times New Roman" pitchFamily="18" charset="0"/>
              </a:rPr>
              <a:t>    1.20 Applying new writing skills:</a:t>
            </a:r>
            <a:br>
              <a:rPr lang="en-GB" sz="1800" b="1" dirty="0" smtClean="0">
                <a:solidFill>
                  <a:srgbClr val="FF0000"/>
                </a:solidFill>
                <a:latin typeface="Times New Roman" pitchFamily="18" charset="0"/>
                <a:cs typeface="Times New Roman" pitchFamily="18" charset="0"/>
              </a:rPr>
            </a:br>
            <a:r>
              <a:rPr lang="en-GB" sz="1800" b="1" dirty="0" smtClean="0">
                <a:solidFill>
                  <a:srgbClr val="FF0000"/>
                </a:solidFill>
                <a:latin typeface="Times New Roman" pitchFamily="18" charset="0"/>
                <a:cs typeface="Times New Roman" pitchFamily="18" charset="0"/>
              </a:rPr>
              <a:t>    B. Key writing stages</a:t>
            </a:r>
            <a:br>
              <a:rPr lang="en-GB" sz="1800" b="1" dirty="0" smtClean="0">
                <a:solidFill>
                  <a:srgbClr val="FF0000"/>
                </a:solidFill>
                <a:latin typeface="Times New Roman" pitchFamily="18" charset="0"/>
                <a:cs typeface="Times New Roman" pitchFamily="18" charset="0"/>
              </a:rPr>
            </a:br>
            <a:r>
              <a:rPr lang="en-GB" sz="1800" b="1" dirty="0" smtClean="0">
                <a:solidFill>
                  <a:srgbClr val="FF0000"/>
                </a:solidFill>
                <a:latin typeface="Times New Roman" pitchFamily="18" charset="0"/>
                <a:cs typeface="Times New Roman" pitchFamily="18" charset="0"/>
              </a:rPr>
              <a:t>    Page 36</a:t>
            </a:r>
            <a:br>
              <a:rPr lang="en-GB" sz="1800" b="1" dirty="0" smtClean="0">
                <a:solidFill>
                  <a:srgbClr val="FF0000"/>
                </a:solidFill>
                <a:latin typeface="Times New Roman" pitchFamily="18" charset="0"/>
                <a:cs typeface="Times New Roman" pitchFamily="18" charset="0"/>
              </a:rPr>
            </a:br>
            <a:r>
              <a:rPr lang="en-GB" sz="1800" b="1" dirty="0" smtClean="0">
                <a:solidFill>
                  <a:srgbClr val="FF0000"/>
                </a:solidFill>
                <a:latin typeface="Times New Roman" pitchFamily="18" charset="0"/>
                <a:cs typeface="Times New Roman" pitchFamily="18" charset="0"/>
              </a:rPr>
              <a:t/>
            </a:r>
            <a:br>
              <a:rPr lang="en-GB" sz="1800" b="1" dirty="0" smtClean="0">
                <a:solidFill>
                  <a:srgbClr val="FF0000"/>
                </a:solidFill>
                <a:latin typeface="Times New Roman" pitchFamily="18" charset="0"/>
                <a:cs typeface="Times New Roman" pitchFamily="18" charset="0"/>
              </a:rPr>
            </a:br>
            <a:r>
              <a:rPr lang="en-GB" sz="1800" b="1" dirty="0" smtClean="0">
                <a:solidFill>
                  <a:srgbClr val="FF0000"/>
                </a:solidFill>
                <a:latin typeface="Times New Roman" pitchFamily="18" charset="0"/>
                <a:cs typeface="Times New Roman" pitchFamily="18" charset="0"/>
              </a:rPr>
              <a:t>    </a:t>
            </a:r>
            <a:r>
              <a:rPr lang="en-GB" sz="1800" b="1" dirty="0" smtClean="0">
                <a:latin typeface="Times New Roman" pitchFamily="18" charset="0"/>
                <a:cs typeface="Times New Roman" pitchFamily="18" charset="0"/>
              </a:rPr>
              <a:t>The TOWER of writing.</a:t>
            </a:r>
            <a:br>
              <a:rPr lang="en-GB" sz="1800" b="1" dirty="0" smtClean="0">
                <a:latin typeface="Times New Roman" pitchFamily="18" charset="0"/>
                <a:cs typeface="Times New Roman" pitchFamily="18" charset="0"/>
              </a:rPr>
            </a:br>
            <a:r>
              <a:rPr lang="en-GB" sz="1800" b="1" dirty="0" smtClean="0">
                <a:latin typeface="Times New Roman" pitchFamily="18" charset="0"/>
                <a:cs typeface="Times New Roman" pitchFamily="18" charset="0"/>
              </a:rPr>
              <a:t>    T = Think </a:t>
            </a:r>
            <a:br>
              <a:rPr lang="en-GB" sz="1800" b="1" dirty="0" smtClean="0">
                <a:latin typeface="Times New Roman" pitchFamily="18" charset="0"/>
                <a:cs typeface="Times New Roman" pitchFamily="18" charset="0"/>
              </a:rPr>
            </a:br>
            <a:r>
              <a:rPr lang="en-GB" sz="1800" b="1" dirty="0" smtClean="0">
                <a:latin typeface="Times New Roman" pitchFamily="18" charset="0"/>
                <a:cs typeface="Times New Roman" pitchFamily="18" charset="0"/>
              </a:rPr>
              <a:t>    O = Organize.</a:t>
            </a:r>
            <a:br>
              <a:rPr lang="en-GB" sz="1800" b="1" dirty="0" smtClean="0">
                <a:latin typeface="Times New Roman" pitchFamily="18" charset="0"/>
                <a:cs typeface="Times New Roman" pitchFamily="18" charset="0"/>
              </a:rPr>
            </a:br>
            <a:r>
              <a:rPr lang="en-GB" sz="1800" b="1" dirty="0" smtClean="0">
                <a:latin typeface="Times New Roman" pitchFamily="18" charset="0"/>
                <a:cs typeface="Times New Roman" pitchFamily="18" charset="0"/>
              </a:rPr>
              <a:t>    W = Write </a:t>
            </a:r>
            <a:br>
              <a:rPr lang="en-GB" sz="1800" b="1" dirty="0" smtClean="0">
                <a:latin typeface="Times New Roman" pitchFamily="18" charset="0"/>
                <a:cs typeface="Times New Roman" pitchFamily="18" charset="0"/>
              </a:rPr>
            </a:br>
            <a:r>
              <a:rPr lang="en-GB" sz="1800" b="1" dirty="0" smtClean="0">
                <a:latin typeface="Times New Roman" pitchFamily="18" charset="0"/>
                <a:cs typeface="Times New Roman" pitchFamily="18" charset="0"/>
              </a:rPr>
              <a:t>    E= Edit </a:t>
            </a:r>
            <a:br>
              <a:rPr lang="en-GB" sz="1800" b="1" dirty="0" smtClean="0">
                <a:latin typeface="Times New Roman" pitchFamily="18" charset="0"/>
                <a:cs typeface="Times New Roman" pitchFamily="18" charset="0"/>
              </a:rPr>
            </a:br>
            <a:r>
              <a:rPr lang="en-GB" sz="1800" b="1" dirty="0" smtClean="0">
                <a:latin typeface="Times New Roman" pitchFamily="18" charset="0"/>
                <a:cs typeface="Times New Roman" pitchFamily="18" charset="0"/>
              </a:rPr>
              <a:t>    R= Rewrite.</a:t>
            </a:r>
            <a:endParaRPr lang="en-GB" sz="1800"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txBody>
          <a:bodyPr>
            <a:noAutofit/>
          </a:bodyPr>
          <a:lstStyle/>
          <a:p>
            <a:pPr algn="l">
              <a:lnSpc>
                <a:spcPct val="200000"/>
              </a:lnSpc>
            </a:pPr>
            <a:r>
              <a:rPr lang="en-GB" sz="1800" b="1" dirty="0" smtClean="0">
                <a:solidFill>
                  <a:srgbClr val="FF0000"/>
                </a:solidFill>
                <a:latin typeface="Times New Roman" pitchFamily="18" charset="0"/>
                <a:cs typeface="Times New Roman" pitchFamily="18" charset="0"/>
              </a:rPr>
              <a:t>                                                </a:t>
            </a:r>
            <a:r>
              <a:rPr lang="en-GB" sz="1800" b="1" dirty="0" smtClean="0"/>
              <a:t>Portfolio: Activities and clubs </a:t>
            </a:r>
            <a:r>
              <a:rPr lang="en-GB" sz="1800" b="1" dirty="0" smtClean="0">
                <a:solidFill>
                  <a:srgbClr val="FF0000"/>
                </a:solidFill>
                <a:latin typeface="Times New Roman" pitchFamily="18" charset="0"/>
                <a:cs typeface="Times New Roman" pitchFamily="18" charset="0"/>
              </a:rPr>
              <a:t/>
            </a:r>
            <a:br>
              <a:rPr lang="en-GB" sz="1800" b="1" dirty="0" smtClean="0">
                <a:solidFill>
                  <a:srgbClr val="FF0000"/>
                </a:solidFill>
                <a:latin typeface="Times New Roman" pitchFamily="18" charset="0"/>
                <a:cs typeface="Times New Roman" pitchFamily="18" charset="0"/>
              </a:rPr>
            </a:br>
            <a:r>
              <a:rPr lang="en-GB" sz="1800" b="1" dirty="0" smtClean="0">
                <a:solidFill>
                  <a:srgbClr val="FF0000"/>
                </a:solidFill>
                <a:latin typeface="Times New Roman" pitchFamily="18" charset="0"/>
                <a:cs typeface="Times New Roman" pitchFamily="18" charset="0"/>
              </a:rPr>
              <a:t>                                                Page 37</a:t>
            </a:r>
            <a:br>
              <a:rPr lang="en-GB" sz="1800" b="1" dirty="0" smtClean="0">
                <a:solidFill>
                  <a:srgbClr val="FF0000"/>
                </a:solidFill>
                <a:latin typeface="Times New Roman" pitchFamily="18" charset="0"/>
                <a:cs typeface="Times New Roman" pitchFamily="18" charset="0"/>
              </a:rPr>
            </a:br>
            <a:r>
              <a:rPr lang="en-GB" sz="1800" b="1" dirty="0" smtClean="0">
                <a:solidFill>
                  <a:srgbClr val="FF0000"/>
                </a:solidFill>
                <a:latin typeface="Times New Roman" pitchFamily="18" charset="0"/>
                <a:cs typeface="Times New Roman" pitchFamily="18" charset="0"/>
              </a:rPr>
              <a:t>                                                A. Activating ideas.</a:t>
            </a:r>
            <a:br>
              <a:rPr lang="en-GB" sz="1800" b="1" dirty="0" smtClean="0">
                <a:solidFill>
                  <a:srgbClr val="FF0000"/>
                </a:solidFill>
                <a:latin typeface="Times New Roman" pitchFamily="18" charset="0"/>
                <a:cs typeface="Times New Roman" pitchFamily="18" charset="0"/>
              </a:rPr>
            </a:br>
            <a:r>
              <a:rPr lang="en-GB" sz="1800" b="1" dirty="0" smtClean="0">
                <a:solidFill>
                  <a:srgbClr val="FF0000"/>
                </a:solidFill>
                <a:latin typeface="Times New Roman" pitchFamily="18" charset="0"/>
                <a:cs typeface="Times New Roman" pitchFamily="18" charset="0"/>
              </a:rPr>
              <a:t/>
            </a:r>
            <a:br>
              <a:rPr lang="en-GB" sz="1800" b="1" dirty="0" smtClean="0">
                <a:solidFill>
                  <a:srgbClr val="FF0000"/>
                </a:solidFill>
                <a:latin typeface="Times New Roman" pitchFamily="18" charset="0"/>
                <a:cs typeface="Times New Roman" pitchFamily="18" charset="0"/>
              </a:rPr>
            </a:br>
            <a:r>
              <a:rPr lang="en-GB" sz="1800" b="1" dirty="0" smtClean="0">
                <a:solidFill>
                  <a:srgbClr val="FF0000"/>
                </a:solidFill>
                <a:latin typeface="Times New Roman" pitchFamily="18" charset="0"/>
                <a:cs typeface="Times New Roman" pitchFamily="18" charset="0"/>
              </a:rPr>
              <a:t/>
            </a:r>
            <a:br>
              <a:rPr lang="en-GB" sz="1800" b="1" dirty="0" smtClean="0">
                <a:solidFill>
                  <a:srgbClr val="FF0000"/>
                </a:solidFill>
                <a:latin typeface="Times New Roman" pitchFamily="18" charset="0"/>
                <a:cs typeface="Times New Roman" pitchFamily="18" charset="0"/>
              </a:rPr>
            </a:br>
            <a:r>
              <a:rPr lang="en-GB" sz="1800" b="1" dirty="0" smtClean="0">
                <a:solidFill>
                  <a:srgbClr val="FF0000"/>
                </a:solidFill>
                <a:latin typeface="Times New Roman" pitchFamily="18" charset="0"/>
                <a:cs typeface="Times New Roman" pitchFamily="18" charset="0"/>
              </a:rPr>
              <a:t/>
            </a:r>
            <a:br>
              <a:rPr lang="en-GB" sz="1800" b="1" dirty="0" smtClean="0">
                <a:solidFill>
                  <a:srgbClr val="FF0000"/>
                </a:solidFill>
                <a:latin typeface="Times New Roman" pitchFamily="18" charset="0"/>
                <a:cs typeface="Times New Roman" pitchFamily="18" charset="0"/>
              </a:rPr>
            </a:br>
            <a:r>
              <a:rPr lang="en-GB" sz="1800" b="1" dirty="0" smtClean="0">
                <a:solidFill>
                  <a:srgbClr val="FF0000"/>
                </a:solidFill>
                <a:latin typeface="Times New Roman" pitchFamily="18" charset="0"/>
                <a:cs typeface="Times New Roman" pitchFamily="18" charset="0"/>
              </a:rPr>
              <a:t/>
            </a:r>
            <a:br>
              <a:rPr lang="en-GB" sz="1800" b="1" dirty="0" smtClean="0">
                <a:solidFill>
                  <a:srgbClr val="FF0000"/>
                </a:solidFill>
                <a:latin typeface="Times New Roman" pitchFamily="18" charset="0"/>
                <a:cs typeface="Times New Roman" pitchFamily="18" charset="0"/>
              </a:rPr>
            </a:br>
            <a:r>
              <a:rPr lang="en-GB" sz="1800" b="1" dirty="0" smtClean="0">
                <a:solidFill>
                  <a:srgbClr val="FF0000"/>
                </a:solidFill>
                <a:latin typeface="Times New Roman" pitchFamily="18" charset="0"/>
                <a:cs typeface="Times New Roman" pitchFamily="18" charset="0"/>
              </a:rPr>
              <a:t/>
            </a:r>
            <a:br>
              <a:rPr lang="en-GB" sz="1800" b="1" dirty="0" smtClean="0">
                <a:solidFill>
                  <a:srgbClr val="FF0000"/>
                </a:solidFill>
                <a:latin typeface="Times New Roman" pitchFamily="18" charset="0"/>
                <a:cs typeface="Times New Roman" pitchFamily="18" charset="0"/>
              </a:rPr>
            </a:br>
            <a:endParaRPr lang="en-GB" sz="1800" dirty="0" smtClean="0">
              <a:latin typeface="Times New Roman" pitchFamily="18" charset="0"/>
              <a:cs typeface="Times New Roman" pitchFamily="18" charset="0"/>
            </a:endParaRPr>
          </a:p>
        </p:txBody>
      </p:sp>
      <p:graphicFrame>
        <p:nvGraphicFramePr>
          <p:cNvPr id="3" name="Table 2"/>
          <p:cNvGraphicFramePr>
            <a:graphicFrameLocks noGrp="1"/>
          </p:cNvGraphicFramePr>
          <p:nvPr/>
        </p:nvGraphicFramePr>
        <p:xfrm>
          <a:off x="1142976" y="3571876"/>
          <a:ext cx="7177494" cy="1280160"/>
        </p:xfrm>
        <a:graphic>
          <a:graphicData uri="http://schemas.openxmlformats.org/drawingml/2006/table">
            <a:tbl>
              <a:tblPr firstRow="1" bandRow="1">
                <a:tableStyleId>{5C22544A-7EE6-4342-B048-85BDC9FD1C3A}</a:tableStyleId>
              </a:tblPr>
              <a:tblGrid>
                <a:gridCol w="805879"/>
                <a:gridCol w="1694451"/>
                <a:gridCol w="2571768"/>
                <a:gridCol w="2105396"/>
              </a:tblGrid>
              <a:tr h="370840">
                <a:tc>
                  <a:txBody>
                    <a:bodyPr/>
                    <a:lstStyle/>
                    <a:p>
                      <a:r>
                        <a:rPr lang="en-GB" sz="1800" b="0" kern="1200" baseline="0" dirty="0" smtClean="0">
                          <a:solidFill>
                            <a:schemeClr val="tx1"/>
                          </a:solidFill>
                          <a:latin typeface="Times New Roman" pitchFamily="18" charset="0"/>
                          <a:ea typeface="+mn-ea"/>
                          <a:cs typeface="Times New Roman" pitchFamily="18" charset="0"/>
                        </a:rPr>
                        <a:t>chess</a:t>
                      </a:r>
                      <a:endParaRPr lang="en-GB" b="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800" b="0" kern="1200" baseline="0" dirty="0" smtClean="0">
                          <a:solidFill>
                            <a:schemeClr val="tx1"/>
                          </a:solidFill>
                          <a:latin typeface="Times New Roman" pitchFamily="18" charset="0"/>
                          <a:ea typeface="+mn-ea"/>
                          <a:cs typeface="Times New Roman" pitchFamily="18" charset="0"/>
                        </a:rPr>
                        <a:t>Public speaking /debates</a:t>
                      </a:r>
                      <a:endParaRPr lang="en-GB" b="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800" b="0" kern="1200" baseline="0" dirty="0" smtClean="0">
                          <a:solidFill>
                            <a:schemeClr val="tx1"/>
                          </a:solidFill>
                          <a:latin typeface="Times New Roman" pitchFamily="18" charset="0"/>
                          <a:ea typeface="+mn-ea"/>
                          <a:cs typeface="Times New Roman" pitchFamily="18" charset="0"/>
                        </a:rPr>
                        <a:t>computing / information technology</a:t>
                      </a:r>
                      <a:endParaRPr lang="en-GB" b="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800" b="0" kern="1200" baseline="0" dirty="0" smtClean="0">
                          <a:solidFill>
                            <a:schemeClr val="tx1"/>
                          </a:solidFill>
                          <a:latin typeface="Times New Roman" pitchFamily="18" charset="0"/>
                          <a:ea typeface="+mn-ea"/>
                          <a:cs typeface="Times New Roman" pitchFamily="18" charset="0"/>
                        </a:rPr>
                        <a:t>aerobics / keep fit</a:t>
                      </a:r>
                      <a:endParaRPr lang="en-GB" b="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r>
                        <a:rPr lang="en-GB" sz="1800" b="0" kern="1200" baseline="0" dirty="0" smtClean="0">
                          <a:solidFill>
                            <a:schemeClr val="tx1"/>
                          </a:solidFill>
                          <a:latin typeface="Times New Roman" pitchFamily="18" charset="0"/>
                          <a:ea typeface="+mn-ea"/>
                          <a:cs typeface="Times New Roman" pitchFamily="18" charset="0"/>
                        </a:rPr>
                        <a:t>tennis</a:t>
                      </a:r>
                      <a:endParaRPr lang="en-GB" b="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800" b="0" kern="1200" baseline="0" dirty="0" smtClean="0">
                          <a:solidFill>
                            <a:schemeClr val="tx1"/>
                          </a:solidFill>
                          <a:latin typeface="Times New Roman" pitchFamily="18" charset="0"/>
                          <a:ea typeface="+mn-ea"/>
                          <a:cs typeface="Times New Roman" pitchFamily="18" charset="0"/>
                        </a:rPr>
                        <a:t>judo / martial arts</a:t>
                      </a:r>
                      <a:endParaRPr lang="en-GB" b="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800" b="0" kern="1200" baseline="0" dirty="0" smtClean="0">
                          <a:solidFill>
                            <a:schemeClr val="tx1"/>
                          </a:solidFill>
                          <a:latin typeface="Times New Roman" pitchFamily="18" charset="0"/>
                          <a:ea typeface="+mn-ea"/>
                          <a:cs typeface="Times New Roman" pitchFamily="18" charset="0"/>
                        </a:rPr>
                        <a:t>astronomy</a:t>
                      </a:r>
                      <a:endParaRPr lang="en-GB" b="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800" b="0" kern="1200" baseline="0" dirty="0" smtClean="0">
                          <a:solidFill>
                            <a:schemeClr val="tx1"/>
                          </a:solidFill>
                          <a:latin typeface="Times New Roman" pitchFamily="18" charset="0"/>
                          <a:ea typeface="+mn-ea"/>
                          <a:cs typeface="Times New Roman" pitchFamily="18" charset="0"/>
                        </a:rPr>
                        <a:t>Graphic design</a:t>
                      </a:r>
                      <a:endParaRPr lang="en-GB" b="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txBody>
          <a:bodyPr>
            <a:noAutofit/>
          </a:bodyPr>
          <a:lstStyle/>
          <a:p>
            <a:pPr algn="l">
              <a:lnSpc>
                <a:spcPct val="150000"/>
              </a:lnSpc>
            </a:pPr>
            <a:r>
              <a:rPr lang="en-GB" sz="1800" b="1" dirty="0" smtClean="0">
                <a:solidFill>
                  <a:srgbClr val="FF0000"/>
                </a:solidFill>
                <a:latin typeface="Times New Roman" pitchFamily="18" charset="0"/>
                <a:cs typeface="Times New Roman" pitchFamily="18" charset="0"/>
              </a:rPr>
              <a:t>                                                Portfolio: Activities and clubs </a:t>
            </a:r>
            <a:br>
              <a:rPr lang="en-GB" sz="1800" b="1" dirty="0" smtClean="0">
                <a:solidFill>
                  <a:srgbClr val="FF0000"/>
                </a:solidFill>
                <a:latin typeface="Times New Roman" pitchFamily="18" charset="0"/>
                <a:cs typeface="Times New Roman" pitchFamily="18" charset="0"/>
              </a:rPr>
            </a:br>
            <a:r>
              <a:rPr lang="en-GB" sz="1800" b="1" dirty="0" smtClean="0">
                <a:solidFill>
                  <a:srgbClr val="FF0000"/>
                </a:solidFill>
                <a:latin typeface="Times New Roman" pitchFamily="18" charset="0"/>
                <a:cs typeface="Times New Roman" pitchFamily="18" charset="0"/>
              </a:rPr>
              <a:t>                                                Page 37</a:t>
            </a:r>
            <a:br>
              <a:rPr lang="en-GB" sz="1800" b="1" dirty="0" smtClean="0">
                <a:solidFill>
                  <a:srgbClr val="FF0000"/>
                </a:solidFill>
                <a:latin typeface="Times New Roman" pitchFamily="18" charset="0"/>
                <a:cs typeface="Times New Roman" pitchFamily="18" charset="0"/>
              </a:rPr>
            </a:br>
            <a:r>
              <a:rPr lang="en-GB" sz="1800" b="1" dirty="0" smtClean="0">
                <a:solidFill>
                  <a:srgbClr val="FF0000"/>
                </a:solidFill>
                <a:latin typeface="Times New Roman" pitchFamily="18" charset="0"/>
                <a:cs typeface="Times New Roman" pitchFamily="18" charset="0"/>
              </a:rPr>
              <a:t>                                               group (1).  1.24</a:t>
            </a:r>
            <a:br>
              <a:rPr lang="en-GB" sz="1800" b="1" dirty="0" smtClean="0">
                <a:solidFill>
                  <a:srgbClr val="FF0000"/>
                </a:solidFill>
                <a:latin typeface="Times New Roman" pitchFamily="18" charset="0"/>
                <a:cs typeface="Times New Roman" pitchFamily="18" charset="0"/>
              </a:rPr>
            </a:br>
            <a:r>
              <a:rPr lang="en-GB" sz="1800" b="1" dirty="0" smtClean="0">
                <a:solidFill>
                  <a:srgbClr val="FF0000"/>
                </a:solidFill>
                <a:latin typeface="Times New Roman" pitchFamily="18" charset="0"/>
                <a:cs typeface="Times New Roman" pitchFamily="18" charset="0"/>
              </a:rPr>
              <a:t/>
            </a:r>
            <a:br>
              <a:rPr lang="en-GB" sz="1800" b="1" dirty="0" smtClean="0">
                <a:solidFill>
                  <a:srgbClr val="FF0000"/>
                </a:solidFill>
                <a:latin typeface="Times New Roman" pitchFamily="18" charset="0"/>
                <a:cs typeface="Times New Roman" pitchFamily="18" charset="0"/>
              </a:rPr>
            </a:br>
            <a:r>
              <a:rPr lang="en-GB" sz="1800" b="1" dirty="0" smtClean="0">
                <a:solidFill>
                  <a:srgbClr val="FF0000"/>
                </a:solidFill>
                <a:latin typeface="Times New Roman" pitchFamily="18" charset="0"/>
                <a:cs typeface="Times New Roman" pitchFamily="18" charset="0"/>
              </a:rPr>
              <a:t> </a:t>
            </a:r>
            <a:r>
              <a:rPr lang="en-GB" sz="1800" dirty="0" smtClean="0">
                <a:latin typeface="Times New Roman" pitchFamily="18" charset="0"/>
                <a:cs typeface="Times New Roman" pitchFamily="18" charset="0"/>
              </a:rPr>
              <a:t>IT stands for </a:t>
            </a:r>
            <a:r>
              <a:rPr lang="en-GB" sz="1800" i="1" dirty="0" smtClean="0">
                <a:latin typeface="Times New Roman" pitchFamily="18" charset="0"/>
                <a:cs typeface="Times New Roman" pitchFamily="18" charset="0"/>
              </a:rPr>
              <a:t>information technology so the IT Club is </a:t>
            </a:r>
            <a:r>
              <a:rPr lang="en-GB" sz="1800" dirty="0" smtClean="0">
                <a:latin typeface="Times New Roman" pitchFamily="18" charset="0"/>
                <a:cs typeface="Times New Roman" pitchFamily="18" charset="0"/>
              </a:rPr>
              <a:t>for anyone interested in computers. Do you like playing games on your computer? Do you use Word or Excel? Do you send e-mails? Would you like to learn how computers work? Then this club is for you. We meet at 12.30 p.m. on Wednesdays, in the IT Room of course, which is next to Room 16 on the ground floor. The meetings last for one hour so we finish at 1.30 p.m. There is something for everyone. You don’t need to bring your laptop. There are 20 computers in the IT room. What do we do in the meetings? Well, you can learn the latest computer game, get help with computer applications, like Word and Excel, or you can even learn to program in C++. </a:t>
            </a:r>
            <a:r>
              <a:rPr lang="en-GB" sz="1800" b="1" dirty="0" smtClean="0">
                <a:solidFill>
                  <a:srgbClr val="FF0000"/>
                </a:solidFill>
                <a:latin typeface="Times New Roman" pitchFamily="18" charset="0"/>
                <a:cs typeface="Times New Roman" pitchFamily="18" charset="0"/>
              </a:rPr>
              <a:t/>
            </a:r>
            <a:br>
              <a:rPr lang="en-GB" sz="1800" b="1" dirty="0" smtClean="0">
                <a:solidFill>
                  <a:srgbClr val="FF0000"/>
                </a:solidFill>
                <a:latin typeface="Times New Roman" pitchFamily="18" charset="0"/>
                <a:cs typeface="Times New Roman" pitchFamily="18" charset="0"/>
              </a:rPr>
            </a:br>
            <a:r>
              <a:rPr lang="en-GB" sz="1800" b="1" dirty="0" smtClean="0">
                <a:solidFill>
                  <a:srgbClr val="FF0000"/>
                </a:solidFill>
                <a:latin typeface="Times New Roman" pitchFamily="18" charset="0"/>
                <a:cs typeface="Times New Roman" pitchFamily="18" charset="0"/>
              </a:rPr>
              <a:t/>
            </a:r>
            <a:br>
              <a:rPr lang="en-GB" sz="1800" b="1" dirty="0" smtClean="0">
                <a:solidFill>
                  <a:srgbClr val="FF0000"/>
                </a:solidFill>
                <a:latin typeface="Times New Roman" pitchFamily="18" charset="0"/>
                <a:cs typeface="Times New Roman" pitchFamily="18" charset="0"/>
              </a:rPr>
            </a:br>
            <a:r>
              <a:rPr lang="en-GB" sz="1800" b="1" dirty="0" smtClean="0">
                <a:solidFill>
                  <a:srgbClr val="FF0000"/>
                </a:solidFill>
                <a:latin typeface="Times New Roman" pitchFamily="18" charset="0"/>
                <a:cs typeface="Times New Roman" pitchFamily="18" charset="0"/>
              </a:rPr>
              <a:t/>
            </a:r>
            <a:br>
              <a:rPr lang="en-GB" sz="1800" b="1" dirty="0" smtClean="0">
                <a:solidFill>
                  <a:srgbClr val="FF0000"/>
                </a:solidFill>
                <a:latin typeface="Times New Roman" pitchFamily="18" charset="0"/>
                <a:cs typeface="Times New Roman" pitchFamily="18" charset="0"/>
              </a:rPr>
            </a:br>
            <a:endParaRPr lang="en-GB" sz="1800"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txBody>
          <a:bodyPr>
            <a:noAutofit/>
          </a:bodyPr>
          <a:lstStyle/>
          <a:p>
            <a:pPr algn="l">
              <a:lnSpc>
                <a:spcPct val="150000"/>
              </a:lnSpc>
            </a:pPr>
            <a:r>
              <a:rPr lang="en-GB" sz="1800" b="1" dirty="0" smtClean="0">
                <a:solidFill>
                  <a:srgbClr val="FF0000"/>
                </a:solidFill>
                <a:latin typeface="Times New Roman" pitchFamily="18" charset="0"/>
                <a:cs typeface="Times New Roman" pitchFamily="18" charset="0"/>
              </a:rPr>
              <a:t>                                                Portfolio: Activities and clubs </a:t>
            </a:r>
            <a:br>
              <a:rPr lang="en-GB" sz="1800" b="1" dirty="0" smtClean="0">
                <a:solidFill>
                  <a:srgbClr val="FF0000"/>
                </a:solidFill>
                <a:latin typeface="Times New Roman" pitchFamily="18" charset="0"/>
                <a:cs typeface="Times New Roman" pitchFamily="18" charset="0"/>
              </a:rPr>
            </a:br>
            <a:r>
              <a:rPr lang="en-GB" sz="1800" b="1" dirty="0" smtClean="0">
                <a:solidFill>
                  <a:srgbClr val="FF0000"/>
                </a:solidFill>
                <a:latin typeface="Times New Roman" pitchFamily="18" charset="0"/>
                <a:cs typeface="Times New Roman" pitchFamily="18" charset="0"/>
              </a:rPr>
              <a:t>                                                Page 37</a:t>
            </a:r>
            <a:br>
              <a:rPr lang="en-GB" sz="1800" b="1" dirty="0" smtClean="0">
                <a:solidFill>
                  <a:srgbClr val="FF0000"/>
                </a:solidFill>
                <a:latin typeface="Times New Roman" pitchFamily="18" charset="0"/>
                <a:cs typeface="Times New Roman" pitchFamily="18" charset="0"/>
              </a:rPr>
            </a:br>
            <a:r>
              <a:rPr lang="en-GB" sz="1800" b="1" dirty="0" smtClean="0">
                <a:solidFill>
                  <a:srgbClr val="FF0000"/>
                </a:solidFill>
                <a:latin typeface="Times New Roman" pitchFamily="18" charset="0"/>
                <a:cs typeface="Times New Roman" pitchFamily="18" charset="0"/>
              </a:rPr>
              <a:t>                                               group (2).  1.25</a:t>
            </a:r>
            <a:br>
              <a:rPr lang="en-GB" sz="1800" b="1" dirty="0" smtClean="0">
                <a:solidFill>
                  <a:srgbClr val="FF0000"/>
                </a:solidFill>
                <a:latin typeface="Times New Roman" pitchFamily="18" charset="0"/>
                <a:cs typeface="Times New Roman" pitchFamily="18" charset="0"/>
              </a:rPr>
            </a:br>
            <a:r>
              <a:rPr lang="en-GB" sz="1800" b="1" dirty="0" smtClean="0">
                <a:solidFill>
                  <a:srgbClr val="FF0000"/>
                </a:solidFill>
                <a:latin typeface="Times New Roman" pitchFamily="18" charset="0"/>
                <a:cs typeface="Times New Roman" pitchFamily="18" charset="0"/>
              </a:rPr>
              <a:t/>
            </a:r>
            <a:br>
              <a:rPr lang="en-GB" sz="1800" b="1" dirty="0" smtClean="0">
                <a:solidFill>
                  <a:srgbClr val="FF0000"/>
                </a:solidFill>
                <a:latin typeface="Times New Roman" pitchFamily="18" charset="0"/>
                <a:cs typeface="Times New Roman" pitchFamily="18" charset="0"/>
              </a:rPr>
            </a:br>
            <a:r>
              <a:rPr lang="en-GB" sz="1800" dirty="0" smtClean="0"/>
              <a:t> </a:t>
            </a:r>
            <a:r>
              <a:rPr lang="en-GB" sz="1800" dirty="0" smtClean="0">
                <a:latin typeface="Times New Roman" pitchFamily="18" charset="0"/>
                <a:cs typeface="Times New Roman" pitchFamily="18" charset="0"/>
              </a:rPr>
              <a:t>We are looking for new members for the Debating Society. What is the Debating Society? Well, a debate – that’s D-E-B-A-T-E – is like a conversation between two people. But in a debate, one person likes something, and the other person doesn’t like it. There are two speeches – one from each person. Then the audience, that’s the other members of the Debating Society, the audience chooses between the two people. So who is the Debating Society for? Well, two kinds of people. Firstly, people who like to speak in public, in front of a group of people. Secondly, for people who like to listen to ideas and opinions.</a:t>
            </a:r>
            <a:r>
              <a:rPr lang="en-GB" sz="1800" b="1" dirty="0" smtClean="0">
                <a:solidFill>
                  <a:srgbClr val="FF0000"/>
                </a:solidFill>
                <a:latin typeface="Times New Roman" pitchFamily="18" charset="0"/>
                <a:cs typeface="Times New Roman" pitchFamily="18" charset="0"/>
              </a:rPr>
              <a:t> </a:t>
            </a:r>
            <a:r>
              <a:rPr lang="en-GB" sz="1800" dirty="0" smtClean="0">
                <a:latin typeface="Times New Roman" pitchFamily="18" charset="0"/>
                <a:cs typeface="Times New Roman" pitchFamily="18" charset="0"/>
              </a:rPr>
              <a:t>We meet straight after school in the school hall on Thursdays for an hour – so that’s from 4.00 p.m. To 5.00 p.m. Each week, there is a debate. You can lead a debate or just sit in the audience and choose the best speaker at the end. </a:t>
            </a:r>
            <a:r>
              <a:rPr lang="en-GB" sz="1800" b="1" dirty="0" smtClean="0">
                <a:solidFill>
                  <a:srgbClr val="FF0000"/>
                </a:solidFill>
                <a:latin typeface="Times New Roman" pitchFamily="18" charset="0"/>
                <a:cs typeface="Times New Roman" pitchFamily="18" charset="0"/>
              </a:rPr>
              <a:t/>
            </a:r>
            <a:br>
              <a:rPr lang="en-GB" sz="1800" b="1" dirty="0" smtClean="0">
                <a:solidFill>
                  <a:srgbClr val="FF0000"/>
                </a:solidFill>
                <a:latin typeface="Times New Roman" pitchFamily="18" charset="0"/>
                <a:cs typeface="Times New Roman" pitchFamily="18" charset="0"/>
              </a:rPr>
            </a:br>
            <a:endParaRPr lang="en-GB" sz="1800"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txBody>
          <a:bodyPr>
            <a:noAutofit/>
          </a:bodyPr>
          <a:lstStyle/>
          <a:p>
            <a:pPr algn="l">
              <a:lnSpc>
                <a:spcPct val="150000"/>
              </a:lnSpc>
            </a:pPr>
            <a:r>
              <a:rPr lang="en-GB" sz="1800" b="1" dirty="0" smtClean="0">
                <a:solidFill>
                  <a:srgbClr val="FF0000"/>
                </a:solidFill>
                <a:latin typeface="Times New Roman" pitchFamily="18" charset="0"/>
                <a:cs typeface="Times New Roman" pitchFamily="18" charset="0"/>
              </a:rPr>
              <a:t>                                                Portfolio: Activities and clubs </a:t>
            </a:r>
            <a:br>
              <a:rPr lang="en-GB" sz="1800" b="1" dirty="0" smtClean="0">
                <a:solidFill>
                  <a:srgbClr val="FF0000"/>
                </a:solidFill>
                <a:latin typeface="Times New Roman" pitchFamily="18" charset="0"/>
                <a:cs typeface="Times New Roman" pitchFamily="18" charset="0"/>
              </a:rPr>
            </a:br>
            <a:r>
              <a:rPr lang="en-GB" sz="1800" b="1" dirty="0" smtClean="0">
                <a:solidFill>
                  <a:srgbClr val="FF0000"/>
                </a:solidFill>
                <a:latin typeface="Times New Roman" pitchFamily="18" charset="0"/>
                <a:cs typeface="Times New Roman" pitchFamily="18" charset="0"/>
              </a:rPr>
              <a:t>                                                Page 37</a:t>
            </a:r>
            <a:br>
              <a:rPr lang="en-GB" sz="1800" b="1" dirty="0" smtClean="0">
                <a:solidFill>
                  <a:srgbClr val="FF0000"/>
                </a:solidFill>
                <a:latin typeface="Times New Roman" pitchFamily="18" charset="0"/>
                <a:cs typeface="Times New Roman" pitchFamily="18" charset="0"/>
              </a:rPr>
            </a:br>
            <a:r>
              <a:rPr lang="en-GB" sz="1800" b="1" dirty="0" smtClean="0">
                <a:solidFill>
                  <a:srgbClr val="FF0000"/>
                </a:solidFill>
                <a:latin typeface="Times New Roman" pitchFamily="18" charset="0"/>
                <a:cs typeface="Times New Roman" pitchFamily="18" charset="0"/>
              </a:rPr>
              <a:t>                                                B. Gathering information (1).</a:t>
            </a:r>
            <a:br>
              <a:rPr lang="en-GB" sz="1800" b="1" dirty="0" smtClean="0">
                <a:solidFill>
                  <a:srgbClr val="FF0000"/>
                </a:solidFill>
                <a:latin typeface="Times New Roman" pitchFamily="18" charset="0"/>
                <a:cs typeface="Times New Roman" pitchFamily="18" charset="0"/>
              </a:rPr>
            </a:br>
            <a:r>
              <a:rPr lang="en-GB" sz="1800" b="1" dirty="0" smtClean="0">
                <a:solidFill>
                  <a:srgbClr val="FF0000"/>
                </a:solidFill>
                <a:latin typeface="Times New Roman" pitchFamily="18" charset="0"/>
                <a:cs typeface="Times New Roman" pitchFamily="18" charset="0"/>
              </a:rPr>
              <a:t>Group 1. 1.24</a:t>
            </a:r>
            <a:br>
              <a:rPr lang="en-GB" sz="1800" b="1" dirty="0" smtClean="0">
                <a:solidFill>
                  <a:srgbClr val="FF0000"/>
                </a:solidFill>
                <a:latin typeface="Times New Roman" pitchFamily="18" charset="0"/>
                <a:cs typeface="Times New Roman" pitchFamily="18" charset="0"/>
              </a:rPr>
            </a:br>
            <a:r>
              <a:rPr lang="en-GB" sz="1800" b="1" dirty="0" smtClean="0">
                <a:solidFill>
                  <a:srgbClr val="FF0000"/>
                </a:solidFill>
                <a:latin typeface="Times New Roman" pitchFamily="18" charset="0"/>
                <a:cs typeface="Times New Roman" pitchFamily="18" charset="0"/>
              </a:rPr>
              <a:t/>
            </a:r>
            <a:br>
              <a:rPr lang="en-GB" sz="1800" b="1" dirty="0" smtClean="0">
                <a:solidFill>
                  <a:srgbClr val="FF0000"/>
                </a:solidFill>
                <a:latin typeface="Times New Roman" pitchFamily="18" charset="0"/>
                <a:cs typeface="Times New Roman" pitchFamily="18" charset="0"/>
              </a:rPr>
            </a:br>
            <a:r>
              <a:rPr lang="en-GB" sz="1800" b="1" dirty="0" smtClean="0">
                <a:solidFill>
                  <a:srgbClr val="FF0000"/>
                </a:solidFill>
                <a:latin typeface="Times New Roman" pitchFamily="18" charset="0"/>
                <a:cs typeface="Times New Roman" pitchFamily="18" charset="0"/>
              </a:rPr>
              <a:t/>
            </a:r>
            <a:br>
              <a:rPr lang="en-GB" sz="1800" b="1" dirty="0" smtClean="0">
                <a:solidFill>
                  <a:srgbClr val="FF0000"/>
                </a:solidFill>
                <a:latin typeface="Times New Roman" pitchFamily="18" charset="0"/>
                <a:cs typeface="Times New Roman" pitchFamily="18" charset="0"/>
              </a:rPr>
            </a:br>
            <a:r>
              <a:rPr lang="en-GB" sz="1800" b="1" dirty="0" smtClean="0">
                <a:solidFill>
                  <a:srgbClr val="FF0000"/>
                </a:solidFill>
                <a:latin typeface="Times New Roman" pitchFamily="18" charset="0"/>
                <a:cs typeface="Times New Roman" pitchFamily="18" charset="0"/>
              </a:rPr>
              <a:t/>
            </a:r>
            <a:br>
              <a:rPr lang="en-GB" sz="1800" b="1" dirty="0" smtClean="0">
                <a:solidFill>
                  <a:srgbClr val="FF0000"/>
                </a:solidFill>
                <a:latin typeface="Times New Roman" pitchFamily="18" charset="0"/>
                <a:cs typeface="Times New Roman" pitchFamily="18" charset="0"/>
              </a:rPr>
            </a:br>
            <a:r>
              <a:rPr lang="en-GB" sz="1800" b="1" dirty="0" smtClean="0">
                <a:solidFill>
                  <a:srgbClr val="FF0000"/>
                </a:solidFill>
                <a:latin typeface="Times New Roman" pitchFamily="18" charset="0"/>
                <a:cs typeface="Times New Roman" pitchFamily="18" charset="0"/>
              </a:rPr>
              <a:t/>
            </a:r>
            <a:br>
              <a:rPr lang="en-GB" sz="1800" b="1" dirty="0" smtClean="0">
                <a:solidFill>
                  <a:srgbClr val="FF0000"/>
                </a:solidFill>
                <a:latin typeface="Times New Roman" pitchFamily="18" charset="0"/>
                <a:cs typeface="Times New Roman" pitchFamily="18" charset="0"/>
              </a:rPr>
            </a:br>
            <a:r>
              <a:rPr lang="en-GB" sz="1800" b="1" dirty="0" smtClean="0">
                <a:solidFill>
                  <a:srgbClr val="FF0000"/>
                </a:solidFill>
                <a:latin typeface="Times New Roman" pitchFamily="18" charset="0"/>
                <a:cs typeface="Times New Roman" pitchFamily="18" charset="0"/>
              </a:rPr>
              <a:t/>
            </a:r>
            <a:br>
              <a:rPr lang="en-GB" sz="1800" b="1" dirty="0" smtClean="0">
                <a:solidFill>
                  <a:srgbClr val="FF0000"/>
                </a:solidFill>
                <a:latin typeface="Times New Roman" pitchFamily="18" charset="0"/>
                <a:cs typeface="Times New Roman" pitchFamily="18" charset="0"/>
              </a:rPr>
            </a:br>
            <a:r>
              <a:rPr lang="en-GB" sz="1800" b="1" dirty="0" smtClean="0">
                <a:solidFill>
                  <a:srgbClr val="FF0000"/>
                </a:solidFill>
                <a:latin typeface="Times New Roman" pitchFamily="18" charset="0"/>
                <a:cs typeface="Times New Roman" pitchFamily="18" charset="0"/>
              </a:rPr>
              <a:t/>
            </a:r>
            <a:br>
              <a:rPr lang="en-GB" sz="1800" b="1" dirty="0" smtClean="0">
                <a:solidFill>
                  <a:srgbClr val="FF0000"/>
                </a:solidFill>
                <a:latin typeface="Times New Roman" pitchFamily="18" charset="0"/>
                <a:cs typeface="Times New Roman" pitchFamily="18" charset="0"/>
              </a:rPr>
            </a:br>
            <a:r>
              <a:rPr lang="en-GB" sz="1800" b="1" dirty="0" smtClean="0">
                <a:solidFill>
                  <a:srgbClr val="FF0000"/>
                </a:solidFill>
                <a:latin typeface="Times New Roman" pitchFamily="18" charset="0"/>
                <a:cs typeface="Times New Roman" pitchFamily="18" charset="0"/>
              </a:rPr>
              <a:t/>
            </a:r>
            <a:br>
              <a:rPr lang="en-GB" sz="1800" b="1" dirty="0" smtClean="0">
                <a:solidFill>
                  <a:srgbClr val="FF0000"/>
                </a:solidFill>
                <a:latin typeface="Times New Roman" pitchFamily="18" charset="0"/>
                <a:cs typeface="Times New Roman" pitchFamily="18" charset="0"/>
              </a:rPr>
            </a:br>
            <a:r>
              <a:rPr lang="en-GB" sz="1800" b="1" dirty="0" smtClean="0">
                <a:solidFill>
                  <a:srgbClr val="FF0000"/>
                </a:solidFill>
                <a:latin typeface="Times New Roman" pitchFamily="18" charset="0"/>
                <a:cs typeface="Times New Roman" pitchFamily="18" charset="0"/>
              </a:rPr>
              <a:t/>
            </a:r>
            <a:br>
              <a:rPr lang="en-GB" sz="1800" b="1" dirty="0" smtClean="0">
                <a:solidFill>
                  <a:srgbClr val="FF0000"/>
                </a:solidFill>
                <a:latin typeface="Times New Roman" pitchFamily="18" charset="0"/>
                <a:cs typeface="Times New Roman" pitchFamily="18" charset="0"/>
              </a:rPr>
            </a:br>
            <a:r>
              <a:rPr lang="en-GB" sz="1800" b="1" dirty="0" smtClean="0">
                <a:solidFill>
                  <a:srgbClr val="FF0000"/>
                </a:solidFill>
                <a:latin typeface="Times New Roman" pitchFamily="18" charset="0"/>
                <a:cs typeface="Times New Roman" pitchFamily="18" charset="0"/>
              </a:rPr>
              <a:t/>
            </a:r>
            <a:br>
              <a:rPr lang="en-GB" sz="1800" b="1" dirty="0" smtClean="0">
                <a:solidFill>
                  <a:srgbClr val="FF0000"/>
                </a:solidFill>
                <a:latin typeface="Times New Roman" pitchFamily="18" charset="0"/>
                <a:cs typeface="Times New Roman" pitchFamily="18" charset="0"/>
              </a:rPr>
            </a:br>
            <a:r>
              <a:rPr lang="en-GB" sz="1800" b="1" dirty="0" smtClean="0">
                <a:solidFill>
                  <a:srgbClr val="FF0000"/>
                </a:solidFill>
                <a:latin typeface="Times New Roman" pitchFamily="18" charset="0"/>
                <a:cs typeface="Times New Roman" pitchFamily="18" charset="0"/>
              </a:rPr>
              <a:t/>
            </a:r>
            <a:br>
              <a:rPr lang="en-GB" sz="1800" b="1" dirty="0" smtClean="0">
                <a:solidFill>
                  <a:srgbClr val="FF0000"/>
                </a:solidFill>
                <a:latin typeface="Times New Roman" pitchFamily="18" charset="0"/>
                <a:cs typeface="Times New Roman" pitchFamily="18" charset="0"/>
              </a:rPr>
            </a:br>
            <a:r>
              <a:rPr lang="en-GB" sz="1800" b="1" dirty="0" smtClean="0">
                <a:solidFill>
                  <a:srgbClr val="FF0000"/>
                </a:solidFill>
                <a:latin typeface="Times New Roman" pitchFamily="18" charset="0"/>
                <a:cs typeface="Times New Roman" pitchFamily="18" charset="0"/>
              </a:rPr>
              <a:t/>
            </a:r>
            <a:br>
              <a:rPr lang="en-GB" sz="1800" b="1" dirty="0" smtClean="0">
                <a:solidFill>
                  <a:srgbClr val="FF0000"/>
                </a:solidFill>
                <a:latin typeface="Times New Roman" pitchFamily="18" charset="0"/>
                <a:cs typeface="Times New Roman" pitchFamily="18" charset="0"/>
              </a:rPr>
            </a:br>
            <a:endParaRPr lang="en-GB" sz="1800" dirty="0" smtClean="0">
              <a:latin typeface="Times New Roman" pitchFamily="18" charset="0"/>
              <a:cs typeface="Times New Roman" pitchFamily="18" charset="0"/>
            </a:endParaRPr>
          </a:p>
        </p:txBody>
      </p:sp>
      <p:graphicFrame>
        <p:nvGraphicFramePr>
          <p:cNvPr id="3" name="Table 2"/>
          <p:cNvGraphicFramePr>
            <a:graphicFrameLocks noGrp="1"/>
          </p:cNvGraphicFramePr>
          <p:nvPr/>
        </p:nvGraphicFramePr>
        <p:xfrm>
          <a:off x="714348" y="2000240"/>
          <a:ext cx="8072494" cy="3812225"/>
        </p:xfrm>
        <a:graphic>
          <a:graphicData uri="http://schemas.openxmlformats.org/drawingml/2006/table">
            <a:tbl>
              <a:tblPr firstRow="1" bandRow="1">
                <a:tableStyleId>{5C22544A-7EE6-4342-B048-85BDC9FD1C3A}</a:tableStyleId>
              </a:tblPr>
              <a:tblGrid>
                <a:gridCol w="1285884"/>
                <a:gridCol w="2786082"/>
                <a:gridCol w="4000528"/>
              </a:tblGrid>
              <a:tr h="500065">
                <a:tc>
                  <a:txBody>
                    <a:bodyPr/>
                    <a:lstStyle/>
                    <a:p>
                      <a:endParaRPr lang="en-GB" b="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800" b="0" baseline="0" dirty="0" smtClean="0">
                          <a:solidFill>
                            <a:schemeClr val="tx1"/>
                          </a:solidFill>
                          <a:latin typeface="Times New Roman" pitchFamily="18" charset="0"/>
                          <a:cs typeface="Times New Roman" pitchFamily="18" charset="0"/>
                        </a:rPr>
                        <a:t>Group (1).   IT </a:t>
                      </a:r>
                      <a:endParaRPr lang="en-GB" sz="1800" b="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800" b="0" baseline="0" dirty="0" smtClean="0">
                          <a:solidFill>
                            <a:schemeClr val="tx1"/>
                          </a:solidFill>
                          <a:latin typeface="Times New Roman" pitchFamily="18" charset="0"/>
                          <a:cs typeface="Times New Roman" pitchFamily="18" charset="0"/>
                        </a:rPr>
                        <a:t>Group (2).    Debating</a:t>
                      </a:r>
                      <a:endParaRPr lang="en-GB" sz="1800" b="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r>
                        <a:rPr lang="en-GB" sz="1800" kern="1200" baseline="0" dirty="0" smtClean="0">
                          <a:solidFill>
                            <a:schemeClr val="dk1"/>
                          </a:solidFill>
                          <a:latin typeface="Times New Roman" pitchFamily="18" charset="0"/>
                          <a:ea typeface="+mn-ea"/>
                          <a:cs typeface="Times New Roman" pitchFamily="18" charset="0"/>
                        </a:rPr>
                        <a:t>for?</a:t>
                      </a:r>
                      <a:endParaRPr lang="en-GB" b="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800" kern="1200" baseline="0" dirty="0" smtClean="0">
                          <a:solidFill>
                            <a:schemeClr val="dk1"/>
                          </a:solidFill>
                          <a:latin typeface="Times New Roman" pitchFamily="18" charset="0"/>
                          <a:ea typeface="+mn-ea"/>
                          <a:cs typeface="Times New Roman" pitchFamily="18" charset="0"/>
                        </a:rPr>
                        <a:t>anyone</a:t>
                      </a:r>
                    </a:p>
                    <a:p>
                      <a:r>
                        <a:rPr lang="en-GB" sz="1800" kern="1200" baseline="0" dirty="0" smtClean="0">
                          <a:solidFill>
                            <a:schemeClr val="dk1"/>
                          </a:solidFill>
                          <a:latin typeface="Times New Roman" pitchFamily="18" charset="0"/>
                          <a:ea typeface="+mn-ea"/>
                          <a:cs typeface="Times New Roman" pitchFamily="18" charset="0"/>
                        </a:rPr>
                        <a:t>interested in</a:t>
                      </a:r>
                    </a:p>
                    <a:p>
                      <a:r>
                        <a:rPr lang="en-GB" sz="1800" kern="1200" baseline="0" dirty="0" smtClean="0">
                          <a:solidFill>
                            <a:schemeClr val="dk1"/>
                          </a:solidFill>
                          <a:latin typeface="Times New Roman" pitchFamily="18" charset="0"/>
                          <a:ea typeface="+mn-ea"/>
                          <a:cs typeface="Times New Roman" pitchFamily="18" charset="0"/>
                        </a:rPr>
                        <a:t>computers</a:t>
                      </a:r>
                      <a:endParaRPr lang="en-GB" b="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800" kern="1200" baseline="0" dirty="0" smtClean="0">
                          <a:solidFill>
                            <a:schemeClr val="dk1"/>
                          </a:solidFill>
                          <a:latin typeface="Times New Roman" pitchFamily="18" charset="0"/>
                          <a:ea typeface="+mn-ea"/>
                          <a:cs typeface="Times New Roman" pitchFamily="18" charset="0"/>
                        </a:rPr>
                        <a:t>1. people who like to speak in public;</a:t>
                      </a:r>
                    </a:p>
                    <a:p>
                      <a:r>
                        <a:rPr lang="en-GB" sz="1800" kern="1200" baseline="0" dirty="0" smtClean="0">
                          <a:solidFill>
                            <a:schemeClr val="dk1"/>
                          </a:solidFill>
                          <a:latin typeface="Times New Roman" pitchFamily="18" charset="0"/>
                          <a:ea typeface="+mn-ea"/>
                          <a:cs typeface="Times New Roman" pitchFamily="18" charset="0"/>
                        </a:rPr>
                        <a:t>2. people who like to listen to ideas</a:t>
                      </a:r>
                      <a:endParaRPr lang="en-GB" b="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r>
                        <a:rPr lang="en-GB" sz="1800" kern="1200" baseline="0" dirty="0" smtClean="0">
                          <a:solidFill>
                            <a:schemeClr val="dk1"/>
                          </a:solidFill>
                          <a:latin typeface="Times New Roman" pitchFamily="18" charset="0"/>
                          <a:ea typeface="+mn-ea"/>
                          <a:cs typeface="Times New Roman" pitchFamily="18" charset="0"/>
                        </a:rPr>
                        <a:t>where?</a:t>
                      </a:r>
                      <a:endParaRPr lang="en-GB" b="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800" kern="1200" baseline="0" dirty="0" smtClean="0">
                          <a:solidFill>
                            <a:schemeClr val="dk1"/>
                          </a:solidFill>
                          <a:latin typeface="Times New Roman" pitchFamily="18" charset="0"/>
                          <a:ea typeface="+mn-ea"/>
                          <a:cs typeface="Times New Roman" pitchFamily="18" charset="0"/>
                        </a:rPr>
                        <a:t>IT Room – next to Room 16</a:t>
                      </a:r>
                      <a:endParaRPr lang="en-GB" b="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800" kern="1200" baseline="0" dirty="0" smtClean="0">
                          <a:solidFill>
                            <a:schemeClr val="dk1"/>
                          </a:solidFill>
                          <a:latin typeface="Times New Roman" pitchFamily="18" charset="0"/>
                          <a:ea typeface="+mn-ea"/>
                          <a:cs typeface="Times New Roman" pitchFamily="18" charset="0"/>
                        </a:rPr>
                        <a:t>school hall</a:t>
                      </a:r>
                      <a:endParaRPr lang="en-GB" b="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r>
                        <a:rPr lang="en-GB" sz="1800" kern="1200" baseline="0" dirty="0" smtClean="0">
                          <a:solidFill>
                            <a:schemeClr val="dk1"/>
                          </a:solidFill>
                          <a:latin typeface="Times New Roman" pitchFamily="18" charset="0"/>
                          <a:ea typeface="+mn-ea"/>
                          <a:cs typeface="Times New Roman" pitchFamily="18" charset="0"/>
                        </a:rPr>
                        <a:t>day?</a:t>
                      </a:r>
                      <a:endParaRPr lang="en-GB" b="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800" kern="1200" baseline="0" dirty="0" smtClean="0">
                          <a:solidFill>
                            <a:schemeClr val="dk1"/>
                          </a:solidFill>
                          <a:latin typeface="Times New Roman" pitchFamily="18" charset="0"/>
                          <a:ea typeface="+mn-ea"/>
                          <a:cs typeface="Times New Roman" pitchFamily="18" charset="0"/>
                        </a:rPr>
                        <a:t>Wed</a:t>
                      </a:r>
                      <a:endParaRPr lang="en-GB" b="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800" kern="1200" baseline="0" dirty="0" smtClean="0">
                          <a:solidFill>
                            <a:schemeClr val="dk1"/>
                          </a:solidFill>
                          <a:latin typeface="Times New Roman" pitchFamily="18" charset="0"/>
                          <a:ea typeface="+mn-ea"/>
                          <a:cs typeface="Times New Roman" pitchFamily="18" charset="0"/>
                        </a:rPr>
                        <a:t>Thu</a:t>
                      </a:r>
                      <a:endParaRPr lang="en-GB" b="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r>
                        <a:rPr lang="en-GB" sz="1800" kern="1200" baseline="0" dirty="0" smtClean="0">
                          <a:solidFill>
                            <a:schemeClr val="dk1"/>
                          </a:solidFill>
                          <a:latin typeface="Times New Roman" pitchFamily="18" charset="0"/>
                          <a:ea typeface="+mn-ea"/>
                          <a:cs typeface="Times New Roman" pitchFamily="18" charset="0"/>
                        </a:rPr>
                        <a:t>start time?</a:t>
                      </a:r>
                      <a:endParaRPr lang="en-GB" b="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800" kern="1200" baseline="0" dirty="0" smtClean="0">
                          <a:solidFill>
                            <a:schemeClr val="dk1"/>
                          </a:solidFill>
                          <a:latin typeface="Times New Roman" pitchFamily="18" charset="0"/>
                          <a:ea typeface="+mn-ea"/>
                          <a:cs typeface="Times New Roman" pitchFamily="18" charset="0"/>
                        </a:rPr>
                        <a:t>12.30</a:t>
                      </a:r>
                      <a:endParaRPr lang="en-GB" b="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800" kern="1200" baseline="0" dirty="0" smtClean="0">
                          <a:solidFill>
                            <a:schemeClr val="dk1"/>
                          </a:solidFill>
                          <a:latin typeface="Times New Roman" pitchFamily="18" charset="0"/>
                          <a:ea typeface="+mn-ea"/>
                          <a:cs typeface="Times New Roman" pitchFamily="18" charset="0"/>
                        </a:rPr>
                        <a:t>4.00</a:t>
                      </a:r>
                      <a:endParaRPr lang="en-GB" b="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r>
                        <a:rPr lang="en-GB" sz="1800" kern="1200" baseline="0" dirty="0" smtClean="0">
                          <a:solidFill>
                            <a:schemeClr val="dk1"/>
                          </a:solidFill>
                          <a:latin typeface="Times New Roman" pitchFamily="18" charset="0"/>
                          <a:ea typeface="+mn-ea"/>
                          <a:cs typeface="Times New Roman" pitchFamily="18" charset="0"/>
                        </a:rPr>
                        <a:t>finish time?</a:t>
                      </a:r>
                      <a:endParaRPr lang="en-GB" b="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800" kern="1200" baseline="0" dirty="0" smtClean="0">
                          <a:solidFill>
                            <a:schemeClr val="dk1"/>
                          </a:solidFill>
                          <a:latin typeface="Times New Roman" pitchFamily="18" charset="0"/>
                          <a:ea typeface="+mn-ea"/>
                          <a:cs typeface="Times New Roman" pitchFamily="18" charset="0"/>
                        </a:rPr>
                        <a:t>1.30</a:t>
                      </a:r>
                      <a:endParaRPr lang="en-GB" b="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800" kern="1200" baseline="0" dirty="0" smtClean="0">
                          <a:solidFill>
                            <a:schemeClr val="dk1"/>
                          </a:solidFill>
                          <a:latin typeface="Times New Roman" pitchFamily="18" charset="0"/>
                          <a:ea typeface="+mn-ea"/>
                          <a:cs typeface="Times New Roman" pitchFamily="18" charset="0"/>
                        </a:rPr>
                        <a:t>5.00</a:t>
                      </a:r>
                      <a:endParaRPr lang="en-GB" b="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r>
                        <a:rPr lang="en-GB" sz="1800" kern="1200" baseline="0" dirty="0" smtClean="0">
                          <a:solidFill>
                            <a:schemeClr val="dk1"/>
                          </a:solidFill>
                          <a:latin typeface="Times New Roman" pitchFamily="18" charset="0"/>
                          <a:ea typeface="+mn-ea"/>
                          <a:cs typeface="Times New Roman" pitchFamily="18" charset="0"/>
                        </a:rPr>
                        <a:t>do?</a:t>
                      </a:r>
                      <a:endParaRPr lang="en-GB" b="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800" kern="1200" baseline="0" dirty="0" smtClean="0">
                          <a:solidFill>
                            <a:schemeClr val="dk1"/>
                          </a:solidFill>
                          <a:latin typeface="Times New Roman" pitchFamily="18" charset="0"/>
                          <a:ea typeface="+mn-ea"/>
                          <a:cs typeface="Times New Roman" pitchFamily="18" charset="0"/>
                        </a:rPr>
                        <a:t>learn computer games; get help with Word / Excel;</a:t>
                      </a:r>
                    </a:p>
                    <a:p>
                      <a:r>
                        <a:rPr lang="en-GB" sz="1800" kern="1200" baseline="0" dirty="0" smtClean="0">
                          <a:solidFill>
                            <a:schemeClr val="dk1"/>
                          </a:solidFill>
                          <a:latin typeface="Times New Roman" pitchFamily="18" charset="0"/>
                          <a:ea typeface="+mn-ea"/>
                          <a:cs typeface="Times New Roman" pitchFamily="18" charset="0"/>
                        </a:rPr>
                        <a:t>learn to program</a:t>
                      </a:r>
                      <a:endParaRPr lang="en-GB" b="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800" kern="1200" baseline="0" dirty="0" smtClean="0">
                          <a:solidFill>
                            <a:schemeClr val="dk1"/>
                          </a:solidFill>
                          <a:latin typeface="Times New Roman" pitchFamily="18" charset="0"/>
                          <a:ea typeface="+mn-ea"/>
                          <a:cs typeface="Times New Roman" pitchFamily="18" charset="0"/>
                        </a:rPr>
                        <a:t>lead a debate; sit in the audience + choose the best speaker</a:t>
                      </a:r>
                      <a:endParaRPr lang="en-GB" b="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txBody>
          <a:bodyPr>
            <a:noAutofit/>
          </a:bodyPr>
          <a:lstStyle/>
          <a:p>
            <a:pPr algn="l">
              <a:lnSpc>
                <a:spcPct val="150000"/>
              </a:lnSpc>
            </a:pPr>
            <a:r>
              <a:rPr lang="en-GB" sz="1800" b="1" dirty="0" smtClean="0">
                <a:solidFill>
                  <a:srgbClr val="FF0000"/>
                </a:solidFill>
                <a:latin typeface="Times New Roman" pitchFamily="18" charset="0"/>
                <a:cs typeface="Times New Roman" pitchFamily="18" charset="0"/>
              </a:rPr>
              <a:t>                                                Portfolio: Activities and clubs </a:t>
            </a:r>
            <a:br>
              <a:rPr lang="en-GB" sz="1800" b="1" dirty="0" smtClean="0">
                <a:solidFill>
                  <a:srgbClr val="FF0000"/>
                </a:solidFill>
                <a:latin typeface="Times New Roman" pitchFamily="18" charset="0"/>
                <a:cs typeface="Times New Roman" pitchFamily="18" charset="0"/>
              </a:rPr>
            </a:br>
            <a:r>
              <a:rPr lang="en-GB" sz="1800" b="1" dirty="0" smtClean="0">
                <a:solidFill>
                  <a:srgbClr val="FF0000"/>
                </a:solidFill>
                <a:latin typeface="Times New Roman" pitchFamily="18" charset="0"/>
                <a:cs typeface="Times New Roman" pitchFamily="18" charset="0"/>
              </a:rPr>
              <a:t>                                                Page 37</a:t>
            </a:r>
            <a:br>
              <a:rPr lang="en-GB" sz="1800" b="1" dirty="0" smtClean="0">
                <a:solidFill>
                  <a:srgbClr val="FF0000"/>
                </a:solidFill>
                <a:latin typeface="Times New Roman" pitchFamily="18" charset="0"/>
                <a:cs typeface="Times New Roman" pitchFamily="18" charset="0"/>
              </a:rPr>
            </a:br>
            <a:r>
              <a:rPr lang="en-GB" sz="1800" b="1" dirty="0" smtClean="0">
                <a:solidFill>
                  <a:srgbClr val="FF0000"/>
                </a:solidFill>
                <a:latin typeface="Times New Roman" pitchFamily="18" charset="0"/>
                <a:cs typeface="Times New Roman" pitchFamily="18" charset="0"/>
              </a:rPr>
              <a:t>                                                C. Gathering information (2).</a:t>
            </a:r>
            <a:br>
              <a:rPr lang="en-GB" sz="1800" b="1" dirty="0" smtClean="0">
                <a:solidFill>
                  <a:srgbClr val="FF0000"/>
                </a:solidFill>
                <a:latin typeface="Times New Roman" pitchFamily="18" charset="0"/>
                <a:cs typeface="Times New Roman" pitchFamily="18" charset="0"/>
              </a:rPr>
            </a:br>
            <a:r>
              <a:rPr lang="en-GB" sz="1800" b="1" dirty="0" smtClean="0">
                <a:solidFill>
                  <a:srgbClr val="FF0000"/>
                </a:solidFill>
                <a:latin typeface="Times New Roman" pitchFamily="18" charset="0"/>
                <a:cs typeface="Times New Roman" pitchFamily="18" charset="0"/>
              </a:rPr>
              <a:t>                                               </a:t>
            </a:r>
            <a:br>
              <a:rPr lang="en-GB" sz="1800" b="1" dirty="0" smtClean="0">
                <a:solidFill>
                  <a:srgbClr val="FF0000"/>
                </a:solidFill>
                <a:latin typeface="Times New Roman" pitchFamily="18" charset="0"/>
                <a:cs typeface="Times New Roman" pitchFamily="18" charset="0"/>
              </a:rPr>
            </a:br>
            <a:r>
              <a:rPr lang="en-GB" sz="1800" b="1" dirty="0" smtClean="0">
                <a:solidFill>
                  <a:srgbClr val="FF0000"/>
                </a:solidFill>
                <a:latin typeface="Times New Roman" pitchFamily="18" charset="0"/>
                <a:cs typeface="Times New Roman" pitchFamily="18" charset="0"/>
              </a:rPr>
              <a:t/>
            </a:r>
            <a:br>
              <a:rPr lang="en-GB" sz="1800" b="1" dirty="0" smtClean="0">
                <a:solidFill>
                  <a:srgbClr val="FF0000"/>
                </a:solidFill>
                <a:latin typeface="Times New Roman" pitchFamily="18" charset="0"/>
                <a:cs typeface="Times New Roman" pitchFamily="18" charset="0"/>
              </a:rPr>
            </a:br>
            <a:r>
              <a:rPr lang="en-GB" sz="1800" b="1" dirty="0" smtClean="0">
                <a:solidFill>
                  <a:srgbClr val="FF0000"/>
                </a:solidFill>
                <a:latin typeface="Times New Roman" pitchFamily="18" charset="0"/>
                <a:cs typeface="Times New Roman" pitchFamily="18" charset="0"/>
              </a:rPr>
              <a:t/>
            </a:r>
            <a:br>
              <a:rPr lang="en-GB" sz="1800" b="1" dirty="0" smtClean="0">
                <a:solidFill>
                  <a:srgbClr val="FF0000"/>
                </a:solidFill>
                <a:latin typeface="Times New Roman" pitchFamily="18" charset="0"/>
                <a:cs typeface="Times New Roman" pitchFamily="18" charset="0"/>
              </a:rPr>
            </a:br>
            <a:r>
              <a:rPr lang="en-GB" sz="1800" b="1" dirty="0" smtClean="0">
                <a:solidFill>
                  <a:srgbClr val="FF0000"/>
                </a:solidFill>
                <a:latin typeface="Times New Roman" pitchFamily="18" charset="0"/>
                <a:cs typeface="Times New Roman" pitchFamily="18" charset="0"/>
              </a:rPr>
              <a:t/>
            </a:r>
            <a:br>
              <a:rPr lang="en-GB" sz="1800" b="1" dirty="0" smtClean="0">
                <a:solidFill>
                  <a:srgbClr val="FF0000"/>
                </a:solidFill>
                <a:latin typeface="Times New Roman" pitchFamily="18" charset="0"/>
                <a:cs typeface="Times New Roman" pitchFamily="18" charset="0"/>
              </a:rPr>
            </a:br>
            <a:r>
              <a:rPr lang="en-GB" sz="1800" b="1" dirty="0" smtClean="0">
                <a:solidFill>
                  <a:srgbClr val="FF0000"/>
                </a:solidFill>
                <a:latin typeface="Times New Roman" pitchFamily="18" charset="0"/>
                <a:cs typeface="Times New Roman" pitchFamily="18" charset="0"/>
              </a:rPr>
              <a:t/>
            </a:r>
            <a:br>
              <a:rPr lang="en-GB" sz="1800" b="1" dirty="0" smtClean="0">
                <a:solidFill>
                  <a:srgbClr val="FF0000"/>
                </a:solidFill>
                <a:latin typeface="Times New Roman" pitchFamily="18" charset="0"/>
                <a:cs typeface="Times New Roman" pitchFamily="18" charset="0"/>
              </a:rPr>
            </a:br>
            <a:r>
              <a:rPr lang="en-GB" sz="1800" b="1" dirty="0" smtClean="0">
                <a:solidFill>
                  <a:srgbClr val="FF0000"/>
                </a:solidFill>
                <a:latin typeface="Times New Roman" pitchFamily="18" charset="0"/>
                <a:cs typeface="Times New Roman" pitchFamily="18" charset="0"/>
              </a:rPr>
              <a:t/>
            </a:r>
            <a:br>
              <a:rPr lang="en-GB" sz="1800" b="1" dirty="0" smtClean="0">
                <a:solidFill>
                  <a:srgbClr val="FF0000"/>
                </a:solidFill>
                <a:latin typeface="Times New Roman" pitchFamily="18" charset="0"/>
                <a:cs typeface="Times New Roman" pitchFamily="18" charset="0"/>
              </a:rPr>
            </a:br>
            <a:r>
              <a:rPr lang="en-GB" sz="1800" b="1" dirty="0" smtClean="0">
                <a:solidFill>
                  <a:srgbClr val="FF0000"/>
                </a:solidFill>
                <a:latin typeface="Times New Roman" pitchFamily="18" charset="0"/>
                <a:cs typeface="Times New Roman" pitchFamily="18" charset="0"/>
              </a:rPr>
              <a:t/>
            </a:r>
            <a:br>
              <a:rPr lang="en-GB" sz="1800" b="1" dirty="0" smtClean="0">
                <a:solidFill>
                  <a:srgbClr val="FF0000"/>
                </a:solidFill>
                <a:latin typeface="Times New Roman" pitchFamily="18" charset="0"/>
                <a:cs typeface="Times New Roman" pitchFamily="18" charset="0"/>
              </a:rPr>
            </a:br>
            <a:r>
              <a:rPr lang="en-GB" sz="1800" b="1" dirty="0" smtClean="0">
                <a:solidFill>
                  <a:srgbClr val="FF0000"/>
                </a:solidFill>
                <a:latin typeface="Times New Roman" pitchFamily="18" charset="0"/>
                <a:cs typeface="Times New Roman" pitchFamily="18" charset="0"/>
              </a:rPr>
              <a:t/>
            </a:r>
            <a:br>
              <a:rPr lang="en-GB" sz="1800" b="1" dirty="0" smtClean="0">
                <a:solidFill>
                  <a:srgbClr val="FF0000"/>
                </a:solidFill>
                <a:latin typeface="Times New Roman" pitchFamily="18" charset="0"/>
                <a:cs typeface="Times New Roman" pitchFamily="18" charset="0"/>
              </a:rPr>
            </a:br>
            <a:r>
              <a:rPr lang="en-GB" sz="1800" b="1" dirty="0" smtClean="0">
                <a:solidFill>
                  <a:srgbClr val="FF0000"/>
                </a:solidFill>
                <a:latin typeface="Times New Roman" pitchFamily="18" charset="0"/>
                <a:cs typeface="Times New Roman" pitchFamily="18" charset="0"/>
              </a:rPr>
              <a:t/>
            </a:r>
            <a:br>
              <a:rPr lang="en-GB" sz="1800" b="1" dirty="0" smtClean="0">
                <a:solidFill>
                  <a:srgbClr val="FF0000"/>
                </a:solidFill>
                <a:latin typeface="Times New Roman" pitchFamily="18" charset="0"/>
                <a:cs typeface="Times New Roman" pitchFamily="18" charset="0"/>
              </a:rPr>
            </a:br>
            <a:r>
              <a:rPr lang="en-GB" sz="1800" b="1" dirty="0" smtClean="0">
                <a:solidFill>
                  <a:srgbClr val="FF0000"/>
                </a:solidFill>
                <a:latin typeface="Times New Roman" pitchFamily="18" charset="0"/>
                <a:cs typeface="Times New Roman" pitchFamily="18" charset="0"/>
              </a:rPr>
              <a:t/>
            </a:r>
            <a:br>
              <a:rPr lang="en-GB" sz="1800" b="1" dirty="0" smtClean="0">
                <a:solidFill>
                  <a:srgbClr val="FF0000"/>
                </a:solidFill>
                <a:latin typeface="Times New Roman" pitchFamily="18" charset="0"/>
                <a:cs typeface="Times New Roman" pitchFamily="18" charset="0"/>
              </a:rPr>
            </a:br>
            <a:r>
              <a:rPr lang="en-GB" sz="1800" b="1" dirty="0" smtClean="0">
                <a:solidFill>
                  <a:srgbClr val="FF0000"/>
                </a:solidFill>
                <a:latin typeface="Times New Roman" pitchFamily="18" charset="0"/>
                <a:cs typeface="Times New Roman" pitchFamily="18" charset="0"/>
              </a:rPr>
              <a:t/>
            </a:r>
            <a:br>
              <a:rPr lang="en-GB" sz="1800" b="1" dirty="0" smtClean="0">
                <a:solidFill>
                  <a:srgbClr val="FF0000"/>
                </a:solidFill>
                <a:latin typeface="Times New Roman" pitchFamily="18" charset="0"/>
                <a:cs typeface="Times New Roman" pitchFamily="18" charset="0"/>
              </a:rPr>
            </a:br>
            <a:r>
              <a:rPr lang="en-GB" sz="1800" b="1" dirty="0" smtClean="0">
                <a:solidFill>
                  <a:srgbClr val="FF0000"/>
                </a:solidFill>
                <a:latin typeface="Times New Roman" pitchFamily="18" charset="0"/>
                <a:cs typeface="Times New Roman" pitchFamily="18" charset="0"/>
              </a:rPr>
              <a:t/>
            </a:r>
            <a:br>
              <a:rPr lang="en-GB" sz="1800" b="1" dirty="0" smtClean="0">
                <a:solidFill>
                  <a:srgbClr val="FF0000"/>
                </a:solidFill>
                <a:latin typeface="Times New Roman" pitchFamily="18" charset="0"/>
                <a:cs typeface="Times New Roman" pitchFamily="18" charset="0"/>
              </a:rPr>
            </a:br>
            <a:endParaRPr lang="en-GB" sz="1800" dirty="0" smtClean="0">
              <a:latin typeface="Times New Roman" pitchFamily="18" charset="0"/>
              <a:cs typeface="Times New Roman" pitchFamily="18" charset="0"/>
            </a:endParaRPr>
          </a:p>
        </p:txBody>
      </p:sp>
      <p:graphicFrame>
        <p:nvGraphicFramePr>
          <p:cNvPr id="3" name="Table 2"/>
          <p:cNvGraphicFramePr>
            <a:graphicFrameLocks noGrp="1"/>
          </p:cNvGraphicFramePr>
          <p:nvPr/>
        </p:nvGraphicFramePr>
        <p:xfrm>
          <a:off x="714348" y="2000240"/>
          <a:ext cx="8072493" cy="4076385"/>
        </p:xfrm>
        <a:graphic>
          <a:graphicData uri="http://schemas.openxmlformats.org/drawingml/2006/table">
            <a:tbl>
              <a:tblPr firstRow="1" bandRow="1">
                <a:tableStyleId>{5C22544A-7EE6-4342-B048-85BDC9FD1C3A}</a:tableStyleId>
              </a:tblPr>
              <a:tblGrid>
                <a:gridCol w="859792"/>
                <a:gridCol w="1862883"/>
                <a:gridCol w="2674909"/>
                <a:gridCol w="2674909"/>
              </a:tblGrid>
              <a:tr h="500065">
                <a:tc>
                  <a:txBody>
                    <a:bodyPr/>
                    <a:lstStyle/>
                    <a:p>
                      <a:endParaRPr lang="en-GB" b="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800" b="1" kern="1200" baseline="0" dirty="0" smtClean="0">
                          <a:solidFill>
                            <a:schemeClr val="tx1"/>
                          </a:solidFill>
                          <a:latin typeface="+mn-lt"/>
                          <a:ea typeface="+mn-ea"/>
                          <a:cs typeface="+mn-cs"/>
                        </a:rPr>
                        <a:t>Drama</a:t>
                      </a:r>
                      <a:endParaRPr lang="en-GB" sz="1800" b="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800" b="1" kern="1200" baseline="0" dirty="0" smtClean="0">
                          <a:solidFill>
                            <a:schemeClr val="tx1"/>
                          </a:solidFill>
                          <a:latin typeface="+mn-lt"/>
                          <a:ea typeface="+mn-ea"/>
                          <a:cs typeface="+mn-cs"/>
                        </a:rPr>
                        <a:t>Volleyball</a:t>
                      </a:r>
                      <a:endParaRPr lang="en-GB" sz="1800" b="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800" b="1" kern="1200" baseline="0" dirty="0" smtClean="0">
                          <a:solidFill>
                            <a:schemeClr val="tx1"/>
                          </a:solidFill>
                          <a:latin typeface="+mn-lt"/>
                          <a:ea typeface="+mn-ea"/>
                          <a:cs typeface="+mn-cs"/>
                        </a:rPr>
                        <a:t>Geography</a:t>
                      </a:r>
                      <a:endParaRPr lang="en-GB" sz="1800" b="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r>
                        <a:rPr lang="en-GB" sz="1800" kern="1200" baseline="0" dirty="0" smtClean="0">
                          <a:solidFill>
                            <a:schemeClr val="dk1"/>
                          </a:solidFill>
                          <a:latin typeface="Times New Roman" pitchFamily="18" charset="0"/>
                          <a:ea typeface="+mn-ea"/>
                          <a:cs typeface="Times New Roman" pitchFamily="18" charset="0"/>
                        </a:rPr>
                        <a:t>for?</a:t>
                      </a:r>
                      <a:endParaRPr lang="en-GB" b="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800" kern="1200" baseline="0" dirty="0" smtClean="0">
                          <a:solidFill>
                            <a:schemeClr val="dk1"/>
                          </a:solidFill>
                          <a:latin typeface="+mn-lt"/>
                          <a:ea typeface="+mn-ea"/>
                          <a:cs typeface="+mn-cs"/>
                        </a:rPr>
                        <a:t>People who like</a:t>
                      </a:r>
                    </a:p>
                    <a:p>
                      <a:r>
                        <a:rPr lang="en-GB" sz="1800" kern="1200" baseline="0" dirty="0" smtClean="0">
                          <a:solidFill>
                            <a:schemeClr val="dk1"/>
                          </a:solidFill>
                          <a:latin typeface="+mn-lt"/>
                          <a:ea typeface="+mn-ea"/>
                          <a:cs typeface="+mn-cs"/>
                        </a:rPr>
                        <a:t>acting</a:t>
                      </a:r>
                      <a:endParaRPr lang="en-GB" b="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800" kern="1200" baseline="0" dirty="0" smtClean="0">
                          <a:solidFill>
                            <a:schemeClr val="dk1"/>
                          </a:solidFill>
                          <a:latin typeface="+mn-lt"/>
                          <a:ea typeface="+mn-ea"/>
                          <a:cs typeface="+mn-cs"/>
                        </a:rPr>
                        <a:t>Good players or beginners</a:t>
                      </a:r>
                      <a:endParaRPr lang="en-GB" b="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800" kern="1200" baseline="0" dirty="0" smtClean="0">
                          <a:solidFill>
                            <a:schemeClr val="dk1"/>
                          </a:solidFill>
                          <a:latin typeface="+mn-lt"/>
                          <a:ea typeface="+mn-ea"/>
                          <a:cs typeface="+mn-cs"/>
                        </a:rPr>
                        <a:t>anyone</a:t>
                      </a:r>
                      <a:endParaRPr lang="en-GB" b="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r>
                        <a:rPr lang="en-GB" sz="1800" kern="1200" baseline="0" dirty="0" smtClean="0">
                          <a:solidFill>
                            <a:schemeClr val="dk1"/>
                          </a:solidFill>
                          <a:latin typeface="Times New Roman" pitchFamily="18" charset="0"/>
                          <a:ea typeface="+mn-ea"/>
                          <a:cs typeface="Times New Roman" pitchFamily="18" charset="0"/>
                        </a:rPr>
                        <a:t>where?</a:t>
                      </a:r>
                      <a:endParaRPr lang="en-GB" b="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800" kern="1200" baseline="0" dirty="0" smtClean="0">
                          <a:solidFill>
                            <a:schemeClr val="dk1"/>
                          </a:solidFill>
                          <a:latin typeface="+mn-lt"/>
                          <a:ea typeface="+mn-ea"/>
                          <a:cs typeface="+mn-cs"/>
                        </a:rPr>
                        <a:t>Drama Studio</a:t>
                      </a:r>
                      <a:endParaRPr lang="en-GB" b="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800" kern="1200" baseline="0" dirty="0" smtClean="0">
                          <a:solidFill>
                            <a:schemeClr val="dk1"/>
                          </a:solidFill>
                          <a:latin typeface="+mn-lt"/>
                          <a:ea typeface="+mn-ea"/>
                          <a:cs typeface="+mn-cs"/>
                        </a:rPr>
                        <a:t>Netball courts</a:t>
                      </a:r>
                      <a:endParaRPr lang="en-GB" b="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800" kern="1200" baseline="0" dirty="0" smtClean="0">
                          <a:solidFill>
                            <a:schemeClr val="dk1"/>
                          </a:solidFill>
                          <a:latin typeface="+mn-lt"/>
                          <a:ea typeface="+mn-ea"/>
                          <a:cs typeface="+mn-cs"/>
                        </a:rPr>
                        <a:t>Room 24</a:t>
                      </a:r>
                      <a:endParaRPr lang="en-GB" b="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r>
                        <a:rPr lang="en-GB" sz="1800" kern="1200" baseline="0" dirty="0" smtClean="0">
                          <a:solidFill>
                            <a:schemeClr val="dk1"/>
                          </a:solidFill>
                          <a:latin typeface="Times New Roman" pitchFamily="18" charset="0"/>
                          <a:ea typeface="+mn-ea"/>
                          <a:cs typeface="Times New Roman" pitchFamily="18" charset="0"/>
                        </a:rPr>
                        <a:t>day?</a:t>
                      </a:r>
                      <a:endParaRPr lang="en-GB" b="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800" kern="1200" baseline="0" dirty="0" smtClean="0">
                          <a:solidFill>
                            <a:schemeClr val="dk1"/>
                          </a:solidFill>
                          <a:latin typeface="+mn-lt"/>
                          <a:ea typeface="+mn-ea"/>
                          <a:cs typeface="+mn-cs"/>
                        </a:rPr>
                        <a:t>Tues</a:t>
                      </a:r>
                      <a:endParaRPr lang="en-GB" b="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800" kern="1200" baseline="0" dirty="0" smtClean="0">
                          <a:solidFill>
                            <a:schemeClr val="dk1"/>
                          </a:solidFill>
                          <a:latin typeface="+mn-lt"/>
                          <a:ea typeface="+mn-ea"/>
                          <a:cs typeface="+mn-cs"/>
                        </a:rPr>
                        <a:t>Fri</a:t>
                      </a:r>
                      <a:endParaRPr lang="en-GB" b="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800" kern="1200" baseline="0" dirty="0" smtClean="0">
                          <a:solidFill>
                            <a:schemeClr val="dk1"/>
                          </a:solidFill>
                          <a:latin typeface="+mn-lt"/>
                          <a:ea typeface="+mn-ea"/>
                          <a:cs typeface="+mn-cs"/>
                        </a:rPr>
                        <a:t>Mon</a:t>
                      </a:r>
                      <a:endParaRPr lang="en-GB" b="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r>
                        <a:rPr lang="en-GB" sz="1800" kern="1200" baseline="0" dirty="0" smtClean="0">
                          <a:solidFill>
                            <a:schemeClr val="dk1"/>
                          </a:solidFill>
                          <a:latin typeface="Times New Roman" pitchFamily="18" charset="0"/>
                          <a:ea typeface="+mn-ea"/>
                          <a:cs typeface="Times New Roman" pitchFamily="18" charset="0"/>
                        </a:rPr>
                        <a:t>start time?</a:t>
                      </a:r>
                      <a:endParaRPr lang="en-GB" b="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800" kern="1200" baseline="0" dirty="0" smtClean="0">
                          <a:solidFill>
                            <a:schemeClr val="dk1"/>
                          </a:solidFill>
                          <a:latin typeface="+mn-lt"/>
                          <a:ea typeface="+mn-ea"/>
                          <a:cs typeface="+mn-cs"/>
                        </a:rPr>
                        <a:t>3.45</a:t>
                      </a:r>
                      <a:endParaRPr lang="en-GB" b="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800" kern="1200" baseline="0" dirty="0" smtClean="0">
                          <a:solidFill>
                            <a:schemeClr val="dk1"/>
                          </a:solidFill>
                          <a:latin typeface="+mn-lt"/>
                          <a:ea typeface="+mn-ea"/>
                          <a:cs typeface="+mn-cs"/>
                        </a:rPr>
                        <a:t>12.30</a:t>
                      </a:r>
                      <a:endParaRPr lang="en-GB" b="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800" kern="1200" baseline="0" dirty="0" smtClean="0">
                          <a:solidFill>
                            <a:schemeClr val="dk1"/>
                          </a:solidFill>
                          <a:latin typeface="+mn-lt"/>
                          <a:ea typeface="+mn-ea"/>
                          <a:cs typeface="+mn-cs"/>
                        </a:rPr>
                        <a:t>4.30</a:t>
                      </a:r>
                      <a:endParaRPr lang="en-GB" b="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r>
                        <a:rPr lang="en-GB" sz="1800" kern="1200" baseline="0" dirty="0" smtClean="0">
                          <a:solidFill>
                            <a:schemeClr val="dk1"/>
                          </a:solidFill>
                          <a:latin typeface="Times New Roman" pitchFamily="18" charset="0"/>
                          <a:ea typeface="+mn-ea"/>
                          <a:cs typeface="Times New Roman" pitchFamily="18" charset="0"/>
                        </a:rPr>
                        <a:t>finish time?</a:t>
                      </a:r>
                      <a:endParaRPr lang="en-GB" b="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800" kern="1200" baseline="0" dirty="0" smtClean="0">
                          <a:solidFill>
                            <a:schemeClr val="dk1"/>
                          </a:solidFill>
                          <a:latin typeface="+mn-lt"/>
                          <a:ea typeface="+mn-ea"/>
                          <a:cs typeface="+mn-cs"/>
                        </a:rPr>
                        <a:t>Around 6.00</a:t>
                      </a:r>
                      <a:endParaRPr lang="en-GB" b="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800" kern="1200" baseline="0" dirty="0" smtClean="0">
                          <a:solidFill>
                            <a:schemeClr val="dk1"/>
                          </a:solidFill>
                          <a:latin typeface="+mn-lt"/>
                          <a:ea typeface="+mn-ea"/>
                          <a:cs typeface="+mn-cs"/>
                        </a:rPr>
                        <a:t>1.30</a:t>
                      </a:r>
                      <a:endParaRPr lang="en-GB" b="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800" kern="1200" baseline="0" dirty="0" smtClean="0">
                          <a:solidFill>
                            <a:schemeClr val="dk1"/>
                          </a:solidFill>
                          <a:latin typeface="+mn-lt"/>
                          <a:ea typeface="+mn-ea"/>
                          <a:cs typeface="+mn-cs"/>
                        </a:rPr>
                        <a:t>5.30</a:t>
                      </a:r>
                      <a:endParaRPr lang="en-GB" b="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r>
                        <a:rPr lang="en-GB" sz="1800" kern="1200" baseline="0" dirty="0" smtClean="0">
                          <a:solidFill>
                            <a:schemeClr val="dk1"/>
                          </a:solidFill>
                          <a:latin typeface="Times New Roman" pitchFamily="18" charset="0"/>
                          <a:ea typeface="+mn-ea"/>
                          <a:cs typeface="Times New Roman" pitchFamily="18" charset="0"/>
                        </a:rPr>
                        <a:t>do?</a:t>
                      </a:r>
                      <a:endParaRPr lang="en-GB" b="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800" kern="1200" baseline="0" dirty="0" smtClean="0">
                          <a:solidFill>
                            <a:schemeClr val="dk1"/>
                          </a:solidFill>
                          <a:latin typeface="+mn-lt"/>
                          <a:ea typeface="+mn-ea"/>
                          <a:cs typeface="+mn-cs"/>
                        </a:rPr>
                        <a:t>Work towards</a:t>
                      </a:r>
                    </a:p>
                    <a:p>
                      <a:r>
                        <a:rPr lang="en-GB" sz="1800" kern="1200" baseline="0" dirty="0" smtClean="0">
                          <a:solidFill>
                            <a:schemeClr val="dk1"/>
                          </a:solidFill>
                          <a:latin typeface="+mn-lt"/>
                          <a:ea typeface="+mn-ea"/>
                          <a:cs typeface="+mn-cs"/>
                        </a:rPr>
                        <a:t>putting on plays</a:t>
                      </a:r>
                      <a:endParaRPr lang="en-GB" b="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800" kern="1200" baseline="0" dirty="0" smtClean="0">
                          <a:solidFill>
                            <a:schemeClr val="dk1"/>
                          </a:solidFill>
                          <a:latin typeface="+mn-lt"/>
                          <a:ea typeface="+mn-ea"/>
                          <a:cs typeface="+mn-cs"/>
                        </a:rPr>
                        <a:t>Good players – with team;</a:t>
                      </a:r>
                    </a:p>
                    <a:p>
                      <a:r>
                        <a:rPr lang="en-GB" sz="1800" kern="1200" baseline="0" dirty="0" smtClean="0">
                          <a:solidFill>
                            <a:schemeClr val="dk1"/>
                          </a:solidFill>
                          <a:latin typeface="+mn-lt"/>
                          <a:ea typeface="+mn-ea"/>
                          <a:cs typeface="+mn-cs"/>
                        </a:rPr>
                        <a:t>Beginners – learn game,</a:t>
                      </a:r>
                    </a:p>
                    <a:p>
                      <a:r>
                        <a:rPr lang="en-GB" sz="1800" kern="1200" baseline="0" dirty="0" smtClean="0">
                          <a:solidFill>
                            <a:schemeClr val="dk1"/>
                          </a:solidFill>
                          <a:latin typeface="+mn-lt"/>
                          <a:ea typeface="+mn-ea"/>
                          <a:cs typeface="+mn-cs"/>
                        </a:rPr>
                        <a:t>have fun</a:t>
                      </a:r>
                      <a:endParaRPr lang="en-GB" b="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800" kern="1200" baseline="0" dirty="0" smtClean="0">
                          <a:solidFill>
                            <a:schemeClr val="dk1"/>
                          </a:solidFill>
                          <a:latin typeface="+mn-lt"/>
                          <a:ea typeface="+mn-ea"/>
                          <a:cs typeface="+mn-cs"/>
                        </a:rPr>
                        <a:t>help with assignments;</a:t>
                      </a:r>
                    </a:p>
                    <a:p>
                      <a:r>
                        <a:rPr lang="en-GB" sz="1800" kern="1200" baseline="0" dirty="0" smtClean="0">
                          <a:solidFill>
                            <a:schemeClr val="dk1"/>
                          </a:solidFill>
                          <a:latin typeface="+mn-lt"/>
                          <a:ea typeface="+mn-ea"/>
                          <a:cs typeface="+mn-cs"/>
                        </a:rPr>
                        <a:t>games; projects</a:t>
                      </a:r>
                      <a:endParaRPr lang="en-GB" b="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txBody>
          <a:bodyPr/>
          <a:lstStyle/>
          <a:p>
            <a:r>
              <a:rPr lang="en-GB" dirty="0" smtClean="0"/>
              <a:t>Theme 2</a:t>
            </a:r>
            <a:endParaRPr lang="en-GB"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txBody>
          <a:bodyPr>
            <a:normAutofit/>
          </a:bodyPr>
          <a:lstStyle/>
          <a:p>
            <a:pPr algn="l">
              <a:lnSpc>
                <a:spcPct val="200000"/>
              </a:lnSpc>
            </a:pPr>
            <a:r>
              <a:rPr lang="en-GB" sz="2400" dirty="0">
                <a:solidFill>
                  <a:srgbClr val="FF0000"/>
                </a:solidFill>
                <a:latin typeface="Times New Roman" pitchFamily="18" charset="0"/>
                <a:cs typeface="Times New Roman" pitchFamily="18" charset="0"/>
              </a:rPr>
              <a:t>1.3   C.     p. 14    listening for </a:t>
            </a:r>
            <a:r>
              <a:rPr lang="en-GB" sz="2400" dirty="0" smtClean="0">
                <a:solidFill>
                  <a:srgbClr val="FF0000"/>
                </a:solidFill>
                <a:latin typeface="Times New Roman" pitchFamily="18" charset="0"/>
                <a:cs typeface="Times New Roman" pitchFamily="18" charset="0"/>
              </a:rPr>
              <a:t>definitions</a:t>
            </a:r>
            <a:r>
              <a:rPr lang="en-GB" sz="2400" dirty="0" smtClean="0">
                <a:latin typeface="Times New Roman" pitchFamily="18" charset="0"/>
                <a:cs typeface="Times New Roman" pitchFamily="18" charset="0"/>
              </a:rPr>
              <a:t/>
            </a:r>
            <a:br>
              <a:rPr lang="en-GB" sz="2400" dirty="0" smtClean="0">
                <a:latin typeface="Times New Roman" pitchFamily="18" charset="0"/>
                <a:cs typeface="Times New Roman" pitchFamily="18" charset="0"/>
              </a:rPr>
            </a:br>
            <a:r>
              <a:rPr lang="en-GB" sz="2400" dirty="0" smtClean="0">
                <a:latin typeface="Times New Roman" pitchFamily="18" charset="0"/>
                <a:cs typeface="Times New Roman" pitchFamily="18" charset="0"/>
              </a:rPr>
              <a:t> </a:t>
            </a:r>
            <a:r>
              <a:rPr lang="en-GB" sz="2400" dirty="0">
                <a:latin typeface="Times New Roman" pitchFamily="18" charset="0"/>
                <a:cs typeface="Times New Roman" pitchFamily="18" charset="0"/>
              </a:rPr>
              <a:t/>
            </a:r>
            <a:br>
              <a:rPr lang="en-GB" sz="2400" dirty="0">
                <a:latin typeface="Times New Roman" pitchFamily="18" charset="0"/>
                <a:cs typeface="Times New Roman" pitchFamily="18" charset="0"/>
              </a:rPr>
            </a:br>
            <a:r>
              <a:rPr lang="en-GB" sz="2400" dirty="0">
                <a:latin typeface="Times New Roman" pitchFamily="18" charset="0"/>
                <a:cs typeface="Times New Roman" pitchFamily="18" charset="0"/>
              </a:rPr>
              <a:t>1. Food court                a place with lots of different restaurants.</a:t>
            </a:r>
            <a:br>
              <a:rPr lang="en-GB" sz="2400" dirty="0">
                <a:latin typeface="Times New Roman" pitchFamily="18" charset="0"/>
                <a:cs typeface="Times New Roman" pitchFamily="18" charset="0"/>
              </a:rPr>
            </a:br>
            <a:r>
              <a:rPr lang="en-GB" sz="2400" dirty="0">
                <a:latin typeface="Times New Roman" pitchFamily="18" charset="0"/>
                <a:cs typeface="Times New Roman" pitchFamily="18" charset="0"/>
              </a:rPr>
              <a:t>2. Vending machines             which are machines with food and drink.</a:t>
            </a:r>
            <a:br>
              <a:rPr lang="en-GB" sz="2400" dirty="0">
                <a:latin typeface="Times New Roman" pitchFamily="18" charset="0"/>
                <a:cs typeface="Times New Roman" pitchFamily="18" charset="0"/>
              </a:rPr>
            </a:br>
            <a:r>
              <a:rPr lang="en-GB" sz="2400" dirty="0">
                <a:latin typeface="Times New Roman" pitchFamily="18" charset="0"/>
                <a:cs typeface="Times New Roman" pitchFamily="18" charset="0"/>
              </a:rPr>
              <a:t>3. laundrette              you can wash your clothes there.</a:t>
            </a:r>
            <a:br>
              <a:rPr lang="en-GB" sz="2400" dirty="0">
                <a:latin typeface="Times New Roman" pitchFamily="18" charset="0"/>
                <a:cs typeface="Times New Roman" pitchFamily="18" charset="0"/>
              </a:rPr>
            </a:br>
            <a:r>
              <a:rPr lang="en-GB" sz="2400" dirty="0">
                <a:latin typeface="Times New Roman" pitchFamily="18" charset="0"/>
                <a:cs typeface="Times New Roman" pitchFamily="18" charset="0"/>
              </a:rPr>
              <a:t>4. crèche                It’s a place to leave your children for a few hours.</a:t>
            </a:r>
            <a:br>
              <a:rPr lang="en-GB" sz="2400" dirty="0">
                <a:latin typeface="Times New Roman" pitchFamily="18" charset="0"/>
                <a:cs typeface="Times New Roman" pitchFamily="18" charset="0"/>
              </a:rPr>
            </a:br>
            <a:r>
              <a:rPr lang="en-GB" sz="2400" dirty="0">
                <a:latin typeface="Times New Roman" pitchFamily="18" charset="0"/>
                <a:cs typeface="Times New Roman" pitchFamily="18" charset="0"/>
              </a:rPr>
              <a:t>5. gym               It’s a place to do exercise.</a:t>
            </a:r>
            <a:br>
              <a:rPr lang="en-GB" sz="2400" dirty="0">
                <a:latin typeface="Times New Roman" pitchFamily="18" charset="0"/>
                <a:cs typeface="Times New Roman" pitchFamily="18" charset="0"/>
              </a:rPr>
            </a:br>
            <a:endParaRPr lang="en-GB" sz="2400" dirty="0">
              <a:latin typeface="Times New Roman" pitchFamily="18" charset="0"/>
              <a:cs typeface="Times New Roman" pitchFamily="18" charset="0"/>
            </a:endParaRPr>
          </a:p>
        </p:txBody>
      </p:sp>
      <p:cxnSp>
        <p:nvCxnSpPr>
          <p:cNvPr id="5" name="Straight Arrow Connector 4"/>
          <p:cNvCxnSpPr/>
          <p:nvPr/>
        </p:nvCxnSpPr>
        <p:spPr>
          <a:xfrm>
            <a:off x="1928794" y="2500306"/>
            <a:ext cx="71438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a:off x="2786050" y="3214686"/>
            <a:ext cx="71438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a:off x="1714480" y="3929066"/>
            <a:ext cx="857256"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a:off x="1285852" y="4714884"/>
            <a:ext cx="107157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a:off x="1071538" y="5429264"/>
            <a:ext cx="857256"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8" name="5-Point Star 7"/>
          <p:cNvSpPr/>
          <p:nvPr/>
        </p:nvSpPr>
        <p:spPr>
          <a:xfrm>
            <a:off x="8501090" y="571480"/>
            <a:ext cx="285752" cy="214314"/>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txBody>
          <a:bodyPr>
            <a:noAutofit/>
          </a:bodyPr>
          <a:lstStyle/>
          <a:p>
            <a:pPr algn="l">
              <a:lnSpc>
                <a:spcPct val="150000"/>
              </a:lnSpc>
            </a:pPr>
            <a:r>
              <a:rPr lang="en-GB" sz="2000" dirty="0" smtClean="0">
                <a:solidFill>
                  <a:srgbClr val="FF0000"/>
                </a:solidFill>
                <a:latin typeface="Times New Roman" pitchFamily="18" charset="0"/>
                <a:cs typeface="Times New Roman" pitchFamily="18" charset="0"/>
              </a:rPr>
              <a:t>2.1. B. Understanding vocabulary in context</a:t>
            </a:r>
            <a:br>
              <a:rPr lang="en-GB" sz="2000" dirty="0" smtClean="0">
                <a:solidFill>
                  <a:srgbClr val="FF0000"/>
                </a:solidFill>
                <a:latin typeface="Times New Roman" pitchFamily="18" charset="0"/>
                <a:cs typeface="Times New Roman" pitchFamily="18" charset="0"/>
              </a:rPr>
            </a:br>
            <a:r>
              <a:rPr lang="en-GB" sz="2000" dirty="0" smtClean="0">
                <a:solidFill>
                  <a:srgbClr val="FF0000"/>
                </a:solidFill>
                <a:latin typeface="Times New Roman" pitchFamily="18" charset="0"/>
                <a:cs typeface="Times New Roman" pitchFamily="18" charset="0"/>
              </a:rPr>
              <a:t>Page. 43</a:t>
            </a:r>
            <a:r>
              <a:rPr lang="en-GB" sz="2000" dirty="0" smtClean="0">
                <a:latin typeface="Times New Roman" pitchFamily="18" charset="0"/>
                <a:cs typeface="Times New Roman" pitchFamily="18" charset="0"/>
              </a:rPr>
              <a:t/>
            </a:r>
            <a:br>
              <a:rPr lang="en-GB" sz="2000" dirty="0" smtClean="0">
                <a:latin typeface="Times New Roman" pitchFamily="18" charset="0"/>
                <a:cs typeface="Times New Roman" pitchFamily="18" charset="0"/>
              </a:rPr>
            </a:br>
            <a:r>
              <a:rPr lang="en-GB" sz="2000" dirty="0" smtClean="0">
                <a:latin typeface="Times New Roman" pitchFamily="18" charset="0"/>
                <a:cs typeface="Times New Roman" pitchFamily="18" charset="0"/>
              </a:rPr>
              <a:t>A person is an </a:t>
            </a:r>
            <a:r>
              <a:rPr lang="en-GB" sz="2000" dirty="0" smtClean="0">
                <a:solidFill>
                  <a:srgbClr val="FF0000"/>
                </a:solidFill>
                <a:latin typeface="Times New Roman" pitchFamily="18" charset="0"/>
                <a:cs typeface="Times New Roman" pitchFamily="18" charset="0"/>
              </a:rPr>
              <a:t>individual</a:t>
            </a:r>
            <a:r>
              <a:rPr lang="en-GB" sz="2000" dirty="0" smtClean="0">
                <a:latin typeface="Times New Roman" pitchFamily="18" charset="0"/>
                <a:cs typeface="Times New Roman" pitchFamily="18" charset="0"/>
              </a:rPr>
              <a:t>. Psychology is about individuals. </a:t>
            </a:r>
            <a:r>
              <a:rPr lang="en-GB" sz="2000" dirty="0" smtClean="0">
                <a:solidFill>
                  <a:srgbClr val="FF0000"/>
                </a:solidFill>
                <a:latin typeface="Times New Roman" pitchFamily="18" charset="0"/>
                <a:cs typeface="Times New Roman" pitchFamily="18" charset="0"/>
              </a:rPr>
              <a:t>Psychologists</a:t>
            </a:r>
            <a:r>
              <a:rPr lang="en-GB" sz="2000" dirty="0" smtClean="0">
                <a:latin typeface="Times New Roman" pitchFamily="18" charset="0"/>
                <a:cs typeface="Times New Roman" pitchFamily="18" charset="0"/>
              </a:rPr>
              <a:t> ask questions like: What is the </a:t>
            </a:r>
            <a:r>
              <a:rPr lang="en-GB" sz="2000" dirty="0" smtClean="0">
                <a:solidFill>
                  <a:srgbClr val="FF0000"/>
                </a:solidFill>
                <a:latin typeface="Times New Roman" pitchFamily="18" charset="0"/>
                <a:cs typeface="Times New Roman" pitchFamily="18" charset="0"/>
              </a:rPr>
              <a:t>mind</a:t>
            </a:r>
            <a:r>
              <a:rPr lang="en-GB" sz="2000" dirty="0" smtClean="0">
                <a:latin typeface="Times New Roman" pitchFamily="18" charset="0"/>
                <a:cs typeface="Times New Roman" pitchFamily="18" charset="0"/>
              </a:rPr>
              <a:t>? How does it control </a:t>
            </a:r>
            <a:r>
              <a:rPr lang="en-GB" sz="2000" dirty="0" smtClean="0">
                <a:solidFill>
                  <a:srgbClr val="FF0000"/>
                </a:solidFill>
                <a:latin typeface="Times New Roman" pitchFamily="18" charset="0"/>
                <a:cs typeface="Times New Roman" pitchFamily="18" charset="0"/>
              </a:rPr>
              <a:t>human</a:t>
            </a:r>
            <a:r>
              <a:rPr lang="en-GB" sz="2000" dirty="0" smtClean="0">
                <a:latin typeface="Times New Roman" pitchFamily="18" charset="0"/>
                <a:cs typeface="Times New Roman" pitchFamily="18" charset="0"/>
              </a:rPr>
              <a:t> behaviour? People have </a:t>
            </a:r>
            <a:r>
              <a:rPr lang="en-GB" sz="2000" dirty="0" smtClean="0">
                <a:solidFill>
                  <a:srgbClr val="FF0000"/>
                </a:solidFill>
                <a:latin typeface="Times New Roman" pitchFamily="18" charset="0"/>
                <a:cs typeface="Times New Roman" pitchFamily="18" charset="0"/>
              </a:rPr>
              <a:t>relationships</a:t>
            </a:r>
            <a:r>
              <a:rPr lang="en-GB" sz="2000" dirty="0" smtClean="0">
                <a:latin typeface="Times New Roman" pitchFamily="18" charset="0"/>
                <a:cs typeface="Times New Roman" pitchFamily="18" charset="0"/>
              </a:rPr>
              <a:t> with other people. </a:t>
            </a:r>
            <a:r>
              <a:rPr lang="en-GB" sz="2000" dirty="0" smtClean="0">
                <a:solidFill>
                  <a:srgbClr val="FF0000"/>
                </a:solidFill>
                <a:latin typeface="Times New Roman" pitchFamily="18" charset="0"/>
                <a:cs typeface="Times New Roman" pitchFamily="18" charset="0"/>
              </a:rPr>
              <a:t>Sociology</a:t>
            </a:r>
            <a:r>
              <a:rPr lang="en-GB" sz="2000" dirty="0" smtClean="0">
                <a:latin typeface="Times New Roman" pitchFamily="18" charset="0"/>
                <a:cs typeface="Times New Roman" pitchFamily="18" charset="0"/>
              </a:rPr>
              <a:t> is about human behaviour in groups. Sociologists ask questions like: Why do people </a:t>
            </a:r>
            <a:r>
              <a:rPr lang="en-GB" sz="2000" dirty="0" smtClean="0">
                <a:solidFill>
                  <a:srgbClr val="FF0000"/>
                </a:solidFill>
                <a:latin typeface="Times New Roman" pitchFamily="18" charset="0"/>
                <a:cs typeface="Times New Roman" pitchFamily="18" charset="0"/>
              </a:rPr>
              <a:t>form</a:t>
            </a:r>
            <a:r>
              <a:rPr lang="en-GB" sz="2000" dirty="0" smtClean="0">
                <a:latin typeface="Times New Roman" pitchFamily="18" charset="0"/>
                <a:cs typeface="Times New Roman" pitchFamily="18" charset="0"/>
              </a:rPr>
              <a:t> groups? Why do groups sometimes </a:t>
            </a:r>
            <a:r>
              <a:rPr lang="en-GB" sz="2000" dirty="0" smtClean="0">
                <a:solidFill>
                  <a:srgbClr val="FF0000"/>
                </a:solidFill>
                <a:latin typeface="Times New Roman" pitchFamily="18" charset="0"/>
                <a:cs typeface="Times New Roman" pitchFamily="18" charset="0"/>
              </a:rPr>
              <a:t>behave</a:t>
            </a:r>
            <a:r>
              <a:rPr lang="en-GB" sz="2000" dirty="0" smtClean="0">
                <a:latin typeface="Times New Roman" pitchFamily="18" charset="0"/>
                <a:cs typeface="Times New Roman" pitchFamily="18" charset="0"/>
              </a:rPr>
              <a:t> badly?</a:t>
            </a:r>
            <a:br>
              <a:rPr lang="en-GB" sz="2000" dirty="0" smtClean="0">
                <a:latin typeface="Times New Roman" pitchFamily="18" charset="0"/>
                <a:cs typeface="Times New Roman" pitchFamily="18" charset="0"/>
              </a:rPr>
            </a:br>
            <a:r>
              <a:rPr lang="en-GB" sz="2000" dirty="0" smtClean="0">
                <a:latin typeface="Times New Roman" pitchFamily="18" charset="0"/>
                <a:cs typeface="Times New Roman" pitchFamily="18" charset="0"/>
              </a:rPr>
              <a:t>In the diagram, the circle for my family is </a:t>
            </a:r>
            <a:r>
              <a:rPr lang="en-GB" sz="2000" dirty="0" smtClean="0">
                <a:solidFill>
                  <a:srgbClr val="FF0000"/>
                </a:solidFill>
                <a:latin typeface="Times New Roman" pitchFamily="18" charset="0"/>
                <a:cs typeface="Times New Roman" pitchFamily="18" charset="0"/>
              </a:rPr>
              <a:t>separate</a:t>
            </a:r>
            <a:r>
              <a:rPr lang="en-GB" sz="2000" dirty="0" smtClean="0">
                <a:latin typeface="Times New Roman" pitchFamily="18" charset="0"/>
                <a:cs typeface="Times New Roman" pitchFamily="18" charset="0"/>
              </a:rPr>
              <a:t> from the other three circles. Why? Because my family is </a:t>
            </a:r>
            <a:r>
              <a:rPr lang="en-GB" sz="2000" dirty="0" smtClean="0">
                <a:solidFill>
                  <a:srgbClr val="FF0000"/>
                </a:solidFill>
                <a:latin typeface="Times New Roman" pitchFamily="18" charset="0"/>
                <a:cs typeface="Times New Roman" pitchFamily="18" charset="0"/>
              </a:rPr>
              <a:t>different</a:t>
            </a:r>
            <a:r>
              <a:rPr lang="en-GB" sz="2000" dirty="0" smtClean="0">
                <a:latin typeface="Times New Roman" pitchFamily="18" charset="0"/>
                <a:cs typeface="Times New Roman" pitchFamily="18" charset="0"/>
              </a:rPr>
              <a:t> from my friends, my neighbours and my colleagues. Why are these three circles </a:t>
            </a:r>
            <a:r>
              <a:rPr lang="en-GB" sz="2000" dirty="0" smtClean="0">
                <a:solidFill>
                  <a:srgbClr val="FF0000"/>
                </a:solidFill>
                <a:latin typeface="Times New Roman" pitchFamily="18" charset="0"/>
                <a:cs typeface="Times New Roman" pitchFamily="18" charset="0"/>
              </a:rPr>
              <a:t>linked</a:t>
            </a:r>
            <a:r>
              <a:rPr lang="en-GB" sz="2000" dirty="0" smtClean="0">
                <a:latin typeface="Times New Roman" pitchFamily="18" charset="0"/>
                <a:cs typeface="Times New Roman" pitchFamily="18" charset="0"/>
              </a:rPr>
              <a:t>? Because some of my friends live in my neighbourhood and some of my friends are also my colleagues. </a:t>
            </a:r>
            <a:r>
              <a:rPr lang="en-GB" sz="2000" dirty="0" smtClean="0">
                <a:solidFill>
                  <a:srgbClr val="FF0000"/>
                </a:solidFill>
                <a:latin typeface="Times New Roman" pitchFamily="18" charset="0"/>
                <a:cs typeface="Times New Roman" pitchFamily="18" charset="0"/>
              </a:rPr>
              <a:t>Sociologists</a:t>
            </a:r>
            <a:r>
              <a:rPr lang="en-GB" sz="2000" dirty="0" smtClean="0">
                <a:latin typeface="Times New Roman" pitchFamily="18" charset="0"/>
                <a:cs typeface="Times New Roman" pitchFamily="18" charset="0"/>
              </a:rPr>
              <a:t> call the four inner circles </a:t>
            </a:r>
            <a:r>
              <a:rPr lang="en-GB" sz="2000" dirty="0" smtClean="0">
                <a:solidFill>
                  <a:srgbClr val="FF0000"/>
                </a:solidFill>
                <a:latin typeface="Times New Roman" pitchFamily="18" charset="0"/>
                <a:cs typeface="Times New Roman" pitchFamily="18" charset="0"/>
              </a:rPr>
              <a:t>the primary </a:t>
            </a:r>
            <a:r>
              <a:rPr lang="en-GB" sz="2000" dirty="0" smtClean="0">
                <a:latin typeface="Times New Roman" pitchFamily="18" charset="0"/>
                <a:cs typeface="Times New Roman" pitchFamily="18" charset="0"/>
              </a:rPr>
              <a:t>groups. The people in your primary groups are very important to you.</a:t>
            </a:r>
            <a:endParaRPr lang="en-GB" sz="2000" dirty="0">
              <a:latin typeface="Times New Roman" pitchFamily="18" charset="0"/>
              <a:cs typeface="Times New Roman" pitchFamily="18" charset="0"/>
            </a:endParaRP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txBody>
          <a:bodyPr>
            <a:noAutofit/>
          </a:bodyPr>
          <a:lstStyle/>
          <a:p>
            <a:pPr algn="l">
              <a:lnSpc>
                <a:spcPct val="200000"/>
              </a:lnSpc>
            </a:pPr>
            <a:r>
              <a:rPr lang="en-GB" sz="2000" dirty="0" smtClean="0">
                <a:solidFill>
                  <a:srgbClr val="FF0000"/>
                </a:solidFill>
                <a:latin typeface="Times New Roman" pitchFamily="18" charset="0"/>
                <a:cs typeface="Times New Roman" pitchFamily="18" charset="0"/>
              </a:rPr>
              <a:t>2.1. C. developing vocabulary. Page 43.</a:t>
            </a:r>
            <a:br>
              <a:rPr lang="en-GB" sz="2000" dirty="0" smtClean="0">
                <a:solidFill>
                  <a:srgbClr val="FF0000"/>
                </a:solidFill>
                <a:latin typeface="Times New Roman" pitchFamily="18" charset="0"/>
                <a:cs typeface="Times New Roman" pitchFamily="18" charset="0"/>
              </a:rPr>
            </a:br>
            <a:r>
              <a:rPr lang="en-GB" sz="2000" dirty="0" smtClean="0">
                <a:solidFill>
                  <a:srgbClr val="FF0000"/>
                </a:solidFill>
                <a:latin typeface="Times New Roman" pitchFamily="18" charset="0"/>
                <a:cs typeface="Times New Roman" pitchFamily="18" charset="0"/>
              </a:rPr>
              <a:t/>
            </a:r>
            <a:br>
              <a:rPr lang="en-GB" sz="2000" dirty="0" smtClean="0">
                <a:solidFill>
                  <a:srgbClr val="FF0000"/>
                </a:solidFill>
                <a:latin typeface="Times New Roman" pitchFamily="18" charset="0"/>
                <a:cs typeface="Times New Roman" pitchFamily="18" charset="0"/>
              </a:rPr>
            </a:br>
            <a:r>
              <a:rPr lang="en-GB" sz="2000" dirty="0" smtClean="0">
                <a:latin typeface="Times New Roman" pitchFamily="18" charset="0"/>
                <a:cs typeface="Times New Roman" pitchFamily="18" charset="0"/>
              </a:rPr>
              <a:t>1. Oh that’s the person. You know, the person who studies human behaviour. (sociologist)</a:t>
            </a:r>
            <a:br>
              <a:rPr lang="en-GB" sz="2000" dirty="0" smtClean="0">
                <a:latin typeface="Times New Roman" pitchFamily="18" charset="0"/>
                <a:cs typeface="Times New Roman" pitchFamily="18" charset="0"/>
              </a:rPr>
            </a:br>
            <a:r>
              <a:rPr lang="en-GB" sz="2000" dirty="0" smtClean="0">
                <a:latin typeface="Times New Roman" pitchFamily="18" charset="0"/>
                <a:cs typeface="Times New Roman" pitchFamily="18" charset="0"/>
              </a:rPr>
              <a:t>2. Well, it’s a science. It’s the study of the mind, I think. (psychology)</a:t>
            </a:r>
            <a:br>
              <a:rPr lang="en-GB" sz="2000" dirty="0" smtClean="0">
                <a:latin typeface="Times New Roman" pitchFamily="18" charset="0"/>
                <a:cs typeface="Times New Roman" pitchFamily="18" charset="0"/>
              </a:rPr>
            </a:br>
            <a:r>
              <a:rPr lang="en-GB" sz="2000" dirty="0" smtClean="0">
                <a:latin typeface="Times New Roman" pitchFamily="18" charset="0"/>
                <a:cs typeface="Times New Roman" pitchFamily="18" charset="0"/>
              </a:rPr>
              <a:t>3. That’s where children go. From about 5 to 11 years, isn’t it? (primary school)</a:t>
            </a:r>
            <a:br>
              <a:rPr lang="en-GB" sz="2000" dirty="0" smtClean="0">
                <a:latin typeface="Times New Roman" pitchFamily="18" charset="0"/>
                <a:cs typeface="Times New Roman" pitchFamily="18" charset="0"/>
              </a:rPr>
            </a:br>
            <a:r>
              <a:rPr lang="en-GB" sz="2000" dirty="0" smtClean="0">
                <a:latin typeface="Times New Roman" pitchFamily="18" charset="0"/>
                <a:cs typeface="Times New Roman" pitchFamily="18" charset="0"/>
              </a:rPr>
              <a:t>4. It’s a physical part of your body. The organ in your head. (brain)</a:t>
            </a:r>
            <a:br>
              <a:rPr lang="en-GB" sz="2000" dirty="0" smtClean="0">
                <a:latin typeface="Times New Roman" pitchFamily="18" charset="0"/>
                <a:cs typeface="Times New Roman" pitchFamily="18" charset="0"/>
              </a:rPr>
            </a:br>
            <a:r>
              <a:rPr lang="en-GB" sz="2000" dirty="0" smtClean="0">
                <a:latin typeface="Times New Roman" pitchFamily="18" charset="0"/>
                <a:cs typeface="Times New Roman" pitchFamily="18" charset="0"/>
              </a:rPr>
              <a:t>5. It’s everyone in the world. We are thinking of them as one group. (human race)</a:t>
            </a:r>
            <a:br>
              <a:rPr lang="en-GB" sz="2000" dirty="0" smtClean="0">
                <a:latin typeface="Times New Roman" pitchFamily="18" charset="0"/>
                <a:cs typeface="Times New Roman" pitchFamily="18" charset="0"/>
              </a:rPr>
            </a:br>
            <a:r>
              <a:rPr lang="en-GB" sz="2000" dirty="0" smtClean="0">
                <a:latin typeface="Times New Roman" pitchFamily="18" charset="0"/>
                <a:cs typeface="Times New Roman" pitchFamily="18" charset="0"/>
              </a:rPr>
              <a:t>6. Well, I think it means ‘one person’. (individual)</a:t>
            </a:r>
            <a:endParaRPr lang="en-GB" sz="2000" dirty="0">
              <a:latin typeface="Times New Roman" pitchFamily="18" charset="0"/>
              <a:cs typeface="Times New Roman" pitchFamily="18" charset="0"/>
            </a:endParaRP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txBody>
          <a:bodyPr>
            <a:noAutofit/>
          </a:bodyPr>
          <a:lstStyle/>
          <a:p>
            <a:pPr algn="l">
              <a:lnSpc>
                <a:spcPct val="150000"/>
              </a:lnSpc>
            </a:pPr>
            <a:r>
              <a:rPr lang="en-GB" sz="2000" dirty="0" smtClean="0">
                <a:solidFill>
                  <a:srgbClr val="FF0000"/>
                </a:solidFill>
                <a:latin typeface="Times New Roman" pitchFamily="18" charset="0"/>
                <a:cs typeface="Times New Roman" pitchFamily="18" charset="0"/>
              </a:rPr>
              <a:t>2.2.  Real-time listening. An introductory to sociology </a:t>
            </a:r>
            <a:br>
              <a:rPr lang="en-GB" sz="2000" dirty="0" smtClean="0">
                <a:solidFill>
                  <a:srgbClr val="FF0000"/>
                </a:solidFill>
                <a:latin typeface="Times New Roman" pitchFamily="18" charset="0"/>
                <a:cs typeface="Times New Roman" pitchFamily="18" charset="0"/>
              </a:rPr>
            </a:br>
            <a:r>
              <a:rPr lang="en-GB" sz="2000" dirty="0" smtClean="0">
                <a:solidFill>
                  <a:srgbClr val="FF0000"/>
                </a:solidFill>
                <a:latin typeface="Times New Roman" pitchFamily="18" charset="0"/>
                <a:cs typeface="Times New Roman" pitchFamily="18" charset="0"/>
              </a:rPr>
              <a:t>A.  Activating ideas. Page 44</a:t>
            </a:r>
            <a:br>
              <a:rPr lang="en-GB" sz="2000" dirty="0" smtClean="0">
                <a:solidFill>
                  <a:srgbClr val="FF0000"/>
                </a:solidFill>
                <a:latin typeface="Times New Roman" pitchFamily="18" charset="0"/>
                <a:cs typeface="Times New Roman" pitchFamily="18" charset="0"/>
              </a:rPr>
            </a:br>
            <a:r>
              <a:rPr lang="en-GB" sz="2000" dirty="0" smtClean="0">
                <a:solidFill>
                  <a:srgbClr val="FF0000"/>
                </a:solidFill>
                <a:latin typeface="Times New Roman" pitchFamily="18" charset="0"/>
                <a:cs typeface="Times New Roman" pitchFamily="18" charset="0"/>
              </a:rPr>
              <a:t/>
            </a:r>
            <a:br>
              <a:rPr lang="en-GB" sz="2000" dirty="0" smtClean="0">
                <a:solidFill>
                  <a:srgbClr val="FF0000"/>
                </a:solidFill>
                <a:latin typeface="Times New Roman" pitchFamily="18" charset="0"/>
                <a:cs typeface="Times New Roman" pitchFamily="18" charset="0"/>
              </a:rPr>
            </a:br>
            <a:r>
              <a:rPr lang="en-GB" sz="2000" dirty="0" smtClean="0">
                <a:latin typeface="Times New Roman" pitchFamily="18" charset="0"/>
                <a:cs typeface="Times New Roman" pitchFamily="18" charset="0"/>
              </a:rPr>
              <a:t>Answers depend on the students. Here are some suggestions:</a:t>
            </a:r>
            <a:br>
              <a:rPr lang="en-GB" sz="2000" dirty="0" smtClean="0">
                <a:latin typeface="Times New Roman" pitchFamily="18" charset="0"/>
                <a:cs typeface="Times New Roman" pitchFamily="18" charset="0"/>
              </a:rPr>
            </a:br>
            <a:r>
              <a:rPr lang="en-GB" sz="2000" dirty="0" smtClean="0">
                <a:latin typeface="Times New Roman" pitchFamily="18" charset="0"/>
                <a:cs typeface="Times New Roman" pitchFamily="18" charset="0"/>
              </a:rPr>
              <a:t/>
            </a:r>
            <a:br>
              <a:rPr lang="en-GB" sz="2000" dirty="0" smtClean="0">
                <a:latin typeface="Times New Roman" pitchFamily="18" charset="0"/>
                <a:cs typeface="Times New Roman" pitchFamily="18" charset="0"/>
              </a:rPr>
            </a:br>
            <a:r>
              <a:rPr lang="en-GB" sz="2000" dirty="0" smtClean="0">
                <a:solidFill>
                  <a:srgbClr val="FF0000"/>
                </a:solidFill>
                <a:latin typeface="Times New Roman" pitchFamily="18" charset="0"/>
                <a:cs typeface="Times New Roman" pitchFamily="18" charset="0"/>
              </a:rPr>
              <a:t>1. </a:t>
            </a:r>
            <a:r>
              <a:rPr lang="en-GB" sz="2000" dirty="0" smtClean="0">
                <a:latin typeface="Times New Roman" pitchFamily="18" charset="0"/>
                <a:cs typeface="Times New Roman" pitchFamily="18" charset="0"/>
              </a:rPr>
              <a:t>Humans have always lived in groups.</a:t>
            </a:r>
            <a:br>
              <a:rPr lang="en-GB" sz="2000" dirty="0" smtClean="0">
                <a:latin typeface="Times New Roman" pitchFamily="18" charset="0"/>
                <a:cs typeface="Times New Roman" pitchFamily="18" charset="0"/>
              </a:rPr>
            </a:br>
            <a:r>
              <a:rPr lang="en-GB" sz="2000" dirty="0" smtClean="0">
                <a:solidFill>
                  <a:srgbClr val="FF0000"/>
                </a:solidFill>
                <a:latin typeface="Times New Roman" pitchFamily="18" charset="0"/>
                <a:cs typeface="Times New Roman" pitchFamily="18" charset="0"/>
              </a:rPr>
              <a:t>2. </a:t>
            </a:r>
            <a:r>
              <a:rPr lang="en-GB" sz="2000" dirty="0" smtClean="0">
                <a:latin typeface="Times New Roman" pitchFamily="18" charset="0"/>
                <a:cs typeface="Times New Roman" pitchFamily="18" charset="0"/>
              </a:rPr>
              <a:t>People live in groups to bring up children, to protect each other from danger, through</a:t>
            </a:r>
            <a:br>
              <a:rPr lang="en-GB" sz="2000" dirty="0" smtClean="0">
                <a:latin typeface="Times New Roman" pitchFamily="18" charset="0"/>
                <a:cs typeface="Times New Roman" pitchFamily="18" charset="0"/>
              </a:rPr>
            </a:br>
            <a:r>
              <a:rPr lang="en-GB" sz="2000" dirty="0" smtClean="0">
                <a:latin typeface="Times New Roman" pitchFamily="18" charset="0"/>
                <a:cs typeface="Times New Roman" pitchFamily="18" charset="0"/>
              </a:rPr>
              <a:t>friendship, because of a common interest, to farm / produce goods.</a:t>
            </a:r>
            <a:br>
              <a:rPr lang="en-GB" sz="2000" dirty="0" smtClean="0">
                <a:latin typeface="Times New Roman" pitchFamily="18" charset="0"/>
                <a:cs typeface="Times New Roman" pitchFamily="18" charset="0"/>
              </a:rPr>
            </a:br>
            <a:r>
              <a:rPr lang="en-GB" sz="2000" dirty="0" smtClean="0">
                <a:solidFill>
                  <a:srgbClr val="FF0000"/>
                </a:solidFill>
                <a:latin typeface="Times New Roman" pitchFamily="18" charset="0"/>
                <a:cs typeface="Times New Roman" pitchFamily="18" charset="0"/>
              </a:rPr>
              <a:t>3. </a:t>
            </a:r>
            <a:r>
              <a:rPr lang="en-GB" sz="2000" dirty="0" smtClean="0">
                <a:latin typeface="Times New Roman" pitchFamily="18" charset="0"/>
                <a:cs typeface="Times New Roman" pitchFamily="18" charset="0"/>
              </a:rPr>
              <a:t>Students may suggest: peaceful protests, religious gatherings, family events, etc.</a:t>
            </a:r>
            <a:br>
              <a:rPr lang="en-GB" sz="2000" dirty="0" smtClean="0">
                <a:latin typeface="Times New Roman" pitchFamily="18" charset="0"/>
                <a:cs typeface="Times New Roman" pitchFamily="18" charset="0"/>
              </a:rPr>
            </a:br>
            <a:r>
              <a:rPr lang="en-GB" sz="2000" dirty="0" smtClean="0">
                <a:solidFill>
                  <a:srgbClr val="FF0000"/>
                </a:solidFill>
                <a:latin typeface="Times New Roman" pitchFamily="18" charset="0"/>
                <a:cs typeface="Times New Roman" pitchFamily="18" charset="0"/>
              </a:rPr>
              <a:t>4. </a:t>
            </a:r>
            <a:r>
              <a:rPr lang="en-GB" sz="2000" dirty="0" smtClean="0">
                <a:latin typeface="Times New Roman" pitchFamily="18" charset="0"/>
                <a:cs typeface="Times New Roman" pitchFamily="18" charset="0"/>
              </a:rPr>
              <a:t>Groups of people behave badly because the members of the group feel they can hide</a:t>
            </a:r>
            <a:br>
              <a:rPr lang="en-GB" sz="2000" dirty="0" smtClean="0">
                <a:latin typeface="Times New Roman" pitchFamily="18" charset="0"/>
                <a:cs typeface="Times New Roman" pitchFamily="18" charset="0"/>
              </a:rPr>
            </a:br>
            <a:r>
              <a:rPr lang="en-GB" sz="2000" dirty="0" smtClean="0">
                <a:latin typeface="Times New Roman" pitchFamily="18" charset="0"/>
                <a:cs typeface="Times New Roman" pitchFamily="18" charset="0"/>
              </a:rPr>
              <a:t>their individual identity behind the group’s overall identity, and so escape being accused</a:t>
            </a:r>
            <a:br>
              <a:rPr lang="en-GB" sz="2000" dirty="0" smtClean="0">
                <a:latin typeface="Times New Roman" pitchFamily="18" charset="0"/>
                <a:cs typeface="Times New Roman" pitchFamily="18" charset="0"/>
              </a:rPr>
            </a:br>
            <a:r>
              <a:rPr lang="en-GB" sz="2000" dirty="0" smtClean="0">
                <a:latin typeface="Times New Roman" pitchFamily="18" charset="0"/>
                <a:cs typeface="Times New Roman" pitchFamily="18" charset="0"/>
              </a:rPr>
              <a:t>of bad behaviour personally. Groups also behave badly because individuals feel stronger – and so more able to act – when they are in a group of people with similar</a:t>
            </a:r>
            <a:br>
              <a:rPr lang="en-GB" sz="2000" dirty="0" smtClean="0">
                <a:latin typeface="Times New Roman" pitchFamily="18" charset="0"/>
                <a:cs typeface="Times New Roman" pitchFamily="18" charset="0"/>
              </a:rPr>
            </a:br>
            <a:r>
              <a:rPr lang="en-GB" sz="2000" dirty="0" smtClean="0">
                <a:latin typeface="Times New Roman" pitchFamily="18" charset="0"/>
                <a:cs typeface="Times New Roman" pitchFamily="18" charset="0"/>
              </a:rPr>
              <a:t>ideas to their own.</a:t>
            </a:r>
            <a:r>
              <a:rPr lang="en-GB" sz="2000" dirty="0" smtClean="0">
                <a:solidFill>
                  <a:srgbClr val="FF0000"/>
                </a:solidFill>
                <a:latin typeface="Times New Roman" pitchFamily="18" charset="0"/>
                <a:cs typeface="Times New Roman" pitchFamily="18" charset="0"/>
              </a:rPr>
              <a:t/>
            </a:r>
            <a:br>
              <a:rPr lang="en-GB" sz="2000" dirty="0" smtClean="0">
                <a:solidFill>
                  <a:srgbClr val="FF0000"/>
                </a:solidFill>
                <a:latin typeface="Times New Roman" pitchFamily="18" charset="0"/>
                <a:cs typeface="Times New Roman" pitchFamily="18" charset="0"/>
              </a:rPr>
            </a:br>
            <a:endParaRPr lang="en-GB" sz="2000" dirty="0">
              <a:latin typeface="Times New Roman" pitchFamily="18" charset="0"/>
              <a:cs typeface="Times New Roman" pitchFamily="18" charset="0"/>
            </a:endParaRP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txBody>
          <a:bodyPr>
            <a:noAutofit/>
          </a:bodyPr>
          <a:lstStyle/>
          <a:p>
            <a:pPr algn="l">
              <a:lnSpc>
                <a:spcPct val="150000"/>
              </a:lnSpc>
            </a:pPr>
            <a:r>
              <a:rPr lang="en-GB" sz="2000" dirty="0" smtClean="0">
                <a:solidFill>
                  <a:srgbClr val="FF0000"/>
                </a:solidFill>
                <a:latin typeface="Times New Roman" pitchFamily="18" charset="0"/>
                <a:cs typeface="Times New Roman" pitchFamily="18" charset="0"/>
              </a:rPr>
              <a:t>                       2.2.  Real-time listening. An introductory to sociology </a:t>
            </a:r>
            <a:br>
              <a:rPr lang="en-GB" sz="2000" dirty="0" smtClean="0">
                <a:solidFill>
                  <a:srgbClr val="FF0000"/>
                </a:solidFill>
                <a:latin typeface="Times New Roman" pitchFamily="18" charset="0"/>
                <a:cs typeface="Times New Roman" pitchFamily="18" charset="0"/>
              </a:rPr>
            </a:br>
            <a:r>
              <a:rPr lang="en-GB" sz="2000" dirty="0" smtClean="0">
                <a:solidFill>
                  <a:srgbClr val="FF0000"/>
                </a:solidFill>
                <a:latin typeface="Times New Roman" pitchFamily="18" charset="0"/>
                <a:cs typeface="Times New Roman" pitchFamily="18" charset="0"/>
              </a:rPr>
              <a:t>                                  B.  Predicting content. Page 44</a:t>
            </a:r>
            <a:br>
              <a:rPr lang="en-GB" sz="2000" dirty="0" smtClean="0">
                <a:solidFill>
                  <a:srgbClr val="FF0000"/>
                </a:solidFill>
                <a:latin typeface="Times New Roman" pitchFamily="18" charset="0"/>
                <a:cs typeface="Times New Roman" pitchFamily="18" charset="0"/>
              </a:rPr>
            </a:br>
            <a:r>
              <a:rPr lang="en-GB" sz="2000" dirty="0" smtClean="0">
                <a:solidFill>
                  <a:srgbClr val="FF0000"/>
                </a:solidFill>
                <a:latin typeface="Times New Roman" pitchFamily="18" charset="0"/>
                <a:cs typeface="Times New Roman" pitchFamily="18" charset="0"/>
              </a:rPr>
              <a:t/>
            </a:r>
            <a:br>
              <a:rPr lang="en-GB" sz="2000" dirty="0" smtClean="0">
                <a:solidFill>
                  <a:srgbClr val="FF0000"/>
                </a:solidFill>
                <a:latin typeface="Times New Roman" pitchFamily="18" charset="0"/>
                <a:cs typeface="Times New Roman" pitchFamily="18" charset="0"/>
              </a:rPr>
            </a:br>
            <a:r>
              <a:rPr lang="en-GB" sz="2000" dirty="0" smtClean="0">
                <a:solidFill>
                  <a:srgbClr val="FF0000"/>
                </a:solidFill>
                <a:latin typeface="Times New Roman" pitchFamily="18" charset="0"/>
                <a:cs typeface="Times New Roman" pitchFamily="18" charset="0"/>
              </a:rPr>
              <a:t>                                       </a:t>
            </a:r>
            <a:r>
              <a:rPr lang="en-GB" sz="2000" dirty="0" smtClean="0"/>
              <a:t>1. a man called </a:t>
            </a:r>
            <a:r>
              <a:rPr lang="en-GB" sz="2000" dirty="0" smtClean="0">
                <a:solidFill>
                  <a:srgbClr val="273D49"/>
                </a:solidFill>
                <a:latin typeface="Times New Roman" pitchFamily="18" charset="0"/>
                <a:ea typeface="Calibri"/>
                <a:cs typeface="Times New Roman" pitchFamily="18" charset="0"/>
              </a:rPr>
              <a:t>✓</a:t>
            </a:r>
            <a:r>
              <a:rPr lang="en-GB" sz="2000" dirty="0" smtClean="0"/>
              <a:t/>
            </a:r>
            <a:br>
              <a:rPr lang="en-GB" sz="2000" dirty="0" smtClean="0"/>
            </a:br>
            <a:r>
              <a:rPr lang="en-GB" sz="2000" dirty="0" smtClean="0"/>
              <a:t>                                           2. at that time </a:t>
            </a:r>
            <a:r>
              <a:rPr lang="en-GB" sz="2000" dirty="0" smtClean="0">
                <a:solidFill>
                  <a:srgbClr val="273D49"/>
                </a:solidFill>
                <a:latin typeface="Times New Roman" pitchFamily="18" charset="0"/>
                <a:ea typeface="Calibri"/>
                <a:cs typeface="Times New Roman" pitchFamily="18" charset="0"/>
              </a:rPr>
              <a:t>✓</a:t>
            </a:r>
            <a:r>
              <a:rPr lang="en-GB" sz="2000" dirty="0" smtClean="0"/>
              <a:t/>
            </a:r>
            <a:br>
              <a:rPr lang="en-GB" sz="2000" dirty="0" smtClean="0"/>
            </a:br>
            <a:r>
              <a:rPr lang="en-GB" sz="2000" dirty="0" smtClean="0"/>
              <a:t>                                           3. he said </a:t>
            </a:r>
            <a:r>
              <a:rPr lang="en-GB" sz="2000" dirty="0" smtClean="0">
                <a:solidFill>
                  <a:srgbClr val="273D49"/>
                </a:solidFill>
                <a:latin typeface="Times New Roman" pitchFamily="18" charset="0"/>
                <a:ea typeface="Calibri"/>
                <a:cs typeface="Times New Roman" pitchFamily="18" charset="0"/>
              </a:rPr>
              <a:t>✓</a:t>
            </a:r>
            <a:r>
              <a:rPr lang="en-GB" sz="2000" dirty="0" smtClean="0">
                <a:latin typeface="Times New Roman" pitchFamily="18" charset="0"/>
                <a:cs typeface="Times New Roman" pitchFamily="18" charset="0"/>
              </a:rPr>
              <a:t/>
            </a:r>
            <a:br>
              <a:rPr lang="en-GB" sz="2000" dirty="0" smtClean="0">
                <a:latin typeface="Times New Roman" pitchFamily="18" charset="0"/>
                <a:cs typeface="Times New Roman" pitchFamily="18" charset="0"/>
              </a:rPr>
            </a:br>
            <a:r>
              <a:rPr lang="en-GB" sz="2000" dirty="0" smtClean="0"/>
              <a:t>                                           4. he wrote a famous book </a:t>
            </a:r>
            <a:r>
              <a:rPr lang="en-GB" sz="2000" dirty="0" smtClean="0">
                <a:solidFill>
                  <a:srgbClr val="273D49"/>
                </a:solidFill>
                <a:latin typeface="Times New Roman" pitchFamily="18" charset="0"/>
                <a:ea typeface="Calibri"/>
                <a:cs typeface="Times New Roman" pitchFamily="18" charset="0"/>
              </a:rPr>
              <a:t>✓</a:t>
            </a:r>
            <a:r>
              <a:rPr lang="en-GB" sz="2000" dirty="0" smtClean="0"/>
              <a:t/>
            </a:r>
            <a:br>
              <a:rPr lang="en-GB" sz="2000" dirty="0" smtClean="0"/>
            </a:br>
            <a:r>
              <a:rPr lang="en-GB" sz="2000" dirty="0" smtClean="0"/>
              <a:t>                                           5. human behaviour </a:t>
            </a:r>
            <a:r>
              <a:rPr lang="en-GB" sz="2000" dirty="0" smtClean="0">
                <a:solidFill>
                  <a:srgbClr val="273D49"/>
                </a:solidFill>
                <a:latin typeface="Times New Roman" pitchFamily="18" charset="0"/>
                <a:ea typeface="Calibri"/>
                <a:cs typeface="Times New Roman" pitchFamily="18" charset="0"/>
              </a:rPr>
              <a:t>✓</a:t>
            </a:r>
            <a:r>
              <a:rPr lang="en-GB" sz="2000" dirty="0" smtClean="0"/>
              <a:t/>
            </a:r>
            <a:br>
              <a:rPr lang="en-GB" sz="2000" dirty="0" smtClean="0"/>
            </a:br>
            <a:r>
              <a:rPr lang="en-GB" sz="2000" dirty="0" smtClean="0"/>
              <a:t>                                           6. in mathematics</a:t>
            </a:r>
            <a:br>
              <a:rPr lang="en-GB" sz="2000" dirty="0" smtClean="0"/>
            </a:br>
            <a:r>
              <a:rPr lang="en-GB" sz="2000" dirty="0" smtClean="0"/>
              <a:t>                                           7. in the 14th century </a:t>
            </a:r>
            <a:r>
              <a:rPr lang="en-GB" sz="2000" dirty="0" smtClean="0">
                <a:solidFill>
                  <a:srgbClr val="273D49"/>
                </a:solidFill>
                <a:latin typeface="Times New Roman" pitchFamily="18" charset="0"/>
                <a:ea typeface="Calibri"/>
                <a:cs typeface="Times New Roman" pitchFamily="18" charset="0"/>
              </a:rPr>
              <a:t>✓</a:t>
            </a:r>
            <a:r>
              <a:rPr lang="en-GB" sz="2000" dirty="0" smtClean="0"/>
              <a:t/>
            </a:r>
            <a:br>
              <a:rPr lang="en-GB" sz="2000" dirty="0" smtClean="0"/>
            </a:br>
            <a:r>
              <a:rPr lang="en-GB" sz="2000" dirty="0" smtClean="0"/>
              <a:t>                                           8. in the future</a:t>
            </a:r>
            <a:br>
              <a:rPr lang="en-GB" sz="2000" dirty="0" smtClean="0"/>
            </a:br>
            <a:r>
              <a:rPr lang="en-GB" sz="2000" dirty="0" smtClean="0"/>
              <a:t>                                           9. in the past </a:t>
            </a:r>
            <a:r>
              <a:rPr lang="en-GB" sz="2000" dirty="0" smtClean="0">
                <a:solidFill>
                  <a:srgbClr val="273D49"/>
                </a:solidFill>
                <a:latin typeface="Times New Roman" pitchFamily="18" charset="0"/>
                <a:ea typeface="Calibri"/>
                <a:cs typeface="Times New Roman" pitchFamily="18" charset="0"/>
              </a:rPr>
              <a:t>✓</a:t>
            </a:r>
            <a:r>
              <a:rPr lang="en-GB" sz="2000" dirty="0" smtClean="0"/>
              <a:t/>
            </a:r>
            <a:br>
              <a:rPr lang="en-GB" sz="2000" dirty="0" smtClean="0"/>
            </a:br>
            <a:r>
              <a:rPr lang="en-GB" sz="2000" dirty="0" smtClean="0"/>
              <a:t>                                          10. next year</a:t>
            </a:r>
            <a:r>
              <a:rPr lang="en-GB" sz="2000" dirty="0" smtClean="0">
                <a:solidFill>
                  <a:srgbClr val="FF0000"/>
                </a:solidFill>
                <a:latin typeface="Times New Roman" pitchFamily="18" charset="0"/>
                <a:cs typeface="Times New Roman" pitchFamily="18" charset="0"/>
              </a:rPr>
              <a:t/>
            </a:r>
            <a:br>
              <a:rPr lang="en-GB" sz="2000" dirty="0" smtClean="0">
                <a:solidFill>
                  <a:srgbClr val="FF0000"/>
                </a:solidFill>
                <a:latin typeface="Times New Roman" pitchFamily="18" charset="0"/>
                <a:cs typeface="Times New Roman" pitchFamily="18" charset="0"/>
              </a:rPr>
            </a:br>
            <a:endParaRPr lang="en-GB" sz="2000" dirty="0">
              <a:latin typeface="Times New Roman" pitchFamily="18" charset="0"/>
              <a:cs typeface="Times New Roman" pitchFamily="18" charset="0"/>
            </a:endParaRP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txBody>
          <a:bodyPr>
            <a:noAutofit/>
          </a:bodyPr>
          <a:lstStyle/>
          <a:p>
            <a:pPr>
              <a:lnSpc>
                <a:spcPct val="150000"/>
              </a:lnSpc>
            </a:pPr>
            <a:r>
              <a:rPr lang="en-GB" sz="2000" dirty="0" smtClean="0">
                <a:solidFill>
                  <a:srgbClr val="FF0000"/>
                </a:solidFill>
                <a:latin typeface="Times New Roman" pitchFamily="18" charset="0"/>
                <a:cs typeface="Times New Roman" pitchFamily="18" charset="0"/>
              </a:rPr>
              <a:t>                       2.2.  Real-time listening. An introductory to sociology </a:t>
            </a:r>
            <a:br>
              <a:rPr lang="en-GB" sz="2000" dirty="0" smtClean="0">
                <a:solidFill>
                  <a:srgbClr val="FF0000"/>
                </a:solidFill>
                <a:latin typeface="Times New Roman" pitchFamily="18" charset="0"/>
                <a:cs typeface="Times New Roman" pitchFamily="18" charset="0"/>
              </a:rPr>
            </a:br>
            <a:r>
              <a:rPr lang="en-GB" sz="2000" dirty="0" smtClean="0">
                <a:solidFill>
                  <a:srgbClr val="FF0000"/>
                </a:solidFill>
                <a:latin typeface="Times New Roman" pitchFamily="18" charset="0"/>
                <a:cs typeface="Times New Roman" pitchFamily="18" charset="0"/>
              </a:rPr>
              <a:t>             C.  Showing comprehension. Page 44</a:t>
            </a:r>
            <a:br>
              <a:rPr lang="en-GB" sz="2000" dirty="0" smtClean="0">
                <a:solidFill>
                  <a:srgbClr val="FF0000"/>
                </a:solidFill>
                <a:latin typeface="Times New Roman" pitchFamily="18" charset="0"/>
                <a:cs typeface="Times New Roman" pitchFamily="18" charset="0"/>
              </a:rPr>
            </a:br>
            <a:r>
              <a:rPr lang="en-GB" sz="2000" dirty="0" smtClean="0">
                <a:solidFill>
                  <a:srgbClr val="FF0000"/>
                </a:solidFill>
                <a:latin typeface="Times New Roman" pitchFamily="18" charset="0"/>
                <a:cs typeface="Times New Roman" pitchFamily="18" charset="0"/>
              </a:rPr>
              <a:t/>
            </a:r>
            <a:br>
              <a:rPr lang="en-GB" sz="2000" dirty="0" smtClean="0">
                <a:solidFill>
                  <a:srgbClr val="FF0000"/>
                </a:solidFill>
                <a:latin typeface="Times New Roman" pitchFamily="18" charset="0"/>
                <a:cs typeface="Times New Roman" pitchFamily="18" charset="0"/>
              </a:rPr>
            </a:br>
            <a:r>
              <a:rPr lang="en-GB" sz="2000" dirty="0" smtClean="0">
                <a:latin typeface="Times New Roman" pitchFamily="18" charset="0"/>
                <a:cs typeface="Times New Roman" pitchFamily="18" charset="0"/>
              </a:rPr>
              <a:t>Part 1: a</a:t>
            </a:r>
            <a:br>
              <a:rPr lang="en-GB" sz="2000" dirty="0" smtClean="0">
                <a:latin typeface="Times New Roman" pitchFamily="18" charset="0"/>
                <a:cs typeface="Times New Roman" pitchFamily="18" charset="0"/>
              </a:rPr>
            </a:br>
            <a:r>
              <a:rPr lang="en-GB" sz="2000" dirty="0" smtClean="0">
                <a:latin typeface="Times New Roman" pitchFamily="18" charset="0"/>
                <a:cs typeface="Times New Roman" pitchFamily="18" charset="0"/>
              </a:rPr>
              <a:t>Part 2: c</a:t>
            </a:r>
            <a:br>
              <a:rPr lang="en-GB" sz="2000" dirty="0" smtClean="0">
                <a:latin typeface="Times New Roman" pitchFamily="18" charset="0"/>
                <a:cs typeface="Times New Roman" pitchFamily="18" charset="0"/>
              </a:rPr>
            </a:br>
            <a:r>
              <a:rPr lang="en-GB" sz="2000" dirty="0" smtClean="0">
                <a:latin typeface="Times New Roman" pitchFamily="18" charset="0"/>
                <a:cs typeface="Times New Roman" pitchFamily="18" charset="0"/>
              </a:rPr>
              <a:t>Part 3: a</a:t>
            </a:r>
            <a:br>
              <a:rPr lang="en-GB" sz="2000" dirty="0" smtClean="0">
                <a:latin typeface="Times New Roman" pitchFamily="18" charset="0"/>
                <a:cs typeface="Times New Roman" pitchFamily="18" charset="0"/>
              </a:rPr>
            </a:br>
            <a:r>
              <a:rPr lang="en-GB" sz="2000" dirty="0" smtClean="0">
                <a:latin typeface="Times New Roman" pitchFamily="18" charset="0"/>
                <a:cs typeface="Times New Roman" pitchFamily="18" charset="0"/>
              </a:rPr>
              <a:t>Part 4: b</a:t>
            </a:r>
            <a:br>
              <a:rPr lang="en-GB" sz="2000" dirty="0" smtClean="0">
                <a:latin typeface="Times New Roman" pitchFamily="18" charset="0"/>
                <a:cs typeface="Times New Roman" pitchFamily="18" charset="0"/>
              </a:rPr>
            </a:br>
            <a:r>
              <a:rPr lang="en-GB" sz="2000" dirty="0" smtClean="0">
                <a:latin typeface="Times New Roman" pitchFamily="18" charset="0"/>
                <a:cs typeface="Times New Roman" pitchFamily="18" charset="0"/>
              </a:rPr>
              <a:t>Part 5: c</a:t>
            </a:r>
            <a:endParaRPr lang="en-GB" sz="2000" dirty="0">
              <a:latin typeface="Times New Roman" pitchFamily="18" charset="0"/>
              <a:cs typeface="Times New Roman" pitchFamily="18" charset="0"/>
            </a:endParaRP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txBody>
          <a:bodyPr>
            <a:noAutofit/>
          </a:bodyPr>
          <a:lstStyle/>
          <a:p>
            <a:pPr algn="l">
              <a:lnSpc>
                <a:spcPct val="150000"/>
              </a:lnSpc>
            </a:pPr>
            <a:r>
              <a:rPr lang="en-GB" sz="2000" dirty="0" smtClean="0">
                <a:solidFill>
                  <a:srgbClr val="FF0000"/>
                </a:solidFill>
                <a:latin typeface="Times New Roman" pitchFamily="18" charset="0"/>
                <a:cs typeface="Times New Roman" pitchFamily="18" charset="0"/>
              </a:rPr>
              <a:t>                       2.2.  Real-time listening. An introductory to sociology </a:t>
            </a:r>
            <a:br>
              <a:rPr lang="en-GB" sz="2000" dirty="0" smtClean="0">
                <a:solidFill>
                  <a:srgbClr val="FF0000"/>
                </a:solidFill>
                <a:latin typeface="Times New Roman" pitchFamily="18" charset="0"/>
                <a:cs typeface="Times New Roman" pitchFamily="18" charset="0"/>
              </a:rPr>
            </a:br>
            <a:r>
              <a:rPr lang="en-GB" sz="2000" dirty="0" smtClean="0">
                <a:solidFill>
                  <a:srgbClr val="FF0000"/>
                </a:solidFill>
                <a:latin typeface="Times New Roman" pitchFamily="18" charset="0"/>
                <a:cs typeface="Times New Roman" pitchFamily="18" charset="0"/>
              </a:rPr>
              <a:t>                            D.  Remembering real-world knowledge. Page 44</a:t>
            </a:r>
            <a:br>
              <a:rPr lang="en-GB" sz="2000" dirty="0" smtClean="0">
                <a:solidFill>
                  <a:srgbClr val="FF0000"/>
                </a:solidFill>
                <a:latin typeface="Times New Roman" pitchFamily="18" charset="0"/>
                <a:cs typeface="Times New Roman" pitchFamily="18" charset="0"/>
              </a:rPr>
            </a:br>
            <a:r>
              <a:rPr lang="en-GB" sz="2000" dirty="0" smtClean="0">
                <a:solidFill>
                  <a:srgbClr val="FF0000"/>
                </a:solidFill>
                <a:latin typeface="Times New Roman" pitchFamily="18" charset="0"/>
                <a:cs typeface="Times New Roman" pitchFamily="18" charset="0"/>
              </a:rPr>
              <a:t/>
            </a:r>
            <a:br>
              <a:rPr lang="en-GB" sz="2000" dirty="0" smtClean="0">
                <a:solidFill>
                  <a:srgbClr val="FF0000"/>
                </a:solidFill>
                <a:latin typeface="Times New Roman" pitchFamily="18" charset="0"/>
                <a:cs typeface="Times New Roman" pitchFamily="18" charset="0"/>
              </a:rPr>
            </a:br>
            <a:r>
              <a:rPr lang="en-GB" sz="2000" dirty="0" smtClean="0"/>
              <a:t>Aims: ‘To study, understand and </a:t>
            </a:r>
            <a:r>
              <a:rPr lang="en-GB" sz="2000" u="sng" dirty="0" smtClean="0"/>
              <a:t>predict</a:t>
            </a:r>
            <a:r>
              <a:rPr lang="en-GB" sz="2000" dirty="0" smtClean="0"/>
              <a:t> human behaviour in groups.’</a:t>
            </a:r>
            <a:br>
              <a:rPr lang="en-GB" sz="2000" dirty="0" smtClean="0"/>
            </a:br>
            <a:r>
              <a:rPr lang="en-GB" sz="2000" dirty="0" smtClean="0"/>
              <a:t>Comte: </a:t>
            </a:r>
            <a:r>
              <a:rPr lang="en-GB" sz="2000" u="sng" dirty="0" smtClean="0"/>
              <a:t>1838</a:t>
            </a:r>
            <a:r>
              <a:rPr lang="en-GB" sz="2000" dirty="0" smtClean="0"/>
              <a:t> ‘Human behaviour has </a:t>
            </a:r>
            <a:r>
              <a:rPr lang="en-GB" sz="2000" u="sng" dirty="0" smtClean="0"/>
              <a:t>rules</a:t>
            </a:r>
            <a:r>
              <a:rPr lang="en-GB" sz="2000" dirty="0" smtClean="0"/>
              <a:t> and </a:t>
            </a:r>
            <a:r>
              <a:rPr lang="en-GB" sz="2000" u="sng" dirty="0" smtClean="0"/>
              <a:t>patterns</a:t>
            </a:r>
            <a:r>
              <a:rPr lang="en-GB" sz="2000" dirty="0" smtClean="0"/>
              <a:t>.’</a:t>
            </a:r>
            <a:br>
              <a:rPr lang="en-GB" sz="2000" dirty="0" smtClean="0"/>
            </a:br>
            <a:r>
              <a:rPr lang="en-GB" sz="2000" dirty="0" smtClean="0"/>
              <a:t>Plato: </a:t>
            </a:r>
            <a:r>
              <a:rPr lang="en-GB" sz="2000" u="sng" dirty="0" smtClean="0"/>
              <a:t>4th century BCE </a:t>
            </a:r>
            <a:r>
              <a:rPr lang="en-GB" sz="2000" dirty="0" smtClean="0"/>
              <a:t>‘People live in groups for </a:t>
            </a:r>
            <a:r>
              <a:rPr lang="en-GB" sz="2000" u="sng" dirty="0" smtClean="0"/>
              <a:t>friendship</a:t>
            </a:r>
            <a:r>
              <a:rPr lang="en-GB" sz="2000" dirty="0" smtClean="0"/>
              <a:t> and </a:t>
            </a:r>
            <a:r>
              <a:rPr lang="en-GB" sz="2000" u="sng" dirty="0" smtClean="0"/>
              <a:t>safety</a:t>
            </a:r>
            <a:r>
              <a:rPr lang="en-GB" sz="2000" dirty="0" smtClean="0"/>
              <a:t>.’ ‘Groups must have </a:t>
            </a:r>
            <a:r>
              <a:rPr lang="en-GB" sz="2000" u="sng" dirty="0" smtClean="0"/>
              <a:t>rules</a:t>
            </a:r>
            <a:r>
              <a:rPr lang="en-GB" sz="2000" dirty="0" smtClean="0"/>
              <a:t> of behaviour.’</a:t>
            </a:r>
            <a:br>
              <a:rPr lang="en-GB" sz="2000" dirty="0" smtClean="0"/>
            </a:br>
            <a:r>
              <a:rPr lang="en-GB" sz="2000" dirty="0" err="1" smtClean="0"/>
              <a:t>Ibn</a:t>
            </a:r>
            <a:r>
              <a:rPr lang="en-GB" sz="2000" dirty="0" smtClean="0"/>
              <a:t> </a:t>
            </a:r>
            <a:r>
              <a:rPr lang="en-GB" sz="2000" dirty="0" err="1" smtClean="0"/>
              <a:t>Khaldun</a:t>
            </a:r>
            <a:r>
              <a:rPr lang="en-GB" sz="2000" dirty="0" smtClean="0"/>
              <a:t>: </a:t>
            </a:r>
            <a:r>
              <a:rPr lang="en-GB" sz="2000" u="sng" dirty="0" smtClean="0"/>
              <a:t>14th century </a:t>
            </a:r>
            <a:r>
              <a:rPr lang="en-GB" sz="2000" dirty="0" smtClean="0"/>
              <a:t>‘Groups are like </a:t>
            </a:r>
            <a:r>
              <a:rPr lang="en-GB" sz="2000" u="sng" dirty="0" smtClean="0"/>
              <a:t>animals</a:t>
            </a:r>
            <a:r>
              <a:rPr lang="en-GB" sz="2000" dirty="0" smtClean="0"/>
              <a:t>. They are born, they grow and then they die. This happens to all groups.’</a:t>
            </a:r>
            <a:br>
              <a:rPr lang="en-GB" sz="2000" dirty="0" smtClean="0"/>
            </a:br>
            <a:r>
              <a:rPr lang="en-GB" sz="2000" dirty="0" smtClean="0"/>
              <a:t>Marx: </a:t>
            </a:r>
            <a:r>
              <a:rPr lang="en-GB" sz="2000" u="sng" dirty="0" smtClean="0"/>
              <a:t>1848</a:t>
            </a:r>
            <a:r>
              <a:rPr lang="en-GB" sz="2000" dirty="0" smtClean="0"/>
              <a:t> ‘People from different groups must </a:t>
            </a:r>
            <a:r>
              <a:rPr lang="en-GB" sz="2000" u="sng" dirty="0" smtClean="0"/>
              <a:t>fight </a:t>
            </a:r>
            <a:r>
              <a:rPr lang="en-GB" sz="2000" dirty="0" smtClean="0"/>
              <a:t>each other.’</a:t>
            </a:r>
            <a:br>
              <a:rPr lang="en-GB" sz="2000" dirty="0" smtClean="0"/>
            </a:br>
            <a:r>
              <a:rPr lang="en-GB" sz="2000" dirty="0" smtClean="0"/>
              <a:t>Weber: </a:t>
            </a:r>
            <a:r>
              <a:rPr lang="en-GB" sz="2000" u="sng" dirty="0" smtClean="0"/>
              <a:t>1904 </a:t>
            </a:r>
            <a:r>
              <a:rPr lang="en-GB" sz="2000" dirty="0" smtClean="0"/>
              <a:t>‘There are three important things for groups. They are </a:t>
            </a:r>
            <a:r>
              <a:rPr lang="en-GB" sz="2000" u="sng" dirty="0" smtClean="0"/>
              <a:t>religion</a:t>
            </a:r>
            <a:r>
              <a:rPr lang="en-GB" sz="2000" dirty="0" smtClean="0"/>
              <a:t>, work and </a:t>
            </a:r>
            <a:r>
              <a:rPr lang="en-GB" sz="2000" u="sng" dirty="0" smtClean="0"/>
              <a:t>money</a:t>
            </a:r>
            <a:r>
              <a:rPr lang="en-GB" sz="2000" dirty="0" smtClean="0"/>
              <a:t>.’</a:t>
            </a:r>
            <a:br>
              <a:rPr lang="en-GB" sz="2000" dirty="0" smtClean="0"/>
            </a:br>
            <a:r>
              <a:rPr lang="en-GB" sz="2000" dirty="0" err="1" smtClean="0"/>
              <a:t>Giddens</a:t>
            </a:r>
            <a:r>
              <a:rPr lang="en-GB" sz="2000" dirty="0" smtClean="0"/>
              <a:t>: </a:t>
            </a:r>
            <a:r>
              <a:rPr lang="en-GB" sz="2000" u="sng" dirty="0" smtClean="0"/>
              <a:t>1984</a:t>
            </a:r>
            <a:r>
              <a:rPr lang="en-GB" sz="2000" dirty="0" smtClean="0"/>
              <a:t> ‘People make society … then </a:t>
            </a:r>
            <a:r>
              <a:rPr lang="en-GB" sz="2000" u="sng" dirty="0" smtClean="0"/>
              <a:t>society </a:t>
            </a:r>
            <a:r>
              <a:rPr lang="en-GB" sz="2000" dirty="0" smtClean="0"/>
              <a:t>makes </a:t>
            </a:r>
            <a:r>
              <a:rPr lang="en-GB" sz="2000" u="sng" dirty="0" smtClean="0"/>
              <a:t>people</a:t>
            </a:r>
            <a:r>
              <a:rPr lang="en-GB" sz="2000" dirty="0" smtClean="0"/>
              <a:t>.’ (Also, ‘People make groups, then groups make people.’)</a:t>
            </a:r>
            <a:endParaRPr lang="en-GB" sz="1800" dirty="0">
              <a:latin typeface="Times New Roman" pitchFamily="18" charset="0"/>
              <a:cs typeface="Times New Roman" pitchFamily="18" charset="0"/>
            </a:endParaRP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txBody>
          <a:bodyPr>
            <a:noAutofit/>
          </a:bodyPr>
          <a:lstStyle/>
          <a:p>
            <a:r>
              <a:rPr lang="en-GB" sz="2000" dirty="0" smtClean="0">
                <a:solidFill>
                  <a:srgbClr val="FF0000"/>
                </a:solidFill>
                <a:latin typeface="Times New Roman" pitchFamily="18" charset="0"/>
                <a:cs typeface="Times New Roman" pitchFamily="18" charset="0"/>
              </a:rPr>
              <a:t>            2.3.  Learning new listening skills. Recognizing time signpost.</a:t>
            </a:r>
            <a:br>
              <a:rPr lang="en-GB" sz="2000" dirty="0" smtClean="0">
                <a:solidFill>
                  <a:srgbClr val="FF0000"/>
                </a:solidFill>
                <a:latin typeface="Times New Roman" pitchFamily="18" charset="0"/>
                <a:cs typeface="Times New Roman" pitchFamily="18" charset="0"/>
              </a:rPr>
            </a:br>
            <a:r>
              <a:rPr lang="en-GB" sz="2000" dirty="0" smtClean="0">
                <a:solidFill>
                  <a:srgbClr val="FF0000"/>
                </a:solidFill>
                <a:latin typeface="Times New Roman" pitchFamily="18" charset="0"/>
                <a:cs typeface="Times New Roman" pitchFamily="18" charset="0"/>
              </a:rPr>
              <a:t>      A. Reviewing key words. Page 46</a:t>
            </a:r>
            <a:br>
              <a:rPr lang="en-GB" sz="2000" dirty="0" smtClean="0">
                <a:solidFill>
                  <a:srgbClr val="FF0000"/>
                </a:solidFill>
                <a:latin typeface="Times New Roman" pitchFamily="18" charset="0"/>
                <a:cs typeface="Times New Roman" pitchFamily="18" charset="0"/>
              </a:rPr>
            </a:br>
            <a:r>
              <a:rPr lang="en-GB" sz="2000" dirty="0" smtClean="0">
                <a:solidFill>
                  <a:srgbClr val="FF0000"/>
                </a:solidFill>
                <a:latin typeface="Times New Roman" pitchFamily="18" charset="0"/>
                <a:cs typeface="Times New Roman" pitchFamily="18" charset="0"/>
              </a:rPr>
              <a:t/>
            </a:r>
            <a:br>
              <a:rPr lang="en-GB" sz="2000" dirty="0" smtClean="0">
                <a:solidFill>
                  <a:srgbClr val="FF0000"/>
                </a:solidFill>
                <a:latin typeface="Times New Roman" pitchFamily="18" charset="0"/>
                <a:cs typeface="Times New Roman" pitchFamily="18" charset="0"/>
              </a:rPr>
            </a:br>
            <a:r>
              <a:rPr lang="en-GB" sz="2000" dirty="0" smtClean="0">
                <a:solidFill>
                  <a:srgbClr val="FF0000"/>
                </a:solidFill>
                <a:latin typeface="Times New Roman" pitchFamily="18" charset="0"/>
                <a:cs typeface="Times New Roman" pitchFamily="18" charset="0"/>
              </a:rPr>
              <a:t/>
            </a:r>
            <a:br>
              <a:rPr lang="en-GB" sz="2000" dirty="0" smtClean="0">
                <a:solidFill>
                  <a:srgbClr val="FF0000"/>
                </a:solidFill>
                <a:latin typeface="Times New Roman" pitchFamily="18" charset="0"/>
                <a:cs typeface="Times New Roman" pitchFamily="18" charset="0"/>
              </a:rPr>
            </a:br>
            <a:r>
              <a:rPr lang="en-GB" sz="2000" dirty="0" smtClean="0">
                <a:solidFill>
                  <a:srgbClr val="FF0000"/>
                </a:solidFill>
                <a:latin typeface="Times New Roman" pitchFamily="18" charset="0"/>
                <a:cs typeface="Times New Roman" pitchFamily="18" charset="0"/>
              </a:rPr>
              <a:t/>
            </a:r>
            <a:br>
              <a:rPr lang="en-GB" sz="2000" dirty="0" smtClean="0">
                <a:solidFill>
                  <a:srgbClr val="FF0000"/>
                </a:solidFill>
                <a:latin typeface="Times New Roman" pitchFamily="18" charset="0"/>
                <a:cs typeface="Times New Roman" pitchFamily="18" charset="0"/>
              </a:rPr>
            </a:br>
            <a:r>
              <a:rPr lang="en-GB" sz="2000" dirty="0" smtClean="0">
                <a:solidFill>
                  <a:srgbClr val="FF0000"/>
                </a:solidFill>
                <a:latin typeface="Times New Roman" pitchFamily="18" charset="0"/>
                <a:cs typeface="Times New Roman" pitchFamily="18" charset="0"/>
              </a:rPr>
              <a:t/>
            </a:r>
            <a:br>
              <a:rPr lang="en-GB" sz="2000" dirty="0" smtClean="0">
                <a:solidFill>
                  <a:srgbClr val="FF0000"/>
                </a:solidFill>
                <a:latin typeface="Times New Roman" pitchFamily="18" charset="0"/>
                <a:cs typeface="Times New Roman" pitchFamily="18" charset="0"/>
              </a:rPr>
            </a:br>
            <a:r>
              <a:rPr lang="en-GB" sz="2000" dirty="0" smtClean="0">
                <a:solidFill>
                  <a:srgbClr val="FF0000"/>
                </a:solidFill>
                <a:latin typeface="Times New Roman" pitchFamily="18" charset="0"/>
                <a:cs typeface="Times New Roman" pitchFamily="18" charset="0"/>
              </a:rPr>
              <a:t/>
            </a:r>
            <a:br>
              <a:rPr lang="en-GB" sz="2000" dirty="0" smtClean="0">
                <a:solidFill>
                  <a:srgbClr val="FF0000"/>
                </a:solidFill>
                <a:latin typeface="Times New Roman" pitchFamily="18" charset="0"/>
                <a:cs typeface="Times New Roman" pitchFamily="18" charset="0"/>
              </a:rPr>
            </a:br>
            <a:r>
              <a:rPr lang="en-GB" sz="2000" dirty="0" smtClean="0">
                <a:solidFill>
                  <a:srgbClr val="FF0000"/>
                </a:solidFill>
                <a:latin typeface="Times New Roman" pitchFamily="18" charset="0"/>
                <a:cs typeface="Times New Roman" pitchFamily="18" charset="0"/>
              </a:rPr>
              <a:t/>
            </a:r>
            <a:br>
              <a:rPr lang="en-GB" sz="2000" dirty="0" smtClean="0">
                <a:solidFill>
                  <a:srgbClr val="FF0000"/>
                </a:solidFill>
                <a:latin typeface="Times New Roman" pitchFamily="18" charset="0"/>
                <a:cs typeface="Times New Roman" pitchFamily="18" charset="0"/>
              </a:rPr>
            </a:br>
            <a:r>
              <a:rPr lang="en-GB" sz="2000" dirty="0" smtClean="0">
                <a:solidFill>
                  <a:srgbClr val="FF0000"/>
                </a:solidFill>
                <a:latin typeface="Times New Roman" pitchFamily="18" charset="0"/>
                <a:cs typeface="Times New Roman" pitchFamily="18" charset="0"/>
              </a:rPr>
              <a:t/>
            </a:r>
            <a:br>
              <a:rPr lang="en-GB" sz="2000" dirty="0" smtClean="0">
                <a:solidFill>
                  <a:srgbClr val="FF0000"/>
                </a:solidFill>
                <a:latin typeface="Times New Roman" pitchFamily="18" charset="0"/>
                <a:cs typeface="Times New Roman" pitchFamily="18" charset="0"/>
              </a:rPr>
            </a:br>
            <a:r>
              <a:rPr lang="en-GB" sz="2000" dirty="0" smtClean="0">
                <a:solidFill>
                  <a:srgbClr val="FF0000"/>
                </a:solidFill>
                <a:latin typeface="Times New Roman" pitchFamily="18" charset="0"/>
                <a:cs typeface="Times New Roman" pitchFamily="18" charset="0"/>
              </a:rPr>
              <a:t/>
            </a:r>
            <a:br>
              <a:rPr lang="en-GB" sz="2000" dirty="0" smtClean="0">
                <a:solidFill>
                  <a:srgbClr val="FF0000"/>
                </a:solidFill>
                <a:latin typeface="Times New Roman" pitchFamily="18" charset="0"/>
                <a:cs typeface="Times New Roman" pitchFamily="18" charset="0"/>
              </a:rPr>
            </a:br>
            <a:r>
              <a:rPr lang="en-GB" sz="2000" dirty="0" smtClean="0">
                <a:solidFill>
                  <a:srgbClr val="FF0000"/>
                </a:solidFill>
                <a:latin typeface="Times New Roman" pitchFamily="18" charset="0"/>
                <a:cs typeface="Times New Roman" pitchFamily="18" charset="0"/>
              </a:rPr>
              <a:t/>
            </a:r>
            <a:br>
              <a:rPr lang="en-GB" sz="2000" dirty="0" smtClean="0">
                <a:solidFill>
                  <a:srgbClr val="FF0000"/>
                </a:solidFill>
                <a:latin typeface="Times New Roman" pitchFamily="18" charset="0"/>
                <a:cs typeface="Times New Roman" pitchFamily="18" charset="0"/>
              </a:rPr>
            </a:br>
            <a:r>
              <a:rPr lang="en-GB" sz="2000" dirty="0" smtClean="0">
                <a:solidFill>
                  <a:srgbClr val="FF0000"/>
                </a:solidFill>
                <a:latin typeface="Times New Roman" pitchFamily="18" charset="0"/>
                <a:cs typeface="Times New Roman" pitchFamily="18" charset="0"/>
              </a:rPr>
              <a:t/>
            </a:r>
            <a:br>
              <a:rPr lang="en-GB" sz="2000" dirty="0" smtClean="0">
                <a:solidFill>
                  <a:srgbClr val="FF0000"/>
                </a:solidFill>
                <a:latin typeface="Times New Roman" pitchFamily="18" charset="0"/>
                <a:cs typeface="Times New Roman" pitchFamily="18" charset="0"/>
              </a:rPr>
            </a:br>
            <a:r>
              <a:rPr lang="en-GB" sz="2000" dirty="0" smtClean="0">
                <a:solidFill>
                  <a:srgbClr val="FF0000"/>
                </a:solidFill>
                <a:latin typeface="Times New Roman" pitchFamily="18" charset="0"/>
                <a:cs typeface="Times New Roman" pitchFamily="18" charset="0"/>
              </a:rPr>
              <a:t/>
            </a:r>
            <a:br>
              <a:rPr lang="en-GB" sz="2000" dirty="0" smtClean="0">
                <a:solidFill>
                  <a:srgbClr val="FF0000"/>
                </a:solidFill>
                <a:latin typeface="Times New Roman" pitchFamily="18" charset="0"/>
                <a:cs typeface="Times New Roman" pitchFamily="18" charset="0"/>
              </a:rPr>
            </a:br>
            <a:r>
              <a:rPr lang="en-GB" sz="2000" dirty="0" smtClean="0">
                <a:solidFill>
                  <a:srgbClr val="FF0000"/>
                </a:solidFill>
                <a:latin typeface="Times New Roman" pitchFamily="18" charset="0"/>
                <a:cs typeface="Times New Roman" pitchFamily="18" charset="0"/>
              </a:rPr>
              <a:t/>
            </a:r>
            <a:br>
              <a:rPr lang="en-GB" sz="2000" dirty="0" smtClean="0">
                <a:solidFill>
                  <a:srgbClr val="FF0000"/>
                </a:solidFill>
                <a:latin typeface="Times New Roman" pitchFamily="18" charset="0"/>
                <a:cs typeface="Times New Roman" pitchFamily="18" charset="0"/>
              </a:rPr>
            </a:br>
            <a:endParaRPr lang="en-GB" sz="1800" dirty="0">
              <a:latin typeface="Times New Roman" pitchFamily="18" charset="0"/>
              <a:cs typeface="Times New Roman" pitchFamily="18" charset="0"/>
            </a:endParaRPr>
          </a:p>
        </p:txBody>
      </p:sp>
      <p:graphicFrame>
        <p:nvGraphicFramePr>
          <p:cNvPr id="3" name="Table 2"/>
          <p:cNvGraphicFramePr>
            <a:graphicFrameLocks noGrp="1"/>
          </p:cNvGraphicFramePr>
          <p:nvPr/>
        </p:nvGraphicFramePr>
        <p:xfrm>
          <a:off x="1500166" y="2071678"/>
          <a:ext cx="6096000" cy="3708400"/>
        </p:xfrm>
        <a:graphic>
          <a:graphicData uri="http://schemas.openxmlformats.org/drawingml/2006/table">
            <a:tbl>
              <a:tblPr firstRow="1" bandRow="1">
                <a:tableStyleId>{5C22544A-7EE6-4342-B048-85BDC9FD1C3A}</a:tableStyleId>
              </a:tblPr>
              <a:tblGrid>
                <a:gridCol w="3048000"/>
                <a:gridCol w="3048000"/>
              </a:tblGrid>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800" b="0" kern="1200" baseline="0" dirty="0" smtClean="0">
                          <a:solidFill>
                            <a:schemeClr val="tx1"/>
                          </a:solidFill>
                          <a:latin typeface="+mn-lt"/>
                          <a:ea typeface="+mn-ea"/>
                          <a:cs typeface="+mn-cs"/>
                        </a:rPr>
                        <a:t>a. Sociology </a:t>
                      </a:r>
                      <a:r>
                        <a:rPr lang="en-US" sz="1800" kern="1200" dirty="0" smtClean="0">
                          <a:solidFill>
                            <a:schemeClr val="tx1"/>
                          </a:solidFill>
                          <a:latin typeface="+mn-lt"/>
                          <a:ea typeface="+mn-ea"/>
                          <a:cs typeface="+mn-cs"/>
                        </a:rPr>
                        <a:t>✓</a:t>
                      </a:r>
                      <a:endParaRPr lang="en-GB" sz="1800"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800" b="0" kern="1200" baseline="0" dirty="0" smtClean="0">
                          <a:solidFill>
                            <a:schemeClr val="tx1"/>
                          </a:solidFill>
                          <a:latin typeface="+mn-lt"/>
                          <a:ea typeface="+mn-ea"/>
                          <a:cs typeface="+mn-cs"/>
                        </a:rPr>
                        <a:t>sociologists</a:t>
                      </a:r>
                      <a:endParaRPr lang="en-GB"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r>
                        <a:rPr lang="en-GB" sz="1800" b="0" kern="1200" baseline="0" dirty="0" smtClean="0">
                          <a:solidFill>
                            <a:schemeClr val="tx1"/>
                          </a:solidFill>
                          <a:latin typeface="+mn-lt"/>
                          <a:ea typeface="+mn-ea"/>
                          <a:cs typeface="+mn-cs"/>
                        </a:rPr>
                        <a:t>b. man</a:t>
                      </a:r>
                      <a:endParaRPr lang="en-GB"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b="0" dirty="0" smtClean="0">
                          <a:solidFill>
                            <a:schemeClr val="tx1"/>
                          </a:solidFill>
                        </a:rPr>
                        <a:t>Human </a:t>
                      </a:r>
                      <a:r>
                        <a:rPr lang="en-US" sz="1800" kern="1200" dirty="0" smtClean="0">
                          <a:solidFill>
                            <a:schemeClr val="tx1"/>
                          </a:solidFill>
                          <a:latin typeface="+mn-lt"/>
                          <a:ea typeface="+mn-ea"/>
                          <a:cs typeface="+mn-cs"/>
                        </a:rPr>
                        <a:t>✓</a:t>
                      </a:r>
                      <a:endParaRPr lang="en-GB" sz="1800"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r>
                        <a:rPr lang="en-GB" b="0" dirty="0" smtClean="0">
                          <a:solidFill>
                            <a:schemeClr val="tx1"/>
                          </a:solidFill>
                        </a:rPr>
                        <a:t>c. behave</a:t>
                      </a:r>
                      <a:endParaRPr lang="en-GB"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b="0" dirty="0" smtClean="0">
                          <a:solidFill>
                            <a:schemeClr val="tx1"/>
                          </a:solidFill>
                        </a:rPr>
                        <a:t>Behaviour </a:t>
                      </a:r>
                      <a:r>
                        <a:rPr lang="en-US" sz="1800" kern="1200" dirty="0" smtClean="0">
                          <a:solidFill>
                            <a:schemeClr val="tx1"/>
                          </a:solidFill>
                          <a:latin typeface="+mn-lt"/>
                          <a:ea typeface="+mn-ea"/>
                          <a:cs typeface="+mn-cs"/>
                        </a:rPr>
                        <a:t>✓</a:t>
                      </a:r>
                      <a:endParaRPr lang="en-GB" sz="1800"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r>
                        <a:rPr lang="en-GB" b="0" dirty="0" smtClean="0">
                          <a:solidFill>
                            <a:schemeClr val="tx1"/>
                          </a:solidFill>
                        </a:rPr>
                        <a:t>d. friends</a:t>
                      </a:r>
                      <a:endParaRPr lang="en-GB"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b="0" dirty="0" smtClean="0">
                          <a:solidFill>
                            <a:schemeClr val="tx1"/>
                          </a:solidFill>
                        </a:rPr>
                        <a:t>Friendship </a:t>
                      </a:r>
                      <a:r>
                        <a:rPr lang="en-US" sz="1800" kern="1200" dirty="0" smtClean="0">
                          <a:solidFill>
                            <a:schemeClr val="tx1"/>
                          </a:solidFill>
                          <a:latin typeface="+mn-lt"/>
                          <a:ea typeface="+mn-ea"/>
                          <a:cs typeface="+mn-cs"/>
                        </a:rPr>
                        <a:t>✓</a:t>
                      </a:r>
                      <a:endParaRPr lang="en-GB" sz="1800"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b="0" dirty="0" smtClean="0">
                          <a:solidFill>
                            <a:schemeClr val="tx1"/>
                          </a:solidFill>
                        </a:rPr>
                        <a:t>e. safe</a:t>
                      </a:r>
                      <a:r>
                        <a:rPr lang="en-US" sz="1800" kern="1200" dirty="0" smtClean="0">
                          <a:solidFill>
                            <a:schemeClr val="tx1"/>
                          </a:solidFill>
                          <a:latin typeface="+mn-lt"/>
                          <a:ea typeface="+mn-ea"/>
                          <a:cs typeface="+mn-cs"/>
                        </a:rPr>
                        <a:t>✓</a:t>
                      </a:r>
                      <a:endParaRPr lang="en-GB" sz="1800"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b="0" dirty="0" smtClean="0">
                          <a:solidFill>
                            <a:schemeClr val="tx1"/>
                          </a:solidFill>
                        </a:rPr>
                        <a:t>safety</a:t>
                      </a:r>
                      <a:endParaRPr lang="en-GB"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b="0" dirty="0" smtClean="0">
                          <a:solidFill>
                            <a:schemeClr val="tx1"/>
                          </a:solidFill>
                        </a:rPr>
                        <a:t>f. Study </a:t>
                      </a:r>
                      <a:r>
                        <a:rPr lang="en-US" sz="1800" kern="1200" dirty="0" smtClean="0">
                          <a:solidFill>
                            <a:schemeClr val="tx1"/>
                          </a:solidFill>
                          <a:latin typeface="+mn-lt"/>
                          <a:ea typeface="+mn-ea"/>
                          <a:cs typeface="+mn-cs"/>
                        </a:rPr>
                        <a:t>✓</a:t>
                      </a:r>
                      <a:endParaRPr lang="en-GB" sz="1800"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b="0" dirty="0" smtClean="0">
                          <a:solidFill>
                            <a:schemeClr val="tx1"/>
                          </a:solidFill>
                        </a:rPr>
                        <a:t>student</a:t>
                      </a:r>
                      <a:endParaRPr lang="en-GB"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b="0" dirty="0" smtClean="0">
                          <a:solidFill>
                            <a:schemeClr val="tx1"/>
                          </a:solidFill>
                        </a:rPr>
                        <a:t>g. Aims </a:t>
                      </a:r>
                      <a:r>
                        <a:rPr lang="en-US" sz="1800" kern="1200" dirty="0" smtClean="0">
                          <a:solidFill>
                            <a:schemeClr val="tx1"/>
                          </a:solidFill>
                          <a:latin typeface="+mn-lt"/>
                          <a:ea typeface="+mn-ea"/>
                          <a:cs typeface="+mn-cs"/>
                        </a:rPr>
                        <a:t>✓</a:t>
                      </a:r>
                      <a:endParaRPr lang="en-GB" sz="1800"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b="0" dirty="0" smtClean="0">
                          <a:solidFill>
                            <a:schemeClr val="tx1"/>
                          </a:solidFill>
                        </a:rPr>
                        <a:t>names</a:t>
                      </a:r>
                      <a:endParaRPr lang="en-GB"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r>
                        <a:rPr lang="en-GB" b="0" dirty="0" smtClean="0">
                          <a:solidFill>
                            <a:schemeClr val="tx1"/>
                          </a:solidFill>
                        </a:rPr>
                        <a:t>h. pupils</a:t>
                      </a:r>
                      <a:endParaRPr lang="en-GB"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b="0" dirty="0" smtClean="0">
                          <a:solidFill>
                            <a:schemeClr val="tx1"/>
                          </a:solidFill>
                        </a:rPr>
                        <a:t>People </a:t>
                      </a:r>
                      <a:r>
                        <a:rPr lang="en-US" sz="1800" kern="1200" dirty="0" smtClean="0">
                          <a:solidFill>
                            <a:schemeClr val="tx1"/>
                          </a:solidFill>
                          <a:latin typeface="+mn-lt"/>
                          <a:ea typeface="+mn-ea"/>
                          <a:cs typeface="+mn-cs"/>
                        </a:rPr>
                        <a:t>✓</a:t>
                      </a:r>
                      <a:endParaRPr lang="en-GB" sz="1800"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b="0" dirty="0" err="1" smtClean="0">
                          <a:solidFill>
                            <a:schemeClr val="tx1"/>
                          </a:solidFill>
                        </a:rPr>
                        <a:t>i</a:t>
                      </a:r>
                      <a:r>
                        <a:rPr lang="en-GB" b="0" dirty="0" smtClean="0">
                          <a:solidFill>
                            <a:schemeClr val="tx1"/>
                          </a:solidFill>
                        </a:rPr>
                        <a:t>. Rights </a:t>
                      </a:r>
                      <a:r>
                        <a:rPr lang="en-US" sz="1800" kern="1200" dirty="0" smtClean="0">
                          <a:solidFill>
                            <a:schemeClr val="tx1"/>
                          </a:solidFill>
                          <a:latin typeface="+mn-lt"/>
                          <a:ea typeface="+mn-ea"/>
                          <a:cs typeface="+mn-cs"/>
                        </a:rPr>
                        <a:t>✓</a:t>
                      </a:r>
                      <a:endParaRPr lang="en-GB" sz="1800"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b="0" dirty="0" smtClean="0">
                          <a:solidFill>
                            <a:schemeClr val="tx1"/>
                          </a:solidFill>
                        </a:rPr>
                        <a:t>right</a:t>
                      </a:r>
                      <a:endParaRPr lang="en-GB"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r>
                        <a:rPr lang="en-GB" b="0" dirty="0" smtClean="0">
                          <a:solidFill>
                            <a:schemeClr val="tx1"/>
                          </a:solidFill>
                        </a:rPr>
                        <a:t>j.</a:t>
                      </a:r>
                      <a:r>
                        <a:rPr lang="en-GB" b="0" baseline="0" dirty="0" smtClean="0">
                          <a:solidFill>
                            <a:schemeClr val="tx1"/>
                          </a:solidFill>
                        </a:rPr>
                        <a:t> most</a:t>
                      </a:r>
                      <a:endParaRPr lang="en-GB"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b="0" dirty="0" smtClean="0">
                          <a:solidFill>
                            <a:schemeClr val="tx1"/>
                          </a:solidFill>
                        </a:rPr>
                        <a:t>must</a:t>
                      </a:r>
                      <a:r>
                        <a:rPr lang="en-US" sz="1800" kern="1200" dirty="0" smtClean="0">
                          <a:solidFill>
                            <a:schemeClr val="tx1"/>
                          </a:solidFill>
                          <a:latin typeface="+mn-lt"/>
                          <a:ea typeface="+mn-ea"/>
                          <a:cs typeface="+mn-cs"/>
                        </a:rPr>
                        <a:t>✓</a:t>
                      </a:r>
                      <a:endParaRPr lang="en-GB" sz="1800"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txBody>
          <a:bodyPr>
            <a:noAutofit/>
          </a:bodyPr>
          <a:lstStyle/>
          <a:p>
            <a:pPr algn="l">
              <a:lnSpc>
                <a:spcPct val="150000"/>
              </a:lnSpc>
            </a:pPr>
            <a:r>
              <a:rPr lang="en-GB" sz="2000" dirty="0" smtClean="0">
                <a:solidFill>
                  <a:srgbClr val="FF0000"/>
                </a:solidFill>
                <a:latin typeface="Times New Roman" pitchFamily="18" charset="0"/>
                <a:cs typeface="Times New Roman" pitchFamily="18" charset="0"/>
              </a:rPr>
              <a:t>                                    2.3.  Learning new listening skills. </a:t>
            </a:r>
            <a:br>
              <a:rPr lang="en-GB" sz="2000" dirty="0" smtClean="0">
                <a:solidFill>
                  <a:srgbClr val="FF0000"/>
                </a:solidFill>
                <a:latin typeface="Times New Roman" pitchFamily="18" charset="0"/>
                <a:cs typeface="Times New Roman" pitchFamily="18" charset="0"/>
              </a:rPr>
            </a:br>
            <a:r>
              <a:rPr lang="en-GB" sz="2000" dirty="0" smtClean="0">
                <a:solidFill>
                  <a:srgbClr val="FF0000"/>
                </a:solidFill>
                <a:latin typeface="Times New Roman" pitchFamily="18" charset="0"/>
                <a:cs typeface="Times New Roman" pitchFamily="18" charset="0"/>
              </a:rPr>
              <a:t>                                       C. Recognizing time signpost.</a:t>
            </a:r>
            <a:br>
              <a:rPr lang="en-GB" sz="2000" dirty="0" smtClean="0">
                <a:solidFill>
                  <a:srgbClr val="FF0000"/>
                </a:solidFill>
                <a:latin typeface="Times New Roman" pitchFamily="18" charset="0"/>
                <a:cs typeface="Times New Roman" pitchFamily="18" charset="0"/>
              </a:rPr>
            </a:br>
            <a:r>
              <a:rPr lang="en-GB" sz="2000" dirty="0" smtClean="0">
                <a:solidFill>
                  <a:srgbClr val="FF0000"/>
                </a:solidFill>
                <a:latin typeface="Times New Roman" pitchFamily="18" charset="0"/>
                <a:cs typeface="Times New Roman" pitchFamily="18" charset="0"/>
              </a:rPr>
              <a:t>                                                         Page 46</a:t>
            </a:r>
            <a:br>
              <a:rPr lang="en-GB" sz="2000" dirty="0" smtClean="0">
                <a:solidFill>
                  <a:srgbClr val="FF0000"/>
                </a:solidFill>
                <a:latin typeface="Times New Roman" pitchFamily="18" charset="0"/>
                <a:cs typeface="Times New Roman" pitchFamily="18" charset="0"/>
              </a:rPr>
            </a:br>
            <a:r>
              <a:rPr lang="en-GB" sz="2000" dirty="0" smtClean="0">
                <a:solidFill>
                  <a:srgbClr val="FF0000"/>
                </a:solidFill>
                <a:latin typeface="Times New Roman" pitchFamily="18" charset="0"/>
                <a:cs typeface="Times New Roman" pitchFamily="18" charset="0"/>
              </a:rPr>
              <a:t/>
            </a:r>
            <a:br>
              <a:rPr lang="en-GB" sz="2000" dirty="0" smtClean="0">
                <a:solidFill>
                  <a:srgbClr val="FF0000"/>
                </a:solidFill>
                <a:latin typeface="Times New Roman" pitchFamily="18" charset="0"/>
                <a:cs typeface="Times New Roman" pitchFamily="18" charset="0"/>
              </a:rPr>
            </a:br>
            <a:r>
              <a:rPr lang="en-GB" sz="2000" dirty="0" smtClean="0">
                <a:solidFill>
                  <a:srgbClr val="FF0000"/>
                </a:solidFill>
                <a:latin typeface="Times New Roman" pitchFamily="18" charset="0"/>
                <a:cs typeface="Times New Roman" pitchFamily="18" charset="0"/>
              </a:rPr>
              <a:t>                    </a:t>
            </a:r>
            <a:r>
              <a:rPr lang="en-GB" sz="2000" dirty="0" smtClean="0">
                <a:latin typeface="Times New Roman" pitchFamily="18" charset="0"/>
                <a:cs typeface="Times New Roman" pitchFamily="18" charset="0"/>
              </a:rPr>
              <a:t>1. In 1789, there were a lot of changes in France.</a:t>
            </a:r>
            <a:br>
              <a:rPr lang="en-GB" sz="2000" dirty="0" smtClean="0">
                <a:latin typeface="Times New Roman" pitchFamily="18" charset="0"/>
                <a:cs typeface="Times New Roman" pitchFamily="18" charset="0"/>
              </a:rPr>
            </a:br>
            <a:r>
              <a:rPr lang="en-GB" sz="2000" dirty="0" smtClean="0">
                <a:latin typeface="Times New Roman" pitchFamily="18" charset="0"/>
                <a:cs typeface="Times New Roman" pitchFamily="18" charset="0"/>
              </a:rPr>
              <a:t>                    2. In the 1970s, there was a lot of research into sociology.</a:t>
            </a:r>
            <a:br>
              <a:rPr lang="en-GB" sz="2000" dirty="0" smtClean="0">
                <a:latin typeface="Times New Roman" pitchFamily="18" charset="0"/>
                <a:cs typeface="Times New Roman" pitchFamily="18" charset="0"/>
              </a:rPr>
            </a:br>
            <a:r>
              <a:rPr lang="en-GB" sz="2000" dirty="0" smtClean="0">
                <a:latin typeface="Times New Roman" pitchFamily="18" charset="0"/>
                <a:cs typeface="Times New Roman" pitchFamily="18" charset="0"/>
              </a:rPr>
              <a:t>                    3. At one time, people thought the mind was in the heart.</a:t>
            </a:r>
            <a:br>
              <a:rPr lang="en-GB" sz="2000" dirty="0" smtClean="0">
                <a:latin typeface="Times New Roman" pitchFamily="18" charset="0"/>
                <a:cs typeface="Times New Roman" pitchFamily="18" charset="0"/>
              </a:rPr>
            </a:br>
            <a:r>
              <a:rPr lang="en-GB" sz="2000" dirty="0" smtClean="0">
                <a:latin typeface="Times New Roman" pitchFamily="18" charset="0"/>
                <a:cs typeface="Times New Roman" pitchFamily="18" charset="0"/>
              </a:rPr>
              <a:t>                    4. Later, scientists found that the brain controlled the body.</a:t>
            </a:r>
            <a:br>
              <a:rPr lang="en-GB" sz="2000" dirty="0" smtClean="0">
                <a:latin typeface="Times New Roman" pitchFamily="18" charset="0"/>
                <a:cs typeface="Times New Roman" pitchFamily="18" charset="0"/>
              </a:rPr>
            </a:br>
            <a:r>
              <a:rPr lang="en-GB" sz="2000" dirty="0" smtClean="0">
                <a:latin typeface="Times New Roman" pitchFamily="18" charset="0"/>
                <a:cs typeface="Times New Roman" pitchFamily="18" charset="0"/>
              </a:rPr>
              <a:t>                    5. Nowadays, a lot of sociologists talk about the philosopher Confucius.</a:t>
            </a:r>
            <a:br>
              <a:rPr lang="en-GB" sz="2000" dirty="0" smtClean="0">
                <a:latin typeface="Times New Roman" pitchFamily="18" charset="0"/>
                <a:cs typeface="Times New Roman" pitchFamily="18" charset="0"/>
              </a:rPr>
            </a:br>
            <a:r>
              <a:rPr lang="en-GB" sz="2000" dirty="0" smtClean="0">
                <a:latin typeface="Times New Roman" pitchFamily="18" charset="0"/>
                <a:cs typeface="Times New Roman" pitchFamily="18" charset="0"/>
              </a:rPr>
              <a:t>                    6. Today, university students study philosophers from Ancient Greece.</a:t>
            </a:r>
            <a:br>
              <a:rPr lang="en-GB" sz="2000" dirty="0" smtClean="0">
                <a:latin typeface="Times New Roman" pitchFamily="18" charset="0"/>
                <a:cs typeface="Times New Roman" pitchFamily="18" charset="0"/>
              </a:rPr>
            </a:br>
            <a:r>
              <a:rPr lang="en-GB" sz="2000" dirty="0" smtClean="0">
                <a:latin typeface="Times New Roman" pitchFamily="18" charset="0"/>
                <a:cs typeface="Times New Roman" pitchFamily="18" charset="0"/>
              </a:rPr>
              <a:t>                    7. In the nineteenth century, the term gender studies didn’t exist.</a:t>
            </a:r>
            <a:br>
              <a:rPr lang="en-GB" sz="2000" dirty="0" smtClean="0">
                <a:latin typeface="Times New Roman" pitchFamily="18" charset="0"/>
                <a:cs typeface="Times New Roman" pitchFamily="18" charset="0"/>
              </a:rPr>
            </a:br>
            <a:r>
              <a:rPr lang="en-GB" sz="2000" dirty="0" smtClean="0">
                <a:latin typeface="Times New Roman" pitchFamily="18" charset="0"/>
                <a:cs typeface="Times New Roman" pitchFamily="18" charset="0"/>
              </a:rPr>
              <a:t>                    8. In 1904, Weber wrote a famous book.</a:t>
            </a:r>
            <a:r>
              <a:rPr lang="en-GB" sz="2000" dirty="0" smtClean="0">
                <a:solidFill>
                  <a:srgbClr val="FF0000"/>
                </a:solidFill>
                <a:latin typeface="Times New Roman" pitchFamily="18" charset="0"/>
                <a:cs typeface="Times New Roman" pitchFamily="18" charset="0"/>
              </a:rPr>
              <a:t/>
            </a:r>
            <a:br>
              <a:rPr lang="en-GB" sz="2000" dirty="0" smtClean="0">
                <a:solidFill>
                  <a:srgbClr val="FF0000"/>
                </a:solidFill>
                <a:latin typeface="Times New Roman" pitchFamily="18" charset="0"/>
                <a:cs typeface="Times New Roman" pitchFamily="18" charset="0"/>
              </a:rPr>
            </a:br>
            <a:endParaRPr lang="en-GB" sz="1800" dirty="0">
              <a:latin typeface="Times New Roman" pitchFamily="18" charset="0"/>
              <a:cs typeface="Times New Roman" pitchFamily="18" charset="0"/>
            </a:endParaRP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txBody>
          <a:bodyPr>
            <a:noAutofit/>
          </a:bodyPr>
          <a:lstStyle/>
          <a:p>
            <a:r>
              <a:rPr lang="en-GB" sz="2000" dirty="0" smtClean="0">
                <a:solidFill>
                  <a:srgbClr val="FF0000"/>
                </a:solidFill>
                <a:latin typeface="Times New Roman" pitchFamily="18" charset="0"/>
                <a:cs typeface="Times New Roman" pitchFamily="18" charset="0"/>
              </a:rPr>
              <a:t>  2.3.  Learning new listening skills. </a:t>
            </a:r>
            <a:br>
              <a:rPr lang="en-GB" sz="2000" dirty="0" smtClean="0">
                <a:solidFill>
                  <a:srgbClr val="FF0000"/>
                </a:solidFill>
                <a:latin typeface="Times New Roman" pitchFamily="18" charset="0"/>
                <a:cs typeface="Times New Roman" pitchFamily="18" charset="0"/>
              </a:rPr>
            </a:br>
            <a:r>
              <a:rPr lang="en-GB" sz="2000" dirty="0" smtClean="0">
                <a:solidFill>
                  <a:srgbClr val="FF0000"/>
                </a:solidFill>
                <a:latin typeface="Times New Roman" pitchFamily="18" charset="0"/>
                <a:cs typeface="Times New Roman" pitchFamily="18" charset="0"/>
              </a:rPr>
              <a:t>C. Recognizing time signpost.</a:t>
            </a:r>
            <a:br>
              <a:rPr lang="en-GB" sz="2000" dirty="0" smtClean="0">
                <a:solidFill>
                  <a:srgbClr val="FF0000"/>
                </a:solidFill>
                <a:latin typeface="Times New Roman" pitchFamily="18" charset="0"/>
                <a:cs typeface="Times New Roman" pitchFamily="18" charset="0"/>
              </a:rPr>
            </a:br>
            <a:r>
              <a:rPr lang="en-GB" sz="2000" dirty="0" smtClean="0">
                <a:solidFill>
                  <a:srgbClr val="FF0000"/>
                </a:solidFill>
                <a:latin typeface="Times New Roman" pitchFamily="18" charset="0"/>
                <a:cs typeface="Times New Roman" pitchFamily="18" charset="0"/>
              </a:rPr>
              <a:t>.Page 46</a:t>
            </a:r>
            <a:br>
              <a:rPr lang="en-GB" sz="2000" dirty="0" smtClean="0">
                <a:solidFill>
                  <a:srgbClr val="FF0000"/>
                </a:solidFill>
                <a:latin typeface="Times New Roman" pitchFamily="18" charset="0"/>
                <a:cs typeface="Times New Roman" pitchFamily="18" charset="0"/>
              </a:rPr>
            </a:br>
            <a:r>
              <a:rPr lang="en-GB" sz="2000" dirty="0" smtClean="0">
                <a:solidFill>
                  <a:srgbClr val="FF0000"/>
                </a:solidFill>
                <a:latin typeface="Times New Roman" pitchFamily="18" charset="0"/>
                <a:cs typeface="Times New Roman" pitchFamily="18" charset="0"/>
              </a:rPr>
              <a:t/>
            </a:r>
            <a:br>
              <a:rPr lang="en-GB" sz="2000" dirty="0" smtClean="0">
                <a:solidFill>
                  <a:srgbClr val="FF0000"/>
                </a:solidFill>
                <a:latin typeface="Times New Roman" pitchFamily="18" charset="0"/>
                <a:cs typeface="Times New Roman" pitchFamily="18" charset="0"/>
              </a:rPr>
            </a:br>
            <a:r>
              <a:rPr lang="en-GB" sz="2000" dirty="0" smtClean="0">
                <a:solidFill>
                  <a:srgbClr val="FF0000"/>
                </a:solidFill>
                <a:latin typeface="Times New Roman" pitchFamily="18" charset="0"/>
                <a:cs typeface="Times New Roman" pitchFamily="18" charset="0"/>
              </a:rPr>
              <a:t/>
            </a:r>
            <a:br>
              <a:rPr lang="en-GB" sz="2000" dirty="0" smtClean="0">
                <a:solidFill>
                  <a:srgbClr val="FF0000"/>
                </a:solidFill>
                <a:latin typeface="Times New Roman" pitchFamily="18" charset="0"/>
                <a:cs typeface="Times New Roman" pitchFamily="18" charset="0"/>
              </a:rPr>
            </a:br>
            <a:r>
              <a:rPr lang="en-GB" sz="2000" dirty="0" smtClean="0">
                <a:solidFill>
                  <a:srgbClr val="FF0000"/>
                </a:solidFill>
                <a:latin typeface="Times New Roman" pitchFamily="18" charset="0"/>
                <a:cs typeface="Times New Roman" pitchFamily="18" charset="0"/>
              </a:rPr>
              <a:t/>
            </a:r>
            <a:br>
              <a:rPr lang="en-GB" sz="2000" dirty="0" smtClean="0">
                <a:solidFill>
                  <a:srgbClr val="FF0000"/>
                </a:solidFill>
                <a:latin typeface="Times New Roman" pitchFamily="18" charset="0"/>
                <a:cs typeface="Times New Roman" pitchFamily="18" charset="0"/>
              </a:rPr>
            </a:br>
            <a:r>
              <a:rPr lang="en-GB" sz="2000" dirty="0" smtClean="0">
                <a:solidFill>
                  <a:srgbClr val="FF0000"/>
                </a:solidFill>
                <a:latin typeface="Times New Roman" pitchFamily="18" charset="0"/>
                <a:cs typeface="Times New Roman" pitchFamily="18" charset="0"/>
              </a:rPr>
              <a:t/>
            </a:r>
            <a:br>
              <a:rPr lang="en-GB" sz="2000" dirty="0" smtClean="0">
                <a:solidFill>
                  <a:srgbClr val="FF0000"/>
                </a:solidFill>
                <a:latin typeface="Times New Roman" pitchFamily="18" charset="0"/>
                <a:cs typeface="Times New Roman" pitchFamily="18" charset="0"/>
              </a:rPr>
            </a:br>
            <a:r>
              <a:rPr lang="en-GB" sz="2000" dirty="0" smtClean="0">
                <a:solidFill>
                  <a:srgbClr val="FF0000"/>
                </a:solidFill>
                <a:latin typeface="Times New Roman" pitchFamily="18" charset="0"/>
                <a:cs typeface="Times New Roman" pitchFamily="18" charset="0"/>
              </a:rPr>
              <a:t/>
            </a:r>
            <a:br>
              <a:rPr lang="en-GB" sz="2000" dirty="0" smtClean="0">
                <a:solidFill>
                  <a:srgbClr val="FF0000"/>
                </a:solidFill>
                <a:latin typeface="Times New Roman" pitchFamily="18" charset="0"/>
                <a:cs typeface="Times New Roman" pitchFamily="18" charset="0"/>
              </a:rPr>
            </a:br>
            <a:r>
              <a:rPr lang="en-GB" sz="2000" dirty="0" smtClean="0">
                <a:solidFill>
                  <a:srgbClr val="FF0000"/>
                </a:solidFill>
                <a:latin typeface="Times New Roman" pitchFamily="18" charset="0"/>
                <a:cs typeface="Times New Roman" pitchFamily="18" charset="0"/>
              </a:rPr>
              <a:t/>
            </a:r>
            <a:br>
              <a:rPr lang="en-GB" sz="2000" dirty="0" smtClean="0">
                <a:solidFill>
                  <a:srgbClr val="FF0000"/>
                </a:solidFill>
                <a:latin typeface="Times New Roman" pitchFamily="18" charset="0"/>
                <a:cs typeface="Times New Roman" pitchFamily="18" charset="0"/>
              </a:rPr>
            </a:br>
            <a:r>
              <a:rPr lang="en-GB" sz="2000" dirty="0" smtClean="0">
                <a:solidFill>
                  <a:srgbClr val="FF0000"/>
                </a:solidFill>
                <a:latin typeface="Times New Roman" pitchFamily="18" charset="0"/>
                <a:cs typeface="Times New Roman" pitchFamily="18" charset="0"/>
              </a:rPr>
              <a:t/>
            </a:r>
            <a:br>
              <a:rPr lang="en-GB" sz="2000" dirty="0" smtClean="0">
                <a:solidFill>
                  <a:srgbClr val="FF0000"/>
                </a:solidFill>
                <a:latin typeface="Times New Roman" pitchFamily="18" charset="0"/>
                <a:cs typeface="Times New Roman" pitchFamily="18" charset="0"/>
              </a:rPr>
            </a:br>
            <a:r>
              <a:rPr lang="en-GB" sz="2000" dirty="0" smtClean="0">
                <a:solidFill>
                  <a:srgbClr val="FF0000"/>
                </a:solidFill>
                <a:latin typeface="Times New Roman" pitchFamily="18" charset="0"/>
                <a:cs typeface="Times New Roman" pitchFamily="18" charset="0"/>
              </a:rPr>
              <a:t/>
            </a:r>
            <a:br>
              <a:rPr lang="en-GB" sz="2000" dirty="0" smtClean="0">
                <a:solidFill>
                  <a:srgbClr val="FF0000"/>
                </a:solidFill>
                <a:latin typeface="Times New Roman" pitchFamily="18" charset="0"/>
                <a:cs typeface="Times New Roman" pitchFamily="18" charset="0"/>
              </a:rPr>
            </a:br>
            <a:r>
              <a:rPr lang="en-GB" sz="2000" dirty="0" smtClean="0">
                <a:solidFill>
                  <a:srgbClr val="FF0000"/>
                </a:solidFill>
                <a:latin typeface="Times New Roman" pitchFamily="18" charset="0"/>
                <a:cs typeface="Times New Roman" pitchFamily="18" charset="0"/>
              </a:rPr>
              <a:t/>
            </a:r>
            <a:br>
              <a:rPr lang="en-GB" sz="2000" dirty="0" smtClean="0">
                <a:solidFill>
                  <a:srgbClr val="FF0000"/>
                </a:solidFill>
                <a:latin typeface="Times New Roman" pitchFamily="18" charset="0"/>
                <a:cs typeface="Times New Roman" pitchFamily="18" charset="0"/>
              </a:rPr>
            </a:br>
            <a:r>
              <a:rPr lang="en-GB" sz="2000" dirty="0" smtClean="0">
                <a:solidFill>
                  <a:srgbClr val="FF0000"/>
                </a:solidFill>
                <a:latin typeface="Times New Roman" pitchFamily="18" charset="0"/>
                <a:cs typeface="Times New Roman" pitchFamily="18" charset="0"/>
              </a:rPr>
              <a:t/>
            </a:r>
            <a:br>
              <a:rPr lang="en-GB" sz="2000" dirty="0" smtClean="0">
                <a:solidFill>
                  <a:srgbClr val="FF0000"/>
                </a:solidFill>
                <a:latin typeface="Times New Roman" pitchFamily="18" charset="0"/>
                <a:cs typeface="Times New Roman" pitchFamily="18" charset="0"/>
              </a:rPr>
            </a:br>
            <a:r>
              <a:rPr lang="en-GB" sz="2000" dirty="0" smtClean="0">
                <a:solidFill>
                  <a:srgbClr val="FF0000"/>
                </a:solidFill>
                <a:latin typeface="Times New Roman" pitchFamily="18" charset="0"/>
                <a:cs typeface="Times New Roman" pitchFamily="18" charset="0"/>
              </a:rPr>
              <a:t/>
            </a:r>
            <a:br>
              <a:rPr lang="en-GB" sz="2000" dirty="0" smtClean="0">
                <a:solidFill>
                  <a:srgbClr val="FF0000"/>
                </a:solidFill>
                <a:latin typeface="Times New Roman" pitchFamily="18" charset="0"/>
                <a:cs typeface="Times New Roman" pitchFamily="18" charset="0"/>
              </a:rPr>
            </a:br>
            <a:r>
              <a:rPr lang="en-GB" sz="2000" dirty="0" smtClean="0">
                <a:solidFill>
                  <a:srgbClr val="FF0000"/>
                </a:solidFill>
                <a:latin typeface="Times New Roman" pitchFamily="18" charset="0"/>
                <a:cs typeface="Times New Roman" pitchFamily="18" charset="0"/>
              </a:rPr>
              <a:t/>
            </a:r>
            <a:br>
              <a:rPr lang="en-GB" sz="2000" dirty="0" smtClean="0">
                <a:solidFill>
                  <a:srgbClr val="FF0000"/>
                </a:solidFill>
                <a:latin typeface="Times New Roman" pitchFamily="18" charset="0"/>
                <a:cs typeface="Times New Roman" pitchFamily="18" charset="0"/>
              </a:rPr>
            </a:br>
            <a:endParaRPr lang="en-GB" sz="1800" dirty="0">
              <a:latin typeface="Times New Roman" pitchFamily="18" charset="0"/>
              <a:cs typeface="Times New Roman" pitchFamily="18" charset="0"/>
            </a:endParaRPr>
          </a:p>
        </p:txBody>
      </p:sp>
      <p:graphicFrame>
        <p:nvGraphicFramePr>
          <p:cNvPr id="3" name="Table 2"/>
          <p:cNvGraphicFramePr>
            <a:graphicFrameLocks noGrp="1"/>
          </p:cNvGraphicFramePr>
          <p:nvPr/>
        </p:nvGraphicFramePr>
        <p:xfrm>
          <a:off x="1500166" y="2071678"/>
          <a:ext cx="6096000" cy="3337560"/>
        </p:xfrm>
        <a:graphic>
          <a:graphicData uri="http://schemas.openxmlformats.org/drawingml/2006/table">
            <a:tbl>
              <a:tblPr firstRow="1" bandRow="1">
                <a:tableStyleId>{5C22544A-7EE6-4342-B048-85BDC9FD1C3A}</a:tableStyleId>
              </a:tblPr>
              <a:tblGrid>
                <a:gridCol w="2032000"/>
                <a:gridCol w="2032000"/>
                <a:gridCol w="2032000"/>
              </a:tblGrid>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GB" sz="1800"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800" dirty="0" smtClean="0">
                          <a:solidFill>
                            <a:schemeClr val="tx1"/>
                          </a:solidFill>
                        </a:rPr>
                        <a:t>Present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b="1" dirty="0" smtClean="0">
                          <a:solidFill>
                            <a:schemeClr val="tx1"/>
                          </a:solidFill>
                        </a:rPr>
                        <a:t>Past</a:t>
                      </a:r>
                      <a:endParaRPr lang="en-GB"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r>
                        <a:rPr lang="en-GB" b="0" dirty="0" smtClean="0">
                          <a:solidFill>
                            <a:schemeClr val="tx1"/>
                          </a:solidFill>
                        </a:rPr>
                        <a:t>1</a:t>
                      </a:r>
                      <a:endParaRPr lang="en-GB"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kern="1200" smtClean="0">
                          <a:solidFill>
                            <a:schemeClr val="tx1"/>
                          </a:solidFill>
                          <a:latin typeface="+mn-lt"/>
                          <a:ea typeface="+mn-ea"/>
                          <a:cs typeface="+mn-cs"/>
                        </a:rPr>
                        <a:t>✓</a:t>
                      </a:r>
                      <a:endParaRPr lang="en-GB" sz="1800"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r>
                        <a:rPr lang="en-GB" b="0" dirty="0" smtClean="0">
                          <a:solidFill>
                            <a:schemeClr val="tx1"/>
                          </a:solidFill>
                        </a:rPr>
                        <a:t>2</a:t>
                      </a:r>
                      <a:endParaRPr lang="en-GB"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kern="1200" smtClean="0">
                          <a:solidFill>
                            <a:schemeClr val="tx1"/>
                          </a:solidFill>
                          <a:latin typeface="+mn-lt"/>
                          <a:ea typeface="+mn-ea"/>
                          <a:cs typeface="+mn-cs"/>
                        </a:rPr>
                        <a:t>✓</a:t>
                      </a:r>
                      <a:endParaRPr lang="en-GB" sz="1800"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r>
                        <a:rPr lang="en-GB" b="0" dirty="0" smtClean="0">
                          <a:solidFill>
                            <a:schemeClr val="tx1"/>
                          </a:solidFill>
                        </a:rPr>
                        <a:t>3</a:t>
                      </a:r>
                      <a:endParaRPr lang="en-GB"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kern="1200" smtClean="0">
                          <a:solidFill>
                            <a:schemeClr val="tx1"/>
                          </a:solidFill>
                          <a:latin typeface="+mn-lt"/>
                          <a:ea typeface="+mn-ea"/>
                          <a:cs typeface="+mn-cs"/>
                        </a:rPr>
                        <a:t>✓</a:t>
                      </a:r>
                      <a:endParaRPr lang="en-GB" sz="1800"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800" dirty="0" smtClean="0">
                          <a:solidFill>
                            <a:schemeClr val="tx1"/>
                          </a:solidFill>
                        </a:rPr>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GB" sz="1800"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800" kern="1200" dirty="0" smtClean="0">
                          <a:solidFill>
                            <a:schemeClr val="tx1"/>
                          </a:solidFill>
                          <a:latin typeface="+mn-lt"/>
                          <a:ea typeface="+mn-ea"/>
                          <a:cs typeface="+mn-cs"/>
                        </a:rPr>
                        <a:t>✓</a:t>
                      </a:r>
                      <a:endParaRPr lang="en-GB"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800" dirty="0" smtClean="0">
                          <a:solidFill>
                            <a:schemeClr val="tx1"/>
                          </a:solidFill>
                        </a:rPr>
                        <a:t>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kern="1200" smtClean="0">
                          <a:solidFill>
                            <a:schemeClr val="tx1"/>
                          </a:solidFill>
                          <a:latin typeface="+mn-lt"/>
                          <a:ea typeface="+mn-ea"/>
                          <a:cs typeface="+mn-cs"/>
                        </a:rPr>
                        <a:t>✓</a:t>
                      </a:r>
                      <a:endParaRPr lang="en-GB" sz="1800"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800" dirty="0" smtClean="0">
                          <a:solidFill>
                            <a:schemeClr val="tx1"/>
                          </a:solidFill>
                        </a:rPr>
                        <a:t>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tx1"/>
                          </a:solidFill>
                          <a:latin typeface="+mn-lt"/>
                          <a:ea typeface="+mn-ea"/>
                          <a:cs typeface="+mn-cs"/>
                        </a:rPr>
                        <a:t>✓</a:t>
                      </a:r>
                      <a:endParaRPr lang="en-GB" sz="1800"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r>
                        <a:rPr lang="en-GB" b="0" dirty="0" smtClean="0">
                          <a:solidFill>
                            <a:schemeClr val="tx1"/>
                          </a:solidFill>
                        </a:rPr>
                        <a:t>7</a:t>
                      </a:r>
                      <a:endParaRPr lang="en-GB"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kern="1200" smtClean="0">
                          <a:solidFill>
                            <a:schemeClr val="tx1"/>
                          </a:solidFill>
                          <a:latin typeface="+mn-lt"/>
                          <a:ea typeface="+mn-ea"/>
                          <a:cs typeface="+mn-cs"/>
                        </a:rPr>
                        <a:t>✓</a:t>
                      </a:r>
                      <a:endParaRPr lang="en-GB" sz="1800"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800" dirty="0" smtClean="0">
                          <a:solidFill>
                            <a:schemeClr val="tx1"/>
                          </a:solidFill>
                        </a:rPr>
                        <a:t>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GB" sz="1800"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800" kern="1200" dirty="0" smtClean="0">
                          <a:solidFill>
                            <a:schemeClr val="tx1"/>
                          </a:solidFill>
                          <a:latin typeface="+mn-lt"/>
                          <a:ea typeface="+mn-ea"/>
                          <a:cs typeface="+mn-cs"/>
                        </a:rPr>
                        <a:t>✓</a:t>
                      </a:r>
                      <a:endParaRPr lang="en-GB"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txBody>
          <a:bodyPr>
            <a:noAutofit/>
          </a:bodyPr>
          <a:lstStyle/>
          <a:p>
            <a:pPr algn="l">
              <a:lnSpc>
                <a:spcPct val="150000"/>
              </a:lnSpc>
            </a:pPr>
            <a:r>
              <a:rPr lang="en-GB" sz="2000" dirty="0" smtClean="0">
                <a:solidFill>
                  <a:srgbClr val="FF0000"/>
                </a:solidFill>
                <a:latin typeface="Times New Roman" pitchFamily="18" charset="0"/>
                <a:cs typeface="Times New Roman" pitchFamily="18" charset="0"/>
              </a:rPr>
              <a:t>                                       2.3.  Learning new listening skills. </a:t>
            </a:r>
            <a:br>
              <a:rPr lang="en-GB" sz="2000" dirty="0" smtClean="0">
                <a:solidFill>
                  <a:srgbClr val="FF0000"/>
                </a:solidFill>
                <a:latin typeface="Times New Roman" pitchFamily="18" charset="0"/>
                <a:cs typeface="Times New Roman" pitchFamily="18" charset="0"/>
              </a:rPr>
            </a:br>
            <a:r>
              <a:rPr lang="en-GB" sz="2000" dirty="0" smtClean="0">
                <a:solidFill>
                  <a:srgbClr val="FF0000"/>
                </a:solidFill>
                <a:latin typeface="Times New Roman" pitchFamily="18" charset="0"/>
                <a:cs typeface="Times New Roman" pitchFamily="18" charset="0"/>
              </a:rPr>
              <a:t>                                            D. </a:t>
            </a:r>
            <a:r>
              <a:rPr lang="en-GB" sz="2000" dirty="0" smtClean="0">
                <a:solidFill>
                  <a:srgbClr val="FF0000"/>
                </a:solidFill>
              </a:rPr>
              <a:t>Identifying vowel sounds</a:t>
            </a:r>
            <a:r>
              <a:rPr lang="en-GB" sz="2000" dirty="0" smtClean="0">
                <a:solidFill>
                  <a:srgbClr val="FF0000"/>
                </a:solidFill>
                <a:latin typeface="Times New Roman" pitchFamily="18" charset="0"/>
                <a:cs typeface="Times New Roman" pitchFamily="18" charset="0"/>
              </a:rPr>
              <a:t>.</a:t>
            </a:r>
            <a:br>
              <a:rPr lang="en-GB" sz="2000" dirty="0" smtClean="0">
                <a:solidFill>
                  <a:srgbClr val="FF0000"/>
                </a:solidFill>
                <a:latin typeface="Times New Roman" pitchFamily="18" charset="0"/>
                <a:cs typeface="Times New Roman" pitchFamily="18" charset="0"/>
              </a:rPr>
            </a:br>
            <a:r>
              <a:rPr lang="en-GB" sz="2000" dirty="0" smtClean="0">
                <a:solidFill>
                  <a:srgbClr val="FF0000"/>
                </a:solidFill>
                <a:latin typeface="Times New Roman" pitchFamily="18" charset="0"/>
                <a:cs typeface="Times New Roman" pitchFamily="18" charset="0"/>
              </a:rPr>
              <a:t>                                                           Page 46</a:t>
            </a:r>
            <a:br>
              <a:rPr lang="en-GB" sz="2000" dirty="0" smtClean="0">
                <a:solidFill>
                  <a:srgbClr val="FF0000"/>
                </a:solidFill>
                <a:latin typeface="Times New Roman" pitchFamily="18" charset="0"/>
                <a:cs typeface="Times New Roman" pitchFamily="18" charset="0"/>
              </a:rPr>
            </a:br>
            <a:r>
              <a:rPr lang="en-GB" sz="2000" dirty="0" smtClean="0">
                <a:solidFill>
                  <a:srgbClr val="FF0000"/>
                </a:solidFill>
                <a:latin typeface="Times New Roman" pitchFamily="18" charset="0"/>
                <a:cs typeface="Times New Roman" pitchFamily="18" charset="0"/>
              </a:rPr>
              <a:t/>
            </a:r>
            <a:br>
              <a:rPr lang="en-GB" sz="2000" dirty="0" smtClean="0">
                <a:solidFill>
                  <a:srgbClr val="FF0000"/>
                </a:solidFill>
                <a:latin typeface="Times New Roman" pitchFamily="18" charset="0"/>
                <a:cs typeface="Times New Roman" pitchFamily="18" charset="0"/>
              </a:rPr>
            </a:br>
            <a:r>
              <a:rPr lang="en-GB" sz="2000" dirty="0" smtClean="0">
                <a:solidFill>
                  <a:srgbClr val="FF0000"/>
                </a:solidFill>
                <a:latin typeface="Times New Roman" pitchFamily="18" charset="0"/>
                <a:cs typeface="Times New Roman" pitchFamily="18" charset="0"/>
              </a:rPr>
              <a:t>                                            </a:t>
            </a:r>
            <a:r>
              <a:rPr lang="en-GB" sz="2000" dirty="0" smtClean="0"/>
              <a:t>a. Do you all </a:t>
            </a:r>
            <a:r>
              <a:rPr lang="en-GB" sz="2000" u="sng" dirty="0" smtClean="0"/>
              <a:t>have</a:t>
            </a:r>
            <a:r>
              <a:rPr lang="en-GB" sz="2000" dirty="0" smtClean="0"/>
              <a:t> a book?</a:t>
            </a:r>
            <a:br>
              <a:rPr lang="en-GB" sz="2000" dirty="0" smtClean="0"/>
            </a:br>
            <a:r>
              <a:rPr lang="en-GB" sz="2000" dirty="0" smtClean="0"/>
              <a:t>                                                 b. Let me </a:t>
            </a:r>
            <a:r>
              <a:rPr lang="en-GB" sz="2000" u="sng" dirty="0" smtClean="0"/>
              <a:t>start</a:t>
            </a:r>
            <a:r>
              <a:rPr lang="en-GB" sz="2000" dirty="0" smtClean="0"/>
              <a:t> with …</a:t>
            </a:r>
            <a:br>
              <a:rPr lang="en-GB" sz="2000" dirty="0" smtClean="0"/>
            </a:br>
            <a:r>
              <a:rPr lang="en-GB" sz="2000" dirty="0" smtClean="0"/>
              <a:t>                                                c. It’s an important </a:t>
            </a:r>
            <a:r>
              <a:rPr lang="en-GB" sz="2000" u="sng" dirty="0" smtClean="0"/>
              <a:t>part</a:t>
            </a:r>
            <a:r>
              <a:rPr lang="en-GB" sz="2000" dirty="0" smtClean="0"/>
              <a:t> of the topic.</a:t>
            </a:r>
            <a:br>
              <a:rPr lang="en-GB" sz="2000" dirty="0" smtClean="0"/>
            </a:br>
            <a:r>
              <a:rPr lang="en-GB" sz="2000" dirty="0" smtClean="0"/>
              <a:t>                                                d. He’s called ‘The </a:t>
            </a:r>
            <a:r>
              <a:rPr lang="en-GB" sz="2000" u="sng" dirty="0" smtClean="0"/>
              <a:t>Father</a:t>
            </a:r>
            <a:r>
              <a:rPr lang="en-GB" sz="2000" dirty="0" smtClean="0"/>
              <a:t> of Sociology’.</a:t>
            </a:r>
            <a:br>
              <a:rPr lang="en-GB" sz="2000" dirty="0" smtClean="0"/>
            </a:br>
            <a:r>
              <a:rPr lang="en-GB" sz="2000" dirty="0" smtClean="0"/>
              <a:t>                                                e. He </a:t>
            </a:r>
            <a:r>
              <a:rPr lang="en-GB" sz="2000" u="sng" dirty="0" smtClean="0"/>
              <a:t>began</a:t>
            </a:r>
            <a:r>
              <a:rPr lang="en-GB" sz="2000" dirty="0" smtClean="0"/>
              <a:t> writing in 1957.</a:t>
            </a:r>
            <a:br>
              <a:rPr lang="en-GB" sz="2000" dirty="0" smtClean="0"/>
            </a:br>
            <a:r>
              <a:rPr lang="en-GB" sz="2000" dirty="0" smtClean="0"/>
              <a:t>                                                f. It’s important to </a:t>
            </a:r>
            <a:r>
              <a:rPr lang="en-GB" sz="2000" u="sng" dirty="0" smtClean="0"/>
              <a:t>understand</a:t>
            </a:r>
            <a:r>
              <a:rPr lang="en-GB" sz="2000" dirty="0" smtClean="0"/>
              <a:t> this.</a:t>
            </a:r>
            <a:r>
              <a:rPr lang="en-GB" sz="2000" dirty="0" smtClean="0">
                <a:solidFill>
                  <a:srgbClr val="FF0000"/>
                </a:solidFill>
                <a:latin typeface="Times New Roman" pitchFamily="18" charset="0"/>
                <a:cs typeface="Times New Roman" pitchFamily="18" charset="0"/>
              </a:rPr>
              <a:t/>
            </a:r>
            <a:br>
              <a:rPr lang="en-GB" sz="2000" dirty="0" smtClean="0">
                <a:solidFill>
                  <a:srgbClr val="FF0000"/>
                </a:solidFill>
                <a:latin typeface="Times New Roman" pitchFamily="18" charset="0"/>
                <a:cs typeface="Times New Roman" pitchFamily="18" charset="0"/>
              </a:rPr>
            </a:br>
            <a:r>
              <a:rPr lang="en-GB" sz="2000" dirty="0" smtClean="0">
                <a:solidFill>
                  <a:srgbClr val="FF0000"/>
                </a:solidFill>
                <a:latin typeface="Times New Roman" pitchFamily="18" charset="0"/>
                <a:cs typeface="Times New Roman" pitchFamily="18" charset="0"/>
              </a:rPr>
              <a:t/>
            </a:r>
            <a:br>
              <a:rPr lang="en-GB" sz="2000" dirty="0" smtClean="0">
                <a:solidFill>
                  <a:srgbClr val="FF0000"/>
                </a:solidFill>
                <a:latin typeface="Times New Roman" pitchFamily="18" charset="0"/>
                <a:cs typeface="Times New Roman" pitchFamily="18" charset="0"/>
              </a:rPr>
            </a:br>
            <a:endParaRPr lang="en-GB" sz="1800" dirty="0">
              <a:latin typeface="Times New Roman" pitchFamily="18" charset="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txBody>
          <a:bodyPr>
            <a:normAutofit/>
          </a:bodyPr>
          <a:lstStyle/>
          <a:p>
            <a:pPr algn="l">
              <a:lnSpc>
                <a:spcPct val="150000"/>
              </a:lnSpc>
            </a:pPr>
            <a:r>
              <a:rPr lang="en-GB" sz="2400" dirty="0">
                <a:solidFill>
                  <a:srgbClr val="FF0000"/>
                </a:solidFill>
                <a:latin typeface="Times New Roman" pitchFamily="18" charset="0"/>
                <a:cs typeface="Times New Roman" pitchFamily="18" charset="0"/>
              </a:rPr>
              <a:t>1.3   D.       p. 14   identifying consonant </a:t>
            </a:r>
            <a:r>
              <a:rPr lang="en-GB" sz="2400" dirty="0" smtClean="0">
                <a:solidFill>
                  <a:srgbClr val="FF0000"/>
                </a:solidFill>
                <a:latin typeface="Times New Roman" pitchFamily="18" charset="0"/>
                <a:cs typeface="Times New Roman" pitchFamily="18" charset="0"/>
              </a:rPr>
              <a:t>sound</a:t>
            </a:r>
            <a:r>
              <a:rPr lang="en-GB" sz="2400" dirty="0" smtClean="0">
                <a:latin typeface="Times New Roman" pitchFamily="18" charset="0"/>
                <a:cs typeface="Times New Roman" pitchFamily="18" charset="0"/>
              </a:rPr>
              <a:t/>
            </a:r>
            <a:br>
              <a:rPr lang="en-GB" sz="2400" dirty="0" smtClean="0">
                <a:latin typeface="Times New Roman" pitchFamily="18" charset="0"/>
                <a:cs typeface="Times New Roman" pitchFamily="18" charset="0"/>
              </a:rPr>
            </a:br>
            <a:r>
              <a:rPr lang="en-GB" sz="2400" dirty="0">
                <a:latin typeface="Times New Roman" pitchFamily="18" charset="0"/>
                <a:cs typeface="Times New Roman" pitchFamily="18" charset="0"/>
              </a:rPr>
              <a:t/>
            </a:r>
            <a:br>
              <a:rPr lang="en-GB" sz="2400" dirty="0">
                <a:latin typeface="Times New Roman" pitchFamily="18" charset="0"/>
                <a:cs typeface="Times New Roman" pitchFamily="18" charset="0"/>
              </a:rPr>
            </a:br>
            <a:r>
              <a:rPr lang="en-GB" sz="2400" dirty="0">
                <a:latin typeface="Times New Roman" pitchFamily="18" charset="0"/>
                <a:cs typeface="Times New Roman" pitchFamily="18" charset="0"/>
              </a:rPr>
              <a:t>1. </a:t>
            </a:r>
            <a:r>
              <a:rPr lang="en-GB" sz="2400" dirty="0" smtClean="0">
                <a:solidFill>
                  <a:srgbClr val="FF0000"/>
                </a:solidFill>
                <a:latin typeface="Times New Roman" pitchFamily="18" charset="0"/>
                <a:cs typeface="Times New Roman" pitchFamily="18" charset="0"/>
              </a:rPr>
              <a:t>b</a:t>
            </a:r>
            <a:r>
              <a:rPr lang="en-GB" sz="2400" dirty="0" smtClean="0">
                <a:latin typeface="Times New Roman" pitchFamily="18" charset="0"/>
                <a:cs typeface="Times New Roman" pitchFamily="18" charset="0"/>
              </a:rPr>
              <a:t>oth                   2</a:t>
            </a:r>
            <a:r>
              <a:rPr lang="en-GB" sz="2400" dirty="0">
                <a:latin typeface="Times New Roman" pitchFamily="18" charset="0"/>
                <a:cs typeface="Times New Roman" pitchFamily="18" charset="0"/>
              </a:rPr>
              <a:t>. cam</a:t>
            </a:r>
            <a:r>
              <a:rPr lang="en-GB" sz="2400" dirty="0">
                <a:solidFill>
                  <a:srgbClr val="FF0000"/>
                </a:solidFill>
                <a:latin typeface="Times New Roman" pitchFamily="18" charset="0"/>
                <a:cs typeface="Times New Roman" pitchFamily="18" charset="0"/>
              </a:rPr>
              <a:t>p</a:t>
            </a:r>
            <a:r>
              <a:rPr lang="en-GB" sz="2400" dirty="0">
                <a:latin typeface="Times New Roman" pitchFamily="18" charset="0"/>
                <a:cs typeface="Times New Roman" pitchFamily="18" charset="0"/>
              </a:rPr>
              <a:t>us</a:t>
            </a:r>
            <a:br>
              <a:rPr lang="en-GB" sz="2400" dirty="0">
                <a:latin typeface="Times New Roman" pitchFamily="18" charset="0"/>
                <a:cs typeface="Times New Roman" pitchFamily="18" charset="0"/>
              </a:rPr>
            </a:br>
            <a:r>
              <a:rPr lang="en-GB" sz="2400" dirty="0">
                <a:latin typeface="Times New Roman" pitchFamily="18" charset="0"/>
                <a:cs typeface="Times New Roman" pitchFamily="18" charset="0"/>
              </a:rPr>
              <a:t>3. </a:t>
            </a:r>
            <a:r>
              <a:rPr lang="en-GB" sz="2400" dirty="0" smtClean="0">
                <a:latin typeface="Times New Roman" pitchFamily="18" charset="0"/>
                <a:cs typeface="Times New Roman" pitchFamily="18" charset="0"/>
              </a:rPr>
              <a:t>clu</a:t>
            </a:r>
            <a:r>
              <a:rPr lang="en-GB" sz="2400" dirty="0" smtClean="0">
                <a:solidFill>
                  <a:srgbClr val="FF0000"/>
                </a:solidFill>
                <a:latin typeface="Times New Roman" pitchFamily="18" charset="0"/>
                <a:cs typeface="Times New Roman" pitchFamily="18" charset="0"/>
              </a:rPr>
              <a:t>b</a:t>
            </a:r>
            <a:r>
              <a:rPr lang="en-GB" sz="2400" dirty="0" smtClean="0">
                <a:latin typeface="Times New Roman" pitchFamily="18" charset="0"/>
                <a:cs typeface="Times New Roman" pitchFamily="18" charset="0"/>
              </a:rPr>
              <a:t>                  4</a:t>
            </a:r>
            <a:r>
              <a:rPr lang="en-GB" sz="2400" dirty="0">
                <a:latin typeface="Times New Roman" pitchFamily="18" charset="0"/>
                <a:cs typeface="Times New Roman" pitchFamily="18" charset="0"/>
              </a:rPr>
              <a:t>. ex</a:t>
            </a:r>
            <a:r>
              <a:rPr lang="en-GB" sz="2400" dirty="0">
                <a:solidFill>
                  <a:srgbClr val="FF0000"/>
                </a:solidFill>
                <a:latin typeface="Times New Roman" pitchFamily="18" charset="0"/>
                <a:cs typeface="Times New Roman" pitchFamily="18" charset="0"/>
              </a:rPr>
              <a:t>p</a:t>
            </a:r>
            <a:r>
              <a:rPr lang="en-GB" sz="2400" dirty="0">
                <a:latin typeface="Times New Roman" pitchFamily="18" charset="0"/>
                <a:cs typeface="Times New Roman" pitchFamily="18" charset="0"/>
              </a:rPr>
              <a:t>lain</a:t>
            </a:r>
            <a:br>
              <a:rPr lang="en-GB" sz="2400" dirty="0">
                <a:latin typeface="Times New Roman" pitchFamily="18" charset="0"/>
                <a:cs typeface="Times New Roman" pitchFamily="18" charset="0"/>
              </a:rPr>
            </a:br>
            <a:r>
              <a:rPr lang="en-GB" sz="2400" dirty="0">
                <a:latin typeface="Times New Roman" pitchFamily="18" charset="0"/>
                <a:cs typeface="Times New Roman" pitchFamily="18" charset="0"/>
              </a:rPr>
              <a:t>5. </a:t>
            </a:r>
            <a:r>
              <a:rPr lang="en-GB" sz="2400" dirty="0" smtClean="0">
                <a:latin typeface="Times New Roman" pitchFamily="18" charset="0"/>
                <a:cs typeface="Times New Roman" pitchFamily="18" charset="0"/>
              </a:rPr>
              <a:t>jo</a:t>
            </a:r>
            <a:r>
              <a:rPr lang="en-GB" sz="2400" dirty="0" smtClean="0">
                <a:solidFill>
                  <a:srgbClr val="FF0000"/>
                </a:solidFill>
                <a:latin typeface="Times New Roman" pitchFamily="18" charset="0"/>
                <a:cs typeface="Times New Roman" pitchFamily="18" charset="0"/>
              </a:rPr>
              <a:t>b</a:t>
            </a:r>
            <a:r>
              <a:rPr lang="en-GB" sz="2400" dirty="0" smtClean="0">
                <a:latin typeface="Times New Roman" pitchFamily="18" charset="0"/>
                <a:cs typeface="Times New Roman" pitchFamily="18" charset="0"/>
              </a:rPr>
              <a:t>                    6</a:t>
            </a:r>
            <a:r>
              <a:rPr lang="en-GB" sz="2400" dirty="0">
                <a:latin typeface="Times New Roman" pitchFamily="18" charset="0"/>
                <a:cs typeface="Times New Roman" pitchFamily="18" charset="0"/>
              </a:rPr>
              <a:t>. </a:t>
            </a:r>
            <a:r>
              <a:rPr lang="en-GB" sz="2400" dirty="0">
                <a:solidFill>
                  <a:srgbClr val="FF0000"/>
                </a:solidFill>
                <a:latin typeface="Times New Roman" pitchFamily="18" charset="0"/>
                <a:cs typeface="Times New Roman" pitchFamily="18" charset="0"/>
              </a:rPr>
              <a:t>p</a:t>
            </a:r>
            <a:r>
              <a:rPr lang="en-GB" sz="2400" dirty="0">
                <a:latin typeface="Times New Roman" pitchFamily="18" charset="0"/>
                <a:cs typeface="Times New Roman" pitchFamily="18" charset="0"/>
              </a:rPr>
              <a:t>ay</a:t>
            </a:r>
            <a:br>
              <a:rPr lang="en-GB" sz="2400" dirty="0">
                <a:latin typeface="Times New Roman" pitchFamily="18" charset="0"/>
                <a:cs typeface="Times New Roman" pitchFamily="18" charset="0"/>
              </a:rPr>
            </a:br>
            <a:r>
              <a:rPr lang="en-GB" sz="2400" dirty="0">
                <a:latin typeface="Times New Roman" pitchFamily="18" charset="0"/>
                <a:cs typeface="Times New Roman" pitchFamily="18" charset="0"/>
              </a:rPr>
              <a:t>7. </a:t>
            </a:r>
            <a:r>
              <a:rPr lang="en-GB" sz="2400" dirty="0" smtClean="0">
                <a:latin typeface="Times New Roman" pitchFamily="18" charset="0"/>
                <a:cs typeface="Times New Roman" pitchFamily="18" charset="0"/>
              </a:rPr>
              <a:t>res</a:t>
            </a:r>
            <a:r>
              <a:rPr lang="en-GB" sz="2400" dirty="0" smtClean="0">
                <a:solidFill>
                  <a:srgbClr val="FF0000"/>
                </a:solidFill>
                <a:latin typeface="Times New Roman" pitchFamily="18" charset="0"/>
                <a:cs typeface="Times New Roman" pitchFamily="18" charset="0"/>
              </a:rPr>
              <a:t>p</a:t>
            </a:r>
            <a:r>
              <a:rPr lang="en-GB" sz="2400" dirty="0" smtClean="0">
                <a:latin typeface="Times New Roman" pitchFamily="18" charset="0"/>
                <a:cs typeface="Times New Roman" pitchFamily="18" charset="0"/>
              </a:rPr>
              <a:t>onsible       8</a:t>
            </a:r>
            <a:r>
              <a:rPr lang="en-GB" sz="2400" dirty="0">
                <a:latin typeface="Times New Roman" pitchFamily="18" charset="0"/>
                <a:cs typeface="Times New Roman" pitchFamily="18" charset="0"/>
              </a:rPr>
              <a:t>. </a:t>
            </a:r>
            <a:r>
              <a:rPr lang="en-GB" sz="2400" dirty="0">
                <a:solidFill>
                  <a:srgbClr val="FF0000"/>
                </a:solidFill>
                <a:latin typeface="Times New Roman" pitchFamily="18" charset="0"/>
                <a:cs typeface="Times New Roman" pitchFamily="18" charset="0"/>
              </a:rPr>
              <a:t>b</a:t>
            </a:r>
            <a:r>
              <a:rPr lang="en-GB" sz="2400" dirty="0">
                <a:latin typeface="Times New Roman" pitchFamily="18" charset="0"/>
                <a:cs typeface="Times New Roman" pitchFamily="18" charset="0"/>
              </a:rPr>
              <a:t>ursar</a:t>
            </a:r>
            <a:br>
              <a:rPr lang="en-GB" sz="2400" dirty="0">
                <a:latin typeface="Times New Roman" pitchFamily="18" charset="0"/>
                <a:cs typeface="Times New Roman" pitchFamily="18" charset="0"/>
              </a:rPr>
            </a:br>
            <a:r>
              <a:rPr lang="en-GB" sz="2400" dirty="0">
                <a:latin typeface="Times New Roman" pitchFamily="18" charset="0"/>
                <a:cs typeface="Times New Roman" pitchFamily="18" charset="0"/>
              </a:rPr>
              <a:t>9. </a:t>
            </a:r>
            <a:r>
              <a:rPr lang="en-GB" sz="2400" dirty="0" smtClean="0">
                <a:solidFill>
                  <a:srgbClr val="FF0000"/>
                </a:solidFill>
                <a:latin typeface="Times New Roman" pitchFamily="18" charset="0"/>
                <a:cs typeface="Times New Roman" pitchFamily="18" charset="0"/>
              </a:rPr>
              <a:t>p</a:t>
            </a:r>
            <a:r>
              <a:rPr lang="en-GB" sz="2400" dirty="0" smtClean="0">
                <a:latin typeface="Times New Roman" pitchFamily="18" charset="0"/>
                <a:cs typeface="Times New Roman" pitchFamily="18" charset="0"/>
              </a:rPr>
              <a:t>eo</a:t>
            </a:r>
            <a:r>
              <a:rPr lang="en-GB" sz="2400" dirty="0" smtClean="0">
                <a:solidFill>
                  <a:srgbClr val="FF0000"/>
                </a:solidFill>
                <a:latin typeface="Times New Roman" pitchFamily="18" charset="0"/>
                <a:cs typeface="Times New Roman" pitchFamily="18" charset="0"/>
              </a:rPr>
              <a:t>p</a:t>
            </a:r>
            <a:r>
              <a:rPr lang="en-GB" sz="2400" dirty="0" smtClean="0">
                <a:latin typeface="Times New Roman" pitchFamily="18" charset="0"/>
                <a:cs typeface="Times New Roman" pitchFamily="18" charset="0"/>
              </a:rPr>
              <a:t>le              10</a:t>
            </a:r>
            <a:r>
              <a:rPr lang="en-GB" sz="2400" dirty="0">
                <a:latin typeface="Times New Roman" pitchFamily="18" charset="0"/>
                <a:cs typeface="Times New Roman" pitchFamily="18" charset="0"/>
              </a:rPr>
              <a:t>. </a:t>
            </a:r>
            <a:r>
              <a:rPr lang="en-GB" sz="2400" dirty="0">
                <a:solidFill>
                  <a:srgbClr val="FF0000"/>
                </a:solidFill>
                <a:latin typeface="Times New Roman" pitchFamily="18" charset="0"/>
                <a:cs typeface="Times New Roman" pitchFamily="18" charset="0"/>
              </a:rPr>
              <a:t>p</a:t>
            </a:r>
            <a:r>
              <a:rPr lang="en-GB" sz="2400" dirty="0">
                <a:latin typeface="Times New Roman" pitchFamily="18" charset="0"/>
                <a:cs typeface="Times New Roman" pitchFamily="18" charset="0"/>
              </a:rPr>
              <a:t>ersonal</a:t>
            </a:r>
            <a:br>
              <a:rPr lang="en-GB" sz="2400" dirty="0">
                <a:latin typeface="Times New Roman" pitchFamily="18" charset="0"/>
                <a:cs typeface="Times New Roman" pitchFamily="18" charset="0"/>
              </a:rPr>
            </a:br>
            <a:r>
              <a:rPr lang="en-GB" sz="2400" dirty="0">
                <a:latin typeface="Times New Roman" pitchFamily="18" charset="0"/>
                <a:cs typeface="Times New Roman" pitchFamily="18" charset="0"/>
              </a:rPr>
              <a:t>11. </a:t>
            </a:r>
            <a:r>
              <a:rPr lang="en-GB" sz="2400" dirty="0" smtClean="0">
                <a:solidFill>
                  <a:srgbClr val="FF0000"/>
                </a:solidFill>
                <a:latin typeface="Times New Roman" pitchFamily="18" charset="0"/>
                <a:cs typeface="Times New Roman" pitchFamily="18" charset="0"/>
              </a:rPr>
              <a:t>p</a:t>
            </a:r>
            <a:r>
              <a:rPr lang="en-GB" sz="2400" dirty="0" smtClean="0">
                <a:latin typeface="Times New Roman" pitchFamily="18" charset="0"/>
                <a:cs typeface="Times New Roman" pitchFamily="18" charset="0"/>
              </a:rPr>
              <a:t>lace              12</a:t>
            </a:r>
            <a:r>
              <a:rPr lang="en-GB" sz="2400" dirty="0">
                <a:latin typeface="Times New Roman" pitchFamily="18" charset="0"/>
                <a:cs typeface="Times New Roman" pitchFamily="18" charset="0"/>
              </a:rPr>
              <a:t>. </a:t>
            </a:r>
            <a:r>
              <a:rPr lang="en-GB" sz="2400" dirty="0">
                <a:solidFill>
                  <a:srgbClr val="FF0000"/>
                </a:solidFill>
                <a:latin typeface="Times New Roman" pitchFamily="18" charset="0"/>
                <a:cs typeface="Times New Roman" pitchFamily="18" charset="0"/>
              </a:rPr>
              <a:t>p</a:t>
            </a:r>
            <a:r>
              <a:rPr lang="en-GB" sz="2400" dirty="0">
                <a:latin typeface="Times New Roman" pitchFamily="18" charset="0"/>
                <a:cs typeface="Times New Roman" pitchFamily="18" charset="0"/>
              </a:rPr>
              <a:t>ro</a:t>
            </a:r>
            <a:r>
              <a:rPr lang="en-GB" sz="2400" dirty="0">
                <a:solidFill>
                  <a:srgbClr val="FF0000"/>
                </a:solidFill>
                <a:latin typeface="Times New Roman" pitchFamily="18" charset="0"/>
                <a:cs typeface="Times New Roman" pitchFamily="18" charset="0"/>
              </a:rPr>
              <a:t>b</a:t>
            </a:r>
            <a:r>
              <a:rPr lang="en-GB" sz="2400" dirty="0">
                <a:latin typeface="Times New Roman" pitchFamily="18" charset="0"/>
                <a:cs typeface="Times New Roman" pitchFamily="18" charset="0"/>
              </a:rPr>
              <a:t>lem</a:t>
            </a:r>
            <a:br>
              <a:rPr lang="en-GB" sz="2400" dirty="0">
                <a:latin typeface="Times New Roman" pitchFamily="18" charset="0"/>
                <a:cs typeface="Times New Roman" pitchFamily="18" charset="0"/>
              </a:rPr>
            </a:br>
            <a:endParaRPr lang="en-GB" sz="2400" dirty="0">
              <a:latin typeface="Times New Roman" pitchFamily="18" charset="0"/>
              <a:cs typeface="Times New Roman" pitchFamily="18" charset="0"/>
            </a:endParaRPr>
          </a:p>
        </p:txBody>
      </p:sp>
      <p:sp>
        <p:nvSpPr>
          <p:cNvPr id="3" name="5-Point Star 2"/>
          <p:cNvSpPr/>
          <p:nvPr/>
        </p:nvSpPr>
        <p:spPr>
          <a:xfrm flipH="1">
            <a:off x="8286776" y="428604"/>
            <a:ext cx="214314" cy="214314"/>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txBody>
          <a:bodyPr>
            <a:noAutofit/>
          </a:bodyPr>
          <a:lstStyle/>
          <a:p>
            <a:pPr algn="l">
              <a:lnSpc>
                <a:spcPct val="150000"/>
              </a:lnSpc>
            </a:pPr>
            <a:r>
              <a:rPr lang="en-GB" sz="2000" dirty="0" smtClean="0">
                <a:solidFill>
                  <a:srgbClr val="FF0000"/>
                </a:solidFill>
                <a:latin typeface="Times New Roman" pitchFamily="18" charset="0"/>
                <a:cs typeface="Times New Roman" pitchFamily="18" charset="0"/>
              </a:rPr>
              <a:t>                                      2.3.  Learning new listening skills. </a:t>
            </a:r>
            <a:br>
              <a:rPr lang="en-GB" sz="2000" dirty="0" smtClean="0">
                <a:solidFill>
                  <a:srgbClr val="FF0000"/>
                </a:solidFill>
                <a:latin typeface="Times New Roman" pitchFamily="18" charset="0"/>
                <a:cs typeface="Times New Roman" pitchFamily="18" charset="0"/>
              </a:rPr>
            </a:br>
            <a:r>
              <a:rPr lang="en-GB" sz="2000" dirty="0" smtClean="0">
                <a:solidFill>
                  <a:srgbClr val="FF0000"/>
                </a:solidFill>
                <a:latin typeface="Times New Roman" pitchFamily="18" charset="0"/>
                <a:cs typeface="Times New Roman" pitchFamily="18" charset="0"/>
              </a:rPr>
              <a:t>                                         D. </a:t>
            </a:r>
            <a:r>
              <a:rPr lang="en-GB" sz="2000" dirty="0" smtClean="0">
                <a:solidFill>
                  <a:srgbClr val="FF0000"/>
                </a:solidFill>
              </a:rPr>
              <a:t>Identifying vowel sounds</a:t>
            </a:r>
            <a:r>
              <a:rPr lang="en-GB" sz="2000" dirty="0" smtClean="0">
                <a:solidFill>
                  <a:srgbClr val="FF0000"/>
                </a:solidFill>
                <a:latin typeface="Times New Roman" pitchFamily="18" charset="0"/>
                <a:cs typeface="Times New Roman" pitchFamily="18" charset="0"/>
              </a:rPr>
              <a:t>.</a:t>
            </a:r>
            <a:r>
              <a:rPr lang="en-GB" sz="2000" smtClean="0">
                <a:solidFill>
                  <a:srgbClr val="FF0000"/>
                </a:solidFill>
                <a:latin typeface="Times New Roman" pitchFamily="18" charset="0"/>
                <a:cs typeface="Times New Roman" pitchFamily="18" charset="0"/>
              </a:rPr>
              <a:t/>
            </a:r>
            <a:br>
              <a:rPr lang="en-GB" sz="2000" smtClean="0">
                <a:solidFill>
                  <a:srgbClr val="FF0000"/>
                </a:solidFill>
                <a:latin typeface="Times New Roman" pitchFamily="18" charset="0"/>
                <a:cs typeface="Times New Roman" pitchFamily="18" charset="0"/>
              </a:rPr>
            </a:br>
            <a:r>
              <a:rPr lang="en-GB" sz="2000" smtClean="0">
                <a:solidFill>
                  <a:srgbClr val="FF0000"/>
                </a:solidFill>
                <a:latin typeface="Times New Roman" pitchFamily="18" charset="0"/>
                <a:cs typeface="Times New Roman" pitchFamily="18" charset="0"/>
              </a:rPr>
              <a:t>                                                         Page </a:t>
            </a:r>
            <a:r>
              <a:rPr lang="en-GB" sz="2000" dirty="0" smtClean="0">
                <a:solidFill>
                  <a:srgbClr val="FF0000"/>
                </a:solidFill>
                <a:latin typeface="Times New Roman" pitchFamily="18" charset="0"/>
                <a:cs typeface="Times New Roman" pitchFamily="18" charset="0"/>
              </a:rPr>
              <a:t>46</a:t>
            </a:r>
            <a:br>
              <a:rPr lang="en-GB" sz="2000" dirty="0" smtClean="0">
                <a:solidFill>
                  <a:srgbClr val="FF0000"/>
                </a:solidFill>
                <a:latin typeface="Times New Roman" pitchFamily="18" charset="0"/>
                <a:cs typeface="Times New Roman" pitchFamily="18" charset="0"/>
              </a:rPr>
            </a:br>
            <a:r>
              <a:rPr lang="en-GB" sz="2000" dirty="0" smtClean="0">
                <a:solidFill>
                  <a:srgbClr val="FF0000"/>
                </a:solidFill>
                <a:latin typeface="Times New Roman" pitchFamily="18" charset="0"/>
                <a:cs typeface="Times New Roman" pitchFamily="18" charset="0"/>
              </a:rPr>
              <a:t/>
            </a:r>
            <a:br>
              <a:rPr lang="en-GB" sz="2000" dirty="0" smtClean="0">
                <a:solidFill>
                  <a:srgbClr val="FF0000"/>
                </a:solidFill>
                <a:latin typeface="Times New Roman" pitchFamily="18" charset="0"/>
                <a:cs typeface="Times New Roman" pitchFamily="18" charset="0"/>
              </a:rPr>
            </a:br>
            <a:r>
              <a:rPr lang="en-GB" sz="2000" dirty="0" smtClean="0">
                <a:solidFill>
                  <a:srgbClr val="FF0000"/>
                </a:solidFill>
                <a:latin typeface="Times New Roman" pitchFamily="18" charset="0"/>
                <a:cs typeface="Times New Roman" pitchFamily="18" charset="0"/>
              </a:rPr>
              <a:t>                                                         </a:t>
            </a:r>
            <a:r>
              <a:rPr lang="en-GB" sz="2000" dirty="0" smtClean="0">
                <a:latin typeface="Times New Roman" pitchFamily="18" charset="0"/>
                <a:cs typeface="Times New Roman" pitchFamily="18" charset="0"/>
              </a:rPr>
              <a:t>a. /</a:t>
            </a:r>
            <a:r>
              <a:rPr lang="en-GB" sz="2000" dirty="0" smtClean="0"/>
              <a:t>æ</a:t>
            </a:r>
            <a:r>
              <a:rPr lang="en-GB" sz="2000" dirty="0" smtClean="0">
                <a:latin typeface="Times New Roman" pitchFamily="18" charset="0"/>
                <a:cs typeface="Times New Roman" pitchFamily="18" charset="0"/>
              </a:rPr>
              <a:t>/</a:t>
            </a:r>
            <a:br>
              <a:rPr lang="en-GB" sz="2000" dirty="0" smtClean="0">
                <a:latin typeface="Times New Roman" pitchFamily="18" charset="0"/>
                <a:cs typeface="Times New Roman" pitchFamily="18" charset="0"/>
              </a:rPr>
            </a:br>
            <a:r>
              <a:rPr lang="en-GB" sz="2000" dirty="0" smtClean="0">
                <a:latin typeface="Times New Roman" pitchFamily="18" charset="0"/>
                <a:cs typeface="Times New Roman" pitchFamily="18" charset="0"/>
              </a:rPr>
              <a:t>                                                         b. /ɑ:/</a:t>
            </a:r>
            <a:br>
              <a:rPr lang="en-GB" sz="2000" dirty="0" smtClean="0">
                <a:latin typeface="Times New Roman" pitchFamily="18" charset="0"/>
                <a:cs typeface="Times New Roman" pitchFamily="18" charset="0"/>
              </a:rPr>
            </a:br>
            <a:r>
              <a:rPr lang="en-GB" sz="2000" dirty="0" smtClean="0">
                <a:latin typeface="Times New Roman" pitchFamily="18" charset="0"/>
                <a:cs typeface="Times New Roman" pitchFamily="18" charset="0"/>
              </a:rPr>
              <a:t>                                                         c. /ɑ:/</a:t>
            </a:r>
            <a:br>
              <a:rPr lang="en-GB" sz="2000" dirty="0" smtClean="0">
                <a:latin typeface="Times New Roman" pitchFamily="18" charset="0"/>
                <a:cs typeface="Times New Roman" pitchFamily="18" charset="0"/>
              </a:rPr>
            </a:br>
            <a:r>
              <a:rPr lang="en-GB" sz="2000" dirty="0" smtClean="0">
                <a:latin typeface="Times New Roman" pitchFamily="18" charset="0"/>
                <a:cs typeface="Times New Roman" pitchFamily="18" charset="0"/>
              </a:rPr>
              <a:t>                                                         d. /ɑ:/</a:t>
            </a:r>
            <a:br>
              <a:rPr lang="en-GB" sz="2000" dirty="0" smtClean="0">
                <a:latin typeface="Times New Roman" pitchFamily="18" charset="0"/>
                <a:cs typeface="Times New Roman" pitchFamily="18" charset="0"/>
              </a:rPr>
            </a:br>
            <a:r>
              <a:rPr lang="en-GB" sz="2000" dirty="0" smtClean="0">
                <a:latin typeface="Times New Roman" pitchFamily="18" charset="0"/>
                <a:cs typeface="Times New Roman" pitchFamily="18" charset="0"/>
              </a:rPr>
              <a:t>                                                         e. /</a:t>
            </a:r>
            <a:r>
              <a:rPr lang="en-GB" sz="2000" dirty="0" smtClean="0"/>
              <a:t>æ</a:t>
            </a:r>
            <a:r>
              <a:rPr lang="en-GB" sz="2000" dirty="0" smtClean="0">
                <a:latin typeface="Times New Roman" pitchFamily="18" charset="0"/>
                <a:cs typeface="Times New Roman" pitchFamily="18" charset="0"/>
              </a:rPr>
              <a:t>/</a:t>
            </a:r>
            <a:br>
              <a:rPr lang="en-GB" sz="2000" dirty="0" smtClean="0">
                <a:latin typeface="Times New Roman" pitchFamily="18" charset="0"/>
                <a:cs typeface="Times New Roman" pitchFamily="18" charset="0"/>
              </a:rPr>
            </a:br>
            <a:r>
              <a:rPr lang="en-GB" sz="2000" dirty="0" smtClean="0">
                <a:latin typeface="Times New Roman" pitchFamily="18" charset="0"/>
                <a:cs typeface="Times New Roman" pitchFamily="18" charset="0"/>
              </a:rPr>
              <a:t>                                                         f. /</a:t>
            </a:r>
            <a:r>
              <a:rPr lang="en-GB" sz="2000" dirty="0" smtClean="0"/>
              <a:t>æ</a:t>
            </a:r>
            <a:r>
              <a:rPr lang="en-GB" sz="2000" dirty="0" smtClean="0">
                <a:latin typeface="Times New Roman" pitchFamily="18" charset="0"/>
                <a:cs typeface="Times New Roman" pitchFamily="18" charset="0"/>
              </a:rPr>
              <a:t>/</a:t>
            </a:r>
            <a:br>
              <a:rPr lang="en-GB" sz="2000" dirty="0" smtClean="0">
                <a:latin typeface="Times New Roman" pitchFamily="18" charset="0"/>
                <a:cs typeface="Times New Roman" pitchFamily="18" charset="0"/>
              </a:rPr>
            </a:br>
            <a:r>
              <a:rPr lang="en-GB" sz="2000" dirty="0" smtClean="0">
                <a:solidFill>
                  <a:srgbClr val="FF0000"/>
                </a:solidFill>
                <a:latin typeface="Times New Roman" pitchFamily="18" charset="0"/>
                <a:cs typeface="Times New Roman" pitchFamily="18" charset="0"/>
              </a:rPr>
              <a:t/>
            </a:r>
            <a:br>
              <a:rPr lang="en-GB" sz="2000" dirty="0" smtClean="0">
                <a:solidFill>
                  <a:srgbClr val="FF0000"/>
                </a:solidFill>
                <a:latin typeface="Times New Roman" pitchFamily="18" charset="0"/>
                <a:cs typeface="Times New Roman" pitchFamily="18" charset="0"/>
              </a:rPr>
            </a:br>
            <a:endParaRPr lang="en-GB" sz="1800" dirty="0">
              <a:latin typeface="Times New Roman" pitchFamily="18" charset="0"/>
              <a:cs typeface="Times New Roman" pitchFamily="18" charset="0"/>
            </a:endParaRPr>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txBody>
          <a:bodyPr>
            <a:noAutofit/>
          </a:bodyPr>
          <a:lstStyle/>
          <a:p>
            <a:pPr algn="l"/>
            <a:r>
              <a:rPr lang="en-GB" sz="2000" dirty="0" smtClean="0">
                <a:solidFill>
                  <a:srgbClr val="FF0000"/>
                </a:solidFill>
                <a:latin typeface="Times New Roman" pitchFamily="18" charset="0"/>
                <a:cs typeface="Times New Roman" pitchFamily="18" charset="0"/>
              </a:rPr>
              <a:t>                     2.4.  Grammar for listening. Recognizing past-time tense </a:t>
            </a:r>
            <a:br>
              <a:rPr lang="en-GB" sz="2000" dirty="0" smtClean="0">
                <a:solidFill>
                  <a:srgbClr val="FF0000"/>
                </a:solidFill>
                <a:latin typeface="Times New Roman" pitchFamily="18" charset="0"/>
                <a:cs typeface="Times New Roman" pitchFamily="18" charset="0"/>
              </a:rPr>
            </a:br>
            <a:r>
              <a:rPr lang="en-GB" sz="2000" dirty="0" smtClean="0">
                <a:solidFill>
                  <a:srgbClr val="FF0000"/>
                </a:solidFill>
                <a:latin typeface="Times New Roman" pitchFamily="18" charset="0"/>
                <a:cs typeface="Times New Roman" pitchFamily="18" charset="0"/>
              </a:rPr>
              <a:t>                                         A. 1. Recognizing time from verb form (1).</a:t>
            </a:r>
            <a:br>
              <a:rPr lang="en-GB" sz="2000" dirty="0" smtClean="0">
                <a:solidFill>
                  <a:srgbClr val="FF0000"/>
                </a:solidFill>
                <a:latin typeface="Times New Roman" pitchFamily="18" charset="0"/>
                <a:cs typeface="Times New Roman" pitchFamily="18" charset="0"/>
              </a:rPr>
            </a:br>
            <a:r>
              <a:rPr lang="en-GB" sz="2000" dirty="0" smtClean="0">
                <a:solidFill>
                  <a:srgbClr val="FF0000"/>
                </a:solidFill>
                <a:latin typeface="Times New Roman" pitchFamily="18" charset="0"/>
                <a:cs typeface="Times New Roman" pitchFamily="18" charset="0"/>
              </a:rPr>
              <a:t>                                                         Page 47</a:t>
            </a:r>
            <a:br>
              <a:rPr lang="en-GB" sz="2000" dirty="0" smtClean="0">
                <a:solidFill>
                  <a:srgbClr val="FF0000"/>
                </a:solidFill>
                <a:latin typeface="Times New Roman" pitchFamily="18" charset="0"/>
                <a:cs typeface="Times New Roman" pitchFamily="18" charset="0"/>
              </a:rPr>
            </a:br>
            <a:r>
              <a:rPr lang="en-GB" sz="2000" dirty="0" smtClean="0">
                <a:solidFill>
                  <a:srgbClr val="FF0000"/>
                </a:solidFill>
                <a:latin typeface="Times New Roman" pitchFamily="18" charset="0"/>
                <a:cs typeface="Times New Roman" pitchFamily="18" charset="0"/>
              </a:rPr>
              <a:t/>
            </a:r>
            <a:br>
              <a:rPr lang="en-GB" sz="2000" dirty="0" smtClean="0">
                <a:solidFill>
                  <a:srgbClr val="FF0000"/>
                </a:solidFill>
                <a:latin typeface="Times New Roman" pitchFamily="18" charset="0"/>
                <a:cs typeface="Times New Roman" pitchFamily="18" charset="0"/>
              </a:rPr>
            </a:br>
            <a:r>
              <a:rPr lang="en-GB" sz="2000" dirty="0" smtClean="0">
                <a:solidFill>
                  <a:srgbClr val="FF0000"/>
                </a:solidFill>
                <a:latin typeface="Times New Roman" pitchFamily="18" charset="0"/>
                <a:cs typeface="Times New Roman" pitchFamily="18" charset="0"/>
              </a:rPr>
              <a:t>                               </a:t>
            </a:r>
            <a:r>
              <a:rPr lang="en-GB" sz="2000" dirty="0" smtClean="0">
                <a:latin typeface="Times New Roman" pitchFamily="18" charset="0"/>
                <a:cs typeface="Times New Roman" pitchFamily="18" charset="0"/>
              </a:rPr>
              <a:t>1. are                        5. go                                   9. had</a:t>
            </a:r>
            <a:br>
              <a:rPr lang="en-GB" sz="2000" dirty="0" smtClean="0">
                <a:latin typeface="Times New Roman" pitchFamily="18" charset="0"/>
                <a:cs typeface="Times New Roman" pitchFamily="18" charset="0"/>
              </a:rPr>
            </a:br>
            <a:r>
              <a:rPr lang="en-GB" sz="2000" dirty="0" smtClean="0">
                <a:latin typeface="Times New Roman" pitchFamily="18" charset="0"/>
                <a:cs typeface="Times New Roman" pitchFamily="18" charset="0"/>
              </a:rPr>
              <a:t>                               2. were                     6. went                              10. have</a:t>
            </a:r>
            <a:br>
              <a:rPr lang="en-GB" sz="2000" dirty="0" smtClean="0">
                <a:latin typeface="Times New Roman" pitchFamily="18" charset="0"/>
                <a:cs typeface="Times New Roman" pitchFamily="18" charset="0"/>
              </a:rPr>
            </a:br>
            <a:r>
              <a:rPr lang="en-GB" sz="2000" dirty="0" smtClean="0">
                <a:latin typeface="Times New Roman" pitchFamily="18" charset="0"/>
                <a:cs typeface="Times New Roman" pitchFamily="18" charset="0"/>
              </a:rPr>
              <a:t>                               3. became                7. grew</a:t>
            </a:r>
            <a:br>
              <a:rPr lang="en-GB" sz="2000" dirty="0" smtClean="0">
                <a:latin typeface="Times New Roman" pitchFamily="18" charset="0"/>
                <a:cs typeface="Times New Roman" pitchFamily="18" charset="0"/>
              </a:rPr>
            </a:br>
            <a:r>
              <a:rPr lang="en-GB" sz="2000" dirty="0" smtClean="0">
                <a:latin typeface="Times New Roman" pitchFamily="18" charset="0"/>
                <a:cs typeface="Times New Roman" pitchFamily="18" charset="0"/>
              </a:rPr>
              <a:t>                               4. become                8. grow</a:t>
            </a:r>
            <a:br>
              <a:rPr lang="en-GB" sz="2000" dirty="0" smtClean="0">
                <a:latin typeface="Times New Roman" pitchFamily="18" charset="0"/>
                <a:cs typeface="Times New Roman" pitchFamily="18" charset="0"/>
              </a:rPr>
            </a:br>
            <a:r>
              <a:rPr lang="en-GB" sz="2000" dirty="0" smtClean="0">
                <a:solidFill>
                  <a:srgbClr val="FF0000"/>
                </a:solidFill>
                <a:latin typeface="Times New Roman" pitchFamily="18" charset="0"/>
                <a:cs typeface="Times New Roman" pitchFamily="18" charset="0"/>
              </a:rPr>
              <a:t/>
            </a:r>
            <a:br>
              <a:rPr lang="en-GB" sz="2000" dirty="0" smtClean="0">
                <a:solidFill>
                  <a:srgbClr val="FF0000"/>
                </a:solidFill>
                <a:latin typeface="Times New Roman" pitchFamily="18" charset="0"/>
                <a:cs typeface="Times New Roman" pitchFamily="18" charset="0"/>
              </a:rPr>
            </a:br>
            <a:r>
              <a:rPr lang="en-GB" sz="2000" dirty="0" smtClean="0">
                <a:solidFill>
                  <a:srgbClr val="FF0000"/>
                </a:solidFill>
                <a:latin typeface="Times New Roman" pitchFamily="18" charset="0"/>
                <a:cs typeface="Times New Roman" pitchFamily="18" charset="0"/>
              </a:rPr>
              <a:t/>
            </a:r>
            <a:br>
              <a:rPr lang="en-GB" sz="2000" dirty="0" smtClean="0">
                <a:solidFill>
                  <a:srgbClr val="FF0000"/>
                </a:solidFill>
                <a:latin typeface="Times New Roman" pitchFamily="18" charset="0"/>
                <a:cs typeface="Times New Roman" pitchFamily="18" charset="0"/>
              </a:rPr>
            </a:br>
            <a:r>
              <a:rPr lang="en-GB" sz="2000" dirty="0" smtClean="0">
                <a:solidFill>
                  <a:srgbClr val="FF0000"/>
                </a:solidFill>
                <a:latin typeface="Times New Roman" pitchFamily="18" charset="0"/>
                <a:cs typeface="Times New Roman" pitchFamily="18" charset="0"/>
              </a:rPr>
              <a:t>...............................................................................................................................</a:t>
            </a:r>
            <a:br>
              <a:rPr lang="en-GB" sz="2000" dirty="0" smtClean="0">
                <a:solidFill>
                  <a:srgbClr val="FF0000"/>
                </a:solidFill>
                <a:latin typeface="Times New Roman" pitchFamily="18" charset="0"/>
                <a:cs typeface="Times New Roman" pitchFamily="18" charset="0"/>
              </a:rPr>
            </a:br>
            <a:r>
              <a:rPr lang="en-GB" sz="2000" dirty="0" smtClean="0">
                <a:solidFill>
                  <a:srgbClr val="FF0000"/>
                </a:solidFill>
                <a:latin typeface="Times New Roman" pitchFamily="18" charset="0"/>
                <a:cs typeface="Times New Roman" pitchFamily="18" charset="0"/>
              </a:rPr>
              <a:t>                               </a:t>
            </a:r>
            <a:r>
              <a:rPr lang="en-GB" sz="1800" dirty="0" smtClean="0">
                <a:latin typeface="Times New Roman" pitchFamily="18" charset="0"/>
                <a:cs typeface="Times New Roman" pitchFamily="18" charset="0"/>
              </a:rPr>
              <a:t>1. present                5. present                  9. past </a:t>
            </a:r>
            <a:br>
              <a:rPr lang="en-GB" sz="1800" dirty="0" smtClean="0">
                <a:latin typeface="Times New Roman" pitchFamily="18" charset="0"/>
                <a:cs typeface="Times New Roman" pitchFamily="18" charset="0"/>
              </a:rPr>
            </a:br>
            <a:r>
              <a:rPr lang="en-GB" sz="1800" dirty="0" smtClean="0">
                <a:latin typeface="Times New Roman" pitchFamily="18" charset="0"/>
                <a:cs typeface="Times New Roman" pitchFamily="18" charset="0"/>
              </a:rPr>
              <a:t>                                  2. past                     6. past                       10. present </a:t>
            </a:r>
            <a:br>
              <a:rPr lang="en-GB" sz="1800" dirty="0" smtClean="0">
                <a:latin typeface="Times New Roman" pitchFamily="18" charset="0"/>
                <a:cs typeface="Times New Roman" pitchFamily="18" charset="0"/>
              </a:rPr>
            </a:br>
            <a:r>
              <a:rPr lang="en-GB" sz="1800" dirty="0" smtClean="0">
                <a:latin typeface="Times New Roman" pitchFamily="18" charset="0"/>
                <a:cs typeface="Times New Roman" pitchFamily="18" charset="0"/>
              </a:rPr>
              <a:t>                                  3. past                     7. past </a:t>
            </a:r>
            <a:br>
              <a:rPr lang="en-GB" sz="1800" dirty="0" smtClean="0">
                <a:latin typeface="Times New Roman" pitchFamily="18" charset="0"/>
                <a:cs typeface="Times New Roman" pitchFamily="18" charset="0"/>
              </a:rPr>
            </a:br>
            <a:r>
              <a:rPr lang="en-GB" sz="1800" dirty="0" smtClean="0">
                <a:latin typeface="Times New Roman" pitchFamily="18" charset="0"/>
                <a:cs typeface="Times New Roman" pitchFamily="18" charset="0"/>
              </a:rPr>
              <a:t>                                  4. present                8. present </a:t>
            </a:r>
            <a:br>
              <a:rPr lang="en-GB" sz="1800" dirty="0" smtClean="0">
                <a:latin typeface="Times New Roman" pitchFamily="18" charset="0"/>
                <a:cs typeface="Times New Roman" pitchFamily="18" charset="0"/>
              </a:rPr>
            </a:br>
            <a:r>
              <a:rPr lang="en-GB" sz="1800" dirty="0" smtClean="0">
                <a:latin typeface="Times New Roman" pitchFamily="18" charset="0"/>
                <a:cs typeface="Times New Roman" pitchFamily="18" charset="0"/>
              </a:rPr>
              <a:t/>
            </a:r>
            <a:br>
              <a:rPr lang="en-GB" sz="1800" dirty="0" smtClean="0">
                <a:latin typeface="Times New Roman" pitchFamily="18" charset="0"/>
                <a:cs typeface="Times New Roman" pitchFamily="18" charset="0"/>
              </a:rPr>
            </a:br>
            <a:r>
              <a:rPr lang="en-GB" sz="1800" dirty="0" smtClean="0">
                <a:latin typeface="Times New Roman" pitchFamily="18" charset="0"/>
                <a:cs typeface="Times New Roman" pitchFamily="18" charset="0"/>
              </a:rPr>
              <a:t/>
            </a:r>
            <a:br>
              <a:rPr lang="en-GB" sz="1800" dirty="0" smtClean="0">
                <a:latin typeface="Times New Roman" pitchFamily="18" charset="0"/>
                <a:cs typeface="Times New Roman" pitchFamily="18" charset="0"/>
              </a:rPr>
            </a:br>
            <a:endParaRPr lang="en-GB" sz="1800" dirty="0">
              <a:latin typeface="Times New Roman" pitchFamily="18" charset="0"/>
              <a:cs typeface="Times New Roman" pitchFamily="18" charset="0"/>
            </a:endParaRPr>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txBody>
          <a:bodyPr>
            <a:noAutofit/>
          </a:bodyPr>
          <a:lstStyle/>
          <a:p>
            <a:pPr algn="l">
              <a:lnSpc>
                <a:spcPct val="150000"/>
              </a:lnSpc>
            </a:pPr>
            <a:r>
              <a:rPr lang="en-GB" sz="2000" dirty="0" smtClean="0">
                <a:solidFill>
                  <a:srgbClr val="FF0000"/>
                </a:solidFill>
                <a:latin typeface="Times New Roman" pitchFamily="18" charset="0"/>
                <a:cs typeface="Times New Roman" pitchFamily="18" charset="0"/>
              </a:rPr>
              <a:t>                     2.4.  Grammar for listening. Recognizing past-time tense </a:t>
            </a:r>
            <a:br>
              <a:rPr lang="en-GB" sz="2000" dirty="0" smtClean="0">
                <a:solidFill>
                  <a:srgbClr val="FF0000"/>
                </a:solidFill>
                <a:latin typeface="Times New Roman" pitchFamily="18" charset="0"/>
                <a:cs typeface="Times New Roman" pitchFamily="18" charset="0"/>
              </a:rPr>
            </a:br>
            <a:r>
              <a:rPr lang="en-GB" sz="2000" dirty="0" smtClean="0">
                <a:solidFill>
                  <a:srgbClr val="FF0000"/>
                </a:solidFill>
                <a:latin typeface="Times New Roman" pitchFamily="18" charset="0"/>
                <a:cs typeface="Times New Roman" pitchFamily="18" charset="0"/>
              </a:rPr>
              <a:t>                                         A. 2. Recognizing time from verb form (1).</a:t>
            </a:r>
            <a:br>
              <a:rPr lang="en-GB" sz="2000" dirty="0" smtClean="0">
                <a:solidFill>
                  <a:srgbClr val="FF0000"/>
                </a:solidFill>
                <a:latin typeface="Times New Roman" pitchFamily="18" charset="0"/>
                <a:cs typeface="Times New Roman" pitchFamily="18" charset="0"/>
              </a:rPr>
            </a:br>
            <a:r>
              <a:rPr lang="en-GB" sz="2000" dirty="0" smtClean="0">
                <a:solidFill>
                  <a:srgbClr val="FF0000"/>
                </a:solidFill>
                <a:latin typeface="Times New Roman" pitchFamily="18" charset="0"/>
                <a:cs typeface="Times New Roman" pitchFamily="18" charset="0"/>
              </a:rPr>
              <a:t>                                                         Page 47</a:t>
            </a:r>
            <a:br>
              <a:rPr lang="en-GB" sz="2000" dirty="0" smtClean="0">
                <a:solidFill>
                  <a:srgbClr val="FF0000"/>
                </a:solidFill>
                <a:latin typeface="Times New Roman" pitchFamily="18" charset="0"/>
                <a:cs typeface="Times New Roman" pitchFamily="18" charset="0"/>
              </a:rPr>
            </a:br>
            <a:r>
              <a:rPr lang="en-GB" sz="2000" dirty="0" smtClean="0">
                <a:solidFill>
                  <a:srgbClr val="FF0000"/>
                </a:solidFill>
                <a:latin typeface="Times New Roman" pitchFamily="18" charset="0"/>
                <a:cs typeface="Times New Roman" pitchFamily="18" charset="0"/>
              </a:rPr>
              <a:t>                               </a:t>
            </a:r>
            <a:r>
              <a:rPr lang="en-GB" sz="1800" dirty="0" smtClean="0">
                <a:latin typeface="Times New Roman" pitchFamily="18" charset="0"/>
                <a:cs typeface="Times New Roman" pitchFamily="18" charset="0"/>
              </a:rPr>
              <a:t/>
            </a:r>
            <a:br>
              <a:rPr lang="en-GB" sz="1800" dirty="0" smtClean="0">
                <a:latin typeface="Times New Roman" pitchFamily="18" charset="0"/>
                <a:cs typeface="Times New Roman" pitchFamily="18" charset="0"/>
              </a:rPr>
            </a:br>
            <a:r>
              <a:rPr lang="en-GB" sz="1800" dirty="0" smtClean="0">
                <a:latin typeface="Times New Roman" pitchFamily="18" charset="0"/>
                <a:cs typeface="Times New Roman" pitchFamily="18" charset="0"/>
              </a:rPr>
              <a:t>                                          1. He’s a sociologist.</a:t>
            </a:r>
            <a:br>
              <a:rPr lang="en-GB" sz="1800" dirty="0" smtClean="0">
                <a:latin typeface="Times New Roman" pitchFamily="18" charset="0"/>
                <a:cs typeface="Times New Roman" pitchFamily="18" charset="0"/>
              </a:rPr>
            </a:br>
            <a:r>
              <a:rPr lang="en-GB" sz="1800" dirty="0" smtClean="0">
                <a:latin typeface="Times New Roman" pitchFamily="18" charset="0"/>
                <a:cs typeface="Times New Roman" pitchFamily="18" charset="0"/>
              </a:rPr>
              <a:t>                                          2. He was a psychologist.</a:t>
            </a:r>
            <a:br>
              <a:rPr lang="en-GB" sz="1800" dirty="0" smtClean="0">
                <a:latin typeface="Times New Roman" pitchFamily="18" charset="0"/>
                <a:cs typeface="Times New Roman" pitchFamily="18" charset="0"/>
              </a:rPr>
            </a:br>
            <a:r>
              <a:rPr lang="en-GB" sz="1800" dirty="0" smtClean="0">
                <a:latin typeface="Times New Roman" pitchFamily="18" charset="0"/>
                <a:cs typeface="Times New Roman" pitchFamily="18" charset="0"/>
              </a:rPr>
              <a:t>                                          3. They knew the answer.</a:t>
            </a:r>
            <a:br>
              <a:rPr lang="en-GB" sz="1800" dirty="0" smtClean="0">
                <a:latin typeface="Times New Roman" pitchFamily="18" charset="0"/>
                <a:cs typeface="Times New Roman" pitchFamily="18" charset="0"/>
              </a:rPr>
            </a:br>
            <a:r>
              <a:rPr lang="en-GB" sz="1800" dirty="0" smtClean="0">
                <a:latin typeface="Times New Roman" pitchFamily="18" charset="0"/>
                <a:cs typeface="Times New Roman" pitchFamily="18" charset="0"/>
              </a:rPr>
              <a:t>                                          4. We know the reason.</a:t>
            </a:r>
            <a:br>
              <a:rPr lang="en-GB" sz="1800" dirty="0" smtClean="0">
                <a:latin typeface="Times New Roman" pitchFamily="18" charset="0"/>
                <a:cs typeface="Times New Roman" pitchFamily="18" charset="0"/>
              </a:rPr>
            </a:br>
            <a:r>
              <a:rPr lang="en-GB" sz="1800" dirty="0" smtClean="0">
                <a:latin typeface="Times New Roman" pitchFamily="18" charset="0"/>
                <a:cs typeface="Times New Roman" pitchFamily="18" charset="0"/>
              </a:rPr>
              <a:t>                                          5. I made a mistake.</a:t>
            </a:r>
            <a:br>
              <a:rPr lang="en-GB" sz="1800" dirty="0" smtClean="0">
                <a:latin typeface="Times New Roman" pitchFamily="18" charset="0"/>
                <a:cs typeface="Times New Roman" pitchFamily="18" charset="0"/>
              </a:rPr>
            </a:br>
            <a:r>
              <a:rPr lang="en-GB" sz="1800" dirty="0" smtClean="0">
                <a:latin typeface="Times New Roman" pitchFamily="18" charset="0"/>
                <a:cs typeface="Times New Roman" pitchFamily="18" charset="0"/>
              </a:rPr>
              <a:t>                                          6. They thought about important questions.</a:t>
            </a:r>
            <a:br>
              <a:rPr lang="en-GB" sz="1800" dirty="0" smtClean="0">
                <a:latin typeface="Times New Roman" pitchFamily="18" charset="0"/>
                <a:cs typeface="Times New Roman" pitchFamily="18" charset="0"/>
              </a:rPr>
            </a:br>
            <a:r>
              <a:rPr lang="en-GB" sz="1800" dirty="0" smtClean="0">
                <a:latin typeface="Times New Roman" pitchFamily="18" charset="0"/>
                <a:cs typeface="Times New Roman" pitchFamily="18" charset="0"/>
              </a:rPr>
              <a:t>                                          7. People say sociology is not a real science.</a:t>
            </a:r>
            <a:br>
              <a:rPr lang="en-GB" sz="1800" dirty="0" smtClean="0">
                <a:latin typeface="Times New Roman" pitchFamily="18" charset="0"/>
                <a:cs typeface="Times New Roman" pitchFamily="18" charset="0"/>
              </a:rPr>
            </a:br>
            <a:r>
              <a:rPr lang="en-GB" sz="1800" dirty="0" smtClean="0">
                <a:latin typeface="Times New Roman" pitchFamily="18" charset="0"/>
                <a:cs typeface="Times New Roman" pitchFamily="18" charset="0"/>
              </a:rPr>
              <a:t>                                          8. Most of the students take two main subjects.</a:t>
            </a:r>
            <a:br>
              <a:rPr lang="en-GB" sz="1800" dirty="0" smtClean="0">
                <a:latin typeface="Times New Roman" pitchFamily="18" charset="0"/>
                <a:cs typeface="Times New Roman" pitchFamily="18" charset="0"/>
              </a:rPr>
            </a:br>
            <a:r>
              <a:rPr lang="en-GB" sz="1800" dirty="0" smtClean="0">
                <a:latin typeface="Times New Roman" pitchFamily="18" charset="0"/>
                <a:cs typeface="Times New Roman" pitchFamily="18" charset="0"/>
              </a:rPr>
              <a:t>                                          9. The assignment was difficult.</a:t>
            </a:r>
            <a:br>
              <a:rPr lang="en-GB" sz="1800" dirty="0" smtClean="0">
                <a:latin typeface="Times New Roman" pitchFamily="18" charset="0"/>
                <a:cs typeface="Times New Roman" pitchFamily="18" charset="0"/>
              </a:rPr>
            </a:br>
            <a:r>
              <a:rPr lang="en-GB" sz="1800" dirty="0" smtClean="0">
                <a:latin typeface="Times New Roman" pitchFamily="18" charset="0"/>
                <a:cs typeface="Times New Roman" pitchFamily="18" charset="0"/>
              </a:rPr>
              <a:t>                                         10. He did experiments to check his ideas.</a:t>
            </a:r>
            <a:br>
              <a:rPr lang="en-GB" sz="1800" dirty="0" smtClean="0">
                <a:latin typeface="Times New Roman" pitchFamily="18" charset="0"/>
                <a:cs typeface="Times New Roman" pitchFamily="18" charset="0"/>
              </a:rPr>
            </a:br>
            <a:endParaRPr lang="en-GB" sz="1800" dirty="0">
              <a:latin typeface="Times New Roman" pitchFamily="18" charset="0"/>
              <a:cs typeface="Times New Roman" pitchFamily="18" charset="0"/>
            </a:endParaRPr>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txBody>
          <a:bodyPr>
            <a:noAutofit/>
          </a:bodyPr>
          <a:lstStyle/>
          <a:p>
            <a:pPr algn="l">
              <a:lnSpc>
                <a:spcPct val="150000"/>
              </a:lnSpc>
            </a:pPr>
            <a:r>
              <a:rPr lang="en-GB" sz="2000" dirty="0" smtClean="0">
                <a:solidFill>
                  <a:srgbClr val="FF0000"/>
                </a:solidFill>
                <a:latin typeface="Times New Roman" pitchFamily="18" charset="0"/>
                <a:cs typeface="Times New Roman" pitchFamily="18" charset="0"/>
              </a:rPr>
              <a:t>                     2.4.  Grammar for listening. Recognizing past-time tense </a:t>
            </a:r>
            <a:br>
              <a:rPr lang="en-GB" sz="2000" dirty="0" smtClean="0">
                <a:solidFill>
                  <a:srgbClr val="FF0000"/>
                </a:solidFill>
                <a:latin typeface="Times New Roman" pitchFamily="18" charset="0"/>
                <a:cs typeface="Times New Roman" pitchFamily="18" charset="0"/>
              </a:rPr>
            </a:br>
            <a:r>
              <a:rPr lang="en-GB" sz="2000" dirty="0" smtClean="0">
                <a:solidFill>
                  <a:srgbClr val="FF0000"/>
                </a:solidFill>
                <a:latin typeface="Times New Roman" pitchFamily="18" charset="0"/>
                <a:cs typeface="Times New Roman" pitchFamily="18" charset="0"/>
              </a:rPr>
              <a:t>                                         A. 2. Recognizing time from verb form (1).</a:t>
            </a:r>
            <a:br>
              <a:rPr lang="en-GB" sz="2000" dirty="0" smtClean="0">
                <a:solidFill>
                  <a:srgbClr val="FF0000"/>
                </a:solidFill>
                <a:latin typeface="Times New Roman" pitchFamily="18" charset="0"/>
                <a:cs typeface="Times New Roman" pitchFamily="18" charset="0"/>
              </a:rPr>
            </a:br>
            <a:r>
              <a:rPr lang="en-GB" sz="2000" dirty="0" smtClean="0">
                <a:solidFill>
                  <a:srgbClr val="FF0000"/>
                </a:solidFill>
                <a:latin typeface="Times New Roman" pitchFamily="18" charset="0"/>
                <a:cs typeface="Times New Roman" pitchFamily="18" charset="0"/>
              </a:rPr>
              <a:t>                                                         Page 47</a:t>
            </a:r>
            <a:br>
              <a:rPr lang="en-GB" sz="2000" dirty="0" smtClean="0">
                <a:solidFill>
                  <a:srgbClr val="FF0000"/>
                </a:solidFill>
                <a:latin typeface="Times New Roman" pitchFamily="18" charset="0"/>
                <a:cs typeface="Times New Roman" pitchFamily="18" charset="0"/>
              </a:rPr>
            </a:br>
            <a:r>
              <a:rPr lang="en-GB" sz="2000" dirty="0" smtClean="0">
                <a:solidFill>
                  <a:srgbClr val="FF0000"/>
                </a:solidFill>
                <a:latin typeface="Times New Roman" pitchFamily="18" charset="0"/>
                <a:cs typeface="Times New Roman" pitchFamily="18" charset="0"/>
              </a:rPr>
              <a:t>                               </a:t>
            </a:r>
            <a:r>
              <a:rPr lang="en-GB" sz="1800" dirty="0" smtClean="0">
                <a:latin typeface="Times New Roman" pitchFamily="18" charset="0"/>
                <a:cs typeface="Times New Roman" pitchFamily="18" charset="0"/>
              </a:rPr>
              <a:t/>
            </a:r>
            <a:br>
              <a:rPr lang="en-GB" sz="1800" dirty="0" smtClean="0">
                <a:latin typeface="Times New Roman" pitchFamily="18" charset="0"/>
                <a:cs typeface="Times New Roman" pitchFamily="18" charset="0"/>
              </a:rPr>
            </a:br>
            <a:r>
              <a:rPr lang="en-GB" sz="1800" dirty="0" smtClean="0">
                <a:latin typeface="Times New Roman" pitchFamily="18" charset="0"/>
                <a:cs typeface="Times New Roman" pitchFamily="18" charset="0"/>
              </a:rPr>
              <a:t/>
            </a:r>
            <a:br>
              <a:rPr lang="en-GB" sz="1800" dirty="0" smtClean="0">
                <a:latin typeface="Times New Roman" pitchFamily="18" charset="0"/>
                <a:cs typeface="Times New Roman" pitchFamily="18" charset="0"/>
              </a:rPr>
            </a:br>
            <a:r>
              <a:rPr lang="en-GB" sz="1800" dirty="0" smtClean="0">
                <a:latin typeface="Times New Roman" pitchFamily="18" charset="0"/>
                <a:cs typeface="Times New Roman" pitchFamily="18" charset="0"/>
              </a:rPr>
              <a:t>                                                1. present                  2. past</a:t>
            </a:r>
            <a:br>
              <a:rPr lang="en-GB" sz="1800" dirty="0" smtClean="0">
                <a:latin typeface="Times New Roman" pitchFamily="18" charset="0"/>
                <a:cs typeface="Times New Roman" pitchFamily="18" charset="0"/>
              </a:rPr>
            </a:br>
            <a:r>
              <a:rPr lang="en-GB" sz="1800" dirty="0" smtClean="0">
                <a:latin typeface="Times New Roman" pitchFamily="18" charset="0"/>
                <a:cs typeface="Times New Roman" pitchFamily="18" charset="0"/>
              </a:rPr>
              <a:t>                                                3. past                       4. present</a:t>
            </a:r>
            <a:br>
              <a:rPr lang="en-GB" sz="1800" dirty="0" smtClean="0">
                <a:latin typeface="Times New Roman" pitchFamily="18" charset="0"/>
                <a:cs typeface="Times New Roman" pitchFamily="18" charset="0"/>
              </a:rPr>
            </a:br>
            <a:r>
              <a:rPr lang="en-GB" sz="1800" dirty="0" smtClean="0">
                <a:latin typeface="Times New Roman" pitchFamily="18" charset="0"/>
                <a:cs typeface="Times New Roman" pitchFamily="18" charset="0"/>
              </a:rPr>
              <a:t>                                                5. past                       6. past</a:t>
            </a:r>
            <a:br>
              <a:rPr lang="en-GB" sz="1800" dirty="0" smtClean="0">
                <a:latin typeface="Times New Roman" pitchFamily="18" charset="0"/>
                <a:cs typeface="Times New Roman" pitchFamily="18" charset="0"/>
              </a:rPr>
            </a:br>
            <a:r>
              <a:rPr lang="en-GB" sz="1800" dirty="0" smtClean="0">
                <a:latin typeface="Times New Roman" pitchFamily="18" charset="0"/>
                <a:cs typeface="Times New Roman" pitchFamily="18" charset="0"/>
              </a:rPr>
              <a:t>                                                7. present                  8. present</a:t>
            </a:r>
            <a:br>
              <a:rPr lang="en-GB" sz="1800" dirty="0" smtClean="0">
                <a:latin typeface="Times New Roman" pitchFamily="18" charset="0"/>
                <a:cs typeface="Times New Roman" pitchFamily="18" charset="0"/>
              </a:rPr>
            </a:br>
            <a:r>
              <a:rPr lang="en-GB" sz="1800" dirty="0" smtClean="0">
                <a:latin typeface="Times New Roman" pitchFamily="18" charset="0"/>
                <a:cs typeface="Times New Roman" pitchFamily="18" charset="0"/>
              </a:rPr>
              <a:t>                                                9. past                       10. past</a:t>
            </a:r>
            <a:br>
              <a:rPr lang="en-GB" sz="1800" dirty="0" smtClean="0">
                <a:latin typeface="Times New Roman" pitchFamily="18" charset="0"/>
                <a:cs typeface="Times New Roman" pitchFamily="18" charset="0"/>
              </a:rPr>
            </a:br>
            <a:endParaRPr lang="en-GB" sz="1800" dirty="0">
              <a:latin typeface="Times New Roman" pitchFamily="18" charset="0"/>
              <a:cs typeface="Times New Roman" pitchFamily="18" charset="0"/>
            </a:endParaRPr>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txBody>
          <a:bodyPr>
            <a:noAutofit/>
          </a:bodyPr>
          <a:lstStyle/>
          <a:p>
            <a:pPr algn="l">
              <a:lnSpc>
                <a:spcPct val="150000"/>
              </a:lnSpc>
            </a:pPr>
            <a:r>
              <a:rPr lang="en-GB" sz="2000" dirty="0" smtClean="0">
                <a:solidFill>
                  <a:srgbClr val="FF0000"/>
                </a:solidFill>
                <a:latin typeface="Times New Roman" pitchFamily="18" charset="0"/>
                <a:cs typeface="Times New Roman" pitchFamily="18" charset="0"/>
              </a:rPr>
              <a:t>                     2.4.  Grammar for listening. Recognizing past-time tense </a:t>
            </a:r>
            <a:br>
              <a:rPr lang="en-GB" sz="2000" dirty="0" smtClean="0">
                <a:solidFill>
                  <a:srgbClr val="FF0000"/>
                </a:solidFill>
                <a:latin typeface="Times New Roman" pitchFamily="18" charset="0"/>
                <a:cs typeface="Times New Roman" pitchFamily="18" charset="0"/>
              </a:rPr>
            </a:br>
            <a:r>
              <a:rPr lang="en-GB" sz="2000" dirty="0" smtClean="0">
                <a:solidFill>
                  <a:srgbClr val="FF0000"/>
                </a:solidFill>
                <a:latin typeface="Times New Roman" pitchFamily="18" charset="0"/>
                <a:cs typeface="Times New Roman" pitchFamily="18" charset="0"/>
              </a:rPr>
              <a:t>                                         B. 1. Recognizing time from verb form (2).</a:t>
            </a:r>
            <a:br>
              <a:rPr lang="en-GB" sz="2000" dirty="0" smtClean="0">
                <a:solidFill>
                  <a:srgbClr val="FF0000"/>
                </a:solidFill>
                <a:latin typeface="Times New Roman" pitchFamily="18" charset="0"/>
                <a:cs typeface="Times New Roman" pitchFamily="18" charset="0"/>
              </a:rPr>
            </a:br>
            <a:r>
              <a:rPr lang="en-GB" sz="2000" dirty="0" smtClean="0">
                <a:solidFill>
                  <a:srgbClr val="FF0000"/>
                </a:solidFill>
                <a:latin typeface="Times New Roman" pitchFamily="18" charset="0"/>
                <a:cs typeface="Times New Roman" pitchFamily="18" charset="0"/>
              </a:rPr>
              <a:t>                                                         Page 47 </a:t>
            </a:r>
            <a:br>
              <a:rPr lang="en-GB" sz="2000" dirty="0" smtClean="0">
                <a:solidFill>
                  <a:srgbClr val="FF0000"/>
                </a:solidFill>
                <a:latin typeface="Times New Roman" pitchFamily="18" charset="0"/>
                <a:cs typeface="Times New Roman" pitchFamily="18" charset="0"/>
              </a:rPr>
            </a:br>
            <a:r>
              <a:rPr lang="en-GB" sz="1800" dirty="0" smtClean="0">
                <a:latin typeface="Times New Roman" pitchFamily="18" charset="0"/>
                <a:cs typeface="Times New Roman" pitchFamily="18" charset="0"/>
              </a:rPr>
              <a:t/>
            </a:r>
            <a:br>
              <a:rPr lang="en-GB" sz="1800" dirty="0" smtClean="0">
                <a:latin typeface="Times New Roman" pitchFamily="18" charset="0"/>
                <a:cs typeface="Times New Roman" pitchFamily="18" charset="0"/>
              </a:rPr>
            </a:br>
            <a:r>
              <a:rPr lang="en-GB" sz="1800" dirty="0" smtClean="0">
                <a:latin typeface="Times New Roman" pitchFamily="18" charset="0"/>
                <a:cs typeface="Times New Roman" pitchFamily="18" charset="0"/>
              </a:rPr>
              <a:t>                            </a:t>
            </a:r>
            <a:r>
              <a:rPr lang="en-GB" sz="1800" dirty="0" smtClean="0"/>
              <a:t>1. predict                      6. deleted               11. collect       </a:t>
            </a:r>
            <a:br>
              <a:rPr lang="en-GB" sz="1800" dirty="0" smtClean="0"/>
            </a:br>
            <a:r>
              <a:rPr lang="en-GB" sz="1800" dirty="0" smtClean="0"/>
              <a:t>                              2. predicted                  7. contributed        12. graduate</a:t>
            </a:r>
            <a:br>
              <a:rPr lang="en-GB" sz="1800" dirty="0" smtClean="0"/>
            </a:br>
            <a:r>
              <a:rPr lang="en-GB" sz="1800" dirty="0" smtClean="0"/>
              <a:t>                              3. contribute                8. record                 13. edit</a:t>
            </a:r>
            <a:br>
              <a:rPr lang="en-GB" sz="1800" dirty="0" smtClean="0"/>
            </a:br>
            <a:r>
              <a:rPr lang="en-GB" sz="1800" dirty="0" smtClean="0"/>
              <a:t>                              4. graduated                9. delete                  14. recorded</a:t>
            </a:r>
            <a:br>
              <a:rPr lang="en-GB" sz="1800" dirty="0" smtClean="0"/>
            </a:br>
            <a:r>
              <a:rPr lang="en-GB" sz="1800" dirty="0" smtClean="0"/>
              <a:t>                              5. collected                 10. edited.</a:t>
            </a:r>
            <a:br>
              <a:rPr lang="en-GB" sz="1800" dirty="0" smtClean="0"/>
            </a:br>
            <a:r>
              <a:rPr lang="en-GB" sz="1800" dirty="0" smtClean="0"/>
              <a:t>.......................................................................................................................................</a:t>
            </a:r>
            <a:br>
              <a:rPr lang="en-GB" sz="1800" dirty="0" smtClean="0"/>
            </a:br>
            <a:r>
              <a:rPr lang="en-GB" sz="1800" dirty="0" smtClean="0"/>
              <a:t>                           1. present                       6. past                      11. present </a:t>
            </a:r>
            <a:br>
              <a:rPr lang="en-GB" sz="1800" dirty="0" smtClean="0"/>
            </a:br>
            <a:r>
              <a:rPr lang="en-GB" sz="1800" dirty="0" smtClean="0"/>
              <a:t>                           2. past                             7. past                      12. present </a:t>
            </a:r>
            <a:br>
              <a:rPr lang="en-GB" sz="1800" dirty="0" smtClean="0"/>
            </a:br>
            <a:r>
              <a:rPr lang="en-GB" sz="1800" dirty="0" smtClean="0"/>
              <a:t>                           3. present                       8. present                13. present </a:t>
            </a:r>
            <a:br>
              <a:rPr lang="en-GB" sz="1800" dirty="0" smtClean="0"/>
            </a:br>
            <a:r>
              <a:rPr lang="en-GB" sz="1800" dirty="0" smtClean="0"/>
              <a:t>                           4. past                             9. present                14. past </a:t>
            </a:r>
            <a:br>
              <a:rPr lang="en-GB" sz="1800" dirty="0" smtClean="0"/>
            </a:br>
            <a:r>
              <a:rPr lang="en-GB" sz="1800" dirty="0" smtClean="0"/>
              <a:t>                           5. past                            10. past                            </a:t>
            </a:r>
            <a:br>
              <a:rPr lang="en-GB" sz="1800" dirty="0" smtClean="0"/>
            </a:br>
            <a:r>
              <a:rPr lang="en-GB" sz="1800" dirty="0" smtClean="0">
                <a:latin typeface="Times New Roman" pitchFamily="18" charset="0"/>
                <a:cs typeface="Times New Roman" pitchFamily="18" charset="0"/>
              </a:rPr>
              <a:t>                            </a:t>
            </a:r>
            <a:endParaRPr lang="en-GB" sz="1800" dirty="0">
              <a:latin typeface="Times New Roman" pitchFamily="18" charset="0"/>
              <a:cs typeface="Times New Roman" pitchFamily="18" charset="0"/>
            </a:endParaRPr>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txBody>
          <a:bodyPr>
            <a:noAutofit/>
          </a:bodyPr>
          <a:lstStyle/>
          <a:p>
            <a:pPr algn="l">
              <a:lnSpc>
                <a:spcPct val="150000"/>
              </a:lnSpc>
            </a:pPr>
            <a:r>
              <a:rPr lang="en-GB" sz="2000" dirty="0" smtClean="0">
                <a:solidFill>
                  <a:srgbClr val="FF0000"/>
                </a:solidFill>
                <a:latin typeface="Times New Roman" pitchFamily="18" charset="0"/>
                <a:cs typeface="Times New Roman" pitchFamily="18" charset="0"/>
              </a:rPr>
              <a:t>                     2.4.  Grammar for listening. Recognizing past-time tense </a:t>
            </a:r>
            <a:br>
              <a:rPr lang="en-GB" sz="2000" dirty="0" smtClean="0">
                <a:solidFill>
                  <a:srgbClr val="FF0000"/>
                </a:solidFill>
                <a:latin typeface="Times New Roman" pitchFamily="18" charset="0"/>
                <a:cs typeface="Times New Roman" pitchFamily="18" charset="0"/>
              </a:rPr>
            </a:br>
            <a:r>
              <a:rPr lang="en-GB" sz="2000" dirty="0" smtClean="0">
                <a:solidFill>
                  <a:srgbClr val="FF0000"/>
                </a:solidFill>
                <a:latin typeface="Times New Roman" pitchFamily="18" charset="0"/>
                <a:cs typeface="Times New Roman" pitchFamily="18" charset="0"/>
              </a:rPr>
              <a:t>                                         B. 2. Recognizing time from verb form (2).</a:t>
            </a:r>
            <a:br>
              <a:rPr lang="en-GB" sz="2000" dirty="0" smtClean="0">
                <a:solidFill>
                  <a:srgbClr val="FF0000"/>
                </a:solidFill>
                <a:latin typeface="Times New Roman" pitchFamily="18" charset="0"/>
                <a:cs typeface="Times New Roman" pitchFamily="18" charset="0"/>
              </a:rPr>
            </a:br>
            <a:r>
              <a:rPr lang="en-GB" sz="2000" dirty="0" smtClean="0">
                <a:solidFill>
                  <a:srgbClr val="FF0000"/>
                </a:solidFill>
                <a:latin typeface="Times New Roman" pitchFamily="18" charset="0"/>
                <a:cs typeface="Times New Roman" pitchFamily="18" charset="0"/>
              </a:rPr>
              <a:t>                                                         Page 47</a:t>
            </a:r>
            <a:br>
              <a:rPr lang="en-GB" sz="2000" dirty="0" smtClean="0">
                <a:solidFill>
                  <a:srgbClr val="FF0000"/>
                </a:solidFill>
                <a:latin typeface="Times New Roman" pitchFamily="18" charset="0"/>
                <a:cs typeface="Times New Roman" pitchFamily="18" charset="0"/>
              </a:rPr>
            </a:br>
            <a:r>
              <a:rPr lang="en-GB" sz="2000" dirty="0" smtClean="0">
                <a:solidFill>
                  <a:srgbClr val="FF0000"/>
                </a:solidFill>
                <a:latin typeface="Times New Roman" pitchFamily="18" charset="0"/>
                <a:cs typeface="Times New Roman" pitchFamily="18" charset="0"/>
              </a:rPr>
              <a:t> </a:t>
            </a:r>
            <a:br>
              <a:rPr lang="en-GB" sz="2000" dirty="0" smtClean="0">
                <a:solidFill>
                  <a:srgbClr val="FF0000"/>
                </a:solidFill>
                <a:latin typeface="Times New Roman" pitchFamily="18" charset="0"/>
                <a:cs typeface="Times New Roman" pitchFamily="18" charset="0"/>
              </a:rPr>
            </a:br>
            <a:r>
              <a:rPr lang="en-GB" sz="2000" dirty="0" smtClean="0">
                <a:solidFill>
                  <a:srgbClr val="FF0000"/>
                </a:solidFill>
                <a:latin typeface="Times New Roman" pitchFamily="18" charset="0"/>
                <a:cs typeface="Times New Roman" pitchFamily="18" charset="0"/>
              </a:rPr>
              <a:t>                                        </a:t>
            </a:r>
            <a:r>
              <a:rPr lang="en-GB" sz="2000" dirty="0" smtClean="0">
                <a:latin typeface="Times New Roman" pitchFamily="18" charset="0"/>
                <a:cs typeface="Times New Roman" pitchFamily="18" charset="0"/>
              </a:rPr>
              <a:t>1. We predicted the results.</a:t>
            </a:r>
            <a:br>
              <a:rPr lang="en-GB" sz="2000" dirty="0" smtClean="0">
                <a:latin typeface="Times New Roman" pitchFamily="18" charset="0"/>
                <a:cs typeface="Times New Roman" pitchFamily="18" charset="0"/>
              </a:rPr>
            </a:br>
            <a:r>
              <a:rPr lang="en-GB" sz="2000" dirty="0" smtClean="0">
                <a:latin typeface="Times New Roman" pitchFamily="18" charset="0"/>
                <a:cs typeface="Times New Roman" pitchFamily="18" charset="0"/>
              </a:rPr>
              <a:t>                                        2. I contribute to tutorials.</a:t>
            </a:r>
            <a:br>
              <a:rPr lang="en-GB" sz="2000" dirty="0" smtClean="0">
                <a:latin typeface="Times New Roman" pitchFamily="18" charset="0"/>
                <a:cs typeface="Times New Roman" pitchFamily="18" charset="0"/>
              </a:rPr>
            </a:br>
            <a:r>
              <a:rPr lang="en-GB" sz="2000" dirty="0" smtClean="0">
                <a:latin typeface="Times New Roman" pitchFamily="18" charset="0"/>
                <a:cs typeface="Times New Roman" pitchFamily="18" charset="0"/>
              </a:rPr>
              <a:t>                                        3. They graduate in the summer.</a:t>
            </a:r>
            <a:br>
              <a:rPr lang="en-GB" sz="2000" dirty="0" smtClean="0">
                <a:latin typeface="Times New Roman" pitchFamily="18" charset="0"/>
                <a:cs typeface="Times New Roman" pitchFamily="18" charset="0"/>
              </a:rPr>
            </a:br>
            <a:r>
              <a:rPr lang="en-GB" sz="2000" dirty="0" smtClean="0">
                <a:latin typeface="Times New Roman" pitchFamily="18" charset="0"/>
                <a:cs typeface="Times New Roman" pitchFamily="18" charset="0"/>
              </a:rPr>
              <a:t>                                        4. We collected a lot of data.</a:t>
            </a:r>
            <a:br>
              <a:rPr lang="en-GB" sz="2000" dirty="0" smtClean="0">
                <a:latin typeface="Times New Roman" pitchFamily="18" charset="0"/>
                <a:cs typeface="Times New Roman" pitchFamily="18" charset="0"/>
              </a:rPr>
            </a:br>
            <a:r>
              <a:rPr lang="en-GB" sz="2000" dirty="0" smtClean="0">
                <a:latin typeface="Times New Roman" pitchFamily="18" charset="0"/>
                <a:cs typeface="Times New Roman" pitchFamily="18" charset="0"/>
              </a:rPr>
              <a:t>                                        5. The scientists record their results in a table.</a:t>
            </a:r>
            <a:br>
              <a:rPr lang="en-GB" sz="2000" dirty="0" smtClean="0">
                <a:latin typeface="Times New Roman" pitchFamily="18" charset="0"/>
                <a:cs typeface="Times New Roman" pitchFamily="18" charset="0"/>
              </a:rPr>
            </a:br>
            <a:r>
              <a:rPr lang="en-GB" sz="2000" dirty="0" smtClean="0">
                <a:latin typeface="Times New Roman" pitchFamily="18" charset="0"/>
                <a:cs typeface="Times New Roman" pitchFamily="18" charset="0"/>
              </a:rPr>
              <a:t>                                        6. I edited my work. </a:t>
            </a:r>
            <a:r>
              <a:rPr lang="en-GB" sz="1800" dirty="0" smtClean="0">
                <a:latin typeface="Times New Roman" pitchFamily="18" charset="0"/>
                <a:cs typeface="Times New Roman" pitchFamily="18" charset="0"/>
              </a:rPr>
              <a:t/>
            </a:r>
            <a:br>
              <a:rPr lang="en-GB" sz="1800" dirty="0" smtClean="0">
                <a:latin typeface="Times New Roman" pitchFamily="18" charset="0"/>
                <a:cs typeface="Times New Roman" pitchFamily="18" charset="0"/>
              </a:rPr>
            </a:br>
            <a:r>
              <a:rPr lang="en-GB" sz="1800" dirty="0" smtClean="0">
                <a:latin typeface="Times New Roman" pitchFamily="18" charset="0"/>
                <a:cs typeface="Times New Roman" pitchFamily="18" charset="0"/>
              </a:rPr>
              <a:t> .........................................................................</a:t>
            </a:r>
            <a:br>
              <a:rPr lang="en-GB" sz="1800" dirty="0" smtClean="0">
                <a:latin typeface="Times New Roman" pitchFamily="18" charset="0"/>
                <a:cs typeface="Times New Roman" pitchFamily="18" charset="0"/>
              </a:rPr>
            </a:br>
            <a:r>
              <a:rPr lang="en-GB" sz="1800" dirty="0" smtClean="0">
                <a:latin typeface="Times New Roman" pitchFamily="18" charset="0"/>
                <a:cs typeface="Times New Roman" pitchFamily="18" charset="0"/>
              </a:rPr>
              <a:t>                                           </a:t>
            </a:r>
            <a:r>
              <a:rPr lang="en-GB" sz="1800" dirty="0" smtClean="0"/>
              <a:t> </a:t>
            </a:r>
            <a:r>
              <a:rPr lang="en-GB" sz="1800" dirty="0" smtClean="0">
                <a:latin typeface="Times New Roman" pitchFamily="18" charset="0"/>
                <a:cs typeface="Times New Roman" pitchFamily="18" charset="0"/>
              </a:rPr>
              <a:t>1. past               2. present            3. present</a:t>
            </a:r>
            <a:br>
              <a:rPr lang="en-GB" sz="1800" dirty="0" smtClean="0">
                <a:latin typeface="Times New Roman" pitchFamily="18" charset="0"/>
                <a:cs typeface="Times New Roman" pitchFamily="18" charset="0"/>
              </a:rPr>
            </a:br>
            <a:r>
              <a:rPr lang="en-GB" sz="1800" dirty="0" smtClean="0">
                <a:latin typeface="Times New Roman" pitchFamily="18" charset="0"/>
                <a:cs typeface="Times New Roman" pitchFamily="18" charset="0"/>
              </a:rPr>
              <a:t>                                            4. past              5. present             6. past                           </a:t>
            </a:r>
            <a:br>
              <a:rPr lang="en-GB" sz="1800" dirty="0" smtClean="0">
                <a:latin typeface="Times New Roman" pitchFamily="18" charset="0"/>
                <a:cs typeface="Times New Roman" pitchFamily="18" charset="0"/>
              </a:rPr>
            </a:br>
            <a:r>
              <a:rPr lang="en-GB" sz="1800" dirty="0" smtClean="0">
                <a:latin typeface="Times New Roman" pitchFamily="18" charset="0"/>
                <a:cs typeface="Times New Roman" pitchFamily="18" charset="0"/>
              </a:rPr>
              <a:t>                                                </a:t>
            </a:r>
            <a:endParaRPr lang="en-GB" sz="1800" dirty="0">
              <a:latin typeface="Times New Roman" pitchFamily="18" charset="0"/>
              <a:cs typeface="Times New Roman" pitchFamily="18" charset="0"/>
            </a:endParaRPr>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txBody>
          <a:bodyPr>
            <a:noAutofit/>
          </a:bodyPr>
          <a:lstStyle/>
          <a:p>
            <a:pPr algn="l">
              <a:lnSpc>
                <a:spcPct val="150000"/>
              </a:lnSpc>
            </a:pPr>
            <a:r>
              <a:rPr lang="en-GB" sz="2000" dirty="0" smtClean="0">
                <a:solidFill>
                  <a:srgbClr val="FF0000"/>
                </a:solidFill>
                <a:latin typeface="Times New Roman" pitchFamily="18" charset="0"/>
                <a:cs typeface="Times New Roman" pitchFamily="18" charset="0"/>
              </a:rPr>
              <a:t>                     2.4.  Grammar for listening. Recognizing past-time tense </a:t>
            </a:r>
            <a:br>
              <a:rPr lang="en-GB" sz="2000" dirty="0" smtClean="0">
                <a:solidFill>
                  <a:srgbClr val="FF0000"/>
                </a:solidFill>
                <a:latin typeface="Times New Roman" pitchFamily="18" charset="0"/>
                <a:cs typeface="Times New Roman" pitchFamily="18" charset="0"/>
              </a:rPr>
            </a:br>
            <a:r>
              <a:rPr lang="en-GB" sz="2000" dirty="0" smtClean="0">
                <a:solidFill>
                  <a:srgbClr val="FF0000"/>
                </a:solidFill>
                <a:latin typeface="Times New Roman" pitchFamily="18" charset="0"/>
                <a:cs typeface="Times New Roman" pitchFamily="18" charset="0"/>
              </a:rPr>
              <a:t>                                C.1.Recognizing time from time expressions </a:t>
            </a:r>
            <a:br>
              <a:rPr lang="en-GB" sz="2000" dirty="0" smtClean="0">
                <a:solidFill>
                  <a:srgbClr val="FF0000"/>
                </a:solidFill>
                <a:latin typeface="Times New Roman" pitchFamily="18" charset="0"/>
                <a:cs typeface="Times New Roman" pitchFamily="18" charset="0"/>
              </a:rPr>
            </a:br>
            <a:r>
              <a:rPr lang="en-GB" sz="2000" dirty="0" smtClean="0">
                <a:solidFill>
                  <a:srgbClr val="FF0000"/>
                </a:solidFill>
                <a:latin typeface="Times New Roman" pitchFamily="18" charset="0"/>
                <a:cs typeface="Times New Roman" pitchFamily="18" charset="0"/>
              </a:rPr>
              <a:t>                                                           Page 47</a:t>
            </a:r>
            <a:br>
              <a:rPr lang="en-GB" sz="2000" dirty="0" smtClean="0">
                <a:solidFill>
                  <a:srgbClr val="FF0000"/>
                </a:solidFill>
                <a:latin typeface="Times New Roman" pitchFamily="18" charset="0"/>
                <a:cs typeface="Times New Roman" pitchFamily="18" charset="0"/>
              </a:rPr>
            </a:br>
            <a:r>
              <a:rPr lang="en-GB" sz="2000" dirty="0" smtClean="0">
                <a:solidFill>
                  <a:srgbClr val="FF0000"/>
                </a:solidFill>
                <a:latin typeface="Times New Roman" pitchFamily="18" charset="0"/>
                <a:cs typeface="Times New Roman" pitchFamily="18" charset="0"/>
              </a:rPr>
              <a:t> </a:t>
            </a:r>
            <a:br>
              <a:rPr lang="en-GB" sz="2000" dirty="0" smtClean="0">
                <a:solidFill>
                  <a:srgbClr val="FF0000"/>
                </a:solidFill>
                <a:latin typeface="Times New Roman" pitchFamily="18" charset="0"/>
                <a:cs typeface="Times New Roman" pitchFamily="18" charset="0"/>
              </a:rPr>
            </a:br>
            <a:r>
              <a:rPr lang="en-GB" sz="2000" dirty="0" smtClean="0">
                <a:solidFill>
                  <a:srgbClr val="FF0000"/>
                </a:solidFill>
                <a:latin typeface="Times New Roman" pitchFamily="18" charset="0"/>
                <a:cs typeface="Times New Roman" pitchFamily="18" charset="0"/>
              </a:rPr>
              <a:t>                                       </a:t>
            </a:r>
            <a:r>
              <a:rPr lang="en-GB" sz="2000" dirty="0" smtClean="0">
                <a:latin typeface="Times New Roman" pitchFamily="18" charset="0"/>
                <a:cs typeface="Times New Roman" pitchFamily="18" charset="0"/>
              </a:rPr>
              <a:t>1. They called these people philosophers.</a:t>
            </a:r>
            <a:br>
              <a:rPr lang="en-GB" sz="2000" dirty="0" smtClean="0">
                <a:latin typeface="Times New Roman" pitchFamily="18" charset="0"/>
                <a:cs typeface="Times New Roman" pitchFamily="18" charset="0"/>
              </a:rPr>
            </a:br>
            <a:r>
              <a:rPr lang="en-GB" sz="2000" dirty="0" smtClean="0">
                <a:latin typeface="Times New Roman" pitchFamily="18" charset="0"/>
                <a:cs typeface="Times New Roman" pitchFamily="18" charset="0"/>
              </a:rPr>
              <a:t>                                       2. The problems happened lots of times.</a:t>
            </a:r>
            <a:br>
              <a:rPr lang="en-GB" sz="2000" dirty="0" smtClean="0">
                <a:latin typeface="Times New Roman" pitchFamily="18" charset="0"/>
                <a:cs typeface="Times New Roman" pitchFamily="18" charset="0"/>
              </a:rPr>
            </a:br>
            <a:r>
              <a:rPr lang="en-GB" sz="2000" dirty="0" smtClean="0">
                <a:latin typeface="Times New Roman" pitchFamily="18" charset="0"/>
                <a:cs typeface="Times New Roman" pitchFamily="18" charset="0"/>
              </a:rPr>
              <a:t>                                       3. Scientists analyze data.</a:t>
            </a:r>
            <a:br>
              <a:rPr lang="en-GB" sz="2000" dirty="0" smtClean="0">
                <a:latin typeface="Times New Roman" pitchFamily="18" charset="0"/>
                <a:cs typeface="Times New Roman" pitchFamily="18" charset="0"/>
              </a:rPr>
            </a:br>
            <a:r>
              <a:rPr lang="en-GB" sz="2000" dirty="0" smtClean="0">
                <a:latin typeface="Times New Roman" pitchFamily="18" charset="0"/>
                <a:cs typeface="Times New Roman" pitchFamily="18" charset="0"/>
              </a:rPr>
              <a:t>                                       4. Some students drop Geography.</a:t>
            </a:r>
            <a:br>
              <a:rPr lang="en-GB" sz="2000" dirty="0" smtClean="0">
                <a:latin typeface="Times New Roman" pitchFamily="18" charset="0"/>
                <a:cs typeface="Times New Roman" pitchFamily="18" charset="0"/>
              </a:rPr>
            </a:br>
            <a:r>
              <a:rPr lang="en-GB" sz="2000" dirty="0" smtClean="0">
                <a:latin typeface="Times New Roman" pitchFamily="18" charset="0"/>
                <a:cs typeface="Times New Roman" pitchFamily="18" charset="0"/>
              </a:rPr>
              <a:t>                                       5. They managed three shops.</a:t>
            </a:r>
            <a:br>
              <a:rPr lang="en-GB" sz="2000" dirty="0" smtClean="0">
                <a:latin typeface="Times New Roman" pitchFamily="18" charset="0"/>
                <a:cs typeface="Times New Roman" pitchFamily="18" charset="0"/>
              </a:rPr>
            </a:br>
            <a:r>
              <a:rPr lang="en-GB" sz="2000" dirty="0" smtClean="0">
                <a:latin typeface="Times New Roman" pitchFamily="18" charset="0"/>
                <a:cs typeface="Times New Roman" pitchFamily="18" charset="0"/>
              </a:rPr>
              <a:t>                                       6. Many students plagiarize the articles on Wikipedia. </a:t>
            </a:r>
            <a:r>
              <a:rPr lang="en-GB" sz="1800" dirty="0" smtClean="0">
                <a:latin typeface="Times New Roman" pitchFamily="18" charset="0"/>
                <a:cs typeface="Times New Roman" pitchFamily="18" charset="0"/>
              </a:rPr>
              <a:t/>
            </a:r>
            <a:br>
              <a:rPr lang="en-GB" sz="1800" dirty="0" smtClean="0">
                <a:latin typeface="Times New Roman" pitchFamily="18" charset="0"/>
                <a:cs typeface="Times New Roman" pitchFamily="18" charset="0"/>
              </a:rPr>
            </a:br>
            <a:r>
              <a:rPr lang="en-GB" sz="1800" dirty="0" smtClean="0">
                <a:latin typeface="Times New Roman" pitchFamily="18" charset="0"/>
                <a:cs typeface="Times New Roman" pitchFamily="18" charset="0"/>
              </a:rPr>
              <a:t> .........................................................................</a:t>
            </a:r>
            <a:br>
              <a:rPr lang="en-GB" sz="1800" dirty="0" smtClean="0">
                <a:latin typeface="Times New Roman" pitchFamily="18" charset="0"/>
                <a:cs typeface="Times New Roman" pitchFamily="18" charset="0"/>
              </a:rPr>
            </a:br>
            <a:r>
              <a:rPr lang="en-GB" sz="1800" dirty="0" smtClean="0">
                <a:latin typeface="Times New Roman" pitchFamily="18" charset="0"/>
                <a:cs typeface="Times New Roman" pitchFamily="18" charset="0"/>
              </a:rPr>
              <a:t>                                           1. past              2. past                 3. present</a:t>
            </a:r>
            <a:br>
              <a:rPr lang="en-GB" sz="1800" dirty="0" smtClean="0">
                <a:latin typeface="Times New Roman" pitchFamily="18" charset="0"/>
                <a:cs typeface="Times New Roman" pitchFamily="18" charset="0"/>
              </a:rPr>
            </a:br>
            <a:r>
              <a:rPr lang="en-GB" sz="1800" dirty="0" smtClean="0">
                <a:latin typeface="Times New Roman" pitchFamily="18" charset="0"/>
                <a:cs typeface="Times New Roman" pitchFamily="18" charset="0"/>
              </a:rPr>
              <a:t>                                           4. present         5. past                 6. present                                </a:t>
            </a:r>
            <a:endParaRPr lang="en-GB" sz="1800" dirty="0">
              <a:latin typeface="Times New Roman" pitchFamily="18" charset="0"/>
              <a:cs typeface="Times New Roman" pitchFamily="18" charset="0"/>
            </a:endParaRPr>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txBody>
          <a:bodyPr>
            <a:noAutofit/>
          </a:bodyPr>
          <a:lstStyle/>
          <a:p>
            <a:pPr algn="l">
              <a:lnSpc>
                <a:spcPct val="150000"/>
              </a:lnSpc>
            </a:pPr>
            <a:r>
              <a:rPr lang="en-GB" sz="2000" dirty="0" smtClean="0">
                <a:solidFill>
                  <a:srgbClr val="FF0000"/>
                </a:solidFill>
                <a:latin typeface="Times New Roman" pitchFamily="18" charset="0"/>
                <a:cs typeface="Times New Roman" pitchFamily="18" charset="0"/>
              </a:rPr>
              <a:t>                     2.4.  Grammar for listening. Recognizing past-time tense </a:t>
            </a:r>
            <a:br>
              <a:rPr lang="en-GB" sz="2000" dirty="0" smtClean="0">
                <a:solidFill>
                  <a:srgbClr val="FF0000"/>
                </a:solidFill>
                <a:latin typeface="Times New Roman" pitchFamily="18" charset="0"/>
                <a:cs typeface="Times New Roman" pitchFamily="18" charset="0"/>
              </a:rPr>
            </a:br>
            <a:r>
              <a:rPr lang="en-GB" sz="2000" dirty="0" smtClean="0">
                <a:solidFill>
                  <a:srgbClr val="FF0000"/>
                </a:solidFill>
                <a:latin typeface="Times New Roman" pitchFamily="18" charset="0"/>
                <a:cs typeface="Times New Roman" pitchFamily="18" charset="0"/>
              </a:rPr>
              <a:t>                                C.2.Recognizing time from time expressions </a:t>
            </a:r>
            <a:br>
              <a:rPr lang="en-GB" sz="2000" dirty="0" smtClean="0">
                <a:solidFill>
                  <a:srgbClr val="FF0000"/>
                </a:solidFill>
                <a:latin typeface="Times New Roman" pitchFamily="18" charset="0"/>
                <a:cs typeface="Times New Roman" pitchFamily="18" charset="0"/>
              </a:rPr>
            </a:br>
            <a:r>
              <a:rPr lang="en-GB" sz="2000" dirty="0" smtClean="0">
                <a:solidFill>
                  <a:srgbClr val="FF0000"/>
                </a:solidFill>
                <a:latin typeface="Times New Roman" pitchFamily="18" charset="0"/>
                <a:cs typeface="Times New Roman" pitchFamily="18" charset="0"/>
              </a:rPr>
              <a:t>                                                           Page 47</a:t>
            </a:r>
            <a:br>
              <a:rPr lang="en-GB" sz="2000" dirty="0" smtClean="0">
                <a:solidFill>
                  <a:srgbClr val="FF0000"/>
                </a:solidFill>
                <a:latin typeface="Times New Roman" pitchFamily="18" charset="0"/>
                <a:cs typeface="Times New Roman" pitchFamily="18" charset="0"/>
              </a:rPr>
            </a:br>
            <a:r>
              <a:rPr lang="en-GB" sz="2000" dirty="0" smtClean="0">
                <a:solidFill>
                  <a:srgbClr val="FF0000"/>
                </a:solidFill>
                <a:latin typeface="Times New Roman" pitchFamily="18" charset="0"/>
                <a:cs typeface="Times New Roman" pitchFamily="18" charset="0"/>
              </a:rPr>
              <a:t> </a:t>
            </a:r>
            <a:br>
              <a:rPr lang="en-GB" sz="2000" dirty="0" smtClean="0">
                <a:solidFill>
                  <a:srgbClr val="FF0000"/>
                </a:solidFill>
                <a:latin typeface="Times New Roman" pitchFamily="18" charset="0"/>
                <a:cs typeface="Times New Roman" pitchFamily="18" charset="0"/>
              </a:rPr>
            </a:br>
            <a:r>
              <a:rPr lang="en-GB" sz="2000" dirty="0" smtClean="0">
                <a:solidFill>
                  <a:srgbClr val="FF0000"/>
                </a:solidFill>
                <a:latin typeface="Times New Roman" pitchFamily="18" charset="0"/>
                <a:cs typeface="Times New Roman" pitchFamily="18" charset="0"/>
              </a:rPr>
              <a:t>                       </a:t>
            </a:r>
            <a:r>
              <a:rPr lang="en-GB" sz="2000" dirty="0" smtClean="0">
                <a:latin typeface="Times New Roman" pitchFamily="18" charset="0"/>
                <a:cs typeface="Times New Roman" pitchFamily="18" charset="0"/>
              </a:rPr>
              <a:t>1. At one time, they called these people philosophers.</a:t>
            </a:r>
            <a:br>
              <a:rPr lang="en-GB" sz="2000" dirty="0" smtClean="0">
                <a:latin typeface="Times New Roman" pitchFamily="18" charset="0"/>
                <a:cs typeface="Times New Roman" pitchFamily="18" charset="0"/>
              </a:rPr>
            </a:br>
            <a:r>
              <a:rPr lang="en-GB" sz="2000" dirty="0" smtClean="0">
                <a:latin typeface="Times New Roman" pitchFamily="18" charset="0"/>
                <a:cs typeface="Times New Roman" pitchFamily="18" charset="0"/>
              </a:rPr>
              <a:t>                       2. In the past, the problems happened lots of times.</a:t>
            </a:r>
            <a:br>
              <a:rPr lang="en-GB" sz="2000" dirty="0" smtClean="0">
                <a:latin typeface="Times New Roman" pitchFamily="18" charset="0"/>
                <a:cs typeface="Times New Roman" pitchFamily="18" charset="0"/>
              </a:rPr>
            </a:br>
            <a:r>
              <a:rPr lang="en-GB" sz="2000" dirty="0" smtClean="0">
                <a:latin typeface="Times New Roman" pitchFamily="18" charset="0"/>
                <a:cs typeface="Times New Roman" pitchFamily="18" charset="0"/>
              </a:rPr>
              <a:t>                       3. Nowadays, scientists analyze data.</a:t>
            </a:r>
            <a:br>
              <a:rPr lang="en-GB" sz="2000" dirty="0" smtClean="0">
                <a:latin typeface="Times New Roman" pitchFamily="18" charset="0"/>
                <a:cs typeface="Times New Roman" pitchFamily="18" charset="0"/>
              </a:rPr>
            </a:br>
            <a:r>
              <a:rPr lang="en-GB" sz="2000" dirty="0" smtClean="0">
                <a:latin typeface="Times New Roman" pitchFamily="18" charset="0"/>
                <a:cs typeface="Times New Roman" pitchFamily="18" charset="0"/>
              </a:rPr>
              <a:t>                       4. Every year, some students drop Geography.</a:t>
            </a:r>
            <a:br>
              <a:rPr lang="en-GB" sz="2000" dirty="0" smtClean="0">
                <a:latin typeface="Times New Roman" pitchFamily="18" charset="0"/>
                <a:cs typeface="Times New Roman" pitchFamily="18" charset="0"/>
              </a:rPr>
            </a:br>
            <a:r>
              <a:rPr lang="en-GB" sz="2000" dirty="0" smtClean="0">
                <a:latin typeface="Times New Roman" pitchFamily="18" charset="0"/>
                <a:cs typeface="Times New Roman" pitchFamily="18" charset="0"/>
              </a:rPr>
              <a:t>                       5. In the 1990s, they managed three shops.</a:t>
            </a:r>
            <a:br>
              <a:rPr lang="en-GB" sz="2000" dirty="0" smtClean="0">
                <a:latin typeface="Times New Roman" pitchFamily="18" charset="0"/>
                <a:cs typeface="Times New Roman" pitchFamily="18" charset="0"/>
              </a:rPr>
            </a:br>
            <a:r>
              <a:rPr lang="en-GB" sz="2000" dirty="0" smtClean="0">
                <a:latin typeface="Times New Roman" pitchFamily="18" charset="0"/>
                <a:cs typeface="Times New Roman" pitchFamily="18" charset="0"/>
              </a:rPr>
              <a:t>                       6. Today, many students plagiarize the articles on Wikipedia. </a:t>
            </a:r>
            <a:r>
              <a:rPr lang="en-GB" sz="1800" dirty="0" smtClean="0">
                <a:latin typeface="Times New Roman" pitchFamily="18" charset="0"/>
                <a:cs typeface="Times New Roman" pitchFamily="18" charset="0"/>
              </a:rPr>
              <a:t/>
            </a:r>
            <a:br>
              <a:rPr lang="en-GB" sz="1800" dirty="0" smtClean="0">
                <a:latin typeface="Times New Roman" pitchFamily="18" charset="0"/>
                <a:cs typeface="Times New Roman" pitchFamily="18" charset="0"/>
              </a:rPr>
            </a:br>
            <a:r>
              <a:rPr lang="en-GB" sz="1800" dirty="0" smtClean="0">
                <a:latin typeface="Times New Roman" pitchFamily="18" charset="0"/>
                <a:cs typeface="Times New Roman" pitchFamily="18" charset="0"/>
              </a:rPr>
              <a:t> .........................................................................</a:t>
            </a:r>
            <a:br>
              <a:rPr lang="en-GB" sz="1800" dirty="0" smtClean="0">
                <a:latin typeface="Times New Roman" pitchFamily="18" charset="0"/>
                <a:cs typeface="Times New Roman" pitchFamily="18" charset="0"/>
              </a:rPr>
            </a:br>
            <a:r>
              <a:rPr lang="en-GB" sz="1800" dirty="0" smtClean="0">
                <a:latin typeface="Times New Roman" pitchFamily="18" charset="0"/>
                <a:cs typeface="Times New Roman" pitchFamily="18" charset="0"/>
              </a:rPr>
              <a:t>                                           1. past              2. past                 3. present</a:t>
            </a:r>
            <a:br>
              <a:rPr lang="en-GB" sz="1800" dirty="0" smtClean="0">
                <a:latin typeface="Times New Roman" pitchFamily="18" charset="0"/>
                <a:cs typeface="Times New Roman" pitchFamily="18" charset="0"/>
              </a:rPr>
            </a:br>
            <a:r>
              <a:rPr lang="en-GB" sz="1800" dirty="0" smtClean="0">
                <a:latin typeface="Times New Roman" pitchFamily="18" charset="0"/>
                <a:cs typeface="Times New Roman" pitchFamily="18" charset="0"/>
              </a:rPr>
              <a:t>                                           4. present         5. past                 6. present                                </a:t>
            </a:r>
            <a:endParaRPr lang="en-GB" sz="1800" dirty="0">
              <a:latin typeface="Times New Roman" pitchFamily="18" charset="0"/>
              <a:cs typeface="Times New Roman" pitchFamily="18" charset="0"/>
            </a:endParaRPr>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txBody>
          <a:bodyPr>
            <a:noAutofit/>
          </a:bodyPr>
          <a:lstStyle/>
          <a:p>
            <a:pPr algn="l">
              <a:lnSpc>
                <a:spcPct val="150000"/>
              </a:lnSpc>
            </a:pPr>
            <a:r>
              <a:rPr lang="en-GB" sz="2000" dirty="0" smtClean="0">
                <a:solidFill>
                  <a:srgbClr val="FF0000"/>
                </a:solidFill>
                <a:latin typeface="Times New Roman" pitchFamily="18" charset="0"/>
                <a:cs typeface="Times New Roman" pitchFamily="18" charset="0"/>
              </a:rPr>
              <a:t>                    2.5 Applying new listening skills: An introduction to psychology </a:t>
            </a:r>
            <a:br>
              <a:rPr lang="en-GB" sz="2000" dirty="0" smtClean="0">
                <a:solidFill>
                  <a:srgbClr val="FF0000"/>
                </a:solidFill>
                <a:latin typeface="Times New Roman" pitchFamily="18" charset="0"/>
                <a:cs typeface="Times New Roman" pitchFamily="18" charset="0"/>
              </a:rPr>
            </a:br>
            <a:r>
              <a:rPr lang="en-GB" sz="2000" dirty="0" smtClean="0">
                <a:solidFill>
                  <a:srgbClr val="FF0000"/>
                </a:solidFill>
                <a:latin typeface="Times New Roman" pitchFamily="18" charset="0"/>
                <a:cs typeface="Times New Roman" pitchFamily="18" charset="0"/>
              </a:rPr>
              <a:t>                                               A. Reviewing vocabulary </a:t>
            </a:r>
            <a:br>
              <a:rPr lang="en-GB" sz="2000" dirty="0" smtClean="0">
                <a:solidFill>
                  <a:srgbClr val="FF0000"/>
                </a:solidFill>
                <a:latin typeface="Times New Roman" pitchFamily="18" charset="0"/>
                <a:cs typeface="Times New Roman" pitchFamily="18" charset="0"/>
              </a:rPr>
            </a:br>
            <a:r>
              <a:rPr lang="en-GB" sz="2000" dirty="0" smtClean="0">
                <a:solidFill>
                  <a:srgbClr val="FF0000"/>
                </a:solidFill>
                <a:latin typeface="Times New Roman" pitchFamily="18" charset="0"/>
                <a:cs typeface="Times New Roman" pitchFamily="18" charset="0"/>
              </a:rPr>
              <a:t>                                                           Page. 48</a:t>
            </a:r>
            <a:br>
              <a:rPr lang="en-GB" sz="2000" dirty="0" smtClean="0">
                <a:solidFill>
                  <a:srgbClr val="FF0000"/>
                </a:solidFill>
                <a:latin typeface="Times New Roman" pitchFamily="18" charset="0"/>
                <a:cs typeface="Times New Roman" pitchFamily="18" charset="0"/>
              </a:rPr>
            </a:br>
            <a:r>
              <a:rPr lang="en-GB" sz="2000" dirty="0" smtClean="0">
                <a:solidFill>
                  <a:srgbClr val="FF0000"/>
                </a:solidFill>
                <a:latin typeface="Times New Roman" pitchFamily="18" charset="0"/>
                <a:cs typeface="Times New Roman" pitchFamily="18" charset="0"/>
              </a:rPr>
              <a:t> </a:t>
            </a:r>
            <a:br>
              <a:rPr lang="en-GB" sz="2000" dirty="0" smtClean="0">
                <a:solidFill>
                  <a:srgbClr val="FF0000"/>
                </a:solidFill>
                <a:latin typeface="Times New Roman" pitchFamily="18" charset="0"/>
                <a:cs typeface="Times New Roman" pitchFamily="18" charset="0"/>
              </a:rPr>
            </a:br>
            <a:r>
              <a:rPr lang="en-GB" sz="2000" dirty="0" smtClean="0">
                <a:solidFill>
                  <a:srgbClr val="FF0000"/>
                </a:solidFill>
                <a:latin typeface="Times New Roman" pitchFamily="18" charset="0"/>
                <a:cs typeface="Times New Roman" pitchFamily="18" charset="0"/>
              </a:rPr>
              <a:t>                         </a:t>
            </a:r>
            <a:r>
              <a:rPr lang="en-GB" sz="1800" dirty="0" smtClean="0">
                <a:latin typeface="Times New Roman" pitchFamily="18" charset="0"/>
                <a:cs typeface="Times New Roman" pitchFamily="18" charset="0"/>
              </a:rPr>
              <a:t> 1. human behaviour                        5. main aims</a:t>
            </a:r>
            <a:br>
              <a:rPr lang="en-GB" sz="1800" dirty="0" smtClean="0">
                <a:latin typeface="Times New Roman" pitchFamily="18" charset="0"/>
                <a:cs typeface="Times New Roman" pitchFamily="18" charset="0"/>
              </a:rPr>
            </a:br>
            <a:r>
              <a:rPr lang="en-GB" sz="1800" dirty="0" smtClean="0">
                <a:latin typeface="Times New Roman" pitchFamily="18" charset="0"/>
                <a:cs typeface="Times New Roman" pitchFamily="18" charset="0"/>
              </a:rPr>
              <a:t>                             2. modern sociologists                    6. famous book</a:t>
            </a:r>
            <a:br>
              <a:rPr lang="en-GB" sz="1800" dirty="0" smtClean="0">
                <a:latin typeface="Times New Roman" pitchFamily="18" charset="0"/>
                <a:cs typeface="Times New Roman" pitchFamily="18" charset="0"/>
              </a:rPr>
            </a:br>
            <a:r>
              <a:rPr lang="en-GB" sz="1800" dirty="0" smtClean="0">
                <a:latin typeface="Times New Roman" pitchFamily="18" charset="0"/>
                <a:cs typeface="Times New Roman" pitchFamily="18" charset="0"/>
              </a:rPr>
              <a:t>                             3. important people                        7. people in groups</a:t>
            </a:r>
            <a:br>
              <a:rPr lang="en-GB" sz="1800" dirty="0" smtClean="0">
                <a:latin typeface="Times New Roman" pitchFamily="18" charset="0"/>
                <a:cs typeface="Times New Roman" pitchFamily="18" charset="0"/>
              </a:rPr>
            </a:br>
            <a:r>
              <a:rPr lang="en-GB" sz="1800" dirty="0" smtClean="0">
                <a:latin typeface="Times New Roman" pitchFamily="18" charset="0"/>
                <a:cs typeface="Times New Roman" pitchFamily="18" charset="0"/>
              </a:rPr>
              <a:t>                             4. twentieth century                        8. in the past</a:t>
            </a:r>
            <a:endParaRPr lang="en-GB" sz="1800" dirty="0">
              <a:latin typeface="Times New Roman" pitchFamily="18" charset="0"/>
              <a:cs typeface="Times New Roman" pitchFamily="18" charset="0"/>
            </a:endParaRPr>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txBody>
          <a:bodyPr>
            <a:noAutofit/>
          </a:bodyPr>
          <a:lstStyle/>
          <a:p>
            <a:pPr algn="l">
              <a:lnSpc>
                <a:spcPct val="150000"/>
              </a:lnSpc>
            </a:pPr>
            <a:r>
              <a:rPr lang="en-GB" sz="2000" dirty="0" smtClean="0">
                <a:solidFill>
                  <a:srgbClr val="FF0000"/>
                </a:solidFill>
                <a:latin typeface="Times New Roman" pitchFamily="18" charset="0"/>
                <a:cs typeface="Times New Roman" pitchFamily="18" charset="0"/>
              </a:rPr>
              <a:t>                    2.5 Applying new listening skills: An introduction to psychology </a:t>
            </a:r>
            <a:br>
              <a:rPr lang="en-GB" sz="2000" dirty="0" smtClean="0">
                <a:solidFill>
                  <a:srgbClr val="FF0000"/>
                </a:solidFill>
                <a:latin typeface="Times New Roman" pitchFamily="18" charset="0"/>
                <a:cs typeface="Times New Roman" pitchFamily="18" charset="0"/>
              </a:rPr>
            </a:br>
            <a:r>
              <a:rPr lang="en-GB" sz="2000" dirty="0" smtClean="0">
                <a:solidFill>
                  <a:srgbClr val="FF0000"/>
                </a:solidFill>
                <a:latin typeface="Times New Roman" pitchFamily="18" charset="0"/>
                <a:cs typeface="Times New Roman" pitchFamily="18" charset="0"/>
              </a:rPr>
              <a:t>                                               B. Activating knowledge</a:t>
            </a:r>
            <a:br>
              <a:rPr lang="en-GB" sz="2000" dirty="0" smtClean="0">
                <a:solidFill>
                  <a:srgbClr val="FF0000"/>
                </a:solidFill>
                <a:latin typeface="Times New Roman" pitchFamily="18" charset="0"/>
                <a:cs typeface="Times New Roman" pitchFamily="18" charset="0"/>
              </a:rPr>
            </a:br>
            <a:r>
              <a:rPr lang="en-GB" sz="2000" dirty="0" smtClean="0">
                <a:solidFill>
                  <a:srgbClr val="FF0000"/>
                </a:solidFill>
                <a:latin typeface="Times New Roman" pitchFamily="18" charset="0"/>
                <a:cs typeface="Times New Roman" pitchFamily="18" charset="0"/>
              </a:rPr>
              <a:t>                                                           Page. 48</a:t>
            </a:r>
            <a:br>
              <a:rPr lang="en-GB" sz="2000" dirty="0" smtClean="0">
                <a:solidFill>
                  <a:srgbClr val="FF0000"/>
                </a:solidFill>
                <a:latin typeface="Times New Roman" pitchFamily="18" charset="0"/>
                <a:cs typeface="Times New Roman" pitchFamily="18" charset="0"/>
              </a:rPr>
            </a:br>
            <a:r>
              <a:rPr lang="en-GB" sz="2000" dirty="0" smtClean="0">
                <a:solidFill>
                  <a:srgbClr val="FF0000"/>
                </a:solidFill>
                <a:latin typeface="Times New Roman" pitchFamily="18" charset="0"/>
                <a:cs typeface="Times New Roman" pitchFamily="18" charset="0"/>
              </a:rPr>
              <a:t> </a:t>
            </a:r>
            <a:br>
              <a:rPr lang="en-GB" sz="2000" dirty="0" smtClean="0">
                <a:solidFill>
                  <a:srgbClr val="FF0000"/>
                </a:solidFill>
                <a:latin typeface="Times New Roman" pitchFamily="18" charset="0"/>
                <a:cs typeface="Times New Roman" pitchFamily="18" charset="0"/>
              </a:rPr>
            </a:br>
            <a:r>
              <a:rPr lang="en-GB" sz="1800" dirty="0" smtClean="0"/>
              <a:t> </a:t>
            </a:r>
            <a:r>
              <a:rPr lang="en-GB" sz="1800" dirty="0" smtClean="0">
                <a:latin typeface="Times New Roman" pitchFamily="18" charset="0"/>
                <a:cs typeface="Times New Roman" pitchFamily="18" charset="0"/>
              </a:rPr>
              <a:t>In today’s talk, I’m going to answer some very basic questions about psychology: First, what is it? Secondly, how does psychology help us in our day-to-day lives? Finally, who are the important names in the history of psychology? OK, let’s answer the first question. What is psychology? Psychology is the study of the mind. It is </a:t>
            </a:r>
            <a:r>
              <a:rPr lang="en-GB" sz="1800" i="1" dirty="0" smtClean="0">
                <a:latin typeface="Times New Roman" pitchFamily="18" charset="0"/>
                <a:cs typeface="Times New Roman" pitchFamily="18" charset="0"/>
              </a:rPr>
              <a:t>not the study </a:t>
            </a:r>
            <a:r>
              <a:rPr lang="en-GB" sz="1800" dirty="0" smtClean="0">
                <a:latin typeface="Times New Roman" pitchFamily="18" charset="0"/>
                <a:cs typeface="Times New Roman" pitchFamily="18" charset="0"/>
              </a:rPr>
              <a:t>of the brain. The brain is physical. You can see a brain, you can touch it, you can even cut it open. The mind is </a:t>
            </a:r>
            <a:r>
              <a:rPr lang="en-GB" sz="1800" i="1" dirty="0" smtClean="0">
                <a:latin typeface="Times New Roman" pitchFamily="18" charset="0"/>
                <a:cs typeface="Times New Roman" pitchFamily="18" charset="0"/>
              </a:rPr>
              <a:t>in the brain but you can’t see it or touch it. We now </a:t>
            </a:r>
            <a:r>
              <a:rPr lang="en-GB" sz="1800" dirty="0" smtClean="0">
                <a:latin typeface="Times New Roman" pitchFamily="18" charset="0"/>
                <a:cs typeface="Times New Roman" pitchFamily="18" charset="0"/>
              </a:rPr>
              <a:t>believe that the mind controls our behaviour. So psychologists study the human mind. Then they try to understand human behaviour. We must understand the mind. Then we can understand the way we think. We can understand the things we say. We can understand the things we do.</a:t>
            </a:r>
            <a:endParaRPr lang="en-GB" sz="1800" dirty="0">
              <a:latin typeface="Times New Roman" pitchFamily="18" charset="0"/>
              <a:cs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txBody>
          <a:bodyPr>
            <a:normAutofit/>
          </a:bodyPr>
          <a:lstStyle/>
          <a:p>
            <a:pPr algn="l"/>
            <a:r>
              <a:rPr lang="en-GB" sz="2400" dirty="0" smtClean="0">
                <a:solidFill>
                  <a:srgbClr val="FF0000"/>
                </a:solidFill>
                <a:latin typeface="Times New Roman" pitchFamily="18" charset="0"/>
                <a:cs typeface="Times New Roman" pitchFamily="18" charset="0"/>
              </a:rPr>
              <a:t>1.3    E        p. 14.  Identifying vowel sounds</a:t>
            </a:r>
            <a:r>
              <a:rPr lang="en-GB" sz="2400" dirty="0" smtClean="0">
                <a:latin typeface="Times New Roman" pitchFamily="18" charset="0"/>
                <a:cs typeface="Times New Roman" pitchFamily="18" charset="0"/>
              </a:rPr>
              <a:t/>
            </a:r>
            <a:br>
              <a:rPr lang="en-GB" sz="2400" dirty="0" smtClean="0">
                <a:latin typeface="Times New Roman" pitchFamily="18" charset="0"/>
                <a:cs typeface="Times New Roman" pitchFamily="18" charset="0"/>
              </a:rPr>
            </a:br>
            <a:r>
              <a:rPr lang="en-GB" sz="2400" dirty="0">
                <a:latin typeface="Times New Roman" pitchFamily="18" charset="0"/>
                <a:cs typeface="Times New Roman" pitchFamily="18" charset="0"/>
              </a:rPr>
              <a:t/>
            </a:r>
            <a:br>
              <a:rPr lang="en-GB" sz="2400" dirty="0">
                <a:latin typeface="Times New Roman" pitchFamily="18" charset="0"/>
                <a:cs typeface="Times New Roman" pitchFamily="18" charset="0"/>
              </a:rPr>
            </a:br>
            <a:r>
              <a:rPr lang="en-GB" sz="2400" dirty="0" smtClean="0">
                <a:latin typeface="Times New Roman" pitchFamily="18" charset="0"/>
                <a:cs typeface="Times New Roman" pitchFamily="18" charset="0"/>
              </a:rPr>
              <a:t/>
            </a:r>
            <a:br>
              <a:rPr lang="en-GB" sz="2400" dirty="0" smtClean="0">
                <a:latin typeface="Times New Roman" pitchFamily="18" charset="0"/>
                <a:cs typeface="Times New Roman" pitchFamily="18" charset="0"/>
              </a:rPr>
            </a:br>
            <a:r>
              <a:rPr lang="en-GB" sz="2400" dirty="0">
                <a:latin typeface="Times New Roman" pitchFamily="18" charset="0"/>
                <a:cs typeface="Times New Roman" pitchFamily="18" charset="0"/>
              </a:rPr>
              <a:t/>
            </a:r>
            <a:br>
              <a:rPr lang="en-GB" sz="2400" dirty="0">
                <a:latin typeface="Times New Roman" pitchFamily="18" charset="0"/>
                <a:cs typeface="Times New Roman" pitchFamily="18" charset="0"/>
              </a:rPr>
            </a:br>
            <a:r>
              <a:rPr lang="en-GB" sz="2400" dirty="0" smtClean="0">
                <a:latin typeface="Times New Roman" pitchFamily="18" charset="0"/>
                <a:cs typeface="Times New Roman" pitchFamily="18" charset="0"/>
              </a:rPr>
              <a:t/>
            </a:r>
            <a:br>
              <a:rPr lang="en-GB" sz="2400" dirty="0" smtClean="0">
                <a:latin typeface="Times New Roman" pitchFamily="18" charset="0"/>
                <a:cs typeface="Times New Roman" pitchFamily="18" charset="0"/>
              </a:rPr>
            </a:br>
            <a:r>
              <a:rPr lang="en-GB" sz="2400" dirty="0">
                <a:latin typeface="Times New Roman" pitchFamily="18" charset="0"/>
                <a:cs typeface="Times New Roman" pitchFamily="18" charset="0"/>
              </a:rPr>
              <a:t/>
            </a:r>
            <a:br>
              <a:rPr lang="en-GB" sz="2400" dirty="0">
                <a:latin typeface="Times New Roman" pitchFamily="18" charset="0"/>
                <a:cs typeface="Times New Roman" pitchFamily="18" charset="0"/>
              </a:rPr>
            </a:br>
            <a:r>
              <a:rPr lang="en-GB" sz="2400" dirty="0" smtClean="0">
                <a:latin typeface="Times New Roman" pitchFamily="18" charset="0"/>
                <a:cs typeface="Times New Roman" pitchFamily="18" charset="0"/>
              </a:rPr>
              <a:t/>
            </a:r>
            <a:br>
              <a:rPr lang="en-GB" sz="2400" dirty="0" smtClean="0">
                <a:latin typeface="Times New Roman" pitchFamily="18" charset="0"/>
                <a:cs typeface="Times New Roman" pitchFamily="18" charset="0"/>
              </a:rPr>
            </a:br>
            <a:r>
              <a:rPr lang="en-GB" sz="2400" dirty="0">
                <a:latin typeface="Times New Roman" pitchFamily="18" charset="0"/>
                <a:cs typeface="Times New Roman" pitchFamily="18" charset="0"/>
              </a:rPr>
              <a:t/>
            </a:r>
            <a:br>
              <a:rPr lang="en-GB" sz="2400" dirty="0">
                <a:latin typeface="Times New Roman" pitchFamily="18" charset="0"/>
                <a:cs typeface="Times New Roman" pitchFamily="18" charset="0"/>
              </a:rPr>
            </a:br>
            <a:r>
              <a:rPr lang="en-GB" sz="2400" dirty="0" smtClean="0">
                <a:latin typeface="Times New Roman" pitchFamily="18" charset="0"/>
                <a:cs typeface="Times New Roman" pitchFamily="18" charset="0"/>
              </a:rPr>
              <a:t/>
            </a:r>
            <a:br>
              <a:rPr lang="en-GB" sz="2400" dirty="0" smtClean="0">
                <a:latin typeface="Times New Roman" pitchFamily="18" charset="0"/>
                <a:cs typeface="Times New Roman" pitchFamily="18" charset="0"/>
              </a:rPr>
            </a:br>
            <a:r>
              <a:rPr lang="en-GB" sz="2400" dirty="0">
                <a:latin typeface="Times New Roman" pitchFamily="18" charset="0"/>
                <a:cs typeface="Times New Roman" pitchFamily="18" charset="0"/>
              </a:rPr>
              <a:t/>
            </a:r>
            <a:br>
              <a:rPr lang="en-GB" sz="2400" dirty="0">
                <a:latin typeface="Times New Roman" pitchFamily="18" charset="0"/>
                <a:cs typeface="Times New Roman" pitchFamily="18" charset="0"/>
              </a:rPr>
            </a:br>
            <a:r>
              <a:rPr lang="en-GB" sz="2400" dirty="0" smtClean="0">
                <a:latin typeface="Times New Roman" pitchFamily="18" charset="0"/>
                <a:cs typeface="Times New Roman" pitchFamily="18" charset="0"/>
              </a:rPr>
              <a:t/>
            </a:r>
            <a:br>
              <a:rPr lang="en-GB" sz="2400" dirty="0" smtClean="0">
                <a:latin typeface="Times New Roman" pitchFamily="18" charset="0"/>
                <a:cs typeface="Times New Roman" pitchFamily="18" charset="0"/>
              </a:rPr>
            </a:br>
            <a:r>
              <a:rPr lang="en-GB" sz="2400" dirty="0">
                <a:latin typeface="Times New Roman" pitchFamily="18" charset="0"/>
                <a:cs typeface="Times New Roman" pitchFamily="18" charset="0"/>
              </a:rPr>
              <a:t/>
            </a:r>
            <a:br>
              <a:rPr lang="en-GB" sz="2400" dirty="0">
                <a:latin typeface="Times New Roman" pitchFamily="18" charset="0"/>
                <a:cs typeface="Times New Roman" pitchFamily="18" charset="0"/>
              </a:rPr>
            </a:br>
            <a:r>
              <a:rPr lang="en-GB" sz="2400" dirty="0" smtClean="0">
                <a:latin typeface="Times New Roman" pitchFamily="18" charset="0"/>
                <a:cs typeface="Times New Roman" pitchFamily="18" charset="0"/>
              </a:rPr>
              <a:t/>
            </a:r>
            <a:br>
              <a:rPr lang="en-GB" sz="2400" dirty="0" smtClean="0">
                <a:latin typeface="Times New Roman" pitchFamily="18" charset="0"/>
                <a:cs typeface="Times New Roman" pitchFamily="18" charset="0"/>
              </a:rPr>
            </a:br>
            <a:endParaRPr lang="en-GB" sz="2400" dirty="0">
              <a:latin typeface="Times New Roman" pitchFamily="18" charset="0"/>
              <a:cs typeface="Times New Roman" pitchFamily="18" charset="0"/>
            </a:endParaRPr>
          </a:p>
        </p:txBody>
      </p:sp>
      <p:graphicFrame>
        <p:nvGraphicFramePr>
          <p:cNvPr id="4" name="Table 3"/>
          <p:cNvGraphicFramePr>
            <a:graphicFrameLocks noGrp="1"/>
          </p:cNvGraphicFramePr>
          <p:nvPr/>
        </p:nvGraphicFramePr>
        <p:xfrm>
          <a:off x="214282" y="1928802"/>
          <a:ext cx="4101722" cy="2377440"/>
        </p:xfrm>
        <a:graphic>
          <a:graphicData uri="http://schemas.openxmlformats.org/drawingml/2006/table">
            <a:tbl>
              <a:tblPr firstRow="1">
                <a:tableStyleId>{37CE84F3-28C3-443E-9E96-99CF82512B78}</a:tableStyleId>
              </a:tblPr>
              <a:tblGrid>
                <a:gridCol w="1454466"/>
                <a:gridCol w="754005"/>
                <a:gridCol w="863363"/>
                <a:gridCol w="1029888"/>
              </a:tblGrid>
              <a:tr h="370840">
                <a:tc>
                  <a:txBody>
                    <a:bodyPr/>
                    <a:lstStyle/>
                    <a:p>
                      <a:endParaRPr lang="en-GB"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Aft>
                          <a:spcPts val="0"/>
                        </a:spcAft>
                      </a:pPr>
                      <a:r>
                        <a:rPr lang="en-GB" sz="2000">
                          <a:solidFill>
                            <a:schemeClr val="tx1"/>
                          </a:solidFill>
                          <a:latin typeface="Times New Roman"/>
                          <a:ea typeface="Calibri"/>
                          <a:cs typeface="Times New Roman"/>
                        </a:rPr>
                        <a:t>/I/</a:t>
                      </a:r>
                      <a:endParaRPr lang="en-GB" sz="2000">
                        <a:solidFill>
                          <a:schemeClr val="tx1"/>
                        </a:solidFill>
                        <a:latin typeface="Times New Roman"/>
                        <a:ea typeface="Calibri"/>
                        <a:cs typeface="Aria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Aft>
                          <a:spcPts val="0"/>
                        </a:spcAft>
                      </a:pPr>
                      <a:r>
                        <a:rPr lang="en-GB" sz="2000" dirty="0">
                          <a:solidFill>
                            <a:schemeClr val="tx1"/>
                          </a:solidFill>
                          <a:latin typeface="Times New Roman"/>
                          <a:ea typeface="Calibri"/>
                          <a:cs typeface="Times New Roman"/>
                        </a:rPr>
                        <a:t>/</a:t>
                      </a:r>
                      <a:r>
                        <a:rPr lang="en-GB" sz="2000" dirty="0" err="1">
                          <a:solidFill>
                            <a:schemeClr val="tx1"/>
                          </a:solidFill>
                          <a:latin typeface="Times New Roman"/>
                          <a:ea typeface="Calibri"/>
                          <a:cs typeface="Times New Roman"/>
                        </a:rPr>
                        <a:t>i</a:t>
                      </a:r>
                      <a:r>
                        <a:rPr lang="en-GB" sz="2000" dirty="0">
                          <a:solidFill>
                            <a:schemeClr val="tx1"/>
                          </a:solidFill>
                          <a:latin typeface="Times New Roman"/>
                          <a:ea typeface="Calibri"/>
                          <a:cs typeface="Times New Roman"/>
                        </a:rPr>
                        <a:t>:/</a:t>
                      </a:r>
                      <a:endParaRPr lang="en-GB" sz="2000" dirty="0">
                        <a:solidFill>
                          <a:schemeClr val="tx1"/>
                        </a:solidFill>
                        <a:latin typeface="Times New Roman"/>
                        <a:ea typeface="Calibri"/>
                        <a:cs typeface="Aria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pPr algn="ctr">
                        <a:lnSpc>
                          <a:spcPct val="115000"/>
                        </a:lnSpc>
                        <a:spcAft>
                          <a:spcPts val="0"/>
                        </a:spcAft>
                      </a:pPr>
                      <a:r>
                        <a:rPr lang="en-GB" sz="2000" dirty="0">
                          <a:solidFill>
                            <a:schemeClr val="tx1"/>
                          </a:solidFill>
                          <a:latin typeface="Times New Roman"/>
                          <a:ea typeface="Calibri"/>
                          <a:cs typeface="Times New Roman"/>
                        </a:rPr>
                        <a:t>1</a:t>
                      </a:r>
                      <a:endParaRPr lang="en-GB" sz="2000" dirty="0">
                        <a:solidFill>
                          <a:schemeClr val="tx1"/>
                        </a:solidFill>
                        <a:latin typeface="Times New Roman"/>
                        <a:ea typeface="Calibri"/>
                        <a:cs typeface="Aria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Aft>
                          <a:spcPts val="0"/>
                        </a:spcAft>
                      </a:pPr>
                      <a:r>
                        <a:rPr lang="en-GB" sz="2000" dirty="0">
                          <a:solidFill>
                            <a:schemeClr val="tx1"/>
                          </a:solidFill>
                          <a:latin typeface="Times New Roman"/>
                          <a:ea typeface="Calibri"/>
                          <a:cs typeface="Times New Roman"/>
                        </a:rPr>
                        <a:t>in</a:t>
                      </a:r>
                      <a:endParaRPr lang="en-GB" sz="2000" dirty="0">
                        <a:solidFill>
                          <a:schemeClr val="tx1"/>
                        </a:solidFill>
                        <a:latin typeface="Times New Roman"/>
                        <a:ea typeface="Calibri"/>
                        <a:cs typeface="Aria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2000" kern="1200" dirty="0" smtClean="0">
                          <a:solidFill>
                            <a:schemeClr val="tx1"/>
                          </a:solidFill>
                          <a:latin typeface="+mn-lt"/>
                          <a:ea typeface="+mn-ea"/>
                          <a:cs typeface="+mn-cs"/>
                        </a:rPr>
                        <a:t>✓</a:t>
                      </a:r>
                      <a:endParaRPr lang="en-GB" sz="2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sz="200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pPr algn="ctr">
                        <a:lnSpc>
                          <a:spcPct val="115000"/>
                        </a:lnSpc>
                        <a:spcAft>
                          <a:spcPts val="0"/>
                        </a:spcAft>
                      </a:pPr>
                      <a:r>
                        <a:rPr lang="en-GB" sz="2000">
                          <a:solidFill>
                            <a:schemeClr val="tx1"/>
                          </a:solidFill>
                          <a:latin typeface="Times New Roman"/>
                          <a:ea typeface="Calibri"/>
                          <a:cs typeface="Times New Roman"/>
                        </a:rPr>
                        <a:t>2</a:t>
                      </a:r>
                      <a:endParaRPr lang="en-GB" sz="2000">
                        <a:solidFill>
                          <a:schemeClr val="tx1"/>
                        </a:solidFill>
                        <a:latin typeface="Times New Roman"/>
                        <a:ea typeface="Calibri"/>
                        <a:cs typeface="Aria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Aft>
                          <a:spcPts val="0"/>
                        </a:spcAft>
                      </a:pPr>
                      <a:r>
                        <a:rPr lang="en-GB" sz="2000">
                          <a:solidFill>
                            <a:schemeClr val="tx1"/>
                          </a:solidFill>
                          <a:latin typeface="Times New Roman"/>
                          <a:ea typeface="Calibri"/>
                          <a:cs typeface="Times New Roman"/>
                        </a:rPr>
                        <a:t>fee</a:t>
                      </a:r>
                      <a:endParaRPr lang="en-GB" sz="2000">
                        <a:solidFill>
                          <a:schemeClr val="tx1"/>
                        </a:solidFill>
                        <a:latin typeface="Times New Roman"/>
                        <a:ea typeface="Calibri"/>
                        <a:cs typeface="Aria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sz="2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2000" dirty="0" smtClean="0">
                          <a:solidFill>
                            <a:schemeClr val="tx1"/>
                          </a:solidFill>
                          <a:latin typeface="MS Mincho"/>
                          <a:cs typeface="Arial"/>
                        </a:rPr>
                        <a:t>✓</a:t>
                      </a:r>
                      <a:endParaRPr lang="en-GB" sz="2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pPr algn="ctr">
                        <a:lnSpc>
                          <a:spcPct val="115000"/>
                        </a:lnSpc>
                        <a:spcAft>
                          <a:spcPts val="0"/>
                        </a:spcAft>
                      </a:pPr>
                      <a:r>
                        <a:rPr lang="en-GB" sz="2000">
                          <a:solidFill>
                            <a:schemeClr val="tx1"/>
                          </a:solidFill>
                          <a:latin typeface="Times New Roman"/>
                          <a:ea typeface="Calibri"/>
                          <a:cs typeface="Times New Roman"/>
                        </a:rPr>
                        <a:t>3</a:t>
                      </a:r>
                      <a:endParaRPr lang="en-GB" sz="2000">
                        <a:solidFill>
                          <a:schemeClr val="tx1"/>
                        </a:solidFill>
                        <a:latin typeface="Times New Roman"/>
                        <a:ea typeface="Calibri"/>
                        <a:cs typeface="Aria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Aft>
                          <a:spcPts val="0"/>
                        </a:spcAft>
                      </a:pPr>
                      <a:r>
                        <a:rPr lang="en-GB" sz="2000">
                          <a:solidFill>
                            <a:schemeClr val="tx1"/>
                          </a:solidFill>
                          <a:latin typeface="Times New Roman"/>
                          <a:ea typeface="Calibri"/>
                          <a:cs typeface="Times New Roman"/>
                        </a:rPr>
                        <a:t>teach</a:t>
                      </a:r>
                      <a:endParaRPr lang="en-GB" sz="2000">
                        <a:solidFill>
                          <a:schemeClr val="tx1"/>
                        </a:solidFill>
                        <a:latin typeface="Times New Roman"/>
                        <a:ea typeface="Calibri"/>
                        <a:cs typeface="Aria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sz="2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2000" dirty="0" smtClean="0">
                          <a:solidFill>
                            <a:schemeClr val="tx1"/>
                          </a:solidFill>
                          <a:latin typeface="MS Mincho"/>
                          <a:cs typeface="Arial"/>
                        </a:rPr>
                        <a:t>✓</a:t>
                      </a:r>
                      <a:endParaRPr lang="en-GB" sz="2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pPr algn="ctr">
                        <a:lnSpc>
                          <a:spcPct val="115000"/>
                        </a:lnSpc>
                        <a:spcAft>
                          <a:spcPts val="0"/>
                        </a:spcAft>
                      </a:pPr>
                      <a:r>
                        <a:rPr lang="en-GB" sz="2000">
                          <a:solidFill>
                            <a:schemeClr val="tx1"/>
                          </a:solidFill>
                          <a:latin typeface="Times New Roman"/>
                          <a:ea typeface="Calibri"/>
                          <a:cs typeface="Times New Roman"/>
                        </a:rPr>
                        <a:t>4</a:t>
                      </a:r>
                      <a:endParaRPr lang="en-GB" sz="2000">
                        <a:solidFill>
                          <a:schemeClr val="tx1"/>
                        </a:solidFill>
                        <a:latin typeface="Times New Roman"/>
                        <a:ea typeface="Calibri"/>
                        <a:cs typeface="Aria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Aft>
                          <a:spcPts val="0"/>
                        </a:spcAft>
                      </a:pPr>
                      <a:r>
                        <a:rPr lang="en-GB" sz="2000">
                          <a:solidFill>
                            <a:schemeClr val="tx1"/>
                          </a:solidFill>
                          <a:latin typeface="Times New Roman"/>
                          <a:ea typeface="Calibri"/>
                          <a:cs typeface="Times New Roman"/>
                        </a:rPr>
                        <a:t>mean</a:t>
                      </a:r>
                      <a:endParaRPr lang="en-GB" sz="2000">
                        <a:solidFill>
                          <a:schemeClr val="tx1"/>
                        </a:solidFill>
                        <a:latin typeface="Times New Roman"/>
                        <a:ea typeface="Calibri"/>
                        <a:cs typeface="Aria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sz="2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2000" dirty="0" smtClean="0">
                          <a:solidFill>
                            <a:schemeClr val="tx1"/>
                          </a:solidFill>
                          <a:latin typeface="MS Mincho"/>
                          <a:cs typeface="Arial"/>
                        </a:rPr>
                        <a:t>✓</a:t>
                      </a:r>
                      <a:endParaRPr lang="en-GB" sz="2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pPr algn="ctr">
                        <a:lnSpc>
                          <a:spcPct val="115000"/>
                        </a:lnSpc>
                        <a:spcAft>
                          <a:spcPts val="0"/>
                        </a:spcAft>
                      </a:pPr>
                      <a:r>
                        <a:rPr lang="en-GB" sz="2000">
                          <a:solidFill>
                            <a:schemeClr val="tx1"/>
                          </a:solidFill>
                          <a:latin typeface="Times New Roman"/>
                          <a:ea typeface="Calibri"/>
                          <a:cs typeface="Times New Roman"/>
                        </a:rPr>
                        <a:t>5</a:t>
                      </a:r>
                      <a:endParaRPr lang="en-GB" sz="2000">
                        <a:solidFill>
                          <a:schemeClr val="tx1"/>
                        </a:solidFill>
                        <a:latin typeface="Times New Roman"/>
                        <a:ea typeface="Calibri"/>
                        <a:cs typeface="Aria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Aft>
                          <a:spcPts val="0"/>
                        </a:spcAft>
                      </a:pPr>
                      <a:r>
                        <a:rPr lang="en-GB" sz="2000" dirty="0">
                          <a:solidFill>
                            <a:schemeClr val="tx1"/>
                          </a:solidFill>
                          <a:latin typeface="Times New Roman"/>
                          <a:ea typeface="Calibri"/>
                          <a:cs typeface="Times New Roman"/>
                        </a:rPr>
                        <a:t>b</a:t>
                      </a:r>
                      <a:r>
                        <a:rPr lang="en-GB" sz="2000" u="sng" dirty="0">
                          <a:solidFill>
                            <a:schemeClr val="tx1"/>
                          </a:solidFill>
                          <a:latin typeface="Times New Roman"/>
                          <a:ea typeface="Calibri"/>
                          <a:cs typeface="Times New Roman"/>
                        </a:rPr>
                        <a:t>e</a:t>
                      </a:r>
                      <a:r>
                        <a:rPr lang="en-GB" sz="2000" dirty="0">
                          <a:solidFill>
                            <a:schemeClr val="tx1"/>
                          </a:solidFill>
                          <a:latin typeface="Times New Roman"/>
                          <a:ea typeface="Calibri"/>
                          <a:cs typeface="Times New Roman"/>
                        </a:rPr>
                        <a:t>gin</a:t>
                      </a:r>
                      <a:endParaRPr lang="en-GB" sz="2000" dirty="0">
                        <a:solidFill>
                          <a:schemeClr val="tx1"/>
                        </a:solidFill>
                        <a:latin typeface="Times New Roman"/>
                        <a:ea typeface="Calibri"/>
                        <a:cs typeface="Aria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2000" kern="1200" dirty="0" smtClean="0">
                          <a:solidFill>
                            <a:schemeClr val="tx1"/>
                          </a:solidFill>
                          <a:latin typeface="+mn-lt"/>
                          <a:ea typeface="+mn-ea"/>
                          <a:cs typeface="+mn-cs"/>
                        </a:rPr>
                        <a:t>✓</a:t>
                      </a:r>
                      <a:endParaRPr lang="en-GB" sz="2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sz="2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graphicFrame>
        <p:nvGraphicFramePr>
          <p:cNvPr id="5" name="Table 4"/>
          <p:cNvGraphicFramePr>
            <a:graphicFrameLocks noGrp="1"/>
          </p:cNvGraphicFramePr>
          <p:nvPr/>
        </p:nvGraphicFramePr>
        <p:xfrm>
          <a:off x="4500562" y="1928802"/>
          <a:ext cx="4101722" cy="2377440"/>
        </p:xfrm>
        <a:graphic>
          <a:graphicData uri="http://schemas.openxmlformats.org/drawingml/2006/table">
            <a:tbl>
              <a:tblPr firstRow="1">
                <a:tableStyleId>{37CE84F3-28C3-443E-9E96-99CF82512B78}</a:tableStyleId>
              </a:tblPr>
              <a:tblGrid>
                <a:gridCol w="1454466"/>
                <a:gridCol w="754005"/>
                <a:gridCol w="791925"/>
                <a:gridCol w="1101326"/>
              </a:tblGrid>
              <a:tr h="370840">
                <a:tc>
                  <a:txBody>
                    <a:bodyPr/>
                    <a:lstStyle/>
                    <a:p>
                      <a:endParaRPr lang="en-GB"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Aft>
                          <a:spcPts val="0"/>
                        </a:spcAft>
                      </a:pPr>
                      <a:r>
                        <a:rPr lang="en-GB" sz="2000">
                          <a:solidFill>
                            <a:schemeClr val="tx1"/>
                          </a:solidFill>
                          <a:latin typeface="Times New Roman"/>
                          <a:ea typeface="Calibri"/>
                          <a:cs typeface="Times New Roman"/>
                        </a:rPr>
                        <a:t>/I/</a:t>
                      </a:r>
                      <a:endParaRPr lang="en-GB" sz="2000">
                        <a:solidFill>
                          <a:schemeClr val="tx1"/>
                        </a:solidFill>
                        <a:latin typeface="Times New Roman"/>
                        <a:ea typeface="Calibri"/>
                        <a:cs typeface="Aria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Aft>
                          <a:spcPts val="0"/>
                        </a:spcAft>
                      </a:pPr>
                      <a:r>
                        <a:rPr lang="en-GB" sz="2000" dirty="0">
                          <a:solidFill>
                            <a:schemeClr val="tx1"/>
                          </a:solidFill>
                          <a:latin typeface="Times New Roman"/>
                          <a:ea typeface="Calibri"/>
                          <a:cs typeface="Times New Roman"/>
                        </a:rPr>
                        <a:t>/</a:t>
                      </a:r>
                      <a:r>
                        <a:rPr lang="en-GB" sz="2000" dirty="0" err="1">
                          <a:solidFill>
                            <a:schemeClr val="tx1"/>
                          </a:solidFill>
                          <a:latin typeface="Times New Roman"/>
                          <a:ea typeface="Calibri"/>
                          <a:cs typeface="Times New Roman"/>
                        </a:rPr>
                        <a:t>i</a:t>
                      </a:r>
                      <a:r>
                        <a:rPr lang="en-GB" sz="2000" dirty="0">
                          <a:solidFill>
                            <a:schemeClr val="tx1"/>
                          </a:solidFill>
                          <a:latin typeface="Times New Roman"/>
                          <a:ea typeface="Calibri"/>
                          <a:cs typeface="Times New Roman"/>
                        </a:rPr>
                        <a:t>:/</a:t>
                      </a:r>
                      <a:endParaRPr lang="en-GB" sz="2000" dirty="0">
                        <a:solidFill>
                          <a:schemeClr val="tx1"/>
                        </a:solidFill>
                        <a:latin typeface="Times New Roman"/>
                        <a:ea typeface="Calibri"/>
                        <a:cs typeface="Aria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pPr algn="ctr">
                        <a:lnSpc>
                          <a:spcPct val="115000"/>
                        </a:lnSpc>
                        <a:spcAft>
                          <a:spcPts val="0"/>
                        </a:spcAft>
                      </a:pPr>
                      <a:r>
                        <a:rPr lang="en-GB" sz="2000">
                          <a:solidFill>
                            <a:schemeClr val="tx1"/>
                          </a:solidFill>
                          <a:latin typeface="Times New Roman"/>
                          <a:ea typeface="Calibri"/>
                          <a:cs typeface="Times New Roman"/>
                        </a:rPr>
                        <a:t>6</a:t>
                      </a:r>
                      <a:endParaRPr lang="en-GB" sz="2000">
                        <a:solidFill>
                          <a:schemeClr val="tx1"/>
                        </a:solidFill>
                        <a:latin typeface="Times New Roman"/>
                        <a:ea typeface="Calibri"/>
                        <a:cs typeface="Aria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Aft>
                          <a:spcPts val="0"/>
                        </a:spcAft>
                      </a:pPr>
                      <a:r>
                        <a:rPr lang="en-GB" sz="2000">
                          <a:solidFill>
                            <a:schemeClr val="tx1"/>
                          </a:solidFill>
                          <a:latin typeface="Times New Roman"/>
                          <a:ea typeface="Calibri"/>
                          <a:cs typeface="Times New Roman"/>
                        </a:rPr>
                        <a:t>free</a:t>
                      </a:r>
                      <a:endParaRPr lang="en-GB" sz="2000">
                        <a:solidFill>
                          <a:schemeClr val="tx1"/>
                        </a:solidFill>
                        <a:latin typeface="Times New Roman"/>
                        <a:ea typeface="Calibri"/>
                        <a:cs typeface="Aria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2000" smtClean="0">
                          <a:solidFill>
                            <a:srgbClr val="273D49"/>
                          </a:solidFill>
                          <a:latin typeface="MS Mincho"/>
                          <a:cs typeface="Arial"/>
                        </a:rPr>
                        <a:t>✓</a:t>
                      </a:r>
                      <a:endParaRPr lang="en-GB"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pPr algn="ctr">
                        <a:lnSpc>
                          <a:spcPct val="115000"/>
                        </a:lnSpc>
                        <a:spcAft>
                          <a:spcPts val="0"/>
                        </a:spcAft>
                      </a:pPr>
                      <a:r>
                        <a:rPr lang="en-GB" sz="2000" dirty="0">
                          <a:solidFill>
                            <a:schemeClr val="tx1"/>
                          </a:solidFill>
                          <a:latin typeface="Times New Roman"/>
                          <a:ea typeface="Calibri"/>
                          <a:cs typeface="Times New Roman"/>
                        </a:rPr>
                        <a:t>7</a:t>
                      </a:r>
                      <a:endParaRPr lang="en-GB" sz="2000" dirty="0">
                        <a:solidFill>
                          <a:schemeClr val="tx1"/>
                        </a:solidFill>
                        <a:latin typeface="Times New Roman"/>
                        <a:ea typeface="Calibri"/>
                        <a:cs typeface="Aria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Aft>
                          <a:spcPts val="0"/>
                        </a:spcAft>
                      </a:pPr>
                      <a:r>
                        <a:rPr lang="en-GB" sz="2000">
                          <a:solidFill>
                            <a:schemeClr val="tx1"/>
                          </a:solidFill>
                          <a:latin typeface="Times New Roman"/>
                          <a:ea typeface="Calibri"/>
                          <a:cs typeface="Times New Roman"/>
                        </a:rPr>
                        <a:t>meet</a:t>
                      </a:r>
                      <a:endParaRPr lang="en-GB" sz="2000">
                        <a:solidFill>
                          <a:schemeClr val="tx1"/>
                        </a:solidFill>
                        <a:latin typeface="Times New Roman"/>
                        <a:ea typeface="Calibri"/>
                        <a:cs typeface="Aria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2000" dirty="0" smtClean="0">
                          <a:solidFill>
                            <a:srgbClr val="273D49"/>
                          </a:solidFill>
                          <a:latin typeface="MS Mincho"/>
                          <a:cs typeface="Arial"/>
                        </a:rPr>
                        <a:t>✓</a:t>
                      </a:r>
                      <a:endParaRPr lang="en-GB"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pPr algn="ctr">
                        <a:lnSpc>
                          <a:spcPct val="115000"/>
                        </a:lnSpc>
                        <a:spcAft>
                          <a:spcPts val="0"/>
                        </a:spcAft>
                      </a:pPr>
                      <a:r>
                        <a:rPr lang="en-GB" sz="2000" dirty="0">
                          <a:solidFill>
                            <a:schemeClr val="tx1"/>
                          </a:solidFill>
                          <a:latin typeface="Times New Roman"/>
                          <a:ea typeface="Calibri"/>
                          <a:cs typeface="Times New Roman"/>
                        </a:rPr>
                        <a:t>8</a:t>
                      </a:r>
                      <a:endParaRPr lang="en-GB" sz="2000" dirty="0">
                        <a:solidFill>
                          <a:schemeClr val="tx1"/>
                        </a:solidFill>
                        <a:latin typeface="Times New Roman"/>
                        <a:ea typeface="Calibri"/>
                        <a:cs typeface="Aria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Aft>
                          <a:spcPts val="0"/>
                        </a:spcAft>
                      </a:pPr>
                      <a:r>
                        <a:rPr lang="en-GB" sz="2000">
                          <a:solidFill>
                            <a:schemeClr val="tx1"/>
                          </a:solidFill>
                          <a:latin typeface="Times New Roman"/>
                          <a:ea typeface="Calibri"/>
                          <a:cs typeface="Times New Roman"/>
                        </a:rPr>
                        <a:t>ill</a:t>
                      </a:r>
                      <a:endParaRPr lang="en-GB" sz="2000">
                        <a:solidFill>
                          <a:schemeClr val="tx1"/>
                        </a:solidFill>
                        <a:latin typeface="Times New Roman"/>
                        <a:ea typeface="Calibri"/>
                        <a:cs typeface="Aria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2000" smtClean="0">
                          <a:solidFill>
                            <a:srgbClr val="273D49"/>
                          </a:solidFill>
                          <a:latin typeface="MS Mincho"/>
                          <a:cs typeface="Arial"/>
                        </a:rPr>
                        <a:t>✓</a:t>
                      </a:r>
                      <a:endParaRPr lang="en-GB"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pPr algn="ctr">
                        <a:lnSpc>
                          <a:spcPct val="115000"/>
                        </a:lnSpc>
                        <a:spcAft>
                          <a:spcPts val="0"/>
                        </a:spcAft>
                      </a:pPr>
                      <a:r>
                        <a:rPr lang="en-GB" sz="2000">
                          <a:solidFill>
                            <a:schemeClr val="tx1"/>
                          </a:solidFill>
                          <a:latin typeface="Times New Roman"/>
                          <a:ea typeface="Calibri"/>
                          <a:cs typeface="Times New Roman"/>
                        </a:rPr>
                        <a:t>9</a:t>
                      </a:r>
                      <a:endParaRPr lang="en-GB" sz="2000">
                        <a:solidFill>
                          <a:schemeClr val="tx1"/>
                        </a:solidFill>
                        <a:latin typeface="Times New Roman"/>
                        <a:ea typeface="Calibri"/>
                        <a:cs typeface="Aria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Aft>
                          <a:spcPts val="0"/>
                        </a:spcAft>
                      </a:pPr>
                      <a:r>
                        <a:rPr lang="en-GB" sz="2000" dirty="0">
                          <a:solidFill>
                            <a:schemeClr val="tx1"/>
                          </a:solidFill>
                          <a:latin typeface="Times New Roman"/>
                          <a:ea typeface="Calibri"/>
                          <a:cs typeface="Times New Roman"/>
                        </a:rPr>
                        <a:t>it</a:t>
                      </a:r>
                      <a:endParaRPr lang="en-GB" sz="2000" dirty="0">
                        <a:solidFill>
                          <a:schemeClr val="tx1"/>
                        </a:solidFill>
                        <a:latin typeface="Times New Roman"/>
                        <a:ea typeface="Calibri"/>
                        <a:cs typeface="Aria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2000" smtClean="0">
                          <a:solidFill>
                            <a:srgbClr val="273D49"/>
                          </a:solidFill>
                          <a:latin typeface="MS Mincho"/>
                          <a:cs typeface="Arial"/>
                        </a:rPr>
                        <a:t>✓</a:t>
                      </a:r>
                      <a:endParaRPr lang="en-GB"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pPr algn="ctr">
                        <a:lnSpc>
                          <a:spcPct val="115000"/>
                        </a:lnSpc>
                        <a:spcAft>
                          <a:spcPts val="0"/>
                        </a:spcAft>
                      </a:pPr>
                      <a:r>
                        <a:rPr lang="en-GB" sz="2000">
                          <a:solidFill>
                            <a:schemeClr val="tx1"/>
                          </a:solidFill>
                          <a:latin typeface="Times New Roman"/>
                          <a:ea typeface="Calibri"/>
                          <a:cs typeface="Times New Roman"/>
                        </a:rPr>
                        <a:t>10</a:t>
                      </a:r>
                      <a:endParaRPr lang="en-GB" sz="2000">
                        <a:solidFill>
                          <a:schemeClr val="tx1"/>
                        </a:solidFill>
                        <a:latin typeface="Times New Roman"/>
                        <a:ea typeface="Calibri"/>
                        <a:cs typeface="Aria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Aft>
                          <a:spcPts val="0"/>
                        </a:spcAft>
                      </a:pPr>
                      <a:r>
                        <a:rPr lang="en-GB" sz="2000" dirty="0">
                          <a:solidFill>
                            <a:schemeClr val="tx1"/>
                          </a:solidFill>
                          <a:latin typeface="Times New Roman"/>
                          <a:ea typeface="Calibri"/>
                          <a:cs typeface="Times New Roman"/>
                        </a:rPr>
                        <a:t>g</a:t>
                      </a:r>
                      <a:r>
                        <a:rPr lang="en-GB" sz="2000" u="sng" dirty="0">
                          <a:solidFill>
                            <a:schemeClr val="tx1"/>
                          </a:solidFill>
                          <a:latin typeface="Times New Roman"/>
                          <a:ea typeface="Calibri"/>
                          <a:cs typeface="Times New Roman"/>
                        </a:rPr>
                        <a:t>i</a:t>
                      </a:r>
                      <a:r>
                        <a:rPr lang="en-GB" sz="2000" dirty="0">
                          <a:solidFill>
                            <a:schemeClr val="tx1"/>
                          </a:solidFill>
                          <a:latin typeface="Times New Roman"/>
                          <a:ea typeface="Calibri"/>
                          <a:cs typeface="Times New Roman"/>
                        </a:rPr>
                        <a:t>ve</a:t>
                      </a:r>
                      <a:endParaRPr lang="en-GB" sz="2000" dirty="0">
                        <a:solidFill>
                          <a:schemeClr val="tx1"/>
                        </a:solidFill>
                        <a:latin typeface="Times New Roman"/>
                        <a:ea typeface="Calibri"/>
                        <a:cs typeface="Aria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2000" dirty="0" smtClean="0">
                          <a:solidFill>
                            <a:srgbClr val="273D49"/>
                          </a:solidFill>
                          <a:latin typeface="MS Mincho"/>
                          <a:cs typeface="Arial"/>
                        </a:rPr>
                        <a:t>✓</a:t>
                      </a:r>
                      <a:endParaRPr lang="en-GB"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6" name="5-Point Star 5"/>
          <p:cNvSpPr/>
          <p:nvPr/>
        </p:nvSpPr>
        <p:spPr>
          <a:xfrm>
            <a:off x="8572528" y="500042"/>
            <a:ext cx="214314" cy="214314"/>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txBody>
          <a:bodyPr>
            <a:noAutofit/>
          </a:bodyPr>
          <a:lstStyle/>
          <a:p>
            <a:pPr algn="l">
              <a:lnSpc>
                <a:spcPct val="150000"/>
              </a:lnSpc>
            </a:pPr>
            <a:r>
              <a:rPr lang="en-GB" sz="2000" dirty="0" smtClean="0">
                <a:solidFill>
                  <a:srgbClr val="FF0000"/>
                </a:solidFill>
                <a:latin typeface="Times New Roman" pitchFamily="18" charset="0"/>
                <a:cs typeface="Times New Roman" pitchFamily="18" charset="0"/>
              </a:rPr>
              <a:t/>
            </a:r>
            <a:br>
              <a:rPr lang="en-GB" sz="2000" dirty="0" smtClean="0">
                <a:solidFill>
                  <a:srgbClr val="FF0000"/>
                </a:solidFill>
                <a:latin typeface="Times New Roman" pitchFamily="18" charset="0"/>
                <a:cs typeface="Times New Roman" pitchFamily="18" charset="0"/>
              </a:rPr>
            </a:br>
            <a:r>
              <a:rPr lang="en-GB" sz="2000" dirty="0" smtClean="0">
                <a:solidFill>
                  <a:srgbClr val="FF0000"/>
                </a:solidFill>
                <a:latin typeface="Times New Roman" pitchFamily="18" charset="0"/>
                <a:cs typeface="Times New Roman" pitchFamily="18" charset="0"/>
              </a:rPr>
              <a:t> </a:t>
            </a:r>
            <a:br>
              <a:rPr lang="en-GB" sz="2000" dirty="0" smtClean="0">
                <a:solidFill>
                  <a:srgbClr val="FF0000"/>
                </a:solidFill>
                <a:latin typeface="Times New Roman" pitchFamily="18" charset="0"/>
                <a:cs typeface="Times New Roman" pitchFamily="18" charset="0"/>
              </a:rPr>
            </a:br>
            <a:endParaRPr lang="en-GB" sz="1800" dirty="0">
              <a:latin typeface="Times New Roman" pitchFamily="18" charset="0"/>
              <a:cs typeface="Times New Roman" pitchFamily="18" charset="0"/>
            </a:endParaRPr>
          </a:p>
        </p:txBody>
      </p:sp>
      <p:graphicFrame>
        <p:nvGraphicFramePr>
          <p:cNvPr id="3" name="Table 2"/>
          <p:cNvGraphicFramePr>
            <a:graphicFrameLocks noGrp="1"/>
          </p:cNvGraphicFramePr>
          <p:nvPr/>
        </p:nvGraphicFramePr>
        <p:xfrm>
          <a:off x="1571604" y="2000240"/>
          <a:ext cx="6096000" cy="2591012"/>
        </p:xfrm>
        <a:graphic>
          <a:graphicData uri="http://schemas.openxmlformats.org/drawingml/2006/table">
            <a:tbl>
              <a:tblPr firstRow="1" bandRow="1">
                <a:tableStyleId>{5C22544A-7EE6-4342-B048-85BDC9FD1C3A}</a:tableStyleId>
              </a:tblPr>
              <a:tblGrid>
                <a:gridCol w="3048000"/>
                <a:gridCol w="3048000"/>
              </a:tblGrid>
              <a:tr h="701146">
                <a:tc>
                  <a:txBody>
                    <a:bodyPr/>
                    <a:lstStyle/>
                    <a:p>
                      <a:pPr marL="0" algn="l" defTabSz="914400" rtl="0" eaLnBrk="1" latinLnBrk="0" hangingPunct="1"/>
                      <a:r>
                        <a:rPr lang="en-GB" sz="1800" b="0" kern="1200" baseline="0" dirty="0" smtClean="0">
                          <a:solidFill>
                            <a:schemeClr val="dk1"/>
                          </a:solidFill>
                          <a:latin typeface="Times New Roman" pitchFamily="18" charset="0"/>
                          <a:ea typeface="+mn-ea"/>
                          <a:cs typeface="Times New Roman" pitchFamily="18" charset="0"/>
                        </a:rPr>
                        <a:t>Psych. =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lgn="l" defTabSz="914400" rtl="0" eaLnBrk="1" latinLnBrk="0" hangingPunct="1"/>
                      <a:r>
                        <a:rPr lang="en-GB" sz="1800" b="0" kern="1200" baseline="0" dirty="0" smtClean="0">
                          <a:solidFill>
                            <a:schemeClr val="dk1"/>
                          </a:solidFill>
                          <a:latin typeface="Times New Roman" pitchFamily="18" charset="0"/>
                          <a:ea typeface="+mn-ea"/>
                          <a:cs typeface="Times New Roman" pitchFamily="18" charset="0"/>
                        </a:rPr>
                        <a:t>study of mind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701146">
                <a:tc>
                  <a:txBody>
                    <a:bodyPr/>
                    <a:lstStyle/>
                    <a:p>
                      <a:r>
                        <a:rPr lang="en-GB" sz="1800" b="0" kern="1200" baseline="0" dirty="0" smtClean="0">
                          <a:solidFill>
                            <a:schemeClr val="dk1"/>
                          </a:solidFill>
                          <a:latin typeface="Times New Roman" pitchFamily="18" charset="0"/>
                          <a:ea typeface="+mn-ea"/>
                          <a:cs typeface="Times New Roman" pitchFamily="18" charset="0"/>
                        </a:rPr>
                        <a:t>Psych. ≠ ...</a:t>
                      </a:r>
                      <a:endParaRPr lang="en-GB" b="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800" b="0" i="1" kern="1200" baseline="0" dirty="0" smtClean="0">
                          <a:solidFill>
                            <a:schemeClr val="dk1"/>
                          </a:solidFill>
                          <a:latin typeface="Times New Roman" pitchFamily="18" charset="0"/>
                          <a:ea typeface="+mn-ea"/>
                          <a:cs typeface="Times New Roman" pitchFamily="18" charset="0"/>
                        </a:rPr>
                        <a:t>study of brain</a:t>
                      </a:r>
                      <a:endParaRPr lang="en-GB" b="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701146">
                <a:tc>
                  <a:txBody>
                    <a:bodyPr/>
                    <a:lstStyle/>
                    <a:p>
                      <a:r>
                        <a:rPr lang="en-GB" sz="1800" b="0" kern="1200" baseline="0" dirty="0" smtClean="0">
                          <a:solidFill>
                            <a:schemeClr val="dk1"/>
                          </a:solidFill>
                          <a:latin typeface="Times New Roman" pitchFamily="18" charset="0"/>
                          <a:ea typeface="+mn-ea"/>
                          <a:cs typeface="Times New Roman" pitchFamily="18" charset="0"/>
                        </a:rPr>
                        <a:t>Psych. = understand:</a:t>
                      </a:r>
                    </a:p>
                    <a:p>
                      <a:r>
                        <a:rPr lang="en-GB" sz="1800" b="0" kern="1200" baseline="0" dirty="0" smtClean="0">
                          <a:solidFill>
                            <a:schemeClr val="dk1"/>
                          </a:solidFill>
                          <a:latin typeface="Times New Roman" pitchFamily="18" charset="0"/>
                          <a:ea typeface="+mn-ea"/>
                          <a:cs typeface="Times New Roman" pitchFamily="18" charset="0"/>
                        </a:rPr>
                        <a:t>the way ...</a:t>
                      </a:r>
                    </a:p>
                    <a:p>
                      <a:r>
                        <a:rPr lang="en-GB" sz="1800" b="0" kern="1200" baseline="0" dirty="0" smtClean="0">
                          <a:solidFill>
                            <a:schemeClr val="dk1"/>
                          </a:solidFill>
                          <a:latin typeface="Times New Roman" pitchFamily="18" charset="0"/>
                          <a:ea typeface="+mn-ea"/>
                          <a:cs typeface="Times New Roman" pitchFamily="18" charset="0"/>
                        </a:rPr>
                        <a:t>the things ...</a:t>
                      </a:r>
                    </a:p>
                    <a:p>
                      <a:r>
                        <a:rPr lang="en-GB" sz="1800" b="0" kern="1200" baseline="0" dirty="0" smtClean="0">
                          <a:solidFill>
                            <a:schemeClr val="dk1"/>
                          </a:solidFill>
                          <a:latin typeface="Times New Roman" pitchFamily="18" charset="0"/>
                          <a:ea typeface="+mn-ea"/>
                          <a:cs typeface="Times New Roman" pitchFamily="18" charset="0"/>
                        </a:rPr>
                        <a:t>the things ...</a:t>
                      </a:r>
                      <a:endParaRPr lang="en-GB" b="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sz="1800" b="0" i="1" kern="1200" baseline="0" dirty="0" smtClean="0">
                        <a:solidFill>
                          <a:schemeClr val="dk1"/>
                        </a:solidFill>
                        <a:latin typeface="Times New Roman" pitchFamily="18" charset="0"/>
                        <a:ea typeface="+mn-ea"/>
                        <a:cs typeface="Times New Roman" pitchFamily="18" charset="0"/>
                      </a:endParaRPr>
                    </a:p>
                    <a:p>
                      <a:r>
                        <a:rPr lang="en-GB" sz="1800" b="0" i="1" kern="1200" baseline="0" dirty="0" smtClean="0">
                          <a:solidFill>
                            <a:schemeClr val="dk1"/>
                          </a:solidFill>
                          <a:latin typeface="Times New Roman" pitchFamily="18" charset="0"/>
                          <a:ea typeface="+mn-ea"/>
                          <a:cs typeface="Times New Roman" pitchFamily="18" charset="0"/>
                        </a:rPr>
                        <a:t>we think</a:t>
                      </a:r>
                    </a:p>
                    <a:p>
                      <a:r>
                        <a:rPr lang="en-GB" sz="1800" b="0" i="1" kern="1200" baseline="0" dirty="0" smtClean="0">
                          <a:solidFill>
                            <a:schemeClr val="dk1"/>
                          </a:solidFill>
                          <a:latin typeface="Times New Roman" pitchFamily="18" charset="0"/>
                          <a:ea typeface="+mn-ea"/>
                          <a:cs typeface="Times New Roman" pitchFamily="18" charset="0"/>
                        </a:rPr>
                        <a:t>we say</a:t>
                      </a:r>
                    </a:p>
                    <a:p>
                      <a:r>
                        <a:rPr lang="en-GB" sz="1800" b="0" i="1" kern="1200" baseline="0" dirty="0" smtClean="0">
                          <a:solidFill>
                            <a:schemeClr val="dk1"/>
                          </a:solidFill>
                          <a:latin typeface="Times New Roman" pitchFamily="18" charset="0"/>
                          <a:ea typeface="+mn-ea"/>
                          <a:cs typeface="Times New Roman" pitchFamily="18" charset="0"/>
                        </a:rPr>
                        <a:t>we do</a:t>
                      </a:r>
                      <a:endParaRPr lang="en-GB" b="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txBody>
          <a:bodyPr>
            <a:normAutofit fontScale="90000"/>
          </a:bodyPr>
          <a:lstStyle/>
          <a:p>
            <a:pPr algn="l">
              <a:lnSpc>
                <a:spcPct val="150000"/>
              </a:lnSpc>
            </a:pPr>
            <a:r>
              <a:rPr lang="en-GB" sz="1800" dirty="0" smtClean="0">
                <a:solidFill>
                  <a:srgbClr val="FF0000"/>
                </a:solidFill>
                <a:latin typeface="Times New Roman" pitchFamily="18" charset="0"/>
                <a:cs typeface="Times New Roman" pitchFamily="18" charset="0"/>
              </a:rPr>
              <a:t>                               </a:t>
            </a:r>
            <a:r>
              <a:rPr lang="en-GB" sz="2000" dirty="0" smtClean="0">
                <a:solidFill>
                  <a:srgbClr val="FF0000"/>
                </a:solidFill>
                <a:latin typeface="Times New Roman" pitchFamily="18" charset="0"/>
                <a:cs typeface="Times New Roman" pitchFamily="18" charset="0"/>
              </a:rPr>
              <a:t>2.5 Applying new listening skills: An introduction to psychology </a:t>
            </a:r>
            <a:br>
              <a:rPr lang="en-GB" sz="2000" dirty="0" smtClean="0">
                <a:solidFill>
                  <a:srgbClr val="FF0000"/>
                </a:solidFill>
                <a:latin typeface="Times New Roman" pitchFamily="18" charset="0"/>
                <a:cs typeface="Times New Roman" pitchFamily="18" charset="0"/>
              </a:rPr>
            </a:br>
            <a:r>
              <a:rPr lang="en-GB" sz="2000" dirty="0" smtClean="0">
                <a:solidFill>
                  <a:srgbClr val="FF0000"/>
                </a:solidFill>
                <a:latin typeface="Times New Roman" pitchFamily="18" charset="0"/>
                <a:cs typeface="Times New Roman" pitchFamily="18" charset="0"/>
              </a:rPr>
              <a:t>                                                             C. Applying a key skill. </a:t>
            </a:r>
            <a:br>
              <a:rPr lang="en-GB" sz="2000" dirty="0" smtClean="0">
                <a:solidFill>
                  <a:srgbClr val="FF0000"/>
                </a:solidFill>
                <a:latin typeface="Times New Roman" pitchFamily="18" charset="0"/>
                <a:cs typeface="Times New Roman" pitchFamily="18" charset="0"/>
              </a:rPr>
            </a:br>
            <a:r>
              <a:rPr lang="en-GB" sz="2000" dirty="0" smtClean="0">
                <a:solidFill>
                  <a:srgbClr val="FF0000"/>
                </a:solidFill>
                <a:latin typeface="Times New Roman" pitchFamily="18" charset="0"/>
                <a:cs typeface="Times New Roman" pitchFamily="18" charset="0"/>
              </a:rPr>
              <a:t>                                                                        Page. 48</a:t>
            </a:r>
            <a:r>
              <a:rPr lang="en-GB" sz="1800" dirty="0" smtClean="0">
                <a:solidFill>
                  <a:srgbClr val="FF0000"/>
                </a:solidFill>
                <a:latin typeface="Times New Roman" pitchFamily="18" charset="0"/>
                <a:cs typeface="Times New Roman" pitchFamily="18" charset="0"/>
              </a:rPr>
              <a:t/>
            </a:r>
            <a:br>
              <a:rPr lang="en-GB" sz="1800" dirty="0" smtClean="0">
                <a:solidFill>
                  <a:srgbClr val="FF0000"/>
                </a:solidFill>
                <a:latin typeface="Times New Roman" pitchFamily="18" charset="0"/>
                <a:cs typeface="Times New Roman" pitchFamily="18" charset="0"/>
              </a:rPr>
            </a:br>
            <a:r>
              <a:rPr lang="en-GB" sz="1800" dirty="0" smtClean="0">
                <a:latin typeface="Times New Roman" pitchFamily="18" charset="0"/>
                <a:cs typeface="Times New Roman" pitchFamily="18" charset="0"/>
              </a:rPr>
              <a:t/>
            </a:r>
            <a:br>
              <a:rPr lang="en-GB" sz="1800" dirty="0" smtClean="0">
                <a:latin typeface="Times New Roman" pitchFamily="18" charset="0"/>
                <a:cs typeface="Times New Roman" pitchFamily="18" charset="0"/>
              </a:rPr>
            </a:br>
            <a:r>
              <a:rPr lang="en-GB" sz="1800" dirty="0" smtClean="0"/>
              <a:t> </a:t>
            </a:r>
            <a:r>
              <a:rPr lang="en-GB" sz="2000" dirty="0" smtClean="0">
                <a:latin typeface="Times New Roman" pitchFamily="18" charset="0"/>
                <a:cs typeface="Times New Roman" pitchFamily="18" charset="0"/>
              </a:rPr>
              <a:t>A long time ago, in the 4th century BCE, the Greek philosopher Aristotle wrote the first book about the mind. It was called </a:t>
            </a:r>
            <a:r>
              <a:rPr lang="en-GB" sz="2000" i="1" dirty="0" smtClean="0">
                <a:latin typeface="Times New Roman" pitchFamily="18" charset="0"/>
                <a:cs typeface="Times New Roman" pitchFamily="18" charset="0"/>
              </a:rPr>
              <a:t>Para Psyche. Psyche means ‘mind’ </a:t>
            </a:r>
            <a:r>
              <a:rPr lang="en-GB" sz="2000" dirty="0" smtClean="0">
                <a:latin typeface="Times New Roman" pitchFamily="18" charset="0"/>
                <a:cs typeface="Times New Roman" pitchFamily="18" charset="0"/>
              </a:rPr>
              <a:t>in ancient Greek. </a:t>
            </a:r>
            <a:r>
              <a:rPr lang="en-GB" sz="2000" i="1" dirty="0" smtClean="0">
                <a:latin typeface="Times New Roman" pitchFamily="18" charset="0"/>
                <a:cs typeface="Times New Roman" pitchFamily="18" charset="0"/>
              </a:rPr>
              <a:t>Para means ‘about’. In the 17</a:t>
            </a:r>
            <a:r>
              <a:rPr lang="en-GB" sz="2000" i="1" baseline="30000" dirty="0" smtClean="0">
                <a:latin typeface="Times New Roman" pitchFamily="18" charset="0"/>
                <a:cs typeface="Times New Roman" pitchFamily="18" charset="0"/>
              </a:rPr>
              <a:t>th</a:t>
            </a:r>
            <a:r>
              <a:rPr lang="en-GB" sz="2000" i="1" dirty="0" smtClean="0">
                <a:latin typeface="Times New Roman" pitchFamily="18" charset="0"/>
                <a:cs typeface="Times New Roman" pitchFamily="18" charset="0"/>
              </a:rPr>
              <a:t> </a:t>
            </a:r>
            <a:r>
              <a:rPr lang="en-GB" sz="2000" dirty="0" smtClean="0">
                <a:latin typeface="Times New Roman" pitchFamily="18" charset="0"/>
                <a:cs typeface="Times New Roman" pitchFamily="18" charset="0"/>
              </a:rPr>
              <a:t>century, Locke in England and Descartes in France asked the same question: </a:t>
            </a:r>
            <a:r>
              <a:rPr lang="en-GB" sz="2000" i="1" dirty="0" smtClean="0">
                <a:latin typeface="Times New Roman" pitchFamily="18" charset="0"/>
                <a:cs typeface="Times New Roman" pitchFamily="18" charset="0"/>
              </a:rPr>
              <a:t>How do the mind and the body work together? At that time, we called these </a:t>
            </a:r>
            <a:r>
              <a:rPr lang="en-GB" sz="2000" dirty="0" smtClean="0">
                <a:latin typeface="Times New Roman" pitchFamily="18" charset="0"/>
                <a:cs typeface="Times New Roman" pitchFamily="18" charset="0"/>
              </a:rPr>
              <a:t>people philosophers, not psychologists. They thought about important questions but they did not do scientific experiments. In 1879, a German scientist, Wilhelm Wundt, opened the first psychology school. The science of Psychology was born. At the end of the 19th century, Ivan Pavlov in Russia asked the question: </a:t>
            </a:r>
            <a:r>
              <a:rPr lang="en-GB" sz="2000" i="1" dirty="0" smtClean="0">
                <a:latin typeface="Times New Roman" pitchFamily="18" charset="0"/>
                <a:cs typeface="Times New Roman" pitchFamily="18" charset="0"/>
              </a:rPr>
              <a:t>How do people learn? He did </a:t>
            </a:r>
            <a:r>
              <a:rPr lang="en-GB" sz="2000" dirty="0" smtClean="0">
                <a:latin typeface="Times New Roman" pitchFamily="18" charset="0"/>
                <a:cs typeface="Times New Roman" pitchFamily="18" charset="0"/>
              </a:rPr>
              <a:t>experiments to check his ideas. In the early 1900s, Sigmund Freud in Germany asked: </a:t>
            </a:r>
            <a:r>
              <a:rPr lang="en-GB" sz="2000" i="1" dirty="0" smtClean="0">
                <a:latin typeface="Times New Roman" pitchFamily="18" charset="0"/>
                <a:cs typeface="Times New Roman" pitchFamily="18" charset="0"/>
              </a:rPr>
              <a:t>What do dreams mean? At the same time, Watson, an American, said: We can only study behaviour. We cannot study the mind. But in 1967, </a:t>
            </a:r>
            <a:r>
              <a:rPr lang="en-GB" sz="2000" i="1" dirty="0" err="1" smtClean="0">
                <a:latin typeface="Times New Roman" pitchFamily="18" charset="0"/>
                <a:cs typeface="Times New Roman" pitchFamily="18" charset="0"/>
              </a:rPr>
              <a:t>Ulric</a:t>
            </a:r>
            <a:r>
              <a:rPr lang="en-GB" sz="2000" i="1" dirty="0" smtClean="0">
                <a:latin typeface="Times New Roman" pitchFamily="18" charset="0"/>
                <a:cs typeface="Times New Roman" pitchFamily="18" charset="0"/>
              </a:rPr>
              <a:t> </a:t>
            </a:r>
            <a:r>
              <a:rPr lang="en-GB" sz="2000" i="1" dirty="0" err="1" smtClean="0">
                <a:latin typeface="Times New Roman" pitchFamily="18" charset="0"/>
                <a:cs typeface="Times New Roman" pitchFamily="18" charset="0"/>
              </a:rPr>
              <a:t>Neisser</a:t>
            </a:r>
            <a:r>
              <a:rPr lang="en-GB" sz="2000" i="1" dirty="0" smtClean="0">
                <a:latin typeface="Times New Roman" pitchFamily="18" charset="0"/>
                <a:cs typeface="Times New Roman" pitchFamily="18" charset="0"/>
              </a:rPr>
              <a:t> said: ‘We must study </a:t>
            </a:r>
            <a:r>
              <a:rPr lang="en-GB" sz="2000" dirty="0" smtClean="0">
                <a:latin typeface="Times New Roman" pitchFamily="18" charset="0"/>
                <a:cs typeface="Times New Roman" pitchFamily="18" charset="0"/>
              </a:rPr>
              <a:t>the mind’. It was the start of cognitive psychology.</a:t>
            </a:r>
            <a:br>
              <a:rPr lang="en-GB" sz="2000" dirty="0" smtClean="0">
                <a:latin typeface="Times New Roman" pitchFamily="18" charset="0"/>
                <a:cs typeface="Times New Roman" pitchFamily="18" charset="0"/>
              </a:rPr>
            </a:br>
            <a:r>
              <a:rPr lang="en-GB" sz="2000" i="1" dirty="0" smtClean="0">
                <a:latin typeface="Times New Roman" pitchFamily="18" charset="0"/>
                <a:cs typeface="Times New Roman" pitchFamily="18" charset="0"/>
              </a:rPr>
              <a:t>Cognitive means ‘knowing’.</a:t>
            </a:r>
            <a:endParaRPr lang="en-GB" sz="2000" dirty="0">
              <a:solidFill>
                <a:srgbClr val="FF0000"/>
              </a:solidFill>
              <a:latin typeface="Times New Roman" pitchFamily="18" charset="0"/>
              <a:cs typeface="Times New Roman" pitchFamily="18" charset="0"/>
            </a:endParaRPr>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txBody>
          <a:bodyPr>
            <a:normAutofit/>
          </a:bodyPr>
          <a:lstStyle/>
          <a:p>
            <a:pPr algn="l">
              <a:lnSpc>
                <a:spcPct val="150000"/>
              </a:lnSpc>
            </a:pPr>
            <a:r>
              <a:rPr lang="en-GB" sz="1800" dirty="0" smtClean="0">
                <a:solidFill>
                  <a:srgbClr val="FF0000"/>
                </a:solidFill>
                <a:latin typeface="Times New Roman" pitchFamily="18" charset="0"/>
                <a:cs typeface="Times New Roman" pitchFamily="18" charset="0"/>
              </a:rPr>
              <a:t>                        </a:t>
            </a:r>
            <a:r>
              <a:rPr lang="en-GB" sz="2000" dirty="0" smtClean="0">
                <a:solidFill>
                  <a:srgbClr val="FF0000"/>
                </a:solidFill>
                <a:latin typeface="Times New Roman" pitchFamily="18" charset="0"/>
                <a:cs typeface="Times New Roman" pitchFamily="18" charset="0"/>
              </a:rPr>
              <a:t>2.5 Applying new listening skills: An introduction to psychology </a:t>
            </a:r>
            <a:br>
              <a:rPr lang="en-GB" sz="2000" dirty="0" smtClean="0">
                <a:solidFill>
                  <a:srgbClr val="FF0000"/>
                </a:solidFill>
                <a:latin typeface="Times New Roman" pitchFamily="18" charset="0"/>
                <a:cs typeface="Times New Roman" pitchFamily="18" charset="0"/>
              </a:rPr>
            </a:br>
            <a:r>
              <a:rPr lang="en-GB" sz="2000" dirty="0" smtClean="0">
                <a:solidFill>
                  <a:srgbClr val="FF0000"/>
                </a:solidFill>
                <a:latin typeface="Times New Roman" pitchFamily="18" charset="0"/>
                <a:cs typeface="Times New Roman" pitchFamily="18" charset="0"/>
              </a:rPr>
              <a:t>                                                    C. 1. Applying a key skill. </a:t>
            </a:r>
            <a:br>
              <a:rPr lang="en-GB" sz="2000" dirty="0" smtClean="0">
                <a:solidFill>
                  <a:srgbClr val="FF0000"/>
                </a:solidFill>
                <a:latin typeface="Times New Roman" pitchFamily="18" charset="0"/>
                <a:cs typeface="Times New Roman" pitchFamily="18" charset="0"/>
              </a:rPr>
            </a:br>
            <a:r>
              <a:rPr lang="en-GB" sz="2000" dirty="0" smtClean="0">
                <a:solidFill>
                  <a:srgbClr val="FF0000"/>
                </a:solidFill>
                <a:latin typeface="Times New Roman" pitchFamily="18" charset="0"/>
                <a:cs typeface="Times New Roman" pitchFamily="18" charset="0"/>
              </a:rPr>
              <a:t>                                                                 Page. 48</a:t>
            </a:r>
            <a:br>
              <a:rPr lang="en-GB" sz="2000" dirty="0" smtClean="0">
                <a:solidFill>
                  <a:srgbClr val="FF0000"/>
                </a:solidFill>
                <a:latin typeface="Times New Roman" pitchFamily="18" charset="0"/>
                <a:cs typeface="Times New Roman" pitchFamily="18" charset="0"/>
              </a:rPr>
            </a:br>
            <a:r>
              <a:rPr lang="en-GB" sz="2000" dirty="0" smtClean="0">
                <a:solidFill>
                  <a:srgbClr val="FF0000"/>
                </a:solidFill>
                <a:latin typeface="Times New Roman" pitchFamily="18" charset="0"/>
                <a:cs typeface="Times New Roman" pitchFamily="18" charset="0"/>
              </a:rPr>
              <a:t/>
            </a:r>
            <a:br>
              <a:rPr lang="en-GB" sz="2000" dirty="0" smtClean="0">
                <a:solidFill>
                  <a:srgbClr val="FF0000"/>
                </a:solidFill>
                <a:latin typeface="Times New Roman" pitchFamily="18" charset="0"/>
                <a:cs typeface="Times New Roman" pitchFamily="18" charset="0"/>
              </a:rPr>
            </a:br>
            <a:r>
              <a:rPr lang="en-GB" sz="2000" dirty="0" smtClean="0">
                <a:solidFill>
                  <a:srgbClr val="FF0000"/>
                </a:solidFill>
                <a:latin typeface="Times New Roman" pitchFamily="18" charset="0"/>
                <a:cs typeface="Times New Roman" pitchFamily="18" charset="0"/>
              </a:rPr>
              <a:t/>
            </a:r>
            <a:br>
              <a:rPr lang="en-GB" sz="2000" dirty="0" smtClean="0">
                <a:solidFill>
                  <a:srgbClr val="FF0000"/>
                </a:solidFill>
                <a:latin typeface="Times New Roman" pitchFamily="18" charset="0"/>
                <a:cs typeface="Times New Roman" pitchFamily="18" charset="0"/>
              </a:rPr>
            </a:br>
            <a:r>
              <a:rPr lang="en-GB" sz="2000" dirty="0" smtClean="0">
                <a:solidFill>
                  <a:srgbClr val="FF0000"/>
                </a:solidFill>
                <a:latin typeface="Times New Roman" pitchFamily="18" charset="0"/>
                <a:cs typeface="Times New Roman" pitchFamily="18" charset="0"/>
              </a:rPr>
              <a:t/>
            </a:r>
            <a:br>
              <a:rPr lang="en-GB" sz="2000" dirty="0" smtClean="0">
                <a:solidFill>
                  <a:srgbClr val="FF0000"/>
                </a:solidFill>
                <a:latin typeface="Times New Roman" pitchFamily="18" charset="0"/>
                <a:cs typeface="Times New Roman" pitchFamily="18" charset="0"/>
              </a:rPr>
            </a:br>
            <a:r>
              <a:rPr lang="en-GB" sz="2000" dirty="0" smtClean="0">
                <a:solidFill>
                  <a:srgbClr val="FF0000"/>
                </a:solidFill>
                <a:latin typeface="Times New Roman" pitchFamily="18" charset="0"/>
                <a:cs typeface="Times New Roman" pitchFamily="18" charset="0"/>
              </a:rPr>
              <a:t/>
            </a:r>
            <a:br>
              <a:rPr lang="en-GB" sz="2000" dirty="0" smtClean="0">
                <a:solidFill>
                  <a:srgbClr val="FF0000"/>
                </a:solidFill>
                <a:latin typeface="Times New Roman" pitchFamily="18" charset="0"/>
                <a:cs typeface="Times New Roman" pitchFamily="18" charset="0"/>
              </a:rPr>
            </a:br>
            <a:r>
              <a:rPr lang="en-GB" sz="1800" dirty="0" smtClean="0">
                <a:solidFill>
                  <a:srgbClr val="FF0000"/>
                </a:solidFill>
                <a:latin typeface="Times New Roman" pitchFamily="18" charset="0"/>
                <a:cs typeface="Times New Roman" pitchFamily="18" charset="0"/>
              </a:rPr>
              <a:t/>
            </a:r>
            <a:br>
              <a:rPr lang="en-GB" sz="1800" dirty="0" smtClean="0">
                <a:solidFill>
                  <a:srgbClr val="FF0000"/>
                </a:solidFill>
                <a:latin typeface="Times New Roman" pitchFamily="18" charset="0"/>
                <a:cs typeface="Times New Roman" pitchFamily="18" charset="0"/>
              </a:rPr>
            </a:br>
            <a:r>
              <a:rPr lang="en-GB" sz="1800" dirty="0" smtClean="0">
                <a:latin typeface="Times New Roman" pitchFamily="18" charset="0"/>
                <a:cs typeface="Times New Roman" pitchFamily="18" charset="0"/>
              </a:rPr>
              <a:t/>
            </a:r>
            <a:br>
              <a:rPr lang="en-GB" sz="1800" dirty="0" smtClean="0">
                <a:latin typeface="Times New Roman" pitchFamily="18" charset="0"/>
                <a:cs typeface="Times New Roman" pitchFamily="18" charset="0"/>
              </a:rPr>
            </a:br>
            <a:endParaRPr lang="en-GB" sz="2000" dirty="0">
              <a:solidFill>
                <a:srgbClr val="FF0000"/>
              </a:solidFill>
              <a:latin typeface="Times New Roman" pitchFamily="18" charset="0"/>
              <a:cs typeface="Times New Roman" pitchFamily="18" charset="0"/>
            </a:endParaRPr>
          </a:p>
        </p:txBody>
      </p:sp>
      <p:graphicFrame>
        <p:nvGraphicFramePr>
          <p:cNvPr id="3" name="Table 2"/>
          <p:cNvGraphicFramePr>
            <a:graphicFrameLocks noGrp="1"/>
          </p:cNvGraphicFramePr>
          <p:nvPr/>
        </p:nvGraphicFramePr>
        <p:xfrm>
          <a:off x="1500166" y="2928934"/>
          <a:ext cx="7143800" cy="2865120"/>
        </p:xfrm>
        <a:graphic>
          <a:graphicData uri="http://schemas.openxmlformats.org/drawingml/2006/table">
            <a:tbl>
              <a:tblPr firstRow="1" bandRow="1">
                <a:tableStyleId>{5C22544A-7EE6-4342-B048-85BDC9FD1C3A}</a:tableStyleId>
              </a:tblPr>
              <a:tblGrid>
                <a:gridCol w="3199827"/>
                <a:gridCol w="3943973"/>
              </a:tblGrid>
              <a:tr h="370840">
                <a:tc>
                  <a:txBody>
                    <a:bodyPr/>
                    <a:lstStyle/>
                    <a:p>
                      <a:r>
                        <a:rPr lang="en-GB" sz="1800" b="0" kern="1200" baseline="0" dirty="0" smtClean="0">
                          <a:solidFill>
                            <a:schemeClr val="tx1"/>
                          </a:solidFill>
                          <a:latin typeface="Times New Roman" pitchFamily="18" charset="0"/>
                          <a:ea typeface="+mn-ea"/>
                          <a:cs typeface="Times New Roman" pitchFamily="18" charset="0"/>
                        </a:rPr>
                        <a:t>A long time ago …</a:t>
                      </a:r>
                      <a:endParaRPr lang="en-GB" b="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800" b="0" kern="1200" baseline="0" dirty="0" smtClean="0">
                          <a:solidFill>
                            <a:schemeClr val="tx1"/>
                          </a:solidFill>
                          <a:latin typeface="Times New Roman" pitchFamily="18" charset="0"/>
                          <a:ea typeface="+mn-ea"/>
                          <a:cs typeface="Times New Roman" pitchFamily="18" charset="0"/>
                        </a:rPr>
                        <a:t>Aristotle – first book: </a:t>
                      </a:r>
                      <a:r>
                        <a:rPr lang="en-GB" sz="1800" b="0" i="1" kern="1200" baseline="0" dirty="0" smtClean="0">
                          <a:solidFill>
                            <a:schemeClr val="tx1"/>
                          </a:solidFill>
                          <a:latin typeface="Times New Roman" pitchFamily="18" charset="0"/>
                          <a:ea typeface="+mn-ea"/>
                          <a:cs typeface="Times New Roman" pitchFamily="18" charset="0"/>
                        </a:rPr>
                        <a:t>Para Psyche</a:t>
                      </a:r>
                      <a:endParaRPr lang="en-GB" b="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r>
                        <a:rPr lang="en-GB" sz="1800" kern="1200" baseline="0" dirty="0" smtClean="0">
                          <a:solidFill>
                            <a:schemeClr val="dk1"/>
                          </a:solidFill>
                          <a:latin typeface="Times New Roman" pitchFamily="18" charset="0"/>
                          <a:ea typeface="+mn-ea"/>
                          <a:cs typeface="Times New Roman" pitchFamily="18" charset="0"/>
                        </a:rPr>
                        <a:t>In the 17th century</a:t>
                      </a:r>
                      <a:endParaRPr lang="en-GB"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800" kern="1200" baseline="0" dirty="0" smtClean="0">
                          <a:solidFill>
                            <a:schemeClr val="dk1"/>
                          </a:solidFill>
                          <a:latin typeface="Times New Roman" pitchFamily="18" charset="0"/>
                          <a:ea typeface="+mn-ea"/>
                          <a:cs typeface="Times New Roman" pitchFamily="18" charset="0"/>
                        </a:rPr>
                        <a:t>Locke + Descartes – ‘mind and body?’</a:t>
                      </a:r>
                      <a:endParaRPr lang="en-GB"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r>
                        <a:rPr lang="en-GB" sz="1800" kern="1200" baseline="0" dirty="0" smtClean="0">
                          <a:solidFill>
                            <a:schemeClr val="dk1"/>
                          </a:solidFill>
                          <a:latin typeface="Times New Roman" pitchFamily="18" charset="0"/>
                          <a:ea typeface="+mn-ea"/>
                          <a:cs typeface="Times New Roman" pitchFamily="18" charset="0"/>
                        </a:rPr>
                        <a:t>In 1879</a:t>
                      </a:r>
                      <a:endParaRPr lang="en-GB"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800" kern="1200" baseline="0" dirty="0" smtClean="0">
                          <a:solidFill>
                            <a:schemeClr val="dk1"/>
                          </a:solidFill>
                          <a:latin typeface="Times New Roman" pitchFamily="18" charset="0"/>
                          <a:ea typeface="+mn-ea"/>
                          <a:cs typeface="Times New Roman" pitchFamily="18" charset="0"/>
                        </a:rPr>
                        <a:t>Wundt – psychology school</a:t>
                      </a:r>
                      <a:endParaRPr lang="en-GB"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r>
                        <a:rPr lang="en-GB" sz="1800" kern="1200" baseline="0" dirty="0" smtClean="0">
                          <a:solidFill>
                            <a:schemeClr val="dk1"/>
                          </a:solidFill>
                          <a:latin typeface="Times New Roman" pitchFamily="18" charset="0"/>
                          <a:ea typeface="+mn-ea"/>
                          <a:cs typeface="Times New Roman" pitchFamily="18" charset="0"/>
                        </a:rPr>
                        <a:t>At the end of the 19th century</a:t>
                      </a:r>
                      <a:endParaRPr lang="en-GB"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800" kern="1200" baseline="0" dirty="0" smtClean="0">
                          <a:solidFill>
                            <a:schemeClr val="dk1"/>
                          </a:solidFill>
                          <a:latin typeface="Times New Roman" pitchFamily="18" charset="0"/>
                          <a:ea typeface="+mn-ea"/>
                          <a:cs typeface="Times New Roman" pitchFamily="18" charset="0"/>
                        </a:rPr>
                        <a:t>Pavlov – ‘How do people learn?’</a:t>
                      </a:r>
                      <a:endParaRPr lang="en-GB"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r>
                        <a:rPr lang="en-GB" sz="1800" kern="1200" baseline="0" dirty="0" smtClean="0">
                          <a:solidFill>
                            <a:schemeClr val="dk1"/>
                          </a:solidFill>
                          <a:latin typeface="Times New Roman" pitchFamily="18" charset="0"/>
                          <a:ea typeface="+mn-ea"/>
                          <a:cs typeface="Times New Roman" pitchFamily="18" charset="0"/>
                        </a:rPr>
                        <a:t>In the early 1900s</a:t>
                      </a:r>
                      <a:endParaRPr lang="en-GB"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800" kern="1200" baseline="0" dirty="0" smtClean="0">
                          <a:solidFill>
                            <a:schemeClr val="dk1"/>
                          </a:solidFill>
                          <a:latin typeface="Times New Roman" pitchFamily="18" charset="0"/>
                          <a:ea typeface="+mn-ea"/>
                          <a:cs typeface="Times New Roman" pitchFamily="18" charset="0"/>
                        </a:rPr>
                        <a:t>Sigmund Freud – dreams</a:t>
                      </a:r>
                      <a:endParaRPr lang="en-GB"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r>
                        <a:rPr lang="en-GB" sz="1800" kern="1200" baseline="0" dirty="0" smtClean="0">
                          <a:solidFill>
                            <a:schemeClr val="dk1"/>
                          </a:solidFill>
                          <a:latin typeface="Times New Roman" pitchFamily="18" charset="0"/>
                          <a:ea typeface="+mn-ea"/>
                          <a:cs typeface="Times New Roman" pitchFamily="18" charset="0"/>
                        </a:rPr>
                        <a:t>At the same time</a:t>
                      </a:r>
                      <a:endParaRPr lang="en-GB"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800" kern="1200" baseline="0" dirty="0" smtClean="0">
                          <a:solidFill>
                            <a:schemeClr val="dk1"/>
                          </a:solidFill>
                          <a:latin typeface="Times New Roman" pitchFamily="18" charset="0"/>
                          <a:ea typeface="+mn-ea"/>
                          <a:cs typeface="Times New Roman" pitchFamily="18" charset="0"/>
                        </a:rPr>
                        <a:t>Watson – ‘only study behaviour’</a:t>
                      </a:r>
                      <a:endParaRPr lang="en-GB"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r>
                        <a:rPr lang="en-GB" sz="1800" kern="1200" baseline="0" dirty="0" smtClean="0">
                          <a:solidFill>
                            <a:schemeClr val="dk1"/>
                          </a:solidFill>
                          <a:latin typeface="Times New Roman" pitchFamily="18" charset="0"/>
                          <a:ea typeface="+mn-ea"/>
                          <a:cs typeface="Times New Roman" pitchFamily="18" charset="0"/>
                        </a:rPr>
                        <a:t>In 1967</a:t>
                      </a:r>
                      <a:endParaRPr lang="en-GB"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800" kern="1200" baseline="0" dirty="0" err="1" smtClean="0">
                          <a:solidFill>
                            <a:schemeClr val="dk1"/>
                          </a:solidFill>
                          <a:latin typeface="Times New Roman" pitchFamily="18" charset="0"/>
                          <a:ea typeface="+mn-ea"/>
                          <a:cs typeface="Times New Roman" pitchFamily="18" charset="0"/>
                        </a:rPr>
                        <a:t>Neisser</a:t>
                      </a:r>
                      <a:r>
                        <a:rPr lang="en-GB" sz="1800" kern="1200" baseline="0" dirty="0" smtClean="0">
                          <a:solidFill>
                            <a:schemeClr val="dk1"/>
                          </a:solidFill>
                          <a:latin typeface="Times New Roman" pitchFamily="18" charset="0"/>
                          <a:ea typeface="+mn-ea"/>
                          <a:cs typeface="Times New Roman" pitchFamily="18" charset="0"/>
                        </a:rPr>
                        <a:t> – ‘must study mind’ = cognitive psychology</a:t>
                      </a:r>
                      <a:endParaRPr lang="en-GB"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txBody>
          <a:bodyPr>
            <a:normAutofit fontScale="90000"/>
          </a:bodyPr>
          <a:lstStyle/>
          <a:p>
            <a:pPr algn="l">
              <a:lnSpc>
                <a:spcPct val="150000"/>
              </a:lnSpc>
            </a:pPr>
            <a:r>
              <a:rPr lang="en-GB" sz="1800" dirty="0" smtClean="0">
                <a:solidFill>
                  <a:srgbClr val="FF0000"/>
                </a:solidFill>
                <a:latin typeface="Times New Roman" pitchFamily="18" charset="0"/>
                <a:cs typeface="Times New Roman" pitchFamily="18" charset="0"/>
              </a:rPr>
              <a:t>                               </a:t>
            </a:r>
            <a:r>
              <a:rPr lang="en-GB" sz="2000" dirty="0" smtClean="0">
                <a:solidFill>
                  <a:srgbClr val="FF0000"/>
                </a:solidFill>
                <a:latin typeface="Times New Roman" pitchFamily="18" charset="0"/>
                <a:cs typeface="Times New Roman" pitchFamily="18" charset="0"/>
              </a:rPr>
              <a:t>2.5 Applying new listening skills: An introduction to psychology </a:t>
            </a:r>
            <a:br>
              <a:rPr lang="en-GB" sz="2000" dirty="0" smtClean="0">
                <a:solidFill>
                  <a:srgbClr val="FF0000"/>
                </a:solidFill>
                <a:latin typeface="Times New Roman" pitchFamily="18" charset="0"/>
                <a:cs typeface="Times New Roman" pitchFamily="18" charset="0"/>
              </a:rPr>
            </a:br>
            <a:r>
              <a:rPr lang="en-GB" sz="2000" dirty="0" smtClean="0">
                <a:solidFill>
                  <a:srgbClr val="FF0000"/>
                </a:solidFill>
                <a:latin typeface="Times New Roman" pitchFamily="18" charset="0"/>
                <a:cs typeface="Times New Roman" pitchFamily="18" charset="0"/>
              </a:rPr>
              <a:t>                                                       C.2. Applying a key skill. </a:t>
            </a:r>
            <a:br>
              <a:rPr lang="en-GB" sz="2000" dirty="0" smtClean="0">
                <a:solidFill>
                  <a:srgbClr val="FF0000"/>
                </a:solidFill>
                <a:latin typeface="Times New Roman" pitchFamily="18" charset="0"/>
                <a:cs typeface="Times New Roman" pitchFamily="18" charset="0"/>
              </a:rPr>
            </a:br>
            <a:r>
              <a:rPr lang="en-GB" sz="2000" dirty="0" smtClean="0">
                <a:solidFill>
                  <a:srgbClr val="FF0000"/>
                </a:solidFill>
                <a:latin typeface="Times New Roman" pitchFamily="18" charset="0"/>
                <a:cs typeface="Times New Roman" pitchFamily="18" charset="0"/>
              </a:rPr>
              <a:t>                                                                    Page. 48</a:t>
            </a:r>
            <a:br>
              <a:rPr lang="en-GB" sz="2000" dirty="0" smtClean="0">
                <a:solidFill>
                  <a:srgbClr val="FF0000"/>
                </a:solidFill>
                <a:latin typeface="Times New Roman" pitchFamily="18" charset="0"/>
                <a:cs typeface="Times New Roman" pitchFamily="18" charset="0"/>
              </a:rPr>
            </a:br>
            <a:r>
              <a:rPr lang="en-GB" sz="2000" dirty="0" smtClean="0">
                <a:solidFill>
                  <a:srgbClr val="FF0000"/>
                </a:solidFill>
                <a:latin typeface="Times New Roman" pitchFamily="18" charset="0"/>
                <a:cs typeface="Times New Roman" pitchFamily="18" charset="0"/>
              </a:rPr>
              <a:t/>
            </a:r>
            <a:br>
              <a:rPr lang="en-GB" sz="2000" dirty="0" smtClean="0">
                <a:solidFill>
                  <a:srgbClr val="FF0000"/>
                </a:solidFill>
                <a:latin typeface="Times New Roman" pitchFamily="18" charset="0"/>
                <a:cs typeface="Times New Roman" pitchFamily="18" charset="0"/>
              </a:rPr>
            </a:br>
            <a:r>
              <a:rPr lang="en-GB" sz="2000" dirty="0" smtClean="0"/>
              <a:t> </a:t>
            </a:r>
            <a:r>
              <a:rPr lang="en-GB" sz="2000" dirty="0" smtClean="0">
                <a:latin typeface="Times New Roman" pitchFamily="18" charset="0"/>
                <a:cs typeface="Times New Roman" pitchFamily="18" charset="0"/>
              </a:rPr>
              <a:t>Finally, I want to mention three modern psychologists. Elizabeth Loftus was born in 1944. In 1970, she obtained a PhD in Psychology. At that time, she was interested in learning. But in 1974, she started to study memory. Today, she works with the police in criminal cases. Stephen Pinker was born in 1954. In 1979, he obtained his doctorate in Psychology. In 1994, Pinker wrote a famous book called </a:t>
            </a:r>
            <a:r>
              <a:rPr lang="en-GB" sz="2000" i="1" dirty="0" smtClean="0">
                <a:latin typeface="Times New Roman" pitchFamily="18" charset="0"/>
                <a:cs typeface="Times New Roman" pitchFamily="18" charset="0"/>
              </a:rPr>
              <a:t>The Language Instinct. At that</a:t>
            </a:r>
            <a:br>
              <a:rPr lang="en-GB" sz="2000" i="1" dirty="0" smtClean="0">
                <a:latin typeface="Times New Roman" pitchFamily="18" charset="0"/>
                <a:cs typeface="Times New Roman" pitchFamily="18" charset="0"/>
              </a:rPr>
            </a:br>
            <a:r>
              <a:rPr lang="en-GB" sz="2000" dirty="0" smtClean="0">
                <a:latin typeface="Times New Roman" pitchFamily="18" charset="0"/>
                <a:cs typeface="Times New Roman" pitchFamily="18" charset="0"/>
              </a:rPr>
              <a:t>time, he was a Psychology teacher. Today he does a lot of research into language and the mind. Elizabeth </a:t>
            </a:r>
            <a:r>
              <a:rPr lang="en-GB" sz="2000" dirty="0" err="1" smtClean="0">
                <a:latin typeface="Times New Roman" pitchFamily="18" charset="0"/>
                <a:cs typeface="Times New Roman" pitchFamily="18" charset="0"/>
              </a:rPr>
              <a:t>Spelke</a:t>
            </a:r>
            <a:r>
              <a:rPr lang="en-GB" sz="2000" dirty="0" smtClean="0">
                <a:latin typeface="Times New Roman" pitchFamily="18" charset="0"/>
                <a:cs typeface="Times New Roman" pitchFamily="18" charset="0"/>
              </a:rPr>
              <a:t> was born in 1949. In the 1980s, she carried out experiments on babies and young children. In 2000, Elizabeth </a:t>
            </a:r>
            <a:r>
              <a:rPr lang="en-GB" sz="2000" dirty="0" err="1" smtClean="0">
                <a:latin typeface="Times New Roman" pitchFamily="18" charset="0"/>
                <a:cs typeface="Times New Roman" pitchFamily="18" charset="0"/>
              </a:rPr>
              <a:t>Spelke</a:t>
            </a:r>
            <a:r>
              <a:rPr lang="en-GB" sz="2000" dirty="0" smtClean="0">
                <a:latin typeface="Times New Roman" pitchFamily="18" charset="0"/>
                <a:cs typeface="Times New Roman" pitchFamily="18" charset="0"/>
              </a:rPr>
              <a:t> described new ideas about</a:t>
            </a:r>
            <a:br>
              <a:rPr lang="en-GB" sz="2000" dirty="0" smtClean="0">
                <a:latin typeface="Times New Roman" pitchFamily="18" charset="0"/>
                <a:cs typeface="Times New Roman" pitchFamily="18" charset="0"/>
              </a:rPr>
            </a:br>
            <a:r>
              <a:rPr lang="en-GB" sz="2000" dirty="0" smtClean="0">
                <a:latin typeface="Times New Roman" pitchFamily="18" charset="0"/>
                <a:cs typeface="Times New Roman" pitchFamily="18" charset="0"/>
              </a:rPr>
              <a:t>the minds of babies. Today, she teaches Psychology in the USA. </a:t>
            </a:r>
            <a:r>
              <a:rPr lang="en-GB" sz="2000" dirty="0" smtClean="0">
                <a:solidFill>
                  <a:srgbClr val="FF0000"/>
                </a:solidFill>
                <a:latin typeface="Times New Roman" pitchFamily="18" charset="0"/>
                <a:cs typeface="Times New Roman" pitchFamily="18" charset="0"/>
              </a:rPr>
              <a:t/>
            </a:r>
            <a:br>
              <a:rPr lang="en-GB" sz="2000" dirty="0" smtClean="0">
                <a:solidFill>
                  <a:srgbClr val="FF0000"/>
                </a:solidFill>
                <a:latin typeface="Times New Roman" pitchFamily="18" charset="0"/>
                <a:cs typeface="Times New Roman" pitchFamily="18" charset="0"/>
              </a:rPr>
            </a:br>
            <a:r>
              <a:rPr lang="en-GB" sz="1800" dirty="0" smtClean="0">
                <a:latin typeface="Times New Roman" pitchFamily="18" charset="0"/>
                <a:cs typeface="Times New Roman" pitchFamily="18" charset="0"/>
              </a:rPr>
              <a:t/>
            </a:r>
            <a:br>
              <a:rPr lang="en-GB" sz="1800" dirty="0" smtClean="0">
                <a:latin typeface="Times New Roman" pitchFamily="18" charset="0"/>
                <a:cs typeface="Times New Roman" pitchFamily="18" charset="0"/>
              </a:rPr>
            </a:br>
            <a:endParaRPr lang="en-GB" sz="2000" dirty="0">
              <a:solidFill>
                <a:srgbClr val="FF0000"/>
              </a:solidFill>
              <a:latin typeface="Times New Roman" pitchFamily="18" charset="0"/>
              <a:cs typeface="Times New Roman" pitchFamily="18" charset="0"/>
            </a:endParaRPr>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txBody>
          <a:bodyPr>
            <a:normAutofit/>
          </a:bodyPr>
          <a:lstStyle/>
          <a:p>
            <a:pPr algn="l">
              <a:lnSpc>
                <a:spcPct val="200000"/>
              </a:lnSpc>
            </a:pPr>
            <a:r>
              <a:rPr lang="en-GB" sz="1800" dirty="0" smtClean="0">
                <a:solidFill>
                  <a:srgbClr val="FF0000"/>
                </a:solidFill>
                <a:latin typeface="Times New Roman" pitchFamily="18" charset="0"/>
                <a:cs typeface="Times New Roman" pitchFamily="18" charset="0"/>
              </a:rPr>
              <a:t>                        </a:t>
            </a:r>
            <a:r>
              <a:rPr lang="en-GB" sz="2000" dirty="0" smtClean="0">
                <a:solidFill>
                  <a:srgbClr val="FF0000"/>
                </a:solidFill>
                <a:latin typeface="Times New Roman" pitchFamily="18" charset="0"/>
                <a:cs typeface="Times New Roman" pitchFamily="18" charset="0"/>
              </a:rPr>
              <a:t>2.5 Applying new listening skills: An introduction to psychology </a:t>
            </a:r>
            <a:br>
              <a:rPr lang="en-GB" sz="2000" dirty="0" smtClean="0">
                <a:solidFill>
                  <a:srgbClr val="FF0000"/>
                </a:solidFill>
                <a:latin typeface="Times New Roman" pitchFamily="18" charset="0"/>
                <a:cs typeface="Times New Roman" pitchFamily="18" charset="0"/>
              </a:rPr>
            </a:br>
            <a:r>
              <a:rPr lang="en-GB" sz="2000" dirty="0" smtClean="0">
                <a:solidFill>
                  <a:srgbClr val="FF0000"/>
                </a:solidFill>
                <a:latin typeface="Times New Roman" pitchFamily="18" charset="0"/>
                <a:cs typeface="Times New Roman" pitchFamily="18" charset="0"/>
              </a:rPr>
              <a:t>                                                 C.2. Applying a key skill. </a:t>
            </a:r>
            <a:br>
              <a:rPr lang="en-GB" sz="2000" dirty="0" smtClean="0">
                <a:solidFill>
                  <a:srgbClr val="FF0000"/>
                </a:solidFill>
                <a:latin typeface="Times New Roman" pitchFamily="18" charset="0"/>
                <a:cs typeface="Times New Roman" pitchFamily="18" charset="0"/>
              </a:rPr>
            </a:br>
            <a:r>
              <a:rPr lang="en-GB" sz="2000" dirty="0" smtClean="0">
                <a:solidFill>
                  <a:srgbClr val="FF0000"/>
                </a:solidFill>
                <a:latin typeface="Times New Roman" pitchFamily="18" charset="0"/>
                <a:cs typeface="Times New Roman" pitchFamily="18" charset="0"/>
              </a:rPr>
              <a:t>                                                              Page. 48</a:t>
            </a:r>
            <a:br>
              <a:rPr lang="en-GB" sz="2000" dirty="0" smtClean="0">
                <a:solidFill>
                  <a:srgbClr val="FF0000"/>
                </a:solidFill>
                <a:latin typeface="Times New Roman" pitchFamily="18" charset="0"/>
                <a:cs typeface="Times New Roman" pitchFamily="18" charset="0"/>
              </a:rPr>
            </a:br>
            <a:r>
              <a:rPr lang="en-GB" sz="2000" dirty="0" smtClean="0">
                <a:solidFill>
                  <a:srgbClr val="FF0000"/>
                </a:solidFill>
                <a:latin typeface="Times New Roman" pitchFamily="18" charset="0"/>
                <a:cs typeface="Times New Roman" pitchFamily="18" charset="0"/>
              </a:rPr>
              <a:t/>
            </a:r>
            <a:br>
              <a:rPr lang="en-GB" sz="2000" dirty="0" smtClean="0">
                <a:solidFill>
                  <a:srgbClr val="FF0000"/>
                </a:solidFill>
                <a:latin typeface="Times New Roman" pitchFamily="18" charset="0"/>
                <a:cs typeface="Times New Roman" pitchFamily="18" charset="0"/>
              </a:rPr>
            </a:br>
            <a:r>
              <a:rPr lang="en-GB" sz="2000" dirty="0" smtClean="0"/>
              <a:t> </a:t>
            </a:r>
            <a:r>
              <a:rPr lang="en-GB" sz="1800" dirty="0" smtClean="0">
                <a:latin typeface="Times New Roman" pitchFamily="18" charset="0"/>
                <a:cs typeface="Times New Roman" pitchFamily="18" charset="0"/>
              </a:rPr>
              <a:t>Loftus: She </a:t>
            </a:r>
            <a:r>
              <a:rPr lang="en-GB" sz="1800" i="1" dirty="0" smtClean="0">
                <a:latin typeface="Times New Roman" pitchFamily="18" charset="0"/>
                <a:cs typeface="Times New Roman" pitchFamily="18" charset="0"/>
              </a:rPr>
              <a:t>is / </a:t>
            </a:r>
            <a:r>
              <a:rPr lang="en-GB" sz="1800" i="1" u="sng" dirty="0" smtClean="0">
                <a:latin typeface="Times New Roman" pitchFamily="18" charset="0"/>
                <a:cs typeface="Times New Roman" pitchFamily="18" charset="0"/>
              </a:rPr>
              <a:t>was</a:t>
            </a:r>
            <a:r>
              <a:rPr lang="en-GB" sz="1800" i="1" dirty="0" smtClean="0">
                <a:latin typeface="Times New Roman" pitchFamily="18" charset="0"/>
                <a:cs typeface="Times New Roman" pitchFamily="18" charset="0"/>
              </a:rPr>
              <a:t> interested in learning. She </a:t>
            </a:r>
            <a:r>
              <a:rPr lang="en-GB" sz="1800" i="1" u="sng" dirty="0" smtClean="0">
                <a:latin typeface="Times New Roman" pitchFamily="18" charset="0"/>
                <a:cs typeface="Times New Roman" pitchFamily="18" charset="0"/>
              </a:rPr>
              <a:t>works</a:t>
            </a:r>
            <a:r>
              <a:rPr lang="en-GB" sz="1800" i="1" dirty="0" smtClean="0">
                <a:latin typeface="Times New Roman" pitchFamily="18" charset="0"/>
                <a:cs typeface="Times New Roman" pitchFamily="18" charset="0"/>
              </a:rPr>
              <a:t> / worked with the police.</a:t>
            </a:r>
            <a:br>
              <a:rPr lang="en-GB" sz="1800" i="1" dirty="0" smtClean="0">
                <a:latin typeface="Times New Roman" pitchFamily="18" charset="0"/>
                <a:cs typeface="Times New Roman" pitchFamily="18" charset="0"/>
              </a:rPr>
            </a:br>
            <a:r>
              <a:rPr lang="en-GB" sz="1800" dirty="0" smtClean="0">
                <a:latin typeface="Times New Roman" pitchFamily="18" charset="0"/>
                <a:cs typeface="Times New Roman" pitchFamily="18" charset="0"/>
              </a:rPr>
              <a:t>Pinker: He </a:t>
            </a:r>
            <a:r>
              <a:rPr lang="en-GB" sz="1800" i="1" dirty="0" smtClean="0">
                <a:latin typeface="Times New Roman" pitchFamily="18" charset="0"/>
                <a:cs typeface="Times New Roman" pitchFamily="18" charset="0"/>
              </a:rPr>
              <a:t>is / </a:t>
            </a:r>
            <a:r>
              <a:rPr lang="en-GB" sz="1800" i="1" u="sng" dirty="0" smtClean="0">
                <a:latin typeface="Times New Roman" pitchFamily="18" charset="0"/>
                <a:cs typeface="Times New Roman" pitchFamily="18" charset="0"/>
              </a:rPr>
              <a:t>was </a:t>
            </a:r>
            <a:r>
              <a:rPr lang="en-GB" sz="1800" i="1" dirty="0" smtClean="0">
                <a:latin typeface="Times New Roman" pitchFamily="18" charset="0"/>
                <a:cs typeface="Times New Roman" pitchFamily="18" charset="0"/>
              </a:rPr>
              <a:t>a psychology teacher. He </a:t>
            </a:r>
            <a:r>
              <a:rPr lang="en-GB" sz="1800" i="1" u="sng" dirty="0" smtClean="0">
                <a:latin typeface="Times New Roman" pitchFamily="18" charset="0"/>
                <a:cs typeface="Times New Roman" pitchFamily="18" charset="0"/>
              </a:rPr>
              <a:t>does </a:t>
            </a:r>
            <a:r>
              <a:rPr lang="en-GB" sz="1800" i="1" dirty="0" smtClean="0">
                <a:latin typeface="Times New Roman" pitchFamily="18" charset="0"/>
                <a:cs typeface="Times New Roman" pitchFamily="18" charset="0"/>
              </a:rPr>
              <a:t>/ did research into language and the mind.</a:t>
            </a:r>
            <a:br>
              <a:rPr lang="en-GB" sz="1800" i="1" dirty="0" smtClean="0">
                <a:latin typeface="Times New Roman" pitchFamily="18" charset="0"/>
                <a:cs typeface="Times New Roman" pitchFamily="18" charset="0"/>
              </a:rPr>
            </a:br>
            <a:r>
              <a:rPr lang="en-GB" sz="1800" dirty="0" err="1" smtClean="0">
                <a:latin typeface="Times New Roman" pitchFamily="18" charset="0"/>
                <a:cs typeface="Times New Roman" pitchFamily="18" charset="0"/>
              </a:rPr>
              <a:t>Spelke</a:t>
            </a:r>
            <a:r>
              <a:rPr lang="en-GB" sz="1800" dirty="0" smtClean="0">
                <a:latin typeface="Times New Roman" pitchFamily="18" charset="0"/>
                <a:cs typeface="Times New Roman" pitchFamily="18" charset="0"/>
              </a:rPr>
              <a:t>: She </a:t>
            </a:r>
            <a:r>
              <a:rPr lang="en-GB" sz="1800" i="1" u="sng" dirty="0" smtClean="0">
                <a:latin typeface="Times New Roman" pitchFamily="18" charset="0"/>
                <a:cs typeface="Times New Roman" pitchFamily="18" charset="0"/>
              </a:rPr>
              <a:t>described </a:t>
            </a:r>
            <a:r>
              <a:rPr lang="en-GB" sz="1800" i="1" dirty="0" smtClean="0">
                <a:latin typeface="Times New Roman" pitchFamily="18" charset="0"/>
                <a:cs typeface="Times New Roman" pitchFamily="18" charset="0"/>
              </a:rPr>
              <a:t>/ describes new ideas </a:t>
            </a:r>
            <a:r>
              <a:rPr lang="en-GB" sz="1800" dirty="0" smtClean="0">
                <a:latin typeface="Times New Roman" pitchFamily="18" charset="0"/>
                <a:cs typeface="Times New Roman" pitchFamily="18" charset="0"/>
              </a:rPr>
              <a:t>about babies. She </a:t>
            </a:r>
            <a:r>
              <a:rPr lang="en-GB" sz="1800" i="1" u="sng" dirty="0" smtClean="0">
                <a:latin typeface="Times New Roman" pitchFamily="18" charset="0"/>
                <a:cs typeface="Times New Roman" pitchFamily="18" charset="0"/>
              </a:rPr>
              <a:t>teaches</a:t>
            </a:r>
            <a:r>
              <a:rPr lang="en-GB" sz="1800" i="1" dirty="0" smtClean="0">
                <a:latin typeface="Times New Roman" pitchFamily="18" charset="0"/>
                <a:cs typeface="Times New Roman" pitchFamily="18" charset="0"/>
              </a:rPr>
              <a:t> / taught psychology</a:t>
            </a:r>
            <a:br>
              <a:rPr lang="en-GB" sz="1800" i="1" dirty="0" smtClean="0">
                <a:latin typeface="Times New Roman" pitchFamily="18" charset="0"/>
                <a:cs typeface="Times New Roman" pitchFamily="18" charset="0"/>
              </a:rPr>
            </a:br>
            <a:r>
              <a:rPr lang="en-GB" sz="1800" dirty="0" smtClean="0">
                <a:latin typeface="Times New Roman" pitchFamily="18" charset="0"/>
                <a:cs typeface="Times New Roman" pitchFamily="18" charset="0"/>
              </a:rPr>
              <a:t>in the USA. </a:t>
            </a:r>
            <a:endParaRPr lang="en-GB" sz="2000" dirty="0">
              <a:solidFill>
                <a:srgbClr val="FF0000"/>
              </a:solidFill>
              <a:latin typeface="Times New Roman" pitchFamily="18" charset="0"/>
              <a:cs typeface="Times New Roman" pitchFamily="18" charset="0"/>
            </a:endParaRPr>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txBody>
          <a:bodyPr>
            <a:normAutofit fontScale="90000"/>
          </a:bodyPr>
          <a:lstStyle/>
          <a:p>
            <a:pPr algn="l">
              <a:lnSpc>
                <a:spcPct val="150000"/>
              </a:lnSpc>
            </a:pPr>
            <a:r>
              <a:rPr lang="en-GB" sz="1800" dirty="0" smtClean="0">
                <a:solidFill>
                  <a:srgbClr val="FF0000"/>
                </a:solidFill>
                <a:latin typeface="Times New Roman" pitchFamily="18" charset="0"/>
                <a:cs typeface="Times New Roman" pitchFamily="18" charset="0"/>
              </a:rPr>
              <a:t>                                                      Speaking: Human behaviour </a:t>
            </a:r>
            <a:br>
              <a:rPr lang="en-GB" sz="1800" dirty="0" smtClean="0">
                <a:solidFill>
                  <a:srgbClr val="FF0000"/>
                </a:solidFill>
                <a:latin typeface="Times New Roman" pitchFamily="18" charset="0"/>
                <a:cs typeface="Times New Roman" pitchFamily="18" charset="0"/>
              </a:rPr>
            </a:br>
            <a:r>
              <a:rPr lang="en-GB" sz="1800" dirty="0" smtClean="0">
                <a:solidFill>
                  <a:srgbClr val="FF0000"/>
                </a:solidFill>
                <a:latin typeface="Times New Roman" pitchFamily="18" charset="0"/>
                <a:cs typeface="Times New Roman" pitchFamily="18" charset="0"/>
              </a:rPr>
              <a:t>                                      </a:t>
            </a:r>
            <a:r>
              <a:rPr lang="en-GB" sz="2000" dirty="0" smtClean="0">
                <a:solidFill>
                  <a:srgbClr val="FF0000"/>
                </a:solidFill>
                <a:latin typeface="Times New Roman" pitchFamily="18" charset="0"/>
                <a:cs typeface="Times New Roman" pitchFamily="18" charset="0"/>
              </a:rPr>
              <a:t> 2.6 Vocabulary for speaking: Personality </a:t>
            </a:r>
            <a:br>
              <a:rPr lang="en-GB" sz="2000" dirty="0" smtClean="0">
                <a:solidFill>
                  <a:srgbClr val="FF0000"/>
                </a:solidFill>
                <a:latin typeface="Times New Roman" pitchFamily="18" charset="0"/>
                <a:cs typeface="Times New Roman" pitchFamily="18" charset="0"/>
              </a:rPr>
            </a:br>
            <a:r>
              <a:rPr lang="en-GB" sz="2000" dirty="0" smtClean="0">
                <a:solidFill>
                  <a:srgbClr val="FF0000"/>
                </a:solidFill>
                <a:latin typeface="Times New Roman" pitchFamily="18" charset="0"/>
                <a:cs typeface="Times New Roman" pitchFamily="18" charset="0"/>
              </a:rPr>
              <a:t>                                            B. Understanding new vocabulary </a:t>
            </a:r>
            <a:br>
              <a:rPr lang="en-GB" sz="2000" dirty="0" smtClean="0">
                <a:solidFill>
                  <a:srgbClr val="FF0000"/>
                </a:solidFill>
                <a:latin typeface="Times New Roman" pitchFamily="18" charset="0"/>
                <a:cs typeface="Times New Roman" pitchFamily="18" charset="0"/>
              </a:rPr>
            </a:br>
            <a:r>
              <a:rPr lang="en-GB" sz="2000" dirty="0" smtClean="0">
                <a:solidFill>
                  <a:srgbClr val="FF0000"/>
                </a:solidFill>
                <a:latin typeface="Times New Roman" pitchFamily="18" charset="0"/>
                <a:cs typeface="Times New Roman" pitchFamily="18" charset="0"/>
              </a:rPr>
              <a:t/>
            </a:r>
            <a:br>
              <a:rPr lang="en-GB" sz="2000" dirty="0" smtClean="0">
                <a:solidFill>
                  <a:srgbClr val="FF0000"/>
                </a:solidFill>
                <a:latin typeface="Times New Roman" pitchFamily="18" charset="0"/>
                <a:cs typeface="Times New Roman" pitchFamily="18" charset="0"/>
              </a:rPr>
            </a:br>
            <a:r>
              <a:rPr lang="en-GB" sz="1800" dirty="0" smtClean="0">
                <a:latin typeface="Times New Roman" pitchFamily="18" charset="0"/>
                <a:cs typeface="Times New Roman" pitchFamily="18" charset="0"/>
              </a:rPr>
              <a:t>                                </a:t>
            </a:r>
            <a:r>
              <a:rPr lang="en-GB" sz="1800" dirty="0" smtClean="0">
                <a:solidFill>
                  <a:srgbClr val="FF0000"/>
                </a:solidFill>
                <a:latin typeface="Times New Roman" pitchFamily="18" charset="0"/>
                <a:cs typeface="Times New Roman" pitchFamily="18" charset="0"/>
              </a:rPr>
              <a:t>Presenter: Conversation 1. </a:t>
            </a:r>
            <a:r>
              <a:rPr lang="en-GB" sz="1800" dirty="0" smtClean="0">
                <a:latin typeface="Times New Roman" pitchFamily="18" charset="0"/>
                <a:cs typeface="Times New Roman" pitchFamily="18" charset="0"/>
              </a:rPr>
              <a:t/>
            </a:r>
            <a:br>
              <a:rPr lang="en-GB" sz="1800" dirty="0" smtClean="0">
                <a:latin typeface="Times New Roman" pitchFamily="18" charset="0"/>
                <a:cs typeface="Times New Roman" pitchFamily="18" charset="0"/>
              </a:rPr>
            </a:br>
            <a:r>
              <a:rPr lang="en-GB" sz="1800" dirty="0" smtClean="0">
                <a:latin typeface="Times New Roman" pitchFamily="18" charset="0"/>
                <a:cs typeface="Times New Roman" pitchFamily="18" charset="0"/>
              </a:rPr>
              <a:t>                                Voice A: Do you like being on your own?</a:t>
            </a:r>
            <a:br>
              <a:rPr lang="en-GB" sz="1800" dirty="0" smtClean="0">
                <a:latin typeface="Times New Roman" pitchFamily="18" charset="0"/>
                <a:cs typeface="Times New Roman" pitchFamily="18" charset="0"/>
              </a:rPr>
            </a:br>
            <a:r>
              <a:rPr lang="en-GB" sz="1800" dirty="0" smtClean="0">
                <a:latin typeface="Times New Roman" pitchFamily="18" charset="0"/>
                <a:cs typeface="Times New Roman" pitchFamily="18" charset="0"/>
              </a:rPr>
              <a:t>                                Voice B: It depends. Sometimes I like being with other people.</a:t>
            </a:r>
            <a:br>
              <a:rPr lang="en-GB" sz="1800" dirty="0" smtClean="0">
                <a:latin typeface="Times New Roman" pitchFamily="18" charset="0"/>
                <a:cs typeface="Times New Roman" pitchFamily="18" charset="0"/>
              </a:rPr>
            </a:br>
            <a:r>
              <a:rPr lang="en-GB" sz="1800" dirty="0" smtClean="0">
                <a:latin typeface="Times New Roman" pitchFamily="18" charset="0"/>
                <a:cs typeface="Times New Roman" pitchFamily="18" charset="0"/>
              </a:rPr>
              <a:t>                                </a:t>
            </a:r>
            <a:r>
              <a:rPr lang="en-GB" sz="1800" dirty="0" smtClean="0">
                <a:solidFill>
                  <a:srgbClr val="FF0000"/>
                </a:solidFill>
                <a:latin typeface="Times New Roman" pitchFamily="18" charset="0"/>
                <a:cs typeface="Times New Roman" pitchFamily="18" charset="0"/>
              </a:rPr>
              <a:t>Presenter: Conversation 2.</a:t>
            </a:r>
            <a:r>
              <a:rPr lang="en-GB" sz="1800" dirty="0" smtClean="0">
                <a:latin typeface="Times New Roman" pitchFamily="18" charset="0"/>
                <a:cs typeface="Times New Roman" pitchFamily="18" charset="0"/>
              </a:rPr>
              <a:t/>
            </a:r>
            <a:br>
              <a:rPr lang="en-GB" sz="1800" dirty="0" smtClean="0">
                <a:latin typeface="Times New Roman" pitchFamily="18" charset="0"/>
                <a:cs typeface="Times New Roman" pitchFamily="18" charset="0"/>
              </a:rPr>
            </a:br>
            <a:r>
              <a:rPr lang="en-GB" sz="1800" dirty="0" smtClean="0">
                <a:latin typeface="Times New Roman" pitchFamily="18" charset="0"/>
                <a:cs typeface="Times New Roman" pitchFamily="18" charset="0"/>
              </a:rPr>
              <a:t>                               Voice A: Is personality the same as behaviour?</a:t>
            </a:r>
            <a:br>
              <a:rPr lang="en-GB" sz="1800" dirty="0" smtClean="0">
                <a:latin typeface="Times New Roman" pitchFamily="18" charset="0"/>
                <a:cs typeface="Times New Roman" pitchFamily="18" charset="0"/>
              </a:rPr>
            </a:br>
            <a:r>
              <a:rPr lang="en-GB" sz="1800" dirty="0" smtClean="0">
                <a:latin typeface="Times New Roman" pitchFamily="18" charset="0"/>
                <a:cs typeface="Times New Roman" pitchFamily="18" charset="0"/>
              </a:rPr>
              <a:t>                               Voice B: Well, I think it influences behaviour.</a:t>
            </a:r>
            <a:br>
              <a:rPr lang="en-GB" sz="1800" dirty="0" smtClean="0">
                <a:latin typeface="Times New Roman" pitchFamily="18" charset="0"/>
                <a:cs typeface="Times New Roman" pitchFamily="18" charset="0"/>
              </a:rPr>
            </a:br>
            <a:r>
              <a:rPr lang="en-GB" sz="1800" dirty="0" smtClean="0">
                <a:latin typeface="Times New Roman" pitchFamily="18" charset="0"/>
                <a:cs typeface="Times New Roman" pitchFamily="18" charset="0"/>
              </a:rPr>
              <a:t>                               </a:t>
            </a:r>
            <a:r>
              <a:rPr lang="en-GB" sz="1800" dirty="0" smtClean="0">
                <a:solidFill>
                  <a:srgbClr val="FF0000"/>
                </a:solidFill>
                <a:latin typeface="Times New Roman" pitchFamily="18" charset="0"/>
                <a:cs typeface="Times New Roman" pitchFamily="18" charset="0"/>
              </a:rPr>
              <a:t>Presenter: Conversation 3.</a:t>
            </a:r>
            <a:r>
              <a:rPr lang="en-GB" sz="1800" dirty="0" smtClean="0">
                <a:latin typeface="Times New Roman" pitchFamily="18" charset="0"/>
                <a:cs typeface="Times New Roman" pitchFamily="18" charset="0"/>
              </a:rPr>
              <a:t/>
            </a:r>
            <a:br>
              <a:rPr lang="en-GB" sz="1800" dirty="0" smtClean="0">
                <a:latin typeface="Times New Roman" pitchFamily="18" charset="0"/>
                <a:cs typeface="Times New Roman" pitchFamily="18" charset="0"/>
              </a:rPr>
            </a:br>
            <a:r>
              <a:rPr lang="en-GB" sz="1800" dirty="0" smtClean="0">
                <a:latin typeface="Times New Roman" pitchFamily="18" charset="0"/>
                <a:cs typeface="Times New Roman" pitchFamily="18" charset="0"/>
              </a:rPr>
              <a:t>                               Voice A: What is personality?</a:t>
            </a:r>
            <a:br>
              <a:rPr lang="en-GB" sz="1800" dirty="0" smtClean="0">
                <a:latin typeface="Times New Roman" pitchFamily="18" charset="0"/>
                <a:cs typeface="Times New Roman" pitchFamily="18" charset="0"/>
              </a:rPr>
            </a:br>
            <a:r>
              <a:rPr lang="en-GB" sz="1800" dirty="0" smtClean="0">
                <a:latin typeface="Times New Roman" pitchFamily="18" charset="0"/>
                <a:cs typeface="Times New Roman" pitchFamily="18" charset="0"/>
              </a:rPr>
              <a:t>                               Voice B: I think it’s similar to behaviour.</a:t>
            </a:r>
            <a:br>
              <a:rPr lang="en-GB" sz="1800" dirty="0" smtClean="0">
                <a:latin typeface="Times New Roman" pitchFamily="18" charset="0"/>
                <a:cs typeface="Times New Roman" pitchFamily="18" charset="0"/>
              </a:rPr>
            </a:br>
            <a:r>
              <a:rPr lang="en-GB" sz="1800" dirty="0" smtClean="0">
                <a:latin typeface="Times New Roman" pitchFamily="18" charset="0"/>
                <a:cs typeface="Times New Roman" pitchFamily="18" charset="0"/>
              </a:rPr>
              <a:t>                                </a:t>
            </a:r>
            <a:r>
              <a:rPr lang="en-GB" sz="1800" dirty="0" smtClean="0">
                <a:solidFill>
                  <a:srgbClr val="FF0000"/>
                </a:solidFill>
                <a:latin typeface="Times New Roman" pitchFamily="18" charset="0"/>
                <a:cs typeface="Times New Roman" pitchFamily="18" charset="0"/>
              </a:rPr>
              <a:t>Presenter: Conversation 4.</a:t>
            </a:r>
            <a:r>
              <a:rPr lang="en-GB" sz="1800" dirty="0" smtClean="0">
                <a:latin typeface="Times New Roman" pitchFamily="18" charset="0"/>
                <a:cs typeface="Times New Roman" pitchFamily="18" charset="0"/>
              </a:rPr>
              <a:t/>
            </a:r>
            <a:br>
              <a:rPr lang="en-GB" sz="1800" dirty="0" smtClean="0">
                <a:latin typeface="Times New Roman" pitchFamily="18" charset="0"/>
                <a:cs typeface="Times New Roman" pitchFamily="18" charset="0"/>
              </a:rPr>
            </a:br>
            <a:r>
              <a:rPr lang="en-GB" sz="1800" dirty="0" smtClean="0">
                <a:latin typeface="Times New Roman" pitchFamily="18" charset="0"/>
                <a:cs typeface="Times New Roman" pitchFamily="18" charset="0"/>
              </a:rPr>
              <a:t>                               Voice A: Can people change their behaviour?</a:t>
            </a:r>
            <a:br>
              <a:rPr lang="en-GB" sz="1800" dirty="0" smtClean="0">
                <a:latin typeface="Times New Roman" pitchFamily="18" charset="0"/>
                <a:cs typeface="Times New Roman" pitchFamily="18" charset="0"/>
              </a:rPr>
            </a:br>
            <a:r>
              <a:rPr lang="en-GB" sz="1800" dirty="0" smtClean="0">
                <a:latin typeface="Times New Roman" pitchFamily="18" charset="0"/>
                <a:cs typeface="Times New Roman" pitchFamily="18" charset="0"/>
              </a:rPr>
              <a:t>                               Voice B: Yes, but they can’t change completely. </a:t>
            </a:r>
            <a:br>
              <a:rPr lang="en-GB" sz="1800" dirty="0" smtClean="0">
                <a:latin typeface="Times New Roman" pitchFamily="18" charset="0"/>
                <a:cs typeface="Times New Roman" pitchFamily="18" charset="0"/>
              </a:rPr>
            </a:br>
            <a:endParaRPr lang="en-GB" sz="2000" dirty="0">
              <a:solidFill>
                <a:srgbClr val="FF0000"/>
              </a:solidFill>
              <a:latin typeface="Times New Roman" pitchFamily="18" charset="0"/>
              <a:cs typeface="Times New Roman" pitchFamily="18" charset="0"/>
            </a:endParaRPr>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txBody>
          <a:bodyPr>
            <a:normAutofit/>
          </a:bodyPr>
          <a:lstStyle/>
          <a:p>
            <a:pPr algn="l">
              <a:lnSpc>
                <a:spcPct val="150000"/>
              </a:lnSpc>
            </a:pPr>
            <a:r>
              <a:rPr lang="en-GB" sz="2000" dirty="0" smtClean="0">
                <a:solidFill>
                  <a:srgbClr val="FF0000"/>
                </a:solidFill>
                <a:latin typeface="Times New Roman" pitchFamily="18" charset="0"/>
                <a:cs typeface="Times New Roman" pitchFamily="18" charset="0"/>
              </a:rPr>
              <a:t>                             2.7 Real-time speaking: Personality </a:t>
            </a:r>
            <a:r>
              <a:rPr lang="en-GB" sz="2000" dirty="0" err="1" smtClean="0">
                <a:solidFill>
                  <a:srgbClr val="FF0000"/>
                </a:solidFill>
                <a:latin typeface="Times New Roman" pitchFamily="18" charset="0"/>
                <a:cs typeface="Times New Roman" pitchFamily="18" charset="0"/>
              </a:rPr>
              <a:t>vs</a:t>
            </a:r>
            <a:r>
              <a:rPr lang="en-GB" sz="2000" dirty="0" smtClean="0">
                <a:solidFill>
                  <a:srgbClr val="FF0000"/>
                </a:solidFill>
                <a:latin typeface="Times New Roman" pitchFamily="18" charset="0"/>
                <a:cs typeface="Times New Roman" pitchFamily="18" charset="0"/>
              </a:rPr>
              <a:t> behaviour </a:t>
            </a:r>
            <a:br>
              <a:rPr lang="en-GB" sz="2000" dirty="0" smtClean="0">
                <a:solidFill>
                  <a:srgbClr val="FF0000"/>
                </a:solidFill>
                <a:latin typeface="Times New Roman" pitchFamily="18" charset="0"/>
                <a:cs typeface="Times New Roman" pitchFamily="18" charset="0"/>
              </a:rPr>
            </a:br>
            <a:r>
              <a:rPr lang="en-GB" sz="2000" dirty="0" smtClean="0">
                <a:solidFill>
                  <a:srgbClr val="FF0000"/>
                </a:solidFill>
                <a:latin typeface="Times New Roman" pitchFamily="18" charset="0"/>
                <a:cs typeface="Times New Roman" pitchFamily="18" charset="0"/>
              </a:rPr>
              <a:t>                            A. Previewing vocabulary. Page 50</a:t>
            </a:r>
            <a:br>
              <a:rPr lang="en-GB" sz="2000" dirty="0" smtClean="0">
                <a:solidFill>
                  <a:srgbClr val="FF0000"/>
                </a:solidFill>
                <a:latin typeface="Times New Roman" pitchFamily="18" charset="0"/>
                <a:cs typeface="Times New Roman" pitchFamily="18" charset="0"/>
              </a:rPr>
            </a:br>
            <a:r>
              <a:rPr lang="en-GB" sz="2000" dirty="0" smtClean="0">
                <a:solidFill>
                  <a:srgbClr val="FF0000"/>
                </a:solidFill>
                <a:latin typeface="Times New Roman" pitchFamily="18" charset="0"/>
                <a:cs typeface="Times New Roman" pitchFamily="18" charset="0"/>
              </a:rPr>
              <a:t/>
            </a:r>
            <a:br>
              <a:rPr lang="en-GB" sz="2000" dirty="0" smtClean="0">
                <a:solidFill>
                  <a:srgbClr val="FF0000"/>
                </a:solidFill>
                <a:latin typeface="Times New Roman" pitchFamily="18" charset="0"/>
                <a:cs typeface="Times New Roman" pitchFamily="18" charset="0"/>
              </a:rPr>
            </a:br>
            <a:r>
              <a:rPr lang="en-GB" sz="2000" dirty="0" smtClean="0">
                <a:latin typeface="Times New Roman" pitchFamily="18" charset="0"/>
                <a:cs typeface="Times New Roman" pitchFamily="18" charset="0"/>
              </a:rPr>
              <a:t>                                          a. </a:t>
            </a:r>
            <a:r>
              <a:rPr lang="en-GB" sz="2000" dirty="0" err="1" smtClean="0">
                <a:latin typeface="Times New Roman" pitchFamily="18" charset="0"/>
                <a:cs typeface="Times New Roman" pitchFamily="18" charset="0"/>
              </a:rPr>
              <a:t>be'haviour</a:t>
            </a:r>
            <a:r>
              <a:rPr lang="en-GB" sz="2000" dirty="0" smtClean="0">
                <a:latin typeface="Times New Roman" pitchFamily="18" charset="0"/>
                <a:cs typeface="Times New Roman" pitchFamily="18" charset="0"/>
              </a:rPr>
              <a:t/>
            </a:r>
            <a:br>
              <a:rPr lang="en-GB" sz="2000" dirty="0" smtClean="0">
                <a:latin typeface="Times New Roman" pitchFamily="18" charset="0"/>
                <a:cs typeface="Times New Roman" pitchFamily="18" charset="0"/>
              </a:rPr>
            </a:br>
            <a:r>
              <a:rPr lang="en-GB" sz="2000" dirty="0" smtClean="0">
                <a:latin typeface="Times New Roman" pitchFamily="18" charset="0"/>
                <a:cs typeface="Times New Roman" pitchFamily="18" charset="0"/>
              </a:rPr>
              <a:t>                                          b. 'changes</a:t>
            </a:r>
            <a:br>
              <a:rPr lang="en-GB" sz="2000" dirty="0" smtClean="0">
                <a:latin typeface="Times New Roman" pitchFamily="18" charset="0"/>
                <a:cs typeface="Times New Roman" pitchFamily="18" charset="0"/>
              </a:rPr>
            </a:br>
            <a:r>
              <a:rPr lang="en-GB" sz="2000" dirty="0" smtClean="0">
                <a:latin typeface="Times New Roman" pitchFamily="18" charset="0"/>
                <a:cs typeface="Times New Roman" pitchFamily="18" charset="0"/>
              </a:rPr>
              <a:t>                                          c. </a:t>
            </a:r>
            <a:r>
              <a:rPr lang="en-GB" sz="2000" dirty="0" err="1" smtClean="0">
                <a:latin typeface="Times New Roman" pitchFamily="18" charset="0"/>
                <a:cs typeface="Times New Roman" pitchFamily="18" charset="0"/>
              </a:rPr>
              <a:t>com'pletely</a:t>
            </a:r>
            <a:r>
              <a:rPr lang="en-GB" sz="2000" dirty="0" smtClean="0">
                <a:latin typeface="Times New Roman" pitchFamily="18" charset="0"/>
                <a:cs typeface="Times New Roman" pitchFamily="18" charset="0"/>
              </a:rPr>
              <a:t/>
            </a:r>
            <a:br>
              <a:rPr lang="en-GB" sz="2000" dirty="0" smtClean="0">
                <a:latin typeface="Times New Roman" pitchFamily="18" charset="0"/>
                <a:cs typeface="Times New Roman" pitchFamily="18" charset="0"/>
              </a:rPr>
            </a:br>
            <a:r>
              <a:rPr lang="en-GB" sz="2000" dirty="0" smtClean="0">
                <a:latin typeface="Times New Roman" pitchFamily="18" charset="0"/>
                <a:cs typeface="Times New Roman" pitchFamily="18" charset="0"/>
              </a:rPr>
              <a:t>                                          d. </a:t>
            </a:r>
            <a:r>
              <a:rPr lang="en-GB" sz="2000" dirty="0" err="1" smtClean="0">
                <a:latin typeface="Times New Roman" pitchFamily="18" charset="0"/>
                <a:cs typeface="Times New Roman" pitchFamily="18" charset="0"/>
              </a:rPr>
              <a:t>de'pend</a:t>
            </a:r>
            <a:r>
              <a:rPr lang="en-GB" sz="2000" dirty="0" smtClean="0">
                <a:latin typeface="Times New Roman" pitchFamily="18" charset="0"/>
                <a:cs typeface="Times New Roman" pitchFamily="18" charset="0"/>
              </a:rPr>
              <a:t/>
            </a:r>
            <a:br>
              <a:rPr lang="en-GB" sz="2000" dirty="0" smtClean="0">
                <a:latin typeface="Times New Roman" pitchFamily="18" charset="0"/>
                <a:cs typeface="Times New Roman" pitchFamily="18" charset="0"/>
              </a:rPr>
            </a:br>
            <a:r>
              <a:rPr lang="en-GB" sz="2000" dirty="0" smtClean="0">
                <a:latin typeface="Times New Roman" pitchFamily="18" charset="0"/>
                <a:cs typeface="Times New Roman" pitchFamily="18" charset="0"/>
              </a:rPr>
              <a:t>                                          e. 'difference (two syllables)</a:t>
            </a:r>
            <a:br>
              <a:rPr lang="en-GB" sz="2000" dirty="0" smtClean="0">
                <a:latin typeface="Times New Roman" pitchFamily="18" charset="0"/>
                <a:cs typeface="Times New Roman" pitchFamily="18" charset="0"/>
              </a:rPr>
            </a:br>
            <a:r>
              <a:rPr lang="en-GB" sz="2000" dirty="0" smtClean="0">
                <a:latin typeface="Times New Roman" pitchFamily="18" charset="0"/>
                <a:cs typeface="Times New Roman" pitchFamily="18" charset="0"/>
              </a:rPr>
              <a:t>                                          f. 'friendly</a:t>
            </a:r>
            <a:br>
              <a:rPr lang="en-GB" sz="2000" dirty="0" smtClean="0">
                <a:latin typeface="Times New Roman" pitchFamily="18" charset="0"/>
                <a:cs typeface="Times New Roman" pitchFamily="18" charset="0"/>
              </a:rPr>
            </a:br>
            <a:r>
              <a:rPr lang="en-GB" sz="2000" dirty="0" smtClean="0">
                <a:latin typeface="Times New Roman" pitchFamily="18" charset="0"/>
                <a:cs typeface="Times New Roman" pitchFamily="18" charset="0"/>
              </a:rPr>
              <a:t>                                          g. </a:t>
            </a:r>
            <a:r>
              <a:rPr lang="en-GB" sz="2000" dirty="0" err="1" smtClean="0">
                <a:latin typeface="Times New Roman" pitchFamily="18" charset="0"/>
                <a:cs typeface="Times New Roman" pitchFamily="18" charset="0"/>
              </a:rPr>
              <a:t>im'portant</a:t>
            </a:r>
            <a:r>
              <a:rPr lang="en-GB" sz="2000" dirty="0" smtClean="0">
                <a:latin typeface="Times New Roman" pitchFamily="18" charset="0"/>
                <a:cs typeface="Times New Roman" pitchFamily="18" charset="0"/>
              </a:rPr>
              <a:t/>
            </a:r>
            <a:br>
              <a:rPr lang="en-GB" sz="2000" dirty="0" smtClean="0">
                <a:latin typeface="Times New Roman" pitchFamily="18" charset="0"/>
                <a:cs typeface="Times New Roman" pitchFamily="18" charset="0"/>
              </a:rPr>
            </a:br>
            <a:r>
              <a:rPr lang="en-GB" sz="2000" dirty="0" smtClean="0">
                <a:latin typeface="Times New Roman" pitchFamily="18" charset="0"/>
                <a:cs typeface="Times New Roman" pitchFamily="18" charset="0"/>
              </a:rPr>
              <a:t>                                          h. 'influences</a:t>
            </a:r>
            <a:br>
              <a:rPr lang="en-GB" sz="2000" dirty="0" smtClean="0">
                <a:latin typeface="Times New Roman" pitchFamily="18" charset="0"/>
                <a:cs typeface="Times New Roman" pitchFamily="18" charset="0"/>
              </a:rPr>
            </a:br>
            <a:r>
              <a:rPr lang="en-GB" sz="2000" dirty="0" smtClean="0">
                <a:latin typeface="Times New Roman" pitchFamily="18" charset="0"/>
                <a:cs typeface="Times New Roman" pitchFamily="18" charset="0"/>
              </a:rPr>
              <a:t>                                          </a:t>
            </a:r>
            <a:r>
              <a:rPr lang="en-GB" sz="2000" dirty="0" err="1" smtClean="0">
                <a:latin typeface="Times New Roman" pitchFamily="18" charset="0"/>
                <a:cs typeface="Times New Roman" pitchFamily="18" charset="0"/>
              </a:rPr>
              <a:t>i</a:t>
            </a:r>
            <a:r>
              <a:rPr lang="en-GB" sz="2000" dirty="0" smtClean="0">
                <a:latin typeface="Times New Roman" pitchFamily="18" charset="0"/>
                <a:cs typeface="Times New Roman" pitchFamily="18" charset="0"/>
              </a:rPr>
              <a:t>. </a:t>
            </a:r>
            <a:r>
              <a:rPr lang="en-GB" sz="2000" dirty="0" err="1" smtClean="0">
                <a:latin typeface="Times New Roman" pitchFamily="18" charset="0"/>
                <a:cs typeface="Times New Roman" pitchFamily="18" charset="0"/>
              </a:rPr>
              <a:t>perso'nality</a:t>
            </a:r>
            <a:r>
              <a:rPr lang="en-GB" sz="2000" dirty="0" smtClean="0">
                <a:latin typeface="Times New Roman" pitchFamily="18" charset="0"/>
                <a:cs typeface="Times New Roman" pitchFamily="18" charset="0"/>
              </a:rPr>
              <a:t/>
            </a:r>
            <a:br>
              <a:rPr lang="en-GB" sz="2000" dirty="0" smtClean="0">
                <a:latin typeface="Times New Roman" pitchFamily="18" charset="0"/>
                <a:cs typeface="Times New Roman" pitchFamily="18" charset="0"/>
              </a:rPr>
            </a:br>
            <a:r>
              <a:rPr lang="en-GB" sz="2000" dirty="0" smtClean="0">
                <a:latin typeface="Times New Roman" pitchFamily="18" charset="0"/>
                <a:cs typeface="Times New Roman" pitchFamily="18" charset="0"/>
              </a:rPr>
              <a:t>                                          j. </a:t>
            </a:r>
            <a:r>
              <a:rPr lang="en-GB" sz="2000" dirty="0" err="1" smtClean="0">
                <a:latin typeface="Times New Roman" pitchFamily="18" charset="0"/>
                <a:cs typeface="Times New Roman" pitchFamily="18" charset="0"/>
              </a:rPr>
              <a:t>situ'ation</a:t>
            </a:r>
            <a:r>
              <a:rPr lang="en-GB" sz="2000" dirty="0" smtClean="0">
                <a:latin typeface="Times New Roman" pitchFamily="18" charset="0"/>
                <a:cs typeface="Times New Roman" pitchFamily="18" charset="0"/>
              </a:rPr>
              <a:t> </a:t>
            </a:r>
            <a:endParaRPr lang="en-GB" sz="2000" dirty="0">
              <a:solidFill>
                <a:srgbClr val="FF0000"/>
              </a:solidFill>
              <a:latin typeface="Times New Roman" pitchFamily="18" charset="0"/>
              <a:cs typeface="Times New Roman" pitchFamily="18" charset="0"/>
            </a:endParaRPr>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txBody>
          <a:bodyPr>
            <a:normAutofit/>
          </a:bodyPr>
          <a:lstStyle/>
          <a:p>
            <a:pPr algn="l">
              <a:lnSpc>
                <a:spcPct val="150000"/>
              </a:lnSpc>
            </a:pPr>
            <a:r>
              <a:rPr lang="en-GB" sz="2000" dirty="0" smtClean="0">
                <a:solidFill>
                  <a:srgbClr val="FF0000"/>
                </a:solidFill>
                <a:latin typeface="Times New Roman" pitchFamily="18" charset="0"/>
                <a:cs typeface="Times New Roman" pitchFamily="18" charset="0"/>
              </a:rPr>
              <a:t>                             2.7 Real-time speaking: Personality </a:t>
            </a:r>
            <a:r>
              <a:rPr lang="en-GB" sz="2000" dirty="0" err="1" smtClean="0">
                <a:solidFill>
                  <a:srgbClr val="FF0000"/>
                </a:solidFill>
                <a:latin typeface="Times New Roman" pitchFamily="18" charset="0"/>
                <a:cs typeface="Times New Roman" pitchFamily="18" charset="0"/>
              </a:rPr>
              <a:t>vs</a:t>
            </a:r>
            <a:r>
              <a:rPr lang="en-GB" sz="2000" dirty="0" smtClean="0">
                <a:solidFill>
                  <a:srgbClr val="FF0000"/>
                </a:solidFill>
                <a:latin typeface="Times New Roman" pitchFamily="18" charset="0"/>
                <a:cs typeface="Times New Roman" pitchFamily="18" charset="0"/>
              </a:rPr>
              <a:t> behaviour </a:t>
            </a:r>
            <a:br>
              <a:rPr lang="en-GB" sz="2000" dirty="0" smtClean="0">
                <a:solidFill>
                  <a:srgbClr val="FF0000"/>
                </a:solidFill>
                <a:latin typeface="Times New Roman" pitchFamily="18" charset="0"/>
                <a:cs typeface="Times New Roman" pitchFamily="18" charset="0"/>
              </a:rPr>
            </a:br>
            <a:r>
              <a:rPr lang="en-GB" sz="2000" dirty="0" smtClean="0">
                <a:solidFill>
                  <a:srgbClr val="FF0000"/>
                </a:solidFill>
                <a:latin typeface="Times New Roman" pitchFamily="18" charset="0"/>
                <a:cs typeface="Times New Roman" pitchFamily="18" charset="0"/>
              </a:rPr>
              <a:t>                            B. Studying Model. Page 50</a:t>
            </a:r>
            <a:br>
              <a:rPr lang="en-GB" sz="2000" dirty="0" smtClean="0">
                <a:solidFill>
                  <a:srgbClr val="FF0000"/>
                </a:solidFill>
                <a:latin typeface="Times New Roman" pitchFamily="18" charset="0"/>
                <a:cs typeface="Times New Roman" pitchFamily="18" charset="0"/>
              </a:rPr>
            </a:br>
            <a:r>
              <a:rPr lang="en-GB" sz="2000" dirty="0" smtClean="0">
                <a:solidFill>
                  <a:srgbClr val="FF0000"/>
                </a:solidFill>
                <a:latin typeface="Times New Roman" pitchFamily="18" charset="0"/>
                <a:cs typeface="Times New Roman" pitchFamily="18" charset="0"/>
              </a:rPr>
              <a:t/>
            </a:r>
            <a:br>
              <a:rPr lang="en-GB" sz="2000" dirty="0" smtClean="0">
                <a:solidFill>
                  <a:srgbClr val="FF0000"/>
                </a:solidFill>
                <a:latin typeface="Times New Roman" pitchFamily="18" charset="0"/>
                <a:cs typeface="Times New Roman" pitchFamily="18" charset="0"/>
              </a:rPr>
            </a:br>
            <a:r>
              <a:rPr lang="en-GB" sz="2000" dirty="0" smtClean="0">
                <a:solidFill>
                  <a:srgbClr val="FF0000"/>
                </a:solidFill>
                <a:latin typeface="Times New Roman" pitchFamily="18" charset="0"/>
                <a:cs typeface="Times New Roman" pitchFamily="18" charset="0"/>
              </a:rPr>
              <a:t/>
            </a:r>
            <a:br>
              <a:rPr lang="en-GB" sz="2000" dirty="0" smtClean="0">
                <a:solidFill>
                  <a:srgbClr val="FF0000"/>
                </a:solidFill>
                <a:latin typeface="Times New Roman" pitchFamily="18" charset="0"/>
                <a:cs typeface="Times New Roman" pitchFamily="18" charset="0"/>
              </a:rPr>
            </a:br>
            <a:r>
              <a:rPr lang="en-GB" sz="2000" dirty="0" smtClean="0">
                <a:solidFill>
                  <a:srgbClr val="FF0000"/>
                </a:solidFill>
                <a:latin typeface="Times New Roman" pitchFamily="18" charset="0"/>
                <a:cs typeface="Times New Roman" pitchFamily="18" charset="0"/>
              </a:rPr>
              <a:t/>
            </a:r>
            <a:br>
              <a:rPr lang="en-GB" sz="2000" dirty="0" smtClean="0">
                <a:solidFill>
                  <a:srgbClr val="FF0000"/>
                </a:solidFill>
                <a:latin typeface="Times New Roman" pitchFamily="18" charset="0"/>
                <a:cs typeface="Times New Roman" pitchFamily="18" charset="0"/>
              </a:rPr>
            </a:br>
            <a:r>
              <a:rPr lang="en-GB" sz="2000" dirty="0" smtClean="0">
                <a:solidFill>
                  <a:srgbClr val="FF0000"/>
                </a:solidFill>
                <a:latin typeface="Times New Roman" pitchFamily="18" charset="0"/>
                <a:cs typeface="Times New Roman" pitchFamily="18" charset="0"/>
              </a:rPr>
              <a:t/>
            </a:r>
            <a:br>
              <a:rPr lang="en-GB" sz="2000" dirty="0" smtClean="0">
                <a:solidFill>
                  <a:srgbClr val="FF0000"/>
                </a:solidFill>
                <a:latin typeface="Times New Roman" pitchFamily="18" charset="0"/>
                <a:cs typeface="Times New Roman" pitchFamily="18" charset="0"/>
              </a:rPr>
            </a:br>
            <a:endParaRPr lang="en-GB" sz="2000" dirty="0">
              <a:solidFill>
                <a:srgbClr val="FF0000"/>
              </a:solidFill>
              <a:latin typeface="Times New Roman" pitchFamily="18" charset="0"/>
              <a:cs typeface="Times New Roman" pitchFamily="18" charset="0"/>
            </a:endParaRPr>
          </a:p>
        </p:txBody>
      </p:sp>
      <p:graphicFrame>
        <p:nvGraphicFramePr>
          <p:cNvPr id="3" name="Table 2"/>
          <p:cNvGraphicFramePr>
            <a:graphicFrameLocks noGrp="1"/>
          </p:cNvGraphicFramePr>
          <p:nvPr/>
        </p:nvGraphicFramePr>
        <p:xfrm>
          <a:off x="2285984" y="3214686"/>
          <a:ext cx="4357718" cy="2560320"/>
        </p:xfrm>
        <a:graphic>
          <a:graphicData uri="http://schemas.openxmlformats.org/drawingml/2006/table">
            <a:tbl>
              <a:tblPr firstRow="1" bandRow="1">
                <a:tableStyleId>{5C22544A-7EE6-4342-B048-85BDC9FD1C3A}</a:tableStyleId>
              </a:tblPr>
              <a:tblGrid>
                <a:gridCol w="3155157"/>
                <a:gridCol w="1202561"/>
              </a:tblGrid>
              <a:tr h="531576">
                <a:tc>
                  <a:txBody>
                    <a:bodyPr/>
                    <a:lstStyle/>
                    <a:p>
                      <a:pPr algn="l"/>
                      <a:r>
                        <a:rPr lang="en-GB" sz="1800" b="0" kern="1200" baseline="0" dirty="0" smtClean="0">
                          <a:solidFill>
                            <a:schemeClr val="tx1"/>
                          </a:solidFill>
                          <a:latin typeface="Times New Roman" pitchFamily="18" charset="0"/>
                          <a:ea typeface="+mn-ea"/>
                          <a:cs typeface="Times New Roman" pitchFamily="18" charset="0"/>
                        </a:rPr>
                        <a:t>Behaviour is more important than personality.</a:t>
                      </a:r>
                      <a:endParaRPr lang="en-GB" b="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b="0" dirty="0" smtClean="0">
                          <a:solidFill>
                            <a:schemeClr val="tx1"/>
                          </a:solidFill>
                          <a:latin typeface="Times New Roman" pitchFamily="18" charset="0"/>
                          <a:cs typeface="Times New Roman" pitchFamily="18" charset="0"/>
                        </a:rPr>
                        <a:t>4</a:t>
                      </a:r>
                      <a:endParaRPr lang="en-GB" b="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531576">
                <a:tc>
                  <a:txBody>
                    <a:bodyPr/>
                    <a:lstStyle/>
                    <a:p>
                      <a:pPr algn="l"/>
                      <a:r>
                        <a:rPr lang="en-GB" sz="1800" b="0" kern="1200" baseline="0" dirty="0" smtClean="0">
                          <a:solidFill>
                            <a:schemeClr val="dk1"/>
                          </a:solidFill>
                          <a:latin typeface="Times New Roman" pitchFamily="18" charset="0"/>
                          <a:ea typeface="+mn-ea"/>
                          <a:cs typeface="Times New Roman" pitchFamily="18" charset="0"/>
                        </a:rPr>
                        <a:t>Personality is more important than behaviour.</a:t>
                      </a:r>
                      <a:endParaRPr lang="en-GB" b="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b="0" dirty="0" smtClean="0">
                          <a:solidFill>
                            <a:schemeClr val="tx1"/>
                          </a:solidFill>
                          <a:latin typeface="Times New Roman" pitchFamily="18" charset="0"/>
                          <a:cs typeface="Times New Roman" pitchFamily="18" charset="0"/>
                        </a:rPr>
                        <a:t>3</a:t>
                      </a:r>
                      <a:endParaRPr lang="en-GB" b="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531576">
                <a:tc>
                  <a:txBody>
                    <a:bodyPr/>
                    <a:lstStyle/>
                    <a:p>
                      <a:pPr algn="l"/>
                      <a:r>
                        <a:rPr lang="en-GB" sz="1800" b="0" kern="1200" baseline="0" dirty="0" smtClean="0">
                          <a:solidFill>
                            <a:schemeClr val="dk1"/>
                          </a:solidFill>
                          <a:latin typeface="Times New Roman" pitchFamily="18" charset="0"/>
                          <a:ea typeface="+mn-ea"/>
                          <a:cs typeface="Times New Roman" pitchFamily="18" charset="0"/>
                        </a:rPr>
                        <a:t>Personality and behaviour are the same.</a:t>
                      </a:r>
                      <a:endParaRPr lang="en-GB" b="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b="0" dirty="0" smtClean="0">
                          <a:solidFill>
                            <a:schemeClr val="tx1"/>
                          </a:solidFill>
                          <a:latin typeface="Times New Roman" pitchFamily="18" charset="0"/>
                          <a:cs typeface="Times New Roman" pitchFamily="18" charset="0"/>
                        </a:rPr>
                        <a:t>1</a:t>
                      </a:r>
                      <a:endParaRPr lang="en-GB" b="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531576">
                <a:tc>
                  <a:txBody>
                    <a:bodyPr/>
                    <a:lstStyle/>
                    <a:p>
                      <a:pPr algn="l"/>
                      <a:r>
                        <a:rPr lang="en-GB" sz="1800" b="0" kern="1200" baseline="0" dirty="0" smtClean="0">
                          <a:solidFill>
                            <a:schemeClr val="dk1"/>
                          </a:solidFill>
                          <a:latin typeface="Times New Roman" pitchFamily="18" charset="0"/>
                          <a:ea typeface="+mn-ea"/>
                          <a:cs typeface="Times New Roman" pitchFamily="18" charset="0"/>
                        </a:rPr>
                        <a:t>Personality and behaviour are different.</a:t>
                      </a:r>
                      <a:endParaRPr lang="en-GB" b="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b="0" dirty="0" smtClean="0">
                          <a:solidFill>
                            <a:schemeClr val="tx1"/>
                          </a:solidFill>
                          <a:latin typeface="Times New Roman" pitchFamily="18" charset="0"/>
                          <a:cs typeface="Times New Roman" pitchFamily="18" charset="0"/>
                        </a:rPr>
                        <a:t>2</a:t>
                      </a:r>
                      <a:endParaRPr lang="en-GB" b="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txBody>
          <a:bodyPr>
            <a:normAutofit/>
          </a:bodyPr>
          <a:lstStyle/>
          <a:p>
            <a:pPr algn="l">
              <a:lnSpc>
                <a:spcPct val="150000"/>
              </a:lnSpc>
            </a:pPr>
            <a:r>
              <a:rPr lang="en-GB" sz="2000" dirty="0" smtClean="0">
                <a:solidFill>
                  <a:srgbClr val="FF0000"/>
                </a:solidFill>
                <a:latin typeface="Times New Roman" pitchFamily="18" charset="0"/>
                <a:cs typeface="Times New Roman" pitchFamily="18" charset="0"/>
              </a:rPr>
              <a:t>                             2.7 Real-time speaking: Personality </a:t>
            </a:r>
            <a:r>
              <a:rPr lang="en-GB" sz="2000" dirty="0" err="1" smtClean="0">
                <a:solidFill>
                  <a:srgbClr val="FF0000"/>
                </a:solidFill>
                <a:latin typeface="Times New Roman" pitchFamily="18" charset="0"/>
                <a:cs typeface="Times New Roman" pitchFamily="18" charset="0"/>
              </a:rPr>
              <a:t>vs</a:t>
            </a:r>
            <a:r>
              <a:rPr lang="en-GB" sz="2000" dirty="0" smtClean="0">
                <a:solidFill>
                  <a:srgbClr val="FF0000"/>
                </a:solidFill>
                <a:latin typeface="Times New Roman" pitchFamily="18" charset="0"/>
                <a:cs typeface="Times New Roman" pitchFamily="18" charset="0"/>
              </a:rPr>
              <a:t> behaviour </a:t>
            </a:r>
            <a:br>
              <a:rPr lang="en-GB" sz="2000" dirty="0" smtClean="0">
                <a:solidFill>
                  <a:srgbClr val="FF0000"/>
                </a:solidFill>
                <a:latin typeface="Times New Roman" pitchFamily="18" charset="0"/>
                <a:cs typeface="Times New Roman" pitchFamily="18" charset="0"/>
              </a:rPr>
            </a:br>
            <a:r>
              <a:rPr lang="en-GB" sz="2000" dirty="0" smtClean="0">
                <a:solidFill>
                  <a:srgbClr val="FF0000"/>
                </a:solidFill>
                <a:latin typeface="Times New Roman" pitchFamily="18" charset="0"/>
                <a:cs typeface="Times New Roman" pitchFamily="18" charset="0"/>
              </a:rPr>
              <a:t>                            C. Practising model. Page 50</a:t>
            </a:r>
            <a:br>
              <a:rPr lang="en-GB" sz="2000" dirty="0" smtClean="0">
                <a:solidFill>
                  <a:srgbClr val="FF0000"/>
                </a:solidFill>
                <a:latin typeface="Times New Roman" pitchFamily="18" charset="0"/>
                <a:cs typeface="Times New Roman" pitchFamily="18" charset="0"/>
              </a:rPr>
            </a:br>
            <a:r>
              <a:rPr lang="en-GB" sz="2000" dirty="0" smtClean="0">
                <a:solidFill>
                  <a:srgbClr val="FF0000"/>
                </a:solidFill>
                <a:latin typeface="Times New Roman" pitchFamily="18" charset="0"/>
                <a:cs typeface="Times New Roman" pitchFamily="18" charset="0"/>
              </a:rPr>
              <a:t/>
            </a:r>
            <a:br>
              <a:rPr lang="en-GB" sz="2000" dirty="0" smtClean="0">
                <a:solidFill>
                  <a:srgbClr val="FF0000"/>
                </a:solidFill>
                <a:latin typeface="Times New Roman" pitchFamily="18" charset="0"/>
                <a:cs typeface="Times New Roman" pitchFamily="18" charset="0"/>
              </a:rPr>
            </a:br>
            <a:r>
              <a:rPr lang="en-GB" sz="2000" dirty="0" smtClean="0">
                <a:solidFill>
                  <a:srgbClr val="FF0000"/>
                </a:solidFill>
                <a:latin typeface="Times New Roman" pitchFamily="18" charset="0"/>
                <a:cs typeface="Times New Roman" pitchFamily="18" charset="0"/>
              </a:rPr>
              <a:t>                            </a:t>
            </a:r>
            <a:r>
              <a:rPr lang="en-GB" sz="2000" dirty="0" smtClean="0"/>
              <a:t>a. An aggressive person / acts / in one way.</a:t>
            </a:r>
            <a:br>
              <a:rPr lang="en-GB" sz="2000" dirty="0" smtClean="0"/>
            </a:br>
            <a:r>
              <a:rPr lang="en-GB" sz="2000" dirty="0" smtClean="0"/>
              <a:t>                               b. There is no difference / between personality / and behaviour.</a:t>
            </a:r>
            <a:br>
              <a:rPr lang="en-GB" sz="2000" dirty="0" smtClean="0"/>
            </a:br>
            <a:r>
              <a:rPr lang="en-GB" sz="2000" dirty="0" smtClean="0"/>
              <a:t>                               c. Behaviour changes / for each situation.</a:t>
            </a:r>
            <a:br>
              <a:rPr lang="en-GB" sz="2000" dirty="0" smtClean="0"/>
            </a:br>
            <a:r>
              <a:rPr lang="en-GB" sz="2000" dirty="0" smtClean="0"/>
              <a:t>                              d. In the same situation / a friendly person acts / in a different way / </a:t>
            </a:r>
            <a:br>
              <a:rPr lang="en-GB" sz="2000" dirty="0" smtClean="0"/>
            </a:br>
            <a:r>
              <a:rPr lang="en-GB" sz="2000" dirty="0" smtClean="0"/>
              <a:t>                               from an aggressive person.                            </a:t>
            </a:r>
            <a:br>
              <a:rPr lang="en-GB" sz="2000" dirty="0" smtClean="0"/>
            </a:br>
            <a:r>
              <a:rPr lang="en-GB" sz="2000" dirty="0" smtClean="0"/>
              <a:t>                               e. You learn / good behaviour / when you’re a child.</a:t>
            </a:r>
            <a:br>
              <a:rPr lang="en-GB" sz="2000" dirty="0" smtClean="0"/>
            </a:br>
            <a:r>
              <a:rPr lang="en-GB" sz="2000" dirty="0" smtClean="0"/>
              <a:t>                               F. Your personality / depends on your friends, / the places you go, /   </a:t>
            </a:r>
            <a:r>
              <a:rPr lang="en-GB" sz="2000" dirty="0" smtClean="0">
                <a:solidFill>
                  <a:srgbClr val="FF0000"/>
                </a:solidFill>
                <a:latin typeface="Times New Roman" pitchFamily="18" charset="0"/>
                <a:cs typeface="Times New Roman" pitchFamily="18" charset="0"/>
              </a:rPr>
              <a:t/>
            </a:r>
            <a:br>
              <a:rPr lang="en-GB" sz="2000" dirty="0" smtClean="0">
                <a:solidFill>
                  <a:srgbClr val="FF0000"/>
                </a:solidFill>
                <a:latin typeface="Times New Roman" pitchFamily="18" charset="0"/>
                <a:cs typeface="Times New Roman" pitchFamily="18" charset="0"/>
              </a:rPr>
            </a:br>
            <a:r>
              <a:rPr lang="en-GB" sz="2000" dirty="0" smtClean="0">
                <a:solidFill>
                  <a:srgbClr val="FF0000"/>
                </a:solidFill>
                <a:latin typeface="Times New Roman" pitchFamily="18" charset="0"/>
                <a:cs typeface="Times New Roman" pitchFamily="18" charset="0"/>
              </a:rPr>
              <a:t>                            </a:t>
            </a:r>
            <a:r>
              <a:rPr lang="en-GB" sz="2000" dirty="0" smtClean="0"/>
              <a:t>and so on. </a:t>
            </a:r>
            <a:r>
              <a:rPr lang="en-GB" sz="2000" dirty="0" smtClean="0">
                <a:solidFill>
                  <a:srgbClr val="FF0000"/>
                </a:solidFill>
                <a:latin typeface="Times New Roman" pitchFamily="18" charset="0"/>
                <a:cs typeface="Times New Roman" pitchFamily="18" charset="0"/>
              </a:rPr>
              <a:t/>
            </a:r>
            <a:br>
              <a:rPr lang="en-GB" sz="2000" dirty="0" smtClean="0">
                <a:solidFill>
                  <a:srgbClr val="FF0000"/>
                </a:solidFill>
                <a:latin typeface="Times New Roman" pitchFamily="18" charset="0"/>
                <a:cs typeface="Times New Roman" pitchFamily="18" charset="0"/>
              </a:rPr>
            </a:br>
            <a:r>
              <a:rPr lang="en-GB" sz="2000" dirty="0" smtClean="0">
                <a:solidFill>
                  <a:srgbClr val="FF0000"/>
                </a:solidFill>
                <a:latin typeface="Times New Roman" pitchFamily="18" charset="0"/>
                <a:cs typeface="Times New Roman" pitchFamily="18" charset="0"/>
              </a:rPr>
              <a:t/>
            </a:r>
            <a:br>
              <a:rPr lang="en-GB" sz="2000" dirty="0" smtClean="0">
                <a:solidFill>
                  <a:srgbClr val="FF0000"/>
                </a:solidFill>
                <a:latin typeface="Times New Roman" pitchFamily="18" charset="0"/>
                <a:cs typeface="Times New Roman" pitchFamily="18" charset="0"/>
              </a:rPr>
            </a:br>
            <a:endParaRPr lang="en-GB" sz="2000" dirty="0">
              <a:solidFill>
                <a:srgbClr val="FF0000"/>
              </a:solidFill>
              <a:latin typeface="Times New Roman" pitchFamily="18" charset="0"/>
              <a:cs typeface="Times New Roman" pitchFamily="18" charset="0"/>
            </a:endParaRPr>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txBody>
          <a:bodyPr>
            <a:normAutofit/>
          </a:bodyPr>
          <a:lstStyle/>
          <a:p>
            <a:pPr algn="l">
              <a:lnSpc>
                <a:spcPct val="150000"/>
              </a:lnSpc>
            </a:pPr>
            <a:r>
              <a:rPr lang="en-GB" sz="2000" dirty="0" smtClean="0">
                <a:solidFill>
                  <a:srgbClr val="FF0000"/>
                </a:solidFill>
                <a:latin typeface="Times New Roman" pitchFamily="18" charset="0"/>
                <a:cs typeface="Times New Roman" pitchFamily="18" charset="0"/>
              </a:rPr>
              <a:t>                             2.7 Real-time speaking: Personality </a:t>
            </a:r>
            <a:r>
              <a:rPr lang="en-GB" sz="2000" dirty="0" err="1" smtClean="0">
                <a:solidFill>
                  <a:srgbClr val="FF0000"/>
                </a:solidFill>
                <a:latin typeface="Times New Roman" pitchFamily="18" charset="0"/>
                <a:cs typeface="Times New Roman" pitchFamily="18" charset="0"/>
              </a:rPr>
              <a:t>vs</a:t>
            </a:r>
            <a:r>
              <a:rPr lang="en-GB" sz="2000" dirty="0" smtClean="0">
                <a:solidFill>
                  <a:srgbClr val="FF0000"/>
                </a:solidFill>
                <a:latin typeface="Times New Roman" pitchFamily="18" charset="0"/>
                <a:cs typeface="Times New Roman" pitchFamily="18" charset="0"/>
              </a:rPr>
              <a:t> behaviour </a:t>
            </a:r>
            <a:br>
              <a:rPr lang="en-GB" sz="2000" dirty="0" smtClean="0">
                <a:solidFill>
                  <a:srgbClr val="FF0000"/>
                </a:solidFill>
                <a:latin typeface="Times New Roman" pitchFamily="18" charset="0"/>
                <a:cs typeface="Times New Roman" pitchFamily="18" charset="0"/>
              </a:rPr>
            </a:br>
            <a:r>
              <a:rPr lang="en-GB" sz="2000" dirty="0" smtClean="0">
                <a:solidFill>
                  <a:srgbClr val="FF0000"/>
                </a:solidFill>
                <a:latin typeface="Times New Roman" pitchFamily="18" charset="0"/>
                <a:cs typeface="Times New Roman" pitchFamily="18" charset="0"/>
              </a:rPr>
              <a:t>                            D. Speaking accurately. Page 50</a:t>
            </a:r>
            <a:br>
              <a:rPr lang="en-GB" sz="2000" dirty="0" smtClean="0">
                <a:solidFill>
                  <a:srgbClr val="FF0000"/>
                </a:solidFill>
                <a:latin typeface="Times New Roman" pitchFamily="18" charset="0"/>
                <a:cs typeface="Times New Roman" pitchFamily="18" charset="0"/>
              </a:rPr>
            </a:br>
            <a:r>
              <a:rPr lang="en-GB" sz="2000" dirty="0" smtClean="0"/>
              <a:t/>
            </a:r>
            <a:br>
              <a:rPr lang="en-GB" sz="2000" dirty="0" smtClean="0"/>
            </a:br>
            <a:r>
              <a:rPr lang="en-GB" sz="2000" dirty="0" smtClean="0"/>
              <a:t>                               </a:t>
            </a:r>
            <a:r>
              <a:rPr lang="en-GB" sz="2000" dirty="0" smtClean="0">
                <a:latin typeface="Times New Roman" pitchFamily="18" charset="0"/>
                <a:cs typeface="Times New Roman" pitchFamily="18" charset="0"/>
              </a:rPr>
              <a:t>1. </a:t>
            </a:r>
            <a:br>
              <a:rPr lang="en-GB" sz="2000" dirty="0" smtClean="0">
                <a:latin typeface="Times New Roman" pitchFamily="18" charset="0"/>
                <a:cs typeface="Times New Roman" pitchFamily="18" charset="0"/>
              </a:rPr>
            </a:br>
            <a:r>
              <a:rPr lang="en-GB" sz="2000" dirty="0" smtClean="0">
                <a:latin typeface="Times New Roman" pitchFamily="18" charset="0"/>
                <a:cs typeface="Times New Roman" pitchFamily="18" charset="0"/>
              </a:rPr>
              <a:t>                               b. Psychology and sociology </a:t>
            </a:r>
            <a:r>
              <a:rPr lang="en-GB" sz="2000" strike="sngStrike" dirty="0" smtClean="0">
                <a:latin typeface="Times New Roman" pitchFamily="18" charset="0"/>
                <a:cs typeface="Times New Roman" pitchFamily="18" charset="0"/>
              </a:rPr>
              <a:t>they</a:t>
            </a:r>
            <a:r>
              <a:rPr lang="en-GB" sz="2000" dirty="0" smtClean="0">
                <a:latin typeface="Times New Roman" pitchFamily="18" charset="0"/>
                <a:cs typeface="Times New Roman" pitchFamily="18" charset="0"/>
              </a:rPr>
              <a:t> both predict human behaviour.</a:t>
            </a:r>
            <a:br>
              <a:rPr lang="en-GB" sz="2000" dirty="0" smtClean="0">
                <a:latin typeface="Times New Roman" pitchFamily="18" charset="0"/>
                <a:cs typeface="Times New Roman" pitchFamily="18" charset="0"/>
              </a:rPr>
            </a:br>
            <a:r>
              <a:rPr lang="en-GB" sz="2000" dirty="0" smtClean="0">
                <a:latin typeface="Times New Roman" pitchFamily="18" charset="0"/>
                <a:cs typeface="Times New Roman" pitchFamily="18" charset="0"/>
              </a:rPr>
              <a:t>                               f. Your happiness partly depends </a:t>
            </a:r>
            <a:r>
              <a:rPr lang="en-GB" sz="2000" strike="sngStrike" dirty="0" smtClean="0">
                <a:latin typeface="Times New Roman" pitchFamily="18" charset="0"/>
                <a:cs typeface="Times New Roman" pitchFamily="18" charset="0"/>
              </a:rPr>
              <a:t>with </a:t>
            </a:r>
            <a:r>
              <a:rPr lang="en-GB" sz="2000" dirty="0" smtClean="0">
                <a:latin typeface="Times New Roman" pitchFamily="18" charset="0"/>
                <a:cs typeface="Times New Roman" pitchFamily="18" charset="0"/>
              </a:rPr>
              <a:t>on your family.</a:t>
            </a:r>
            <a:br>
              <a:rPr lang="en-GB" sz="2000" dirty="0" smtClean="0">
                <a:latin typeface="Times New Roman" pitchFamily="18" charset="0"/>
                <a:cs typeface="Times New Roman" pitchFamily="18" charset="0"/>
              </a:rPr>
            </a:br>
            <a:r>
              <a:rPr lang="en-GB" sz="2000" dirty="0" smtClean="0">
                <a:latin typeface="Times New Roman" pitchFamily="18" charset="0"/>
                <a:cs typeface="Times New Roman" pitchFamily="18" charset="0"/>
              </a:rPr>
              <a:t>                               g. My mother doesn’t like </a:t>
            </a:r>
            <a:r>
              <a:rPr lang="en-GB" sz="2000" u="sng" dirty="0" smtClean="0">
                <a:latin typeface="Times New Roman" pitchFamily="18" charset="0"/>
                <a:cs typeface="Times New Roman" pitchFamily="18" charset="0"/>
              </a:rPr>
              <a:t>to</a:t>
            </a:r>
            <a:r>
              <a:rPr lang="en-GB" sz="2000" dirty="0" smtClean="0">
                <a:latin typeface="Times New Roman" pitchFamily="18" charset="0"/>
                <a:cs typeface="Times New Roman" pitchFamily="18" charset="0"/>
              </a:rPr>
              <a:t> be on her own. </a:t>
            </a:r>
            <a:r>
              <a:rPr lang="en-GB" sz="2000" dirty="0" smtClean="0">
                <a:solidFill>
                  <a:srgbClr val="FF0000"/>
                </a:solidFill>
                <a:latin typeface="Times New Roman" pitchFamily="18" charset="0"/>
                <a:cs typeface="Times New Roman" pitchFamily="18" charset="0"/>
              </a:rPr>
              <a:t/>
            </a:r>
            <a:br>
              <a:rPr lang="en-GB" sz="2000" dirty="0" smtClean="0">
                <a:solidFill>
                  <a:srgbClr val="FF0000"/>
                </a:solidFill>
                <a:latin typeface="Times New Roman" pitchFamily="18" charset="0"/>
                <a:cs typeface="Times New Roman" pitchFamily="18" charset="0"/>
              </a:rPr>
            </a:br>
            <a:endParaRPr lang="en-GB" sz="2000" dirty="0">
              <a:solidFill>
                <a:srgbClr val="FF0000"/>
              </a:solidFill>
              <a:latin typeface="Times New Roman" pitchFamily="18" charset="0"/>
              <a:cs typeface="Times New Roman"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txBody>
          <a:bodyPr>
            <a:normAutofit/>
          </a:bodyPr>
          <a:lstStyle/>
          <a:p>
            <a:pPr algn="l"/>
            <a:r>
              <a:rPr lang="en-GB" sz="2400" b="1" dirty="0">
                <a:solidFill>
                  <a:srgbClr val="FF0000"/>
                </a:solidFill>
                <a:latin typeface="Times New Roman" pitchFamily="18" charset="0"/>
                <a:cs typeface="Times New Roman" pitchFamily="18" charset="0"/>
              </a:rPr>
              <a:t>1.4   A   p.15    Grammar for listening: Defining</a:t>
            </a:r>
            <a:r>
              <a:rPr lang="en-GB" sz="2400" dirty="0">
                <a:latin typeface="Times New Roman" pitchFamily="18" charset="0"/>
                <a:cs typeface="Times New Roman" pitchFamily="18" charset="0"/>
              </a:rPr>
              <a:t/>
            </a:r>
            <a:br>
              <a:rPr lang="en-GB" sz="2400" dirty="0">
                <a:latin typeface="Times New Roman" pitchFamily="18" charset="0"/>
                <a:cs typeface="Times New Roman" pitchFamily="18" charset="0"/>
              </a:rPr>
            </a:br>
            <a:r>
              <a:rPr lang="en-GB" sz="2400" dirty="0">
                <a:latin typeface="Times New Roman" pitchFamily="18" charset="0"/>
                <a:cs typeface="Times New Roman" pitchFamily="18" charset="0"/>
              </a:rPr>
              <a:t> </a:t>
            </a:r>
            <a:br>
              <a:rPr lang="en-GB" sz="2400" dirty="0">
                <a:latin typeface="Times New Roman" pitchFamily="18" charset="0"/>
                <a:cs typeface="Times New Roman" pitchFamily="18" charset="0"/>
              </a:rPr>
            </a:br>
            <a:r>
              <a:rPr lang="en-GB" sz="2400" dirty="0">
                <a:latin typeface="Times New Roman" pitchFamily="18" charset="0"/>
                <a:cs typeface="Times New Roman" pitchFamily="18" charset="0"/>
              </a:rPr>
              <a:t>1. It’s a place for tennis and squash and football. (A sport centre)</a:t>
            </a:r>
            <a:br>
              <a:rPr lang="en-GB" sz="2400" dirty="0">
                <a:latin typeface="Times New Roman" pitchFamily="18" charset="0"/>
                <a:cs typeface="Times New Roman" pitchFamily="18" charset="0"/>
              </a:rPr>
            </a:br>
            <a:r>
              <a:rPr lang="en-GB" sz="2400" dirty="0">
                <a:latin typeface="Times New Roman" pitchFamily="18" charset="0"/>
                <a:cs typeface="Times New Roman" pitchFamily="18" charset="0"/>
              </a:rPr>
              <a:t>2. It’s a person in charge of a library. (A librarian)</a:t>
            </a:r>
            <a:br>
              <a:rPr lang="en-GB" sz="2400" dirty="0">
                <a:latin typeface="Times New Roman" pitchFamily="18" charset="0"/>
                <a:cs typeface="Times New Roman" pitchFamily="18" charset="0"/>
              </a:rPr>
            </a:br>
            <a:r>
              <a:rPr lang="en-GB" sz="2400" dirty="0">
                <a:latin typeface="Times New Roman" pitchFamily="18" charset="0"/>
                <a:cs typeface="Times New Roman" pitchFamily="18" charset="0"/>
              </a:rPr>
              <a:t>3. It’s a place for lectures. (A lecture hall)</a:t>
            </a:r>
            <a:br>
              <a:rPr lang="en-GB" sz="2400" dirty="0">
                <a:latin typeface="Times New Roman" pitchFamily="18" charset="0"/>
                <a:cs typeface="Times New Roman" pitchFamily="18" charset="0"/>
              </a:rPr>
            </a:br>
            <a:r>
              <a:rPr lang="en-GB" sz="2400" dirty="0">
                <a:latin typeface="Times New Roman" pitchFamily="18" charset="0"/>
                <a:cs typeface="Times New Roman" pitchFamily="18" charset="0"/>
              </a:rPr>
              <a:t>4. It’s a certificate for a university course. (A degree)</a:t>
            </a:r>
            <a:br>
              <a:rPr lang="en-GB" sz="2400" dirty="0">
                <a:latin typeface="Times New Roman" pitchFamily="18" charset="0"/>
                <a:cs typeface="Times New Roman" pitchFamily="18" charset="0"/>
              </a:rPr>
            </a:br>
            <a:r>
              <a:rPr lang="en-GB" sz="2400" dirty="0">
                <a:latin typeface="Times New Roman" pitchFamily="18" charset="0"/>
                <a:cs typeface="Times New Roman" pitchFamily="18" charset="0"/>
              </a:rPr>
              <a:t>5. It’s a restaurant for students. You usually </a:t>
            </a:r>
            <a:r>
              <a:rPr lang="en-GB" sz="2400" dirty="0" smtClean="0">
                <a:latin typeface="Times New Roman" pitchFamily="18" charset="0"/>
                <a:cs typeface="Times New Roman" pitchFamily="18" charset="0"/>
              </a:rPr>
              <a:t>serve yourself</a:t>
            </a:r>
            <a:r>
              <a:rPr lang="en-GB" sz="2400" dirty="0">
                <a:latin typeface="Times New Roman" pitchFamily="18" charset="0"/>
                <a:cs typeface="Times New Roman" pitchFamily="18" charset="0"/>
              </a:rPr>
              <a:t>. (A cafeteria)</a:t>
            </a:r>
            <a:br>
              <a:rPr lang="en-GB" sz="2400" dirty="0">
                <a:latin typeface="Times New Roman" pitchFamily="18" charset="0"/>
                <a:cs typeface="Times New Roman" pitchFamily="18" charset="0"/>
              </a:rPr>
            </a:br>
            <a:r>
              <a:rPr lang="en-GB" sz="2400" dirty="0">
                <a:latin typeface="Times New Roman" pitchFamily="18" charset="0"/>
                <a:cs typeface="Times New Roman" pitchFamily="18" charset="0"/>
              </a:rPr>
              <a:t>6. It’s a place for plays and sometimes music concerts. (A theatre)</a:t>
            </a:r>
            <a:br>
              <a:rPr lang="en-GB" sz="2400" dirty="0">
                <a:latin typeface="Times New Roman" pitchFamily="18" charset="0"/>
                <a:cs typeface="Times New Roman" pitchFamily="18" charset="0"/>
              </a:rPr>
            </a:br>
            <a:r>
              <a:rPr lang="en-GB" sz="2400" dirty="0">
                <a:latin typeface="Times New Roman" pitchFamily="18" charset="0"/>
                <a:cs typeface="Times New Roman" pitchFamily="18" charset="0"/>
              </a:rPr>
              <a:t>7. It’s a place for experiments. (A lab)</a:t>
            </a:r>
            <a:br>
              <a:rPr lang="en-GB" sz="2400" dirty="0">
                <a:latin typeface="Times New Roman" pitchFamily="18" charset="0"/>
                <a:cs typeface="Times New Roman" pitchFamily="18" charset="0"/>
              </a:rPr>
            </a:br>
            <a:r>
              <a:rPr lang="en-GB" sz="2400" dirty="0">
                <a:latin typeface="Times New Roman" pitchFamily="18" charset="0"/>
                <a:cs typeface="Times New Roman" pitchFamily="18" charset="0"/>
              </a:rPr>
              <a:t>8. It’s work outside the university. You visit a place </a:t>
            </a:r>
            <a:r>
              <a:rPr lang="en-GB" sz="2400" dirty="0" smtClean="0">
                <a:latin typeface="Times New Roman" pitchFamily="18" charset="0"/>
                <a:cs typeface="Times New Roman" pitchFamily="18" charset="0"/>
              </a:rPr>
              <a:t>and do </a:t>
            </a:r>
            <a:r>
              <a:rPr lang="en-GB" sz="2400" dirty="0">
                <a:latin typeface="Times New Roman" pitchFamily="18" charset="0"/>
                <a:cs typeface="Times New Roman" pitchFamily="18" charset="0"/>
              </a:rPr>
              <a:t>research</a:t>
            </a:r>
            <a:r>
              <a:rPr lang="en-GB" sz="2400" dirty="0" smtClean="0">
                <a:latin typeface="Times New Roman" pitchFamily="18" charset="0"/>
                <a:cs typeface="Times New Roman" pitchFamily="18" charset="0"/>
              </a:rPr>
              <a:t>.</a:t>
            </a:r>
            <a:br>
              <a:rPr lang="en-GB" sz="2400" dirty="0" smtClean="0">
                <a:latin typeface="Times New Roman" pitchFamily="18" charset="0"/>
                <a:cs typeface="Times New Roman" pitchFamily="18" charset="0"/>
              </a:rPr>
            </a:br>
            <a:r>
              <a:rPr lang="en-GB" sz="2400" dirty="0" smtClean="0">
                <a:latin typeface="Times New Roman" pitchFamily="18" charset="0"/>
                <a:cs typeface="Times New Roman" pitchFamily="18" charset="0"/>
              </a:rPr>
              <a:t> </a:t>
            </a:r>
            <a:r>
              <a:rPr lang="en-GB" sz="2400" dirty="0">
                <a:latin typeface="Times New Roman" pitchFamily="18" charset="0"/>
                <a:cs typeface="Times New Roman" pitchFamily="18" charset="0"/>
              </a:rPr>
              <a:t>(A field trip)</a:t>
            </a:r>
            <a:br>
              <a:rPr lang="en-GB" sz="2400" dirty="0">
                <a:latin typeface="Times New Roman" pitchFamily="18" charset="0"/>
                <a:cs typeface="Times New Roman" pitchFamily="18" charset="0"/>
              </a:rPr>
            </a:br>
            <a:r>
              <a:rPr lang="en-GB" sz="2400" dirty="0">
                <a:latin typeface="Times New Roman" pitchFamily="18" charset="0"/>
                <a:cs typeface="Times New Roman" pitchFamily="18" charset="0"/>
              </a:rPr>
              <a:t>9. It’s a machine for showing slides, from </a:t>
            </a:r>
            <a:r>
              <a:rPr lang="en-GB" sz="2400" dirty="0" smtClean="0">
                <a:latin typeface="Times New Roman" pitchFamily="18" charset="0"/>
                <a:cs typeface="Times New Roman" pitchFamily="18" charset="0"/>
              </a:rPr>
              <a:t>PowerPoint, for </a:t>
            </a:r>
            <a:r>
              <a:rPr lang="en-GB" sz="2400" dirty="0">
                <a:latin typeface="Times New Roman" pitchFamily="18" charset="0"/>
                <a:cs typeface="Times New Roman" pitchFamily="18" charset="0"/>
              </a:rPr>
              <a:t>example. </a:t>
            </a:r>
            <a:r>
              <a:rPr lang="en-GB" sz="2400" dirty="0" smtClean="0">
                <a:latin typeface="Times New Roman" pitchFamily="18" charset="0"/>
                <a:cs typeface="Times New Roman" pitchFamily="18" charset="0"/>
              </a:rPr>
              <a:t/>
            </a:r>
            <a:br>
              <a:rPr lang="en-GB" sz="2400" dirty="0" smtClean="0">
                <a:latin typeface="Times New Roman" pitchFamily="18" charset="0"/>
                <a:cs typeface="Times New Roman" pitchFamily="18" charset="0"/>
              </a:rPr>
            </a:br>
            <a:r>
              <a:rPr lang="en-GB" sz="2400" dirty="0" smtClean="0">
                <a:latin typeface="Times New Roman" pitchFamily="18" charset="0"/>
                <a:cs typeface="Times New Roman" pitchFamily="18" charset="0"/>
              </a:rPr>
              <a:t>(</a:t>
            </a:r>
            <a:r>
              <a:rPr lang="en-GB" sz="2400" dirty="0">
                <a:latin typeface="Times New Roman" pitchFamily="18" charset="0"/>
                <a:cs typeface="Times New Roman" pitchFamily="18" charset="0"/>
              </a:rPr>
              <a:t>A projector)</a:t>
            </a:r>
            <a:br>
              <a:rPr lang="en-GB" sz="2400" dirty="0">
                <a:latin typeface="Times New Roman" pitchFamily="18" charset="0"/>
                <a:cs typeface="Times New Roman" pitchFamily="18" charset="0"/>
              </a:rPr>
            </a:br>
            <a:r>
              <a:rPr lang="en-GB" sz="2400" dirty="0">
                <a:latin typeface="Times New Roman" pitchFamily="18" charset="0"/>
                <a:cs typeface="Times New Roman" pitchFamily="18" charset="0"/>
              </a:rPr>
              <a:t>10. It’s a person with a degree. (A graduate)</a:t>
            </a:r>
            <a:br>
              <a:rPr lang="en-GB" sz="2400" dirty="0">
                <a:latin typeface="Times New Roman" pitchFamily="18" charset="0"/>
                <a:cs typeface="Times New Roman" pitchFamily="18" charset="0"/>
              </a:rPr>
            </a:br>
            <a:endParaRPr lang="en-GB" sz="2400" dirty="0">
              <a:latin typeface="Times New Roman" pitchFamily="18" charset="0"/>
              <a:cs typeface="Times New Roman" pitchFamily="18" charset="0"/>
            </a:endParaRPr>
          </a:p>
        </p:txBody>
      </p:sp>
    </p:spTree>
  </p:cSld>
  <p:clrMapOvr>
    <a:masterClrMapping/>
  </p:clrMapOvr>
  <p:transition spd="med"/>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txBody>
          <a:bodyPr>
            <a:normAutofit/>
          </a:bodyPr>
          <a:lstStyle/>
          <a:p>
            <a:pPr algn="l">
              <a:lnSpc>
                <a:spcPct val="150000"/>
              </a:lnSpc>
            </a:pPr>
            <a:r>
              <a:rPr lang="en-GB" sz="2000" dirty="0" smtClean="0">
                <a:solidFill>
                  <a:srgbClr val="FF0000"/>
                </a:solidFill>
                <a:latin typeface="Times New Roman" pitchFamily="18" charset="0"/>
                <a:cs typeface="Times New Roman" pitchFamily="18" charset="0"/>
              </a:rPr>
              <a:t>                             2.7 Everyday English: Asking for information </a:t>
            </a:r>
            <a:br>
              <a:rPr lang="en-GB" sz="2000" dirty="0" smtClean="0">
                <a:solidFill>
                  <a:srgbClr val="FF0000"/>
                </a:solidFill>
                <a:latin typeface="Times New Roman" pitchFamily="18" charset="0"/>
                <a:cs typeface="Times New Roman" pitchFamily="18" charset="0"/>
              </a:rPr>
            </a:br>
            <a:r>
              <a:rPr lang="en-GB" sz="2000" dirty="0" smtClean="0">
                <a:solidFill>
                  <a:srgbClr val="FF0000"/>
                </a:solidFill>
                <a:latin typeface="Times New Roman" pitchFamily="18" charset="0"/>
                <a:cs typeface="Times New Roman" pitchFamily="18" charset="0"/>
              </a:rPr>
              <a:t>                            A. Activating Ideas. 51</a:t>
            </a:r>
            <a:br>
              <a:rPr lang="en-GB" sz="2000" dirty="0" smtClean="0">
                <a:solidFill>
                  <a:srgbClr val="FF0000"/>
                </a:solidFill>
                <a:latin typeface="Times New Roman" pitchFamily="18" charset="0"/>
                <a:cs typeface="Times New Roman" pitchFamily="18" charset="0"/>
              </a:rPr>
            </a:br>
            <a:r>
              <a:rPr lang="en-GB" sz="2000" dirty="0" smtClean="0"/>
              <a:t/>
            </a:r>
            <a:br>
              <a:rPr lang="en-GB" sz="2000" dirty="0" smtClean="0"/>
            </a:br>
            <a:r>
              <a:rPr lang="en-GB" sz="2000" dirty="0" smtClean="0"/>
              <a:t>                              Library: </a:t>
            </a:r>
            <a:br>
              <a:rPr lang="en-GB" sz="2000" dirty="0" smtClean="0"/>
            </a:br>
            <a:r>
              <a:rPr lang="en-GB" sz="2000" dirty="0" smtClean="0"/>
              <a:t>                              author, title, borrow, lend, out, card, form, passport photo, (assistant), </a:t>
            </a:r>
            <a:br>
              <a:rPr lang="en-GB" sz="2000" dirty="0" smtClean="0"/>
            </a:br>
            <a:r>
              <a:rPr lang="en-GB" sz="2000" dirty="0" smtClean="0"/>
              <a:t>                              librarian, copy </a:t>
            </a:r>
            <a:br>
              <a:rPr lang="en-GB" sz="2000" dirty="0" smtClean="0"/>
            </a:br>
            <a:r>
              <a:rPr lang="en-GB" sz="2000" dirty="0" smtClean="0"/>
              <a:t>                           </a:t>
            </a:r>
            <a:br>
              <a:rPr lang="en-GB" sz="2000" dirty="0" smtClean="0"/>
            </a:br>
            <a:r>
              <a:rPr lang="en-GB" sz="2000" dirty="0" smtClean="0"/>
              <a:t>                              Bookshop: </a:t>
            </a:r>
            <a:br>
              <a:rPr lang="en-GB" sz="2000" dirty="0" smtClean="0"/>
            </a:br>
            <a:r>
              <a:rPr lang="en-GB" sz="2000" dirty="0" smtClean="0"/>
              <a:t>                              student discount, author, title, buy, price, in stock, card,  assistant, </a:t>
            </a:r>
            <a:r>
              <a:rPr lang="en-GB" sz="2000" dirty="0" smtClean="0">
                <a:solidFill>
                  <a:srgbClr val="FF0000"/>
                </a:solidFill>
                <a:latin typeface="Times New Roman" pitchFamily="18" charset="0"/>
                <a:cs typeface="Times New Roman" pitchFamily="18" charset="0"/>
              </a:rPr>
              <a:t/>
            </a:r>
            <a:br>
              <a:rPr lang="en-GB" sz="2000" dirty="0" smtClean="0">
                <a:solidFill>
                  <a:srgbClr val="FF0000"/>
                </a:solidFill>
                <a:latin typeface="Times New Roman" pitchFamily="18" charset="0"/>
                <a:cs typeface="Times New Roman" pitchFamily="18" charset="0"/>
              </a:rPr>
            </a:br>
            <a:r>
              <a:rPr lang="en-GB" sz="2000" dirty="0" smtClean="0">
                <a:solidFill>
                  <a:srgbClr val="FF0000"/>
                </a:solidFill>
                <a:latin typeface="Times New Roman" pitchFamily="18" charset="0"/>
                <a:cs typeface="Times New Roman" pitchFamily="18" charset="0"/>
              </a:rPr>
              <a:t>                           </a:t>
            </a:r>
            <a:r>
              <a:rPr lang="en-GB" sz="2000" dirty="0" smtClean="0"/>
              <a:t>cashier, copy </a:t>
            </a:r>
            <a:endParaRPr lang="en-GB" sz="2000" dirty="0">
              <a:solidFill>
                <a:srgbClr val="FF0000"/>
              </a:solidFill>
              <a:latin typeface="Times New Roman" pitchFamily="18" charset="0"/>
              <a:cs typeface="Times New Roman" pitchFamily="18" charset="0"/>
            </a:endParaRPr>
          </a:p>
        </p:txBody>
      </p: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txBody>
          <a:bodyPr>
            <a:normAutofit/>
          </a:bodyPr>
          <a:lstStyle/>
          <a:p>
            <a:pPr algn="l">
              <a:lnSpc>
                <a:spcPct val="150000"/>
              </a:lnSpc>
            </a:pPr>
            <a:r>
              <a:rPr lang="en-GB" sz="2000" dirty="0" smtClean="0">
                <a:solidFill>
                  <a:srgbClr val="FF0000"/>
                </a:solidFill>
                <a:latin typeface="Times New Roman" pitchFamily="18" charset="0"/>
                <a:cs typeface="Times New Roman" pitchFamily="18" charset="0"/>
              </a:rPr>
              <a:t>                             2.8 Learning new speaking skills. Talking turns</a:t>
            </a:r>
            <a:br>
              <a:rPr lang="en-GB" sz="2000" dirty="0" smtClean="0">
                <a:solidFill>
                  <a:srgbClr val="FF0000"/>
                </a:solidFill>
                <a:latin typeface="Times New Roman" pitchFamily="18" charset="0"/>
                <a:cs typeface="Times New Roman" pitchFamily="18" charset="0"/>
              </a:rPr>
            </a:br>
            <a:r>
              <a:rPr lang="en-GB" sz="2000" dirty="0" smtClean="0">
                <a:solidFill>
                  <a:srgbClr val="FF0000"/>
                </a:solidFill>
                <a:latin typeface="Times New Roman" pitchFamily="18" charset="0"/>
                <a:cs typeface="Times New Roman" pitchFamily="18" charset="0"/>
              </a:rPr>
              <a:t>                             A. Saying consonants. P. 52          </a:t>
            </a:r>
            <a:br>
              <a:rPr lang="en-GB" sz="2000" dirty="0" smtClean="0">
                <a:solidFill>
                  <a:srgbClr val="FF0000"/>
                </a:solidFill>
                <a:latin typeface="Times New Roman" pitchFamily="18" charset="0"/>
                <a:cs typeface="Times New Roman" pitchFamily="18" charset="0"/>
              </a:rPr>
            </a:br>
            <a:r>
              <a:rPr lang="en-GB" sz="2000" dirty="0" smtClean="0">
                <a:solidFill>
                  <a:srgbClr val="FF0000"/>
                </a:solidFill>
                <a:latin typeface="Times New Roman" pitchFamily="18" charset="0"/>
                <a:cs typeface="Times New Roman" pitchFamily="18" charset="0"/>
              </a:rPr>
              <a:t/>
            </a:r>
            <a:br>
              <a:rPr lang="en-GB" sz="2000" dirty="0" smtClean="0">
                <a:solidFill>
                  <a:srgbClr val="FF0000"/>
                </a:solidFill>
                <a:latin typeface="Times New Roman" pitchFamily="18" charset="0"/>
                <a:cs typeface="Times New Roman" pitchFamily="18" charset="0"/>
              </a:rPr>
            </a:br>
            <a:r>
              <a:rPr lang="en-GB" sz="2000" dirty="0" smtClean="0">
                <a:solidFill>
                  <a:srgbClr val="FF0000"/>
                </a:solidFill>
                <a:latin typeface="Times New Roman" pitchFamily="18" charset="0"/>
                <a:cs typeface="Times New Roman" pitchFamily="18" charset="0"/>
              </a:rPr>
              <a:t/>
            </a:r>
            <a:br>
              <a:rPr lang="en-GB" sz="2000" dirty="0" smtClean="0">
                <a:solidFill>
                  <a:srgbClr val="FF0000"/>
                </a:solidFill>
                <a:latin typeface="Times New Roman" pitchFamily="18" charset="0"/>
                <a:cs typeface="Times New Roman" pitchFamily="18" charset="0"/>
              </a:rPr>
            </a:br>
            <a:r>
              <a:rPr lang="en-GB" sz="2000" dirty="0" smtClean="0">
                <a:solidFill>
                  <a:srgbClr val="FF0000"/>
                </a:solidFill>
                <a:latin typeface="Times New Roman" pitchFamily="18" charset="0"/>
                <a:cs typeface="Times New Roman" pitchFamily="18" charset="0"/>
              </a:rPr>
              <a:t/>
            </a:r>
            <a:br>
              <a:rPr lang="en-GB" sz="2000" dirty="0" smtClean="0">
                <a:solidFill>
                  <a:srgbClr val="FF0000"/>
                </a:solidFill>
                <a:latin typeface="Times New Roman" pitchFamily="18" charset="0"/>
                <a:cs typeface="Times New Roman" pitchFamily="18" charset="0"/>
              </a:rPr>
            </a:br>
            <a:r>
              <a:rPr lang="en-GB" sz="2000" dirty="0" smtClean="0">
                <a:solidFill>
                  <a:srgbClr val="FF0000"/>
                </a:solidFill>
                <a:latin typeface="Times New Roman" pitchFamily="18" charset="0"/>
                <a:cs typeface="Times New Roman" pitchFamily="18" charset="0"/>
              </a:rPr>
              <a:t>                  </a:t>
            </a:r>
            <a:br>
              <a:rPr lang="en-GB" sz="2000" dirty="0" smtClean="0">
                <a:solidFill>
                  <a:srgbClr val="FF0000"/>
                </a:solidFill>
                <a:latin typeface="Times New Roman" pitchFamily="18" charset="0"/>
                <a:cs typeface="Times New Roman" pitchFamily="18" charset="0"/>
              </a:rPr>
            </a:br>
            <a:r>
              <a:rPr lang="en-GB" sz="2000" dirty="0" smtClean="0"/>
              <a:t/>
            </a:r>
            <a:br>
              <a:rPr lang="en-GB" sz="2000" dirty="0" smtClean="0"/>
            </a:br>
            <a:endParaRPr lang="en-GB" sz="2000" dirty="0">
              <a:solidFill>
                <a:srgbClr val="FF0000"/>
              </a:solidFill>
              <a:latin typeface="Times New Roman" pitchFamily="18" charset="0"/>
              <a:cs typeface="Times New Roman" pitchFamily="18" charset="0"/>
            </a:endParaRPr>
          </a:p>
        </p:txBody>
      </p:sp>
      <p:graphicFrame>
        <p:nvGraphicFramePr>
          <p:cNvPr id="4" name="Table 3"/>
          <p:cNvGraphicFramePr>
            <a:graphicFrameLocks noGrp="1"/>
          </p:cNvGraphicFramePr>
          <p:nvPr/>
        </p:nvGraphicFramePr>
        <p:xfrm>
          <a:off x="2143108" y="3643314"/>
          <a:ext cx="4923155" cy="2225040"/>
        </p:xfrm>
        <a:graphic>
          <a:graphicData uri="http://schemas.openxmlformats.org/drawingml/2006/table">
            <a:tbl>
              <a:tblPr firstRow="1" bandRow="1">
                <a:tableStyleId>{5C22544A-7EE6-4342-B048-85BDC9FD1C3A}</a:tableStyleId>
              </a:tblPr>
              <a:tblGrid>
                <a:gridCol w="351155"/>
                <a:gridCol w="1524000"/>
                <a:gridCol w="1524000"/>
                <a:gridCol w="1524000"/>
              </a:tblGrid>
              <a:tr h="370840">
                <a:tc>
                  <a:txBody>
                    <a:bodyPr/>
                    <a:lstStyle/>
                    <a:p>
                      <a:pPr algn="ctr"/>
                      <a:endParaRPr lang="en-GB"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dirty="0" smtClean="0">
                          <a:solidFill>
                            <a:schemeClr val="tx1"/>
                          </a:solidFill>
                          <a:latin typeface="Times New Roman" pitchFamily="18" charset="0"/>
                          <a:cs typeface="Times New Roman" pitchFamily="18" charset="0"/>
                        </a:rPr>
                        <a:t>A</a:t>
                      </a:r>
                      <a:endParaRPr lang="en-GB"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dirty="0" smtClean="0">
                          <a:solidFill>
                            <a:schemeClr val="tx1"/>
                          </a:solidFill>
                          <a:latin typeface="Times New Roman" pitchFamily="18" charset="0"/>
                          <a:cs typeface="Times New Roman" pitchFamily="18" charset="0"/>
                        </a:rPr>
                        <a:t>B</a:t>
                      </a:r>
                      <a:endParaRPr lang="en-GB"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dirty="0" smtClean="0">
                          <a:solidFill>
                            <a:schemeClr val="tx1"/>
                          </a:solidFill>
                          <a:latin typeface="Times New Roman" pitchFamily="18" charset="0"/>
                          <a:cs typeface="Times New Roman" pitchFamily="18" charset="0"/>
                        </a:rPr>
                        <a:t>C</a:t>
                      </a:r>
                      <a:endParaRPr lang="en-GB"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pPr algn="ctr"/>
                      <a:r>
                        <a:rPr lang="en-GB" dirty="0" smtClean="0">
                          <a:solidFill>
                            <a:schemeClr val="tx1"/>
                          </a:solidFill>
                          <a:latin typeface="Times New Roman" pitchFamily="18" charset="0"/>
                          <a:cs typeface="Times New Roman" pitchFamily="18" charset="0"/>
                        </a:rPr>
                        <a:t>1</a:t>
                      </a:r>
                      <a:endParaRPr lang="en-GB"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dirty="0" smtClean="0">
                          <a:solidFill>
                            <a:schemeClr val="tx1"/>
                          </a:solidFill>
                          <a:latin typeface="Times New Roman" pitchFamily="18" charset="0"/>
                          <a:cs typeface="Times New Roman" pitchFamily="18" charset="0"/>
                        </a:rPr>
                        <a:t>Thin</a:t>
                      </a:r>
                      <a:endParaRPr lang="en-GB"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dirty="0" smtClean="0">
                          <a:solidFill>
                            <a:schemeClr val="tx1"/>
                          </a:solidFill>
                          <a:latin typeface="Times New Roman" pitchFamily="18" charset="0"/>
                          <a:cs typeface="Times New Roman" pitchFamily="18" charset="0"/>
                        </a:rPr>
                        <a:t>Think</a:t>
                      </a:r>
                      <a:endParaRPr lang="en-GB"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dirty="0" smtClean="0">
                          <a:solidFill>
                            <a:schemeClr val="tx1"/>
                          </a:solidFill>
                          <a:latin typeface="Times New Roman" pitchFamily="18" charset="0"/>
                          <a:cs typeface="Times New Roman" pitchFamily="18" charset="0"/>
                        </a:rPr>
                        <a:t>Thing</a:t>
                      </a:r>
                      <a:endParaRPr lang="en-GB"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pPr algn="ctr"/>
                      <a:r>
                        <a:rPr lang="en-GB" dirty="0" smtClean="0">
                          <a:solidFill>
                            <a:schemeClr val="tx1"/>
                          </a:solidFill>
                          <a:latin typeface="Times New Roman" pitchFamily="18" charset="0"/>
                          <a:cs typeface="Times New Roman" pitchFamily="18" charset="0"/>
                        </a:rPr>
                        <a:t>2</a:t>
                      </a:r>
                      <a:endParaRPr lang="en-GB"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dirty="0" smtClean="0">
                          <a:solidFill>
                            <a:schemeClr val="tx1"/>
                          </a:solidFill>
                          <a:latin typeface="Times New Roman" pitchFamily="18" charset="0"/>
                          <a:cs typeface="Times New Roman" pitchFamily="18" charset="0"/>
                        </a:rPr>
                        <a:t>Sin</a:t>
                      </a:r>
                      <a:endParaRPr lang="en-GB"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dirty="0" smtClean="0">
                          <a:solidFill>
                            <a:schemeClr val="tx1"/>
                          </a:solidFill>
                          <a:latin typeface="Times New Roman" pitchFamily="18" charset="0"/>
                          <a:cs typeface="Times New Roman" pitchFamily="18" charset="0"/>
                        </a:rPr>
                        <a:t>Sink</a:t>
                      </a:r>
                      <a:endParaRPr lang="en-GB"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dirty="0" smtClean="0">
                          <a:solidFill>
                            <a:schemeClr val="tx1"/>
                          </a:solidFill>
                          <a:latin typeface="Times New Roman" pitchFamily="18" charset="0"/>
                          <a:cs typeface="Times New Roman" pitchFamily="18" charset="0"/>
                        </a:rPr>
                        <a:t>Sing</a:t>
                      </a:r>
                      <a:endParaRPr lang="en-GB"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pPr algn="ctr"/>
                      <a:r>
                        <a:rPr lang="en-GB" dirty="0" smtClean="0">
                          <a:solidFill>
                            <a:schemeClr val="tx1"/>
                          </a:solidFill>
                          <a:latin typeface="Times New Roman" pitchFamily="18" charset="0"/>
                          <a:cs typeface="Times New Roman" pitchFamily="18" charset="0"/>
                        </a:rPr>
                        <a:t>3</a:t>
                      </a:r>
                      <a:endParaRPr lang="en-GB"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dirty="0" smtClean="0">
                          <a:solidFill>
                            <a:schemeClr val="tx1"/>
                          </a:solidFill>
                          <a:latin typeface="Times New Roman" pitchFamily="18" charset="0"/>
                          <a:cs typeface="Times New Roman" pitchFamily="18" charset="0"/>
                        </a:rPr>
                        <a:t>Sun</a:t>
                      </a:r>
                      <a:endParaRPr lang="en-GB"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dirty="0" smtClean="0">
                          <a:solidFill>
                            <a:schemeClr val="tx1"/>
                          </a:solidFill>
                          <a:latin typeface="Times New Roman" pitchFamily="18" charset="0"/>
                          <a:cs typeface="Times New Roman" pitchFamily="18" charset="0"/>
                        </a:rPr>
                        <a:t>Sunk</a:t>
                      </a:r>
                      <a:endParaRPr lang="en-GB"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dirty="0" smtClean="0">
                          <a:solidFill>
                            <a:schemeClr val="tx1"/>
                          </a:solidFill>
                          <a:latin typeface="Times New Roman" pitchFamily="18" charset="0"/>
                          <a:cs typeface="Times New Roman" pitchFamily="18" charset="0"/>
                        </a:rPr>
                        <a:t>Sung</a:t>
                      </a:r>
                      <a:endParaRPr lang="en-GB"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pPr algn="ctr"/>
                      <a:r>
                        <a:rPr lang="en-GB" dirty="0" smtClean="0">
                          <a:solidFill>
                            <a:schemeClr val="tx1"/>
                          </a:solidFill>
                          <a:latin typeface="Times New Roman" pitchFamily="18" charset="0"/>
                          <a:cs typeface="Times New Roman" pitchFamily="18" charset="0"/>
                        </a:rPr>
                        <a:t>4</a:t>
                      </a:r>
                      <a:endParaRPr lang="en-GB"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dirty="0" smtClean="0">
                          <a:solidFill>
                            <a:schemeClr val="tx1"/>
                          </a:solidFill>
                          <a:latin typeface="Times New Roman" pitchFamily="18" charset="0"/>
                          <a:cs typeface="Times New Roman" pitchFamily="18" charset="0"/>
                        </a:rPr>
                        <a:t>Ran</a:t>
                      </a:r>
                      <a:endParaRPr lang="en-GB"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dirty="0" smtClean="0">
                          <a:solidFill>
                            <a:schemeClr val="tx1"/>
                          </a:solidFill>
                          <a:latin typeface="Times New Roman" pitchFamily="18" charset="0"/>
                          <a:cs typeface="Times New Roman" pitchFamily="18" charset="0"/>
                        </a:rPr>
                        <a:t>Rank</a:t>
                      </a:r>
                      <a:endParaRPr lang="en-GB"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dirty="0" smtClean="0">
                          <a:solidFill>
                            <a:schemeClr val="tx1"/>
                          </a:solidFill>
                          <a:latin typeface="Times New Roman" pitchFamily="18" charset="0"/>
                          <a:cs typeface="Times New Roman" pitchFamily="18" charset="0"/>
                        </a:rPr>
                        <a:t>Rang</a:t>
                      </a:r>
                      <a:endParaRPr lang="en-GB"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pPr algn="ctr"/>
                      <a:r>
                        <a:rPr lang="en-GB" dirty="0" smtClean="0">
                          <a:solidFill>
                            <a:schemeClr val="tx1"/>
                          </a:solidFill>
                          <a:latin typeface="Times New Roman" pitchFamily="18" charset="0"/>
                          <a:cs typeface="Times New Roman" pitchFamily="18" charset="0"/>
                        </a:rPr>
                        <a:t>5</a:t>
                      </a:r>
                      <a:endParaRPr lang="en-GB"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dirty="0" smtClean="0">
                          <a:solidFill>
                            <a:schemeClr val="tx1"/>
                          </a:solidFill>
                          <a:latin typeface="Times New Roman" pitchFamily="18" charset="0"/>
                          <a:cs typeface="Times New Roman" pitchFamily="18" charset="0"/>
                        </a:rPr>
                        <a:t>win</a:t>
                      </a:r>
                      <a:endParaRPr lang="en-GB"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dirty="0" smtClean="0">
                          <a:solidFill>
                            <a:schemeClr val="tx1"/>
                          </a:solidFill>
                          <a:latin typeface="Times New Roman" pitchFamily="18" charset="0"/>
                          <a:cs typeface="Times New Roman" pitchFamily="18" charset="0"/>
                        </a:rPr>
                        <a:t>wink</a:t>
                      </a:r>
                      <a:endParaRPr lang="en-GB"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dirty="0" smtClean="0">
                          <a:solidFill>
                            <a:schemeClr val="tx1"/>
                          </a:solidFill>
                          <a:latin typeface="Times New Roman" pitchFamily="18" charset="0"/>
                          <a:cs typeface="Times New Roman" pitchFamily="18" charset="0"/>
                        </a:rPr>
                        <a:t>wing</a:t>
                      </a:r>
                      <a:endParaRPr lang="en-GB"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Tree>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txBody>
          <a:bodyPr>
            <a:normAutofit/>
          </a:bodyPr>
          <a:lstStyle/>
          <a:p>
            <a:pPr algn="l">
              <a:lnSpc>
                <a:spcPct val="150000"/>
              </a:lnSpc>
            </a:pPr>
            <a:r>
              <a:rPr lang="en-GB" sz="2000" dirty="0" smtClean="0">
                <a:solidFill>
                  <a:srgbClr val="FF0000"/>
                </a:solidFill>
                <a:latin typeface="Times New Roman" pitchFamily="18" charset="0"/>
                <a:cs typeface="Times New Roman" pitchFamily="18" charset="0"/>
              </a:rPr>
              <a:t>                             2.8 Learning new speaking skills. Talking turns</a:t>
            </a:r>
            <a:br>
              <a:rPr lang="en-GB" sz="2000" dirty="0" smtClean="0">
                <a:solidFill>
                  <a:srgbClr val="FF0000"/>
                </a:solidFill>
                <a:latin typeface="Times New Roman" pitchFamily="18" charset="0"/>
                <a:cs typeface="Times New Roman" pitchFamily="18" charset="0"/>
              </a:rPr>
            </a:br>
            <a:r>
              <a:rPr lang="en-GB" sz="2000" dirty="0" smtClean="0">
                <a:solidFill>
                  <a:srgbClr val="FF0000"/>
                </a:solidFill>
                <a:latin typeface="Times New Roman" pitchFamily="18" charset="0"/>
                <a:cs typeface="Times New Roman" pitchFamily="18" charset="0"/>
              </a:rPr>
              <a:t>                             C. Saying consonants. P. 52          </a:t>
            </a:r>
            <a:br>
              <a:rPr lang="en-GB" sz="2000" dirty="0" smtClean="0">
                <a:solidFill>
                  <a:srgbClr val="FF0000"/>
                </a:solidFill>
                <a:latin typeface="Times New Roman" pitchFamily="18" charset="0"/>
                <a:cs typeface="Times New Roman" pitchFamily="18" charset="0"/>
              </a:rPr>
            </a:br>
            <a:r>
              <a:rPr lang="en-GB" sz="2000" dirty="0" smtClean="0">
                <a:solidFill>
                  <a:srgbClr val="FF0000"/>
                </a:solidFill>
                <a:latin typeface="Times New Roman" pitchFamily="18" charset="0"/>
                <a:cs typeface="Times New Roman" pitchFamily="18" charset="0"/>
              </a:rPr>
              <a:t/>
            </a:r>
            <a:br>
              <a:rPr lang="en-GB" sz="2000" dirty="0" smtClean="0">
                <a:solidFill>
                  <a:srgbClr val="FF0000"/>
                </a:solidFill>
                <a:latin typeface="Times New Roman" pitchFamily="18" charset="0"/>
                <a:cs typeface="Times New Roman" pitchFamily="18" charset="0"/>
              </a:rPr>
            </a:br>
            <a:r>
              <a:rPr lang="en-GB" sz="2000" dirty="0" smtClean="0">
                <a:solidFill>
                  <a:srgbClr val="FF0000"/>
                </a:solidFill>
                <a:latin typeface="Times New Roman" pitchFamily="18" charset="0"/>
                <a:cs typeface="Times New Roman" pitchFamily="18" charset="0"/>
              </a:rPr>
              <a:t/>
            </a:r>
            <a:br>
              <a:rPr lang="en-GB" sz="2000" dirty="0" smtClean="0">
                <a:solidFill>
                  <a:srgbClr val="FF0000"/>
                </a:solidFill>
                <a:latin typeface="Times New Roman" pitchFamily="18" charset="0"/>
                <a:cs typeface="Times New Roman" pitchFamily="18" charset="0"/>
              </a:rPr>
            </a:br>
            <a:r>
              <a:rPr lang="en-GB" sz="2000" dirty="0" smtClean="0">
                <a:solidFill>
                  <a:srgbClr val="FF0000"/>
                </a:solidFill>
                <a:latin typeface="Times New Roman" pitchFamily="18" charset="0"/>
                <a:cs typeface="Times New Roman" pitchFamily="18" charset="0"/>
              </a:rPr>
              <a:t>                                    </a:t>
            </a:r>
            <a:r>
              <a:rPr lang="en-GB" sz="2000" dirty="0" smtClean="0">
                <a:latin typeface="Times New Roman" pitchFamily="18" charset="0"/>
                <a:cs typeface="Times New Roman" pitchFamily="18" charset="0"/>
              </a:rPr>
              <a:t>a. I found a good article in the library.</a:t>
            </a:r>
            <a:br>
              <a:rPr lang="en-GB" sz="2000" dirty="0" smtClean="0">
                <a:latin typeface="Times New Roman" pitchFamily="18" charset="0"/>
                <a:cs typeface="Times New Roman" pitchFamily="18" charset="0"/>
              </a:rPr>
            </a:br>
            <a:r>
              <a:rPr lang="en-GB" sz="2000" dirty="0" smtClean="0">
                <a:latin typeface="Times New Roman" pitchFamily="18" charset="0"/>
                <a:cs typeface="Times New Roman" pitchFamily="18" charset="0"/>
              </a:rPr>
              <a:t>                                    b. I think we should discuss sociology first.</a:t>
            </a:r>
            <a:br>
              <a:rPr lang="en-GB" sz="2000" dirty="0" smtClean="0">
                <a:latin typeface="Times New Roman" pitchFamily="18" charset="0"/>
                <a:cs typeface="Times New Roman" pitchFamily="18" charset="0"/>
              </a:rPr>
            </a:br>
            <a:r>
              <a:rPr lang="en-GB" sz="2000" dirty="0" smtClean="0">
                <a:latin typeface="Times New Roman" pitchFamily="18" charset="0"/>
                <a:cs typeface="Times New Roman" pitchFamily="18" charset="0"/>
              </a:rPr>
              <a:t>                                    c. Well, what is the difference between them?</a:t>
            </a:r>
            <a:br>
              <a:rPr lang="en-GB" sz="2000" dirty="0" smtClean="0">
                <a:latin typeface="Times New Roman" pitchFamily="18" charset="0"/>
                <a:cs typeface="Times New Roman" pitchFamily="18" charset="0"/>
              </a:rPr>
            </a:br>
            <a:r>
              <a:rPr lang="en-GB" sz="2000" dirty="0" smtClean="0">
                <a:latin typeface="Times New Roman" pitchFamily="18" charset="0"/>
                <a:cs typeface="Times New Roman" pitchFamily="18" charset="0"/>
              </a:rPr>
              <a:t>                                    d. I read that a lot of psychologists are women.</a:t>
            </a:r>
            <a:br>
              <a:rPr lang="en-GB" sz="2000" dirty="0" smtClean="0">
                <a:latin typeface="Times New Roman" pitchFamily="18" charset="0"/>
                <a:cs typeface="Times New Roman" pitchFamily="18" charset="0"/>
              </a:rPr>
            </a:br>
            <a:r>
              <a:rPr lang="en-GB" sz="2000" dirty="0" smtClean="0">
                <a:latin typeface="Times New Roman" pitchFamily="18" charset="0"/>
                <a:cs typeface="Times New Roman" pitchFamily="18" charset="0"/>
              </a:rPr>
              <a:t>                                    e. OK, and what about old people?</a:t>
            </a:r>
            <a:br>
              <a:rPr lang="en-GB" sz="2000" dirty="0" smtClean="0">
                <a:latin typeface="Times New Roman" pitchFamily="18" charset="0"/>
                <a:cs typeface="Times New Roman" pitchFamily="18" charset="0"/>
              </a:rPr>
            </a:br>
            <a:r>
              <a:rPr lang="en-GB" sz="2000" dirty="0" smtClean="0">
                <a:latin typeface="Times New Roman" pitchFamily="18" charset="0"/>
                <a:cs typeface="Times New Roman" pitchFamily="18" charset="0"/>
              </a:rPr>
              <a:t>                                    f. I found a quote about that on the Internet.</a:t>
            </a:r>
            <a:br>
              <a:rPr lang="en-GB" sz="2000" dirty="0" smtClean="0">
                <a:latin typeface="Times New Roman" pitchFamily="18" charset="0"/>
                <a:cs typeface="Times New Roman" pitchFamily="18" charset="0"/>
              </a:rPr>
            </a:br>
            <a:r>
              <a:rPr lang="en-GB" sz="2000" dirty="0" smtClean="0">
                <a:latin typeface="Times New Roman" pitchFamily="18" charset="0"/>
                <a:cs typeface="Times New Roman" pitchFamily="18" charset="0"/>
              </a:rPr>
              <a:t>                                    g. Yes, but that’s not a new idea.</a:t>
            </a:r>
            <a:br>
              <a:rPr lang="en-GB" sz="2000" dirty="0" smtClean="0">
                <a:latin typeface="Times New Roman" pitchFamily="18" charset="0"/>
                <a:cs typeface="Times New Roman" pitchFamily="18" charset="0"/>
              </a:rPr>
            </a:br>
            <a:r>
              <a:rPr lang="en-GB" sz="2000" dirty="0" smtClean="0">
                <a:latin typeface="Times New Roman" pitchFamily="18" charset="0"/>
                <a:cs typeface="Times New Roman" pitchFamily="18" charset="0"/>
              </a:rPr>
              <a:t>                                    h. I heard that it’s an interesting website.</a:t>
            </a:r>
            <a:r>
              <a:rPr lang="en-GB" sz="2000" dirty="0" smtClean="0"/>
              <a:t/>
            </a:r>
            <a:br>
              <a:rPr lang="en-GB" sz="2000" dirty="0" smtClean="0"/>
            </a:br>
            <a:endParaRPr lang="en-GB" sz="2000" dirty="0">
              <a:solidFill>
                <a:srgbClr val="FF00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txBody>
          <a:bodyPr>
            <a:normAutofit/>
          </a:bodyPr>
          <a:lstStyle/>
          <a:p>
            <a:pPr algn="l"/>
            <a:r>
              <a:rPr lang="en-GB" sz="1800" dirty="0" smtClean="0">
                <a:solidFill>
                  <a:srgbClr val="FF0000"/>
                </a:solidFill>
                <a:latin typeface="Times New Roman" pitchFamily="18" charset="0"/>
                <a:cs typeface="Times New Roman" pitchFamily="18" charset="0"/>
              </a:rPr>
              <a:t>                             2.8 Learning new speaking skills. Talking turns</a:t>
            </a:r>
            <a:br>
              <a:rPr lang="en-GB" sz="1800" dirty="0" smtClean="0">
                <a:solidFill>
                  <a:srgbClr val="FF0000"/>
                </a:solidFill>
                <a:latin typeface="Times New Roman" pitchFamily="18" charset="0"/>
                <a:cs typeface="Times New Roman" pitchFamily="18" charset="0"/>
              </a:rPr>
            </a:br>
            <a:r>
              <a:rPr lang="en-GB" sz="1800" dirty="0" smtClean="0">
                <a:solidFill>
                  <a:srgbClr val="FF0000"/>
                </a:solidFill>
                <a:latin typeface="Times New Roman" pitchFamily="18" charset="0"/>
                <a:cs typeface="Times New Roman" pitchFamily="18" charset="0"/>
              </a:rPr>
              <a:t>                             D.2 Saying consonants. P. 52          </a:t>
            </a:r>
            <a:br>
              <a:rPr lang="en-GB" sz="1800" dirty="0" smtClean="0">
                <a:solidFill>
                  <a:srgbClr val="FF0000"/>
                </a:solidFill>
                <a:latin typeface="Times New Roman" pitchFamily="18" charset="0"/>
                <a:cs typeface="Times New Roman" pitchFamily="18" charset="0"/>
              </a:rPr>
            </a:br>
            <a:r>
              <a:rPr lang="en-GB" sz="1800" dirty="0" smtClean="0">
                <a:solidFill>
                  <a:srgbClr val="FF0000"/>
                </a:solidFill>
                <a:latin typeface="Times New Roman" pitchFamily="18" charset="0"/>
                <a:cs typeface="Times New Roman" pitchFamily="18" charset="0"/>
              </a:rPr>
              <a:t/>
            </a:r>
            <a:br>
              <a:rPr lang="en-GB" sz="1800" dirty="0" smtClean="0">
                <a:solidFill>
                  <a:srgbClr val="FF0000"/>
                </a:solidFill>
                <a:latin typeface="Times New Roman" pitchFamily="18" charset="0"/>
                <a:cs typeface="Times New Roman" pitchFamily="18" charset="0"/>
              </a:rPr>
            </a:br>
            <a:r>
              <a:rPr lang="en-GB" sz="1800" dirty="0" smtClean="0"/>
              <a:t>Presenter: Example 1.</a:t>
            </a:r>
            <a:br>
              <a:rPr lang="en-GB" sz="1800" dirty="0" smtClean="0"/>
            </a:br>
            <a:r>
              <a:rPr lang="en-GB" sz="1800" dirty="0" smtClean="0"/>
              <a:t>Student A: Well I’ve seen a –</a:t>
            </a:r>
            <a:br>
              <a:rPr lang="en-GB" sz="1800" dirty="0" smtClean="0"/>
            </a:br>
            <a:r>
              <a:rPr lang="en-GB" sz="1800" dirty="0" smtClean="0"/>
              <a:t>Student B: I’ve got a good quote here from the article.</a:t>
            </a:r>
            <a:br>
              <a:rPr lang="en-GB" sz="1800" dirty="0" smtClean="0"/>
            </a:br>
            <a:r>
              <a:rPr lang="en-GB" sz="1800" dirty="0" smtClean="0"/>
              <a:t>Presenter: Example 2.</a:t>
            </a:r>
            <a:br>
              <a:rPr lang="en-GB" sz="1800" dirty="0" smtClean="0"/>
            </a:br>
            <a:r>
              <a:rPr lang="en-GB" sz="1800" dirty="0" smtClean="0"/>
              <a:t>Student C: … and that’s all really. That’s all I wanted to say. Yes, that’s all.</a:t>
            </a:r>
            <a:br>
              <a:rPr lang="en-GB" sz="1800" dirty="0" smtClean="0"/>
            </a:br>
            <a:r>
              <a:rPr lang="en-GB" sz="1800" dirty="0" smtClean="0"/>
              <a:t>Student D: Hmm. OK. I think it’s an interesting idea.</a:t>
            </a:r>
            <a:br>
              <a:rPr lang="en-GB" sz="1800" dirty="0" smtClean="0"/>
            </a:br>
            <a:r>
              <a:rPr lang="en-GB" sz="1800" dirty="0" smtClean="0"/>
              <a:t>Presenter: Example 3.</a:t>
            </a:r>
            <a:br>
              <a:rPr lang="en-GB" sz="1800" dirty="0" smtClean="0"/>
            </a:br>
            <a:r>
              <a:rPr lang="en-GB" sz="1800" dirty="0" smtClean="0"/>
              <a:t>Student E: I read that psychologists and sociologists don’t help in</a:t>
            </a:r>
            <a:br>
              <a:rPr lang="en-GB" sz="1800" dirty="0" smtClean="0"/>
            </a:br>
            <a:r>
              <a:rPr lang="en-GB" sz="1800" dirty="0" smtClean="0"/>
              <a:t>our everyday life.</a:t>
            </a:r>
            <a:br>
              <a:rPr lang="en-GB" sz="1800" dirty="0" smtClean="0"/>
            </a:br>
            <a:r>
              <a:rPr lang="en-GB" sz="1800" dirty="0" smtClean="0"/>
              <a:t>Student F: Well I read something different. I have it here.</a:t>
            </a:r>
            <a:br>
              <a:rPr lang="en-GB" sz="1800" dirty="0" smtClean="0"/>
            </a:br>
            <a:r>
              <a:rPr lang="en-GB" sz="1800" dirty="0" smtClean="0"/>
              <a:t>Presenter: Example 4.</a:t>
            </a:r>
            <a:br>
              <a:rPr lang="en-GB" sz="1800" dirty="0" smtClean="0"/>
            </a:br>
            <a:r>
              <a:rPr lang="en-GB" sz="1800" dirty="0" smtClean="0"/>
              <a:t>Student G: There is one more thing that I found. It was on the Internet.</a:t>
            </a:r>
            <a:br>
              <a:rPr lang="en-GB" sz="1800" dirty="0" smtClean="0"/>
            </a:br>
            <a:r>
              <a:rPr lang="en-GB" sz="1800" dirty="0" smtClean="0"/>
              <a:t>Student H: I looked on the Internet too. I saw an article there.</a:t>
            </a:r>
            <a:br>
              <a:rPr lang="en-GB" sz="1800" dirty="0" smtClean="0"/>
            </a:br>
            <a:r>
              <a:rPr lang="en-GB" sz="1800" dirty="0" smtClean="0"/>
              <a:t>Presenter: Example 5.</a:t>
            </a:r>
            <a:br>
              <a:rPr lang="en-GB" sz="1800" dirty="0" smtClean="0"/>
            </a:br>
            <a:r>
              <a:rPr lang="en-GB" sz="1800" dirty="0" smtClean="0"/>
              <a:t>Student I: So maybe we should work in pairs to find the information. What do you think?</a:t>
            </a:r>
            <a:br>
              <a:rPr lang="en-GB" sz="1800" dirty="0" smtClean="0"/>
            </a:br>
            <a:r>
              <a:rPr lang="en-GB" sz="1800" dirty="0" smtClean="0"/>
              <a:t>Student J: I think that’s a good idea.</a:t>
            </a:r>
            <a:r>
              <a:rPr lang="en-GB" sz="1800" dirty="0" smtClean="0">
                <a:solidFill>
                  <a:srgbClr val="FF0000"/>
                </a:solidFill>
                <a:latin typeface="Times New Roman" pitchFamily="18" charset="0"/>
                <a:cs typeface="Times New Roman" pitchFamily="18" charset="0"/>
              </a:rPr>
              <a:t/>
            </a:r>
            <a:br>
              <a:rPr lang="en-GB" sz="1800" dirty="0" smtClean="0">
                <a:solidFill>
                  <a:srgbClr val="FF0000"/>
                </a:solidFill>
                <a:latin typeface="Times New Roman" pitchFamily="18" charset="0"/>
                <a:cs typeface="Times New Roman" pitchFamily="18" charset="0"/>
              </a:rPr>
            </a:br>
            <a:r>
              <a:rPr lang="en-GB" sz="1800" dirty="0" smtClean="0">
                <a:solidFill>
                  <a:srgbClr val="FF0000"/>
                </a:solidFill>
                <a:latin typeface="Times New Roman" pitchFamily="18" charset="0"/>
                <a:cs typeface="Times New Roman" pitchFamily="18" charset="0"/>
              </a:rPr>
              <a:t>                                    </a:t>
            </a:r>
            <a:r>
              <a:rPr lang="en-GB" sz="1800" dirty="0" smtClean="0"/>
              <a:t/>
            </a:r>
            <a:br>
              <a:rPr lang="en-GB" sz="1800" dirty="0" smtClean="0"/>
            </a:br>
            <a:endParaRPr lang="en-GB" sz="1800" dirty="0">
              <a:solidFill>
                <a:srgbClr val="FF00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txBody>
          <a:bodyPr>
            <a:normAutofit/>
          </a:bodyPr>
          <a:lstStyle/>
          <a:p>
            <a:pPr algn="l">
              <a:lnSpc>
                <a:spcPct val="150000"/>
              </a:lnSpc>
            </a:pPr>
            <a:r>
              <a:rPr lang="en-GB" sz="2000" dirty="0" smtClean="0">
                <a:solidFill>
                  <a:srgbClr val="FF0000"/>
                </a:solidFill>
                <a:latin typeface="Times New Roman" pitchFamily="18" charset="0"/>
                <a:cs typeface="Times New Roman" pitchFamily="18" charset="0"/>
              </a:rPr>
              <a:t>                             2.8 Learning new speaking skills. Talking turns</a:t>
            </a:r>
            <a:br>
              <a:rPr lang="en-GB" sz="2000" dirty="0" smtClean="0">
                <a:solidFill>
                  <a:srgbClr val="FF0000"/>
                </a:solidFill>
                <a:latin typeface="Times New Roman" pitchFamily="18" charset="0"/>
                <a:cs typeface="Times New Roman" pitchFamily="18" charset="0"/>
              </a:rPr>
            </a:br>
            <a:r>
              <a:rPr lang="en-GB" sz="2000" dirty="0" smtClean="0">
                <a:solidFill>
                  <a:srgbClr val="FF0000"/>
                </a:solidFill>
                <a:latin typeface="Times New Roman" pitchFamily="18" charset="0"/>
                <a:cs typeface="Times New Roman" pitchFamily="18" charset="0"/>
              </a:rPr>
              <a:t>                             D.2 Saying consonants. P. 52          </a:t>
            </a:r>
            <a:br>
              <a:rPr lang="en-GB" sz="2000" dirty="0" smtClean="0">
                <a:solidFill>
                  <a:srgbClr val="FF0000"/>
                </a:solidFill>
                <a:latin typeface="Times New Roman" pitchFamily="18" charset="0"/>
                <a:cs typeface="Times New Roman" pitchFamily="18" charset="0"/>
              </a:rPr>
            </a:br>
            <a:r>
              <a:rPr lang="en-GB" sz="2000" dirty="0" smtClean="0">
                <a:solidFill>
                  <a:srgbClr val="FF0000"/>
                </a:solidFill>
                <a:latin typeface="Times New Roman" pitchFamily="18" charset="0"/>
                <a:cs typeface="Times New Roman" pitchFamily="18" charset="0"/>
              </a:rPr>
              <a:t/>
            </a:r>
            <a:br>
              <a:rPr lang="en-GB" sz="2000" dirty="0" smtClean="0">
                <a:solidFill>
                  <a:srgbClr val="FF0000"/>
                </a:solidFill>
                <a:latin typeface="Times New Roman" pitchFamily="18" charset="0"/>
                <a:cs typeface="Times New Roman" pitchFamily="18" charset="0"/>
              </a:rPr>
            </a:br>
            <a:r>
              <a:rPr lang="en-GB" sz="2000" dirty="0" smtClean="0">
                <a:solidFill>
                  <a:srgbClr val="FF0000"/>
                </a:solidFill>
                <a:latin typeface="Times New Roman" pitchFamily="18" charset="0"/>
                <a:cs typeface="Times New Roman" pitchFamily="18" charset="0"/>
              </a:rPr>
              <a:t>                      </a:t>
            </a:r>
            <a:r>
              <a:rPr lang="en-GB" sz="2000" dirty="0" smtClean="0"/>
              <a:t>1. bad – B does not wait for A to finish the sentence</a:t>
            </a:r>
            <a:br>
              <a:rPr lang="en-GB" sz="2000" dirty="0" smtClean="0"/>
            </a:br>
            <a:r>
              <a:rPr lang="en-GB" sz="2000" dirty="0" smtClean="0"/>
              <a:t>                        2. good – A has finished and has no further ideas</a:t>
            </a:r>
            <a:br>
              <a:rPr lang="en-GB" sz="2000" dirty="0" smtClean="0"/>
            </a:br>
            <a:r>
              <a:rPr lang="en-GB" sz="2000" dirty="0" smtClean="0"/>
              <a:t>                        3. good – B hears A’s voice go down</a:t>
            </a:r>
            <a:br>
              <a:rPr lang="en-GB" sz="2000" dirty="0" smtClean="0"/>
            </a:br>
            <a:r>
              <a:rPr lang="en-GB" sz="2000" dirty="0" smtClean="0"/>
              <a:t>                        4. bad – B does not wait for A to express all ideas</a:t>
            </a:r>
            <a:br>
              <a:rPr lang="en-GB" sz="2000" dirty="0" smtClean="0"/>
            </a:br>
            <a:r>
              <a:rPr lang="en-GB" sz="2000" dirty="0" smtClean="0"/>
              <a:t>                        5. good – B waits for </a:t>
            </a:r>
            <a:r>
              <a:rPr lang="en-GB" sz="2000" i="1" dirty="0" smtClean="0"/>
              <a:t>What do you think? And </a:t>
            </a:r>
            <a:r>
              <a:rPr lang="en-GB" sz="2000" dirty="0" smtClean="0"/>
              <a:t>responds</a:t>
            </a:r>
            <a:r>
              <a:rPr lang="en-GB" sz="2000" dirty="0" smtClean="0">
                <a:solidFill>
                  <a:srgbClr val="FF0000"/>
                </a:solidFill>
                <a:latin typeface="Times New Roman" pitchFamily="18" charset="0"/>
                <a:cs typeface="Times New Roman" pitchFamily="18" charset="0"/>
              </a:rPr>
              <a:t/>
            </a:r>
            <a:br>
              <a:rPr lang="en-GB" sz="2000" dirty="0" smtClean="0">
                <a:solidFill>
                  <a:srgbClr val="FF0000"/>
                </a:solidFill>
                <a:latin typeface="Times New Roman" pitchFamily="18" charset="0"/>
                <a:cs typeface="Times New Roman" pitchFamily="18" charset="0"/>
              </a:rPr>
            </a:br>
            <a:r>
              <a:rPr lang="en-GB" sz="2000" dirty="0" smtClean="0">
                <a:solidFill>
                  <a:srgbClr val="FF0000"/>
                </a:solidFill>
                <a:latin typeface="Times New Roman" pitchFamily="18" charset="0"/>
                <a:cs typeface="Times New Roman" pitchFamily="18" charset="0"/>
              </a:rPr>
              <a:t>                                    </a:t>
            </a:r>
            <a:r>
              <a:rPr lang="en-GB" sz="2000" dirty="0" smtClean="0"/>
              <a:t/>
            </a:r>
            <a:br>
              <a:rPr lang="en-GB" sz="2000" dirty="0" smtClean="0"/>
            </a:br>
            <a:endParaRPr lang="en-GB" sz="2000" dirty="0">
              <a:solidFill>
                <a:srgbClr val="FF00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txBody>
          <a:bodyPr>
            <a:normAutofit/>
          </a:bodyPr>
          <a:lstStyle/>
          <a:p>
            <a:pPr algn="l">
              <a:lnSpc>
                <a:spcPct val="150000"/>
              </a:lnSpc>
            </a:pPr>
            <a:r>
              <a:rPr lang="en-GB" sz="2000" dirty="0" smtClean="0">
                <a:solidFill>
                  <a:srgbClr val="FF0000"/>
                </a:solidFill>
                <a:latin typeface="Times New Roman" pitchFamily="18" charset="0"/>
                <a:cs typeface="Times New Roman" pitchFamily="18" charset="0"/>
              </a:rPr>
              <a:t>                             2.9 Grammar for speaking. Modal </a:t>
            </a:r>
            <a:r>
              <a:rPr lang="en-GB" sz="2000" i="1" dirty="0" smtClean="0">
                <a:latin typeface="Times New Roman" pitchFamily="18" charset="0"/>
                <a:cs typeface="Times New Roman" pitchFamily="18" charset="0"/>
              </a:rPr>
              <a:t>can</a:t>
            </a:r>
            <a:r>
              <a:rPr lang="en-GB" sz="2000" dirty="0" smtClean="0">
                <a:latin typeface="Times New Roman" pitchFamily="18" charset="0"/>
                <a:cs typeface="Times New Roman" pitchFamily="18" charset="0"/>
              </a:rPr>
              <a:t/>
            </a:r>
            <a:br>
              <a:rPr lang="en-GB" sz="2000" dirty="0" smtClean="0">
                <a:latin typeface="Times New Roman" pitchFamily="18" charset="0"/>
                <a:cs typeface="Times New Roman" pitchFamily="18" charset="0"/>
              </a:rPr>
            </a:br>
            <a:r>
              <a:rPr lang="en-GB" sz="2000" dirty="0" smtClean="0">
                <a:solidFill>
                  <a:srgbClr val="FF0000"/>
                </a:solidFill>
                <a:latin typeface="Times New Roman" pitchFamily="18" charset="0"/>
                <a:cs typeface="Times New Roman" pitchFamily="18" charset="0"/>
              </a:rPr>
              <a:t>                             A. Talking about possibility. P. 53          </a:t>
            </a:r>
            <a:br>
              <a:rPr lang="en-GB" sz="2000" dirty="0" smtClean="0">
                <a:solidFill>
                  <a:srgbClr val="FF0000"/>
                </a:solidFill>
                <a:latin typeface="Times New Roman" pitchFamily="18" charset="0"/>
                <a:cs typeface="Times New Roman" pitchFamily="18" charset="0"/>
              </a:rPr>
            </a:br>
            <a:r>
              <a:rPr lang="en-GB" sz="2000" dirty="0" smtClean="0">
                <a:solidFill>
                  <a:srgbClr val="FF0000"/>
                </a:solidFill>
                <a:latin typeface="Times New Roman" pitchFamily="18" charset="0"/>
                <a:cs typeface="Times New Roman" pitchFamily="18" charset="0"/>
              </a:rPr>
              <a:t/>
            </a:r>
            <a:br>
              <a:rPr lang="en-GB" sz="2000" dirty="0" smtClean="0">
                <a:solidFill>
                  <a:srgbClr val="FF0000"/>
                </a:solidFill>
                <a:latin typeface="Times New Roman" pitchFamily="18" charset="0"/>
                <a:cs typeface="Times New Roman" pitchFamily="18" charset="0"/>
              </a:rPr>
            </a:br>
            <a:r>
              <a:rPr lang="en-GB" sz="2000" dirty="0" smtClean="0">
                <a:solidFill>
                  <a:srgbClr val="FF0000"/>
                </a:solidFill>
                <a:latin typeface="Times New Roman" pitchFamily="18" charset="0"/>
                <a:cs typeface="Times New Roman" pitchFamily="18" charset="0"/>
              </a:rPr>
              <a:t>                      </a:t>
            </a:r>
            <a:r>
              <a:rPr lang="en-GB" sz="2000" dirty="0" smtClean="0">
                <a:latin typeface="Times New Roman" pitchFamily="18" charset="0"/>
                <a:cs typeface="Times New Roman" pitchFamily="18" charset="0"/>
              </a:rPr>
              <a:t>Possible answers</a:t>
            </a:r>
            <a:br>
              <a:rPr lang="en-GB" sz="2000" dirty="0" smtClean="0">
                <a:latin typeface="Times New Roman" pitchFamily="18" charset="0"/>
                <a:cs typeface="Times New Roman" pitchFamily="18" charset="0"/>
              </a:rPr>
            </a:br>
            <a:r>
              <a:rPr lang="en-GB" sz="2000" dirty="0" smtClean="0">
                <a:latin typeface="Times New Roman" pitchFamily="18" charset="0"/>
                <a:cs typeface="Times New Roman" pitchFamily="18" charset="0"/>
              </a:rPr>
              <a:t>   1. Psychologists can predict individual behaviour.</a:t>
            </a:r>
            <a:br>
              <a:rPr lang="en-GB" sz="2000" dirty="0" smtClean="0">
                <a:latin typeface="Times New Roman" pitchFamily="18" charset="0"/>
                <a:cs typeface="Times New Roman" pitchFamily="18" charset="0"/>
              </a:rPr>
            </a:br>
            <a:r>
              <a:rPr lang="en-GB" sz="2000" dirty="0" smtClean="0">
                <a:latin typeface="Times New Roman" pitchFamily="18" charset="0"/>
                <a:cs typeface="Times New Roman" pitchFamily="18" charset="0"/>
              </a:rPr>
              <a:t>   2. Sociologists can predict group behaviour.</a:t>
            </a:r>
            <a:br>
              <a:rPr lang="en-GB" sz="2000" dirty="0" smtClean="0">
                <a:latin typeface="Times New Roman" pitchFamily="18" charset="0"/>
                <a:cs typeface="Times New Roman" pitchFamily="18" charset="0"/>
              </a:rPr>
            </a:br>
            <a:r>
              <a:rPr lang="en-GB" sz="2000" dirty="0" smtClean="0">
                <a:latin typeface="Times New Roman" pitchFamily="18" charset="0"/>
                <a:cs typeface="Times New Roman" pitchFamily="18" charset="0"/>
              </a:rPr>
              <a:t>   3. In Britain, children can leave school at 16.</a:t>
            </a:r>
            <a:br>
              <a:rPr lang="en-GB" sz="2000" dirty="0" smtClean="0">
                <a:latin typeface="Times New Roman" pitchFamily="18" charset="0"/>
                <a:cs typeface="Times New Roman" pitchFamily="18" charset="0"/>
              </a:rPr>
            </a:br>
            <a:r>
              <a:rPr lang="en-GB" sz="2000" dirty="0" smtClean="0">
                <a:latin typeface="Times New Roman" pitchFamily="18" charset="0"/>
                <a:cs typeface="Times New Roman" pitchFamily="18" charset="0"/>
              </a:rPr>
              <a:t>   OR Children can leave school at 16 in Britain.</a:t>
            </a:r>
            <a:br>
              <a:rPr lang="en-GB" sz="2000" dirty="0" smtClean="0">
                <a:latin typeface="Times New Roman" pitchFamily="18" charset="0"/>
                <a:cs typeface="Times New Roman" pitchFamily="18" charset="0"/>
              </a:rPr>
            </a:br>
            <a:r>
              <a:rPr lang="en-GB" sz="2000" dirty="0" smtClean="0">
                <a:latin typeface="Times New Roman" pitchFamily="18" charset="0"/>
                <a:cs typeface="Times New Roman" pitchFamily="18" charset="0"/>
              </a:rPr>
              <a:t>   4. Babies can talk when they are three years old.</a:t>
            </a:r>
            <a:br>
              <a:rPr lang="en-GB" sz="2000" dirty="0" smtClean="0">
                <a:latin typeface="Times New Roman" pitchFamily="18" charset="0"/>
                <a:cs typeface="Times New Roman" pitchFamily="18" charset="0"/>
              </a:rPr>
            </a:br>
            <a:r>
              <a:rPr lang="en-GB" sz="2000" dirty="0" smtClean="0">
                <a:latin typeface="Times New Roman" pitchFamily="18" charset="0"/>
                <a:cs typeface="Times New Roman" pitchFamily="18" charset="0"/>
              </a:rPr>
              <a:t>   5. Young people in Britain can learn to drive when they are 17.</a:t>
            </a:r>
            <a:r>
              <a:rPr lang="en-GB" sz="2000" dirty="0" smtClean="0">
                <a:solidFill>
                  <a:srgbClr val="FF0000"/>
                </a:solidFill>
                <a:latin typeface="Times New Roman" pitchFamily="18" charset="0"/>
                <a:cs typeface="Times New Roman" pitchFamily="18" charset="0"/>
              </a:rPr>
              <a:t/>
            </a:r>
            <a:br>
              <a:rPr lang="en-GB" sz="2000" dirty="0" smtClean="0">
                <a:solidFill>
                  <a:srgbClr val="FF0000"/>
                </a:solidFill>
                <a:latin typeface="Times New Roman" pitchFamily="18" charset="0"/>
                <a:cs typeface="Times New Roman" pitchFamily="18" charset="0"/>
              </a:rPr>
            </a:br>
            <a:r>
              <a:rPr lang="en-GB" sz="2000" dirty="0" smtClean="0">
                <a:solidFill>
                  <a:srgbClr val="FF0000"/>
                </a:solidFill>
                <a:latin typeface="Times New Roman" pitchFamily="18" charset="0"/>
                <a:cs typeface="Times New Roman" pitchFamily="18" charset="0"/>
              </a:rPr>
              <a:t>                                    </a:t>
            </a:r>
            <a:r>
              <a:rPr lang="en-GB" sz="2000" dirty="0" smtClean="0"/>
              <a:t/>
            </a:r>
            <a:br>
              <a:rPr lang="en-GB" sz="2000" dirty="0" smtClean="0"/>
            </a:br>
            <a:endParaRPr lang="en-GB" sz="2000" dirty="0">
              <a:solidFill>
                <a:srgbClr val="FF00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txBody>
          <a:bodyPr>
            <a:normAutofit/>
          </a:bodyPr>
          <a:lstStyle/>
          <a:p>
            <a:pPr algn="l">
              <a:lnSpc>
                <a:spcPct val="150000"/>
              </a:lnSpc>
            </a:pPr>
            <a:r>
              <a:rPr lang="en-GB" sz="2000" dirty="0" smtClean="0">
                <a:solidFill>
                  <a:srgbClr val="FF0000"/>
                </a:solidFill>
                <a:latin typeface="Times New Roman" pitchFamily="18" charset="0"/>
                <a:cs typeface="Times New Roman" pitchFamily="18" charset="0"/>
              </a:rPr>
              <a:t>                             2.9 Grammar for speaking. Modal </a:t>
            </a:r>
            <a:r>
              <a:rPr lang="en-GB" sz="2000" i="1" dirty="0" smtClean="0">
                <a:latin typeface="Times New Roman" pitchFamily="18" charset="0"/>
                <a:cs typeface="Times New Roman" pitchFamily="18" charset="0"/>
              </a:rPr>
              <a:t>can</a:t>
            </a:r>
            <a:r>
              <a:rPr lang="en-GB" sz="2000" dirty="0" smtClean="0">
                <a:latin typeface="Times New Roman" pitchFamily="18" charset="0"/>
                <a:cs typeface="Times New Roman" pitchFamily="18" charset="0"/>
              </a:rPr>
              <a:t/>
            </a:r>
            <a:br>
              <a:rPr lang="en-GB" sz="2000" dirty="0" smtClean="0">
                <a:latin typeface="Times New Roman" pitchFamily="18" charset="0"/>
                <a:cs typeface="Times New Roman" pitchFamily="18" charset="0"/>
              </a:rPr>
            </a:br>
            <a:r>
              <a:rPr lang="en-GB" sz="2000" dirty="0" smtClean="0">
                <a:solidFill>
                  <a:srgbClr val="FF0000"/>
                </a:solidFill>
                <a:latin typeface="Times New Roman" pitchFamily="18" charset="0"/>
                <a:cs typeface="Times New Roman" pitchFamily="18" charset="0"/>
              </a:rPr>
              <a:t>                             B. Asking about possibility. P. 53          </a:t>
            </a:r>
            <a:br>
              <a:rPr lang="en-GB" sz="2000" dirty="0" smtClean="0">
                <a:solidFill>
                  <a:srgbClr val="FF0000"/>
                </a:solidFill>
                <a:latin typeface="Times New Roman" pitchFamily="18" charset="0"/>
                <a:cs typeface="Times New Roman" pitchFamily="18" charset="0"/>
              </a:rPr>
            </a:br>
            <a:r>
              <a:rPr lang="en-GB" sz="2000" dirty="0" smtClean="0">
                <a:solidFill>
                  <a:srgbClr val="FF0000"/>
                </a:solidFill>
                <a:latin typeface="Times New Roman" pitchFamily="18" charset="0"/>
                <a:cs typeface="Times New Roman" pitchFamily="18" charset="0"/>
              </a:rPr>
              <a:t/>
            </a:r>
            <a:br>
              <a:rPr lang="en-GB" sz="2000" dirty="0" smtClean="0">
                <a:solidFill>
                  <a:srgbClr val="FF0000"/>
                </a:solidFill>
                <a:latin typeface="Times New Roman" pitchFamily="18" charset="0"/>
                <a:cs typeface="Times New Roman" pitchFamily="18" charset="0"/>
              </a:rPr>
            </a:br>
            <a:r>
              <a:rPr lang="en-GB" sz="2000" dirty="0" smtClean="0">
                <a:solidFill>
                  <a:srgbClr val="FF0000"/>
                </a:solidFill>
                <a:latin typeface="Times New Roman" pitchFamily="18" charset="0"/>
                <a:cs typeface="Times New Roman" pitchFamily="18" charset="0"/>
              </a:rPr>
              <a:t>                      </a:t>
            </a:r>
            <a:r>
              <a:rPr lang="en-GB" sz="2000" dirty="0" smtClean="0">
                <a:latin typeface="Times New Roman" pitchFamily="18" charset="0"/>
                <a:cs typeface="Times New Roman" pitchFamily="18" charset="0"/>
              </a:rPr>
              <a:t/>
            </a:r>
            <a:br>
              <a:rPr lang="en-GB" sz="2000" dirty="0" smtClean="0">
                <a:latin typeface="Times New Roman" pitchFamily="18" charset="0"/>
                <a:cs typeface="Times New Roman" pitchFamily="18" charset="0"/>
              </a:rPr>
            </a:br>
            <a:r>
              <a:rPr lang="en-GB" sz="2000" dirty="0" smtClean="0">
                <a:latin typeface="Times New Roman" pitchFamily="18" charset="0"/>
                <a:cs typeface="Times New Roman" pitchFamily="18" charset="0"/>
              </a:rPr>
              <a:t>   1. Can  psychologists predict individual behaviour?      A/ Yes, they can.</a:t>
            </a:r>
            <a:br>
              <a:rPr lang="en-GB" sz="2000" dirty="0" smtClean="0">
                <a:latin typeface="Times New Roman" pitchFamily="18" charset="0"/>
                <a:cs typeface="Times New Roman" pitchFamily="18" charset="0"/>
              </a:rPr>
            </a:br>
            <a:r>
              <a:rPr lang="en-GB" sz="2000" dirty="0" smtClean="0">
                <a:latin typeface="Times New Roman" pitchFamily="18" charset="0"/>
                <a:cs typeface="Times New Roman" pitchFamily="18" charset="0"/>
              </a:rPr>
              <a:t>   2. Can  sociologists predict group behaviour?      A/ Yes, they can. Or No</a:t>
            </a:r>
            <a:r>
              <a:rPr lang="en-GB" sz="2000" smtClean="0">
                <a:latin typeface="Times New Roman" pitchFamily="18" charset="0"/>
                <a:cs typeface="Times New Roman" pitchFamily="18" charset="0"/>
              </a:rPr>
              <a:t>, they </a:t>
            </a:r>
            <a:r>
              <a:rPr lang="en-GB" sz="2000" dirty="0" smtClean="0">
                <a:latin typeface="Times New Roman" pitchFamily="18" charset="0"/>
                <a:cs typeface="Times New Roman" pitchFamily="18" charset="0"/>
              </a:rPr>
              <a:t>cannot.</a:t>
            </a:r>
            <a:br>
              <a:rPr lang="en-GB" sz="2000" dirty="0" smtClean="0">
                <a:latin typeface="Times New Roman" pitchFamily="18" charset="0"/>
                <a:cs typeface="Times New Roman" pitchFamily="18" charset="0"/>
              </a:rPr>
            </a:br>
            <a:r>
              <a:rPr lang="en-GB" sz="2000" dirty="0" smtClean="0">
                <a:latin typeface="Times New Roman" pitchFamily="18" charset="0"/>
                <a:cs typeface="Times New Roman" pitchFamily="18" charset="0"/>
              </a:rPr>
              <a:t>   3. In Britain, can children leave school at 16?</a:t>
            </a:r>
            <a:br>
              <a:rPr lang="en-GB" sz="2000" dirty="0" smtClean="0">
                <a:latin typeface="Times New Roman" pitchFamily="18" charset="0"/>
                <a:cs typeface="Times New Roman" pitchFamily="18" charset="0"/>
              </a:rPr>
            </a:br>
            <a:r>
              <a:rPr lang="en-GB" sz="2000" dirty="0" smtClean="0">
                <a:latin typeface="Times New Roman" pitchFamily="18" charset="0"/>
                <a:cs typeface="Times New Roman" pitchFamily="18" charset="0"/>
              </a:rPr>
              <a:t>   OR Can children leave school at 16 in Britain?</a:t>
            </a:r>
            <a:br>
              <a:rPr lang="en-GB" sz="2000" dirty="0" smtClean="0">
                <a:latin typeface="Times New Roman" pitchFamily="18" charset="0"/>
                <a:cs typeface="Times New Roman" pitchFamily="18" charset="0"/>
              </a:rPr>
            </a:br>
            <a:r>
              <a:rPr lang="en-GB" sz="2000" dirty="0" smtClean="0">
                <a:latin typeface="Times New Roman" pitchFamily="18" charset="0"/>
                <a:cs typeface="Times New Roman" pitchFamily="18" charset="0"/>
              </a:rPr>
              <a:t>   4. Can babies talk when they are three years old?</a:t>
            </a:r>
            <a:br>
              <a:rPr lang="en-GB" sz="2000" dirty="0" smtClean="0">
                <a:latin typeface="Times New Roman" pitchFamily="18" charset="0"/>
                <a:cs typeface="Times New Roman" pitchFamily="18" charset="0"/>
              </a:rPr>
            </a:br>
            <a:r>
              <a:rPr lang="en-GB" sz="2000" dirty="0" smtClean="0">
                <a:latin typeface="Times New Roman" pitchFamily="18" charset="0"/>
                <a:cs typeface="Times New Roman" pitchFamily="18" charset="0"/>
              </a:rPr>
              <a:t>   5. Can young people in Britain learn to drive when they are 17?</a:t>
            </a:r>
            <a:r>
              <a:rPr lang="en-GB" sz="2000" dirty="0" smtClean="0">
                <a:solidFill>
                  <a:srgbClr val="FF0000"/>
                </a:solidFill>
                <a:latin typeface="Times New Roman" pitchFamily="18" charset="0"/>
                <a:cs typeface="Times New Roman" pitchFamily="18" charset="0"/>
              </a:rPr>
              <a:t/>
            </a:r>
            <a:br>
              <a:rPr lang="en-GB" sz="2000" dirty="0" smtClean="0">
                <a:solidFill>
                  <a:srgbClr val="FF0000"/>
                </a:solidFill>
                <a:latin typeface="Times New Roman" pitchFamily="18" charset="0"/>
                <a:cs typeface="Times New Roman" pitchFamily="18" charset="0"/>
              </a:rPr>
            </a:br>
            <a:r>
              <a:rPr lang="en-GB" sz="2000" dirty="0" smtClean="0">
                <a:solidFill>
                  <a:srgbClr val="FF0000"/>
                </a:solidFill>
                <a:latin typeface="Times New Roman" pitchFamily="18" charset="0"/>
                <a:cs typeface="Times New Roman" pitchFamily="18" charset="0"/>
              </a:rPr>
              <a:t>                                    </a:t>
            </a:r>
            <a:r>
              <a:rPr lang="en-GB" sz="2000" dirty="0" smtClean="0"/>
              <a:t/>
            </a:r>
            <a:br>
              <a:rPr lang="en-GB" sz="2000" dirty="0" smtClean="0"/>
            </a:br>
            <a:endParaRPr lang="en-GB" sz="2000" dirty="0">
              <a:solidFill>
                <a:srgbClr val="FF00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txBody>
          <a:bodyPr>
            <a:normAutofit/>
          </a:bodyPr>
          <a:lstStyle/>
          <a:p>
            <a:pPr algn="l">
              <a:lnSpc>
                <a:spcPct val="150000"/>
              </a:lnSpc>
            </a:pPr>
            <a:r>
              <a:rPr lang="en-GB" sz="2000" dirty="0" smtClean="0">
                <a:solidFill>
                  <a:srgbClr val="FF0000"/>
                </a:solidFill>
                <a:latin typeface="Times New Roman" pitchFamily="18" charset="0"/>
                <a:cs typeface="Times New Roman" pitchFamily="18" charset="0"/>
              </a:rPr>
              <a:t>                          </a:t>
            </a:r>
            <a:br>
              <a:rPr lang="en-GB" sz="2000" dirty="0" smtClean="0">
                <a:solidFill>
                  <a:srgbClr val="FF0000"/>
                </a:solidFill>
                <a:latin typeface="Times New Roman" pitchFamily="18" charset="0"/>
                <a:cs typeface="Times New Roman" pitchFamily="18" charset="0"/>
              </a:rPr>
            </a:br>
            <a:r>
              <a:rPr lang="en-GB" sz="2000" dirty="0" smtClean="0">
                <a:solidFill>
                  <a:srgbClr val="FF0000"/>
                </a:solidFill>
                <a:latin typeface="Times New Roman" pitchFamily="18" charset="0"/>
                <a:cs typeface="Times New Roman" pitchFamily="18" charset="0"/>
              </a:rPr>
              <a:t>                             2.9 Grammar for speaking. Modal </a:t>
            </a:r>
            <a:r>
              <a:rPr lang="en-GB" sz="2000" i="1" dirty="0" smtClean="0">
                <a:latin typeface="Times New Roman" pitchFamily="18" charset="0"/>
                <a:cs typeface="Times New Roman" pitchFamily="18" charset="0"/>
              </a:rPr>
              <a:t>can</a:t>
            </a:r>
            <a:r>
              <a:rPr lang="en-GB" sz="2000" dirty="0" smtClean="0">
                <a:latin typeface="Times New Roman" pitchFamily="18" charset="0"/>
                <a:cs typeface="Times New Roman" pitchFamily="18" charset="0"/>
              </a:rPr>
              <a:t/>
            </a:r>
            <a:br>
              <a:rPr lang="en-GB" sz="2000" dirty="0" smtClean="0">
                <a:latin typeface="Times New Roman" pitchFamily="18" charset="0"/>
                <a:cs typeface="Times New Roman" pitchFamily="18" charset="0"/>
              </a:rPr>
            </a:br>
            <a:r>
              <a:rPr lang="en-GB" sz="2000" dirty="0" smtClean="0">
                <a:solidFill>
                  <a:srgbClr val="FF0000"/>
                </a:solidFill>
                <a:latin typeface="Times New Roman" pitchFamily="18" charset="0"/>
                <a:cs typeface="Times New Roman" pitchFamily="18" charset="0"/>
              </a:rPr>
              <a:t>                             C. Consolidation. P. 53          </a:t>
            </a:r>
            <a:br>
              <a:rPr lang="en-GB" sz="2000" dirty="0" smtClean="0">
                <a:solidFill>
                  <a:srgbClr val="FF0000"/>
                </a:solidFill>
                <a:latin typeface="Times New Roman" pitchFamily="18" charset="0"/>
                <a:cs typeface="Times New Roman" pitchFamily="18" charset="0"/>
              </a:rPr>
            </a:br>
            <a:r>
              <a:rPr lang="en-GB" sz="2000" dirty="0" smtClean="0">
                <a:solidFill>
                  <a:srgbClr val="FF0000"/>
                </a:solidFill>
                <a:latin typeface="Times New Roman" pitchFamily="18" charset="0"/>
                <a:cs typeface="Times New Roman" pitchFamily="18" charset="0"/>
              </a:rPr>
              <a:t/>
            </a:r>
            <a:br>
              <a:rPr lang="en-GB" sz="2000" dirty="0" smtClean="0">
                <a:solidFill>
                  <a:srgbClr val="FF0000"/>
                </a:solidFill>
                <a:latin typeface="Times New Roman" pitchFamily="18" charset="0"/>
                <a:cs typeface="Times New Roman" pitchFamily="18" charset="0"/>
              </a:rPr>
            </a:br>
            <a:r>
              <a:rPr lang="en-GB" sz="2000" dirty="0" smtClean="0">
                <a:solidFill>
                  <a:srgbClr val="FF0000"/>
                </a:solidFill>
                <a:latin typeface="Times New Roman" pitchFamily="18" charset="0"/>
                <a:cs typeface="Times New Roman" pitchFamily="18" charset="0"/>
              </a:rPr>
              <a:t>   </a:t>
            </a:r>
            <a:r>
              <a:rPr lang="en-GB" sz="2000" dirty="0" smtClean="0"/>
              <a:t>1. Can you lend me a pen?</a:t>
            </a:r>
            <a:r>
              <a:rPr lang="en-GB" sz="2000" dirty="0" smtClean="0">
                <a:solidFill>
                  <a:srgbClr val="FF0000"/>
                </a:solidFill>
                <a:latin typeface="Times New Roman" pitchFamily="18" charset="0"/>
                <a:cs typeface="Times New Roman" pitchFamily="18" charset="0"/>
              </a:rPr>
              <a:t/>
            </a:r>
            <a:br>
              <a:rPr lang="en-GB" sz="2000" dirty="0" smtClean="0">
                <a:solidFill>
                  <a:srgbClr val="FF0000"/>
                </a:solidFill>
                <a:latin typeface="Times New Roman" pitchFamily="18" charset="0"/>
                <a:cs typeface="Times New Roman" pitchFamily="18" charset="0"/>
              </a:rPr>
            </a:br>
            <a:r>
              <a:rPr lang="en-GB" sz="2000" dirty="0" smtClean="0">
                <a:solidFill>
                  <a:srgbClr val="FF0000"/>
                </a:solidFill>
                <a:latin typeface="Times New Roman" pitchFamily="18" charset="0"/>
                <a:cs typeface="Times New Roman" pitchFamily="18" charset="0"/>
              </a:rPr>
              <a:t>  </a:t>
            </a:r>
            <a:r>
              <a:rPr lang="en-GB" sz="2000" dirty="0" smtClean="0"/>
              <a:t> 2. Can I borrow a pen from you?</a:t>
            </a:r>
            <a:br>
              <a:rPr lang="en-GB" sz="2000" dirty="0" smtClean="0"/>
            </a:br>
            <a:r>
              <a:rPr lang="en-GB" sz="2000" dirty="0" smtClean="0"/>
              <a:t>   3. Can you show me the way to the gym?</a:t>
            </a:r>
            <a:br>
              <a:rPr lang="en-GB" sz="2000" dirty="0" smtClean="0"/>
            </a:br>
            <a:r>
              <a:rPr lang="en-GB" sz="2000" dirty="0" smtClean="0"/>
              <a:t>   4. How can I join the sports centre?</a:t>
            </a:r>
            <a:br>
              <a:rPr lang="en-GB" sz="2000" dirty="0" smtClean="0"/>
            </a:br>
            <a:r>
              <a:rPr lang="en-GB" sz="2000" dirty="0" smtClean="0"/>
              <a:t>   5. How many books can you borrow from the library?</a:t>
            </a:r>
            <a:br>
              <a:rPr lang="en-GB" sz="2000" dirty="0" smtClean="0"/>
            </a:br>
            <a:r>
              <a:rPr lang="en-GB" sz="2000" dirty="0" smtClean="0"/>
              <a:t>   6. Where can I learn to speak Spanish?</a:t>
            </a:r>
            <a:r>
              <a:rPr lang="en-GB" sz="2000" dirty="0" smtClean="0">
                <a:solidFill>
                  <a:srgbClr val="FF0000"/>
                </a:solidFill>
                <a:latin typeface="Times New Roman" pitchFamily="18" charset="0"/>
                <a:cs typeface="Times New Roman" pitchFamily="18" charset="0"/>
              </a:rPr>
              <a:t>                      </a:t>
            </a:r>
            <a:br>
              <a:rPr lang="en-GB" sz="2000" dirty="0" smtClean="0">
                <a:solidFill>
                  <a:srgbClr val="FF0000"/>
                </a:solidFill>
                <a:latin typeface="Times New Roman" pitchFamily="18" charset="0"/>
                <a:cs typeface="Times New Roman" pitchFamily="18" charset="0"/>
              </a:rPr>
            </a:br>
            <a:r>
              <a:rPr lang="en-GB" sz="2000" dirty="0" smtClean="0">
                <a:solidFill>
                  <a:srgbClr val="FF0000"/>
                </a:solidFill>
                <a:latin typeface="Times New Roman" pitchFamily="18" charset="0"/>
                <a:cs typeface="Times New Roman" pitchFamily="18" charset="0"/>
              </a:rPr>
              <a:t/>
            </a:r>
            <a:br>
              <a:rPr lang="en-GB" sz="2000" dirty="0" smtClean="0">
                <a:solidFill>
                  <a:srgbClr val="FF0000"/>
                </a:solidFill>
                <a:latin typeface="Times New Roman" pitchFamily="18" charset="0"/>
                <a:cs typeface="Times New Roman" pitchFamily="18" charset="0"/>
              </a:rPr>
            </a:br>
            <a:r>
              <a:rPr lang="en-GB" sz="2000" dirty="0" smtClean="0">
                <a:solidFill>
                  <a:srgbClr val="FF0000"/>
                </a:solidFill>
                <a:latin typeface="Times New Roman" pitchFamily="18" charset="0"/>
                <a:cs typeface="Times New Roman" pitchFamily="18" charset="0"/>
              </a:rPr>
              <a:t>                                    </a:t>
            </a:r>
            <a:r>
              <a:rPr lang="en-GB" sz="2000" dirty="0" smtClean="0"/>
              <a:t/>
            </a:r>
            <a:br>
              <a:rPr lang="en-GB" sz="2000" dirty="0" smtClean="0"/>
            </a:br>
            <a:endParaRPr lang="en-GB" sz="2000" dirty="0">
              <a:solidFill>
                <a:srgbClr val="FF00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txBody>
          <a:bodyPr>
            <a:normAutofit/>
          </a:bodyPr>
          <a:lstStyle/>
          <a:p>
            <a:pPr algn="l">
              <a:lnSpc>
                <a:spcPct val="200000"/>
              </a:lnSpc>
            </a:pPr>
            <a:r>
              <a:rPr lang="en-GB" sz="2000" dirty="0" smtClean="0">
                <a:solidFill>
                  <a:srgbClr val="FF0000"/>
                </a:solidFill>
                <a:latin typeface="Times New Roman" pitchFamily="18" charset="0"/>
                <a:cs typeface="Times New Roman" pitchFamily="18" charset="0"/>
              </a:rPr>
              <a:t>                          </a:t>
            </a:r>
            <a:br>
              <a:rPr lang="en-GB" sz="2000" dirty="0" smtClean="0">
                <a:solidFill>
                  <a:srgbClr val="FF0000"/>
                </a:solidFill>
                <a:latin typeface="Times New Roman" pitchFamily="18" charset="0"/>
                <a:cs typeface="Times New Roman" pitchFamily="18" charset="0"/>
              </a:rPr>
            </a:br>
            <a:r>
              <a:rPr lang="en-GB" sz="2000" dirty="0" smtClean="0">
                <a:solidFill>
                  <a:srgbClr val="FF0000"/>
                </a:solidFill>
                <a:latin typeface="Times New Roman" pitchFamily="18" charset="0"/>
                <a:cs typeface="Times New Roman" pitchFamily="18" charset="0"/>
              </a:rPr>
              <a:t>                             2.10. Applying new speaking skill. </a:t>
            </a:r>
            <a:r>
              <a:rPr lang="en-GB" sz="2000" dirty="0" smtClean="0">
                <a:latin typeface="Times New Roman" pitchFamily="18" charset="0"/>
                <a:cs typeface="Times New Roman" pitchFamily="18" charset="0"/>
              </a:rPr>
              <a:t/>
            </a:r>
            <a:br>
              <a:rPr lang="en-GB" sz="2000" dirty="0" smtClean="0">
                <a:latin typeface="Times New Roman" pitchFamily="18" charset="0"/>
                <a:cs typeface="Times New Roman" pitchFamily="18" charset="0"/>
              </a:rPr>
            </a:br>
            <a:r>
              <a:rPr lang="en-GB" sz="2000" dirty="0" smtClean="0">
                <a:solidFill>
                  <a:srgbClr val="FF0000"/>
                </a:solidFill>
                <a:latin typeface="Times New Roman" pitchFamily="18" charset="0"/>
                <a:cs typeface="Times New Roman" pitchFamily="18" charset="0"/>
              </a:rPr>
              <a:t>                             A. Reviewing sounds. P. 54</a:t>
            </a:r>
            <a:br>
              <a:rPr lang="en-GB" sz="2000" dirty="0" smtClean="0">
                <a:solidFill>
                  <a:srgbClr val="FF0000"/>
                </a:solidFill>
                <a:latin typeface="Times New Roman" pitchFamily="18" charset="0"/>
                <a:cs typeface="Times New Roman" pitchFamily="18" charset="0"/>
              </a:rPr>
            </a:br>
            <a:r>
              <a:rPr lang="en-GB" sz="2000" dirty="0" smtClean="0">
                <a:solidFill>
                  <a:srgbClr val="FF0000"/>
                </a:solidFill>
                <a:latin typeface="Times New Roman" pitchFamily="18" charset="0"/>
                <a:cs typeface="Times New Roman" pitchFamily="18" charset="0"/>
              </a:rPr>
              <a:t/>
            </a:r>
            <a:br>
              <a:rPr lang="en-GB" sz="2000" dirty="0" smtClean="0">
                <a:solidFill>
                  <a:srgbClr val="FF0000"/>
                </a:solidFill>
                <a:latin typeface="Times New Roman" pitchFamily="18" charset="0"/>
                <a:cs typeface="Times New Roman" pitchFamily="18" charset="0"/>
              </a:rPr>
            </a:br>
            <a:r>
              <a:rPr lang="en-GB" sz="2000" dirty="0" smtClean="0">
                <a:solidFill>
                  <a:srgbClr val="FF0000"/>
                </a:solidFill>
                <a:latin typeface="Times New Roman" pitchFamily="18" charset="0"/>
                <a:cs typeface="Times New Roman" pitchFamily="18" charset="0"/>
              </a:rPr>
              <a:t>                </a:t>
            </a:r>
            <a:r>
              <a:rPr lang="en-GB" sz="2000" dirty="0" smtClean="0"/>
              <a:t>a. An aggressive person </a:t>
            </a:r>
            <a:r>
              <a:rPr lang="en-GB" sz="2000" u="sng" dirty="0" smtClean="0"/>
              <a:t>a</a:t>
            </a:r>
            <a:r>
              <a:rPr lang="en-GB" sz="2000" dirty="0" smtClean="0"/>
              <a:t>cts in one way. /æ/</a:t>
            </a:r>
            <a:br>
              <a:rPr lang="en-GB" sz="2000" dirty="0" smtClean="0"/>
            </a:br>
            <a:r>
              <a:rPr lang="en-GB" sz="2000" dirty="0" smtClean="0"/>
              <a:t>                  b. It’s h</a:t>
            </a:r>
            <a:r>
              <a:rPr lang="en-GB" sz="2000" u="sng" dirty="0" smtClean="0"/>
              <a:t>ar</a:t>
            </a:r>
            <a:r>
              <a:rPr lang="en-GB" sz="2000" dirty="0" smtClean="0"/>
              <a:t>d to underst</a:t>
            </a:r>
            <a:r>
              <a:rPr lang="en-GB" sz="2000" u="sng" dirty="0" smtClean="0"/>
              <a:t>a</a:t>
            </a:r>
            <a:r>
              <a:rPr lang="en-GB" sz="2000" dirty="0" smtClean="0"/>
              <a:t>nd the mind. /ɑ:/, / æ /</a:t>
            </a:r>
            <a:br>
              <a:rPr lang="en-GB" sz="2000" dirty="0" smtClean="0"/>
            </a:br>
            <a:r>
              <a:rPr lang="en-GB" sz="2000" dirty="0" smtClean="0"/>
              <a:t>                 c. Your person</a:t>
            </a:r>
            <a:r>
              <a:rPr lang="en-GB" sz="2000" u="sng" dirty="0" smtClean="0"/>
              <a:t>a</a:t>
            </a:r>
            <a:r>
              <a:rPr lang="en-GB" sz="2000" dirty="0" smtClean="0"/>
              <a:t>lity depends on many things. / æ /</a:t>
            </a:r>
            <a:br>
              <a:rPr lang="en-GB" sz="2000" dirty="0" smtClean="0"/>
            </a:br>
            <a:r>
              <a:rPr lang="en-GB" sz="2000" dirty="0" smtClean="0"/>
              <a:t>                 d. How long does this lecture l</a:t>
            </a:r>
            <a:r>
              <a:rPr lang="en-GB" sz="2000" u="sng" dirty="0" smtClean="0"/>
              <a:t>a</a:t>
            </a:r>
            <a:r>
              <a:rPr lang="en-GB" sz="2000" dirty="0" smtClean="0"/>
              <a:t>st? /ɑ:/</a:t>
            </a:r>
            <a:br>
              <a:rPr lang="en-GB" sz="2000" dirty="0" smtClean="0"/>
            </a:br>
            <a:r>
              <a:rPr lang="en-GB" sz="2000" dirty="0" smtClean="0"/>
              <a:t>                 e. The question h</a:t>
            </a:r>
            <a:r>
              <a:rPr lang="en-GB" sz="2000" u="sng" dirty="0" smtClean="0"/>
              <a:t>a</a:t>
            </a:r>
            <a:r>
              <a:rPr lang="en-GB" sz="2000" dirty="0" smtClean="0"/>
              <a:t>s two p</a:t>
            </a:r>
            <a:r>
              <a:rPr lang="en-GB" sz="2000" u="sng" dirty="0" smtClean="0"/>
              <a:t>ar</a:t>
            </a:r>
            <a:r>
              <a:rPr lang="en-GB" sz="2000" dirty="0" smtClean="0"/>
              <a:t>ts. / æ /, /ɑ:/ </a:t>
            </a:r>
            <a:r>
              <a:rPr lang="en-GB" sz="2000" dirty="0" smtClean="0">
                <a:solidFill>
                  <a:srgbClr val="FF0000"/>
                </a:solidFill>
                <a:latin typeface="Times New Roman" pitchFamily="18" charset="0"/>
                <a:cs typeface="Times New Roman" pitchFamily="18" charset="0"/>
              </a:rPr>
              <a:t/>
            </a:r>
            <a:br>
              <a:rPr lang="en-GB" sz="2000" dirty="0" smtClean="0">
                <a:solidFill>
                  <a:srgbClr val="FF0000"/>
                </a:solidFill>
                <a:latin typeface="Times New Roman" pitchFamily="18" charset="0"/>
                <a:cs typeface="Times New Roman" pitchFamily="18" charset="0"/>
              </a:rPr>
            </a:br>
            <a:endParaRPr lang="en-GB" sz="2000" dirty="0">
              <a:solidFill>
                <a:srgbClr val="FF00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txBody>
          <a:bodyPr>
            <a:normAutofit/>
          </a:bodyPr>
          <a:lstStyle/>
          <a:p>
            <a:pPr algn="l">
              <a:lnSpc>
                <a:spcPct val="200000"/>
              </a:lnSpc>
            </a:pPr>
            <a:r>
              <a:rPr lang="en-GB" sz="2000" dirty="0" smtClean="0">
                <a:solidFill>
                  <a:srgbClr val="FF0000"/>
                </a:solidFill>
                <a:latin typeface="Times New Roman" pitchFamily="18" charset="0"/>
                <a:cs typeface="Times New Roman" pitchFamily="18" charset="0"/>
              </a:rPr>
              <a:t>                          </a:t>
            </a:r>
            <a:br>
              <a:rPr lang="en-GB" sz="2000" dirty="0" smtClean="0">
                <a:solidFill>
                  <a:srgbClr val="FF0000"/>
                </a:solidFill>
                <a:latin typeface="Times New Roman" pitchFamily="18" charset="0"/>
                <a:cs typeface="Times New Roman" pitchFamily="18" charset="0"/>
              </a:rPr>
            </a:br>
            <a:r>
              <a:rPr lang="en-GB" sz="2000" dirty="0" smtClean="0">
                <a:solidFill>
                  <a:srgbClr val="FF0000"/>
                </a:solidFill>
                <a:latin typeface="Times New Roman" pitchFamily="18" charset="0"/>
                <a:cs typeface="Times New Roman" pitchFamily="18" charset="0"/>
              </a:rPr>
              <a:t>                             2.10. Applying new speaking skill. </a:t>
            </a:r>
            <a:r>
              <a:rPr lang="en-GB" sz="2000" dirty="0" smtClean="0">
                <a:latin typeface="Times New Roman" pitchFamily="18" charset="0"/>
                <a:cs typeface="Times New Roman" pitchFamily="18" charset="0"/>
              </a:rPr>
              <a:t/>
            </a:r>
            <a:br>
              <a:rPr lang="en-GB" sz="2000" dirty="0" smtClean="0">
                <a:latin typeface="Times New Roman" pitchFamily="18" charset="0"/>
                <a:cs typeface="Times New Roman" pitchFamily="18" charset="0"/>
              </a:rPr>
            </a:br>
            <a:r>
              <a:rPr lang="en-GB" sz="2000" dirty="0" smtClean="0">
                <a:solidFill>
                  <a:srgbClr val="FF0000"/>
                </a:solidFill>
                <a:latin typeface="Times New Roman" pitchFamily="18" charset="0"/>
                <a:cs typeface="Times New Roman" pitchFamily="18" charset="0"/>
              </a:rPr>
              <a:t>                             B. Reviewing vocabulary. P. 54</a:t>
            </a:r>
            <a:br>
              <a:rPr lang="en-GB" sz="2000" dirty="0" smtClean="0">
                <a:solidFill>
                  <a:srgbClr val="FF0000"/>
                </a:solidFill>
                <a:latin typeface="Times New Roman" pitchFamily="18" charset="0"/>
                <a:cs typeface="Times New Roman" pitchFamily="18" charset="0"/>
              </a:rPr>
            </a:br>
            <a:r>
              <a:rPr lang="en-GB" sz="2000" dirty="0" smtClean="0">
                <a:solidFill>
                  <a:srgbClr val="FF0000"/>
                </a:solidFill>
                <a:latin typeface="Times New Roman" pitchFamily="18" charset="0"/>
                <a:cs typeface="Times New Roman" pitchFamily="18" charset="0"/>
              </a:rPr>
              <a:t/>
            </a:r>
            <a:br>
              <a:rPr lang="en-GB" sz="2000" dirty="0" smtClean="0">
                <a:solidFill>
                  <a:srgbClr val="FF0000"/>
                </a:solidFill>
                <a:latin typeface="Times New Roman" pitchFamily="18" charset="0"/>
                <a:cs typeface="Times New Roman" pitchFamily="18" charset="0"/>
              </a:rPr>
            </a:br>
            <a:r>
              <a:rPr lang="en-GB" sz="2000" dirty="0" smtClean="0">
                <a:solidFill>
                  <a:srgbClr val="FF0000"/>
                </a:solidFill>
                <a:latin typeface="Times New Roman" pitchFamily="18" charset="0"/>
                <a:cs typeface="Times New Roman" pitchFamily="18" charset="0"/>
              </a:rPr>
              <a:t/>
            </a:r>
            <a:br>
              <a:rPr lang="en-GB" sz="2000" dirty="0" smtClean="0">
                <a:solidFill>
                  <a:srgbClr val="FF0000"/>
                </a:solidFill>
                <a:latin typeface="Times New Roman" pitchFamily="18" charset="0"/>
                <a:cs typeface="Times New Roman" pitchFamily="18" charset="0"/>
              </a:rPr>
            </a:br>
            <a:r>
              <a:rPr lang="en-GB" sz="2000" dirty="0" smtClean="0">
                <a:solidFill>
                  <a:srgbClr val="FF0000"/>
                </a:solidFill>
                <a:latin typeface="Times New Roman" pitchFamily="18" charset="0"/>
                <a:cs typeface="Times New Roman" pitchFamily="18" charset="0"/>
              </a:rPr>
              <a:t/>
            </a:r>
            <a:br>
              <a:rPr lang="en-GB" sz="2000" dirty="0" smtClean="0">
                <a:solidFill>
                  <a:srgbClr val="FF0000"/>
                </a:solidFill>
                <a:latin typeface="Times New Roman" pitchFamily="18" charset="0"/>
                <a:cs typeface="Times New Roman" pitchFamily="18" charset="0"/>
              </a:rPr>
            </a:br>
            <a:r>
              <a:rPr lang="en-GB" sz="2000" dirty="0" smtClean="0">
                <a:solidFill>
                  <a:srgbClr val="FF0000"/>
                </a:solidFill>
                <a:latin typeface="Times New Roman" pitchFamily="18" charset="0"/>
                <a:cs typeface="Times New Roman" pitchFamily="18" charset="0"/>
              </a:rPr>
              <a:t/>
            </a:r>
            <a:br>
              <a:rPr lang="en-GB" sz="2000" dirty="0" smtClean="0">
                <a:solidFill>
                  <a:srgbClr val="FF0000"/>
                </a:solidFill>
                <a:latin typeface="Times New Roman" pitchFamily="18" charset="0"/>
                <a:cs typeface="Times New Roman" pitchFamily="18" charset="0"/>
              </a:rPr>
            </a:br>
            <a:r>
              <a:rPr lang="en-GB" sz="2000" dirty="0" smtClean="0">
                <a:solidFill>
                  <a:srgbClr val="FF0000"/>
                </a:solidFill>
                <a:latin typeface="Times New Roman" pitchFamily="18" charset="0"/>
                <a:cs typeface="Times New Roman" pitchFamily="18" charset="0"/>
              </a:rPr>
              <a:t>               </a:t>
            </a:r>
            <a:br>
              <a:rPr lang="en-GB" sz="2000" dirty="0" smtClean="0">
                <a:solidFill>
                  <a:srgbClr val="FF0000"/>
                </a:solidFill>
                <a:latin typeface="Times New Roman" pitchFamily="18" charset="0"/>
                <a:cs typeface="Times New Roman" pitchFamily="18" charset="0"/>
              </a:rPr>
            </a:br>
            <a:endParaRPr lang="en-GB" sz="2000" dirty="0">
              <a:solidFill>
                <a:srgbClr val="FF0000"/>
              </a:solidFill>
              <a:latin typeface="Times New Roman" pitchFamily="18" charset="0"/>
              <a:cs typeface="Times New Roman" pitchFamily="18" charset="0"/>
            </a:endParaRPr>
          </a:p>
        </p:txBody>
      </p:sp>
      <p:graphicFrame>
        <p:nvGraphicFramePr>
          <p:cNvPr id="3" name="Table 2"/>
          <p:cNvGraphicFramePr>
            <a:graphicFrameLocks noGrp="1"/>
          </p:cNvGraphicFramePr>
          <p:nvPr/>
        </p:nvGraphicFramePr>
        <p:xfrm>
          <a:off x="1428728" y="3071810"/>
          <a:ext cx="6096000" cy="1854052"/>
        </p:xfrm>
        <a:graphic>
          <a:graphicData uri="http://schemas.openxmlformats.org/drawingml/2006/table">
            <a:tbl>
              <a:tblPr firstRow="1" bandRow="1">
                <a:tableStyleId>{5C22544A-7EE6-4342-B048-85BDC9FD1C3A}</a:tableStyleId>
              </a:tblPr>
              <a:tblGrid>
                <a:gridCol w="2032000"/>
                <a:gridCol w="2032000"/>
                <a:gridCol w="2032000"/>
              </a:tblGrid>
              <a:tr h="297658">
                <a:tc>
                  <a:txBody>
                    <a:bodyPr/>
                    <a:lstStyle/>
                    <a:p>
                      <a:pPr algn="ctr"/>
                      <a:r>
                        <a:rPr lang="en-GB" sz="1800" b="1" kern="1200" baseline="0" dirty="0" smtClean="0">
                          <a:solidFill>
                            <a:schemeClr val="tx1"/>
                          </a:solidFill>
                          <a:latin typeface="+mn-lt"/>
                          <a:ea typeface="+mn-ea"/>
                          <a:cs typeface="+mn-cs"/>
                        </a:rPr>
                        <a:t>2 syllables</a:t>
                      </a:r>
                      <a:endParaRPr lang="en-GB"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sz="1800" b="1" kern="1200" baseline="0" dirty="0" smtClean="0">
                          <a:solidFill>
                            <a:schemeClr val="tx1"/>
                          </a:solidFill>
                          <a:latin typeface="+mn-lt"/>
                          <a:ea typeface="+mn-ea"/>
                          <a:cs typeface="+mn-cs"/>
                        </a:rPr>
                        <a:t>3 syllables</a:t>
                      </a:r>
                      <a:endParaRPr lang="en-GB"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sz="1800" b="1" kern="1200" baseline="0" dirty="0" smtClean="0">
                          <a:solidFill>
                            <a:schemeClr val="tx1"/>
                          </a:solidFill>
                          <a:latin typeface="+mn-lt"/>
                          <a:ea typeface="+mn-ea"/>
                          <a:cs typeface="+mn-cs"/>
                        </a:rPr>
                        <a:t>4 syllables</a:t>
                      </a:r>
                      <a:endParaRPr lang="en-GB"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488292">
                <a:tc>
                  <a:txBody>
                    <a:bodyPr/>
                    <a:lstStyle/>
                    <a:p>
                      <a:pPr algn="ctr"/>
                      <a:r>
                        <a:rPr lang="en-GB" sz="1800" i="0" kern="1200" baseline="0" dirty="0" smtClean="0">
                          <a:solidFill>
                            <a:schemeClr val="dk1"/>
                          </a:solidFill>
                          <a:latin typeface="+mn-lt"/>
                          <a:ea typeface="+mn-ea"/>
                          <a:cs typeface="+mn-cs"/>
                        </a:rPr>
                        <a:t>('useful)</a:t>
                      </a:r>
                    </a:p>
                    <a:p>
                      <a:pPr algn="ctr"/>
                      <a:r>
                        <a:rPr lang="en-GB" sz="1800" i="0" kern="1200" baseline="0" dirty="0" smtClean="0">
                          <a:solidFill>
                            <a:schemeClr val="dk1"/>
                          </a:solidFill>
                          <a:latin typeface="+mn-lt"/>
                          <a:ea typeface="+mn-ea"/>
                          <a:cs typeface="+mn-cs"/>
                        </a:rPr>
                        <a:t>'human</a:t>
                      </a:r>
                    </a:p>
                    <a:p>
                      <a:pPr algn="ctr"/>
                      <a:r>
                        <a:rPr lang="en-GB" sz="1800" i="0" kern="1200" baseline="0" dirty="0" err="1" smtClean="0">
                          <a:solidFill>
                            <a:schemeClr val="dk1"/>
                          </a:solidFill>
                          <a:latin typeface="+mn-lt"/>
                          <a:ea typeface="+mn-ea"/>
                          <a:cs typeface="+mn-cs"/>
                        </a:rPr>
                        <a:t>be’tween</a:t>
                      </a:r>
                      <a:endParaRPr lang="en-GB" sz="1800" i="0" kern="1200" baseline="0" dirty="0" smtClean="0">
                        <a:solidFill>
                          <a:schemeClr val="dk1"/>
                        </a:solidFill>
                        <a:latin typeface="+mn-lt"/>
                        <a:ea typeface="+mn-ea"/>
                        <a:cs typeface="+mn-cs"/>
                      </a:endParaRPr>
                    </a:p>
                    <a:p>
                      <a:pPr algn="ctr"/>
                      <a:r>
                        <a:rPr lang="en-GB" sz="1800" i="0" kern="1200" baseline="0" dirty="0" smtClean="0">
                          <a:solidFill>
                            <a:schemeClr val="dk1"/>
                          </a:solidFill>
                          <a:latin typeface="+mn-lt"/>
                          <a:ea typeface="+mn-ea"/>
                          <a:cs typeface="+mn-cs"/>
                        </a:rPr>
                        <a:t>'knowledge</a:t>
                      </a:r>
                      <a:endParaRPr lang="en-GB" b="0" i="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sz="1800" i="0" kern="1200" baseline="0" dirty="0" smtClean="0">
                          <a:solidFill>
                            <a:schemeClr val="dk1"/>
                          </a:solidFill>
                          <a:latin typeface="+mn-lt"/>
                          <a:ea typeface="+mn-ea"/>
                          <a:cs typeface="+mn-cs"/>
                        </a:rPr>
                        <a:t>(</a:t>
                      </a:r>
                      <a:r>
                        <a:rPr lang="en-GB" sz="1800" i="0" kern="1200" baseline="0" dirty="0" err="1" smtClean="0">
                          <a:solidFill>
                            <a:schemeClr val="dk1"/>
                          </a:solidFill>
                          <a:latin typeface="+mn-lt"/>
                          <a:ea typeface="+mn-ea"/>
                          <a:cs typeface="+mn-cs"/>
                        </a:rPr>
                        <a:t>im'portant</a:t>
                      </a:r>
                      <a:r>
                        <a:rPr lang="en-GB" sz="1800" i="0" kern="1200" baseline="0" dirty="0" smtClean="0">
                          <a:solidFill>
                            <a:schemeClr val="dk1"/>
                          </a:solidFill>
                          <a:latin typeface="+mn-lt"/>
                          <a:ea typeface="+mn-ea"/>
                          <a:cs typeface="+mn-cs"/>
                        </a:rPr>
                        <a:t>)</a:t>
                      </a:r>
                    </a:p>
                    <a:p>
                      <a:pPr algn="ctr"/>
                      <a:r>
                        <a:rPr lang="en-GB" sz="1800" i="0" kern="1200" baseline="0" dirty="0" err="1" smtClean="0">
                          <a:solidFill>
                            <a:schemeClr val="dk1"/>
                          </a:solidFill>
                          <a:latin typeface="+mn-lt"/>
                          <a:ea typeface="+mn-ea"/>
                          <a:cs typeface="+mn-cs"/>
                        </a:rPr>
                        <a:t>to'gether</a:t>
                      </a:r>
                      <a:endParaRPr lang="en-GB" sz="1800" i="0" kern="1200" baseline="0" dirty="0" smtClean="0">
                        <a:solidFill>
                          <a:schemeClr val="dk1"/>
                        </a:solidFill>
                        <a:latin typeface="+mn-lt"/>
                        <a:ea typeface="+mn-ea"/>
                        <a:cs typeface="+mn-cs"/>
                      </a:endParaRPr>
                    </a:p>
                    <a:p>
                      <a:pPr algn="ctr"/>
                      <a:r>
                        <a:rPr lang="en-GB" sz="1800" i="0" kern="1200" baseline="0" dirty="0" err="1" smtClean="0">
                          <a:solidFill>
                            <a:schemeClr val="dk1"/>
                          </a:solidFill>
                          <a:latin typeface="+mn-lt"/>
                          <a:ea typeface="+mn-ea"/>
                          <a:cs typeface="+mn-cs"/>
                        </a:rPr>
                        <a:t>be'haviour</a:t>
                      </a:r>
                      <a:endParaRPr lang="en-GB" sz="1800" i="0" kern="1200" baseline="0" dirty="0" smtClean="0">
                        <a:solidFill>
                          <a:schemeClr val="dk1"/>
                        </a:solidFill>
                        <a:latin typeface="+mn-lt"/>
                        <a:ea typeface="+mn-ea"/>
                        <a:cs typeface="+mn-cs"/>
                      </a:endParaRPr>
                    </a:p>
                    <a:p>
                      <a:pPr algn="ctr"/>
                      <a:r>
                        <a:rPr lang="en-GB" sz="1800" i="0" kern="1200" baseline="0" dirty="0" err="1" smtClean="0">
                          <a:solidFill>
                            <a:schemeClr val="dk1"/>
                          </a:solidFill>
                          <a:latin typeface="+mn-lt"/>
                          <a:ea typeface="+mn-ea"/>
                          <a:cs typeface="+mn-cs"/>
                        </a:rPr>
                        <a:t>under'stand</a:t>
                      </a:r>
                      <a:endParaRPr lang="en-GB" b="0" i="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sz="1800" i="0" kern="1200" baseline="0" dirty="0" smtClean="0">
                          <a:solidFill>
                            <a:schemeClr val="dk1"/>
                          </a:solidFill>
                          <a:latin typeface="+mn-lt"/>
                          <a:ea typeface="+mn-ea"/>
                          <a:cs typeface="+mn-cs"/>
                        </a:rPr>
                        <a:t>(</a:t>
                      </a:r>
                      <a:r>
                        <a:rPr lang="en-GB" sz="1800" i="0" kern="1200" baseline="0" dirty="0" err="1" smtClean="0">
                          <a:solidFill>
                            <a:schemeClr val="dk1"/>
                          </a:solidFill>
                          <a:latin typeface="+mn-lt"/>
                          <a:ea typeface="+mn-ea"/>
                          <a:cs typeface="+mn-cs"/>
                        </a:rPr>
                        <a:t>psy'chologist</a:t>
                      </a:r>
                      <a:r>
                        <a:rPr lang="en-GB" sz="1800" i="0" kern="1200" baseline="0" dirty="0" smtClean="0">
                          <a:solidFill>
                            <a:schemeClr val="dk1"/>
                          </a:solidFill>
                          <a:latin typeface="+mn-lt"/>
                          <a:ea typeface="+mn-ea"/>
                          <a:cs typeface="+mn-cs"/>
                        </a:rPr>
                        <a:t>)</a:t>
                      </a:r>
                    </a:p>
                    <a:p>
                      <a:pPr algn="ctr"/>
                      <a:r>
                        <a:rPr lang="en-GB" sz="1800" i="0" kern="1200" baseline="0" dirty="0" err="1" smtClean="0">
                          <a:solidFill>
                            <a:schemeClr val="dk1"/>
                          </a:solidFill>
                          <a:latin typeface="+mn-lt"/>
                          <a:ea typeface="+mn-ea"/>
                          <a:cs typeface="+mn-cs"/>
                        </a:rPr>
                        <a:t>indi'vidual</a:t>
                      </a:r>
                      <a:endParaRPr lang="en-GB" sz="1800" i="0" kern="1200" baseline="0" dirty="0" smtClean="0">
                        <a:solidFill>
                          <a:schemeClr val="dk1"/>
                        </a:solidFill>
                        <a:latin typeface="+mn-lt"/>
                        <a:ea typeface="+mn-ea"/>
                        <a:cs typeface="+mn-cs"/>
                      </a:endParaRPr>
                    </a:p>
                    <a:p>
                      <a:pPr algn="ctr"/>
                      <a:r>
                        <a:rPr lang="en-GB" sz="1800" i="0" kern="1200" baseline="0" dirty="0" err="1" smtClean="0">
                          <a:solidFill>
                            <a:schemeClr val="dk1"/>
                          </a:solidFill>
                          <a:latin typeface="+mn-lt"/>
                          <a:ea typeface="+mn-ea"/>
                          <a:cs typeface="+mn-cs"/>
                        </a:rPr>
                        <a:t>psy'chology</a:t>
                      </a:r>
                      <a:endParaRPr lang="en-GB" b="0" i="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txBody>
          <a:bodyPr>
            <a:normAutofit/>
          </a:bodyPr>
          <a:lstStyle/>
          <a:p>
            <a:pPr algn="l">
              <a:lnSpc>
                <a:spcPct val="150000"/>
              </a:lnSpc>
            </a:pPr>
            <a:r>
              <a:rPr lang="en-GB" sz="2400" dirty="0">
                <a:solidFill>
                  <a:srgbClr val="FF0000"/>
                </a:solidFill>
              </a:rPr>
              <a:t>1.4. </a:t>
            </a:r>
            <a:r>
              <a:rPr lang="en-GB" sz="2400" dirty="0" smtClean="0">
                <a:solidFill>
                  <a:srgbClr val="FF0000"/>
                </a:solidFill>
              </a:rPr>
              <a:t/>
            </a:r>
            <a:br>
              <a:rPr lang="en-GB" sz="2400" dirty="0" smtClean="0">
                <a:solidFill>
                  <a:srgbClr val="FF0000"/>
                </a:solidFill>
              </a:rPr>
            </a:br>
            <a:r>
              <a:rPr lang="en-GB" sz="2400" dirty="0" smtClean="0">
                <a:solidFill>
                  <a:srgbClr val="FF0000"/>
                </a:solidFill>
              </a:rPr>
              <a:t>B</a:t>
            </a:r>
            <a:r>
              <a:rPr lang="en-GB" sz="2400" dirty="0">
                <a:solidFill>
                  <a:srgbClr val="FF0000"/>
                </a:solidFill>
              </a:rPr>
              <a:t>)  p. 15  Defining with </a:t>
            </a:r>
            <a:r>
              <a:rPr lang="en-GB" sz="2400" dirty="0" smtClean="0">
                <a:solidFill>
                  <a:srgbClr val="FF0000"/>
                </a:solidFill>
              </a:rPr>
              <a:t>subject-verb-gerund</a:t>
            </a:r>
            <a:br>
              <a:rPr lang="en-GB" sz="2400" dirty="0" smtClean="0">
                <a:solidFill>
                  <a:srgbClr val="FF0000"/>
                </a:solidFill>
              </a:rPr>
            </a:br>
            <a:r>
              <a:rPr lang="en-GB" sz="2400" dirty="0"/>
              <a:t/>
            </a:r>
            <a:br>
              <a:rPr lang="en-GB" sz="2400" dirty="0"/>
            </a:br>
            <a:r>
              <a:rPr lang="en-GB" sz="2400" dirty="0"/>
              <a:t>1. </a:t>
            </a:r>
            <a:r>
              <a:rPr lang="en-GB" sz="2400" dirty="0">
                <a:solidFill>
                  <a:srgbClr val="FF0000"/>
                </a:solidFill>
              </a:rPr>
              <a:t>revising: </a:t>
            </a:r>
            <a:r>
              <a:rPr lang="en-GB" sz="2400" dirty="0"/>
              <a:t>It’s going over something again, something</a:t>
            </a:r>
            <a:br>
              <a:rPr lang="en-GB" sz="2400" dirty="0"/>
            </a:br>
            <a:r>
              <a:rPr lang="en-GB" sz="2400" dirty="0"/>
              <a:t>you have studied before.</a:t>
            </a:r>
            <a:br>
              <a:rPr lang="en-GB" sz="2400" dirty="0"/>
            </a:br>
            <a:r>
              <a:rPr lang="en-GB" sz="2400" dirty="0"/>
              <a:t>2. </a:t>
            </a:r>
            <a:r>
              <a:rPr lang="en-GB" sz="2400" dirty="0">
                <a:solidFill>
                  <a:srgbClr val="FF0000"/>
                </a:solidFill>
              </a:rPr>
              <a:t>contributing</a:t>
            </a:r>
            <a:r>
              <a:rPr lang="en-GB" sz="2400" dirty="0"/>
              <a:t>: It means taking part in something, </a:t>
            </a:r>
            <a:r>
              <a:rPr lang="en-GB" sz="2400" dirty="0" smtClean="0"/>
              <a:t>like a </a:t>
            </a:r>
            <a:r>
              <a:rPr lang="en-GB" sz="2400" dirty="0"/>
              <a:t>tutorial. It means giving your ideas or your opinion.</a:t>
            </a:r>
            <a:br>
              <a:rPr lang="en-GB" sz="2400" dirty="0"/>
            </a:br>
            <a:r>
              <a:rPr lang="en-GB" sz="2400" dirty="0"/>
              <a:t>3. </a:t>
            </a:r>
            <a:r>
              <a:rPr lang="en-GB" sz="2400" dirty="0">
                <a:solidFill>
                  <a:srgbClr val="FF0000"/>
                </a:solidFill>
              </a:rPr>
              <a:t>parting: </a:t>
            </a:r>
            <a:r>
              <a:rPr lang="en-GB" sz="2400" dirty="0"/>
              <a:t>It means saying goodbye.</a:t>
            </a:r>
            <a:br>
              <a:rPr lang="en-GB" sz="2400" dirty="0"/>
            </a:br>
            <a:r>
              <a:rPr lang="en-GB" sz="2400" dirty="0"/>
              <a:t>4. </a:t>
            </a:r>
            <a:r>
              <a:rPr lang="en-GB" sz="2400" dirty="0">
                <a:solidFill>
                  <a:srgbClr val="FF0000"/>
                </a:solidFill>
              </a:rPr>
              <a:t>graduating: </a:t>
            </a:r>
            <a:r>
              <a:rPr lang="en-GB" sz="2400" dirty="0"/>
              <a:t>It means getting your degree </a:t>
            </a:r>
            <a:r>
              <a:rPr lang="en-GB" sz="2400" dirty="0" smtClean="0"/>
              <a:t>and leaving </a:t>
            </a:r>
            <a:r>
              <a:rPr lang="en-GB" sz="2400" dirty="0"/>
              <a:t>university.</a:t>
            </a:r>
            <a:br>
              <a:rPr lang="en-GB" sz="2400" dirty="0"/>
            </a:br>
            <a:r>
              <a:rPr lang="en-GB" sz="2400" dirty="0"/>
              <a:t>5. </a:t>
            </a:r>
            <a:r>
              <a:rPr lang="en-GB" sz="2400" dirty="0">
                <a:solidFill>
                  <a:srgbClr val="FF0000"/>
                </a:solidFill>
              </a:rPr>
              <a:t>advising</a:t>
            </a:r>
            <a:r>
              <a:rPr lang="en-GB" sz="2400" dirty="0"/>
              <a:t>: It is telling someone what to do.</a:t>
            </a:r>
            <a:br>
              <a:rPr lang="en-GB" sz="2400" dirty="0"/>
            </a:br>
            <a:r>
              <a:rPr lang="en-GB" sz="2400" dirty="0"/>
              <a:t>6.</a:t>
            </a:r>
            <a:r>
              <a:rPr lang="en-GB" sz="2400" dirty="0">
                <a:solidFill>
                  <a:srgbClr val="FF0000"/>
                </a:solidFill>
              </a:rPr>
              <a:t> disagreeing</a:t>
            </a:r>
            <a:r>
              <a:rPr lang="en-GB" sz="2400" dirty="0"/>
              <a:t>: It is saying you don’t agree</a:t>
            </a:r>
            <a:r>
              <a:rPr lang="en-GB" sz="2400" dirty="0" smtClean="0"/>
              <a:t>.</a:t>
            </a:r>
            <a:endParaRPr lang="en-GB"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txBody>
          <a:bodyPr>
            <a:normAutofit/>
          </a:bodyPr>
          <a:lstStyle/>
          <a:p>
            <a:pPr algn="l">
              <a:lnSpc>
                <a:spcPct val="200000"/>
              </a:lnSpc>
            </a:pPr>
            <a:r>
              <a:rPr lang="en-GB" sz="2000" dirty="0" smtClean="0">
                <a:solidFill>
                  <a:srgbClr val="FF0000"/>
                </a:solidFill>
                <a:latin typeface="Times New Roman" pitchFamily="18" charset="0"/>
                <a:cs typeface="Times New Roman" pitchFamily="18" charset="0"/>
              </a:rPr>
              <a:t>                          </a:t>
            </a:r>
            <a:br>
              <a:rPr lang="en-GB" sz="2000" dirty="0" smtClean="0">
                <a:solidFill>
                  <a:srgbClr val="FF0000"/>
                </a:solidFill>
                <a:latin typeface="Times New Roman" pitchFamily="18" charset="0"/>
                <a:cs typeface="Times New Roman" pitchFamily="18" charset="0"/>
              </a:rPr>
            </a:br>
            <a:r>
              <a:rPr lang="en-GB" sz="2000" dirty="0" smtClean="0">
                <a:solidFill>
                  <a:srgbClr val="FF0000"/>
                </a:solidFill>
                <a:latin typeface="Times New Roman" pitchFamily="18" charset="0"/>
                <a:cs typeface="Times New Roman" pitchFamily="18" charset="0"/>
              </a:rPr>
              <a:t>                                        2.11. Applying new speaking skill. </a:t>
            </a:r>
            <a:r>
              <a:rPr lang="en-GB" sz="2000" dirty="0" smtClean="0">
                <a:latin typeface="Times New Roman" pitchFamily="18" charset="0"/>
                <a:cs typeface="Times New Roman" pitchFamily="18" charset="0"/>
              </a:rPr>
              <a:t/>
            </a:r>
            <a:br>
              <a:rPr lang="en-GB" sz="2000" dirty="0" smtClean="0">
                <a:latin typeface="Times New Roman" pitchFamily="18" charset="0"/>
                <a:cs typeface="Times New Roman" pitchFamily="18" charset="0"/>
              </a:rPr>
            </a:br>
            <a:r>
              <a:rPr lang="en-GB" sz="2000" dirty="0" smtClean="0">
                <a:solidFill>
                  <a:srgbClr val="FF0000"/>
                </a:solidFill>
                <a:latin typeface="Times New Roman" pitchFamily="18" charset="0"/>
                <a:cs typeface="Times New Roman" pitchFamily="18" charset="0"/>
              </a:rPr>
              <a:t>                                          A. Reviewing vocabulary. P. 55</a:t>
            </a:r>
            <a:br>
              <a:rPr lang="en-GB" sz="2000" dirty="0" smtClean="0">
                <a:solidFill>
                  <a:srgbClr val="FF0000"/>
                </a:solidFill>
                <a:latin typeface="Times New Roman" pitchFamily="18" charset="0"/>
                <a:cs typeface="Times New Roman" pitchFamily="18" charset="0"/>
              </a:rPr>
            </a:br>
            <a:r>
              <a:rPr lang="en-GB" sz="2000" dirty="0" smtClean="0">
                <a:solidFill>
                  <a:srgbClr val="FF0000"/>
                </a:solidFill>
                <a:latin typeface="Times New Roman" pitchFamily="18" charset="0"/>
                <a:cs typeface="Times New Roman" pitchFamily="18" charset="0"/>
              </a:rPr>
              <a:t/>
            </a:r>
            <a:br>
              <a:rPr lang="en-GB" sz="2000" dirty="0" smtClean="0">
                <a:solidFill>
                  <a:srgbClr val="FF0000"/>
                </a:solidFill>
                <a:latin typeface="Times New Roman" pitchFamily="18" charset="0"/>
                <a:cs typeface="Times New Roman" pitchFamily="18" charset="0"/>
              </a:rPr>
            </a:br>
            <a:r>
              <a:rPr lang="en-GB" sz="2000" dirty="0" smtClean="0"/>
              <a:t>           1. alone        2. human         3. family</a:t>
            </a:r>
            <a:br>
              <a:rPr lang="en-GB" sz="2000" dirty="0" smtClean="0"/>
            </a:br>
            <a:r>
              <a:rPr lang="en-GB" sz="2000" dirty="0" smtClean="0"/>
              <a:t>          4. belong      5. colleague     6. behaviour</a:t>
            </a:r>
            <a:br>
              <a:rPr lang="en-GB" sz="2000" dirty="0" smtClean="0"/>
            </a:br>
            <a:r>
              <a:rPr lang="en-GB" sz="2000" dirty="0" smtClean="0"/>
              <a:t>         7. religion     8. individual     9. relationship    10. neighbourhood </a:t>
            </a:r>
            <a:r>
              <a:rPr lang="en-GB" sz="2000" dirty="0" smtClean="0">
                <a:solidFill>
                  <a:srgbClr val="FF0000"/>
                </a:solidFill>
                <a:latin typeface="Times New Roman" pitchFamily="18" charset="0"/>
                <a:cs typeface="Times New Roman" pitchFamily="18" charset="0"/>
              </a:rPr>
              <a:t/>
            </a:r>
            <a:br>
              <a:rPr lang="en-GB" sz="2000" dirty="0" smtClean="0">
                <a:solidFill>
                  <a:srgbClr val="FF0000"/>
                </a:solidFill>
                <a:latin typeface="Times New Roman" pitchFamily="18" charset="0"/>
                <a:cs typeface="Times New Roman" pitchFamily="18" charset="0"/>
              </a:rPr>
            </a:br>
            <a:r>
              <a:rPr lang="en-GB" sz="2000" dirty="0" smtClean="0">
                <a:solidFill>
                  <a:srgbClr val="FF0000"/>
                </a:solidFill>
                <a:latin typeface="Times New Roman" pitchFamily="18" charset="0"/>
                <a:cs typeface="Times New Roman" pitchFamily="18" charset="0"/>
              </a:rPr>
              <a:t/>
            </a:r>
            <a:br>
              <a:rPr lang="en-GB" sz="2000" dirty="0" smtClean="0">
                <a:solidFill>
                  <a:srgbClr val="FF0000"/>
                </a:solidFill>
                <a:latin typeface="Times New Roman" pitchFamily="18" charset="0"/>
                <a:cs typeface="Times New Roman" pitchFamily="18" charset="0"/>
              </a:rPr>
            </a:br>
            <a:r>
              <a:rPr lang="en-GB" sz="2000" dirty="0" smtClean="0">
                <a:solidFill>
                  <a:srgbClr val="FF0000"/>
                </a:solidFill>
                <a:latin typeface="Times New Roman" pitchFamily="18" charset="0"/>
                <a:cs typeface="Times New Roman" pitchFamily="18" charset="0"/>
              </a:rPr>
              <a:t/>
            </a:r>
            <a:br>
              <a:rPr lang="en-GB" sz="2000" dirty="0" smtClean="0">
                <a:solidFill>
                  <a:srgbClr val="FF0000"/>
                </a:solidFill>
                <a:latin typeface="Times New Roman" pitchFamily="18" charset="0"/>
                <a:cs typeface="Times New Roman" pitchFamily="18" charset="0"/>
              </a:rPr>
            </a:br>
            <a:r>
              <a:rPr lang="en-GB" sz="2000" dirty="0" smtClean="0">
                <a:solidFill>
                  <a:srgbClr val="FF0000"/>
                </a:solidFill>
                <a:latin typeface="Times New Roman" pitchFamily="18" charset="0"/>
                <a:cs typeface="Times New Roman" pitchFamily="18" charset="0"/>
              </a:rPr>
              <a:t>               </a:t>
            </a:r>
            <a:br>
              <a:rPr lang="en-GB" sz="2000" dirty="0" smtClean="0">
                <a:solidFill>
                  <a:srgbClr val="FF0000"/>
                </a:solidFill>
                <a:latin typeface="Times New Roman" pitchFamily="18" charset="0"/>
                <a:cs typeface="Times New Roman" pitchFamily="18" charset="0"/>
              </a:rPr>
            </a:br>
            <a:endParaRPr lang="en-GB" sz="2000" dirty="0">
              <a:solidFill>
                <a:srgbClr val="FF00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txBody>
          <a:bodyPr>
            <a:normAutofit/>
          </a:bodyPr>
          <a:lstStyle/>
          <a:p>
            <a:pPr algn="l">
              <a:lnSpc>
                <a:spcPct val="150000"/>
              </a:lnSpc>
            </a:pPr>
            <a:r>
              <a:rPr lang="en-GB" sz="2000" dirty="0" smtClean="0">
                <a:solidFill>
                  <a:srgbClr val="FF0000"/>
                </a:solidFill>
                <a:latin typeface="Times New Roman" pitchFamily="18" charset="0"/>
                <a:cs typeface="Times New Roman" pitchFamily="18" charset="0"/>
              </a:rPr>
              <a:t>                          </a:t>
            </a:r>
            <a:br>
              <a:rPr lang="en-GB" sz="2000" dirty="0" smtClean="0">
                <a:solidFill>
                  <a:srgbClr val="FF0000"/>
                </a:solidFill>
                <a:latin typeface="Times New Roman" pitchFamily="18" charset="0"/>
                <a:cs typeface="Times New Roman" pitchFamily="18" charset="0"/>
              </a:rPr>
            </a:br>
            <a:r>
              <a:rPr lang="en-GB" sz="2000" dirty="0" smtClean="0">
                <a:solidFill>
                  <a:srgbClr val="FF0000"/>
                </a:solidFill>
                <a:latin typeface="Times New Roman" pitchFamily="18" charset="0"/>
                <a:cs typeface="Times New Roman" pitchFamily="18" charset="0"/>
              </a:rPr>
              <a:t>                             2.11. Applying new speaking skill. </a:t>
            </a:r>
            <a:r>
              <a:rPr lang="en-GB" sz="2000" dirty="0" smtClean="0">
                <a:latin typeface="Times New Roman" pitchFamily="18" charset="0"/>
                <a:cs typeface="Times New Roman" pitchFamily="18" charset="0"/>
              </a:rPr>
              <a:t/>
            </a:r>
            <a:br>
              <a:rPr lang="en-GB" sz="2000" dirty="0" smtClean="0">
                <a:latin typeface="Times New Roman" pitchFamily="18" charset="0"/>
                <a:cs typeface="Times New Roman" pitchFamily="18" charset="0"/>
              </a:rPr>
            </a:br>
            <a:r>
              <a:rPr lang="en-GB" sz="2000" dirty="0" smtClean="0">
                <a:solidFill>
                  <a:srgbClr val="FF0000"/>
                </a:solidFill>
                <a:latin typeface="Times New Roman" pitchFamily="18" charset="0"/>
                <a:cs typeface="Times New Roman" pitchFamily="18" charset="0"/>
              </a:rPr>
              <a:t>                             B. 1. Recognizing patterns. P. 55</a:t>
            </a:r>
            <a:br>
              <a:rPr lang="en-GB" sz="2000" dirty="0" smtClean="0">
                <a:solidFill>
                  <a:srgbClr val="FF0000"/>
                </a:solidFill>
                <a:latin typeface="Times New Roman" pitchFamily="18" charset="0"/>
                <a:cs typeface="Times New Roman" pitchFamily="18" charset="0"/>
              </a:rPr>
            </a:br>
            <a:r>
              <a:rPr lang="en-GB" sz="2000" dirty="0" smtClean="0">
                <a:solidFill>
                  <a:srgbClr val="FF0000"/>
                </a:solidFill>
                <a:latin typeface="Times New Roman" pitchFamily="18" charset="0"/>
                <a:cs typeface="Times New Roman" pitchFamily="18" charset="0"/>
              </a:rPr>
              <a:t/>
            </a:r>
            <a:br>
              <a:rPr lang="en-GB" sz="2000" dirty="0" smtClean="0">
                <a:solidFill>
                  <a:srgbClr val="FF0000"/>
                </a:solidFill>
                <a:latin typeface="Times New Roman" pitchFamily="18" charset="0"/>
                <a:cs typeface="Times New Roman" pitchFamily="18" charset="0"/>
              </a:rPr>
            </a:br>
            <a:r>
              <a:rPr lang="en-GB" sz="2000" dirty="0" smtClean="0">
                <a:solidFill>
                  <a:srgbClr val="FF0000"/>
                </a:solidFill>
                <a:latin typeface="Times New Roman" pitchFamily="18" charset="0"/>
                <a:cs typeface="Times New Roman" pitchFamily="18" charset="0"/>
              </a:rPr>
              <a:t/>
            </a:r>
            <a:br>
              <a:rPr lang="en-GB" sz="2000" dirty="0" smtClean="0">
                <a:solidFill>
                  <a:srgbClr val="FF0000"/>
                </a:solidFill>
                <a:latin typeface="Times New Roman" pitchFamily="18" charset="0"/>
                <a:cs typeface="Times New Roman" pitchFamily="18" charset="0"/>
              </a:rPr>
            </a:br>
            <a:r>
              <a:rPr lang="en-GB" sz="2000" dirty="0" smtClean="0"/>
              <a:t>                                </a:t>
            </a:r>
            <a:r>
              <a:rPr lang="en-GB" sz="2000" dirty="0" smtClean="0">
                <a:latin typeface="Times New Roman" pitchFamily="18" charset="0"/>
                <a:cs typeface="Times New Roman" pitchFamily="18" charset="0"/>
              </a:rPr>
              <a:t>a. They are </a:t>
            </a:r>
            <a:r>
              <a:rPr lang="en-GB" sz="2000" i="1" dirty="0" smtClean="0">
                <a:latin typeface="Times New Roman" pitchFamily="18" charset="0"/>
                <a:cs typeface="Times New Roman" pitchFamily="18" charset="0"/>
              </a:rPr>
              <a:t>plural noun.</a:t>
            </a:r>
            <a:br>
              <a:rPr lang="en-GB" sz="2000" i="1" dirty="0" smtClean="0">
                <a:latin typeface="Times New Roman" pitchFamily="18" charset="0"/>
                <a:cs typeface="Times New Roman" pitchFamily="18" charset="0"/>
              </a:rPr>
            </a:br>
            <a:r>
              <a:rPr lang="en-GB" sz="2000" i="1" dirty="0" smtClean="0">
                <a:latin typeface="Times New Roman" pitchFamily="18" charset="0"/>
                <a:cs typeface="Times New Roman" pitchFamily="18" charset="0"/>
              </a:rPr>
              <a:t>                             </a:t>
            </a:r>
            <a:r>
              <a:rPr lang="en-GB" sz="2000" dirty="0" smtClean="0">
                <a:latin typeface="Times New Roman" pitchFamily="18" charset="0"/>
                <a:cs typeface="Times New Roman" pitchFamily="18" charset="0"/>
              </a:rPr>
              <a:t>b. She is </a:t>
            </a:r>
            <a:r>
              <a:rPr lang="en-GB" sz="2000" i="1" dirty="0" smtClean="0">
                <a:latin typeface="Times New Roman" pitchFamily="18" charset="0"/>
                <a:cs typeface="Times New Roman" pitchFamily="18" charset="0"/>
              </a:rPr>
              <a:t>adverb or frequency adverb happy.</a:t>
            </a:r>
            <a:br>
              <a:rPr lang="en-GB" sz="2000" i="1" dirty="0" smtClean="0">
                <a:latin typeface="Times New Roman" pitchFamily="18" charset="0"/>
                <a:cs typeface="Times New Roman" pitchFamily="18" charset="0"/>
              </a:rPr>
            </a:br>
            <a:r>
              <a:rPr lang="en-GB" sz="2000" i="1" dirty="0" smtClean="0">
                <a:latin typeface="Times New Roman" pitchFamily="18" charset="0"/>
                <a:cs typeface="Times New Roman" pitchFamily="18" charset="0"/>
              </a:rPr>
              <a:t>                             </a:t>
            </a:r>
            <a:r>
              <a:rPr lang="en-GB" sz="2000" dirty="0" smtClean="0">
                <a:latin typeface="Times New Roman" pitchFamily="18" charset="0"/>
                <a:cs typeface="Times New Roman" pitchFamily="18" charset="0"/>
              </a:rPr>
              <a:t>c. </a:t>
            </a:r>
            <a:r>
              <a:rPr lang="en-GB" sz="2000" i="1" dirty="0" smtClean="0">
                <a:latin typeface="Times New Roman" pitchFamily="18" charset="0"/>
                <a:cs typeface="Times New Roman" pitchFamily="18" charset="0"/>
              </a:rPr>
              <a:t>Noun – singular or plural came late.</a:t>
            </a:r>
            <a:br>
              <a:rPr lang="en-GB" sz="2000" i="1" dirty="0" smtClean="0">
                <a:latin typeface="Times New Roman" pitchFamily="18" charset="0"/>
                <a:cs typeface="Times New Roman" pitchFamily="18" charset="0"/>
              </a:rPr>
            </a:br>
            <a:r>
              <a:rPr lang="en-GB" sz="2000" i="1" dirty="0" smtClean="0">
                <a:latin typeface="Times New Roman" pitchFamily="18" charset="0"/>
                <a:cs typeface="Times New Roman" pitchFamily="18" charset="0"/>
              </a:rPr>
              <a:t>                             </a:t>
            </a:r>
            <a:r>
              <a:rPr lang="en-GB" sz="2000" dirty="0" smtClean="0">
                <a:latin typeface="Times New Roman" pitchFamily="18" charset="0"/>
                <a:cs typeface="Times New Roman" pitchFamily="18" charset="0"/>
              </a:rPr>
              <a:t>d. He is a very </a:t>
            </a:r>
            <a:r>
              <a:rPr lang="en-GB" sz="2000" i="1" dirty="0" smtClean="0">
                <a:latin typeface="Times New Roman" pitchFamily="18" charset="0"/>
                <a:cs typeface="Times New Roman" pitchFamily="18" charset="0"/>
              </a:rPr>
              <a:t>adjective person.</a:t>
            </a:r>
            <a:br>
              <a:rPr lang="en-GB" sz="2000" i="1" dirty="0" smtClean="0">
                <a:latin typeface="Times New Roman" pitchFamily="18" charset="0"/>
                <a:cs typeface="Times New Roman" pitchFamily="18" charset="0"/>
              </a:rPr>
            </a:br>
            <a:r>
              <a:rPr lang="en-GB" sz="2000" i="1" dirty="0" smtClean="0">
                <a:latin typeface="Times New Roman" pitchFamily="18" charset="0"/>
                <a:cs typeface="Times New Roman" pitchFamily="18" charset="0"/>
              </a:rPr>
              <a:t>                             </a:t>
            </a:r>
            <a:r>
              <a:rPr lang="en-GB" sz="2000" dirty="0" smtClean="0">
                <a:latin typeface="Times New Roman" pitchFamily="18" charset="0"/>
                <a:cs typeface="Times New Roman" pitchFamily="18" charset="0"/>
              </a:rPr>
              <a:t>e. What is your </a:t>
            </a:r>
            <a:r>
              <a:rPr lang="en-GB" sz="2000" i="1" dirty="0" smtClean="0">
                <a:latin typeface="Times New Roman" pitchFamily="18" charset="0"/>
                <a:cs typeface="Times New Roman" pitchFamily="18" charset="0"/>
              </a:rPr>
              <a:t>noun?</a:t>
            </a:r>
            <a:br>
              <a:rPr lang="en-GB" sz="2000" i="1" dirty="0" smtClean="0">
                <a:latin typeface="Times New Roman" pitchFamily="18" charset="0"/>
                <a:cs typeface="Times New Roman" pitchFamily="18" charset="0"/>
              </a:rPr>
            </a:br>
            <a:r>
              <a:rPr lang="en-GB" sz="2000" i="1" dirty="0" smtClean="0">
                <a:latin typeface="Times New Roman" pitchFamily="18" charset="0"/>
                <a:cs typeface="Times New Roman" pitchFamily="18" charset="0"/>
              </a:rPr>
              <a:t>                             </a:t>
            </a:r>
            <a:r>
              <a:rPr lang="en-GB" sz="2000" dirty="0" smtClean="0">
                <a:latin typeface="Times New Roman" pitchFamily="18" charset="0"/>
                <a:cs typeface="Times New Roman" pitchFamily="18" charset="0"/>
              </a:rPr>
              <a:t>f. Do you </a:t>
            </a:r>
            <a:r>
              <a:rPr lang="en-GB" sz="2000" i="1" dirty="0" smtClean="0">
                <a:latin typeface="Times New Roman" pitchFamily="18" charset="0"/>
                <a:cs typeface="Times New Roman" pitchFamily="18" charset="0"/>
              </a:rPr>
              <a:t>verb a lot? </a:t>
            </a:r>
            <a:r>
              <a:rPr lang="en-GB" sz="2000" dirty="0" smtClean="0">
                <a:solidFill>
                  <a:srgbClr val="FF0000"/>
                </a:solidFill>
                <a:latin typeface="Times New Roman" pitchFamily="18" charset="0"/>
                <a:cs typeface="Times New Roman" pitchFamily="18" charset="0"/>
              </a:rPr>
              <a:t/>
            </a:r>
            <a:br>
              <a:rPr lang="en-GB" sz="2000" dirty="0" smtClean="0">
                <a:solidFill>
                  <a:srgbClr val="FF0000"/>
                </a:solidFill>
                <a:latin typeface="Times New Roman" pitchFamily="18" charset="0"/>
                <a:cs typeface="Times New Roman" pitchFamily="18" charset="0"/>
              </a:rPr>
            </a:br>
            <a:r>
              <a:rPr lang="en-GB" sz="2000" dirty="0" smtClean="0">
                <a:solidFill>
                  <a:srgbClr val="FF0000"/>
                </a:solidFill>
                <a:latin typeface="Times New Roman" pitchFamily="18" charset="0"/>
                <a:cs typeface="Times New Roman" pitchFamily="18" charset="0"/>
              </a:rPr>
              <a:t>               </a:t>
            </a:r>
            <a:br>
              <a:rPr lang="en-GB" sz="2000" dirty="0" smtClean="0">
                <a:solidFill>
                  <a:srgbClr val="FF0000"/>
                </a:solidFill>
                <a:latin typeface="Times New Roman" pitchFamily="18" charset="0"/>
                <a:cs typeface="Times New Roman" pitchFamily="18" charset="0"/>
              </a:rPr>
            </a:br>
            <a:endParaRPr lang="en-GB" sz="2000" dirty="0">
              <a:solidFill>
                <a:srgbClr val="FF00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txBody>
          <a:bodyPr>
            <a:noAutofit/>
          </a:bodyPr>
          <a:lstStyle/>
          <a:p>
            <a:pPr algn="l"/>
            <a:r>
              <a:rPr lang="en-GB" sz="1800" dirty="0" smtClean="0">
                <a:solidFill>
                  <a:srgbClr val="FF0000"/>
                </a:solidFill>
                <a:latin typeface="Times New Roman" pitchFamily="18" charset="0"/>
                <a:cs typeface="Times New Roman" pitchFamily="18" charset="0"/>
              </a:rPr>
              <a:t>                          </a:t>
            </a:r>
            <a:br>
              <a:rPr lang="en-GB" sz="1800" dirty="0" smtClean="0">
                <a:solidFill>
                  <a:srgbClr val="FF0000"/>
                </a:solidFill>
                <a:latin typeface="Times New Roman" pitchFamily="18" charset="0"/>
                <a:cs typeface="Times New Roman" pitchFamily="18" charset="0"/>
              </a:rPr>
            </a:br>
            <a:r>
              <a:rPr lang="en-GB" sz="1800" dirty="0" smtClean="0">
                <a:solidFill>
                  <a:srgbClr val="FF0000"/>
                </a:solidFill>
                <a:latin typeface="Times New Roman" pitchFamily="18" charset="0"/>
                <a:cs typeface="Times New Roman" pitchFamily="18" charset="0"/>
              </a:rPr>
              <a:t>                                                   2.11. Applying new speaking skill. </a:t>
            </a:r>
            <a:r>
              <a:rPr lang="en-GB" sz="1800" dirty="0" smtClean="0">
                <a:latin typeface="Times New Roman" pitchFamily="18" charset="0"/>
                <a:cs typeface="Times New Roman" pitchFamily="18" charset="0"/>
              </a:rPr>
              <a:t/>
            </a:r>
            <a:br>
              <a:rPr lang="en-GB" sz="1800" dirty="0" smtClean="0">
                <a:latin typeface="Times New Roman" pitchFamily="18" charset="0"/>
                <a:cs typeface="Times New Roman" pitchFamily="18" charset="0"/>
              </a:rPr>
            </a:br>
            <a:r>
              <a:rPr lang="en-GB" sz="1800" dirty="0" smtClean="0">
                <a:solidFill>
                  <a:srgbClr val="FF0000"/>
                </a:solidFill>
                <a:latin typeface="Times New Roman" pitchFamily="18" charset="0"/>
                <a:cs typeface="Times New Roman" pitchFamily="18" charset="0"/>
              </a:rPr>
              <a:t>                             </a:t>
            </a:r>
            <a:br>
              <a:rPr lang="en-GB" sz="1800" dirty="0" smtClean="0">
                <a:solidFill>
                  <a:srgbClr val="FF0000"/>
                </a:solidFill>
                <a:latin typeface="Times New Roman" pitchFamily="18" charset="0"/>
                <a:cs typeface="Times New Roman" pitchFamily="18" charset="0"/>
              </a:rPr>
            </a:br>
            <a:r>
              <a:rPr lang="en-GB" sz="1800" dirty="0" smtClean="0">
                <a:solidFill>
                  <a:srgbClr val="FF0000"/>
                </a:solidFill>
                <a:latin typeface="Times New Roman" pitchFamily="18" charset="0"/>
                <a:cs typeface="Times New Roman" pitchFamily="18" charset="0"/>
              </a:rPr>
              <a:t>                                                   B. 2. Recognizing patterns. P. 55</a:t>
            </a:r>
            <a:br>
              <a:rPr lang="en-GB" sz="1800" dirty="0" smtClean="0">
                <a:solidFill>
                  <a:srgbClr val="FF0000"/>
                </a:solidFill>
                <a:latin typeface="Times New Roman" pitchFamily="18" charset="0"/>
                <a:cs typeface="Times New Roman" pitchFamily="18" charset="0"/>
              </a:rPr>
            </a:br>
            <a:r>
              <a:rPr lang="en-GB" sz="1800" dirty="0" smtClean="0">
                <a:latin typeface="Times New Roman" pitchFamily="18" charset="0"/>
                <a:cs typeface="Times New Roman" pitchFamily="18" charset="0"/>
              </a:rPr>
              <a:t>                 </a:t>
            </a:r>
            <a:br>
              <a:rPr lang="en-GB" sz="1800" dirty="0" smtClean="0">
                <a:latin typeface="Times New Roman" pitchFamily="18" charset="0"/>
                <a:cs typeface="Times New Roman" pitchFamily="18" charset="0"/>
              </a:rPr>
            </a:br>
            <a:r>
              <a:rPr lang="en-GB" sz="1800" dirty="0" smtClean="0">
                <a:latin typeface="Times New Roman" pitchFamily="18" charset="0"/>
                <a:cs typeface="Times New Roman" pitchFamily="18" charset="0"/>
              </a:rPr>
              <a:t/>
            </a:r>
            <a:br>
              <a:rPr lang="en-GB" sz="1800" dirty="0" smtClean="0">
                <a:latin typeface="Times New Roman" pitchFamily="18" charset="0"/>
                <a:cs typeface="Times New Roman" pitchFamily="18" charset="0"/>
              </a:rPr>
            </a:br>
            <a:r>
              <a:rPr lang="en-GB" sz="1800" dirty="0" smtClean="0">
                <a:latin typeface="Times New Roman" pitchFamily="18" charset="0"/>
                <a:cs typeface="Times New Roman" pitchFamily="18" charset="0"/>
              </a:rPr>
              <a:t>                       a. They are </a:t>
            </a:r>
            <a:r>
              <a:rPr lang="en-GB" sz="1800" i="1" dirty="0" smtClean="0">
                <a:latin typeface="Times New Roman" pitchFamily="18" charset="0"/>
                <a:cs typeface="Times New Roman" pitchFamily="18" charset="0"/>
              </a:rPr>
              <a:t>teenagers / bullies or rude / stupid / miserable / kind / unkind / normal.</a:t>
            </a:r>
            <a:br>
              <a:rPr lang="en-GB" sz="1800" i="1" dirty="0" smtClean="0">
                <a:latin typeface="Times New Roman" pitchFamily="18" charset="0"/>
                <a:cs typeface="Times New Roman" pitchFamily="18" charset="0"/>
              </a:rPr>
            </a:br>
            <a:r>
              <a:rPr lang="en-GB" sz="1800" i="1" dirty="0" smtClean="0">
                <a:latin typeface="Times New Roman" pitchFamily="18" charset="0"/>
                <a:cs typeface="Times New Roman" pitchFamily="18" charset="0"/>
              </a:rPr>
              <a:t>                                                                   </a:t>
            </a:r>
            <a:br>
              <a:rPr lang="en-GB" sz="1800" i="1" dirty="0" smtClean="0">
                <a:latin typeface="Times New Roman" pitchFamily="18" charset="0"/>
                <a:cs typeface="Times New Roman" pitchFamily="18" charset="0"/>
              </a:rPr>
            </a:br>
            <a:r>
              <a:rPr lang="en-GB" sz="1800" dirty="0" smtClean="0">
                <a:latin typeface="Times New Roman" pitchFamily="18" charset="0"/>
                <a:cs typeface="Times New Roman" pitchFamily="18" charset="0"/>
              </a:rPr>
              <a:t/>
            </a:r>
            <a:br>
              <a:rPr lang="en-GB" sz="1800" dirty="0" smtClean="0">
                <a:latin typeface="Times New Roman" pitchFamily="18" charset="0"/>
                <a:cs typeface="Times New Roman" pitchFamily="18" charset="0"/>
              </a:rPr>
            </a:br>
            <a:r>
              <a:rPr lang="en-GB" sz="1800" dirty="0" smtClean="0">
                <a:latin typeface="Times New Roman" pitchFamily="18" charset="0"/>
                <a:cs typeface="Times New Roman" pitchFamily="18" charset="0"/>
              </a:rPr>
              <a:t>                       b. She is </a:t>
            </a:r>
            <a:r>
              <a:rPr lang="en-GB" sz="1800" i="1" dirty="0" smtClean="0">
                <a:latin typeface="Times New Roman" pitchFamily="18" charset="0"/>
                <a:cs typeface="Times New Roman" pitchFamily="18" charset="0"/>
              </a:rPr>
              <a:t>always / usually / often / sometimes / rarely / never happy.</a:t>
            </a:r>
            <a:br>
              <a:rPr lang="en-GB" sz="1800" i="1" dirty="0" smtClean="0">
                <a:latin typeface="Times New Roman" pitchFamily="18" charset="0"/>
                <a:cs typeface="Times New Roman" pitchFamily="18" charset="0"/>
              </a:rPr>
            </a:br>
            <a:r>
              <a:rPr lang="en-GB" sz="1800" dirty="0" smtClean="0">
                <a:latin typeface="Times New Roman" pitchFamily="18" charset="0"/>
                <a:cs typeface="Times New Roman" pitchFamily="18" charset="0"/>
              </a:rPr>
              <a:t/>
            </a:r>
            <a:br>
              <a:rPr lang="en-GB" sz="1800" dirty="0" smtClean="0">
                <a:latin typeface="Times New Roman" pitchFamily="18" charset="0"/>
                <a:cs typeface="Times New Roman" pitchFamily="18" charset="0"/>
              </a:rPr>
            </a:br>
            <a:r>
              <a:rPr lang="en-GB" sz="1800" dirty="0" smtClean="0">
                <a:latin typeface="Times New Roman" pitchFamily="18" charset="0"/>
                <a:cs typeface="Times New Roman" pitchFamily="18" charset="0"/>
              </a:rPr>
              <a:t>                       c. </a:t>
            </a:r>
            <a:r>
              <a:rPr lang="en-GB" sz="1800" i="1" dirty="0" smtClean="0">
                <a:latin typeface="Times New Roman" pitchFamily="18" charset="0"/>
                <a:cs typeface="Times New Roman" pitchFamily="18" charset="0"/>
              </a:rPr>
              <a:t>Everybody / Everyone / Nobody / No one </a:t>
            </a:r>
            <a:r>
              <a:rPr lang="en-GB" sz="1800" dirty="0" smtClean="0">
                <a:latin typeface="Times New Roman" pitchFamily="18" charset="0"/>
                <a:cs typeface="Times New Roman" pitchFamily="18" charset="0"/>
              </a:rPr>
              <a:t>came late.</a:t>
            </a:r>
            <a:br>
              <a:rPr lang="en-GB" sz="1800" dirty="0" smtClean="0">
                <a:latin typeface="Times New Roman" pitchFamily="18" charset="0"/>
                <a:cs typeface="Times New Roman" pitchFamily="18" charset="0"/>
              </a:rPr>
            </a:br>
            <a:r>
              <a:rPr lang="en-GB" sz="1800" dirty="0" smtClean="0">
                <a:latin typeface="Times New Roman" pitchFamily="18" charset="0"/>
                <a:cs typeface="Times New Roman" pitchFamily="18" charset="0"/>
              </a:rPr>
              <a:t/>
            </a:r>
            <a:br>
              <a:rPr lang="en-GB" sz="1800" dirty="0" smtClean="0">
                <a:latin typeface="Times New Roman" pitchFamily="18" charset="0"/>
                <a:cs typeface="Times New Roman" pitchFamily="18" charset="0"/>
              </a:rPr>
            </a:br>
            <a:r>
              <a:rPr lang="en-GB" sz="1800" dirty="0" smtClean="0">
                <a:latin typeface="Times New Roman" pitchFamily="18" charset="0"/>
                <a:cs typeface="Times New Roman" pitchFamily="18" charset="0"/>
              </a:rPr>
              <a:t>                       d. He is a very </a:t>
            </a:r>
            <a:r>
              <a:rPr lang="en-GB" sz="1800" i="1" dirty="0" smtClean="0">
                <a:latin typeface="Times New Roman" pitchFamily="18" charset="0"/>
                <a:cs typeface="Times New Roman" pitchFamily="18" charset="0"/>
              </a:rPr>
              <a:t>rude / stupid / miserable / kind / unkind / normal person.</a:t>
            </a:r>
            <a:br>
              <a:rPr lang="en-GB" sz="1800" i="1" dirty="0" smtClean="0">
                <a:latin typeface="Times New Roman" pitchFamily="18" charset="0"/>
                <a:cs typeface="Times New Roman" pitchFamily="18" charset="0"/>
              </a:rPr>
            </a:br>
            <a:r>
              <a:rPr lang="en-GB" sz="1800" dirty="0" smtClean="0">
                <a:latin typeface="Times New Roman" pitchFamily="18" charset="0"/>
                <a:cs typeface="Times New Roman" pitchFamily="18" charset="0"/>
              </a:rPr>
              <a:t/>
            </a:r>
            <a:br>
              <a:rPr lang="en-GB" sz="1800" dirty="0" smtClean="0">
                <a:latin typeface="Times New Roman" pitchFamily="18" charset="0"/>
                <a:cs typeface="Times New Roman" pitchFamily="18" charset="0"/>
              </a:rPr>
            </a:br>
            <a:r>
              <a:rPr lang="en-GB" sz="1800" dirty="0" smtClean="0">
                <a:latin typeface="Times New Roman" pitchFamily="18" charset="0"/>
                <a:cs typeface="Times New Roman" pitchFamily="18" charset="0"/>
              </a:rPr>
              <a:t>                       e. What is your </a:t>
            </a:r>
            <a:r>
              <a:rPr lang="en-GB" sz="1800" i="1" dirty="0" smtClean="0">
                <a:latin typeface="Times New Roman" pitchFamily="18" charset="0"/>
                <a:cs typeface="Times New Roman" pitchFamily="18" charset="0"/>
              </a:rPr>
              <a:t>height / weight / background / race?</a:t>
            </a:r>
            <a:br>
              <a:rPr lang="en-GB" sz="1800" i="1" dirty="0" smtClean="0">
                <a:latin typeface="Times New Roman" pitchFamily="18" charset="0"/>
                <a:cs typeface="Times New Roman" pitchFamily="18" charset="0"/>
              </a:rPr>
            </a:br>
            <a:r>
              <a:rPr lang="en-GB" sz="1800" dirty="0" smtClean="0">
                <a:latin typeface="Times New Roman" pitchFamily="18" charset="0"/>
                <a:cs typeface="Times New Roman" pitchFamily="18" charset="0"/>
              </a:rPr>
              <a:t/>
            </a:r>
            <a:br>
              <a:rPr lang="en-GB" sz="1800" dirty="0" smtClean="0">
                <a:latin typeface="Times New Roman" pitchFamily="18" charset="0"/>
                <a:cs typeface="Times New Roman" pitchFamily="18" charset="0"/>
              </a:rPr>
            </a:br>
            <a:r>
              <a:rPr lang="en-GB" sz="1800" dirty="0" smtClean="0">
                <a:latin typeface="Times New Roman" pitchFamily="18" charset="0"/>
                <a:cs typeface="Times New Roman" pitchFamily="18" charset="0"/>
              </a:rPr>
              <a:t>                       f. Do you </a:t>
            </a:r>
            <a:r>
              <a:rPr lang="en-GB" sz="1800" i="1" dirty="0" smtClean="0">
                <a:latin typeface="Times New Roman" pitchFamily="18" charset="0"/>
                <a:cs typeface="Times New Roman" pitchFamily="18" charset="0"/>
              </a:rPr>
              <a:t>worry a lot?</a:t>
            </a:r>
            <a:br>
              <a:rPr lang="en-GB" sz="1800" i="1" dirty="0" smtClean="0">
                <a:latin typeface="Times New Roman" pitchFamily="18" charset="0"/>
                <a:cs typeface="Times New Roman" pitchFamily="18" charset="0"/>
              </a:rPr>
            </a:br>
            <a:r>
              <a:rPr lang="en-GB" sz="1800" dirty="0" smtClean="0">
                <a:solidFill>
                  <a:srgbClr val="FF0000"/>
                </a:solidFill>
                <a:latin typeface="Times New Roman" pitchFamily="18" charset="0"/>
                <a:cs typeface="Times New Roman" pitchFamily="18" charset="0"/>
              </a:rPr>
              <a:t/>
            </a:r>
            <a:br>
              <a:rPr lang="en-GB" sz="1800" dirty="0" smtClean="0">
                <a:solidFill>
                  <a:srgbClr val="FF0000"/>
                </a:solidFill>
                <a:latin typeface="Times New Roman" pitchFamily="18" charset="0"/>
                <a:cs typeface="Times New Roman" pitchFamily="18" charset="0"/>
              </a:rPr>
            </a:br>
            <a:endParaRPr lang="en-GB" sz="1800" dirty="0">
              <a:solidFill>
                <a:srgbClr val="FF00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txBody>
          <a:bodyPr>
            <a:noAutofit/>
          </a:bodyPr>
          <a:lstStyle/>
          <a:p>
            <a:pPr algn="l">
              <a:lnSpc>
                <a:spcPct val="150000"/>
              </a:lnSpc>
            </a:pPr>
            <a:r>
              <a:rPr lang="en-GB" sz="1800" dirty="0" smtClean="0">
                <a:solidFill>
                  <a:srgbClr val="FF0000"/>
                </a:solidFill>
                <a:latin typeface="Times New Roman" pitchFamily="18" charset="0"/>
                <a:cs typeface="Times New Roman" pitchFamily="18" charset="0"/>
              </a:rPr>
              <a:t>                          </a:t>
            </a:r>
            <a:br>
              <a:rPr lang="en-GB" sz="1800" dirty="0" smtClean="0">
                <a:solidFill>
                  <a:srgbClr val="FF0000"/>
                </a:solidFill>
                <a:latin typeface="Times New Roman" pitchFamily="18" charset="0"/>
                <a:cs typeface="Times New Roman" pitchFamily="18" charset="0"/>
              </a:rPr>
            </a:br>
            <a:r>
              <a:rPr lang="en-GB" sz="1800" dirty="0" smtClean="0">
                <a:solidFill>
                  <a:srgbClr val="FF0000"/>
                </a:solidFill>
                <a:latin typeface="Times New Roman" pitchFamily="18" charset="0"/>
                <a:cs typeface="Times New Roman" pitchFamily="18" charset="0"/>
              </a:rPr>
              <a:t>                                             2.11. Applying new speaking skill. </a:t>
            </a:r>
            <a:r>
              <a:rPr lang="en-GB" sz="1800" dirty="0" smtClean="0">
                <a:latin typeface="Times New Roman" pitchFamily="18" charset="0"/>
                <a:cs typeface="Times New Roman" pitchFamily="18" charset="0"/>
              </a:rPr>
              <a:t/>
            </a:r>
            <a:br>
              <a:rPr lang="en-GB" sz="1800" dirty="0" smtClean="0">
                <a:latin typeface="Times New Roman" pitchFamily="18" charset="0"/>
                <a:cs typeface="Times New Roman" pitchFamily="18" charset="0"/>
              </a:rPr>
            </a:br>
            <a:r>
              <a:rPr lang="en-GB" sz="1800" dirty="0" smtClean="0">
                <a:solidFill>
                  <a:srgbClr val="FF0000"/>
                </a:solidFill>
                <a:latin typeface="Times New Roman" pitchFamily="18" charset="0"/>
                <a:cs typeface="Times New Roman" pitchFamily="18" charset="0"/>
              </a:rPr>
              <a:t>                             </a:t>
            </a:r>
            <a:br>
              <a:rPr lang="en-GB" sz="1800" dirty="0" smtClean="0">
                <a:solidFill>
                  <a:srgbClr val="FF0000"/>
                </a:solidFill>
                <a:latin typeface="Times New Roman" pitchFamily="18" charset="0"/>
                <a:cs typeface="Times New Roman" pitchFamily="18" charset="0"/>
              </a:rPr>
            </a:br>
            <a:r>
              <a:rPr lang="en-GB" sz="1800" dirty="0" smtClean="0">
                <a:solidFill>
                  <a:srgbClr val="FF0000"/>
                </a:solidFill>
                <a:latin typeface="Times New Roman" pitchFamily="18" charset="0"/>
                <a:cs typeface="Times New Roman" pitchFamily="18" charset="0"/>
              </a:rPr>
              <a:t>                                             C. Developing Vocabulary. P. 55</a:t>
            </a:r>
            <a:br>
              <a:rPr lang="en-GB" sz="1800" dirty="0" smtClean="0">
                <a:solidFill>
                  <a:srgbClr val="FF0000"/>
                </a:solidFill>
                <a:latin typeface="Times New Roman" pitchFamily="18" charset="0"/>
                <a:cs typeface="Times New Roman" pitchFamily="18" charset="0"/>
              </a:rPr>
            </a:br>
            <a:r>
              <a:rPr lang="en-GB" sz="1800" dirty="0" smtClean="0">
                <a:latin typeface="Times New Roman" pitchFamily="18" charset="0"/>
                <a:cs typeface="Times New Roman" pitchFamily="18" charset="0"/>
              </a:rPr>
              <a:t>                 </a:t>
            </a:r>
            <a:br>
              <a:rPr lang="en-GB" sz="1800" dirty="0" smtClean="0">
                <a:latin typeface="Times New Roman" pitchFamily="18" charset="0"/>
                <a:cs typeface="Times New Roman" pitchFamily="18" charset="0"/>
              </a:rPr>
            </a:br>
            <a:r>
              <a:rPr lang="en-GB" sz="1800" dirty="0" smtClean="0"/>
              <a:t>                                                    </a:t>
            </a:r>
            <a:r>
              <a:rPr lang="en-GB" sz="1800" dirty="0" smtClean="0">
                <a:latin typeface="Times New Roman" pitchFamily="18" charset="0"/>
                <a:cs typeface="Times New Roman" pitchFamily="18" charset="0"/>
              </a:rPr>
              <a:t>1. kind / unkind – opposites</a:t>
            </a:r>
            <a:br>
              <a:rPr lang="en-GB" sz="1800" dirty="0" smtClean="0">
                <a:latin typeface="Times New Roman" pitchFamily="18" charset="0"/>
                <a:cs typeface="Times New Roman" pitchFamily="18" charset="0"/>
              </a:rPr>
            </a:br>
            <a:r>
              <a:rPr lang="en-GB" sz="1800" dirty="0" smtClean="0">
                <a:latin typeface="Times New Roman" pitchFamily="18" charset="0"/>
                <a:cs typeface="Times New Roman" pitchFamily="18" charset="0"/>
              </a:rPr>
              <a:t>                                                2. always / never – opposites</a:t>
            </a:r>
            <a:br>
              <a:rPr lang="en-GB" sz="1800" dirty="0" smtClean="0">
                <a:latin typeface="Times New Roman" pitchFamily="18" charset="0"/>
                <a:cs typeface="Times New Roman" pitchFamily="18" charset="0"/>
              </a:rPr>
            </a:br>
            <a:r>
              <a:rPr lang="en-GB" sz="1800" dirty="0" smtClean="0">
                <a:latin typeface="Times New Roman" pitchFamily="18" charset="0"/>
                <a:cs typeface="Times New Roman" pitchFamily="18" charset="0"/>
              </a:rPr>
              <a:t>                                                3. usually / often – similar meaning</a:t>
            </a:r>
            <a:br>
              <a:rPr lang="en-GB" sz="1800" dirty="0" smtClean="0">
                <a:latin typeface="Times New Roman" pitchFamily="18" charset="0"/>
                <a:cs typeface="Times New Roman" pitchFamily="18" charset="0"/>
              </a:rPr>
            </a:br>
            <a:r>
              <a:rPr lang="en-GB" sz="1800" dirty="0" smtClean="0">
                <a:latin typeface="Times New Roman" pitchFamily="18" charset="0"/>
                <a:cs typeface="Times New Roman" pitchFamily="18" charset="0"/>
              </a:rPr>
              <a:t>                                                4. everybody / no one – opposites</a:t>
            </a:r>
            <a:br>
              <a:rPr lang="en-GB" sz="1800" dirty="0" smtClean="0">
                <a:latin typeface="Times New Roman" pitchFamily="18" charset="0"/>
                <a:cs typeface="Times New Roman" pitchFamily="18" charset="0"/>
              </a:rPr>
            </a:br>
            <a:r>
              <a:rPr lang="en-GB" sz="1800" dirty="0" smtClean="0">
                <a:latin typeface="Times New Roman" pitchFamily="18" charset="0"/>
                <a:cs typeface="Times New Roman" pitchFamily="18" charset="0"/>
              </a:rPr>
              <a:t>                                                5. everyone / everybody – similar meaning</a:t>
            </a:r>
            <a:br>
              <a:rPr lang="en-GB" sz="1800" dirty="0" smtClean="0">
                <a:latin typeface="Times New Roman" pitchFamily="18" charset="0"/>
                <a:cs typeface="Times New Roman" pitchFamily="18" charset="0"/>
              </a:rPr>
            </a:br>
            <a:r>
              <a:rPr lang="en-GB" sz="1800" dirty="0" smtClean="0">
                <a:latin typeface="Times New Roman" pitchFamily="18" charset="0"/>
                <a:cs typeface="Times New Roman" pitchFamily="18" charset="0"/>
              </a:rPr>
              <a:t>                                                6. height / weight – connected with the body</a:t>
            </a:r>
            <a:br>
              <a:rPr lang="en-GB" sz="1800" dirty="0" smtClean="0">
                <a:latin typeface="Times New Roman" pitchFamily="18" charset="0"/>
                <a:cs typeface="Times New Roman" pitchFamily="18" charset="0"/>
              </a:rPr>
            </a:br>
            <a:r>
              <a:rPr lang="en-GB" sz="1800" dirty="0" smtClean="0">
                <a:latin typeface="Times New Roman" pitchFamily="18" charset="0"/>
                <a:cs typeface="Times New Roman" pitchFamily="18" charset="0"/>
              </a:rPr>
              <a:t>                                                7. physically / mentally – opposites </a:t>
            </a:r>
            <a:br>
              <a:rPr lang="en-GB" sz="1800" dirty="0" smtClean="0">
                <a:latin typeface="Times New Roman" pitchFamily="18" charset="0"/>
                <a:cs typeface="Times New Roman" pitchFamily="18" charset="0"/>
              </a:rPr>
            </a:br>
            <a:r>
              <a:rPr lang="en-GB" sz="1800" i="1" dirty="0" smtClean="0">
                <a:latin typeface="Times New Roman" pitchFamily="18" charset="0"/>
                <a:cs typeface="Times New Roman" pitchFamily="18" charset="0"/>
              </a:rPr>
              <a:t/>
            </a:r>
            <a:br>
              <a:rPr lang="en-GB" sz="1800" i="1" dirty="0" smtClean="0">
                <a:latin typeface="Times New Roman" pitchFamily="18" charset="0"/>
                <a:cs typeface="Times New Roman" pitchFamily="18" charset="0"/>
              </a:rPr>
            </a:br>
            <a:r>
              <a:rPr lang="en-GB" sz="1800" dirty="0" smtClean="0">
                <a:solidFill>
                  <a:srgbClr val="FF0000"/>
                </a:solidFill>
                <a:latin typeface="Times New Roman" pitchFamily="18" charset="0"/>
                <a:cs typeface="Times New Roman" pitchFamily="18" charset="0"/>
              </a:rPr>
              <a:t/>
            </a:r>
            <a:br>
              <a:rPr lang="en-GB" sz="1800" dirty="0" smtClean="0">
                <a:solidFill>
                  <a:srgbClr val="FF0000"/>
                </a:solidFill>
                <a:latin typeface="Times New Roman" pitchFamily="18" charset="0"/>
                <a:cs typeface="Times New Roman" pitchFamily="18" charset="0"/>
              </a:rPr>
            </a:br>
            <a:endParaRPr lang="en-GB" sz="1800" dirty="0">
              <a:solidFill>
                <a:srgbClr val="FF00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txBody>
          <a:bodyPr>
            <a:noAutofit/>
          </a:bodyPr>
          <a:lstStyle/>
          <a:p>
            <a:pPr algn="l">
              <a:lnSpc>
                <a:spcPct val="150000"/>
              </a:lnSpc>
            </a:pPr>
            <a:r>
              <a:rPr lang="en-GB" sz="1800" dirty="0" smtClean="0">
                <a:solidFill>
                  <a:srgbClr val="FF0000"/>
                </a:solidFill>
                <a:latin typeface="Times New Roman" pitchFamily="18" charset="0"/>
                <a:cs typeface="Times New Roman" pitchFamily="18" charset="0"/>
              </a:rPr>
              <a:t>                          </a:t>
            </a:r>
            <a:br>
              <a:rPr lang="en-GB" sz="1800" dirty="0" smtClean="0">
                <a:solidFill>
                  <a:srgbClr val="FF0000"/>
                </a:solidFill>
                <a:latin typeface="Times New Roman" pitchFamily="18" charset="0"/>
                <a:cs typeface="Times New Roman" pitchFamily="18" charset="0"/>
              </a:rPr>
            </a:br>
            <a:r>
              <a:rPr lang="en-GB" sz="1800" dirty="0" smtClean="0">
                <a:solidFill>
                  <a:srgbClr val="FF0000"/>
                </a:solidFill>
                <a:latin typeface="Times New Roman" pitchFamily="18" charset="0"/>
                <a:cs typeface="Times New Roman" pitchFamily="18" charset="0"/>
              </a:rPr>
              <a:t>                                             2.12. Real time reading. Why do you people like you? </a:t>
            </a:r>
            <a:r>
              <a:rPr lang="en-GB" sz="1800" dirty="0" smtClean="0">
                <a:latin typeface="Times New Roman" pitchFamily="18" charset="0"/>
                <a:cs typeface="Times New Roman" pitchFamily="18" charset="0"/>
              </a:rPr>
              <a:t/>
            </a:r>
            <a:br>
              <a:rPr lang="en-GB" sz="1800" dirty="0" smtClean="0">
                <a:latin typeface="Times New Roman" pitchFamily="18" charset="0"/>
                <a:cs typeface="Times New Roman" pitchFamily="18" charset="0"/>
              </a:rPr>
            </a:br>
            <a:r>
              <a:rPr lang="en-GB" sz="1800" dirty="0" smtClean="0">
                <a:solidFill>
                  <a:srgbClr val="FF0000"/>
                </a:solidFill>
                <a:latin typeface="Times New Roman" pitchFamily="18" charset="0"/>
                <a:cs typeface="Times New Roman" pitchFamily="18" charset="0"/>
              </a:rPr>
              <a:t>                                            B. Making and checking hypothesis. P. 56</a:t>
            </a:r>
            <a:br>
              <a:rPr lang="en-GB" sz="1800" dirty="0" smtClean="0">
                <a:solidFill>
                  <a:srgbClr val="FF0000"/>
                </a:solidFill>
                <a:latin typeface="Times New Roman" pitchFamily="18" charset="0"/>
                <a:cs typeface="Times New Roman" pitchFamily="18" charset="0"/>
              </a:rPr>
            </a:br>
            <a:r>
              <a:rPr lang="en-GB" sz="1800" dirty="0" smtClean="0">
                <a:latin typeface="Times New Roman" pitchFamily="18" charset="0"/>
                <a:cs typeface="Times New Roman" pitchFamily="18" charset="0"/>
              </a:rPr>
              <a:t> </a:t>
            </a:r>
            <a:br>
              <a:rPr lang="en-GB" sz="1800" dirty="0" smtClean="0">
                <a:latin typeface="Times New Roman" pitchFamily="18" charset="0"/>
                <a:cs typeface="Times New Roman" pitchFamily="18" charset="0"/>
              </a:rPr>
            </a:br>
            <a:r>
              <a:rPr lang="en-GB" sz="1800" dirty="0" smtClean="0"/>
              <a:t>1. The text will answer the question at the end of the first paragraph: </a:t>
            </a:r>
            <a:r>
              <a:rPr lang="en-GB" sz="1800" i="1" dirty="0" smtClean="0"/>
              <a:t>Which part of a person is the most important?</a:t>
            </a:r>
            <a:br>
              <a:rPr lang="en-GB" sz="1800" i="1" dirty="0" smtClean="0"/>
            </a:br>
            <a:r>
              <a:rPr lang="en-GB" sz="1800" dirty="0" smtClean="0"/>
              <a:t>2. Answers depend on the students.</a:t>
            </a:r>
            <a:br>
              <a:rPr lang="en-GB" sz="1800" dirty="0" smtClean="0"/>
            </a:br>
            <a:r>
              <a:rPr lang="en-GB" sz="1800" dirty="0" smtClean="0"/>
              <a:t>3.  a. Personality and behaviour.</a:t>
            </a:r>
            <a:br>
              <a:rPr lang="en-GB" sz="1800" dirty="0" smtClean="0"/>
            </a:br>
            <a:r>
              <a:rPr lang="en-GB" sz="1800" dirty="0" smtClean="0"/>
              <a:t>     b. </a:t>
            </a:r>
            <a:r>
              <a:rPr lang="en-GB" sz="1800" i="1" dirty="0" smtClean="0"/>
              <a:t>I don’t like my hair (or my mouth, or my ears, etc.). / I’m stupid because I can’t do maths (or remember names, or understand science, etc).</a:t>
            </a:r>
            <a:br>
              <a:rPr lang="en-GB" sz="1800" i="1" dirty="0" smtClean="0"/>
            </a:br>
            <a:r>
              <a:rPr lang="en-GB" sz="1800" i="1" dirty="0" smtClean="0"/>
              <a:t>     </a:t>
            </a:r>
            <a:r>
              <a:rPr lang="en-GB" sz="1800" dirty="0" smtClean="0"/>
              <a:t>c. </a:t>
            </a:r>
            <a:r>
              <a:rPr lang="en-GB" sz="1800" i="1" dirty="0" smtClean="0"/>
              <a:t>He is a kind person. She is always happy. He often helps people. She never says bad things about people. </a:t>
            </a:r>
            <a:r>
              <a:rPr lang="en-GB" sz="1800" i="1" dirty="0" smtClean="0">
                <a:latin typeface="Times New Roman" pitchFamily="18" charset="0"/>
                <a:cs typeface="Times New Roman" pitchFamily="18" charset="0"/>
              </a:rPr>
              <a:t/>
            </a:r>
            <a:br>
              <a:rPr lang="en-GB" sz="1800" i="1" dirty="0" smtClean="0">
                <a:latin typeface="Times New Roman" pitchFamily="18" charset="0"/>
                <a:cs typeface="Times New Roman" pitchFamily="18" charset="0"/>
              </a:rPr>
            </a:br>
            <a:r>
              <a:rPr lang="en-GB" sz="1800" dirty="0" smtClean="0">
                <a:solidFill>
                  <a:srgbClr val="FF0000"/>
                </a:solidFill>
                <a:latin typeface="Times New Roman" pitchFamily="18" charset="0"/>
                <a:cs typeface="Times New Roman" pitchFamily="18" charset="0"/>
              </a:rPr>
              <a:t/>
            </a:r>
            <a:br>
              <a:rPr lang="en-GB" sz="1800" dirty="0" smtClean="0">
                <a:solidFill>
                  <a:srgbClr val="FF0000"/>
                </a:solidFill>
                <a:latin typeface="Times New Roman" pitchFamily="18" charset="0"/>
                <a:cs typeface="Times New Roman" pitchFamily="18" charset="0"/>
              </a:rPr>
            </a:br>
            <a:endParaRPr lang="en-GB" sz="1800" dirty="0">
              <a:solidFill>
                <a:srgbClr val="FF00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txBody>
          <a:bodyPr>
            <a:noAutofit/>
          </a:bodyPr>
          <a:lstStyle/>
          <a:p>
            <a:pPr algn="l">
              <a:lnSpc>
                <a:spcPct val="150000"/>
              </a:lnSpc>
            </a:pPr>
            <a:r>
              <a:rPr lang="en-GB" sz="1800" dirty="0" smtClean="0">
                <a:solidFill>
                  <a:srgbClr val="FF0000"/>
                </a:solidFill>
                <a:latin typeface="Times New Roman" pitchFamily="18" charset="0"/>
                <a:cs typeface="Times New Roman" pitchFamily="18" charset="0"/>
              </a:rPr>
              <a:t>                          </a:t>
            </a:r>
            <a:br>
              <a:rPr lang="en-GB" sz="1800" dirty="0" smtClean="0">
                <a:solidFill>
                  <a:srgbClr val="FF0000"/>
                </a:solidFill>
                <a:latin typeface="Times New Roman" pitchFamily="18" charset="0"/>
                <a:cs typeface="Times New Roman" pitchFamily="18" charset="0"/>
              </a:rPr>
            </a:br>
            <a:r>
              <a:rPr lang="en-GB" sz="1800" dirty="0" smtClean="0">
                <a:solidFill>
                  <a:srgbClr val="FF0000"/>
                </a:solidFill>
                <a:latin typeface="Times New Roman" pitchFamily="18" charset="0"/>
                <a:cs typeface="Times New Roman" pitchFamily="18" charset="0"/>
              </a:rPr>
              <a:t>                                             2.12. Real time reading. Why do you people like you? </a:t>
            </a:r>
            <a:r>
              <a:rPr lang="en-GB" sz="1800" dirty="0" smtClean="0">
                <a:latin typeface="Times New Roman" pitchFamily="18" charset="0"/>
                <a:cs typeface="Times New Roman" pitchFamily="18" charset="0"/>
              </a:rPr>
              <a:t/>
            </a:r>
            <a:br>
              <a:rPr lang="en-GB" sz="1800" dirty="0" smtClean="0">
                <a:latin typeface="Times New Roman" pitchFamily="18" charset="0"/>
                <a:cs typeface="Times New Roman" pitchFamily="18" charset="0"/>
              </a:rPr>
            </a:br>
            <a:r>
              <a:rPr lang="en-GB" sz="1800" dirty="0" smtClean="0">
                <a:solidFill>
                  <a:srgbClr val="FF0000"/>
                </a:solidFill>
                <a:latin typeface="Times New Roman" pitchFamily="18" charset="0"/>
                <a:cs typeface="Times New Roman" pitchFamily="18" charset="0"/>
              </a:rPr>
              <a:t>                                            B. Making and checking hypothesis. P. 56</a:t>
            </a:r>
            <a:br>
              <a:rPr lang="en-GB" sz="1800" dirty="0" smtClean="0">
                <a:solidFill>
                  <a:srgbClr val="FF0000"/>
                </a:solidFill>
                <a:latin typeface="Times New Roman" pitchFamily="18" charset="0"/>
                <a:cs typeface="Times New Roman" pitchFamily="18" charset="0"/>
              </a:rPr>
            </a:br>
            <a:r>
              <a:rPr lang="en-GB" sz="1800" dirty="0" smtClean="0">
                <a:latin typeface="Times New Roman" pitchFamily="18" charset="0"/>
                <a:cs typeface="Times New Roman" pitchFamily="18" charset="0"/>
              </a:rPr>
              <a:t> </a:t>
            </a:r>
            <a:br>
              <a:rPr lang="en-GB" sz="1800" dirty="0" smtClean="0">
                <a:latin typeface="Times New Roman" pitchFamily="18" charset="0"/>
                <a:cs typeface="Times New Roman" pitchFamily="18" charset="0"/>
              </a:rPr>
            </a:br>
            <a:r>
              <a:rPr lang="en-GB" sz="1800" dirty="0" smtClean="0"/>
              <a:t>1. The text will answer the question at the end of the first paragraph: </a:t>
            </a:r>
            <a:r>
              <a:rPr lang="en-GB" sz="1800" i="1" dirty="0" smtClean="0"/>
              <a:t>Which part of a person is the most important?</a:t>
            </a:r>
            <a:br>
              <a:rPr lang="en-GB" sz="1800" i="1" dirty="0" smtClean="0"/>
            </a:br>
            <a:r>
              <a:rPr lang="en-GB" sz="1800" dirty="0" smtClean="0"/>
              <a:t>2. Answers depend on the students.</a:t>
            </a:r>
            <a:br>
              <a:rPr lang="en-GB" sz="1800" dirty="0" smtClean="0"/>
            </a:br>
            <a:r>
              <a:rPr lang="en-GB" sz="1800" dirty="0" smtClean="0"/>
              <a:t>3.  a. Personality and behaviour.</a:t>
            </a:r>
            <a:br>
              <a:rPr lang="en-GB" sz="1800" dirty="0" smtClean="0"/>
            </a:br>
            <a:r>
              <a:rPr lang="en-GB" sz="1800" dirty="0" smtClean="0"/>
              <a:t>     b. </a:t>
            </a:r>
            <a:r>
              <a:rPr lang="en-GB" sz="1800" i="1" dirty="0" smtClean="0"/>
              <a:t>I don’t like my hair (or my mouth, or my ears, etc.). / I’m stupid because I can’t do maths (or remember names, or understand science, etc).</a:t>
            </a:r>
            <a:br>
              <a:rPr lang="en-GB" sz="1800" i="1" dirty="0" smtClean="0"/>
            </a:br>
            <a:r>
              <a:rPr lang="en-GB" sz="1800" i="1" dirty="0" smtClean="0"/>
              <a:t>     </a:t>
            </a:r>
            <a:r>
              <a:rPr lang="en-GB" sz="1800" dirty="0" smtClean="0"/>
              <a:t>c. </a:t>
            </a:r>
            <a:r>
              <a:rPr lang="en-GB" sz="1800" i="1" dirty="0" smtClean="0"/>
              <a:t>He is a kind person. She is always happy. He often helps people. She never says bad things about people. </a:t>
            </a:r>
            <a:r>
              <a:rPr lang="en-GB" sz="1800" i="1" dirty="0" smtClean="0">
                <a:latin typeface="Times New Roman" pitchFamily="18" charset="0"/>
                <a:cs typeface="Times New Roman" pitchFamily="18" charset="0"/>
              </a:rPr>
              <a:t/>
            </a:r>
            <a:br>
              <a:rPr lang="en-GB" sz="1800" i="1" dirty="0" smtClean="0">
                <a:latin typeface="Times New Roman" pitchFamily="18" charset="0"/>
                <a:cs typeface="Times New Roman" pitchFamily="18" charset="0"/>
              </a:rPr>
            </a:br>
            <a:r>
              <a:rPr lang="en-GB" sz="1800" dirty="0" smtClean="0">
                <a:solidFill>
                  <a:srgbClr val="FF0000"/>
                </a:solidFill>
                <a:latin typeface="Times New Roman" pitchFamily="18" charset="0"/>
                <a:cs typeface="Times New Roman" pitchFamily="18" charset="0"/>
              </a:rPr>
              <a:t/>
            </a:r>
            <a:br>
              <a:rPr lang="en-GB" sz="1800" dirty="0" smtClean="0">
                <a:solidFill>
                  <a:srgbClr val="FF0000"/>
                </a:solidFill>
                <a:latin typeface="Times New Roman" pitchFamily="18" charset="0"/>
                <a:cs typeface="Times New Roman" pitchFamily="18" charset="0"/>
              </a:rPr>
            </a:br>
            <a:endParaRPr lang="en-GB" sz="1800" dirty="0">
              <a:solidFill>
                <a:srgbClr val="FF00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txBody>
          <a:bodyPr>
            <a:noAutofit/>
          </a:bodyPr>
          <a:lstStyle/>
          <a:p>
            <a:pPr algn="l">
              <a:lnSpc>
                <a:spcPct val="150000"/>
              </a:lnSpc>
            </a:pPr>
            <a:r>
              <a:rPr lang="en-GB" sz="1800" dirty="0" smtClean="0">
                <a:solidFill>
                  <a:srgbClr val="FF0000"/>
                </a:solidFill>
                <a:latin typeface="Times New Roman" pitchFamily="18" charset="0"/>
                <a:cs typeface="Times New Roman" pitchFamily="18" charset="0"/>
              </a:rPr>
              <a:t>                          </a:t>
            </a:r>
            <a:br>
              <a:rPr lang="en-GB" sz="1800" dirty="0" smtClean="0">
                <a:solidFill>
                  <a:srgbClr val="FF0000"/>
                </a:solidFill>
                <a:latin typeface="Times New Roman" pitchFamily="18" charset="0"/>
                <a:cs typeface="Times New Roman" pitchFamily="18" charset="0"/>
              </a:rPr>
            </a:br>
            <a:r>
              <a:rPr lang="en-GB" sz="1800" dirty="0" smtClean="0">
                <a:solidFill>
                  <a:srgbClr val="FF0000"/>
                </a:solidFill>
                <a:latin typeface="Times New Roman" pitchFamily="18" charset="0"/>
                <a:cs typeface="Times New Roman" pitchFamily="18" charset="0"/>
              </a:rPr>
              <a:t>                                     2.12. Real time reading. Why do you people like you? </a:t>
            </a:r>
            <a:r>
              <a:rPr lang="en-GB" sz="1800" dirty="0" smtClean="0">
                <a:latin typeface="Times New Roman" pitchFamily="18" charset="0"/>
                <a:cs typeface="Times New Roman" pitchFamily="18" charset="0"/>
              </a:rPr>
              <a:t/>
            </a:r>
            <a:br>
              <a:rPr lang="en-GB" sz="1800" dirty="0" smtClean="0">
                <a:latin typeface="Times New Roman" pitchFamily="18" charset="0"/>
                <a:cs typeface="Times New Roman" pitchFamily="18" charset="0"/>
              </a:rPr>
            </a:br>
            <a:r>
              <a:rPr lang="en-GB" sz="1800" dirty="0" smtClean="0">
                <a:solidFill>
                  <a:srgbClr val="FF0000"/>
                </a:solidFill>
                <a:latin typeface="Times New Roman" pitchFamily="18" charset="0"/>
                <a:cs typeface="Times New Roman" pitchFamily="18" charset="0"/>
              </a:rPr>
              <a:t>                                            </a:t>
            </a:r>
            <a:r>
              <a:rPr lang="en-GB" sz="1800" smtClean="0">
                <a:solidFill>
                  <a:srgbClr val="FF0000"/>
                </a:solidFill>
                <a:latin typeface="Times New Roman" pitchFamily="18" charset="0"/>
                <a:cs typeface="Times New Roman" pitchFamily="18" charset="0"/>
              </a:rPr>
              <a:t>C. </a:t>
            </a:r>
            <a:r>
              <a:rPr lang="en-GB" sz="1800" dirty="0" smtClean="0">
                <a:solidFill>
                  <a:srgbClr val="FF0000"/>
                </a:solidFill>
                <a:latin typeface="Times New Roman" pitchFamily="18" charset="0"/>
                <a:cs typeface="Times New Roman" pitchFamily="18" charset="0"/>
              </a:rPr>
              <a:t>Understanding Vocabulary in context. P. 56</a:t>
            </a:r>
            <a:br>
              <a:rPr lang="en-GB" sz="1800" dirty="0" smtClean="0">
                <a:solidFill>
                  <a:srgbClr val="FF0000"/>
                </a:solidFill>
                <a:latin typeface="Times New Roman" pitchFamily="18" charset="0"/>
                <a:cs typeface="Times New Roman" pitchFamily="18" charset="0"/>
              </a:rPr>
            </a:br>
            <a:r>
              <a:rPr lang="en-GB" sz="1800" dirty="0" smtClean="0">
                <a:latin typeface="Times New Roman" pitchFamily="18" charset="0"/>
                <a:cs typeface="Times New Roman" pitchFamily="18" charset="0"/>
              </a:rPr>
              <a:t> </a:t>
            </a:r>
            <a:br>
              <a:rPr lang="en-GB" sz="1800" dirty="0" smtClean="0">
                <a:latin typeface="Times New Roman" pitchFamily="18" charset="0"/>
                <a:cs typeface="Times New Roman" pitchFamily="18" charset="0"/>
              </a:rPr>
            </a:br>
            <a:r>
              <a:rPr lang="en-GB" sz="1800" dirty="0" smtClean="0">
                <a:latin typeface="Times New Roman" pitchFamily="18" charset="0"/>
                <a:cs typeface="Times New Roman" pitchFamily="18" charset="0"/>
              </a:rPr>
              <a:t/>
            </a:r>
            <a:br>
              <a:rPr lang="en-GB" sz="1800" dirty="0" smtClean="0">
                <a:latin typeface="Times New Roman" pitchFamily="18" charset="0"/>
                <a:cs typeface="Times New Roman" pitchFamily="18" charset="0"/>
              </a:rPr>
            </a:br>
            <a:r>
              <a:rPr lang="en-GB" sz="1800" dirty="0" smtClean="0">
                <a:latin typeface="Times New Roman" pitchFamily="18" charset="0"/>
                <a:cs typeface="Times New Roman" pitchFamily="18" charset="0"/>
              </a:rPr>
              <a:t/>
            </a:r>
            <a:br>
              <a:rPr lang="en-GB" sz="1800" dirty="0" smtClean="0">
                <a:latin typeface="Times New Roman" pitchFamily="18" charset="0"/>
                <a:cs typeface="Times New Roman" pitchFamily="18" charset="0"/>
              </a:rPr>
            </a:br>
            <a:r>
              <a:rPr lang="en-GB" sz="1800" dirty="0" smtClean="0">
                <a:latin typeface="Times New Roman" pitchFamily="18" charset="0"/>
                <a:cs typeface="Times New Roman" pitchFamily="18" charset="0"/>
              </a:rPr>
              <a:t/>
            </a:r>
            <a:br>
              <a:rPr lang="en-GB" sz="1800" dirty="0" smtClean="0">
                <a:latin typeface="Times New Roman" pitchFamily="18" charset="0"/>
                <a:cs typeface="Times New Roman" pitchFamily="18" charset="0"/>
              </a:rPr>
            </a:br>
            <a:r>
              <a:rPr lang="en-GB" sz="1800" dirty="0" smtClean="0">
                <a:latin typeface="Times New Roman" pitchFamily="18" charset="0"/>
                <a:cs typeface="Times New Roman" pitchFamily="18" charset="0"/>
              </a:rPr>
              <a:t/>
            </a:r>
            <a:br>
              <a:rPr lang="en-GB" sz="1800" dirty="0" smtClean="0">
                <a:latin typeface="Times New Roman" pitchFamily="18" charset="0"/>
                <a:cs typeface="Times New Roman" pitchFamily="18" charset="0"/>
              </a:rPr>
            </a:br>
            <a:r>
              <a:rPr lang="en-GB" sz="1800" dirty="0" smtClean="0">
                <a:latin typeface="Times New Roman" pitchFamily="18" charset="0"/>
                <a:cs typeface="Times New Roman" pitchFamily="18" charset="0"/>
              </a:rPr>
              <a:t/>
            </a:r>
            <a:br>
              <a:rPr lang="en-GB" sz="1800" dirty="0" smtClean="0">
                <a:latin typeface="Times New Roman" pitchFamily="18" charset="0"/>
                <a:cs typeface="Times New Roman" pitchFamily="18" charset="0"/>
              </a:rPr>
            </a:br>
            <a:r>
              <a:rPr lang="en-GB" sz="1800" dirty="0" smtClean="0">
                <a:latin typeface="Times New Roman" pitchFamily="18" charset="0"/>
                <a:cs typeface="Times New Roman" pitchFamily="18" charset="0"/>
              </a:rPr>
              <a:t/>
            </a:r>
            <a:br>
              <a:rPr lang="en-GB" sz="1800" dirty="0" smtClean="0">
                <a:latin typeface="Times New Roman" pitchFamily="18" charset="0"/>
                <a:cs typeface="Times New Roman" pitchFamily="18" charset="0"/>
              </a:rPr>
            </a:br>
            <a:r>
              <a:rPr lang="en-GB" sz="1800" dirty="0" smtClean="0">
                <a:latin typeface="Times New Roman" pitchFamily="18" charset="0"/>
                <a:cs typeface="Times New Roman" pitchFamily="18" charset="0"/>
              </a:rPr>
              <a:t/>
            </a:r>
            <a:br>
              <a:rPr lang="en-GB" sz="1800" dirty="0" smtClean="0">
                <a:latin typeface="Times New Roman" pitchFamily="18" charset="0"/>
                <a:cs typeface="Times New Roman" pitchFamily="18" charset="0"/>
              </a:rPr>
            </a:br>
            <a:r>
              <a:rPr lang="en-GB" sz="1800" i="1" dirty="0" smtClean="0">
                <a:latin typeface="Times New Roman" pitchFamily="18" charset="0"/>
                <a:cs typeface="Times New Roman" pitchFamily="18" charset="0"/>
              </a:rPr>
              <a:t/>
            </a:r>
            <a:br>
              <a:rPr lang="en-GB" sz="1800" i="1" dirty="0" smtClean="0">
                <a:latin typeface="Times New Roman" pitchFamily="18" charset="0"/>
                <a:cs typeface="Times New Roman" pitchFamily="18" charset="0"/>
              </a:rPr>
            </a:br>
            <a:r>
              <a:rPr lang="en-GB" sz="1800" dirty="0" smtClean="0">
                <a:solidFill>
                  <a:srgbClr val="FF0000"/>
                </a:solidFill>
                <a:latin typeface="Times New Roman" pitchFamily="18" charset="0"/>
                <a:cs typeface="Times New Roman" pitchFamily="18" charset="0"/>
              </a:rPr>
              <a:t/>
            </a:r>
            <a:br>
              <a:rPr lang="en-GB" sz="1800" dirty="0" smtClean="0">
                <a:solidFill>
                  <a:srgbClr val="FF0000"/>
                </a:solidFill>
                <a:latin typeface="Times New Roman" pitchFamily="18" charset="0"/>
                <a:cs typeface="Times New Roman" pitchFamily="18" charset="0"/>
              </a:rPr>
            </a:br>
            <a:endParaRPr lang="en-GB" sz="1800" dirty="0">
              <a:solidFill>
                <a:srgbClr val="FF0000"/>
              </a:solidFill>
              <a:latin typeface="Times New Roman" pitchFamily="18" charset="0"/>
              <a:cs typeface="Times New Roman" pitchFamily="18" charset="0"/>
            </a:endParaRPr>
          </a:p>
        </p:txBody>
      </p:sp>
      <p:graphicFrame>
        <p:nvGraphicFramePr>
          <p:cNvPr id="3" name="Table 2"/>
          <p:cNvGraphicFramePr>
            <a:graphicFrameLocks noGrp="1"/>
          </p:cNvGraphicFramePr>
          <p:nvPr/>
        </p:nvGraphicFramePr>
        <p:xfrm>
          <a:off x="1428728" y="2214554"/>
          <a:ext cx="6096000" cy="3708400"/>
        </p:xfrm>
        <a:graphic>
          <a:graphicData uri="http://schemas.openxmlformats.org/drawingml/2006/table">
            <a:tbl>
              <a:tblPr firstRow="1" bandRow="1">
                <a:tableStyleId>{5C22544A-7EE6-4342-B048-85BDC9FD1C3A}</a:tableStyleId>
              </a:tblPr>
              <a:tblGrid>
                <a:gridCol w="2032000"/>
                <a:gridCol w="968396"/>
                <a:gridCol w="3095604"/>
              </a:tblGrid>
              <a:tr h="370840">
                <a:tc>
                  <a:txBody>
                    <a:bodyPr/>
                    <a:lstStyle/>
                    <a:p>
                      <a:r>
                        <a:rPr lang="en-GB" sz="1800" b="0" kern="1200" baseline="0" dirty="0" smtClean="0">
                          <a:solidFill>
                            <a:schemeClr val="tx1"/>
                          </a:solidFill>
                          <a:latin typeface="+mn-lt"/>
                          <a:ea typeface="+mn-ea"/>
                          <a:cs typeface="+mn-cs"/>
                        </a:rPr>
                        <a:t>1. personality </a:t>
                      </a:r>
                      <a:endParaRPr lang="en-GB"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b="0" dirty="0" smtClean="0">
                          <a:solidFill>
                            <a:schemeClr val="tx1"/>
                          </a:solidFill>
                        </a:rPr>
                        <a:t>7</a:t>
                      </a:r>
                      <a:endParaRPr lang="en-GB"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800" b="0" kern="1200" baseline="0" dirty="0" smtClean="0">
                          <a:solidFill>
                            <a:schemeClr val="tx1"/>
                          </a:solidFill>
                          <a:latin typeface="+mn-lt"/>
                          <a:ea typeface="+mn-ea"/>
                          <a:cs typeface="+mn-cs"/>
                        </a:rPr>
                        <a:t>not intelligent</a:t>
                      </a:r>
                      <a:endParaRPr lang="en-GB"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r>
                        <a:rPr lang="en-GB" sz="1800" b="0" kern="1200" baseline="0" dirty="0" smtClean="0">
                          <a:solidFill>
                            <a:schemeClr val="tx1"/>
                          </a:solidFill>
                          <a:latin typeface="+mn-lt"/>
                          <a:ea typeface="+mn-ea"/>
                          <a:cs typeface="+mn-cs"/>
                        </a:rPr>
                        <a:t>2. normal</a:t>
                      </a:r>
                      <a:endParaRPr lang="en-GB"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b="0" dirty="0" smtClean="0">
                          <a:solidFill>
                            <a:schemeClr val="tx1"/>
                          </a:solidFill>
                        </a:rPr>
                        <a:t>6</a:t>
                      </a:r>
                      <a:endParaRPr lang="en-GB"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800" b="0" kern="1200" baseline="0" dirty="0" smtClean="0">
                          <a:solidFill>
                            <a:schemeClr val="tx1"/>
                          </a:solidFill>
                          <a:latin typeface="+mn-lt"/>
                          <a:ea typeface="+mn-ea"/>
                          <a:cs typeface="+mn-cs"/>
                        </a:rPr>
                        <a:t>there are other examples</a:t>
                      </a:r>
                      <a:endParaRPr lang="en-GB"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r>
                        <a:rPr lang="en-GB" sz="1800" b="0" kern="1200" baseline="0" dirty="0" smtClean="0">
                          <a:solidFill>
                            <a:schemeClr val="tx1"/>
                          </a:solidFill>
                          <a:latin typeface="+mn-lt"/>
                          <a:ea typeface="+mn-ea"/>
                          <a:cs typeface="+mn-cs"/>
                        </a:rPr>
                        <a:t>3. combination</a:t>
                      </a:r>
                      <a:endParaRPr lang="en-GB"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b="0" dirty="0" smtClean="0">
                          <a:solidFill>
                            <a:schemeClr val="tx1"/>
                          </a:solidFill>
                        </a:rPr>
                        <a:t>9</a:t>
                      </a:r>
                      <a:endParaRPr lang="en-GB"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800" b="0" kern="1200" baseline="0" dirty="0" smtClean="0">
                          <a:solidFill>
                            <a:schemeClr val="tx1"/>
                          </a:solidFill>
                          <a:latin typeface="+mn-lt"/>
                          <a:ea typeface="+mn-ea"/>
                          <a:cs typeface="+mn-cs"/>
                        </a:rPr>
                        <a:t>not very often</a:t>
                      </a:r>
                      <a:endParaRPr lang="en-GB"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r>
                        <a:rPr lang="en-GB" sz="1800" b="0" kern="1200" baseline="0" dirty="0" smtClean="0">
                          <a:solidFill>
                            <a:schemeClr val="tx1"/>
                          </a:solidFill>
                          <a:latin typeface="+mn-lt"/>
                          <a:ea typeface="+mn-ea"/>
                          <a:cs typeface="+mn-cs"/>
                        </a:rPr>
                        <a:t>4. worry</a:t>
                      </a:r>
                      <a:endParaRPr lang="en-GB"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b="0" dirty="0" smtClean="0">
                          <a:solidFill>
                            <a:schemeClr val="tx1"/>
                          </a:solidFill>
                        </a:rPr>
                        <a:t>2</a:t>
                      </a:r>
                      <a:endParaRPr lang="en-GB"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800" b="0" kern="1200" baseline="0" dirty="0" smtClean="0">
                          <a:solidFill>
                            <a:schemeClr val="tx1"/>
                          </a:solidFill>
                          <a:latin typeface="+mn-lt"/>
                          <a:ea typeface="+mn-ea"/>
                          <a:cs typeface="+mn-cs"/>
                        </a:rPr>
                        <a:t>usual, happening all the time</a:t>
                      </a:r>
                      <a:endParaRPr lang="en-GB"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r>
                        <a:rPr lang="en-GB" sz="1800" b="0" kern="1200" baseline="0" dirty="0" smtClean="0">
                          <a:solidFill>
                            <a:schemeClr val="tx1"/>
                          </a:solidFill>
                          <a:latin typeface="+mn-lt"/>
                          <a:ea typeface="+mn-ea"/>
                          <a:cs typeface="+mn-cs"/>
                        </a:rPr>
                        <a:t>5. like</a:t>
                      </a:r>
                      <a:endParaRPr lang="en-GB"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b="0" dirty="0" smtClean="0">
                          <a:solidFill>
                            <a:schemeClr val="tx1"/>
                          </a:solidFill>
                        </a:rPr>
                        <a:t>5</a:t>
                      </a:r>
                      <a:endParaRPr lang="en-GB"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800" b="0" kern="1200" baseline="0" dirty="0" smtClean="0">
                          <a:solidFill>
                            <a:schemeClr val="tx1"/>
                          </a:solidFill>
                          <a:latin typeface="+mn-lt"/>
                          <a:ea typeface="+mn-ea"/>
                          <a:cs typeface="+mn-cs"/>
                        </a:rPr>
                        <a:t>for example / opposite of </a:t>
                      </a:r>
                      <a:r>
                        <a:rPr lang="en-GB" sz="1800" b="0" i="1" kern="1200" baseline="0" dirty="0" smtClean="0">
                          <a:solidFill>
                            <a:schemeClr val="tx1"/>
                          </a:solidFill>
                          <a:latin typeface="+mn-lt"/>
                          <a:ea typeface="+mn-ea"/>
                          <a:cs typeface="+mn-cs"/>
                        </a:rPr>
                        <a:t>hate</a:t>
                      </a:r>
                      <a:endParaRPr lang="en-GB"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r>
                        <a:rPr lang="en-GB" sz="1800" b="0" kern="1200" baseline="0" dirty="0" smtClean="0">
                          <a:solidFill>
                            <a:schemeClr val="tx1"/>
                          </a:solidFill>
                          <a:latin typeface="+mn-lt"/>
                          <a:ea typeface="+mn-ea"/>
                          <a:cs typeface="+mn-cs"/>
                        </a:rPr>
                        <a:t>6. etc.</a:t>
                      </a:r>
                      <a:endParaRPr lang="en-GB"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b="0" dirty="0" smtClean="0">
                          <a:solidFill>
                            <a:schemeClr val="tx1"/>
                          </a:solidFill>
                        </a:rPr>
                        <a:t>3</a:t>
                      </a:r>
                      <a:endParaRPr lang="en-GB"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800" b="0" kern="1200" baseline="0" dirty="0" smtClean="0">
                          <a:solidFill>
                            <a:schemeClr val="tx1"/>
                          </a:solidFill>
                          <a:latin typeface="+mn-lt"/>
                          <a:ea typeface="+mn-ea"/>
                          <a:cs typeface="+mn-cs"/>
                        </a:rPr>
                        <a:t>joining together</a:t>
                      </a:r>
                      <a:endParaRPr lang="en-GB"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r>
                        <a:rPr lang="en-GB" sz="1800" b="0" kern="1200" baseline="0" dirty="0" smtClean="0">
                          <a:solidFill>
                            <a:schemeClr val="tx1"/>
                          </a:solidFill>
                          <a:latin typeface="+mn-lt"/>
                          <a:ea typeface="+mn-ea"/>
                          <a:cs typeface="+mn-cs"/>
                        </a:rPr>
                        <a:t>7. stupid</a:t>
                      </a:r>
                      <a:endParaRPr lang="en-GB"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b="0" dirty="0" smtClean="0">
                          <a:solidFill>
                            <a:schemeClr val="tx1"/>
                          </a:solidFill>
                        </a:rPr>
                        <a:t>8</a:t>
                      </a:r>
                      <a:endParaRPr lang="en-GB"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800" b="0" kern="1200" baseline="0" dirty="0" smtClean="0">
                          <a:solidFill>
                            <a:schemeClr val="tx1"/>
                          </a:solidFill>
                          <a:latin typeface="+mn-lt"/>
                          <a:ea typeface="+mn-ea"/>
                          <a:cs typeface="+mn-cs"/>
                        </a:rPr>
                        <a:t>the things you do all the time</a:t>
                      </a:r>
                      <a:endParaRPr lang="en-GB"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r>
                        <a:rPr lang="en-GB" sz="1800" b="0" kern="1200" baseline="0" dirty="0" smtClean="0">
                          <a:solidFill>
                            <a:schemeClr val="tx1"/>
                          </a:solidFill>
                          <a:latin typeface="+mn-lt"/>
                          <a:ea typeface="+mn-ea"/>
                          <a:cs typeface="+mn-cs"/>
                        </a:rPr>
                        <a:t>8. behaviour</a:t>
                      </a:r>
                      <a:endParaRPr lang="en-GB"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b="0" dirty="0" smtClean="0">
                          <a:solidFill>
                            <a:schemeClr val="tx1"/>
                          </a:solidFill>
                        </a:rPr>
                        <a:t>10</a:t>
                      </a:r>
                      <a:endParaRPr lang="en-GB"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800" b="0" kern="1200" baseline="0" dirty="0" smtClean="0">
                          <a:solidFill>
                            <a:schemeClr val="tx1"/>
                          </a:solidFill>
                          <a:latin typeface="+mn-lt"/>
                          <a:ea typeface="+mn-ea"/>
                          <a:cs typeface="+mn-cs"/>
                        </a:rPr>
                        <a:t>most of the time</a:t>
                      </a:r>
                      <a:endParaRPr lang="en-GB"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r>
                        <a:rPr lang="en-GB" sz="1800" b="0" kern="1200" baseline="0" dirty="0" smtClean="0">
                          <a:solidFill>
                            <a:schemeClr val="tx1"/>
                          </a:solidFill>
                          <a:latin typeface="+mn-lt"/>
                          <a:ea typeface="+mn-ea"/>
                          <a:cs typeface="+mn-cs"/>
                        </a:rPr>
                        <a:t>9. rarely</a:t>
                      </a:r>
                      <a:endParaRPr lang="en-GB"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b="0" dirty="0" smtClean="0">
                          <a:solidFill>
                            <a:schemeClr val="tx1"/>
                          </a:solidFill>
                        </a:rPr>
                        <a:t>1</a:t>
                      </a:r>
                      <a:endParaRPr lang="en-GB"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800" b="0" kern="1200" baseline="0" dirty="0" smtClean="0">
                          <a:solidFill>
                            <a:schemeClr val="tx1"/>
                          </a:solidFill>
                          <a:latin typeface="+mn-lt"/>
                          <a:ea typeface="+mn-ea"/>
                          <a:cs typeface="+mn-cs"/>
                        </a:rPr>
                        <a:t>the way you look at life</a:t>
                      </a:r>
                      <a:endParaRPr lang="en-GB"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r>
                        <a:rPr lang="en-GB" sz="1800" b="0" kern="1200" baseline="0" dirty="0" smtClean="0">
                          <a:solidFill>
                            <a:schemeClr val="tx1"/>
                          </a:solidFill>
                          <a:latin typeface="+mn-lt"/>
                          <a:ea typeface="+mn-ea"/>
                          <a:cs typeface="+mn-cs"/>
                        </a:rPr>
                        <a:t>10. usually</a:t>
                      </a:r>
                      <a:endParaRPr lang="en-GB"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b="0" dirty="0" smtClean="0">
                          <a:solidFill>
                            <a:schemeClr val="tx1"/>
                          </a:solidFill>
                        </a:rPr>
                        <a:t>4</a:t>
                      </a:r>
                      <a:endParaRPr lang="en-GB"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800" b="0" kern="1200" baseline="0" dirty="0" smtClean="0">
                          <a:solidFill>
                            <a:schemeClr val="tx1"/>
                          </a:solidFill>
                          <a:latin typeface="+mn-lt"/>
                          <a:ea typeface="+mn-ea"/>
                          <a:cs typeface="+mn-cs"/>
                        </a:rPr>
                        <a:t>think about in a bad way</a:t>
                      </a:r>
                      <a:endParaRPr lang="en-GB"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Tree>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txBody>
          <a:bodyPr>
            <a:noAutofit/>
          </a:bodyPr>
          <a:lstStyle/>
          <a:p>
            <a:pPr algn="l">
              <a:lnSpc>
                <a:spcPct val="150000"/>
              </a:lnSpc>
            </a:pPr>
            <a:r>
              <a:rPr lang="en-GB" sz="1800" dirty="0" smtClean="0">
                <a:solidFill>
                  <a:srgbClr val="FF0000"/>
                </a:solidFill>
                <a:latin typeface="Times New Roman" pitchFamily="18" charset="0"/>
                <a:cs typeface="Times New Roman" pitchFamily="18" charset="0"/>
              </a:rPr>
              <a:t>                          </a:t>
            </a:r>
            <a:br>
              <a:rPr lang="en-GB" sz="1800" dirty="0" smtClean="0">
                <a:solidFill>
                  <a:srgbClr val="FF0000"/>
                </a:solidFill>
                <a:latin typeface="Times New Roman" pitchFamily="18" charset="0"/>
                <a:cs typeface="Times New Roman" pitchFamily="18" charset="0"/>
              </a:rPr>
            </a:br>
            <a:r>
              <a:rPr lang="en-GB" sz="1800" dirty="0" smtClean="0">
                <a:solidFill>
                  <a:srgbClr val="FF0000"/>
                </a:solidFill>
                <a:latin typeface="Times New Roman" pitchFamily="18" charset="0"/>
                <a:cs typeface="Times New Roman" pitchFamily="18" charset="0"/>
              </a:rPr>
              <a:t>                                     2.13. Learning new reading skills: Predicting content from illustrations </a:t>
            </a:r>
            <a:br>
              <a:rPr lang="en-GB" sz="1800" dirty="0" smtClean="0">
                <a:solidFill>
                  <a:srgbClr val="FF0000"/>
                </a:solidFill>
                <a:latin typeface="Times New Roman" pitchFamily="18" charset="0"/>
                <a:cs typeface="Times New Roman" pitchFamily="18" charset="0"/>
              </a:rPr>
            </a:br>
            <a:r>
              <a:rPr lang="en-GB" sz="1800" dirty="0" smtClean="0">
                <a:solidFill>
                  <a:srgbClr val="FF0000"/>
                </a:solidFill>
                <a:latin typeface="Times New Roman" pitchFamily="18" charset="0"/>
                <a:cs typeface="Times New Roman" pitchFamily="18" charset="0"/>
              </a:rPr>
              <a:t>                                            A. Reviewing key vocabulary P. 58</a:t>
            </a:r>
            <a:br>
              <a:rPr lang="en-GB" sz="1800" dirty="0" smtClean="0">
                <a:solidFill>
                  <a:srgbClr val="FF0000"/>
                </a:solidFill>
                <a:latin typeface="Times New Roman" pitchFamily="18" charset="0"/>
                <a:cs typeface="Times New Roman" pitchFamily="18" charset="0"/>
              </a:rPr>
            </a:br>
            <a:r>
              <a:rPr lang="en-GB" sz="1800" dirty="0" smtClean="0">
                <a:latin typeface="Times New Roman" pitchFamily="18" charset="0"/>
                <a:cs typeface="Times New Roman" pitchFamily="18" charset="0"/>
              </a:rPr>
              <a:t> </a:t>
            </a:r>
            <a:br>
              <a:rPr lang="en-GB" sz="1800" dirty="0" smtClean="0">
                <a:latin typeface="Times New Roman" pitchFamily="18" charset="0"/>
                <a:cs typeface="Times New Roman" pitchFamily="18" charset="0"/>
              </a:rPr>
            </a:br>
            <a:r>
              <a:rPr lang="en-GB" sz="1800" dirty="0" smtClean="0">
                <a:latin typeface="Times New Roman" pitchFamily="18" charset="0"/>
                <a:cs typeface="Times New Roman" pitchFamily="18" charset="0"/>
              </a:rPr>
              <a:t/>
            </a:r>
            <a:br>
              <a:rPr lang="en-GB" sz="1800" dirty="0" smtClean="0">
                <a:latin typeface="Times New Roman" pitchFamily="18" charset="0"/>
                <a:cs typeface="Times New Roman" pitchFamily="18" charset="0"/>
              </a:rPr>
            </a:br>
            <a:r>
              <a:rPr lang="en-GB" sz="1800" dirty="0" smtClean="0">
                <a:latin typeface="Times New Roman" pitchFamily="18" charset="0"/>
                <a:cs typeface="Times New Roman" pitchFamily="18" charset="0"/>
              </a:rPr>
              <a:t/>
            </a:r>
            <a:br>
              <a:rPr lang="en-GB" sz="1800" dirty="0" smtClean="0">
                <a:latin typeface="Times New Roman" pitchFamily="18" charset="0"/>
                <a:cs typeface="Times New Roman" pitchFamily="18" charset="0"/>
              </a:rPr>
            </a:br>
            <a:r>
              <a:rPr lang="en-GB" sz="1800" dirty="0" smtClean="0">
                <a:latin typeface="Times New Roman" pitchFamily="18" charset="0"/>
                <a:cs typeface="Times New Roman" pitchFamily="18" charset="0"/>
              </a:rPr>
              <a:t/>
            </a:r>
            <a:br>
              <a:rPr lang="en-GB" sz="1800" dirty="0" smtClean="0">
                <a:latin typeface="Times New Roman" pitchFamily="18" charset="0"/>
                <a:cs typeface="Times New Roman" pitchFamily="18" charset="0"/>
              </a:rPr>
            </a:br>
            <a:r>
              <a:rPr lang="en-GB" sz="1800" dirty="0" smtClean="0">
                <a:latin typeface="Times New Roman" pitchFamily="18" charset="0"/>
                <a:cs typeface="Times New Roman" pitchFamily="18" charset="0"/>
              </a:rPr>
              <a:t/>
            </a:r>
            <a:br>
              <a:rPr lang="en-GB" sz="1800" dirty="0" smtClean="0">
                <a:latin typeface="Times New Roman" pitchFamily="18" charset="0"/>
                <a:cs typeface="Times New Roman" pitchFamily="18" charset="0"/>
              </a:rPr>
            </a:br>
            <a:r>
              <a:rPr lang="en-GB" sz="1800" dirty="0" smtClean="0">
                <a:latin typeface="Times New Roman" pitchFamily="18" charset="0"/>
                <a:cs typeface="Times New Roman" pitchFamily="18" charset="0"/>
              </a:rPr>
              <a:t/>
            </a:r>
            <a:br>
              <a:rPr lang="en-GB" sz="1800" dirty="0" smtClean="0">
                <a:latin typeface="Times New Roman" pitchFamily="18" charset="0"/>
                <a:cs typeface="Times New Roman" pitchFamily="18" charset="0"/>
              </a:rPr>
            </a:br>
            <a:r>
              <a:rPr lang="en-GB" sz="1800" dirty="0" smtClean="0">
                <a:latin typeface="Times New Roman" pitchFamily="18" charset="0"/>
                <a:cs typeface="Times New Roman" pitchFamily="18" charset="0"/>
              </a:rPr>
              <a:t/>
            </a:r>
            <a:br>
              <a:rPr lang="en-GB" sz="1800" dirty="0" smtClean="0">
                <a:latin typeface="Times New Roman" pitchFamily="18" charset="0"/>
                <a:cs typeface="Times New Roman" pitchFamily="18" charset="0"/>
              </a:rPr>
            </a:br>
            <a:r>
              <a:rPr lang="en-GB" sz="1800" dirty="0" smtClean="0">
                <a:latin typeface="Times New Roman" pitchFamily="18" charset="0"/>
                <a:cs typeface="Times New Roman" pitchFamily="18" charset="0"/>
              </a:rPr>
              <a:t/>
            </a:r>
            <a:br>
              <a:rPr lang="en-GB" sz="1800" dirty="0" smtClean="0">
                <a:latin typeface="Times New Roman" pitchFamily="18" charset="0"/>
                <a:cs typeface="Times New Roman" pitchFamily="18" charset="0"/>
              </a:rPr>
            </a:br>
            <a:r>
              <a:rPr lang="en-GB" sz="1800" i="1" dirty="0" smtClean="0">
                <a:latin typeface="Times New Roman" pitchFamily="18" charset="0"/>
                <a:cs typeface="Times New Roman" pitchFamily="18" charset="0"/>
              </a:rPr>
              <a:t/>
            </a:r>
            <a:br>
              <a:rPr lang="en-GB" sz="1800" i="1" dirty="0" smtClean="0">
                <a:latin typeface="Times New Roman" pitchFamily="18" charset="0"/>
                <a:cs typeface="Times New Roman" pitchFamily="18" charset="0"/>
              </a:rPr>
            </a:br>
            <a:r>
              <a:rPr lang="en-GB" sz="1800" dirty="0" smtClean="0">
                <a:solidFill>
                  <a:srgbClr val="FF0000"/>
                </a:solidFill>
                <a:latin typeface="Times New Roman" pitchFamily="18" charset="0"/>
                <a:cs typeface="Times New Roman" pitchFamily="18" charset="0"/>
              </a:rPr>
              <a:t/>
            </a:r>
            <a:br>
              <a:rPr lang="en-GB" sz="1800" dirty="0" smtClean="0">
                <a:solidFill>
                  <a:srgbClr val="FF0000"/>
                </a:solidFill>
                <a:latin typeface="Times New Roman" pitchFamily="18" charset="0"/>
                <a:cs typeface="Times New Roman" pitchFamily="18" charset="0"/>
              </a:rPr>
            </a:br>
            <a:endParaRPr lang="en-GB" sz="1800" dirty="0">
              <a:solidFill>
                <a:srgbClr val="FF0000"/>
              </a:solidFill>
              <a:latin typeface="Times New Roman" pitchFamily="18" charset="0"/>
              <a:cs typeface="Times New Roman" pitchFamily="18" charset="0"/>
            </a:endParaRPr>
          </a:p>
        </p:txBody>
      </p:sp>
      <p:graphicFrame>
        <p:nvGraphicFramePr>
          <p:cNvPr id="3" name="Table 2"/>
          <p:cNvGraphicFramePr>
            <a:graphicFrameLocks noGrp="1"/>
          </p:cNvGraphicFramePr>
          <p:nvPr/>
        </p:nvGraphicFramePr>
        <p:xfrm>
          <a:off x="2500298" y="2214554"/>
          <a:ext cx="3643338" cy="3708400"/>
        </p:xfrm>
        <a:graphic>
          <a:graphicData uri="http://schemas.openxmlformats.org/drawingml/2006/table">
            <a:tbl>
              <a:tblPr firstRow="1" bandRow="1">
                <a:tableStyleId>{5C22544A-7EE6-4342-B048-85BDC9FD1C3A}</a:tableStyleId>
              </a:tblPr>
              <a:tblGrid>
                <a:gridCol w="1643074"/>
                <a:gridCol w="2000264"/>
              </a:tblGrid>
              <a:tr h="370840">
                <a:tc>
                  <a:txBody>
                    <a:bodyPr/>
                    <a:lstStyle/>
                    <a:p>
                      <a:pPr algn="l"/>
                      <a:r>
                        <a:rPr lang="en-GB" sz="1800" b="0" kern="1200" baseline="0" dirty="0" smtClean="0">
                          <a:solidFill>
                            <a:schemeClr val="tx1"/>
                          </a:solidFill>
                          <a:latin typeface="Times New Roman" pitchFamily="18" charset="0"/>
                          <a:ea typeface="+mn-ea"/>
                          <a:cs typeface="Times New Roman" pitchFamily="18" charset="0"/>
                        </a:rPr>
                        <a:t>1. </a:t>
                      </a:r>
                      <a:r>
                        <a:rPr lang="en-GB" sz="1800" b="0" kern="1200" baseline="0" dirty="0" err="1" smtClean="0">
                          <a:solidFill>
                            <a:schemeClr val="tx1"/>
                          </a:solidFill>
                          <a:latin typeface="Times New Roman" pitchFamily="18" charset="0"/>
                          <a:ea typeface="+mn-ea"/>
                          <a:cs typeface="Times New Roman" pitchFamily="18" charset="0"/>
                        </a:rPr>
                        <a:t>pers</a:t>
                      </a:r>
                      <a:r>
                        <a:rPr lang="en-GB" sz="1800" b="0" kern="1200" baseline="0" dirty="0" smtClean="0">
                          <a:solidFill>
                            <a:schemeClr val="tx1"/>
                          </a:solidFill>
                          <a:latin typeface="Times New Roman" pitchFamily="18" charset="0"/>
                          <a:ea typeface="+mn-ea"/>
                          <a:cs typeface="Times New Roman" pitchFamily="18" charset="0"/>
                        </a:rPr>
                        <a:t> </a:t>
                      </a:r>
                      <a:endParaRPr lang="en-GB" b="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r>
                        <a:rPr lang="en-GB" sz="1800" b="0" kern="1200" baseline="0" dirty="0" smtClean="0">
                          <a:solidFill>
                            <a:schemeClr val="tx1"/>
                          </a:solidFill>
                          <a:latin typeface="Times New Roman" pitchFamily="18" charset="0"/>
                          <a:ea typeface="+mn-ea"/>
                          <a:cs typeface="Times New Roman" pitchFamily="18" charset="0"/>
                        </a:rPr>
                        <a:t>on / </a:t>
                      </a:r>
                      <a:r>
                        <a:rPr lang="en-GB" sz="1800" b="0" kern="1200" baseline="0" dirty="0" err="1" smtClean="0">
                          <a:solidFill>
                            <a:schemeClr val="tx1"/>
                          </a:solidFill>
                          <a:latin typeface="Times New Roman" pitchFamily="18" charset="0"/>
                          <a:ea typeface="+mn-ea"/>
                          <a:cs typeface="Times New Roman" pitchFamily="18" charset="0"/>
                        </a:rPr>
                        <a:t>onality</a:t>
                      </a:r>
                      <a:endParaRPr lang="en-GB" b="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pPr algn="l"/>
                      <a:r>
                        <a:rPr lang="en-GB" sz="1800" b="0" kern="1200" baseline="0" dirty="0" smtClean="0">
                          <a:solidFill>
                            <a:schemeClr val="dk1"/>
                          </a:solidFill>
                          <a:latin typeface="Times New Roman" pitchFamily="18" charset="0"/>
                          <a:ea typeface="+mn-ea"/>
                          <a:cs typeface="Times New Roman" pitchFamily="18" charset="0"/>
                        </a:rPr>
                        <a:t>2. </a:t>
                      </a:r>
                      <a:r>
                        <a:rPr lang="en-GB" sz="1800" b="0" kern="1200" baseline="0" dirty="0" err="1" smtClean="0">
                          <a:solidFill>
                            <a:schemeClr val="dk1"/>
                          </a:solidFill>
                          <a:latin typeface="Times New Roman" pitchFamily="18" charset="0"/>
                          <a:ea typeface="+mn-ea"/>
                          <a:cs typeface="Times New Roman" pitchFamily="18" charset="0"/>
                        </a:rPr>
                        <a:t>beha</a:t>
                      </a:r>
                      <a:endParaRPr lang="en-GB" b="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r>
                        <a:rPr lang="en-GB" sz="1800" b="0" kern="1200" baseline="0" dirty="0" err="1" smtClean="0">
                          <a:solidFill>
                            <a:schemeClr val="dk1"/>
                          </a:solidFill>
                          <a:latin typeface="Times New Roman" pitchFamily="18" charset="0"/>
                          <a:ea typeface="+mn-ea"/>
                          <a:cs typeface="Times New Roman" pitchFamily="18" charset="0"/>
                        </a:rPr>
                        <a:t>ve</a:t>
                      </a:r>
                      <a:r>
                        <a:rPr lang="en-GB" sz="1800" b="0" kern="1200" baseline="0" dirty="0" smtClean="0">
                          <a:solidFill>
                            <a:schemeClr val="dk1"/>
                          </a:solidFill>
                          <a:latin typeface="Times New Roman" pitchFamily="18" charset="0"/>
                          <a:ea typeface="+mn-ea"/>
                          <a:cs typeface="Times New Roman" pitchFamily="18" charset="0"/>
                        </a:rPr>
                        <a:t> / </a:t>
                      </a:r>
                      <a:r>
                        <a:rPr lang="en-GB" sz="1800" b="0" kern="1200" baseline="0" dirty="0" err="1" smtClean="0">
                          <a:solidFill>
                            <a:schemeClr val="dk1"/>
                          </a:solidFill>
                          <a:latin typeface="Times New Roman" pitchFamily="18" charset="0"/>
                          <a:ea typeface="+mn-ea"/>
                          <a:cs typeface="Times New Roman" pitchFamily="18" charset="0"/>
                        </a:rPr>
                        <a:t>viour</a:t>
                      </a:r>
                      <a:endParaRPr lang="en-GB" b="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pPr algn="l"/>
                      <a:r>
                        <a:rPr lang="en-GB" sz="1800" b="0" kern="1200" baseline="0" dirty="0" smtClean="0">
                          <a:solidFill>
                            <a:schemeClr val="dk1"/>
                          </a:solidFill>
                          <a:latin typeface="Times New Roman" pitchFamily="18" charset="0"/>
                          <a:ea typeface="+mn-ea"/>
                          <a:cs typeface="Times New Roman" pitchFamily="18" charset="0"/>
                        </a:rPr>
                        <a:t>3. norm</a:t>
                      </a:r>
                      <a:endParaRPr lang="en-GB" b="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r>
                        <a:rPr lang="en-GB" sz="1800" b="0" kern="1200" baseline="0" dirty="0" smtClean="0">
                          <a:solidFill>
                            <a:schemeClr val="dk1"/>
                          </a:solidFill>
                          <a:latin typeface="Times New Roman" pitchFamily="18" charset="0"/>
                          <a:ea typeface="+mn-ea"/>
                          <a:cs typeface="Times New Roman" pitchFamily="18" charset="0"/>
                        </a:rPr>
                        <a:t>al / ally</a:t>
                      </a:r>
                      <a:endParaRPr lang="en-GB" b="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pPr algn="l"/>
                      <a:r>
                        <a:rPr lang="en-GB" sz="1800" b="0" kern="1200" baseline="0" dirty="0" smtClean="0">
                          <a:solidFill>
                            <a:schemeClr val="dk1"/>
                          </a:solidFill>
                          <a:latin typeface="Times New Roman" pitchFamily="18" charset="0"/>
                          <a:ea typeface="+mn-ea"/>
                          <a:cs typeface="Times New Roman" pitchFamily="18" charset="0"/>
                        </a:rPr>
                        <a:t>4. </a:t>
                      </a:r>
                      <a:r>
                        <a:rPr lang="en-GB" sz="1800" b="0" kern="1200" baseline="0" dirty="0" err="1" smtClean="0">
                          <a:solidFill>
                            <a:schemeClr val="dk1"/>
                          </a:solidFill>
                          <a:latin typeface="Times New Roman" pitchFamily="18" charset="0"/>
                          <a:ea typeface="+mn-ea"/>
                          <a:cs typeface="Times New Roman" pitchFamily="18" charset="0"/>
                        </a:rPr>
                        <a:t>usu</a:t>
                      </a:r>
                      <a:endParaRPr lang="en-GB" b="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r>
                        <a:rPr lang="en-GB" sz="1800" b="0" kern="1200" baseline="0" dirty="0" smtClean="0">
                          <a:solidFill>
                            <a:schemeClr val="dk1"/>
                          </a:solidFill>
                          <a:latin typeface="Times New Roman" pitchFamily="18" charset="0"/>
                          <a:ea typeface="+mn-ea"/>
                          <a:cs typeface="Times New Roman" pitchFamily="18" charset="0"/>
                        </a:rPr>
                        <a:t>al / ally</a:t>
                      </a:r>
                      <a:endParaRPr lang="en-GB" b="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pPr algn="l"/>
                      <a:r>
                        <a:rPr lang="en-GB" sz="1800" b="0" kern="1200" baseline="0" dirty="0" smtClean="0">
                          <a:solidFill>
                            <a:schemeClr val="dk1"/>
                          </a:solidFill>
                          <a:latin typeface="Times New Roman" pitchFamily="18" charset="0"/>
                          <a:ea typeface="+mn-ea"/>
                          <a:cs typeface="Times New Roman" pitchFamily="18" charset="0"/>
                        </a:rPr>
                        <a:t>5. </a:t>
                      </a:r>
                      <a:r>
                        <a:rPr lang="en-GB" sz="1800" b="0" kern="1200" baseline="0" dirty="0" err="1" smtClean="0">
                          <a:solidFill>
                            <a:schemeClr val="dk1"/>
                          </a:solidFill>
                          <a:latin typeface="Times New Roman" pitchFamily="18" charset="0"/>
                          <a:ea typeface="+mn-ea"/>
                          <a:cs typeface="Times New Roman" pitchFamily="18" charset="0"/>
                        </a:rPr>
                        <a:t>combi</a:t>
                      </a:r>
                      <a:endParaRPr lang="en-GB" b="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r>
                        <a:rPr lang="en-GB" sz="1800" b="0" kern="1200" baseline="0" dirty="0" smtClean="0">
                          <a:solidFill>
                            <a:schemeClr val="dk1"/>
                          </a:solidFill>
                          <a:latin typeface="Times New Roman" pitchFamily="18" charset="0"/>
                          <a:ea typeface="+mn-ea"/>
                          <a:cs typeface="Times New Roman" pitchFamily="18" charset="0"/>
                        </a:rPr>
                        <a:t>nation</a:t>
                      </a:r>
                      <a:endParaRPr lang="en-GB" b="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pPr algn="l"/>
                      <a:r>
                        <a:rPr lang="en-GB" sz="1800" b="0" kern="1200" baseline="0" dirty="0" smtClean="0">
                          <a:solidFill>
                            <a:schemeClr val="dk1"/>
                          </a:solidFill>
                          <a:latin typeface="Times New Roman" pitchFamily="18" charset="0"/>
                          <a:ea typeface="+mn-ea"/>
                          <a:cs typeface="Times New Roman" pitchFamily="18" charset="0"/>
                        </a:rPr>
                        <a:t>6. </a:t>
                      </a:r>
                      <a:r>
                        <a:rPr lang="en-GB" sz="1800" b="0" kern="1200" baseline="0" dirty="0" err="1" smtClean="0">
                          <a:solidFill>
                            <a:schemeClr val="dk1"/>
                          </a:solidFill>
                          <a:latin typeface="Times New Roman" pitchFamily="18" charset="0"/>
                          <a:ea typeface="+mn-ea"/>
                          <a:cs typeface="Times New Roman" pitchFamily="18" charset="0"/>
                        </a:rPr>
                        <a:t>wor</a:t>
                      </a:r>
                      <a:endParaRPr lang="en-GB" b="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r>
                        <a:rPr lang="en-GB" sz="1800" b="0" kern="1200" baseline="0" dirty="0" err="1" smtClean="0">
                          <a:solidFill>
                            <a:schemeClr val="dk1"/>
                          </a:solidFill>
                          <a:latin typeface="Times New Roman" pitchFamily="18" charset="0"/>
                          <a:ea typeface="+mn-ea"/>
                          <a:cs typeface="Times New Roman" pitchFamily="18" charset="0"/>
                        </a:rPr>
                        <a:t>ry</a:t>
                      </a:r>
                      <a:endParaRPr lang="en-GB" b="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pPr algn="l"/>
                      <a:r>
                        <a:rPr lang="en-GB" sz="1800" b="0" kern="1200" baseline="0" dirty="0" smtClean="0">
                          <a:solidFill>
                            <a:schemeClr val="dk1"/>
                          </a:solidFill>
                          <a:latin typeface="Times New Roman" pitchFamily="18" charset="0"/>
                          <a:ea typeface="+mn-ea"/>
                          <a:cs typeface="Times New Roman" pitchFamily="18" charset="0"/>
                        </a:rPr>
                        <a:t>7. </a:t>
                      </a:r>
                      <a:r>
                        <a:rPr lang="en-GB" sz="1800" b="0" kern="1200" baseline="0" dirty="0" err="1" smtClean="0">
                          <a:solidFill>
                            <a:schemeClr val="dk1"/>
                          </a:solidFill>
                          <a:latin typeface="Times New Roman" pitchFamily="18" charset="0"/>
                          <a:ea typeface="+mn-ea"/>
                          <a:cs typeface="Times New Roman" pitchFamily="18" charset="0"/>
                        </a:rPr>
                        <a:t>wei</a:t>
                      </a:r>
                      <a:endParaRPr lang="en-GB" b="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r>
                        <a:rPr lang="en-GB" sz="1800" b="0" kern="1200" baseline="0" dirty="0" err="1" smtClean="0">
                          <a:solidFill>
                            <a:schemeClr val="dk1"/>
                          </a:solidFill>
                          <a:latin typeface="Times New Roman" pitchFamily="18" charset="0"/>
                          <a:ea typeface="+mn-ea"/>
                          <a:cs typeface="Times New Roman" pitchFamily="18" charset="0"/>
                        </a:rPr>
                        <a:t>ght</a:t>
                      </a:r>
                      <a:endParaRPr lang="en-GB" b="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pPr algn="l"/>
                      <a:r>
                        <a:rPr lang="en-GB" sz="1800" b="0" kern="1200" baseline="0" dirty="0" smtClean="0">
                          <a:solidFill>
                            <a:schemeClr val="tx1"/>
                          </a:solidFill>
                          <a:latin typeface="Times New Roman" pitchFamily="18" charset="0"/>
                          <a:ea typeface="+mn-ea"/>
                          <a:cs typeface="Times New Roman" pitchFamily="18" charset="0"/>
                        </a:rPr>
                        <a:t>8. </a:t>
                      </a:r>
                      <a:r>
                        <a:rPr lang="en-GB" sz="1800" b="0" kern="1200" baseline="0" dirty="0" err="1" smtClean="0">
                          <a:solidFill>
                            <a:schemeClr val="dk1"/>
                          </a:solidFill>
                          <a:latin typeface="Times New Roman" pitchFamily="18" charset="0"/>
                          <a:ea typeface="+mn-ea"/>
                          <a:cs typeface="Times New Roman" pitchFamily="18" charset="0"/>
                        </a:rPr>
                        <a:t>hei</a:t>
                      </a:r>
                      <a:endParaRPr lang="en-GB" b="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r>
                        <a:rPr lang="en-GB" sz="1800" b="0" kern="1200" baseline="0" dirty="0" err="1" smtClean="0">
                          <a:solidFill>
                            <a:schemeClr val="dk1"/>
                          </a:solidFill>
                          <a:latin typeface="Times New Roman" pitchFamily="18" charset="0"/>
                          <a:ea typeface="+mn-ea"/>
                          <a:cs typeface="Times New Roman" pitchFamily="18" charset="0"/>
                        </a:rPr>
                        <a:t>ght</a:t>
                      </a:r>
                      <a:endParaRPr lang="en-GB" b="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pPr algn="l"/>
                      <a:r>
                        <a:rPr lang="en-GB" sz="1800" b="0" kern="1200" baseline="0" dirty="0" smtClean="0">
                          <a:solidFill>
                            <a:schemeClr val="dk1"/>
                          </a:solidFill>
                          <a:latin typeface="Times New Roman" pitchFamily="18" charset="0"/>
                          <a:ea typeface="+mn-ea"/>
                          <a:cs typeface="Times New Roman" pitchFamily="18" charset="0"/>
                        </a:rPr>
                        <a:t>9. some</a:t>
                      </a:r>
                      <a:endParaRPr lang="en-GB" b="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r>
                        <a:rPr lang="en-GB" sz="1800" b="0" kern="1200" baseline="0" dirty="0" smtClean="0">
                          <a:solidFill>
                            <a:schemeClr val="dk1"/>
                          </a:solidFill>
                          <a:latin typeface="Times New Roman" pitchFamily="18" charset="0"/>
                          <a:ea typeface="+mn-ea"/>
                          <a:cs typeface="Times New Roman" pitchFamily="18" charset="0"/>
                        </a:rPr>
                        <a:t>times</a:t>
                      </a:r>
                      <a:endParaRPr lang="en-GB" b="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pPr algn="l"/>
                      <a:r>
                        <a:rPr lang="en-GB" sz="1800" b="0" kern="1200" baseline="0" dirty="0" smtClean="0">
                          <a:solidFill>
                            <a:schemeClr val="dk1"/>
                          </a:solidFill>
                          <a:latin typeface="Times New Roman" pitchFamily="18" charset="0"/>
                          <a:ea typeface="+mn-ea"/>
                          <a:cs typeface="Times New Roman" pitchFamily="18" charset="0"/>
                        </a:rPr>
                        <a:t>10. </a:t>
                      </a:r>
                      <a:r>
                        <a:rPr lang="en-GB" sz="1800" b="0" kern="1200" baseline="0" dirty="0" err="1" smtClean="0">
                          <a:solidFill>
                            <a:schemeClr val="dk1"/>
                          </a:solidFill>
                          <a:latin typeface="Times New Roman" pitchFamily="18" charset="0"/>
                          <a:ea typeface="+mn-ea"/>
                          <a:cs typeface="Times New Roman" pitchFamily="18" charset="0"/>
                        </a:rPr>
                        <a:t>rar</a:t>
                      </a:r>
                      <a:endParaRPr lang="en-GB" b="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r>
                        <a:rPr lang="en-GB" sz="1800" b="0" kern="1200" baseline="0" dirty="0" err="1" smtClean="0">
                          <a:solidFill>
                            <a:schemeClr val="dk1"/>
                          </a:solidFill>
                          <a:latin typeface="Times New Roman" pitchFamily="18" charset="0"/>
                          <a:ea typeface="+mn-ea"/>
                          <a:cs typeface="Times New Roman" pitchFamily="18" charset="0"/>
                        </a:rPr>
                        <a:t>ely</a:t>
                      </a:r>
                      <a:endParaRPr lang="en-GB" b="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Tree>
  </p:cSld>
  <p:clrMapOvr>
    <a:masterClrMapping/>
  </p:clrMapOvr>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txBody>
          <a:bodyPr>
            <a:noAutofit/>
          </a:bodyPr>
          <a:lstStyle/>
          <a:p>
            <a:pPr algn="l">
              <a:lnSpc>
                <a:spcPct val="150000"/>
              </a:lnSpc>
            </a:pPr>
            <a:r>
              <a:rPr lang="en-GB" sz="1800" dirty="0" smtClean="0">
                <a:solidFill>
                  <a:srgbClr val="FF0000"/>
                </a:solidFill>
                <a:latin typeface="Times New Roman" pitchFamily="18" charset="0"/>
                <a:cs typeface="Times New Roman" pitchFamily="18" charset="0"/>
              </a:rPr>
              <a:t>                          </a:t>
            </a:r>
            <a:br>
              <a:rPr lang="en-GB" sz="1800" dirty="0" smtClean="0">
                <a:solidFill>
                  <a:srgbClr val="FF0000"/>
                </a:solidFill>
                <a:latin typeface="Times New Roman" pitchFamily="18" charset="0"/>
                <a:cs typeface="Times New Roman" pitchFamily="18" charset="0"/>
              </a:rPr>
            </a:br>
            <a:r>
              <a:rPr lang="en-GB" sz="1800" dirty="0" smtClean="0">
                <a:solidFill>
                  <a:srgbClr val="FF0000"/>
                </a:solidFill>
                <a:latin typeface="Times New Roman" pitchFamily="18" charset="0"/>
                <a:cs typeface="Times New Roman" pitchFamily="18" charset="0"/>
              </a:rPr>
              <a:t>                          2.13. Learning new reading skills: Predicting content from illustrations </a:t>
            </a:r>
            <a:br>
              <a:rPr lang="en-GB" sz="1800" dirty="0" smtClean="0">
                <a:solidFill>
                  <a:srgbClr val="FF0000"/>
                </a:solidFill>
                <a:latin typeface="Times New Roman" pitchFamily="18" charset="0"/>
                <a:cs typeface="Times New Roman" pitchFamily="18" charset="0"/>
              </a:rPr>
            </a:br>
            <a:r>
              <a:rPr lang="en-GB" sz="1800" dirty="0" smtClean="0">
                <a:solidFill>
                  <a:srgbClr val="FF0000"/>
                </a:solidFill>
                <a:latin typeface="Times New Roman" pitchFamily="18" charset="0"/>
                <a:cs typeface="Times New Roman" pitchFamily="18" charset="0"/>
              </a:rPr>
              <a:t>                                                    B. Identifying a new skill P. 58</a:t>
            </a:r>
            <a:br>
              <a:rPr lang="en-GB" sz="1800" dirty="0" smtClean="0">
                <a:solidFill>
                  <a:srgbClr val="FF0000"/>
                </a:solidFill>
                <a:latin typeface="Times New Roman" pitchFamily="18" charset="0"/>
                <a:cs typeface="Times New Roman" pitchFamily="18" charset="0"/>
              </a:rPr>
            </a:br>
            <a:r>
              <a:rPr lang="en-GB" sz="1800" dirty="0" smtClean="0">
                <a:latin typeface="Times New Roman" pitchFamily="18" charset="0"/>
                <a:cs typeface="Times New Roman" pitchFamily="18" charset="0"/>
              </a:rPr>
              <a:t> </a:t>
            </a:r>
            <a:br>
              <a:rPr lang="en-GB" sz="1800" dirty="0" smtClean="0">
                <a:latin typeface="Times New Roman" pitchFamily="18" charset="0"/>
                <a:cs typeface="Times New Roman" pitchFamily="18" charset="0"/>
              </a:rPr>
            </a:br>
            <a:r>
              <a:rPr lang="en-GB" sz="1800" dirty="0" smtClean="0">
                <a:latin typeface="Times New Roman" pitchFamily="18" charset="0"/>
                <a:cs typeface="Times New Roman" pitchFamily="18" charset="0"/>
              </a:rPr>
              <a:t/>
            </a:r>
            <a:br>
              <a:rPr lang="en-GB" sz="1800" dirty="0" smtClean="0">
                <a:latin typeface="Times New Roman" pitchFamily="18" charset="0"/>
                <a:cs typeface="Times New Roman" pitchFamily="18" charset="0"/>
              </a:rPr>
            </a:br>
            <a:r>
              <a:rPr lang="en-GB" sz="1800" dirty="0" smtClean="0">
                <a:latin typeface="Times New Roman" pitchFamily="18" charset="0"/>
                <a:cs typeface="Times New Roman" pitchFamily="18" charset="0"/>
              </a:rPr>
              <a:t/>
            </a:r>
            <a:br>
              <a:rPr lang="en-GB" sz="1800" dirty="0" smtClean="0">
                <a:latin typeface="Times New Roman" pitchFamily="18" charset="0"/>
                <a:cs typeface="Times New Roman" pitchFamily="18" charset="0"/>
              </a:rPr>
            </a:br>
            <a:r>
              <a:rPr lang="en-GB" sz="1800" dirty="0" smtClean="0">
                <a:latin typeface="Times New Roman" pitchFamily="18" charset="0"/>
                <a:cs typeface="Times New Roman" pitchFamily="18" charset="0"/>
              </a:rPr>
              <a:t/>
            </a:r>
            <a:br>
              <a:rPr lang="en-GB" sz="1800" dirty="0" smtClean="0">
                <a:latin typeface="Times New Roman" pitchFamily="18" charset="0"/>
                <a:cs typeface="Times New Roman" pitchFamily="18" charset="0"/>
              </a:rPr>
            </a:br>
            <a:r>
              <a:rPr lang="en-GB" sz="1800" dirty="0" smtClean="0">
                <a:latin typeface="Times New Roman" pitchFamily="18" charset="0"/>
                <a:cs typeface="Times New Roman" pitchFamily="18" charset="0"/>
              </a:rPr>
              <a:t/>
            </a:r>
            <a:br>
              <a:rPr lang="en-GB" sz="1800" dirty="0" smtClean="0">
                <a:latin typeface="Times New Roman" pitchFamily="18" charset="0"/>
                <a:cs typeface="Times New Roman" pitchFamily="18" charset="0"/>
              </a:rPr>
            </a:br>
            <a:r>
              <a:rPr lang="en-GB" sz="1800" dirty="0" smtClean="0">
                <a:latin typeface="Times New Roman" pitchFamily="18" charset="0"/>
                <a:cs typeface="Times New Roman" pitchFamily="18" charset="0"/>
              </a:rPr>
              <a:t/>
            </a:r>
            <a:br>
              <a:rPr lang="en-GB" sz="1800" dirty="0" smtClean="0">
                <a:latin typeface="Times New Roman" pitchFamily="18" charset="0"/>
                <a:cs typeface="Times New Roman" pitchFamily="18" charset="0"/>
              </a:rPr>
            </a:br>
            <a:r>
              <a:rPr lang="en-GB" sz="1800" dirty="0" smtClean="0">
                <a:latin typeface="Times New Roman" pitchFamily="18" charset="0"/>
                <a:cs typeface="Times New Roman" pitchFamily="18" charset="0"/>
              </a:rPr>
              <a:t/>
            </a:r>
            <a:br>
              <a:rPr lang="en-GB" sz="1800" dirty="0" smtClean="0">
                <a:latin typeface="Times New Roman" pitchFamily="18" charset="0"/>
                <a:cs typeface="Times New Roman" pitchFamily="18" charset="0"/>
              </a:rPr>
            </a:br>
            <a:r>
              <a:rPr lang="en-GB" sz="1800" dirty="0" smtClean="0">
                <a:latin typeface="Times New Roman" pitchFamily="18" charset="0"/>
                <a:cs typeface="Times New Roman" pitchFamily="18" charset="0"/>
              </a:rPr>
              <a:t/>
            </a:r>
            <a:br>
              <a:rPr lang="en-GB" sz="1800" dirty="0" smtClean="0">
                <a:latin typeface="Times New Roman" pitchFamily="18" charset="0"/>
                <a:cs typeface="Times New Roman" pitchFamily="18" charset="0"/>
              </a:rPr>
            </a:br>
            <a:r>
              <a:rPr lang="en-GB" sz="1800" i="1" dirty="0" smtClean="0">
                <a:latin typeface="Times New Roman" pitchFamily="18" charset="0"/>
                <a:cs typeface="Times New Roman" pitchFamily="18" charset="0"/>
              </a:rPr>
              <a:t/>
            </a:r>
            <a:br>
              <a:rPr lang="en-GB" sz="1800" i="1" dirty="0" smtClean="0">
                <a:latin typeface="Times New Roman" pitchFamily="18" charset="0"/>
                <a:cs typeface="Times New Roman" pitchFamily="18" charset="0"/>
              </a:rPr>
            </a:br>
            <a:r>
              <a:rPr lang="en-GB" sz="1800" dirty="0" smtClean="0">
                <a:solidFill>
                  <a:srgbClr val="FF0000"/>
                </a:solidFill>
                <a:latin typeface="Times New Roman" pitchFamily="18" charset="0"/>
                <a:cs typeface="Times New Roman" pitchFamily="18" charset="0"/>
              </a:rPr>
              <a:t/>
            </a:r>
            <a:br>
              <a:rPr lang="en-GB" sz="1800" dirty="0" smtClean="0">
                <a:solidFill>
                  <a:srgbClr val="FF0000"/>
                </a:solidFill>
                <a:latin typeface="Times New Roman" pitchFamily="18" charset="0"/>
                <a:cs typeface="Times New Roman" pitchFamily="18" charset="0"/>
              </a:rPr>
            </a:br>
            <a:endParaRPr lang="en-GB" sz="1800" dirty="0">
              <a:solidFill>
                <a:srgbClr val="FF0000"/>
              </a:solidFill>
              <a:latin typeface="Times New Roman" pitchFamily="18" charset="0"/>
              <a:cs typeface="Times New Roman" pitchFamily="18" charset="0"/>
            </a:endParaRPr>
          </a:p>
        </p:txBody>
      </p:sp>
      <p:graphicFrame>
        <p:nvGraphicFramePr>
          <p:cNvPr id="3" name="Table 2"/>
          <p:cNvGraphicFramePr>
            <a:graphicFrameLocks noGrp="1"/>
          </p:cNvGraphicFramePr>
          <p:nvPr/>
        </p:nvGraphicFramePr>
        <p:xfrm>
          <a:off x="2143108" y="2214554"/>
          <a:ext cx="4929222" cy="2931160"/>
        </p:xfrm>
        <a:graphic>
          <a:graphicData uri="http://schemas.openxmlformats.org/drawingml/2006/table">
            <a:tbl>
              <a:tblPr firstRow="1" bandRow="1">
                <a:tableStyleId>{5C22544A-7EE6-4342-B048-85BDC9FD1C3A}</a:tableStyleId>
              </a:tblPr>
              <a:tblGrid>
                <a:gridCol w="4429156"/>
                <a:gridCol w="500066"/>
              </a:tblGrid>
              <a:tr h="370840">
                <a:tc>
                  <a:txBody>
                    <a:bodyPr/>
                    <a:lstStyle/>
                    <a:p>
                      <a:r>
                        <a:rPr lang="en-GB" sz="1800" b="0" kern="1200" baseline="0" dirty="0" smtClean="0">
                          <a:solidFill>
                            <a:schemeClr val="tx1"/>
                          </a:solidFill>
                          <a:latin typeface="Times New Roman" pitchFamily="18" charset="0"/>
                          <a:ea typeface="+mn-ea"/>
                          <a:cs typeface="Times New Roman" pitchFamily="18" charset="0"/>
                        </a:rPr>
                        <a:t>A. You have a body, a personality, a brain and behaviour.</a:t>
                      </a:r>
                      <a:endParaRPr lang="en-GB" b="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r>
                        <a:rPr lang="en-US" sz="1800" kern="1200" dirty="0" smtClean="0">
                          <a:solidFill>
                            <a:schemeClr val="tx1"/>
                          </a:solidFill>
                          <a:latin typeface="+mn-lt"/>
                          <a:ea typeface="+mn-ea"/>
                          <a:cs typeface="+mn-cs"/>
                        </a:rPr>
                        <a:t>✓</a:t>
                      </a:r>
                      <a:endParaRPr lang="en-GB" b="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r>
                        <a:rPr lang="en-GB" sz="1800" kern="1200" baseline="0" dirty="0" smtClean="0">
                          <a:solidFill>
                            <a:schemeClr val="dk1"/>
                          </a:solidFill>
                          <a:latin typeface="Times New Roman" pitchFamily="18" charset="0"/>
                          <a:ea typeface="+mn-ea"/>
                          <a:cs typeface="Times New Roman" pitchFamily="18" charset="0"/>
                        </a:rPr>
                        <a:t>B. There is a link between your body and your brain.</a:t>
                      </a:r>
                      <a:endParaRPr lang="en-GB" b="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r>
                        <a:rPr lang="en-US" sz="1800" kern="1200" dirty="0" smtClean="0">
                          <a:solidFill>
                            <a:schemeClr val="tx1"/>
                          </a:solidFill>
                          <a:latin typeface="+mn-lt"/>
                          <a:ea typeface="+mn-ea"/>
                          <a:cs typeface="+mn-cs"/>
                        </a:rPr>
                        <a:t>✓</a:t>
                      </a:r>
                      <a:endParaRPr lang="en-GB" b="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r>
                        <a:rPr lang="en-GB" sz="1800" kern="1200" baseline="0" dirty="0" smtClean="0">
                          <a:solidFill>
                            <a:schemeClr val="dk1"/>
                          </a:solidFill>
                          <a:latin typeface="Times New Roman" pitchFamily="18" charset="0"/>
                          <a:ea typeface="+mn-ea"/>
                          <a:cs typeface="Times New Roman" pitchFamily="18" charset="0"/>
                        </a:rPr>
                        <a:t>C. There is a link between your brain and your personality.</a:t>
                      </a:r>
                      <a:endParaRPr lang="en-GB" b="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r>
                        <a:rPr lang="en-US" sz="1800" kern="1200" dirty="0" smtClean="0">
                          <a:solidFill>
                            <a:schemeClr val="tx1"/>
                          </a:solidFill>
                          <a:latin typeface="+mn-lt"/>
                          <a:ea typeface="+mn-ea"/>
                          <a:cs typeface="+mn-cs"/>
                        </a:rPr>
                        <a:t>✓</a:t>
                      </a:r>
                      <a:endParaRPr lang="en-GB" b="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r>
                        <a:rPr lang="en-GB" sz="1800" kern="1200" baseline="0" dirty="0" smtClean="0">
                          <a:solidFill>
                            <a:schemeClr val="dk1"/>
                          </a:solidFill>
                          <a:latin typeface="Times New Roman" pitchFamily="18" charset="0"/>
                          <a:ea typeface="+mn-ea"/>
                          <a:cs typeface="Times New Roman" pitchFamily="18" charset="0"/>
                        </a:rPr>
                        <a:t>D. There is no link between your personality and your behaviour.</a:t>
                      </a:r>
                      <a:endParaRPr lang="en-GB" b="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r>
                        <a:rPr lang="en-GB" b="0" dirty="0" smtClean="0">
                          <a:solidFill>
                            <a:schemeClr val="tx1"/>
                          </a:solidFill>
                          <a:latin typeface="Times New Roman" pitchFamily="18" charset="0"/>
                          <a:cs typeface="Times New Roman" pitchFamily="18" charset="0"/>
                        </a:rPr>
                        <a:t>X</a:t>
                      </a:r>
                      <a:endParaRPr lang="en-GB" b="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pPr algn="l"/>
                      <a:r>
                        <a:rPr lang="en-GB" sz="1800" kern="1200" baseline="0" dirty="0" smtClean="0">
                          <a:solidFill>
                            <a:schemeClr val="dk1"/>
                          </a:solidFill>
                          <a:latin typeface="Times New Roman" pitchFamily="18" charset="0"/>
                          <a:ea typeface="+mn-ea"/>
                          <a:cs typeface="Times New Roman" pitchFamily="18" charset="0"/>
                        </a:rPr>
                        <a:t>E. You are a combination of three things.</a:t>
                      </a:r>
                      <a:endParaRPr lang="en-GB" b="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r>
                        <a:rPr lang="en-GB" b="0" dirty="0" smtClean="0">
                          <a:solidFill>
                            <a:schemeClr val="tx1"/>
                          </a:solidFill>
                          <a:latin typeface="Times New Roman" pitchFamily="18" charset="0"/>
                          <a:cs typeface="Times New Roman" pitchFamily="18" charset="0"/>
                        </a:rPr>
                        <a:t>X</a:t>
                      </a:r>
                      <a:endParaRPr lang="en-GB" b="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Tree>
  </p:cSld>
  <p:clrMapOvr>
    <a:masterClrMapping/>
  </p:clrMapOvr>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txBody>
          <a:bodyPr>
            <a:noAutofit/>
          </a:bodyPr>
          <a:lstStyle/>
          <a:p>
            <a:pPr algn="l">
              <a:lnSpc>
                <a:spcPct val="150000"/>
              </a:lnSpc>
            </a:pPr>
            <a:r>
              <a:rPr lang="en-GB" sz="1800" dirty="0" smtClean="0">
                <a:solidFill>
                  <a:srgbClr val="FF0000"/>
                </a:solidFill>
                <a:latin typeface="Times New Roman" pitchFamily="18" charset="0"/>
                <a:cs typeface="Times New Roman" pitchFamily="18" charset="0"/>
              </a:rPr>
              <a:t>                          </a:t>
            </a:r>
            <a:br>
              <a:rPr lang="en-GB" sz="1800" dirty="0" smtClean="0">
                <a:solidFill>
                  <a:srgbClr val="FF0000"/>
                </a:solidFill>
                <a:latin typeface="Times New Roman" pitchFamily="18" charset="0"/>
                <a:cs typeface="Times New Roman" pitchFamily="18" charset="0"/>
              </a:rPr>
            </a:br>
            <a:r>
              <a:rPr lang="en-GB" sz="1800" dirty="0" smtClean="0">
                <a:solidFill>
                  <a:srgbClr val="FF0000"/>
                </a:solidFill>
                <a:latin typeface="Times New Roman" pitchFamily="18" charset="0"/>
                <a:cs typeface="Times New Roman" pitchFamily="18" charset="0"/>
              </a:rPr>
              <a:t>                     2.13. Learning new reading skills: Predicting content from illustrations </a:t>
            </a:r>
            <a:br>
              <a:rPr lang="en-GB" sz="1800" dirty="0" smtClean="0">
                <a:solidFill>
                  <a:srgbClr val="FF0000"/>
                </a:solidFill>
                <a:latin typeface="Times New Roman" pitchFamily="18" charset="0"/>
                <a:cs typeface="Times New Roman" pitchFamily="18" charset="0"/>
              </a:rPr>
            </a:br>
            <a:r>
              <a:rPr lang="en-GB" sz="1800" dirty="0" smtClean="0">
                <a:solidFill>
                  <a:srgbClr val="FF0000"/>
                </a:solidFill>
                <a:latin typeface="Times New Roman" pitchFamily="18" charset="0"/>
                <a:cs typeface="Times New Roman" pitchFamily="18" charset="0"/>
              </a:rPr>
              <a:t>                                                     C.1.  Using a new skill. P. 58</a:t>
            </a:r>
            <a:br>
              <a:rPr lang="en-GB" sz="1800" dirty="0" smtClean="0">
                <a:solidFill>
                  <a:srgbClr val="FF0000"/>
                </a:solidFill>
                <a:latin typeface="Times New Roman" pitchFamily="18" charset="0"/>
                <a:cs typeface="Times New Roman" pitchFamily="18" charset="0"/>
              </a:rPr>
            </a:br>
            <a:r>
              <a:rPr lang="en-GB" sz="1800" dirty="0" smtClean="0">
                <a:latin typeface="Times New Roman" pitchFamily="18" charset="0"/>
                <a:cs typeface="Times New Roman" pitchFamily="18" charset="0"/>
              </a:rPr>
              <a:t> </a:t>
            </a:r>
            <a:br>
              <a:rPr lang="en-GB" sz="1800" dirty="0" smtClean="0">
                <a:latin typeface="Times New Roman" pitchFamily="18" charset="0"/>
                <a:cs typeface="Times New Roman" pitchFamily="18" charset="0"/>
              </a:rPr>
            </a:br>
            <a:r>
              <a:rPr lang="en-GB" sz="1800" i="1" dirty="0" smtClean="0"/>
              <a:t> </a:t>
            </a:r>
            <a:r>
              <a:rPr lang="en-GB" sz="1800" i="1" u="sng" dirty="0" smtClean="0"/>
              <a:t>Figure from Text 1</a:t>
            </a:r>
            <a:r>
              <a:rPr lang="en-GB" sz="1800" dirty="0" smtClean="0"/>
              <a:t>. The text will talk about how these three groups exist independently but overlap: there is an area of life – the triangular area at the centre of the illustration – where all three exist together. The three circles represent the three groups of people.</a:t>
            </a:r>
            <a:br>
              <a:rPr lang="en-GB" sz="1800" dirty="0" smtClean="0"/>
            </a:br>
            <a:r>
              <a:rPr lang="en-GB" sz="1800" i="1" dirty="0" smtClean="0"/>
              <a:t> </a:t>
            </a:r>
            <a:r>
              <a:rPr lang="en-GB" sz="1800" dirty="0" smtClean="0"/>
              <a:t/>
            </a:r>
            <a:br>
              <a:rPr lang="en-GB" sz="1800" dirty="0" smtClean="0"/>
            </a:br>
            <a:r>
              <a:rPr lang="en-GB" sz="1800" i="1" u="sng" dirty="0" smtClean="0"/>
              <a:t>Figure from Text 2</a:t>
            </a:r>
            <a:r>
              <a:rPr lang="en-GB" sz="1800" u="sng" dirty="0" smtClean="0"/>
              <a:t>. </a:t>
            </a:r>
            <a:r>
              <a:rPr lang="en-GB" sz="1800" dirty="0" smtClean="0"/>
              <a:t>The text will say that the neighbourhood is the largest group; inside it lives your family, and you live inside the family. The three circles represent the three groups of people. </a:t>
            </a:r>
            <a:br>
              <a:rPr lang="en-GB" sz="1800" dirty="0" smtClean="0"/>
            </a:br>
            <a:r>
              <a:rPr lang="en-GB" sz="1800" dirty="0" smtClean="0"/>
              <a:t/>
            </a:r>
            <a:br>
              <a:rPr lang="en-GB" sz="1800" dirty="0" smtClean="0"/>
            </a:br>
            <a:r>
              <a:rPr lang="en-GB" sz="1800" i="1" u="sng" dirty="0" smtClean="0"/>
              <a:t>Figure from Text 3</a:t>
            </a:r>
            <a:r>
              <a:rPr lang="en-GB" sz="1800" u="sng" dirty="0" smtClean="0"/>
              <a:t>. </a:t>
            </a:r>
            <a:r>
              <a:rPr lang="en-GB" sz="1800" dirty="0" smtClean="0"/>
              <a:t>The text will say that it is the interaction of events and your personality that decides your behaviour. The left-hand circle represents your personality; the right-hand circle represents the daily events that you are involved in. The area where the two circles overlap represents your behaviour.</a:t>
            </a:r>
            <a:r>
              <a:rPr lang="en-GB" sz="1800" i="1" dirty="0" smtClean="0">
                <a:latin typeface="Times New Roman" pitchFamily="18" charset="0"/>
                <a:cs typeface="Times New Roman" pitchFamily="18" charset="0"/>
              </a:rPr>
              <a:t/>
            </a:r>
            <a:br>
              <a:rPr lang="en-GB" sz="1800" i="1" dirty="0" smtClean="0">
                <a:latin typeface="Times New Roman" pitchFamily="18" charset="0"/>
                <a:cs typeface="Times New Roman" pitchFamily="18" charset="0"/>
              </a:rPr>
            </a:br>
            <a:r>
              <a:rPr lang="en-GB" sz="1800" dirty="0" smtClean="0">
                <a:solidFill>
                  <a:srgbClr val="FF0000"/>
                </a:solidFill>
                <a:latin typeface="Times New Roman" pitchFamily="18" charset="0"/>
                <a:cs typeface="Times New Roman" pitchFamily="18" charset="0"/>
              </a:rPr>
              <a:t/>
            </a:r>
            <a:br>
              <a:rPr lang="en-GB" sz="1800" dirty="0" smtClean="0">
                <a:solidFill>
                  <a:srgbClr val="FF0000"/>
                </a:solidFill>
                <a:latin typeface="Times New Roman" pitchFamily="18" charset="0"/>
                <a:cs typeface="Times New Roman" pitchFamily="18" charset="0"/>
              </a:rPr>
            </a:br>
            <a:endParaRPr lang="en-GB" sz="1800" dirty="0">
              <a:solidFill>
                <a:srgbClr val="FF00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2742</TotalTime>
  <Words>3174</Words>
  <Application>Microsoft Office PowerPoint</Application>
  <PresentationFormat>On-screen Show (4:3)</PresentationFormat>
  <Paragraphs>787</Paragraphs>
  <Slides>123</Slides>
  <Notes>11</Notes>
  <HiddenSlides>0</HiddenSlides>
  <MMClips>0</MMClips>
  <ScaleCrop>false</ScaleCrop>
  <HeadingPairs>
    <vt:vector size="4" baseType="variant">
      <vt:variant>
        <vt:lpstr>Theme</vt:lpstr>
      </vt:variant>
      <vt:variant>
        <vt:i4>1</vt:i4>
      </vt:variant>
      <vt:variant>
        <vt:lpstr>Slide Titles</vt:lpstr>
      </vt:variant>
      <vt:variant>
        <vt:i4>123</vt:i4>
      </vt:variant>
    </vt:vector>
  </HeadingPairs>
  <TitlesOfParts>
    <vt:vector size="124" baseType="lpstr">
      <vt:lpstr>Office Theme</vt:lpstr>
      <vt:lpstr>1.2.  B/ 2.  Real time listening. A speech of welcome. Page 12   Mr Beech: OK. Let’s begin. Welcome to the Faculty of Education. My name is Peter Beech. We all hope that you will have a great time here, and learn a lot, too, of course. OK. First, some important information about people. As I said, I’m Peter Beech. I’m the Dean of Education. That means I’m responsible for this faculty, the Faculty of Education. The bursar is Mrs Pearce. She deals with all the money, so she’s a very important person! This is Mrs Pinner. She’s the Head of Year 1, and she’s responsible for the schedule. After this meeting, Mrs Pinner is going to talk to you about your schedule for the first semester. The Accommodation Manager – that’s Mr Heel. He’s in charge of the halls of residence on the campus. And finally, Mr Ben Hill looks after the Resource Centre. Ben will help you find the information you need. OK, well that’s it from me for the moment. Oh, no. I forgot. One more very important person. Mr Mills. He helps international students if they have any problems. OK, well I will talk to you again later in Fresher's Week. Now I’ll hand over to Mrs Pinner… </vt:lpstr>
      <vt:lpstr>1.2          C   p. 12 campus                         the university buildings resources                      things to help with studying fees                               money for a course Welfare Office              place to go if you have problems JCR                               Junior Common Room SCR                              Senior Common Room hall of residence               accommodation for students on campus Students’ Union (SU)              special place for students </vt:lpstr>
      <vt:lpstr>1.2    D   p. 12   Mrs Pinner: Thank you, Mr Beech. Right. You need some information about the campus – the university buildings. Firstly, the library is near the main entrance. Next to the library there is the Resource Centre. Resources are things to help you with studying. Ben will help you find the information you need. You can do Internet research in the Resource Centre. The Administration Block is opposite the library. Go there if you have a problem with fees – that means the money for your course. Behind the Admin block is the Welfare Office. Go there if you have any other problems ... You will also find the Medical Centre behind the Admin block. OK. Next to the Admin block is the JCR and the SCR – that is the Junior Common Room and the Senior Common Room. The common rooms are for the staff, the lecturers. Then on the north of the campus are the halls of residence – in other words, the accommodation for students on campus. We have Hall A, Hall B and Hall C. Finally, there’s the Students’ Union – the SU. That’s the special place for you. There are lots of facilities for you in the SU. Go and have a look … OK. Now, as Mr Beech said, I’m going to talk to you about your schedule... </vt:lpstr>
      <vt:lpstr>1.3    B  p. 14   Assignment                       a piece of work to do on your own. Deadline                            the time to give in an assignment. Research                            reading articles. Journal                               academic magazines. Tutorial                              a small discussion.  </vt:lpstr>
      <vt:lpstr>1.3   C.     p. 14    listening for definitions   1. Food court                a place with lots of different restaurants. 2. Vending machines             which are machines with food and drink. 3. laundrette              you can wash your clothes there. 4. crèche                It’s a place to leave your children for a few hours. 5. gym               It’s a place to do exercise. </vt:lpstr>
      <vt:lpstr>1.3   D.       p. 14   identifying consonant sound  1. both                   2. campus 3. club                  4. explain 5. job                    6. pay 7. responsible       8. bursar 9. people              10. personal 11. place              12. problem </vt:lpstr>
      <vt:lpstr>1.3    E        p. 14.  Identifying vowel sounds             </vt:lpstr>
      <vt:lpstr>1.4   A   p.15    Grammar for listening: Defining   1. It’s a place for tennis and squash and football. (A sport centre) 2. It’s a person in charge of a library. (A librarian) 3. It’s a place for lectures. (A lecture hall) 4. It’s a certificate for a university course. (A degree) 5. It’s a restaurant for students. You usually serve yourself. (A cafeteria) 6. It’s a place for plays and sometimes music concerts. (A theatre) 7. It’s a place for experiments. (A lab) 8. It’s work outside the university. You visit a place and do research.  (A field trip) 9. It’s a machine for showing slides, from PowerPoint, for example.  (A projector) 10. It’s a person with a degree. (A graduate) </vt:lpstr>
      <vt:lpstr>1.4.  B)  p. 15  Defining with subject-verb-gerund  1. revising: It’s going over something again, something you have studied before. 2. contributing: It means taking part in something, like a tutorial. It means giving your ideas or your opinion. 3. parting: It means saying goodbye. 4. graduating: It means getting your degree and leaving university. 5. advising: It is telling someone what to do. 6. disagreeing: It is saying you don’t agree.</vt:lpstr>
      <vt:lpstr>         1.5 Applying new listening skills:           C P. 16   Mr Mills: Let’s start at the beginning. Greetings – I mean, saying hello to someone. When you meet someone for the first time, you can say ‘Pleased to meet you’ or ‘How do you do?’. Some English people just say ‘Hi’ or ‘Hello’. All of these are fine. Secondly, be careful when you address people. You can’t use titles – I mean Mr, Mrs, Professor – with a first name, like Mr John, or Mrs Mary or Professor Michael. You must use the surname with a title – Mr Williams, Mrs Pearce, Professor Jones. By the way, you call most lecturers at a British university Mr or Mrs or Miss. We only use Doctor if he or she has a PhD. Oh, and Professor. In Britain, a Professor is usually the head of department or faculty. Do not call all lecturers Professor. Handshakes – shaking hands. We do shake hands a lot in Britain but not with colleagues, that is, people we work with or study with. So don’t offer to shake hands with the other students every time you meet them. What about eye contact? I mean, looking at people. Perhaps, in your country, it is polite to look down when you are talking to an older person, or a person of the opposite sex. But not in Britain. Look people in the eye – your lecturers, the Professor, even the Vice Chancellor. They will not think you are disrespectful. The next thing is social distance – in other words, how close you should stand to people. In Britain, we stand about 60 centimetres away from colleagues – that’s about arm’s length. Next, gender equality. Gender means sex – male or female. So gender equality is the way we think about men and women in Britain. Basically, men and women are equal. You may have male lecturers, or female lecturers or a combination, but they are all equal – same pay, same level in the university. Finally, participation, which means taking part in something. Lecturers sometimes ask questions during a lecture and they expect you to answer. They sometimes ask for questions at the end of a lecture. It is good to ask questions if you are not sure about something. And of course, lecturers expect active participation in a tutorial. </vt:lpstr>
      <vt:lpstr>Slide 11</vt:lpstr>
      <vt:lpstr>1.5    D) Transferring information P. 16                 </vt:lpstr>
      <vt:lpstr>1.7. Real Time Speaking. Education in the UK. B    Page. 18           </vt:lpstr>
      <vt:lpstr>1.8 Learning new speaking skills: Giving general and personal information  Identifying a new skill (1) Page. 20               </vt:lpstr>
      <vt:lpstr>1.10 Applying new speaking skills: What is a good teacher? C . Page. 22     Researching information                    </vt:lpstr>
      <vt:lpstr>1.11  A. Developing vocabulary page 23                   </vt:lpstr>
      <vt:lpstr>                            1.11. B. Developing independent learning                                                       page. 23     1- topic.     2- secondary.     3- primary.     4- experiment.     5- recording.     6- data.</vt:lpstr>
      <vt:lpstr>1.12  C. Understanding vocabulary in context page. 24           </vt:lpstr>
      <vt:lpstr>1.13  A. Reviewing vocabulary  page. 26           </vt:lpstr>
      <vt:lpstr>1.13  B. Identifying a new skill (1) page. 26</vt:lpstr>
      <vt:lpstr>1.13 C. Identifying a new skill (2) page. 26  Staff at Greenhill University  We are delighted to welcome you to the university. We would like to introduce you to some of the staff so you know who to go to if you have any problems. ------------------------------------------------------ University Sports Club Do you want to get fit, or just have some fun with friends? Come and join the university’s own sports club in the Sports Centre near the main entrance.  ------------------------------------------------------   Using the projector It is easy to use the projector in each tutorial room if you follow these simple instructions.  --------------------------------------------------------------  IT Services and Support We’re here to make sure you stay connected everywhere on the campus.  --------------------------------------------------------------  IMPORTANT NOTICE Portable Electrical Equipment. In accordance with the Electricity at Work regulations 1990, we must test all electrical equipment for safety. --------------------------------------------------------------</vt:lpstr>
      <vt:lpstr>Using your own PC / laptop All rooms in the halls of residence have Internet connections free of charge. Note: This is not wireless. You must buy a cable from the IT Support Office. ---------------------------------------------  Inspection day Please leave all electrical equipment on your desk on the day of the inspection. Each items costs £1.10. The inspector will put a sticker on each safe item. ---------------------------------------------  Mr Mills is in charge of ISS, the International Student Support service. Go to Mr Mills if you want extra help with your English, for example. ---------------------------------------------  Opening hours 7.00 a.m.–10.00 p.m. Monday to Friday 9.00 a.m.– 6.00 p.m. Saturday and Sunday ----------------------------------------------  • Switch on the device. (The Power On switch is on the underside.) • Switch on your laptop. • Go to PowerPoint on your laptop.</vt:lpstr>
      <vt:lpstr>1.14  A. Grammar for reading: Imperatives; time phrases with present and past Page. 27  Be careful … with your credit card details. Don’t click … on links in e-mails from strangers. Don’t open … e-mail attachments if you don’t know the sender. Install … a good antivirus program. Never give … your name and address in a chat room. Protect … your data with a password. Turn off … wireless and Bluetooth in public Don’t believe … everything you read.</vt:lpstr>
      <vt:lpstr>1.14  B. Predicting time with time phrases Page. 27           </vt:lpstr>
      <vt:lpstr>1.15  C.1. Understanding advice Page. 28           </vt:lpstr>
      <vt:lpstr>                                                                1.15                                             C.2. Understanding advice                                                              Page. 28 a. Because you will get good marks. b. Because the information is organized, books are checked and the librarian can help. c. Because when the library is closed or the book you want is out. Then you must use the internet. d. Because they are commercial, trying to sell you something. e. Because nobody has checked these sites. f. Because these are not commercial sites. g. Because it is not an academic site. h. Because you must avoid plagiarism. i. Because you must avoid plagiarism.</vt:lpstr>
      <vt:lpstr>                                                                           1.15                                                             D. Present or past?                                                                       Page. 28              </vt:lpstr>
      <vt:lpstr>                                                                           1.15                                                             D. Present or past?                                                                       Page. 28              </vt:lpstr>
      <vt:lpstr>                                                                                Page. 30          Knowledge quiz: Education                                                                        parts of a campus – 1.2 Real-time listening customs – 1.5 Applying new listening skills pictures – 1.4 Grammar for listening types of school in the UK – 1.7 Real-time speaking good teacher / bad teacher – 1.10 Applying new speaking skills advice to new student – 1.12 and 1.15 reading texts: Life at university and Research at university              </vt:lpstr>
      <vt:lpstr>                         1.16 Vocabulary for writing. Getting into a university                                                  A. Activating ideas                                                            Page. 31                   • Get certain qualifications (school-leaving certificate at a particular level).                  • Complete a form (when?).                  • Complete a form and send it in by a certain date (students may need to send                   photos and references, copies of certificates, etc., with the form).                  • Go for an interview.</vt:lpstr>
      <vt:lpstr>                                      1.16                                       B. Understanding new vocabulary                                        Page. 31                    1. apply.                    2. application .                    3. details.                    4. qualifications.                    5.level.                    6. complete.                    7. applying.                    8. experience.                    9. hobbies.                   10. referee.</vt:lpstr>
      <vt:lpstr>                          1.16                          C. Developing independent learning                           Page. 31                           1. apply is the root.                          2. deletion, organization, qualify, editor, hobbies.</vt:lpstr>
      <vt:lpstr>                           1.17                            A. Understanding a discourse structure (1)                            Page. 32                • used more than one letter for each space                • not used black ink                • written in the last column                • put crosses in boxes (not ticks) and used more than one box                • not written date in correct format </vt:lpstr>
      <vt:lpstr>                                       1.17 C. Understanding a discourse structure (2)                                                                   Page. 32  Personal Statement My name is Olivia Amanda Martins and I am eighteen years old. I am British. I was born in London on 15th April 1992. I am single. I live in Lymington on the south coast of England. I am applying for the BA course in Education. I want to study Education because I enjoy learning about this subject very much. I am particularly interested in primary education. I hope to become a primary teacher. I attended Pennington Primary School from September 1998 to July 2004. I went to Lymington Secondary School from September 2004 to July 2009. Then I enrolled at sixth form college. I am studying at Brockenhurst Sixth Form College now. I started in September 2009. I am taking English, Psychology and Drama in the sixth form. At the end of secondary school, I obtained ten GCSEs in a wide range of subjects, including Maths, Biology and French. Next year, I hope to get a B in English and Psychology and a C in Drama. I am trained in first aid, and I also have a life-saving certificate. At secondary school, I was the captain of the girls’ football team. Out of school, I go to Guides. I also participate in a local youth theatre. At the moment, I am working part-time for a local publishing company. I am doing research for a series of books for primary children. In conclusion, I am a hardworking student. I get on well with people of all kinds. I believe that primary teaching is the career for me because I like working with young children.    </vt:lpstr>
      <vt:lpstr>                              1.17                              D. Producing key patterns                             Page. 32                   1. Full name                   2. Place and date of birth                   3. Names of schools and dates                   4. Place of study                   5. Subjects and/or exams                   6. Hobbies, part time jobs, etc. </vt:lpstr>
      <vt:lpstr>         1.18 Learning new writing skills. Paragraphs from a Personal Statement             A. Developing vocabulary             page 34                1. a. increase                 f. study                 b. eighteen                g. teach                 c. faculty                   h. mean                 d. read                       i. leave                 e. details                    j. degree</vt:lpstr>
      <vt:lpstr>         1.18 Learning new writing skills. Paragraphs from a Personal Statement                                                   B. Identifying a new skills   page 34               </vt:lpstr>
      <vt:lpstr>   1.19  Grammar for writing:    Present simple; present continuous   Page. 35    A. 1.    Nationality, age, marital status (married, single, divorced, etc.), home     town, place, hobby </vt:lpstr>
      <vt:lpstr>1.19  Grammar for writing: Present simple; present continuous Page. 35 A.  2.        </vt:lpstr>
      <vt:lpstr>               1.19  Grammar for writing:                Present simple; present continuous                Page. 35                B.1.         a. I like studying science.         b. I love teaching young children new things.         c. I enjoy learning mathematics.         d. I want to do a course in medicine.         e. I hope to become a doctor. </vt:lpstr>
      <vt:lpstr>                                                    1.19  Grammar for writing:                                                     B.2  Present continues =  I’m in the middle of doing something. It means that an action has started but not finished yet.  * Subject + am, is, are + verb (ing) eg. I am studying. * Negation   Subject + am, is, are (not)+ verb (ing) * Interrogative Verb be + subject + verb (ing)</vt:lpstr>
      <vt:lpstr>    1.20 Applying new writing skills:     A Personal Statement     A. Reviewing vocabulary.       Page 36       1. apply to a university      2. attend a school / university      3. complete a form      4. enrol at a college      5. have a certificate      6. lead a group / club      7. obtain certificates      8. play a sport / musical instrument      9. study a subject     10. take exams</vt:lpstr>
      <vt:lpstr>    1.20 Applying new writing skills:     B. Key writing stages     Page 36      The TOWER of writing.     T = Think      O = Organize.     W = Write      E= Edit      R= Rewrite.</vt:lpstr>
      <vt:lpstr>                                                Portfolio: Activities and clubs                                                  Page 37                                                 A. Activating ideas.      </vt:lpstr>
      <vt:lpstr>                                                Portfolio: Activities and clubs                                                  Page 37                                                group (1).  1.24   IT stands for information technology so the IT Club is for anyone interested in computers. Do you like playing games on your computer? Do you use Word or Excel? Do you send e-mails? Would you like to learn how computers work? Then this club is for you. We meet at 12.30 p.m. on Wednesdays, in the IT Room of course, which is next to Room 16 on the ground floor. The meetings last for one hour so we finish at 1.30 p.m. There is something for everyone. You don’t need to bring your laptop. There are 20 computers in the IT room. What do we do in the meetings? Well, you can learn the latest computer game, get help with computer applications, like Word and Excel, or you can even learn to program in C++.    </vt:lpstr>
      <vt:lpstr>                                                Portfolio: Activities and clubs                                                  Page 37                                                group (2).  1.25   We are looking for new members for the Debating Society. What is the Debating Society? Well, a debate – that’s D-E-B-A-T-E – is like a conversation between two people. But in a debate, one person likes something, and the other person doesn’t like it. There are two speeches – one from each person. Then the audience, that’s the other members of the Debating Society, the audience chooses between the two people. So who is the Debating Society for? Well, two kinds of people. Firstly, people who like to speak in public, in front of a group of people. Secondly, for people who like to listen to ideas and opinions. We meet straight after school in the school hall on Thursdays for an hour – so that’s from 4.00 p.m. To 5.00 p.m. Each week, there is a debate. You can lead a debate or just sit in the audience and choose the best speaker at the end.  </vt:lpstr>
      <vt:lpstr>                                                Portfolio: Activities and clubs                                                  Page 37                                                 B. Gathering information (1). Group 1. 1.24            </vt:lpstr>
      <vt:lpstr>                                                Portfolio: Activities and clubs                                                  Page 37                                                 C. Gathering information (2).                                                            </vt:lpstr>
      <vt:lpstr>Theme 2</vt:lpstr>
      <vt:lpstr>2.1. B. Understanding vocabulary in context Page. 43 A person is an individual. Psychology is about individuals. Psychologists ask questions like: What is the mind? How does it control human behaviour? People have relationships with other people. Sociology is about human behaviour in groups. Sociologists ask questions like: Why do people form groups? Why do groups sometimes behave badly? In the diagram, the circle for my family is separate from the other three circles. Why? Because my family is different from my friends, my neighbours and my colleagues. Why are these three circles linked? Because some of my friends live in my neighbourhood and some of my friends are also my colleagues. Sociologists call the four inner circles the primary groups. The people in your primary groups are very important to you.</vt:lpstr>
      <vt:lpstr>2.1. C. developing vocabulary. Page 43.  1. Oh that’s the person. You know, the person who studies human behaviour. (sociologist) 2. Well, it’s a science. It’s the study of the mind, I think. (psychology) 3. That’s where children go. From about 5 to 11 years, isn’t it? (primary school) 4. It’s a physical part of your body. The organ in your head. (brain) 5. It’s everyone in the world. We are thinking of them as one group. (human race) 6. Well, I think it means ‘one person’. (individual)</vt:lpstr>
      <vt:lpstr>2.2.  Real-time listening. An introductory to sociology  A.  Activating ideas. Page 44  Answers depend on the students. Here are some suggestions:  1. Humans have always lived in groups. 2. People live in groups to bring up children, to protect each other from danger, through friendship, because of a common interest, to farm / produce goods. 3. Students may suggest: peaceful protests, religious gatherings, family events, etc. 4. Groups of people behave badly because the members of the group feel they can hide their individual identity behind the group’s overall identity, and so escape being accused of bad behaviour personally. Groups also behave badly because individuals feel stronger – and so more able to act – when they are in a group of people with similar ideas to their own. </vt:lpstr>
      <vt:lpstr>                       2.2.  Real-time listening. An introductory to sociology                                    B.  Predicting content. Page 44                                         1. a man called ✓                                            2. at that time ✓                                            3. he said ✓                                            4. he wrote a famous book ✓                                            5. human behaviour ✓                                            6. in mathematics                                            7. in the 14th century ✓                                            8. in the future                                            9. in the past ✓                                           10. next year </vt:lpstr>
      <vt:lpstr>                       2.2.  Real-time listening. An introductory to sociology               C.  Showing comprehension. Page 44  Part 1: a Part 2: c Part 3: a Part 4: b Part 5: c</vt:lpstr>
      <vt:lpstr>                       2.2.  Real-time listening. An introductory to sociology                              D.  Remembering real-world knowledge. Page 44  Aims: ‘To study, understand and predict human behaviour in groups.’ Comte: 1838 ‘Human behaviour has rules and patterns.’ Plato: 4th century BCE ‘People live in groups for friendship and safety.’ ‘Groups must have rules of behaviour.’ Ibn Khaldun: 14th century ‘Groups are like animals. They are born, they grow and then they die. This happens to all groups.’ Marx: 1848 ‘People from different groups must fight each other.’ Weber: 1904 ‘There are three important things for groups. They are religion, work and money.’ Giddens: 1984 ‘People make society … then society makes people.’ (Also, ‘People make groups, then groups make people.’)</vt:lpstr>
      <vt:lpstr>            2.3.  Learning new listening skills. Recognizing time signpost.       A. Reviewing key words. Page 46             </vt:lpstr>
      <vt:lpstr>                                    2.3.  Learning new listening skills.                                         C. Recognizing time signpost.                                                          Page 46                      1. In 1789, there were a lot of changes in France.                     2. In the 1970s, there was a lot of research into sociology.                     3. At one time, people thought the mind was in the heart.                     4. Later, scientists found that the brain controlled the body.                     5. Nowadays, a lot of sociologists talk about the philosopher Confucius.                     6. Today, university students study philosophers from Ancient Greece.                     7. In the nineteenth century, the term gender studies didn’t exist.                     8. In 1904, Weber wrote a famous book. </vt:lpstr>
      <vt:lpstr>  2.3.  Learning new listening skills.  C. Recognizing time signpost. .Page 46             </vt:lpstr>
      <vt:lpstr>                                       2.3.  Learning new listening skills.                                              D. Identifying vowel sounds.                                                            Page 46                                              a. Do you all have a book?                                                  b. Let me start with …                                                 c. It’s an important part of the topic.                                                 d. He’s called ‘The Father of Sociology’.                                                 e. He began writing in 1957.                                                 f. It’s important to understand this.  </vt:lpstr>
      <vt:lpstr>                                      2.3.  Learning new listening skills.                                           D. Identifying vowel sounds.                                                          Page 46                                                           a. /æ/                                                          b. /ɑ:/                                                          c. /ɑ:/                                                          d. /ɑ:/                                                          e. /æ/                                                          f. /æ/  </vt:lpstr>
      <vt:lpstr>                     2.4.  Grammar for listening. Recognizing past-time tense                                           A. 1. Recognizing time from verb form (1).                                                          Page 47                                 1. are                        5. go                                   9. had                                2. were                     6. went                              10. have                                3. became                7. grew                                4. become                8. grow   ...............................................................................................................................                                1. present                5. present                  9. past                                    2. past                     6. past                       10. present                                    3. past                     7. past                                    4. present                8. present    </vt:lpstr>
      <vt:lpstr>                     2.4.  Grammar for listening. Recognizing past-time tense                                           A. 2. Recognizing time from verb form (1).                                                          Page 47                                                                           1. He’s a sociologist.                                           2. He was a psychologist.                                           3. They knew the answer.                                           4. We know the reason.                                           5. I made a mistake.                                           6. They thought about important questions.                                           7. People say sociology is not a real science.                                           8. Most of the students take two main subjects.                                           9. The assignment was difficult.                                          10. He did experiments to check his ideas. </vt:lpstr>
      <vt:lpstr>                     2.4.  Grammar for listening. Recognizing past-time tense                                           A. 2. Recognizing time from verb form (1).                                                          Page 47                                                                                  1. present                  2. past                                                 3. past                       4. present                                                 5. past                       6. past                                                 7. present                  8. present                                                 9. past                       10. past </vt:lpstr>
      <vt:lpstr>                     2.4.  Grammar for listening. Recognizing past-time tense                                           B. 1. Recognizing time from verb form (2).                                                          Page 47                               1. predict                      6. deleted               11. collect                                      2. predicted                  7. contributed        12. graduate                               3. contribute                8. record                 13. edit                               4. graduated                9. delete                  14. recorded                               5. collected                 10. edited. .......................................................................................................................................                            1. present                       6. past                      11. present                             2. past                             7. past                      12. present                             3. present                       8. present                13. present                             4. past                             9. present                14. past                             5. past                            10. past                                                         </vt:lpstr>
      <vt:lpstr>                     2.4.  Grammar for listening. Recognizing past-time tense                                           B. 2. Recognizing time from verb form (2).                                                          Page 47                                           1. We predicted the results.                                         2. I contribute to tutorials.                                         3. They graduate in the summer.                                         4. We collected a lot of data.                                         5. The scientists record their results in a table.                                         6. I edited my work.   .........................................................................                                             1. past               2. present            3. present                                             4. past              5. present             6. past                                                                            </vt:lpstr>
      <vt:lpstr>                     2.4.  Grammar for listening. Recognizing past-time tense                                  C.1.Recognizing time from time expressions                                                             Page 47                                          1. They called these people philosophers.                                        2. The problems happened lots of times.                                        3. Scientists analyze data.                                        4. Some students drop Geography.                                        5. They managed three shops.                                        6. Many students plagiarize the articles on Wikipedia.   .........................................................................                                            1. past              2. past                 3. present                                            4. present         5. past                 6. present                                </vt:lpstr>
      <vt:lpstr>                     2.4.  Grammar for listening. Recognizing past-time tense                                  C.2.Recognizing time from time expressions                                                             Page 47                          1. At one time, they called these people philosophers.                        2. In the past, the problems happened lots of times.                        3. Nowadays, scientists analyze data.                        4. Every year, some students drop Geography.                        5. In the 1990s, they managed three shops.                        6. Today, many students plagiarize the articles on Wikipedia.   .........................................................................                                            1. past              2. past                 3. present                                            4. present         5. past                 6. present                                </vt:lpstr>
      <vt:lpstr>                    2.5 Applying new listening skills: An introduction to psychology                                                 A. Reviewing vocabulary                                                             Page. 48                             1. human behaviour                        5. main aims                              2. modern sociologists                    6. famous book                              3. important people                        7. people in groups                              4. twentieth century                        8. in the past</vt:lpstr>
      <vt:lpstr>                    2.5 Applying new listening skills: An introduction to psychology                                                 B. Activating knowledge                                                            Page. 48    In today’s talk, I’m going to answer some very basic questions about psychology: First, what is it? Secondly, how does psychology help us in our day-to-day lives? Finally, who are the important names in the history of psychology? OK, let’s answer the first question. What is psychology? Psychology is the study of the mind. It is not the study of the brain. The brain is physical. You can see a brain, you can touch it, you can even cut it open. The mind is in the brain but you can’t see it or touch it. We now believe that the mind controls our behaviour. So psychologists study the human mind. Then they try to understand human behaviour. We must understand the mind. Then we can understand the way we think. We can understand the things we say. We can understand the things we do.</vt:lpstr>
      <vt:lpstr>   </vt:lpstr>
      <vt:lpstr>                               2.5 Applying new listening skills: An introduction to psychology                                                               C. Applying a key skill.                                                                          Page. 48   A long time ago, in the 4th century BCE, the Greek philosopher Aristotle wrote the first book about the mind. It was called Para Psyche. Psyche means ‘mind’ in ancient Greek. Para means ‘about’. In the 17th century, Locke in England and Descartes in France asked the same question: How do the mind and the body work together? At that time, we called these people philosophers, not psychologists. They thought about important questions but they did not do scientific experiments. In 1879, a German scientist, Wilhelm Wundt, opened the first psychology school. The science of Psychology was born. At the end of the 19th century, Ivan Pavlov in Russia asked the question: How do people learn? He did experiments to check his ideas. In the early 1900s, Sigmund Freud in Germany asked: What do dreams mean? At the same time, Watson, an American, said: We can only study behaviour. We cannot study the mind. But in 1967, Ulric Neisser said: ‘We must study the mind’. It was the start of cognitive psychology. Cognitive means ‘knowing’.</vt:lpstr>
      <vt:lpstr>                        2.5 Applying new listening skills: An introduction to psychology                                                      C. 1. Applying a key skill.                                                                   Page. 48       </vt:lpstr>
      <vt:lpstr>                               2.5 Applying new listening skills: An introduction to psychology                                                         C.2. Applying a key skill.                                                                      Page. 48   Finally, I want to mention three modern psychologists. Elizabeth Loftus was born in 1944. In 1970, she obtained a PhD in Psychology. At that time, she was interested in learning. But in 1974, she started to study memory. Today, she works with the police in criminal cases. Stephen Pinker was born in 1954. In 1979, he obtained his doctorate in Psychology. In 1994, Pinker wrote a famous book called The Language Instinct. At that time, he was a Psychology teacher. Today he does a lot of research into language and the mind. Elizabeth Spelke was born in 1949. In the 1980s, she carried out experiments on babies and young children. In 2000, Elizabeth Spelke described new ideas about the minds of babies. Today, she teaches Psychology in the USA.   </vt:lpstr>
      <vt:lpstr>                        2.5 Applying new listening skills: An introduction to psychology                                                   C.2. Applying a key skill.                                                                Page. 48   Loftus: She is / was interested in learning. She works / worked with the police. Pinker: He is / was a psychology teacher. He does / did research into language and the mind. Spelke: She described / describes new ideas about babies. She teaches / taught psychology in the USA. </vt:lpstr>
      <vt:lpstr>                                                      Speaking: Human behaviour                                         2.6 Vocabulary for speaking: Personality                                              B. Understanding new vocabulary                                   Presenter: Conversation 1.                                  Voice A: Do you like being on your own?                                 Voice B: It depends. Sometimes I like being with other people.                                 Presenter: Conversation 2.                                Voice A: Is personality the same as behaviour?                                Voice B: Well, I think it influences behaviour.                                Presenter: Conversation 3.                                Voice A: What is personality?                                Voice B: I think it’s similar to behaviour.                                 Presenter: Conversation 4.                                Voice A: Can people change their behaviour?                                Voice B: Yes, but they can’t change completely.  </vt:lpstr>
      <vt:lpstr>                             2.7 Real-time speaking: Personality vs behaviour                              A. Previewing vocabulary. Page 50                                            a. be'haviour                                           b. 'changes                                           c. com'pletely                                           d. de'pend                                           e. 'difference (two syllables)                                           f. 'friendly                                           g. im'portant                                           h. 'influences                                           i. perso'nality                                           j. situ'ation </vt:lpstr>
      <vt:lpstr>                             2.7 Real-time speaking: Personality vs behaviour                              B. Studying Model. Page 50     </vt:lpstr>
      <vt:lpstr>                             2.7 Real-time speaking: Personality vs behaviour                              C. Practising model. Page 50                              a. An aggressive person / acts / in one way.                                b. There is no difference / between personality / and behaviour.                                c. Behaviour changes / for each situation.                               d. In the same situation / a friendly person acts / in a different way /                                 from an aggressive person.                                                            e. You learn / good behaviour / when you’re a child.                                F. Your personality / depends on your friends, / the places you go, /                                and so on.   </vt:lpstr>
      <vt:lpstr>                             2.7 Real-time speaking: Personality vs behaviour                              D. Speaking accurately. Page 50                                 1.                                 b. Psychology and sociology they both predict human behaviour.                                f. Your happiness partly depends with on your family.                                g. My mother doesn’t like to be on her own.  </vt:lpstr>
      <vt:lpstr>                             2.7 Everyday English: Asking for information                              A. Activating Ideas. 51                                Library:                                author, title, borrow, lend, out, card, form, passport photo, (assistant),                                librarian, copy                                                            Bookshop:                                student discount, author, title, buy, price, in stock, card,  assistant,                             cashier, copy </vt:lpstr>
      <vt:lpstr>                             2.8 Learning new speaking skills. Talking turns                              A. Saying consonants. P. 52                                  </vt:lpstr>
      <vt:lpstr>                             2.8 Learning new speaking skills. Talking turns                              C. Saying consonants. P. 52                                                 a. I found a good article in the library.                                     b. I think we should discuss sociology first.                                     c. Well, what is the difference between them?                                     d. I read that a lot of psychologists are women.                                     e. OK, and what about old people?                                     f. I found a quote about that on the Internet.                                     g. Yes, but that’s not a new idea.                                     h. I heard that it’s an interesting website. </vt:lpstr>
      <vt:lpstr>                             2.8 Learning new speaking skills. Talking turns                              D.2 Saying consonants. P. 52            Presenter: Example 1. Student A: Well I’ve seen a – Student B: I’ve got a good quote here from the article. Presenter: Example 2. Student C: … and that’s all really. That’s all I wanted to say. Yes, that’s all. Student D: Hmm. OK. I think it’s an interesting idea. Presenter: Example 3. Student E: I read that psychologists and sociologists don’t help in our everyday life. Student F: Well I read something different. I have it here. Presenter: Example 4. Student G: There is one more thing that I found. It was on the Internet. Student H: I looked on the Internet too. I saw an article there. Presenter: Example 5. Student I: So maybe we should work in pairs to find the information. What do you think? Student J: I think that’s a good idea.                                      </vt:lpstr>
      <vt:lpstr>                             2.8 Learning new speaking skills. Talking turns                              D.2 Saying consonants. P. 52                                  1. bad – B does not wait for A to finish the sentence                         2. good – A has finished and has no further ideas                         3. good – B hears A’s voice go down                         4. bad – B does not wait for A to express all ideas                         5. good – B waits for What do you think? And responds                                      </vt:lpstr>
      <vt:lpstr>                             2.9 Grammar for speaking. Modal can                              A. Talking about possibility. P. 53                                  Possible answers    1. Psychologists can predict individual behaviour.    2. Sociologists can predict group behaviour.    3. In Britain, children can leave school at 16.    OR Children can leave school at 16 in Britain.    4. Babies can talk when they are three years old.    5. Young people in Britain can learn to drive when they are 17.                                      </vt:lpstr>
      <vt:lpstr>                             2.9 Grammar for speaking. Modal can                              B. Asking about possibility. P. 53                                      1. Can  psychologists predict individual behaviour?      A/ Yes, they can.    2. Can  sociologists predict group behaviour?      A/ Yes, they can. Or No, they cannot.    3. In Britain, can children leave school at 16?    OR Can children leave school at 16 in Britain?    4. Can babies talk when they are three years old?    5. Can young people in Britain learn to drive when they are 17?                                      </vt:lpstr>
      <vt:lpstr>                                                        2.9 Grammar for speaking. Modal can                              C. Consolidation. P. 53               1. Can you lend me a pen?    2. Can I borrow a pen from you?    3. Can you show me the way to the gym?    4. How can I join the sports centre?    5. How many books can you borrow from the library?    6. Where can I learn to speak Spanish?                                                             </vt:lpstr>
      <vt:lpstr>                                                        2.10. Applying new speaking skill.                               A. Reviewing sounds. P. 54                  a. An aggressive person acts in one way. /æ/                   b. It’s hard to understand the mind. /ɑ:/, / æ /                  c. Your personality depends on many things. / æ /                  d. How long does this lecture last? /ɑ:/                  e. The question has two parts. / æ /, /ɑ:/  </vt:lpstr>
      <vt:lpstr>                                                        2.10. Applying new speaking skill.                               B. Reviewing vocabulary. P. 54                     </vt:lpstr>
      <vt:lpstr>                                                                   2.11. Applying new speaking skill.                                            A. Reviewing vocabulary. P. 55             1. alone        2. human         3. family           4. belong      5. colleague     6. behaviour          7. religion     8. individual     9. relationship    10. neighbourhood                    </vt:lpstr>
      <vt:lpstr>                                                        2.11. Applying new speaking skill.                               B. 1. Recognizing patterns. P. 55                                   a. They are plural noun.                              b. She is adverb or frequency adverb happy.                              c. Noun – singular or plural came late.                              d. He is a very adjective person.                              e. What is your noun?                              f. Do you verb a lot?                  </vt:lpstr>
      <vt:lpstr>                                                                              2.11. Applying new speaking skill.                                                                                   B. 2. Recognizing patterns. P. 55                                           a. They are teenagers / bullies or rude / stupid / miserable / kind / unkind / normal.                                                                                             b. She is always / usually / often / sometimes / rarely / never happy.                         c. Everybody / Everyone / Nobody / No one came late.                         d. He is a very rude / stupid / miserable / kind / unkind / normal person.                         e. What is your height / weight / background / race?                         f. Do you worry a lot?  </vt:lpstr>
      <vt:lpstr>                                                                        2.11. Applying new speaking skill.                                                                             C. Developing Vocabulary. P. 55                                                                       1. kind / unkind – opposites                                                 2. always / never – opposites                                                 3. usually / often – similar meaning                                                 4. everybody / no one – opposites                                                 5. everyone / everybody – similar meaning                                                 6. height / weight – connected with the body                                                 7. physically / mentally – opposites    </vt:lpstr>
      <vt:lpstr>                                                                        2.12. Real time reading. Why do you people like you?                                              B. Making and checking hypothesis. P. 56   1. The text will answer the question at the end of the first paragraph: Which part of a person is the most important? 2. Answers depend on the students. 3.  a. Personality and behaviour.      b. I don’t like my hair (or my mouth, or my ears, etc.). / I’m stupid because I can’t do maths (or remember names, or understand science, etc).      c. He is a kind person. She is always happy. He often helps people. She never says bad things about people.   </vt:lpstr>
      <vt:lpstr>                                                                        2.12. Real time reading. Why do you people like you?                                              B. Making and checking hypothesis. P. 56   1. The text will answer the question at the end of the first paragraph: Which part of a person is the most important? 2. Answers depend on the students. 3.  a. Personality and behaviour.      b. I don’t like my hair (or my mouth, or my ears, etc.). / I’m stupid because I can’t do maths (or remember names, or understand science, etc).      c. He is a kind person. She is always happy. He often helps people. She never says bad things about people.   </vt:lpstr>
      <vt:lpstr>                                                                2.12. Real time reading. Why do you people like you?                                              C. Understanding Vocabulary in context. P. 56            </vt:lpstr>
      <vt:lpstr>                                                                2.13. Learning new reading skills: Predicting content from illustrations                                              A. Reviewing key vocabulary P. 58            </vt:lpstr>
      <vt:lpstr>                                                     2.13. Learning new reading skills: Predicting content from illustrations                                                      B. Identifying a new skill P. 58            </vt:lpstr>
      <vt:lpstr>                                                2.13. Learning new reading skills: Predicting content from illustrations                                                       C.1.  Using a new skill. P. 58    Figure from Text 1. The text will talk about how these three groups exist independently but overlap: there is an area of life – the triangular area at the centre of the illustration – where all three exist together. The three circles represent the three groups of people.   Figure from Text 2. The text will say that the neighbourhood is the largest group; inside it lives your family, and you live inside the family. The three circles represent the three groups of people.   Figure from Text 3. The text will say that it is the interaction of events and your personality that decides your behaviour. The left-hand circle represents your personality; the right-hand circle represents the daily events that you are involved in. The area where the two circles overlap represents your behaviour.  </vt:lpstr>
      <vt:lpstr>                                                2.13. Learning new reading skills: Predicting content from illustrations                                                       C.2.  Using a new skill. P. 58             </vt:lpstr>
      <vt:lpstr>                                                                  2.14. Grammar for reading. Frequency adverbs                                 B. Recognizing the effect of frequency adverbs (2). P. 59                                                     1. T               2. T              3. F                                                       4. T               5. T               6. F                                                       7. T               8. T  </vt:lpstr>
      <vt:lpstr>                                                          2.15. Applying new reading skills. You can’t change YOU!                                                  A. Reviewing vocabulary. P. 60                                              1. height – tall, short, medium                                                 2. weight – thin, fat, slim, medium                                                 3. personality – happy, sad, angry, etc.                                                 4. body – hair, nose, eyes, etc.                                                 5. behaviour – coming late / early, saying bad things, being nice                                                 6. brain – mind, clever, stupid, personality   </vt:lpstr>
      <vt:lpstr>                                                          2.15. Applying new reading skills. You can’t change YOU!                                                  B. Applying  a new skill (1). P. 60  1. There are four circles. Each circle shows a part of a person: the body, the brain, social groups that the person lives in, and the person’s background. The illustration shows that the four areas are all linked to each other. The combination of all four makes the person who he/she is.  2. Family, friends, clubs, neighbours, school, nation.  3. Answers depend on the students .  4.  a. T b. F (social groups and background are different) c. F (all four are linked) d. T</vt:lpstr>
      <vt:lpstr>                                2.15. Applying new reading skills. You can’t change YOU!                                               C. Applying  a new skill (2). P. 60                                                    1. Yes                2. Yes                3. No                                                    4. Yes                5. No                 6. Yes                                                    7. No                 8. Yes</vt:lpstr>
      <vt:lpstr>                                2.15. Applying new reading skills. You can’t change YOU!                                               D. Showing comprehension. P. 60   1.  a. They make fun of people because of their height, weight, forgetfulness, or the fact that they  wear glasses.     b. Shorty, Fatty, Four Eyes, stupid.       c. They are concerned about body and brain. 2.  a. They use a rude word, or make comments about a person’s race, colour, religion, nationality. b. About poor people or people from a particular place. c. They are concerned about social groups and background.  3.  a. Physical and mental. b. He or she hits the other person. c. He or she makes jokes about the other person. </vt:lpstr>
      <vt:lpstr>                                           Knowledge quiz. Sociology and psychology                                                                       P. 62             1-               a. Human mind and individual behaviour               b. People in groups; the relationships between people.              c. Hurting someone, by making fun of them or hitting them               d. Behaviour is actions; personality is attitude </vt:lpstr>
      <vt:lpstr>2-          </vt:lpstr>
      <vt:lpstr>              3-          </vt:lpstr>
      <vt:lpstr>                                       Writing: extroverts and introvert                         Question/  which letter can be doubled in the spelling of English words?                         Answer/                                      vowels: e and o                                      Consonants: b, c, d, f, g, k, l, m, n, p, r, s, t, z</vt:lpstr>
      <vt:lpstr>                                                 Writing: Extroverts and introverts.                                        2.16. Vocabulary for writing. Personality types.                                                   A. Reviewing vocabulary. Page 63                     1. usually                      2. colleague              3. aggressive       4. accommodation            5. degree                     6. curriculum             7. professor          8. possession   </vt:lpstr>
      <vt:lpstr>                                                 Writing: Extroverts and introverts.                                        2.16. Vocabulary for writing. Personality types.                                                  B. Recognizing paragraph structure. P.63   According to the Swiss psychiatrist, Carl Jung, there are two basic personality types. The two types are introvert and extrovert. The words mean ‘turn inside’ and ‘turn outside’. Introverts look inside themselves and get energy from their own thoughts. Extroverts look outside themselves and get energy from other people. However, very few people are complete introverts or extroverts. Most people are a mixture of the two extremes. In addition, some people change from one personality type to another in different situations. For example, you may be an extrovert with your family but an introvert with a group of strangers. Where do you fit on the line (Figure 1)? The American sociologist, Timothy Leary, put personality types in a circle. People can be strong or weak. This is similar to extrovert and introvert. They can also be sociable or aggressive. A sociable, weak person is warm or polite. An aggressive, strong person is cold or competitive.</vt:lpstr>
      <vt:lpstr>                                                 What sort of person are you?         </vt:lpstr>
      <vt:lpstr>                                                 Writing: Extroverts and introverts.                                                  2.17 Real-time writing: Extroverts                                                        A. Activating ideas. P. 64                   1. Extroverts prefer to be in groups.                  2. Extroverts often have many friends.                  3. Extroverts do not like reading.                  4. They are good learners but forget quickly.                  5. They like exciting sports.                  6. They act on impulse and lose their temper.                  7. They are optimistic.                  8. They are often actors, managers or criminals!  </vt:lpstr>
      <vt:lpstr>                                                 Writing: Extroverts and introverts.                                                  2.17 Real-time writing: Extroverts                                                 C. Understanding a type of text. P. 64 What are extroverts? Extroverts need to talk to people. They talk a lot. They get their energy from (other) people. They can be friendly or aggressive. Friendly extroverts are sociable. They want to interact with people. Aggressive extroverts are cold. They do not trust other people. Extroverts like large groups. They want to be the centre of attention. They like people and they talk to them easily. They have many friends.  Extroverts need activity all the time. They also need excitement. They like exciting rides in adventure parks and like doing exciting sports. They do not like reading. Extroverts are optimistic about the future. They are emotional. In other words, they show their feelings. They act on impulse and they lose their tempers quite easily. Extroverts do not like studying alone. They learn quickly, but they forget a lot. Extroverts often become actors or managers. Sometimes, extroverts become criminals. </vt:lpstr>
      <vt:lpstr>                                      2.18 Learning new writing skills: Organizing ideas                                                        A. Developing vocabulary. P. 66                                  1.                                       a. article             b. Mark            c. pass          d. part                                      e. Hard               f. Ask                g. Answer      h. past                                       i. last                   j. Class.</vt:lpstr>
      <vt:lpstr>                                      2.18 Learning new writing skills: Organizing ideas                                                    B.1. Identifying a new skill. P. 66                          • What is another word for gathering?                              (collecting or, perhaps, getting)                           • How can you record information? (in a spidergram)                           • What goes in the middle of the spidergram? (the topic)                           • What information goes around the topic? (the sub-topics) </vt:lpstr>
      <vt:lpstr>                                      2.18 Learning new writing skills: Organizing ideas                                                    B.2. Identifying a new skill. P. 66                                 </vt:lpstr>
      <vt:lpstr>                                      2.19 Grammar for writing: Present simple;                                                        joining sentences with and                                                 A. Describing people (1). P. 67                          1. Good teachers are interested in their subjects.                         2. They are enthusiastic about teaching.                         3. They treat the children as individuals.                         4. They are excited about teaching.                         5. They keep order in the classroom.                         6. They don’t make fun of children.                         7. They give rewards to the right children.                         8. They have a good sense of humour.                         9. They like teaching.                        10. They want to know about the children. </vt:lpstr>
      <vt:lpstr>                   2.19 Grammar for writing: Present simple;  joining sentences with and                                              B. Describing people (2). P. 66                 Elicit the differences between the two shorter example sentences and the longer                  sentence with and, e.g.,                  The long sentence:                 • has no full stop in the middle                 • has the word and                 • does not have the word they                Make sure students understand that for this type of sentence:                1. the subject of the verbs must be the same, e.g., extroverts, they                2. the topic of the sentences must be ‘related’ or connected in some way </vt:lpstr>
      <vt:lpstr>  2.19 Grammar for writing: Present simple;  joining sentences with and                       C. Producing sentences with and . P. 66        Bad teachers are sarcastic and make fun of children.       Bad teachers are unfair and give punishments to the wrong children.                      Good teachers have a sense of humour and make jokes.       Good teachers know the names of their students and know personal         facts about them.        Good teachers like their subject and are excited about teaching it.</vt:lpstr>
      <vt:lpstr>                                          2.20 Applying new writing skills: Introverts                                               A. Reviewing vocabulary. P. 68                      1-       </vt:lpstr>
      <vt:lpstr>                  2.20 Applying new writing skills: Introverts                               A. Reviewing vocabulary. P. 68       2.      a. hide your feelings      b. stay calm      c. study with others / friends / in groups      d. learn slowly / forget a lot      e. have few friends      f. need quietness / calm      g. need to be alone      h. think before you act      i. get energy from inside </vt:lpstr>
      <vt:lpstr>                            Portfolio: what kind of person am I?                                                  C. P. 69                                  Some useful phrases:            I think I am (very / a little) ...          I don’t think I am ...          I hope I am ...          I hope I’m not too ...          I like ... so I am probably an introvert / extrovert.                           </vt:lpstr>
    </vt:vector>
  </TitlesOfParts>
  <Company>Home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1.2.  B/ 2.  Real time listening. A speech of welcome. Page 12   Mr Beech: OK. Let’s begin. Welcome to the Faculty of Education. My name is Peter Beech. We all hope that you will have a great time here, and learn a lot, too, of course. OK. First, some important information about people. As I said, I’m Peter Beech. I’m the Dean of Education. That means I’m responsible for this faculty, the Faculty of Education. The bursar is Mrs Pearce. She deals with all the money, so she’s a very important person! This is Mrs Pinner. She’s the Head of Year 1, and she’s responsible for the schedule. After this meeting, Mrs Pinner is going to talk to you about your schedule for the first semester. The Accommodation Manager – that’s Mr Heel. He’s in charge of the halls of residence on the campus. And finally, Mr Ben Hill looks after the Resource Centre. Ben will help you find the information you need. OK, well that’s it from me for the moment. Oh, no. I forgot. One more very important person. Mr Mills. He helps international students if they have any problems. OK, well I will talk to you again later in Fresher's Week. Now I’ll hand over to Mrs Pinner…</dc:title>
  <dc:creator>pcuser</dc:creator>
  <cp:lastModifiedBy>pcuser</cp:lastModifiedBy>
  <cp:revision>263</cp:revision>
  <dcterms:created xsi:type="dcterms:W3CDTF">2013-12-09T19:14:02Z</dcterms:created>
  <dcterms:modified xsi:type="dcterms:W3CDTF">2015-02-28T21:27:15Z</dcterms:modified>
</cp:coreProperties>
</file>