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0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D93E-9476-4E66-903D-33747966C1C3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7833-2E61-4731-8CF0-F8660893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3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D93E-9476-4E66-903D-33747966C1C3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7833-2E61-4731-8CF0-F8660893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8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D93E-9476-4E66-903D-33747966C1C3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7833-2E61-4731-8CF0-F8660893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4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D93E-9476-4E66-903D-33747966C1C3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7833-2E61-4731-8CF0-F8660893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9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D93E-9476-4E66-903D-33747966C1C3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7833-2E61-4731-8CF0-F8660893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8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D93E-9476-4E66-903D-33747966C1C3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7833-2E61-4731-8CF0-F8660893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9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D93E-9476-4E66-903D-33747966C1C3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7833-2E61-4731-8CF0-F8660893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2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D93E-9476-4E66-903D-33747966C1C3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7833-2E61-4731-8CF0-F8660893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3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D93E-9476-4E66-903D-33747966C1C3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7833-2E61-4731-8CF0-F8660893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8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D93E-9476-4E66-903D-33747966C1C3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7833-2E61-4731-8CF0-F8660893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3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D93E-9476-4E66-903D-33747966C1C3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7833-2E61-4731-8CF0-F8660893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9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5D93E-9476-4E66-903D-33747966C1C3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D7833-2E61-4731-8CF0-F86608932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6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aniary.com/blog/604b52c3a8088/%D9%82%DB%95%DA%B5%D8%A7%DB%8C-%D8%AF%D9%85%D8%AF%D9%85" TargetMode="External"/><Relationship Id="rId2" Type="http://schemas.openxmlformats.org/officeDocument/2006/relationships/hyperlink" Target="https://ckb.m.wikipedia.org/wiki/%D8%AE%D8%A7%D9%86%DB%8C_%D9%84%DB%95%D9%BE_%D8%B2%DB%8E%DA%95%DB%8C%D9%8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51755" y="667660"/>
            <a:ext cx="6793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>
                <a:latin typeface="+mj-lt"/>
              </a:rPr>
              <a:t>وەزارەتی خوێندنی باڵا و توێژینەوەی زانستی</a:t>
            </a:r>
            <a:endParaRPr lang="ku-Arab-IQ" sz="2400" b="1" dirty="0">
              <a:latin typeface="+mj-lt"/>
            </a:endParaRPr>
          </a:p>
          <a:p>
            <a:pPr algn="r"/>
            <a:r>
              <a:rPr lang="ar-SA" sz="2400" b="1" dirty="0">
                <a:latin typeface="+mj-lt"/>
              </a:rPr>
              <a:t>زانکۆی</a:t>
            </a:r>
            <a:r>
              <a:rPr lang="ku-Arab-IQ" sz="2400" b="1" dirty="0">
                <a:latin typeface="+mj-lt"/>
              </a:rPr>
              <a:t> سەلاحەدحین</a:t>
            </a:r>
            <a:r>
              <a:rPr lang="ar-SA" sz="2400" b="1" dirty="0">
                <a:latin typeface="+mj-lt"/>
              </a:rPr>
              <a:t> _ </a:t>
            </a:r>
            <a:r>
              <a:rPr lang="ku-Arab-IQ" sz="2400" b="1" dirty="0" smtClean="0">
                <a:latin typeface="+mj-lt"/>
              </a:rPr>
              <a:t>کۆلێژی ئەندازیاری</a:t>
            </a:r>
            <a:endParaRPr lang="ku-Arab-IQ" sz="2400" b="1" dirty="0">
              <a:latin typeface="+mj-lt"/>
            </a:endParaRPr>
          </a:p>
          <a:p>
            <a:pPr algn="r"/>
            <a:r>
              <a:rPr lang="ar-SA" sz="2400" b="1" dirty="0">
                <a:latin typeface="+mj-lt"/>
              </a:rPr>
              <a:t>بەشی </a:t>
            </a:r>
            <a:r>
              <a:rPr lang="ku-Arab-IQ" sz="2400" b="1" dirty="0">
                <a:latin typeface="+mj-lt"/>
              </a:rPr>
              <a:t> </a:t>
            </a:r>
            <a:r>
              <a:rPr lang="ku-Arab-IQ" sz="2400" b="1" dirty="0" smtClean="0">
                <a:latin typeface="+mj-lt"/>
              </a:rPr>
              <a:t>کیمیاو پترۆ کیمیا  </a:t>
            </a:r>
            <a:endParaRPr lang="en-US" sz="2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98316" y="2987691"/>
            <a:ext cx="5329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u-Arab-IQ" sz="3200" b="1" dirty="0" smtClean="0">
                <a:solidFill>
                  <a:srgbClr val="FF0000"/>
                </a:solidFill>
              </a:rPr>
              <a:t>لەدایک بوونەوەی دووەم لای سافی هیرانی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7EE48C8-9A56-9DC4-968B-1844A64CFF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49"/>
            <a:ext cx="3598771" cy="25047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2186DD9-519A-C098-FA1E-5CF412A147CF}"/>
              </a:ext>
            </a:extLst>
          </p:cNvPr>
          <p:cNvSpPr txBox="1"/>
          <p:nvPr/>
        </p:nvSpPr>
        <p:spPr>
          <a:xfrm>
            <a:off x="8245230" y="5079776"/>
            <a:ext cx="3032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u-Arab-IQ" sz="2400" dirty="0" smtClean="0"/>
              <a:t>د. سمیە نجیب خلیل </a:t>
            </a:r>
            <a:endParaRPr lang="ku-Arab-IQ" sz="2400" dirty="0"/>
          </a:p>
        </p:txBody>
      </p:sp>
    </p:spTree>
    <p:extLst>
      <p:ext uri="{BB962C8B-B14F-4D97-AF65-F5344CB8AC3E}">
        <p14:creationId xmlns:p14="http://schemas.microsoft.com/office/powerpoint/2010/main" val="324649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r>
              <a:rPr lang="ar-SA" dirty="0"/>
              <a:t>نەهێشتنی خەم لە دەرونناسی سۆفیگەریدا بە سێ بنچینە پەیوەست کراوە، کە هەریەکەیان سیستەم ئەدگار و ڕێ وشوێنی تایبەت بە خۆی هەیە، ئەوانیش: (دەروون و دڵ و ڕوح)ن، دەروون بە نزمترین ئاست دانراوە و دڵیش لە نێوان دەروون و ڕوحدا نێوەندگیری دەکات و ئەرکی ئەوەیە کە کۆنترۆڵی دەروون بکات و هەنگاوی خاوەنەکەی بەرەو ڕوح ئاراستە بکات، کە ڕوحیش بە بەرزترین پلەیە</a:t>
            </a:r>
            <a:r>
              <a:rPr lang="ar-SA" baseline="30000" dirty="0"/>
              <a:t>()</a:t>
            </a:r>
            <a:r>
              <a:rPr lang="ar-SA" dirty="0"/>
              <a:t>.</a:t>
            </a:r>
            <a:endParaRPr lang="en-US" dirty="0"/>
          </a:p>
          <a:p>
            <a:pPr rtl="1"/>
            <a:r>
              <a:rPr lang="ar-SA" dirty="0"/>
              <a:t>سۆفیەکان بۆ گەڕان بە دوای بەدەستهێنانی خۆش بەختی و نەهێشتنی خەم هەستان بە لێکۆڵینەوە لە (چەمکی دەروونی و بڕیاریان لەسەر ئەوەدا کە سەرچاوەی خێر لە مرۆڤدا ڕوحەکەیەتی و سەرچاوەی شەڕیش دەروونیەتی)</a:t>
            </a:r>
            <a:r>
              <a:rPr lang="ar-SA" baseline="30000" dirty="0"/>
              <a:t>()</a:t>
            </a:r>
            <a:r>
              <a:rPr lang="ar-SA" dirty="0"/>
              <a:t>.</a:t>
            </a:r>
            <a:r>
              <a:rPr lang="en-US" dirty="0"/>
              <a:t> </a:t>
            </a:r>
            <a:r>
              <a:rPr lang="ar-SA" baseline="30000" dirty="0"/>
              <a:t>()</a:t>
            </a:r>
            <a:r>
              <a:rPr lang="ar-SA" dirty="0"/>
              <a:t> </a:t>
            </a:r>
            <a:r>
              <a:rPr lang="ar-OM" dirty="0"/>
              <a:t>أفرا سیاب پور، 1389، لا57.</a:t>
            </a:r>
            <a:endParaRPr lang="en-US" dirty="0"/>
          </a:p>
          <a:p>
            <a:pPr rtl="1"/>
            <a:r>
              <a:rPr lang="ar-SA" baseline="30000" dirty="0"/>
              <a:t>()</a:t>
            </a:r>
            <a:r>
              <a:rPr lang="ar-SA" dirty="0"/>
              <a:t> </a:t>
            </a:r>
            <a:r>
              <a:rPr lang="ar-OM" dirty="0"/>
              <a:t>مفهوم الذات الأنسانیة عند الصوفیة - </a:t>
            </a:r>
            <a:r>
              <a:rPr lang="en-US" dirty="0"/>
              <a:t>https://www.alhesn.net/play/11796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0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سۆفیەکان پێیان وایە ئەو هۆکارانەیکە خەم بۆ مرۆڤ دروست دەکەن و بەربەست لە بەردەم بەدەستهێنانی خۆشبەختیدا دروستدەکەن، تەنها پەیوەست نین بە هۆکارە دەرەکیەکانی وەکو ژینگە و دەوروبەر و بەربەستە دونیاییەکان، بەڵکو بەشێکی زۆری </a:t>
            </a:r>
            <a:r>
              <a:rPr lang="ar-SA" dirty="0" smtClean="0"/>
              <a:t>ئەوهۆکارانە پەیوەندیان بە هۆکاری ناوەکی و دەروونەوە هەیە بە تایبەت بەشی (من)، چونکە ((دەشێت (من) ڕێگر بێت لە بەدیهێنانی توانا ڕوحیەکان بۆ دڵ .... بۆیە بۆبە لە بەدیهێنانی خۆشی </a:t>
            </a:r>
            <a:r>
              <a:rPr lang="ar-SA" dirty="0"/>
              <a:t>ڕاستەقینەدا، پێویستە (من)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7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rtl="1"/>
            <a:r>
              <a:rPr lang="ar-SA" dirty="0"/>
              <a:t>جێی باسە چارەسەرکردنی ((سیفەتی دەروونێکی کەم و کوڕ و کرچ و کاڵ، تەنها بە خوێندنەوەی کتێبی ڕەوشت و کتێبی سۆفیگەری لاناچێت، بەڵکو دەبێت لەگەڵیدا جیهاد و پاککردنەوەی دەروون بەشێوەیەکی کارەکی ئەنجام بدرێت))</a:t>
            </a:r>
            <a:r>
              <a:rPr lang="ar-SA" baseline="30000" dirty="0"/>
              <a:t>()</a:t>
            </a:r>
            <a:r>
              <a:rPr lang="ar-SA" dirty="0"/>
              <a:t>. ئامانجێکی دیکەی هەنگاوی پاککردنەوەی دەروون لەلای سۆفیەکان جگە لە نەهێشتنی ترس و خەم و پەژارە، بەدەستهێنانی خۆشی ڕاستەقینەیە ((تەماحیان لەوەیە دڵێکی نەرم و بەهەست و بە بەزەیی بەرەو پێش ببەن لەسەر بنەمای ئەوەیکە خۆشبەختی لە ڕێگەی عەقڵ و بیرکردنەوە بەدی ناێیت، بەڵکو هەوڵدان بۆ خۆشبەختی لە ڕێگەی ئەزموون و سۆفیانە و بەرەو پێش بردنی توانا ڕۆحییەکانی دڵە))</a:t>
            </a:r>
            <a:r>
              <a:rPr lang="ar-SA" baseline="30000" dirty="0"/>
              <a:t>()</a:t>
            </a:r>
            <a:r>
              <a:rPr lang="ar-SA" dirty="0"/>
              <a:t>، هەر کاتێکی</a:t>
            </a:r>
            <a:r>
              <a:rPr lang="ar-OM" dirty="0"/>
              <a:t>ش</a:t>
            </a:r>
            <a:r>
              <a:rPr lang="ar-SA" dirty="0"/>
              <a:t> دڵ توانی کۆنترۆڵی دەروون بکات ئیتر خاوەنەکەی بەرەو بنج و سروشتی ڕاستەقینەی ڕوح هەنگاو دەنێت، کە لای سۆفیەکان ڕوح بونەوەرێکی نورانیە، ئەسڵەکەی پاکی و خاوێنی و ڕوونیە ..... بەڵام کاتێک فووی پێدا کراوە لە جەستەی مرۆڤ تێکەڵ بە دەروون بووە و سروشتە نورانیەکەی گۆڕاوە و سروشتی جەستە و دەروونی هەڵگرتووە و پاکی ڕووی سافیەکەی شێواوە، جا بۆ بەدەستهێنانەوەی ئەو ڕوحە پاک و ڕەسەنە پێویستی بە ڕووبەڕووبوونەوە لەگەڵ دەروون و بەکارخستنی هەستەکانی دڵ هەیە تا بگاتە نوری ئیلاهی لە ڕوحدا، ئەو کاتەی کە توانرا ڕوح بەرزەفڕ بکرێ و لە زیندانی جەستە ئازاد بکرێت ئەو کات هەست بە هێزە ئەرێنیەکانی دەکرێت</a:t>
            </a:r>
            <a:r>
              <a:rPr lang="ar-SA" baseline="30000" dirty="0"/>
              <a:t>()</a:t>
            </a:r>
            <a:r>
              <a:rPr lang="ar-SA" dirty="0"/>
              <a:t>. تەنانەت سۆفیەکان لە مەسەلەی خەم و بەدەستهێنانی خۆشبەختی ڕاستەقینەدا ئەوەندە بایەخ بە چەمکی ڕوح دەدەن کە پێیان وایە ڕاستی مرۆڤ بە جەستە نیە</a:t>
            </a:r>
            <a:r>
              <a:rPr lang="ar-OM" dirty="0"/>
              <a:t>، </a:t>
            </a:r>
            <a:r>
              <a:rPr lang="ar-SA" dirty="0"/>
              <a:t>بەڵکو بەو ڕوحە ئاسمانیەیە </a:t>
            </a:r>
            <a:r>
              <a:rPr lang="ar-SA" baseline="30000" dirty="0"/>
              <a:t>()</a:t>
            </a:r>
            <a:r>
              <a:rPr lang="ar-SA" dirty="0"/>
              <a:t> عبدالقادر عیسی، حقائق عن التصوف - جامع الكتب الأسلامیة، المجلد (1)، سنة 1412هـ، ص98.</a:t>
            </a:r>
            <a:endParaRPr lang="en-US" dirty="0"/>
          </a:p>
          <a:p>
            <a:pPr rtl="1"/>
            <a:r>
              <a:rPr lang="ar-SA" baseline="30000" dirty="0"/>
              <a:t>()</a:t>
            </a:r>
            <a:r>
              <a:rPr lang="ar-SA" dirty="0"/>
              <a:t> </a:t>
            </a:r>
            <a:r>
              <a:rPr lang="ar-OM" dirty="0"/>
              <a:t>علم التصوف </a:t>
            </a:r>
            <a:r>
              <a:rPr lang="en-US" dirty="0"/>
              <a:t>- https://ar.m.wikipedia.org/wiki%08%</a:t>
            </a:r>
          </a:p>
          <a:p>
            <a:pPr rtl="1"/>
            <a:r>
              <a:rPr lang="ar-SA" baseline="30000" dirty="0"/>
              <a:t>()</a:t>
            </a:r>
            <a:r>
              <a:rPr lang="ar-SA" dirty="0"/>
              <a:t> </a:t>
            </a:r>
            <a:r>
              <a:rPr lang="ar-OM" dirty="0"/>
              <a:t>الشیخ القادری، حقیقة السلوك الروحي عند الصوفیة، 11/6/2022 – </a:t>
            </a:r>
            <a:endParaRPr lang="en-US" dirty="0"/>
          </a:p>
          <a:p>
            <a:pPr rtl="1"/>
            <a:r>
              <a:rPr lang="en-US" dirty="0"/>
              <a:t>https://www.alkadriaalalia.com/play.php?catsmktba=184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91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1"/>
            <a:r>
              <a:rPr lang="ar-SA" dirty="0"/>
              <a:t>کۆی هەموو ئەمانەش ئەوەیە کە مرۆڤ خوازیاری (دەروونێکی ئارام، ڕۆحێکی ڕوون و پاکە بۆ خاوەنەکەی و هیچ شوێنێک بۆ ترس و خەم و ناخۆشی لە دەروونی سۆفیدا نامێنێتەوە و دەبێتە کەسێکی ئارام و دان بەخۆدا گرتوو و سوپاسگوزار و پشت بەخودا بەستوو)</a:t>
            </a:r>
            <a:r>
              <a:rPr lang="ar-SA" baseline="30000" dirty="0"/>
              <a:t>()</a:t>
            </a:r>
            <a:r>
              <a:rPr lang="ar-SA" dirty="0"/>
              <a:t>، کە بوونی ئەوانەش لەمرۆڤدا دەبنە سەرچاوەی بەختەوەری و دوورکەوتنەوە لە خەم، بەمەش مرۆڤ بێ باك دەبێت لەدونیاو ویستە دونیاییەکان و گەشبین دەبێت بە دونیایەکی تری پڕ لە خۆشەویستی ئیلاهی. لێرەدایە دەگاتە ئەو ئەنجامەی کە دەروونناسی سۆفیگەری توانی لە ڕێگەی هەر سێ چەمکی دەروون و دڵ و ڕوح گەورەترین کۆسپی بەردەم مرۆڤایەتی کە خەم و پەژارە و لێکەوتەکانیەتی چارەسەر بکات بە ڕێگەی پەیوەست بوونی ناخی مرۆڤ بە دونیایەکی تر و دوورکەوتنەوە لە دونیا ویستی و ژیانی دونیا.</a:t>
            </a:r>
            <a:r>
              <a:rPr lang="en-US" dirty="0"/>
              <a:t> </a:t>
            </a:r>
            <a:r>
              <a:rPr lang="ar-SA" baseline="30000" dirty="0"/>
              <a:t>()</a:t>
            </a:r>
            <a:r>
              <a:rPr lang="ar-SA" dirty="0"/>
              <a:t> </a:t>
            </a:r>
            <a:r>
              <a:rPr lang="ar-OM" dirty="0"/>
              <a:t>عمر صوفي، طمأنینة النفس، طریق المتصوفین إلی الله، أبریل 2022،</a:t>
            </a:r>
            <a:endParaRPr lang="en-US" dirty="0"/>
          </a:p>
          <a:p>
            <a:pPr rtl="1"/>
            <a:r>
              <a:rPr lang="ar-OM" dirty="0"/>
              <a:t> </a:t>
            </a:r>
            <a:r>
              <a:rPr lang="en-US"/>
              <a:t>https://sites.aub.edu.lb/outlook/2022/04/04</a:t>
            </a:r>
          </a:p>
          <a:p>
            <a:pPr algn="r" rt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8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400">
                <a:hlinkClick r:id="rId2"/>
              </a:rPr>
              <a:t>https://ckb.m.wikipedia.org/wiki/%D8%AE%D8%A7%D9%86%DB%8C_%D9%84%DB%95%D9%BE_%D8%B2%DB%8E%DA%95%DB%8C%D9%86</a:t>
            </a:r>
            <a:endParaRPr lang="en-NZ" sz="2400"/>
          </a:p>
          <a:p>
            <a:r>
              <a:rPr lang="en-NZ" sz="2400">
                <a:hlinkClick r:id="rId3"/>
              </a:rPr>
              <a:t>https://zaniary.com/blog/604b52c3a8088/%D9%82%DB%95%DA%B5%D8%A7%DB%8C-%D8%AF%D9%85%D8%AF%D9%85</a:t>
            </a:r>
            <a:endParaRPr lang="en-NZ" sz="2400"/>
          </a:p>
          <a:p>
            <a:endParaRPr lang="en-NZ" sz="2400"/>
          </a:p>
          <a:p>
            <a:pPr lvl="1"/>
            <a:r>
              <a:rPr lang="en-NZ" sz="2000"/>
              <a:t>کتێبی کوردی پۆلی دەیەم )وێژە( وانەی ٢٨</a:t>
            </a:r>
          </a:p>
          <a:p>
            <a:pPr lvl="1"/>
            <a:endParaRPr lang="en-NZ" sz="2000"/>
          </a:p>
          <a:p>
            <a:pPr lvl="1"/>
            <a:r>
              <a:rPr lang="en-NZ" sz="2000"/>
              <a:t>کتێبی کوردی پۆلی دووازدەیەم- بەشی خوێندنەوە</a:t>
            </a:r>
          </a:p>
          <a:p>
            <a:pPr lvl="1"/>
            <a:endParaRPr lang="en-NZ" sz="2000"/>
          </a:p>
          <a:p>
            <a:pPr lvl="1"/>
            <a:r>
              <a:rPr lang="en-NZ" sz="2000"/>
              <a:t>کتێبی قەڵای دم دم-)ڕۆمان( لەنووسینی عەرەب شامیلۆڤ-٢٠١٠ چاپی دووەم- گۆڕینی بۆ کرمانجی خواروو لەلایەن شوکر مستەفا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6945" y="468055"/>
            <a:ext cx="7038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u-Arab-IQ" sz="4800" b="1" dirty="0">
                <a:solidFill>
                  <a:srgbClr val="FF0000"/>
                </a:solidFill>
              </a:rPr>
              <a:t>سەرچاوەکان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4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132</TotalTime>
  <Words>690</Words>
  <Application>Microsoft Office PowerPoint</Application>
  <PresentationFormat>Custom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Muhammed Zrar</dc:creator>
  <cp:lastModifiedBy>Maher</cp:lastModifiedBy>
  <cp:revision>47</cp:revision>
  <dcterms:created xsi:type="dcterms:W3CDTF">2022-11-25T18:08:20Z</dcterms:created>
  <dcterms:modified xsi:type="dcterms:W3CDTF">2024-05-27T17:51:41Z</dcterms:modified>
</cp:coreProperties>
</file>