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37"/>
  </p:notesMasterIdLst>
  <p:sldIdLst>
    <p:sldId id="495" r:id="rId2"/>
    <p:sldId id="496" r:id="rId3"/>
    <p:sldId id="497" r:id="rId4"/>
    <p:sldId id="498" r:id="rId5"/>
    <p:sldId id="499" r:id="rId6"/>
    <p:sldId id="500" r:id="rId7"/>
    <p:sldId id="501" r:id="rId8"/>
    <p:sldId id="502" r:id="rId9"/>
    <p:sldId id="503" r:id="rId10"/>
    <p:sldId id="504" r:id="rId11"/>
    <p:sldId id="505" r:id="rId12"/>
    <p:sldId id="506" r:id="rId13"/>
    <p:sldId id="507" r:id="rId14"/>
    <p:sldId id="508" r:id="rId15"/>
    <p:sldId id="509" r:id="rId16"/>
    <p:sldId id="510" r:id="rId17"/>
    <p:sldId id="511" r:id="rId18"/>
    <p:sldId id="512" r:id="rId19"/>
    <p:sldId id="513" r:id="rId20"/>
    <p:sldId id="514" r:id="rId21"/>
    <p:sldId id="515" r:id="rId22"/>
    <p:sldId id="516" r:id="rId23"/>
    <p:sldId id="517"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59" autoAdjust="0"/>
    <p:restoredTop sz="94660"/>
  </p:normalViewPr>
  <p:slideViewPr>
    <p:cSldViewPr>
      <p:cViewPr varScale="1">
        <p:scale>
          <a:sx n="64" d="100"/>
          <a:sy n="64" d="100"/>
        </p:scale>
        <p:origin x="115" y="30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0D9F6F1-82AB-47FB-AA0A-96E9260DDFA9}" type="datetimeFigureOut">
              <a:rPr lang="ar-IQ" smtClean="0"/>
              <a:pPr/>
              <a:t>11/11/1445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2132E15-7625-406C-951A-5C59D7D44498}" type="slidenum">
              <a:rPr lang="ar-IQ" smtClean="0"/>
              <a:pPr/>
              <a:t>‹#›</a:t>
            </a:fld>
            <a:endParaRPr lang="ar-IQ"/>
          </a:p>
        </p:txBody>
      </p:sp>
    </p:spTree>
    <p:extLst>
      <p:ext uri="{BB962C8B-B14F-4D97-AF65-F5344CB8AC3E}">
        <p14:creationId xmlns:p14="http://schemas.microsoft.com/office/powerpoint/2010/main" val="1727322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p>
            <a:fld id="{6BE85B99-6B26-4055-AD92-285138767FB2}" type="slidenum">
              <a:rPr lang="en-US"/>
              <a:pPr/>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US" smtClean="0"/>
              <a:t>Fungi, Not bacteria</a:t>
            </a:r>
          </a:p>
          <a:p>
            <a:pPr eaLnBrk="1" hangingPunct="1"/>
            <a:r>
              <a:rPr lang="en-US" smtClean="0"/>
              <a:t>Single Celled </a:t>
            </a:r>
          </a:p>
          <a:p>
            <a:pPr eaLnBrk="1" hangingPunct="1"/>
            <a:r>
              <a:rPr lang="en-US" smtClean="0"/>
              <a:t>Gram + on Gram Stain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p:spPr>
        <p:txBody>
          <a:bodyPr/>
          <a:lstStyle/>
          <a:p>
            <a:fld id="{4A4CE9DF-0017-4BAF-B5E1-7ACD4418EF17}" type="slidenum">
              <a:rPr lang="en-US"/>
              <a:pPr/>
              <a:t>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smtClean="0"/>
              <a:t>Single Cell Larger than Bacteria</a:t>
            </a:r>
          </a:p>
          <a:p>
            <a:pPr eaLnBrk="1" hangingPunct="1"/>
            <a:endParaRPr lang="en-US" smtClean="0"/>
          </a:p>
          <a:p>
            <a:pPr eaLnBrk="1" hangingPunct="1"/>
            <a:r>
              <a:rPr lang="en-US" smtClean="0"/>
              <a:t>Molds </a:t>
            </a:r>
          </a:p>
          <a:p>
            <a:pPr eaLnBrk="1" hangingPunct="1"/>
            <a:r>
              <a:rPr lang="en-US" smtClean="0"/>
              <a:t>	Multicellular fungi filamentous – Mycelium – Body of Mold</a:t>
            </a:r>
          </a:p>
          <a:p>
            <a:pPr eaLnBrk="1" hangingPunct="1"/>
            <a:r>
              <a:rPr lang="en-US" smtClean="0"/>
              <a:t>	Mass of Filaments – Hyphae -  Individual filaments</a:t>
            </a:r>
          </a:p>
          <a:p>
            <a:pPr eaLnBrk="1" hangingPunct="1"/>
            <a:endParaRPr lang="en-US" smtClean="0"/>
          </a:p>
          <a:p>
            <a:pPr eaLnBrk="1" hangingPunct="1"/>
            <a:r>
              <a:rPr lang="en-US" smtClean="0"/>
              <a:t>Produce Spores (seeds)</a:t>
            </a:r>
          </a:p>
          <a:p>
            <a:pPr eaLnBrk="1" hangingPunct="1"/>
            <a:r>
              <a:rPr lang="en-US" smtClean="0"/>
              <a:t>	Dormant State of Organism</a:t>
            </a:r>
          </a:p>
          <a:p>
            <a:pPr eaLnBrk="1" hangingPunct="1"/>
            <a:r>
              <a:rPr lang="en-US" smtClean="0"/>
              <a:t>	Each spore can become mycelium</a:t>
            </a:r>
          </a:p>
          <a:p>
            <a:pPr eaLnBrk="1" hangingPunct="1"/>
            <a:r>
              <a:rPr lang="en-US" smtClean="0"/>
              <a:t>	Produced on end of Hyphae</a:t>
            </a:r>
          </a:p>
          <a:p>
            <a:pPr eaLnBrk="1" hangingPunct="1"/>
            <a:r>
              <a:rPr lang="en-US" smtClean="0"/>
              <a:t>	NOT resistant as bacterial spores</a:t>
            </a:r>
          </a:p>
          <a:p>
            <a:pPr eaLnBrk="1" hangingPunct="1"/>
            <a:r>
              <a:rPr lang="en-US" smtClean="0"/>
              <a:t>	Easy to spread through air</a:t>
            </a:r>
          </a:p>
          <a:p>
            <a:pPr eaLnBrk="1" hangingPunct="1"/>
            <a:r>
              <a:rPr lang="en-US" smtClean="0"/>
              <a:t>	Can grow on low moisture foods</a:t>
            </a:r>
          </a:p>
          <a:p>
            <a:pPr eaLnBrk="1" hangingPunct="1"/>
            <a:r>
              <a:rPr lang="en-US" smtClean="0"/>
              <a:t>		requires less moisture than bacteria</a:t>
            </a:r>
          </a:p>
          <a:p>
            <a:pPr eaLnBrk="1" hangingPunct="1"/>
            <a:r>
              <a:rPr lang="en-US" smtClean="0"/>
              <a:t>	Problem on Grain products</a:t>
            </a:r>
          </a:p>
          <a:p>
            <a:pPr eaLnBrk="1" hangingPunct="1"/>
            <a:r>
              <a:rPr lang="en-US" smtClean="0"/>
              <a:t>		Spoilage and Health Problems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p:spPr>
        <p:txBody>
          <a:bodyPr/>
          <a:lstStyle/>
          <a:p>
            <a:fld id="{21AE9755-23E2-4353-B363-EEF7A6F7548C}" type="slidenum">
              <a:rPr lang="en-US"/>
              <a:pPr/>
              <a:t>3</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mtClean="0"/>
              <a:t>Problem in grains</a:t>
            </a:r>
          </a:p>
          <a:p>
            <a:pPr eaLnBrk="1" hangingPunct="1"/>
            <a:r>
              <a:rPr lang="en-US" smtClean="0"/>
              <a:t>	</a:t>
            </a:r>
          </a:p>
          <a:p>
            <a:pPr eaLnBrk="1" hangingPunct="1"/>
            <a:r>
              <a:rPr lang="en-US" smtClean="0"/>
              <a:t>pH of 2.0 –8.5 – spoilage in acid products</a:t>
            </a:r>
          </a:p>
          <a:p>
            <a:pPr eaLnBrk="1" hangingPunct="1"/>
            <a:endParaRPr lang="en-US" smtClean="0"/>
          </a:p>
          <a:p>
            <a:pPr eaLnBrk="1" hangingPunct="1"/>
            <a:r>
              <a:rPr lang="en-US" smtClean="0"/>
              <a:t>Can grow at refrigeration temperatures, but low temps slow growth</a:t>
            </a:r>
          </a:p>
          <a:p>
            <a:pPr eaLnBrk="1" hangingPunct="1"/>
            <a:endParaRPr lang="en-US" smtClean="0"/>
          </a:p>
          <a:p>
            <a:pPr eaLnBrk="1" hangingPunct="1"/>
            <a:r>
              <a:rPr lang="en-US" smtClean="0"/>
              <a:t>Spoilage</a:t>
            </a:r>
          </a:p>
          <a:p>
            <a:pPr eaLnBrk="1" hangingPunct="1"/>
            <a:r>
              <a:rPr lang="en-US" smtClean="0"/>
              <a:t>	Can grow/spoil in lower Aw/higher NaCl content foods, but do not compete well with bacteria</a:t>
            </a:r>
          </a:p>
          <a:p>
            <a:pPr eaLnBrk="1" hangingPunct="1"/>
            <a:endParaRPr lang="en-US" smtClean="0"/>
          </a:p>
          <a:p>
            <a:pPr eaLnBrk="1" hangingPunct="1"/>
            <a:r>
              <a:rPr lang="en-US" smtClean="0"/>
              <a:t>Mycotoxin Production</a:t>
            </a:r>
          </a:p>
          <a:p>
            <a:pPr eaLnBrk="1" hangingPunct="1"/>
            <a:r>
              <a:rPr lang="en-US" smtClean="0"/>
              <a:t>	AFLATOXINS are concinogenic</a:t>
            </a:r>
          </a:p>
          <a:p>
            <a:pPr eaLnBrk="1" hangingPunct="1"/>
            <a:r>
              <a:rPr lang="en-US" smtClean="0"/>
              <a:t>	Mainly produced on grain and nut products</a:t>
            </a:r>
          </a:p>
          <a:p>
            <a:pPr eaLnBrk="1" hangingPunct="1"/>
            <a:r>
              <a:rPr lang="en-US" smtClean="0"/>
              <a:t>	Feeding high moisture corn to dairy cattle can cause aflatoxins to show up in milk</a:t>
            </a:r>
          </a:p>
          <a:p>
            <a:pPr eaLnBrk="1" hangingPunct="1"/>
            <a:r>
              <a:rPr lang="en-US" smtClean="0"/>
              <a:t>Aflatoxins – Aspergillus Flavis – carcinogenic</a:t>
            </a:r>
          </a:p>
          <a:p>
            <a:pPr eaLnBrk="1" hangingPunct="1"/>
            <a:r>
              <a:rPr lang="en-US" smtClean="0"/>
              <a:t>Rye – Ergot – Claviceps purpurea – neurotoxin</a:t>
            </a:r>
          </a:p>
          <a:p>
            <a:pPr eaLnBrk="1" hangingPunct="1"/>
            <a:endParaRPr lang="en-US" smtClean="0"/>
          </a:p>
          <a:p>
            <a:pPr eaLnBrk="1" hangingPunct="1"/>
            <a:r>
              <a:rPr lang="en-US" smtClean="0"/>
              <a:t>Toxin effects – carcinogenic, liver damage, neurotoxins, rashes, kidney damage</a:t>
            </a:r>
          </a:p>
          <a:p>
            <a:pPr eaLnBrk="1" hangingPunct="1"/>
            <a:endParaRPr lang="en-US" smtClean="0"/>
          </a:p>
          <a:p>
            <a:pPr eaLnBrk="1" hangingPunct="1"/>
            <a:r>
              <a:rPr lang="en-US" smtClean="0"/>
              <a:t>Mold Allergies</a:t>
            </a:r>
          </a:p>
          <a:p>
            <a:pPr eaLnBrk="1" hangingPunct="1"/>
            <a:endParaRPr lang="en-US" smtClean="0"/>
          </a:p>
          <a:p>
            <a:pPr eaLnBrk="1" hangingPunct="1"/>
            <a:r>
              <a:rPr lang="en-US" smtClean="0"/>
              <a:t>Sanitation Index</a:t>
            </a:r>
          </a:p>
          <a:p>
            <a:pPr eaLnBrk="1" hangingPunct="1"/>
            <a:r>
              <a:rPr lang="en-US" smtClean="0"/>
              <a:t>	Yeast and molds are less resistant to sanitizers therefore if they are present, sanitizers are not working</a:t>
            </a:r>
          </a:p>
          <a:p>
            <a:pPr eaLnBrk="1" hangingPunct="1"/>
            <a:endParaRPr lang="en-US" smtClean="0"/>
          </a:p>
          <a:p>
            <a:pPr eaLnBrk="1" hangingPunct="1"/>
            <a:r>
              <a:rPr lang="en-US" smtClean="0"/>
              <a:t>Foods</a:t>
            </a:r>
          </a:p>
          <a:p>
            <a:pPr eaLnBrk="1" hangingPunct="1"/>
            <a:r>
              <a:rPr lang="en-US" smtClean="0"/>
              <a:t>	Blue cheese, Brie, Roquefort, Sake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815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785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101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6770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055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5410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859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769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704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236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553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01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538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405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572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61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134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5/18/2024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76716208"/>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Lst>
  <p:txStyles>
    <p:title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7" rtl="1" eaLnBrk="1" latinLnBrk="0" hangingPunct="1">
        <a:defRPr sz="1800" kern="1200">
          <a:solidFill>
            <a:schemeClr val="tx1"/>
          </a:solidFill>
          <a:latin typeface="+mn-lt"/>
          <a:ea typeface="+mn-ea"/>
          <a:cs typeface="+mn-cs"/>
        </a:defRPr>
      </a:lvl1pPr>
      <a:lvl2pPr marL="457207" algn="r" defTabSz="457207" rtl="1" eaLnBrk="1" latinLnBrk="0" hangingPunct="1">
        <a:defRPr sz="1800" kern="1200">
          <a:solidFill>
            <a:schemeClr val="tx1"/>
          </a:solidFill>
          <a:latin typeface="+mn-lt"/>
          <a:ea typeface="+mn-ea"/>
          <a:cs typeface="+mn-cs"/>
        </a:defRPr>
      </a:lvl2pPr>
      <a:lvl3pPr marL="914415" algn="r" defTabSz="457207" rtl="1" eaLnBrk="1" latinLnBrk="0" hangingPunct="1">
        <a:defRPr sz="1800" kern="1200">
          <a:solidFill>
            <a:schemeClr val="tx1"/>
          </a:solidFill>
          <a:latin typeface="+mn-lt"/>
          <a:ea typeface="+mn-ea"/>
          <a:cs typeface="+mn-cs"/>
        </a:defRPr>
      </a:lvl3pPr>
      <a:lvl4pPr marL="1371622" algn="r" defTabSz="457207" rtl="1" eaLnBrk="1" latinLnBrk="0" hangingPunct="1">
        <a:defRPr sz="1800" kern="1200">
          <a:solidFill>
            <a:schemeClr val="tx1"/>
          </a:solidFill>
          <a:latin typeface="+mn-lt"/>
          <a:ea typeface="+mn-ea"/>
          <a:cs typeface="+mn-cs"/>
        </a:defRPr>
      </a:lvl4pPr>
      <a:lvl5pPr marL="1828831" algn="r" defTabSz="457207" rtl="1" eaLnBrk="1" latinLnBrk="0" hangingPunct="1">
        <a:defRPr sz="1800" kern="1200">
          <a:solidFill>
            <a:schemeClr val="tx1"/>
          </a:solidFill>
          <a:latin typeface="+mn-lt"/>
          <a:ea typeface="+mn-ea"/>
          <a:cs typeface="+mn-cs"/>
        </a:defRPr>
      </a:lvl5pPr>
      <a:lvl6pPr marL="2286038" algn="r" defTabSz="457207" rtl="1" eaLnBrk="1" latinLnBrk="0" hangingPunct="1">
        <a:defRPr sz="1800" kern="1200">
          <a:solidFill>
            <a:schemeClr val="tx1"/>
          </a:solidFill>
          <a:latin typeface="+mn-lt"/>
          <a:ea typeface="+mn-ea"/>
          <a:cs typeface="+mn-cs"/>
        </a:defRPr>
      </a:lvl6pPr>
      <a:lvl7pPr marL="2743246" algn="r" defTabSz="457207" rtl="1" eaLnBrk="1" latinLnBrk="0" hangingPunct="1">
        <a:defRPr sz="1800" kern="1200">
          <a:solidFill>
            <a:schemeClr val="tx1"/>
          </a:solidFill>
          <a:latin typeface="+mn-lt"/>
          <a:ea typeface="+mn-ea"/>
          <a:cs typeface="+mn-cs"/>
        </a:defRPr>
      </a:lvl7pPr>
      <a:lvl8pPr marL="3200453" algn="r" defTabSz="457207" rtl="1" eaLnBrk="1" latinLnBrk="0" hangingPunct="1">
        <a:defRPr sz="1800" kern="1200">
          <a:solidFill>
            <a:schemeClr val="tx1"/>
          </a:solidFill>
          <a:latin typeface="+mn-lt"/>
          <a:ea typeface="+mn-ea"/>
          <a:cs typeface="+mn-cs"/>
        </a:defRPr>
      </a:lvl8pPr>
      <a:lvl9pPr marL="3657661" algn="r" defTabSz="45720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ritannica.com/science/enzym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5400" b="1" dirty="0" smtClean="0"/>
              <a:t>MYCOLOGY</a:t>
            </a:r>
          </a:p>
        </p:txBody>
      </p:sp>
      <p:sp>
        <p:nvSpPr>
          <p:cNvPr id="3075" name="Rectangle 3"/>
          <p:cNvSpPr>
            <a:spLocks noGrp="1" noChangeArrowheads="1"/>
          </p:cNvSpPr>
          <p:nvPr>
            <p:ph type="subTitle" idx="1"/>
          </p:nvPr>
        </p:nvSpPr>
        <p:spPr/>
        <p:txBody>
          <a:bodyPr>
            <a:normAutofit fontScale="92500" lnSpcReduction="10000"/>
          </a:bodyPr>
          <a:lstStyle/>
          <a:p>
            <a:pPr eaLnBrk="1" hangingPunct="1"/>
            <a:r>
              <a:rPr lang="en-US" sz="6000" b="1" dirty="0" smtClean="0">
                <a:solidFill>
                  <a:schemeClr val="tx2"/>
                </a:solidFill>
                <a:latin typeface="Sakkal Majalla" pitchFamily="2" charset="-78"/>
                <a:ea typeface="+mj-ea"/>
                <a:cs typeface="Sakkal Majalla" pitchFamily="2" charset="-78"/>
              </a:rPr>
              <a:t>Yeast and Molds</a:t>
            </a:r>
            <a:endParaRPr lang="ar-SA" sz="6000" b="1" dirty="0" smtClean="0">
              <a:solidFill>
                <a:schemeClr val="tx2"/>
              </a:solidFill>
              <a:latin typeface="Sakkal Majalla" pitchFamily="2" charset="-78"/>
              <a:ea typeface="+mj-ea"/>
              <a:cs typeface="Sakkal Majalla" pitchFamily="2" charset="-78"/>
            </a:endParaRPr>
          </a:p>
        </p:txBody>
      </p:sp>
      <p:pic>
        <p:nvPicPr>
          <p:cNvPr id="3076" name="Picture 4" descr="C:\Documents and Settings\Mindy Brashears\My Documents\My Pictures\mold-slime.jpg"/>
          <p:cNvPicPr>
            <a:picLocks noChangeAspect="1" noChangeArrowheads="1"/>
          </p:cNvPicPr>
          <p:nvPr/>
        </p:nvPicPr>
        <p:blipFill>
          <a:blip r:embed="rId3" cstate="print"/>
          <a:srcRect/>
          <a:stretch>
            <a:fillRect/>
          </a:stretch>
        </p:blipFill>
        <p:spPr bwMode="auto">
          <a:xfrm>
            <a:off x="762000" y="762000"/>
            <a:ext cx="1524000" cy="1198563"/>
          </a:xfrm>
          <a:prstGeom prst="rect">
            <a:avLst/>
          </a:prstGeom>
          <a:noFill/>
          <a:ln w="9525">
            <a:noFill/>
            <a:miter lim="800000"/>
            <a:headEnd/>
            <a:tailEnd/>
          </a:ln>
        </p:spPr>
      </p:pic>
      <p:pic>
        <p:nvPicPr>
          <p:cNvPr id="3077" name="Picture 5" descr="C:\Documents and Settings\Mindy Brashears\My Documents\My Pictures\yeast - wine.jpg"/>
          <p:cNvPicPr>
            <a:picLocks noChangeAspect="1" noChangeArrowheads="1"/>
          </p:cNvPicPr>
          <p:nvPr/>
        </p:nvPicPr>
        <p:blipFill>
          <a:blip r:embed="rId4" cstate="print"/>
          <a:srcRect/>
          <a:stretch>
            <a:fillRect/>
          </a:stretch>
        </p:blipFill>
        <p:spPr bwMode="auto">
          <a:xfrm>
            <a:off x="6934200" y="4953000"/>
            <a:ext cx="1524000" cy="1198563"/>
          </a:xfrm>
          <a:prstGeom prst="rect">
            <a:avLst/>
          </a:prstGeom>
          <a:noFill/>
          <a:ln w="9525">
            <a:noFill/>
            <a:miter lim="800000"/>
            <a:headEnd/>
            <a:tailEnd/>
          </a:ln>
        </p:spPr>
      </p:pic>
      <p:pic>
        <p:nvPicPr>
          <p:cNvPr id="3078" name="Picture 6" descr="C:\Documents and Settings\Mindy Brashears\My Documents\My Pictures\moldy apple.gif"/>
          <p:cNvPicPr>
            <a:picLocks noChangeAspect="1" noChangeArrowheads="1"/>
          </p:cNvPicPr>
          <p:nvPr/>
        </p:nvPicPr>
        <p:blipFill>
          <a:blip r:embed="rId5" cstate="print"/>
          <a:srcRect/>
          <a:stretch>
            <a:fillRect/>
          </a:stretch>
        </p:blipFill>
        <p:spPr bwMode="auto">
          <a:xfrm>
            <a:off x="6781800" y="533400"/>
            <a:ext cx="1905000" cy="1370013"/>
          </a:xfrm>
          <a:prstGeom prst="rect">
            <a:avLst/>
          </a:prstGeom>
          <a:noFill/>
          <a:ln w="9525">
            <a:noFill/>
            <a:miter lim="800000"/>
            <a:headEnd/>
            <a:tailEnd/>
          </a:ln>
        </p:spPr>
      </p:pic>
      <p:pic>
        <p:nvPicPr>
          <p:cNvPr id="3079" name="Picture 8" descr="C:\Documents and Settings\Mindy Brashears\My Documents\My Pictures\fusarium on corn.jpg"/>
          <p:cNvPicPr>
            <a:picLocks noChangeAspect="1" noChangeArrowheads="1"/>
          </p:cNvPicPr>
          <p:nvPr/>
        </p:nvPicPr>
        <p:blipFill>
          <a:blip r:embed="rId6" cstate="print"/>
          <a:srcRect/>
          <a:stretch>
            <a:fillRect/>
          </a:stretch>
        </p:blipFill>
        <p:spPr bwMode="auto">
          <a:xfrm>
            <a:off x="914400" y="5105400"/>
            <a:ext cx="2286000" cy="1262063"/>
          </a:xfrm>
          <a:prstGeom prst="rect">
            <a:avLst/>
          </a:prstGeom>
          <a:noFill/>
          <a:ln w="9525">
            <a:noFill/>
            <a:miter lim="800000"/>
            <a:headEnd/>
            <a:tailEnd/>
          </a:ln>
        </p:spPr>
      </p:pic>
    </p:spTree>
    <p:extLst>
      <p:ext uri="{BB962C8B-B14F-4D97-AF65-F5344CB8AC3E}">
        <p14:creationId xmlns:p14="http://schemas.microsoft.com/office/powerpoint/2010/main" val="221130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عنوان 1"/>
          <p:cNvSpPr>
            <a:spLocks noGrp="1"/>
          </p:cNvSpPr>
          <p:nvPr>
            <p:ph type="title"/>
          </p:nvPr>
        </p:nvSpPr>
        <p:spPr>
          <a:xfrm flipV="1">
            <a:off x="457200" y="-785813"/>
            <a:ext cx="7467600" cy="428625"/>
          </a:xfrm>
        </p:spPr>
        <p:txBody>
          <a:bodyPr>
            <a:normAutofit fontScale="90000"/>
          </a:bodyPr>
          <a:lstStyle/>
          <a:p>
            <a:pPr eaLnBrk="1" hangingPunct="1"/>
            <a:endParaRPr lang="ar-IQ" smtClean="0"/>
          </a:p>
        </p:txBody>
      </p:sp>
      <p:sp>
        <p:nvSpPr>
          <p:cNvPr id="171011" name="عنصر نائب للمحتوى 2"/>
          <p:cNvSpPr>
            <a:spLocks noGrp="1"/>
          </p:cNvSpPr>
          <p:nvPr>
            <p:ph idx="1"/>
          </p:nvPr>
        </p:nvSpPr>
        <p:spPr>
          <a:xfrm>
            <a:off x="214313" y="285750"/>
            <a:ext cx="8715375" cy="6286500"/>
          </a:xfrm>
        </p:spPr>
        <p:txBody>
          <a:bodyPr/>
          <a:lstStyle/>
          <a:p>
            <a:pPr algn="l" rtl="0" eaLnBrk="1" hangingPunct="1"/>
            <a:r>
              <a:rPr lang="en-US" sz="4800" dirty="0" smtClean="0">
                <a:cs typeface="Tahoma" pitchFamily="34" charset="0"/>
              </a:rPr>
              <a:t>Protoplasm of a </a:t>
            </a:r>
            <a:r>
              <a:rPr lang="en-US" sz="4800" dirty="0" err="1" smtClean="0">
                <a:cs typeface="Tahoma" pitchFamily="34" charset="0"/>
              </a:rPr>
              <a:t>hypha</a:t>
            </a:r>
            <a:r>
              <a:rPr lang="en-US" sz="4800" dirty="0" smtClean="0">
                <a:cs typeface="Tahoma" pitchFamily="34" charset="0"/>
              </a:rPr>
              <a:t> or cell is surrounded by a rigid wall composed primarily of </a:t>
            </a:r>
            <a:r>
              <a:rPr lang="en-US" sz="4800" b="1" dirty="0" smtClean="0">
                <a:solidFill>
                  <a:srgbClr val="FFC000"/>
                </a:solidFill>
                <a:cs typeface="Tahoma" pitchFamily="34" charset="0"/>
              </a:rPr>
              <a:t>chitin</a:t>
            </a:r>
            <a:r>
              <a:rPr lang="en-US" sz="4800" dirty="0" smtClean="0">
                <a:cs typeface="Tahoma" pitchFamily="34" charset="0"/>
              </a:rPr>
              <a:t> and </a:t>
            </a:r>
            <a:r>
              <a:rPr lang="en-US" sz="4800" b="1" dirty="0" err="1" smtClean="0">
                <a:solidFill>
                  <a:srgbClr val="FFFF00"/>
                </a:solidFill>
                <a:cs typeface="Tahoma" pitchFamily="34" charset="0"/>
              </a:rPr>
              <a:t>glucans</a:t>
            </a:r>
            <a:r>
              <a:rPr lang="en-US" sz="4800" dirty="0" smtClean="0">
                <a:cs typeface="Tahoma" pitchFamily="34" charset="0"/>
              </a:rPr>
              <a:t>, although the walls of some species contain </a:t>
            </a:r>
            <a:r>
              <a:rPr lang="en-US" sz="4800" b="1" dirty="0" smtClean="0">
                <a:solidFill>
                  <a:srgbClr val="FFC000"/>
                </a:solidFill>
                <a:cs typeface="Tahoma" pitchFamily="34" charset="0"/>
              </a:rPr>
              <a:t>cellulose</a:t>
            </a:r>
            <a:r>
              <a:rPr lang="en-US" sz="4800" dirty="0" smtClean="0">
                <a:cs typeface="Tahoma" pitchFamily="34" charset="0"/>
              </a:rPr>
              <a:t>.</a:t>
            </a:r>
          </a:p>
          <a:p>
            <a:pPr algn="l" rtl="0" eaLnBrk="1" hangingPunct="1"/>
            <a:r>
              <a:rPr lang="en-US" sz="4800" dirty="0" smtClean="0">
                <a:cs typeface="Tahoma" pitchFamily="34" charset="0"/>
              </a:rPr>
              <a:t>Many reproduce both sexually and asexually. </a:t>
            </a:r>
          </a:p>
        </p:txBody>
      </p:sp>
    </p:spTree>
    <p:extLst>
      <p:ext uri="{BB962C8B-B14F-4D97-AF65-F5344CB8AC3E}">
        <p14:creationId xmlns:p14="http://schemas.microsoft.com/office/powerpoint/2010/main" val="2960818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عنوان 1"/>
          <p:cNvSpPr>
            <a:spLocks noGrp="1"/>
          </p:cNvSpPr>
          <p:nvPr>
            <p:ph type="title"/>
          </p:nvPr>
        </p:nvSpPr>
        <p:spPr>
          <a:xfrm flipV="1">
            <a:off x="457200" y="-357188"/>
            <a:ext cx="7467600" cy="357188"/>
          </a:xfrm>
        </p:spPr>
        <p:txBody>
          <a:bodyPr>
            <a:normAutofit fontScale="90000"/>
          </a:bodyPr>
          <a:lstStyle/>
          <a:p>
            <a:pPr eaLnBrk="1" hangingPunct="1"/>
            <a:endParaRPr lang="ar-IQ" smtClean="0"/>
          </a:p>
        </p:txBody>
      </p:sp>
      <p:sp>
        <p:nvSpPr>
          <p:cNvPr id="173059" name="عنصر نائب للمحتوى 2"/>
          <p:cNvSpPr>
            <a:spLocks noGrp="1"/>
          </p:cNvSpPr>
          <p:nvPr>
            <p:ph idx="1"/>
          </p:nvPr>
        </p:nvSpPr>
        <p:spPr>
          <a:xfrm>
            <a:off x="285720" y="0"/>
            <a:ext cx="8215370" cy="6572250"/>
          </a:xfrm>
        </p:spPr>
        <p:txBody>
          <a:bodyPr/>
          <a:lstStyle/>
          <a:p>
            <a:pPr marL="82550" indent="-46038" algn="l" rtl="0" eaLnBrk="1" hangingPunct="1">
              <a:buNone/>
            </a:pPr>
            <a:endParaRPr lang="en-US" sz="2000" dirty="0" smtClean="0">
              <a:cs typeface="Tahoma" pitchFamily="34" charset="0"/>
            </a:endParaRPr>
          </a:p>
          <a:p>
            <a:pPr marL="82550" indent="-46038" algn="l" rtl="0" eaLnBrk="1" hangingPunct="1"/>
            <a:r>
              <a:rPr lang="en-US" sz="5400" dirty="0" smtClean="0">
                <a:cs typeface="Tahoma" pitchFamily="34" charset="0"/>
              </a:rPr>
              <a:t>Their nuclei are haploid and </a:t>
            </a:r>
            <a:r>
              <a:rPr lang="en-US" sz="5400" dirty="0" err="1" smtClean="0">
                <a:cs typeface="Tahoma" pitchFamily="34" charset="0"/>
              </a:rPr>
              <a:t>hyphal</a:t>
            </a:r>
            <a:r>
              <a:rPr lang="en-US" sz="5400" dirty="0" smtClean="0">
                <a:cs typeface="Tahoma" pitchFamily="34" charset="0"/>
              </a:rPr>
              <a:t> compartments</a:t>
            </a:r>
          </a:p>
          <a:p>
            <a:pPr marL="82550" indent="-46038" algn="l" rtl="0" eaLnBrk="1" hangingPunct="1">
              <a:buNone/>
            </a:pPr>
            <a:r>
              <a:rPr lang="en-US" sz="5400" dirty="0" smtClean="0">
                <a:cs typeface="Tahoma" pitchFamily="34" charset="0"/>
              </a:rPr>
              <a:t>are often multinucleate  </a:t>
            </a:r>
          </a:p>
          <a:p>
            <a:pPr marL="82550" indent="-46038" algn="l" rtl="0" eaLnBrk="1" hangingPunct="1">
              <a:buNone/>
            </a:pPr>
            <a:endParaRPr lang="en-US" sz="3200" dirty="0" smtClean="0">
              <a:cs typeface="Tahoma" pitchFamily="34" charset="0"/>
            </a:endParaRPr>
          </a:p>
          <a:p>
            <a:pPr marL="82550" indent="-46038" algn="l" rtl="0" eaLnBrk="1" hangingPunct="1"/>
            <a:r>
              <a:rPr lang="en-US" sz="5400" dirty="0" smtClean="0">
                <a:cs typeface="Tahoma" pitchFamily="34" charset="0"/>
              </a:rPr>
              <a:t>Although some yeasts</a:t>
            </a:r>
          </a:p>
          <a:p>
            <a:pPr marL="82550" indent="-46038" algn="l" rtl="0" eaLnBrk="1" hangingPunct="1">
              <a:buNone/>
            </a:pPr>
            <a:r>
              <a:rPr lang="en-US" sz="5400" dirty="0" smtClean="0">
                <a:cs typeface="Tahoma" pitchFamily="34" charset="0"/>
              </a:rPr>
              <a:t>possess diploid nuclei.</a:t>
            </a:r>
          </a:p>
        </p:txBody>
      </p:sp>
    </p:spTree>
    <p:extLst>
      <p:ext uri="{BB962C8B-B14F-4D97-AF65-F5344CB8AC3E}">
        <p14:creationId xmlns:p14="http://schemas.microsoft.com/office/powerpoint/2010/main" val="1912769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14404"/>
            <a:ext cx="7467600" cy="714404"/>
          </a:xfrm>
        </p:spPr>
        <p:txBody>
          <a:bodyPr>
            <a:normAutofit fontScale="90000"/>
          </a:bodyPr>
          <a:lstStyle/>
          <a:p>
            <a:endParaRPr lang="ar-IQ" dirty="0"/>
          </a:p>
        </p:txBody>
      </p:sp>
      <p:sp>
        <p:nvSpPr>
          <p:cNvPr id="3" name="Content Placeholder 2"/>
          <p:cNvSpPr>
            <a:spLocks noGrp="1"/>
          </p:cNvSpPr>
          <p:nvPr>
            <p:ph idx="1"/>
          </p:nvPr>
        </p:nvSpPr>
        <p:spPr>
          <a:xfrm>
            <a:off x="214282" y="357166"/>
            <a:ext cx="8643998" cy="6143668"/>
          </a:xfrm>
        </p:spPr>
        <p:txBody>
          <a:bodyPr>
            <a:normAutofit/>
          </a:bodyPr>
          <a:lstStyle/>
          <a:p>
            <a:pPr marL="82550" indent="-46038" algn="l" rtl="0"/>
            <a:r>
              <a:rPr lang="en-US" sz="5400" dirty="0" smtClean="0">
                <a:cs typeface="Tahoma" pitchFamily="34" charset="0"/>
              </a:rPr>
              <a:t>All are </a:t>
            </a:r>
            <a:r>
              <a:rPr lang="en-US" sz="5400" dirty="0" err="1" smtClean="0">
                <a:cs typeface="Tahoma" pitchFamily="34" charset="0"/>
              </a:rPr>
              <a:t>achlorophyllous</a:t>
            </a:r>
            <a:r>
              <a:rPr lang="en-US" sz="5400" dirty="0" smtClean="0">
                <a:cs typeface="Tahoma" pitchFamily="34" charset="0"/>
              </a:rPr>
              <a:t>: </a:t>
            </a:r>
          </a:p>
          <a:p>
            <a:pPr marL="82550" indent="-46038" algn="l" rtl="0">
              <a:buNone/>
            </a:pPr>
            <a:r>
              <a:rPr lang="en-US" sz="5400" dirty="0" smtClean="0">
                <a:cs typeface="Tahoma" pitchFamily="34" charset="0"/>
              </a:rPr>
              <a:t>They lack chlorophyll</a:t>
            </a:r>
          </a:p>
          <a:p>
            <a:pPr marL="82550" indent="-46038" algn="l" rtl="0">
              <a:buNone/>
            </a:pPr>
            <a:r>
              <a:rPr lang="en-US" sz="5400" dirty="0" smtClean="0">
                <a:cs typeface="Tahoma" pitchFamily="34" charset="0"/>
              </a:rPr>
              <a:t>pigments and are </a:t>
            </a:r>
          </a:p>
          <a:p>
            <a:pPr marL="82550" indent="-46038" algn="l" rtl="0">
              <a:buNone/>
            </a:pPr>
            <a:r>
              <a:rPr lang="en-US" sz="5400" dirty="0" smtClean="0">
                <a:cs typeface="Tahoma" pitchFamily="34" charset="0"/>
              </a:rPr>
              <a:t>incapable of photosynthesis</a:t>
            </a:r>
            <a:r>
              <a:rPr lang="en-US" sz="6600" dirty="0" smtClean="0">
                <a:cs typeface="Tahoma" pitchFamily="34" charset="0"/>
              </a:rPr>
              <a:t>.</a:t>
            </a:r>
          </a:p>
          <a:p>
            <a:endParaRPr lang="ar-IQ" dirty="0"/>
          </a:p>
        </p:txBody>
      </p:sp>
    </p:spTree>
    <p:extLst>
      <p:ext uri="{BB962C8B-B14F-4D97-AF65-F5344CB8AC3E}">
        <p14:creationId xmlns:p14="http://schemas.microsoft.com/office/powerpoint/2010/main" val="336081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عنوان 1"/>
          <p:cNvSpPr>
            <a:spLocks noGrp="1"/>
          </p:cNvSpPr>
          <p:nvPr>
            <p:ph type="title"/>
          </p:nvPr>
        </p:nvSpPr>
        <p:spPr>
          <a:xfrm flipV="1">
            <a:off x="457200" y="-500063"/>
            <a:ext cx="7467600" cy="285750"/>
          </a:xfrm>
        </p:spPr>
        <p:txBody>
          <a:bodyPr>
            <a:normAutofit fontScale="90000"/>
          </a:bodyPr>
          <a:lstStyle/>
          <a:p>
            <a:pPr eaLnBrk="1" hangingPunct="1"/>
            <a:endParaRPr lang="ar-IQ" smtClean="0"/>
          </a:p>
        </p:txBody>
      </p:sp>
      <p:sp>
        <p:nvSpPr>
          <p:cNvPr id="174083" name="عنصر نائب للمحتوى 2"/>
          <p:cNvSpPr>
            <a:spLocks noGrp="1"/>
          </p:cNvSpPr>
          <p:nvPr>
            <p:ph idx="1"/>
          </p:nvPr>
        </p:nvSpPr>
        <p:spPr>
          <a:xfrm>
            <a:off x="214282" y="357166"/>
            <a:ext cx="8715406" cy="6500834"/>
          </a:xfrm>
        </p:spPr>
        <p:txBody>
          <a:bodyPr>
            <a:normAutofit/>
          </a:bodyPr>
          <a:lstStyle/>
          <a:p>
            <a:pPr algn="l" rtl="0" eaLnBrk="1" hangingPunct="1"/>
            <a:r>
              <a:rPr lang="en-US" sz="7200" dirty="0" smtClean="0">
                <a:cs typeface="Tahoma" pitchFamily="34" charset="0"/>
              </a:rPr>
              <a:t>Possess range of storage compounds such as </a:t>
            </a:r>
            <a:r>
              <a:rPr lang="en-US" sz="7200" b="1" dirty="0" smtClean="0">
                <a:solidFill>
                  <a:srgbClr val="FFFF00"/>
                </a:solidFill>
                <a:cs typeface="Tahoma" pitchFamily="34" charset="0"/>
              </a:rPr>
              <a:t>glycogen</a:t>
            </a:r>
            <a:r>
              <a:rPr lang="en-US" sz="7200" dirty="0" smtClean="0">
                <a:cs typeface="Tahoma" pitchFamily="34" charset="0"/>
              </a:rPr>
              <a:t> and </a:t>
            </a:r>
            <a:r>
              <a:rPr lang="en-US" sz="7200" b="1" dirty="0" smtClean="0">
                <a:solidFill>
                  <a:srgbClr val="FFFF00"/>
                </a:solidFill>
                <a:cs typeface="Tahoma" pitchFamily="34" charset="0"/>
              </a:rPr>
              <a:t>lipids</a:t>
            </a:r>
            <a:r>
              <a:rPr lang="en-US" sz="7200" dirty="0" smtClean="0">
                <a:cs typeface="Tahoma" pitchFamily="34" charset="0"/>
              </a:rPr>
              <a:t>.</a:t>
            </a:r>
            <a:endParaRPr lang="ar-IQ" sz="4000" dirty="0" smtClean="0"/>
          </a:p>
        </p:txBody>
      </p:sp>
    </p:spTree>
    <p:extLst>
      <p:ext uri="{BB962C8B-B14F-4D97-AF65-F5344CB8AC3E}">
        <p14:creationId xmlns:p14="http://schemas.microsoft.com/office/powerpoint/2010/main" val="525325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7467600" cy="274638"/>
          </a:xfrm>
        </p:spPr>
        <p:txBody>
          <a:bodyPr>
            <a:normAutofit fontScale="90000"/>
          </a:bodyPr>
          <a:lstStyle/>
          <a:p>
            <a:endParaRPr lang="ar-IQ" dirty="0"/>
          </a:p>
        </p:txBody>
      </p:sp>
      <p:sp>
        <p:nvSpPr>
          <p:cNvPr id="3" name="Content Placeholder 2"/>
          <p:cNvSpPr>
            <a:spLocks noGrp="1"/>
          </p:cNvSpPr>
          <p:nvPr>
            <p:ph idx="1"/>
          </p:nvPr>
        </p:nvSpPr>
        <p:spPr>
          <a:xfrm>
            <a:off x="357158" y="428604"/>
            <a:ext cx="8429684" cy="6072230"/>
          </a:xfrm>
        </p:spPr>
        <p:txBody>
          <a:bodyPr>
            <a:normAutofit fontScale="92500" lnSpcReduction="10000"/>
          </a:bodyPr>
          <a:lstStyle/>
          <a:p>
            <a:pPr algn="l" rtl="0"/>
            <a:r>
              <a:rPr lang="en-US" sz="6600" dirty="0" smtClean="0">
                <a:cs typeface="Tahoma" pitchFamily="34" charset="0"/>
              </a:rPr>
              <a:t>May be free-living or may form relationships with other organisms, i.e. may be free-living, parasitic or </a:t>
            </a:r>
            <a:r>
              <a:rPr lang="en-US" sz="6600" dirty="0" err="1" smtClean="0">
                <a:cs typeface="Tahoma" pitchFamily="34" charset="0"/>
              </a:rPr>
              <a:t>mutualistic</a:t>
            </a:r>
            <a:r>
              <a:rPr lang="en-US" sz="6600" dirty="0" smtClean="0">
                <a:cs typeface="Tahoma" pitchFamily="34" charset="0"/>
              </a:rPr>
              <a:t>.</a:t>
            </a:r>
          </a:p>
          <a:p>
            <a:endParaRPr lang="ar-IQ" dirty="0"/>
          </a:p>
        </p:txBody>
      </p:sp>
    </p:spTree>
    <p:extLst>
      <p:ext uri="{BB962C8B-B14F-4D97-AF65-F5344CB8AC3E}">
        <p14:creationId xmlns:p14="http://schemas.microsoft.com/office/powerpoint/2010/main" val="3185859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عنوان 1"/>
          <p:cNvSpPr>
            <a:spLocks noGrp="1"/>
          </p:cNvSpPr>
          <p:nvPr>
            <p:ph type="title"/>
          </p:nvPr>
        </p:nvSpPr>
        <p:spPr>
          <a:xfrm>
            <a:off x="457200" y="214290"/>
            <a:ext cx="7467600" cy="1500198"/>
          </a:xfrm>
        </p:spPr>
        <p:txBody>
          <a:bodyPr>
            <a:normAutofit fontScale="90000"/>
          </a:bodyPr>
          <a:lstStyle/>
          <a:p>
            <a:pPr algn="ctr" rtl="0"/>
            <a:r>
              <a:rPr lang="en-US" sz="6000" b="1" dirty="0" smtClean="0">
                <a:solidFill>
                  <a:srgbClr val="FFFF00"/>
                </a:solidFill>
                <a:cs typeface="Tahoma" pitchFamily="34" charset="0"/>
              </a:rPr>
              <a:t>Molds</a:t>
            </a:r>
            <a:br>
              <a:rPr lang="en-US" sz="6000" b="1" dirty="0" smtClean="0">
                <a:solidFill>
                  <a:srgbClr val="FFFF00"/>
                </a:solidFill>
                <a:cs typeface="Tahoma" pitchFamily="34" charset="0"/>
              </a:rPr>
            </a:br>
            <a:r>
              <a:rPr lang="en-US" sz="6000" b="1" dirty="0" smtClean="0">
                <a:cs typeface="Tahoma" pitchFamily="34" charset="0"/>
              </a:rPr>
              <a:t>Microscopic structures </a:t>
            </a:r>
            <a:endParaRPr lang="en-US" sz="6000" b="1" dirty="0" smtClean="0">
              <a:solidFill>
                <a:srgbClr val="FFFF00"/>
              </a:solidFill>
              <a:cs typeface="Tahoma" pitchFamily="34" charset="0"/>
            </a:endParaRPr>
          </a:p>
        </p:txBody>
      </p:sp>
      <p:sp>
        <p:nvSpPr>
          <p:cNvPr id="175107" name="عنصر نائب للمحتوى 2"/>
          <p:cNvSpPr>
            <a:spLocks noGrp="1"/>
          </p:cNvSpPr>
          <p:nvPr>
            <p:ph idx="1"/>
          </p:nvPr>
        </p:nvSpPr>
        <p:spPr>
          <a:xfrm>
            <a:off x="571472" y="2143116"/>
            <a:ext cx="8572528" cy="4429134"/>
          </a:xfrm>
        </p:spPr>
        <p:txBody>
          <a:bodyPr/>
          <a:lstStyle/>
          <a:p>
            <a:pPr algn="l" rtl="0" eaLnBrk="1" hangingPunct="1"/>
            <a:r>
              <a:rPr lang="en-US" sz="4400" dirty="0" smtClean="0">
                <a:cs typeface="Tahoma" pitchFamily="34" charset="0"/>
              </a:rPr>
              <a:t>Most fungi grow as </a:t>
            </a:r>
            <a:r>
              <a:rPr lang="en-US" sz="4400" dirty="0" err="1" smtClean="0">
                <a:cs typeface="Tahoma" pitchFamily="34" charset="0"/>
              </a:rPr>
              <a:t>hyphae</a:t>
            </a:r>
            <a:r>
              <a:rPr lang="en-US" sz="4400" dirty="0" smtClean="0">
                <a:cs typeface="Tahoma" pitchFamily="34" charset="0"/>
              </a:rPr>
              <a:t>. </a:t>
            </a:r>
          </a:p>
          <a:p>
            <a:pPr algn="l" rtl="0" eaLnBrk="1" hangingPunct="1"/>
            <a:r>
              <a:rPr lang="en-US" sz="4400" dirty="0" err="1" smtClean="0">
                <a:cs typeface="Tahoma" pitchFamily="34" charset="0"/>
              </a:rPr>
              <a:t>Hyphae</a:t>
            </a:r>
            <a:r>
              <a:rPr lang="en-US" sz="4400" dirty="0" smtClean="0">
                <a:cs typeface="Tahoma" pitchFamily="34" charset="0"/>
              </a:rPr>
              <a:t> are cylindrical, thread-like structures 2–10 µm in diameter and up to several centimeters in length. </a:t>
            </a:r>
          </a:p>
        </p:txBody>
      </p:sp>
    </p:spTree>
    <p:extLst>
      <p:ext uri="{BB962C8B-B14F-4D97-AF65-F5344CB8AC3E}">
        <p14:creationId xmlns:p14="http://schemas.microsoft.com/office/powerpoint/2010/main" val="2992115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عنوان 1"/>
          <p:cNvSpPr>
            <a:spLocks noGrp="1"/>
          </p:cNvSpPr>
          <p:nvPr>
            <p:ph type="title"/>
          </p:nvPr>
        </p:nvSpPr>
        <p:spPr>
          <a:xfrm flipV="1">
            <a:off x="457200" y="-1000125"/>
            <a:ext cx="7467600" cy="571500"/>
          </a:xfrm>
        </p:spPr>
        <p:txBody>
          <a:bodyPr>
            <a:normAutofit fontScale="90000"/>
          </a:bodyPr>
          <a:lstStyle/>
          <a:p>
            <a:pPr eaLnBrk="1" hangingPunct="1"/>
            <a:endParaRPr lang="ar-IQ" smtClean="0"/>
          </a:p>
        </p:txBody>
      </p:sp>
      <p:sp>
        <p:nvSpPr>
          <p:cNvPr id="176131" name="عنصر نائب للمحتوى 2"/>
          <p:cNvSpPr>
            <a:spLocks noGrp="1"/>
          </p:cNvSpPr>
          <p:nvPr>
            <p:ph idx="1"/>
          </p:nvPr>
        </p:nvSpPr>
        <p:spPr>
          <a:xfrm>
            <a:off x="214282" y="571480"/>
            <a:ext cx="8929718" cy="6143668"/>
          </a:xfrm>
        </p:spPr>
        <p:txBody>
          <a:bodyPr>
            <a:normAutofit/>
          </a:bodyPr>
          <a:lstStyle/>
          <a:p>
            <a:pPr marL="82550" indent="-46038" algn="l" rtl="0" eaLnBrk="1" hangingPunct="1"/>
            <a:r>
              <a:rPr lang="en-US" sz="3800" dirty="0" err="1" smtClean="0">
                <a:cs typeface="Tahoma" pitchFamily="34" charset="0"/>
              </a:rPr>
              <a:t>Hyphae</a:t>
            </a:r>
            <a:r>
              <a:rPr lang="en-US" sz="3800" dirty="0" smtClean="0">
                <a:cs typeface="Tahoma" pitchFamily="34" charset="0"/>
              </a:rPr>
              <a:t> grow at their tips (apices); new </a:t>
            </a:r>
            <a:r>
              <a:rPr lang="en-US" sz="3800" dirty="0" err="1" smtClean="0">
                <a:cs typeface="Tahoma" pitchFamily="34" charset="0"/>
              </a:rPr>
              <a:t>hyphae</a:t>
            </a:r>
            <a:r>
              <a:rPr lang="en-US" sz="3800" dirty="0" smtClean="0">
                <a:cs typeface="Tahoma" pitchFamily="34" charset="0"/>
              </a:rPr>
              <a:t> are typically formed by emergence of new tips along existing </a:t>
            </a:r>
            <a:r>
              <a:rPr lang="en-US" sz="3800" dirty="0" err="1" smtClean="0">
                <a:cs typeface="Tahoma" pitchFamily="34" charset="0"/>
              </a:rPr>
              <a:t>hyphae</a:t>
            </a:r>
            <a:r>
              <a:rPr lang="en-US" sz="3800" dirty="0" smtClean="0">
                <a:cs typeface="Tahoma" pitchFamily="34" charset="0"/>
              </a:rPr>
              <a:t> by a process called branching, or growing </a:t>
            </a:r>
            <a:r>
              <a:rPr lang="en-US" sz="3800" dirty="0" err="1" smtClean="0">
                <a:cs typeface="Tahoma" pitchFamily="34" charset="0"/>
              </a:rPr>
              <a:t>hyphal</a:t>
            </a:r>
            <a:r>
              <a:rPr lang="en-US" sz="3800" dirty="0" smtClean="0">
                <a:cs typeface="Tahoma" pitchFamily="34" charset="0"/>
              </a:rPr>
              <a:t> tips branch (fork) giving rise to two parallel-growing </a:t>
            </a:r>
            <a:r>
              <a:rPr lang="en-US" sz="3800" dirty="0" err="1" smtClean="0">
                <a:cs typeface="Tahoma" pitchFamily="34" charset="0"/>
              </a:rPr>
              <a:t>hyphae</a:t>
            </a:r>
            <a:r>
              <a:rPr lang="en-US" sz="3800" dirty="0" smtClean="0">
                <a:cs typeface="Tahoma" pitchFamily="34" charset="0"/>
              </a:rPr>
              <a:t>.</a:t>
            </a:r>
            <a:endParaRPr lang="ar-IQ" sz="3800" dirty="0" smtClean="0"/>
          </a:p>
        </p:txBody>
      </p:sp>
    </p:spTree>
    <p:extLst>
      <p:ext uri="{BB962C8B-B14F-4D97-AF65-F5344CB8AC3E}">
        <p14:creationId xmlns:p14="http://schemas.microsoft.com/office/powerpoint/2010/main" val="620951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7467600" cy="274638"/>
          </a:xfrm>
        </p:spPr>
        <p:txBody>
          <a:bodyPr>
            <a:normAutofit fontScale="90000"/>
          </a:bodyPr>
          <a:lstStyle/>
          <a:p>
            <a:endParaRPr lang="ar-IQ" dirty="0"/>
          </a:p>
        </p:txBody>
      </p:sp>
      <p:sp>
        <p:nvSpPr>
          <p:cNvPr id="3" name="Content Placeholder 2"/>
          <p:cNvSpPr>
            <a:spLocks noGrp="1"/>
          </p:cNvSpPr>
          <p:nvPr>
            <p:ph idx="1"/>
          </p:nvPr>
        </p:nvSpPr>
        <p:spPr>
          <a:xfrm>
            <a:off x="285720" y="500042"/>
            <a:ext cx="8501122" cy="5929354"/>
          </a:xfrm>
        </p:spPr>
        <p:txBody>
          <a:bodyPr/>
          <a:lstStyle/>
          <a:p>
            <a:pPr marL="82550" indent="-46038" algn="l" rtl="0"/>
            <a:r>
              <a:rPr lang="en-US" sz="4400" dirty="0" smtClean="0">
                <a:cs typeface="Tahoma" pitchFamily="34" charset="0"/>
              </a:rPr>
              <a:t>The combination of apical growth and branching leads to the development of a </a:t>
            </a:r>
            <a:r>
              <a:rPr lang="en-US" sz="4400" b="1" dirty="0" smtClean="0">
                <a:solidFill>
                  <a:srgbClr val="FFFF00"/>
                </a:solidFill>
                <a:cs typeface="Tahoma" pitchFamily="34" charset="0"/>
              </a:rPr>
              <a:t>mycelium</a:t>
            </a:r>
            <a:r>
              <a:rPr lang="en-US" sz="4400" dirty="0" smtClean="0">
                <a:cs typeface="Tahoma" pitchFamily="34" charset="0"/>
              </a:rPr>
              <a:t>. </a:t>
            </a:r>
          </a:p>
          <a:p>
            <a:pPr marL="82550" indent="-46038" algn="l" rtl="0">
              <a:buNone/>
            </a:pPr>
            <a:endParaRPr lang="en-US" sz="4400" dirty="0" smtClean="0">
              <a:cs typeface="Tahoma" pitchFamily="34" charset="0"/>
            </a:endParaRPr>
          </a:p>
          <a:p>
            <a:pPr marL="82550" indent="-46038" algn="l" rtl="0"/>
            <a:r>
              <a:rPr lang="en-US" sz="4400" dirty="0" smtClean="0">
                <a:cs typeface="Tahoma" pitchFamily="34" charset="0"/>
              </a:rPr>
              <a:t>Mycelium is an interconnected network of </a:t>
            </a:r>
            <a:r>
              <a:rPr lang="en-US" sz="4400" dirty="0" err="1" smtClean="0">
                <a:cs typeface="Tahoma" pitchFamily="34" charset="0"/>
              </a:rPr>
              <a:t>hyphae</a:t>
            </a:r>
            <a:endParaRPr lang="ar-IQ" sz="4400" dirty="0" smtClean="0"/>
          </a:p>
          <a:p>
            <a:endParaRPr lang="ar-IQ" dirty="0"/>
          </a:p>
        </p:txBody>
      </p:sp>
    </p:spTree>
    <p:extLst>
      <p:ext uri="{BB962C8B-B14F-4D97-AF65-F5344CB8AC3E}">
        <p14:creationId xmlns:p14="http://schemas.microsoft.com/office/powerpoint/2010/main" val="254237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Aphanomyces10_jpg.jpg"/>
          <p:cNvPicPr>
            <a:picLocks noGrp="1" noChangeAspect="1"/>
          </p:cNvPicPr>
          <p:nvPr>
            <p:ph idx="1"/>
          </p:nvPr>
        </p:nvPicPr>
        <p:blipFill>
          <a:blip r:embed="rId2" cstate="print"/>
          <a:stretch>
            <a:fillRect/>
          </a:stretch>
        </p:blipFill>
        <p:spPr>
          <a:xfrm>
            <a:off x="1426094" y="2052638"/>
            <a:ext cx="5513937" cy="4195762"/>
          </a:xfrm>
        </p:spPr>
      </p:pic>
    </p:spTree>
    <p:extLst>
      <p:ext uri="{BB962C8B-B14F-4D97-AF65-F5344CB8AC3E}">
        <p14:creationId xmlns:p14="http://schemas.microsoft.com/office/powerpoint/2010/main" val="290377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عنوان 1"/>
          <p:cNvSpPr>
            <a:spLocks noGrp="1"/>
          </p:cNvSpPr>
          <p:nvPr>
            <p:ph type="title"/>
          </p:nvPr>
        </p:nvSpPr>
        <p:spPr>
          <a:xfrm flipV="1">
            <a:off x="457200" y="-714375"/>
            <a:ext cx="7467600" cy="285750"/>
          </a:xfrm>
        </p:spPr>
        <p:txBody>
          <a:bodyPr>
            <a:normAutofit fontScale="90000"/>
          </a:bodyPr>
          <a:lstStyle/>
          <a:p>
            <a:pPr eaLnBrk="1" hangingPunct="1"/>
            <a:endParaRPr lang="ar-IQ" smtClean="0"/>
          </a:p>
        </p:txBody>
      </p:sp>
      <p:sp>
        <p:nvSpPr>
          <p:cNvPr id="3" name="عنصر نائب للمحتوى 2"/>
          <p:cNvSpPr>
            <a:spLocks noGrp="1"/>
          </p:cNvSpPr>
          <p:nvPr>
            <p:ph idx="1"/>
          </p:nvPr>
        </p:nvSpPr>
        <p:spPr>
          <a:xfrm>
            <a:off x="357188" y="357188"/>
            <a:ext cx="8786812" cy="6286500"/>
          </a:xfrm>
        </p:spPr>
        <p:txBody>
          <a:bodyPr/>
          <a:lstStyle/>
          <a:p>
            <a:pPr algn="l" rtl="0" eaLnBrk="1" hangingPunct="1">
              <a:defRPr/>
            </a:pPr>
            <a:r>
              <a:rPr lang="en-US" sz="4000" b="1" dirty="0" err="1" smtClean="0"/>
              <a:t>Hyphae</a:t>
            </a:r>
            <a:r>
              <a:rPr lang="en-US" sz="4000" b="1" dirty="0" smtClean="0"/>
              <a:t> can be either </a:t>
            </a:r>
            <a:r>
              <a:rPr lang="en-US" sz="4000" b="1" dirty="0" err="1" smtClean="0"/>
              <a:t>septate</a:t>
            </a:r>
            <a:r>
              <a:rPr lang="en-US" sz="4000" b="1" u="sng" dirty="0" smtClean="0"/>
              <a:t> </a:t>
            </a:r>
            <a:r>
              <a:rPr lang="en-US" sz="4000" b="1" dirty="0" smtClean="0"/>
              <a:t>or</a:t>
            </a:r>
            <a:r>
              <a:rPr lang="en-US" sz="4000" b="1" u="sng" dirty="0" smtClean="0"/>
              <a:t> </a:t>
            </a:r>
            <a:r>
              <a:rPr lang="en-US" sz="4000" b="1" dirty="0" err="1" smtClean="0"/>
              <a:t>coenocytic</a:t>
            </a:r>
            <a:r>
              <a:rPr lang="en-US" sz="4000" b="1" dirty="0" smtClean="0"/>
              <a:t>:</a:t>
            </a:r>
          </a:p>
          <a:p>
            <a:pPr algn="l" rtl="0" eaLnBrk="1" hangingPunct="1">
              <a:buFont typeface="Wingdings 2" pitchFamily="18" charset="2"/>
              <a:buNone/>
              <a:defRPr/>
            </a:pPr>
            <a:endParaRPr lang="en-US" sz="1050" b="1" u="sng" dirty="0" smtClean="0"/>
          </a:p>
          <a:p>
            <a:pPr algn="l" rtl="0" eaLnBrk="1" hangingPunct="1">
              <a:defRPr/>
            </a:pPr>
            <a:r>
              <a:rPr lang="en-US" sz="4000" b="1" dirty="0" err="1" smtClean="0">
                <a:solidFill>
                  <a:srgbClr val="FFFF00"/>
                </a:solidFill>
              </a:rPr>
              <a:t>Septate</a:t>
            </a:r>
            <a:r>
              <a:rPr lang="en-US" sz="4000" b="1" dirty="0" smtClean="0"/>
              <a:t> </a:t>
            </a:r>
            <a:r>
              <a:rPr lang="en-US" sz="4000" dirty="0" err="1" smtClean="0"/>
              <a:t>hyphae</a:t>
            </a:r>
            <a:r>
              <a:rPr lang="en-US" sz="4000" dirty="0" smtClean="0"/>
              <a:t> are divided into compartments separated by cross walls called septa, that are formed at right angles to the cell wall giving the </a:t>
            </a:r>
            <a:r>
              <a:rPr lang="en-US" sz="4000" dirty="0" err="1" smtClean="0"/>
              <a:t>hypha</a:t>
            </a:r>
            <a:r>
              <a:rPr lang="en-US" sz="4000" dirty="0" smtClean="0"/>
              <a:t> its shape</a:t>
            </a:r>
          </a:p>
          <a:p>
            <a:pPr algn="l" rtl="0" eaLnBrk="1" hangingPunct="1">
              <a:defRPr/>
            </a:pPr>
            <a:r>
              <a:rPr lang="en-US" sz="4000" dirty="0" smtClean="0"/>
              <a:t>Each </a:t>
            </a:r>
            <a:r>
              <a:rPr lang="en-US" sz="4000" dirty="0" err="1" smtClean="0"/>
              <a:t>hypha</a:t>
            </a:r>
            <a:r>
              <a:rPr lang="en-US" sz="4000" dirty="0" smtClean="0"/>
              <a:t> compartment containing one or more nuclei;</a:t>
            </a:r>
          </a:p>
          <a:p>
            <a:pPr algn="l" rtl="0" eaLnBrk="1" hangingPunct="1">
              <a:defRPr/>
            </a:pPr>
            <a:endParaRPr lang="ar-IQ" dirty="0"/>
          </a:p>
        </p:txBody>
      </p:sp>
    </p:spTree>
    <p:extLst>
      <p:ext uri="{BB962C8B-B14F-4D97-AF65-F5344CB8AC3E}">
        <p14:creationId xmlns:p14="http://schemas.microsoft.com/office/powerpoint/2010/main" val="296945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48" y="0"/>
            <a:ext cx="7772400" cy="1143000"/>
          </a:xfrm>
        </p:spPr>
        <p:txBody>
          <a:bodyPr/>
          <a:lstStyle/>
          <a:p>
            <a:pPr eaLnBrk="1" hangingPunct="1"/>
            <a:r>
              <a:rPr lang="en-US" b="1" dirty="0" smtClean="0">
                <a:solidFill>
                  <a:srgbClr val="00B0F0"/>
                </a:solidFill>
              </a:rPr>
              <a:t>Molds</a:t>
            </a:r>
          </a:p>
        </p:txBody>
      </p:sp>
      <p:sp>
        <p:nvSpPr>
          <p:cNvPr id="4099" name="Rectangle 3"/>
          <p:cNvSpPr>
            <a:spLocks noGrp="1" noChangeArrowheads="1"/>
          </p:cNvSpPr>
          <p:nvPr>
            <p:ph idx="1"/>
          </p:nvPr>
        </p:nvSpPr>
        <p:spPr>
          <a:xfrm>
            <a:off x="214282" y="928670"/>
            <a:ext cx="8715436" cy="5715040"/>
          </a:xfrm>
        </p:spPr>
        <p:txBody>
          <a:bodyPr>
            <a:normAutofit/>
          </a:bodyPr>
          <a:lstStyle/>
          <a:p>
            <a:pPr marL="0" indent="0" algn="l" rtl="0" eaLnBrk="1" hangingPunct="1">
              <a:buNone/>
            </a:pPr>
            <a:endParaRPr lang="en-US" b="1" dirty="0" smtClean="0">
              <a:solidFill>
                <a:srgbClr val="FF0000"/>
              </a:solidFill>
              <a:cs typeface="Tahoma" pitchFamily="34" charset="0"/>
            </a:endParaRPr>
          </a:p>
          <a:p>
            <a:pPr marL="0" indent="0" algn="l" rtl="0" eaLnBrk="1" hangingPunct="1">
              <a:buNone/>
            </a:pPr>
            <a:r>
              <a:rPr lang="en-US" b="1" dirty="0" smtClean="0">
                <a:solidFill>
                  <a:srgbClr val="FF0000"/>
                </a:solidFill>
                <a:cs typeface="Tahoma" pitchFamily="34" charset="0"/>
              </a:rPr>
              <a:t>Mycology </a:t>
            </a:r>
            <a:r>
              <a:rPr lang="en-US" dirty="0" smtClean="0">
                <a:cs typeface="Tahoma" pitchFamily="34" charset="0"/>
              </a:rPr>
              <a:t>is the study </a:t>
            </a:r>
          </a:p>
          <a:p>
            <a:pPr marL="0" indent="0" algn="l" rtl="0" eaLnBrk="1" hangingPunct="1">
              <a:buNone/>
            </a:pPr>
            <a:r>
              <a:rPr lang="en-US" dirty="0" smtClean="0">
                <a:cs typeface="Tahoma" pitchFamily="34" charset="0"/>
              </a:rPr>
              <a:t>of fungi (yeast and molds) </a:t>
            </a:r>
          </a:p>
          <a:p>
            <a:pPr marL="0" indent="0" algn="l" rtl="0" eaLnBrk="1" hangingPunct="1">
              <a:buNone/>
            </a:pPr>
            <a:r>
              <a:rPr lang="en-US" dirty="0" smtClean="0">
                <a:cs typeface="Tahoma" pitchFamily="34" charset="0"/>
              </a:rPr>
              <a:t>including their genetic, </a:t>
            </a:r>
          </a:p>
          <a:p>
            <a:pPr marL="0" indent="0" algn="l" rtl="0" eaLnBrk="1" hangingPunct="1">
              <a:buNone/>
            </a:pPr>
            <a:r>
              <a:rPr lang="en-US" dirty="0" smtClean="0">
                <a:cs typeface="Tahoma" pitchFamily="34" charset="0"/>
              </a:rPr>
              <a:t>biochemical properties,</a:t>
            </a:r>
          </a:p>
          <a:p>
            <a:pPr marL="0" indent="0" algn="l" rtl="0">
              <a:buNone/>
            </a:pPr>
            <a:r>
              <a:rPr lang="en-US" dirty="0" smtClean="0">
                <a:cs typeface="Tahoma" pitchFamily="34" charset="0"/>
              </a:rPr>
              <a:t>taxonomy, their use </a:t>
            </a:r>
          </a:p>
          <a:p>
            <a:pPr marL="0" indent="0" algn="l" rtl="0">
              <a:buNone/>
            </a:pPr>
            <a:r>
              <a:rPr lang="en-US" dirty="0" smtClean="0">
                <a:cs typeface="Tahoma" pitchFamily="34" charset="0"/>
              </a:rPr>
              <a:t>to humans, food, and </a:t>
            </a:r>
          </a:p>
          <a:p>
            <a:pPr marL="0" indent="0" algn="l" rtl="0">
              <a:buNone/>
            </a:pPr>
            <a:r>
              <a:rPr lang="en-US" dirty="0" smtClean="0">
                <a:cs typeface="Tahoma" pitchFamily="34" charset="0"/>
              </a:rPr>
              <a:t>poisoning or infection.  </a:t>
            </a:r>
          </a:p>
          <a:p>
            <a:pPr marL="0" indent="0" algn="l" rtl="0" eaLnBrk="1" hangingPunct="1">
              <a:buNone/>
            </a:pPr>
            <a:r>
              <a:rPr lang="en-US" dirty="0" smtClean="0">
                <a:cs typeface="Tahoma" pitchFamily="34" charset="0"/>
              </a:rPr>
              <a:t>- A biologist who studies mycology is called a mycologist.	</a:t>
            </a:r>
          </a:p>
        </p:txBody>
      </p:sp>
      <p:pic>
        <p:nvPicPr>
          <p:cNvPr id="4100" name="Picture 4" descr="C:\Documents and Settings\Mindy Brashears\My Documents\My Pictures\mold hyphae.jpg"/>
          <p:cNvPicPr>
            <a:picLocks noChangeAspect="1" noChangeArrowheads="1"/>
          </p:cNvPicPr>
          <p:nvPr/>
        </p:nvPicPr>
        <p:blipFill>
          <a:blip r:embed="rId3" cstate="print"/>
          <a:srcRect/>
          <a:stretch>
            <a:fillRect/>
          </a:stretch>
        </p:blipFill>
        <p:spPr bwMode="auto">
          <a:xfrm>
            <a:off x="6927850" y="1143000"/>
            <a:ext cx="1530350" cy="1524000"/>
          </a:xfrm>
          <a:prstGeom prst="rect">
            <a:avLst/>
          </a:prstGeom>
          <a:noFill/>
          <a:ln w="9525">
            <a:noFill/>
            <a:miter lim="800000"/>
            <a:headEnd/>
            <a:tailEnd/>
          </a:ln>
        </p:spPr>
      </p:pic>
      <p:sp>
        <p:nvSpPr>
          <p:cNvPr id="4101" name="Text Box 5"/>
          <p:cNvSpPr txBox="1">
            <a:spLocks noChangeArrowheads="1"/>
          </p:cNvSpPr>
          <p:nvPr/>
        </p:nvSpPr>
        <p:spPr bwMode="auto">
          <a:xfrm>
            <a:off x="6172200" y="2708275"/>
            <a:ext cx="184731" cy="461665"/>
          </a:xfrm>
          <a:prstGeom prst="rect">
            <a:avLst/>
          </a:prstGeom>
          <a:noFill/>
          <a:ln w="9525">
            <a:noFill/>
            <a:miter lim="800000"/>
            <a:headEnd/>
            <a:tailEnd/>
          </a:ln>
        </p:spPr>
        <p:txBody>
          <a:bodyPr wrap="none">
            <a:spAutoFit/>
          </a:bodyPr>
          <a:lstStyle/>
          <a:p>
            <a:endParaRPr lang="en-US" dirty="0"/>
          </a:p>
        </p:txBody>
      </p:sp>
      <p:pic>
        <p:nvPicPr>
          <p:cNvPr id="4102" name="Picture 6" descr="C:\Documents and Settings\Mindy Brashears\My Documents\My Pictures\moldhyphae.jpg"/>
          <p:cNvPicPr>
            <a:picLocks noChangeAspect="1" noChangeArrowheads="1"/>
          </p:cNvPicPr>
          <p:nvPr/>
        </p:nvPicPr>
        <p:blipFill>
          <a:blip r:embed="rId4" cstate="print"/>
          <a:srcRect/>
          <a:stretch>
            <a:fillRect/>
          </a:stretch>
        </p:blipFill>
        <p:spPr bwMode="auto">
          <a:xfrm>
            <a:off x="5186556" y="1143000"/>
            <a:ext cx="1600200" cy="1524000"/>
          </a:xfrm>
          <a:prstGeom prst="rect">
            <a:avLst/>
          </a:prstGeom>
          <a:noFill/>
          <a:ln w="9525">
            <a:noFill/>
            <a:miter lim="800000"/>
            <a:headEnd/>
            <a:tailEnd/>
          </a:ln>
        </p:spPr>
      </p:pic>
      <p:pic>
        <p:nvPicPr>
          <p:cNvPr id="4103" name="Picture 7" descr="C:\Documents and Settings\Mindy Brashears\My Documents\My Pictures\mold hyphae and spore.jpg"/>
          <p:cNvPicPr>
            <a:picLocks noChangeAspect="1" noChangeArrowheads="1"/>
          </p:cNvPicPr>
          <p:nvPr/>
        </p:nvPicPr>
        <p:blipFill>
          <a:blip r:embed="rId5" cstate="print"/>
          <a:srcRect/>
          <a:stretch>
            <a:fillRect/>
          </a:stretch>
        </p:blipFill>
        <p:spPr bwMode="auto">
          <a:xfrm>
            <a:off x="5061531" y="2833685"/>
            <a:ext cx="1641475" cy="2041525"/>
          </a:xfrm>
          <a:prstGeom prst="rect">
            <a:avLst/>
          </a:prstGeom>
          <a:noFill/>
          <a:ln w="9525">
            <a:noFill/>
            <a:miter lim="800000"/>
            <a:headEnd/>
            <a:tailEnd/>
          </a:ln>
        </p:spPr>
      </p:pic>
      <p:sp>
        <p:nvSpPr>
          <p:cNvPr id="4104" name="Text Box 8"/>
          <p:cNvSpPr txBox="1">
            <a:spLocks noChangeArrowheads="1"/>
          </p:cNvSpPr>
          <p:nvPr/>
        </p:nvSpPr>
        <p:spPr bwMode="auto">
          <a:xfrm>
            <a:off x="4876800" y="5527675"/>
            <a:ext cx="184731" cy="461665"/>
          </a:xfrm>
          <a:prstGeom prst="rect">
            <a:avLst/>
          </a:prstGeom>
          <a:noFill/>
          <a:ln w="9525">
            <a:noFill/>
            <a:miter lim="800000"/>
            <a:headEnd/>
            <a:tailEnd/>
          </a:ln>
        </p:spPr>
        <p:txBody>
          <a:bodyPr wrap="none">
            <a:spAutoFit/>
          </a:bodyPr>
          <a:lstStyle/>
          <a:p>
            <a:endParaRPr lang="en-US" dirty="0"/>
          </a:p>
        </p:txBody>
      </p:sp>
      <p:pic>
        <p:nvPicPr>
          <p:cNvPr id="4105" name="Picture 9" descr="C:\Documents and Settings\Mindy Brashears\My Documents\My Pictures\mold spore.jpg"/>
          <p:cNvPicPr>
            <a:picLocks noChangeAspect="1" noChangeArrowheads="1"/>
          </p:cNvPicPr>
          <p:nvPr/>
        </p:nvPicPr>
        <p:blipFill>
          <a:blip r:embed="rId6" cstate="print"/>
          <a:srcRect/>
          <a:stretch>
            <a:fillRect/>
          </a:stretch>
        </p:blipFill>
        <p:spPr bwMode="auto">
          <a:xfrm>
            <a:off x="6805806" y="2771772"/>
            <a:ext cx="1669873" cy="2122488"/>
          </a:xfrm>
          <a:prstGeom prst="rect">
            <a:avLst/>
          </a:prstGeom>
          <a:noFill/>
          <a:ln w="9525">
            <a:noFill/>
            <a:miter lim="800000"/>
            <a:headEnd/>
            <a:tailEnd/>
          </a:ln>
        </p:spPr>
      </p:pic>
    </p:spTree>
    <p:extLst>
      <p:ext uri="{BB962C8B-B14F-4D97-AF65-F5344CB8AC3E}">
        <p14:creationId xmlns:p14="http://schemas.microsoft.com/office/powerpoint/2010/main" val="21884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hyphae1.jpg"/>
          <p:cNvPicPr>
            <a:picLocks noGrp="1" noChangeAspect="1"/>
          </p:cNvPicPr>
          <p:nvPr>
            <p:ph idx="1"/>
          </p:nvPr>
        </p:nvPicPr>
        <p:blipFill>
          <a:blip r:embed="rId2" cstate="print"/>
          <a:stretch>
            <a:fillRect/>
          </a:stretch>
        </p:blipFill>
        <p:spPr>
          <a:xfrm>
            <a:off x="924219" y="2052638"/>
            <a:ext cx="6517688" cy="4195762"/>
          </a:xfrm>
        </p:spPr>
      </p:pic>
    </p:spTree>
    <p:extLst>
      <p:ext uri="{BB962C8B-B14F-4D97-AF65-F5344CB8AC3E}">
        <p14:creationId xmlns:p14="http://schemas.microsoft.com/office/powerpoint/2010/main" val="71316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عنوان 1"/>
          <p:cNvSpPr>
            <a:spLocks noGrp="1"/>
          </p:cNvSpPr>
          <p:nvPr>
            <p:ph type="title"/>
          </p:nvPr>
        </p:nvSpPr>
        <p:spPr>
          <a:xfrm>
            <a:off x="457200" y="-571500"/>
            <a:ext cx="7467600" cy="142875"/>
          </a:xfrm>
        </p:spPr>
        <p:txBody>
          <a:bodyPr>
            <a:normAutofit fontScale="90000"/>
          </a:bodyPr>
          <a:lstStyle/>
          <a:p>
            <a:pPr eaLnBrk="1" hangingPunct="1"/>
            <a:endParaRPr lang="ar-IQ" smtClean="0"/>
          </a:p>
        </p:txBody>
      </p:sp>
      <p:sp>
        <p:nvSpPr>
          <p:cNvPr id="178179" name="عنصر نائب للمحتوى 2"/>
          <p:cNvSpPr>
            <a:spLocks noGrp="1"/>
          </p:cNvSpPr>
          <p:nvPr>
            <p:ph idx="1"/>
          </p:nvPr>
        </p:nvSpPr>
        <p:spPr>
          <a:xfrm>
            <a:off x="0" y="0"/>
            <a:ext cx="8929718" cy="6858000"/>
          </a:xfrm>
        </p:spPr>
        <p:txBody>
          <a:bodyPr>
            <a:normAutofit lnSpcReduction="10000"/>
          </a:bodyPr>
          <a:lstStyle/>
          <a:p>
            <a:pPr algn="l" rtl="0" eaLnBrk="1" hangingPunct="1"/>
            <a:r>
              <a:rPr lang="en-US" sz="6000" b="1" dirty="0" err="1" smtClean="0">
                <a:solidFill>
                  <a:srgbClr val="FFFF00"/>
                </a:solidFill>
                <a:cs typeface="Tahoma" pitchFamily="34" charset="0"/>
              </a:rPr>
              <a:t>Coenocytic</a:t>
            </a:r>
            <a:r>
              <a:rPr lang="en-US" sz="6000" b="1" dirty="0" smtClean="0">
                <a:solidFill>
                  <a:srgbClr val="FFFF00"/>
                </a:solidFill>
                <a:cs typeface="Tahoma" pitchFamily="34" charset="0"/>
              </a:rPr>
              <a:t> </a:t>
            </a:r>
            <a:r>
              <a:rPr lang="en-US" sz="6000" dirty="0" err="1" smtClean="0">
                <a:cs typeface="Tahoma" pitchFamily="34" charset="0"/>
              </a:rPr>
              <a:t>hyphae</a:t>
            </a:r>
            <a:r>
              <a:rPr lang="en-US" sz="6000" dirty="0" smtClean="0">
                <a:cs typeface="Tahoma" pitchFamily="34" charset="0"/>
              </a:rPr>
              <a:t> are not compartmentalized.</a:t>
            </a:r>
          </a:p>
          <a:p>
            <a:pPr algn="l" rtl="0" eaLnBrk="1" hangingPunct="1"/>
            <a:r>
              <a:rPr lang="en-US" sz="6000" dirty="0" smtClean="0">
                <a:cs typeface="Tahoma" pitchFamily="34" charset="0"/>
              </a:rPr>
              <a:t>Septa have pores that allow cytoplasm, organelles, and sometimes nuclei to pass through. </a:t>
            </a:r>
          </a:p>
          <a:p>
            <a:pPr algn="l" eaLnBrk="1" hangingPunct="1"/>
            <a:endParaRPr lang="ar-IQ" sz="6000" dirty="0" smtClean="0"/>
          </a:p>
        </p:txBody>
      </p:sp>
    </p:spTree>
    <p:extLst>
      <p:ext uri="{BB962C8B-B14F-4D97-AF65-F5344CB8AC3E}">
        <p14:creationId xmlns:p14="http://schemas.microsoft.com/office/powerpoint/2010/main" val="86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Forms-of-hyphae-Septate-and-Coenocytic-Hyphae-570x216.jpg"/>
          <p:cNvPicPr>
            <a:picLocks noGrp="1" noChangeAspect="1"/>
          </p:cNvPicPr>
          <p:nvPr>
            <p:ph idx="1"/>
          </p:nvPr>
        </p:nvPicPr>
        <p:blipFill>
          <a:blip r:embed="rId2" cstate="print"/>
          <a:stretch>
            <a:fillRect/>
          </a:stretch>
        </p:blipFill>
        <p:spPr>
          <a:xfrm>
            <a:off x="1468438" y="3121819"/>
            <a:ext cx="5429250" cy="2057400"/>
          </a:xfrm>
        </p:spPr>
      </p:pic>
    </p:spTree>
    <p:extLst>
      <p:ext uri="{BB962C8B-B14F-4D97-AF65-F5344CB8AC3E}">
        <p14:creationId xmlns:p14="http://schemas.microsoft.com/office/powerpoint/2010/main" val="168317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flipH="1">
            <a:off x="571472" y="1665288"/>
            <a:ext cx="127028" cy="4114800"/>
          </a:xfrm>
        </p:spPr>
        <p:txBody>
          <a:bodyPr/>
          <a:lstStyle/>
          <a:p>
            <a:endParaRPr lang="ar-IQ" dirty="0"/>
          </a:p>
        </p:txBody>
      </p:sp>
      <p:pic>
        <p:nvPicPr>
          <p:cNvPr id="71682" name="Picture 2" descr="http://cdn.biologydiscussion.com/wp-content/uploads/2016/02/image_thumb15.png"/>
          <p:cNvPicPr>
            <a:picLocks noChangeAspect="1" noChangeArrowheads="1"/>
          </p:cNvPicPr>
          <p:nvPr/>
        </p:nvPicPr>
        <p:blipFill>
          <a:blip r:embed="rId2" cstate="print"/>
          <a:srcRect/>
          <a:stretch>
            <a:fillRect/>
          </a:stretch>
        </p:blipFill>
        <p:spPr bwMode="auto">
          <a:xfrm>
            <a:off x="4990630" y="857232"/>
            <a:ext cx="4153370" cy="4714908"/>
          </a:xfrm>
          <a:prstGeom prst="rect">
            <a:avLst/>
          </a:prstGeom>
          <a:noFill/>
        </p:spPr>
      </p:pic>
      <p:pic>
        <p:nvPicPr>
          <p:cNvPr id="5" name="Picture 2" descr="http://cdn.biologydiscussion.com/wp-content/uploads/2016/02/image_thumb7.png"/>
          <p:cNvPicPr>
            <a:picLocks noChangeAspect="1" noChangeArrowheads="1"/>
          </p:cNvPicPr>
          <p:nvPr/>
        </p:nvPicPr>
        <p:blipFill>
          <a:blip r:embed="rId3" cstate="print"/>
          <a:srcRect/>
          <a:stretch>
            <a:fillRect/>
          </a:stretch>
        </p:blipFill>
        <p:spPr bwMode="auto">
          <a:xfrm>
            <a:off x="313935" y="857232"/>
            <a:ext cx="4686693" cy="4714908"/>
          </a:xfrm>
          <a:prstGeom prst="rect">
            <a:avLst/>
          </a:prstGeom>
          <a:noFill/>
        </p:spPr>
      </p:pic>
    </p:spTree>
    <p:extLst>
      <p:ext uri="{BB962C8B-B14F-4D97-AF65-F5344CB8AC3E}">
        <p14:creationId xmlns:p14="http://schemas.microsoft.com/office/powerpoint/2010/main" val="30680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عنوان 1"/>
          <p:cNvSpPr>
            <a:spLocks noGrp="1"/>
          </p:cNvSpPr>
          <p:nvPr>
            <p:ph type="title"/>
          </p:nvPr>
        </p:nvSpPr>
        <p:spPr>
          <a:xfrm>
            <a:off x="857250" y="357188"/>
            <a:ext cx="7467600" cy="1143000"/>
          </a:xfrm>
        </p:spPr>
        <p:txBody>
          <a:bodyPr>
            <a:normAutofit fontScale="90000"/>
          </a:bodyPr>
          <a:lstStyle/>
          <a:p>
            <a:pPr rtl="0" eaLnBrk="1" hangingPunct="1"/>
            <a:r>
              <a:rPr lang="en-US" sz="5400" b="1" smtClean="0">
                <a:solidFill>
                  <a:srgbClr val="FFFF00"/>
                </a:solidFill>
                <a:cs typeface="Tahoma" pitchFamily="34" charset="0"/>
              </a:rPr>
              <a:t>Macroscopic structures</a:t>
            </a:r>
            <a:endParaRPr lang="en-US" sz="5400" smtClean="0">
              <a:solidFill>
                <a:srgbClr val="FFFF00"/>
              </a:solidFill>
              <a:cs typeface="Tahoma" pitchFamily="34" charset="0"/>
            </a:endParaRPr>
          </a:p>
        </p:txBody>
      </p:sp>
      <p:sp>
        <p:nvSpPr>
          <p:cNvPr id="179203" name="عنصر نائب للمحتوى 2"/>
          <p:cNvSpPr>
            <a:spLocks noGrp="1"/>
          </p:cNvSpPr>
          <p:nvPr>
            <p:ph idx="1"/>
          </p:nvPr>
        </p:nvSpPr>
        <p:spPr>
          <a:xfrm>
            <a:off x="214313" y="1600200"/>
            <a:ext cx="8643937" cy="5043488"/>
          </a:xfrm>
        </p:spPr>
        <p:txBody>
          <a:bodyPr/>
          <a:lstStyle/>
          <a:p>
            <a:pPr algn="l" rtl="0" eaLnBrk="1" hangingPunct="1"/>
            <a:r>
              <a:rPr lang="en-US" sz="4400" dirty="0" smtClean="0">
                <a:cs typeface="Tahoma" pitchFamily="34" charset="0"/>
              </a:rPr>
              <a:t>Fungal mycelia can become visible to the naked eye, for example, on various surfaces such as damp walls and on spoiled food, where they are commonly called </a:t>
            </a:r>
            <a:r>
              <a:rPr lang="en-US" sz="5400" b="1" dirty="0" smtClean="0">
                <a:solidFill>
                  <a:srgbClr val="FFFF00"/>
                </a:solidFill>
                <a:cs typeface="Tahoma" pitchFamily="34" charset="0"/>
              </a:rPr>
              <a:t>molds</a:t>
            </a:r>
            <a:r>
              <a:rPr lang="en-US" sz="4400" b="1" dirty="0" smtClean="0">
                <a:solidFill>
                  <a:srgbClr val="FFC000"/>
                </a:solidFill>
                <a:cs typeface="Tahoma" pitchFamily="34" charset="0"/>
              </a:rPr>
              <a:t>.</a:t>
            </a:r>
            <a:r>
              <a:rPr lang="en-US" sz="4400" dirty="0" smtClean="0">
                <a:solidFill>
                  <a:srgbClr val="FFC000"/>
                </a:solidFill>
                <a:cs typeface="Tahoma" pitchFamily="34" charset="0"/>
              </a:rPr>
              <a:t> </a:t>
            </a:r>
          </a:p>
        </p:txBody>
      </p:sp>
    </p:spTree>
    <p:extLst>
      <p:ext uri="{BB962C8B-B14F-4D97-AF65-F5344CB8AC3E}">
        <p14:creationId xmlns:p14="http://schemas.microsoft.com/office/powerpoint/2010/main" val="925875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d7f3f6c56855865538453468625f.jpg"/>
          <p:cNvPicPr>
            <a:picLocks noGrp="1" noChangeAspect="1"/>
          </p:cNvPicPr>
          <p:nvPr>
            <p:ph idx="1"/>
          </p:nvPr>
        </p:nvPicPr>
        <p:blipFill>
          <a:blip r:embed="rId2" cstate="print"/>
          <a:stretch>
            <a:fillRect/>
          </a:stretch>
        </p:blipFill>
        <p:spPr>
          <a:xfrm>
            <a:off x="1982788" y="2497931"/>
            <a:ext cx="4400550" cy="3305175"/>
          </a:xfrm>
        </p:spPr>
      </p:pic>
    </p:spTree>
    <p:extLst>
      <p:ext uri="{BB962C8B-B14F-4D97-AF65-F5344CB8AC3E}">
        <p14:creationId xmlns:p14="http://schemas.microsoft.com/office/powerpoint/2010/main" val="2704334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845060340-thumb_Morel2.jpg"/>
          <p:cNvPicPr>
            <a:picLocks noGrp="1" noChangeAspect="1"/>
          </p:cNvPicPr>
          <p:nvPr>
            <p:ph idx="1"/>
          </p:nvPr>
        </p:nvPicPr>
        <p:blipFill>
          <a:blip r:embed="rId2" cstate="print"/>
          <a:stretch>
            <a:fillRect/>
          </a:stretch>
        </p:blipFill>
        <p:spPr>
          <a:xfrm>
            <a:off x="3325813" y="3007519"/>
            <a:ext cx="1714500" cy="2286000"/>
          </a:xfrm>
        </p:spPr>
      </p:pic>
      <p:sp>
        <p:nvSpPr>
          <p:cNvPr id="5" name="مستطيل 4"/>
          <p:cNvSpPr/>
          <p:nvPr/>
        </p:nvSpPr>
        <p:spPr>
          <a:xfrm>
            <a:off x="357158" y="0"/>
            <a:ext cx="5786478" cy="6863417"/>
          </a:xfrm>
          <a:prstGeom prst="rect">
            <a:avLst/>
          </a:prstGeom>
        </p:spPr>
        <p:txBody>
          <a:bodyPr wrap="square">
            <a:spAutoFit/>
          </a:bodyPr>
          <a:lstStyle/>
          <a:p>
            <a:r>
              <a:rPr lang="en-US" sz="4000" dirty="0" smtClean="0">
                <a:cs typeface="Tahoma" pitchFamily="34" charset="0"/>
              </a:rPr>
              <a:t>Mycelia grown on solid agar media in laboratory </a:t>
            </a:r>
            <a:r>
              <a:rPr lang="en-US" sz="4000" dirty="0" err="1" smtClean="0">
                <a:cs typeface="Tahoma" pitchFamily="34" charset="0"/>
              </a:rPr>
              <a:t>petri</a:t>
            </a:r>
            <a:r>
              <a:rPr lang="en-US" sz="4000" dirty="0" smtClean="0">
                <a:cs typeface="Tahoma" pitchFamily="34" charset="0"/>
              </a:rPr>
              <a:t> dishes are usually referred to as colonies. These colonies can show growth shapes and colors that can be used as diagnostic features in the identification of fungi. Fungi color is due to spores or pigmentation.</a:t>
            </a:r>
          </a:p>
        </p:txBody>
      </p:sp>
    </p:spTree>
    <p:extLst>
      <p:ext uri="{BB962C8B-B14F-4D97-AF65-F5344CB8AC3E}">
        <p14:creationId xmlns:p14="http://schemas.microsoft.com/office/powerpoint/2010/main" val="1070662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285860"/>
          </a:xfrm>
        </p:spPr>
        <p:txBody>
          <a:bodyPr>
            <a:normAutofit/>
          </a:bodyPr>
          <a:lstStyle/>
          <a:p>
            <a:pPr algn="ctr"/>
            <a:r>
              <a:rPr lang="en-US" sz="5400" b="1" dirty="0" smtClean="0">
                <a:solidFill>
                  <a:srgbClr val="FFFF00"/>
                </a:solidFill>
              </a:rPr>
              <a:t>Mold Nutrition</a:t>
            </a:r>
            <a:endParaRPr lang="ar-IQ" sz="5400" dirty="0">
              <a:solidFill>
                <a:srgbClr val="FFFF00"/>
              </a:solidFill>
            </a:endParaRPr>
          </a:p>
        </p:txBody>
      </p:sp>
      <p:sp>
        <p:nvSpPr>
          <p:cNvPr id="3" name="Content Placeholder 2"/>
          <p:cNvSpPr>
            <a:spLocks noGrp="1"/>
          </p:cNvSpPr>
          <p:nvPr>
            <p:ph idx="1"/>
          </p:nvPr>
        </p:nvSpPr>
        <p:spPr>
          <a:xfrm>
            <a:off x="214282" y="1643050"/>
            <a:ext cx="8643998" cy="5000660"/>
          </a:xfrm>
        </p:spPr>
        <p:txBody>
          <a:bodyPr>
            <a:normAutofit/>
          </a:bodyPr>
          <a:lstStyle/>
          <a:p>
            <a:pPr algn="l" rtl="0"/>
            <a:r>
              <a:rPr lang="en-US" sz="5400" dirty="0" smtClean="0"/>
              <a:t>Fungi secure food through the action of </a:t>
            </a:r>
            <a:r>
              <a:rPr lang="en-US" sz="5400" dirty="0" smtClean="0">
                <a:hlinkClick r:id="rId2"/>
              </a:rPr>
              <a:t>enzymes</a:t>
            </a:r>
            <a:r>
              <a:rPr lang="en-US" sz="5400" dirty="0" smtClean="0"/>
              <a:t> secreted into the surface on which they are growing;</a:t>
            </a:r>
            <a:endParaRPr lang="ar-IQ" sz="5400" dirty="0"/>
          </a:p>
        </p:txBody>
      </p:sp>
    </p:spTree>
    <p:extLst>
      <p:ext uri="{BB962C8B-B14F-4D97-AF65-F5344CB8AC3E}">
        <p14:creationId xmlns:p14="http://schemas.microsoft.com/office/powerpoint/2010/main" val="79782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90"/>
            <a:ext cx="7467600" cy="71438"/>
          </a:xfrm>
        </p:spPr>
        <p:txBody>
          <a:bodyPr>
            <a:normAutofit fontScale="90000"/>
          </a:bodyPr>
          <a:lstStyle/>
          <a:p>
            <a:endParaRPr lang="ar-IQ" dirty="0"/>
          </a:p>
        </p:txBody>
      </p:sp>
      <p:sp>
        <p:nvSpPr>
          <p:cNvPr id="3" name="Content Placeholder 2"/>
          <p:cNvSpPr>
            <a:spLocks noGrp="1"/>
          </p:cNvSpPr>
          <p:nvPr>
            <p:ph idx="1"/>
          </p:nvPr>
        </p:nvSpPr>
        <p:spPr>
          <a:xfrm>
            <a:off x="285720" y="428604"/>
            <a:ext cx="8643998" cy="6215106"/>
          </a:xfrm>
        </p:spPr>
        <p:txBody>
          <a:bodyPr>
            <a:normAutofit lnSpcReduction="10000"/>
          </a:bodyPr>
          <a:lstStyle/>
          <a:p>
            <a:pPr algn="l" rtl="0"/>
            <a:r>
              <a:rPr lang="en-US" sz="6000" dirty="0" smtClean="0"/>
              <a:t>the enzymes digest the food, which then is absorbed directly through the </a:t>
            </a:r>
            <a:r>
              <a:rPr lang="en-US" sz="6000" dirty="0" err="1" smtClean="0"/>
              <a:t>hyphal</a:t>
            </a:r>
            <a:r>
              <a:rPr lang="en-US" sz="6000" dirty="0" smtClean="0"/>
              <a:t> walls. Food must be in solution in order to enter the </a:t>
            </a:r>
            <a:r>
              <a:rPr lang="en-US" sz="6000" dirty="0" err="1" smtClean="0"/>
              <a:t>hyphae</a:t>
            </a:r>
            <a:endParaRPr lang="en-US" sz="6000" dirty="0" smtClean="0"/>
          </a:p>
          <a:p>
            <a:endParaRPr lang="ar-IQ" dirty="0"/>
          </a:p>
        </p:txBody>
      </p:sp>
    </p:spTree>
    <p:extLst>
      <p:ext uri="{BB962C8B-B14F-4D97-AF65-F5344CB8AC3E}">
        <p14:creationId xmlns:p14="http://schemas.microsoft.com/office/powerpoint/2010/main" val="421586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endParaRPr lang="ar-IQ" b="1" dirty="0">
              <a:solidFill>
                <a:srgbClr val="FFFF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2420938" y="3126581"/>
            <a:ext cx="3524250" cy="2047875"/>
          </a:xfrm>
          <a:prstGeom prst="rect">
            <a:avLst/>
          </a:prstGeom>
          <a:noFill/>
          <a:ln w="9525">
            <a:noFill/>
            <a:miter lim="800000"/>
            <a:headEnd/>
            <a:tailEnd/>
          </a:ln>
          <a:effectLst/>
        </p:spPr>
      </p:pic>
    </p:spTree>
    <p:extLst>
      <p:ext uri="{BB962C8B-B14F-4D97-AF65-F5344CB8AC3E}">
        <p14:creationId xmlns:p14="http://schemas.microsoft.com/office/powerpoint/2010/main" val="340547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b="1" dirty="0" smtClean="0">
                <a:solidFill>
                  <a:srgbClr val="00B0F0"/>
                </a:solidFill>
                <a:cs typeface="Tahoma" pitchFamily="34" charset="0"/>
              </a:rPr>
              <a:t>Fungus</a:t>
            </a:r>
            <a:endParaRPr lang="en-US" dirty="0" smtClean="0">
              <a:solidFill>
                <a:srgbClr val="00B0F0"/>
              </a:solidFill>
            </a:endParaRPr>
          </a:p>
        </p:txBody>
      </p:sp>
      <p:sp>
        <p:nvSpPr>
          <p:cNvPr id="5123" name="Rectangle 3"/>
          <p:cNvSpPr>
            <a:spLocks noGrp="1" noChangeArrowheads="1"/>
          </p:cNvSpPr>
          <p:nvPr>
            <p:ph idx="1"/>
          </p:nvPr>
        </p:nvSpPr>
        <p:spPr>
          <a:xfrm>
            <a:off x="357158" y="1428736"/>
            <a:ext cx="6357982" cy="5143536"/>
          </a:xfrm>
        </p:spPr>
        <p:txBody>
          <a:bodyPr>
            <a:normAutofit lnSpcReduction="10000"/>
          </a:bodyPr>
          <a:lstStyle/>
          <a:p>
            <a:pPr marL="0" indent="0" algn="l" rtl="0" eaLnBrk="1" hangingPunct="1">
              <a:lnSpc>
                <a:spcPct val="90000"/>
              </a:lnSpc>
            </a:pPr>
            <a:r>
              <a:rPr lang="en-US" sz="4400" dirty="0" smtClean="0">
                <a:cs typeface="Tahoma" pitchFamily="34" charset="0"/>
              </a:rPr>
              <a:t>A fungus (plural: fungi or funguses) is a member of a large group of eukaryotic organisms that includes microorganisms such as </a:t>
            </a:r>
            <a:r>
              <a:rPr lang="en-US" sz="4400" b="1" dirty="0" smtClean="0">
                <a:solidFill>
                  <a:srgbClr val="FF0000"/>
                </a:solidFill>
                <a:cs typeface="Tahoma" pitchFamily="34" charset="0"/>
              </a:rPr>
              <a:t>yeasts and molds</a:t>
            </a:r>
            <a:r>
              <a:rPr lang="en-US" sz="4400" dirty="0" smtClean="0">
                <a:cs typeface="Tahoma" pitchFamily="34" charset="0"/>
              </a:rPr>
              <a:t> </a:t>
            </a:r>
          </a:p>
          <a:p>
            <a:pPr marL="0" indent="0" algn="l" rtl="0" eaLnBrk="1" hangingPunct="1">
              <a:lnSpc>
                <a:spcPct val="90000"/>
              </a:lnSpc>
              <a:buNone/>
            </a:pPr>
            <a:r>
              <a:rPr lang="en-US" sz="4400" dirty="0" smtClean="0">
                <a:cs typeface="Tahoma" pitchFamily="34" charset="0"/>
              </a:rPr>
              <a:t> (British </a:t>
            </a:r>
            <a:r>
              <a:rPr lang="en-US" sz="4000" dirty="0" smtClean="0">
                <a:cs typeface="Tahoma" pitchFamily="34" charset="0"/>
              </a:rPr>
              <a:t>English: moulds). </a:t>
            </a:r>
          </a:p>
          <a:p>
            <a:pPr algn="l" rtl="0" eaLnBrk="1" hangingPunct="1">
              <a:lnSpc>
                <a:spcPct val="90000"/>
              </a:lnSpc>
            </a:pPr>
            <a:endParaRPr lang="en-US" sz="3600" dirty="0" smtClean="0"/>
          </a:p>
        </p:txBody>
      </p:sp>
      <p:pic>
        <p:nvPicPr>
          <p:cNvPr id="5124" name="Picture 4" descr="C:\Documents and Settings\Mindy Brashears\My Documents\My Pictures\moldy apple.gif"/>
          <p:cNvPicPr>
            <a:picLocks noChangeAspect="1" noChangeArrowheads="1"/>
          </p:cNvPicPr>
          <p:nvPr/>
        </p:nvPicPr>
        <p:blipFill>
          <a:blip r:embed="rId3" cstate="print"/>
          <a:srcRect/>
          <a:stretch>
            <a:fillRect/>
          </a:stretch>
        </p:blipFill>
        <p:spPr bwMode="auto">
          <a:xfrm>
            <a:off x="6564589" y="1714488"/>
            <a:ext cx="2393693" cy="1724029"/>
          </a:xfrm>
          <a:prstGeom prst="rect">
            <a:avLst/>
          </a:prstGeom>
          <a:noFill/>
          <a:ln w="9525">
            <a:noFill/>
            <a:miter lim="800000"/>
            <a:headEnd/>
            <a:tailEnd/>
          </a:ln>
        </p:spPr>
      </p:pic>
      <p:pic>
        <p:nvPicPr>
          <p:cNvPr id="5125" name="Picture 5" descr="C:\Documents and Settings\Mindy Brashears\My Documents\My Pictures\blue cheese2.jpg"/>
          <p:cNvPicPr>
            <a:picLocks noChangeAspect="1" noChangeArrowheads="1"/>
          </p:cNvPicPr>
          <p:nvPr/>
        </p:nvPicPr>
        <p:blipFill>
          <a:blip r:embed="rId4" cstate="print"/>
          <a:srcRect/>
          <a:stretch>
            <a:fillRect/>
          </a:stretch>
        </p:blipFill>
        <p:spPr bwMode="auto">
          <a:xfrm>
            <a:off x="6256334" y="3714752"/>
            <a:ext cx="2887666" cy="2430708"/>
          </a:xfrm>
          <a:prstGeom prst="rect">
            <a:avLst/>
          </a:prstGeom>
          <a:noFill/>
          <a:ln w="9525">
            <a:noFill/>
            <a:miter lim="800000"/>
            <a:headEnd/>
            <a:tailEnd/>
          </a:ln>
        </p:spPr>
      </p:pic>
    </p:spTree>
    <p:extLst>
      <p:ext uri="{BB962C8B-B14F-4D97-AF65-F5344CB8AC3E}">
        <p14:creationId xmlns:p14="http://schemas.microsoft.com/office/powerpoint/2010/main" val="2721249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عنوان 1"/>
          <p:cNvSpPr>
            <a:spLocks noGrp="1"/>
          </p:cNvSpPr>
          <p:nvPr>
            <p:ph type="title"/>
          </p:nvPr>
        </p:nvSpPr>
        <p:spPr>
          <a:xfrm>
            <a:off x="428596" y="0"/>
            <a:ext cx="7467600" cy="928670"/>
          </a:xfrm>
        </p:spPr>
        <p:txBody>
          <a:bodyPr>
            <a:normAutofit fontScale="90000"/>
          </a:bodyPr>
          <a:lstStyle/>
          <a:p>
            <a:pPr algn="ctr" rtl="0" eaLnBrk="1" hangingPunct="1"/>
            <a:r>
              <a:rPr lang="en-US" sz="5400" b="1" dirty="0" smtClean="0">
                <a:solidFill>
                  <a:srgbClr val="92D050"/>
                </a:solidFill>
                <a:cs typeface="Tahoma" pitchFamily="34" charset="0"/>
              </a:rPr>
              <a:t>Reproduction of molds</a:t>
            </a:r>
            <a:endParaRPr lang="en-US" sz="5400" dirty="0" smtClean="0">
              <a:solidFill>
                <a:srgbClr val="92D050"/>
              </a:solidFill>
              <a:cs typeface="Tahoma" pitchFamily="34" charset="0"/>
            </a:endParaRPr>
          </a:p>
        </p:txBody>
      </p:sp>
      <p:sp>
        <p:nvSpPr>
          <p:cNvPr id="248833" name="Rectangle 1"/>
          <p:cNvSpPr>
            <a:spLocks noGrp="1" noChangeArrowheads="1"/>
          </p:cNvSpPr>
          <p:nvPr>
            <p:ph idx="1"/>
          </p:nvPr>
        </p:nvSpPr>
        <p:spPr>
          <a:xfrm>
            <a:off x="0" y="1250142"/>
            <a:ext cx="9144000" cy="6075509"/>
          </a:xfrm>
        </p:spPr>
        <p:txBody>
          <a:bodyPr wrap="square" anchor="ctr">
            <a:spAutoFit/>
          </a:bodyPr>
          <a:lstStyle/>
          <a:p>
            <a:pPr algn="l" rtl="0" eaLnBrk="1" hangingPunct="1">
              <a:defRPr/>
            </a:pPr>
            <a:r>
              <a:rPr lang="en-US" sz="5400" dirty="0" smtClean="0"/>
              <a:t>1. Asexual reproductive spores:</a:t>
            </a:r>
          </a:p>
          <a:p>
            <a:pPr algn="l" rtl="0" eaLnBrk="1" hangingPunct="1">
              <a:defRPr/>
            </a:pPr>
            <a:r>
              <a:rPr lang="en-US" sz="5400" b="1" dirty="0" err="1" smtClean="0">
                <a:solidFill>
                  <a:srgbClr val="FFFF00"/>
                </a:solidFill>
              </a:rPr>
              <a:t>a.Conidiospores</a:t>
            </a:r>
            <a:r>
              <a:rPr lang="en-US" sz="5400" dirty="0" smtClean="0"/>
              <a:t> (conidia): Spores borne externally on an aerial </a:t>
            </a:r>
            <a:r>
              <a:rPr lang="en-US" sz="5400" dirty="0" err="1" smtClean="0"/>
              <a:t>hypha</a:t>
            </a:r>
            <a:r>
              <a:rPr lang="en-US" sz="5400" dirty="0" smtClean="0"/>
              <a:t> called a </a:t>
            </a:r>
            <a:r>
              <a:rPr lang="en-US" sz="5400" dirty="0" err="1" smtClean="0"/>
              <a:t>conidiophore</a:t>
            </a:r>
            <a:r>
              <a:rPr lang="en-US" sz="5400" dirty="0" smtClean="0"/>
              <a:t>.</a:t>
            </a:r>
          </a:p>
          <a:p>
            <a:pPr marL="0" indent="0" algn="l" rtl="0">
              <a:spcBef>
                <a:spcPct val="0"/>
              </a:spcBef>
              <a:buClrTx/>
              <a:buSzTx/>
              <a:buFontTx/>
              <a:buNone/>
              <a:defRPr/>
            </a:pPr>
            <a:endParaRPr lang="en-US" sz="5400" dirty="0" smtClean="0">
              <a:cs typeface="Arial" pitchFamily="34" charset="0"/>
            </a:endParaRPr>
          </a:p>
        </p:txBody>
      </p:sp>
    </p:spTree>
    <p:extLst>
      <p:ext uri="{BB962C8B-B14F-4D97-AF65-F5344CB8AC3E}">
        <p14:creationId xmlns:p14="http://schemas.microsoft.com/office/powerpoint/2010/main" val="127067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1" descr="mold_drawing"/>
          <p:cNvPicPr>
            <a:picLocks/>
          </p:cNvPicPr>
          <p:nvPr/>
        </p:nvPicPr>
        <p:blipFill>
          <a:blip r:embed="rId2" cstate="print">
            <a:lum bright="-2000"/>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335984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عنوان 1"/>
          <p:cNvSpPr>
            <a:spLocks noGrp="1"/>
          </p:cNvSpPr>
          <p:nvPr>
            <p:ph type="title"/>
          </p:nvPr>
        </p:nvSpPr>
        <p:spPr>
          <a:xfrm>
            <a:off x="457200" y="-1071563"/>
            <a:ext cx="7467600" cy="642938"/>
          </a:xfrm>
        </p:spPr>
        <p:txBody>
          <a:bodyPr>
            <a:normAutofit fontScale="90000"/>
          </a:bodyPr>
          <a:lstStyle/>
          <a:p>
            <a:pPr eaLnBrk="1" hangingPunct="1"/>
            <a:endParaRPr lang="ar-IQ" smtClean="0"/>
          </a:p>
        </p:txBody>
      </p:sp>
      <p:sp>
        <p:nvSpPr>
          <p:cNvPr id="182275" name="عنصر نائب للمحتوى 2"/>
          <p:cNvSpPr>
            <a:spLocks noGrp="1"/>
          </p:cNvSpPr>
          <p:nvPr>
            <p:ph idx="1"/>
          </p:nvPr>
        </p:nvSpPr>
        <p:spPr>
          <a:xfrm>
            <a:off x="0" y="428604"/>
            <a:ext cx="9144000" cy="6429396"/>
          </a:xfrm>
        </p:spPr>
        <p:txBody>
          <a:bodyPr/>
          <a:lstStyle/>
          <a:p>
            <a:pPr algn="l" rtl="0" eaLnBrk="1" hangingPunct="1"/>
            <a:r>
              <a:rPr lang="en-US" sz="4800" dirty="0" smtClean="0">
                <a:cs typeface="Tahoma" pitchFamily="34" charset="0"/>
              </a:rPr>
              <a:t>b. </a:t>
            </a:r>
            <a:r>
              <a:rPr lang="en-US" sz="4800" b="1" dirty="0" err="1" smtClean="0">
                <a:solidFill>
                  <a:srgbClr val="FFFF00"/>
                </a:solidFill>
                <a:cs typeface="Tahoma" pitchFamily="34" charset="0"/>
              </a:rPr>
              <a:t>Sporangiospore</a:t>
            </a:r>
            <a:r>
              <a:rPr lang="en-US" sz="4800" dirty="0" smtClean="0">
                <a:cs typeface="Tahoma" pitchFamily="34" charset="0"/>
              </a:rPr>
              <a:t>: </a:t>
            </a:r>
          </a:p>
          <a:p>
            <a:pPr algn="l" rtl="0" eaLnBrk="1" hangingPunct="1">
              <a:buNone/>
            </a:pPr>
            <a:r>
              <a:rPr lang="en-US" sz="4800" dirty="0" smtClean="0">
                <a:cs typeface="Tahoma" pitchFamily="34" charset="0"/>
              </a:rPr>
              <a:t>Spores borne in a </a:t>
            </a:r>
            <a:r>
              <a:rPr lang="en-US" sz="4800" u="sng" dirty="0" smtClean="0">
                <a:cs typeface="Tahoma" pitchFamily="34" charset="0"/>
              </a:rPr>
              <a:t>sac</a:t>
            </a:r>
            <a:r>
              <a:rPr lang="en-US" sz="4800" dirty="0" smtClean="0">
                <a:cs typeface="Tahoma" pitchFamily="34" charset="0"/>
              </a:rPr>
              <a:t> on an aerial </a:t>
            </a:r>
            <a:r>
              <a:rPr lang="en-US" sz="4800" dirty="0" err="1" smtClean="0">
                <a:cs typeface="Tahoma" pitchFamily="34" charset="0"/>
              </a:rPr>
              <a:t>hypha</a:t>
            </a:r>
            <a:r>
              <a:rPr lang="en-US" sz="4800" dirty="0" smtClean="0">
                <a:cs typeface="Tahoma" pitchFamily="34" charset="0"/>
              </a:rPr>
              <a:t> called a </a:t>
            </a:r>
            <a:r>
              <a:rPr lang="en-US" sz="4800" dirty="0" err="1" smtClean="0">
                <a:cs typeface="Tahoma" pitchFamily="34" charset="0"/>
              </a:rPr>
              <a:t>sporangiophore</a:t>
            </a:r>
            <a:r>
              <a:rPr lang="en-US" sz="4800" dirty="0" smtClean="0">
                <a:cs typeface="Tahoma" pitchFamily="34" charset="0"/>
              </a:rPr>
              <a:t>.  </a:t>
            </a:r>
          </a:p>
          <a:p>
            <a:pPr algn="l" rtl="0" eaLnBrk="1" hangingPunct="1"/>
            <a:r>
              <a:rPr lang="en-US" sz="4800" dirty="0" smtClean="0">
                <a:cs typeface="Tahoma" pitchFamily="34" charset="0"/>
              </a:rPr>
              <a:t>c. </a:t>
            </a:r>
            <a:r>
              <a:rPr lang="en-US" sz="4800" b="1" dirty="0" err="1" smtClean="0">
                <a:solidFill>
                  <a:srgbClr val="FFFF00"/>
                </a:solidFill>
                <a:cs typeface="Tahoma" pitchFamily="34" charset="0"/>
              </a:rPr>
              <a:t>Arthrospore</a:t>
            </a:r>
            <a:r>
              <a:rPr lang="en-US" sz="4800" dirty="0" smtClean="0">
                <a:cs typeface="Tahoma" pitchFamily="34" charset="0"/>
              </a:rPr>
              <a:t>: spores produced by fragmentation of a vegetative </a:t>
            </a:r>
            <a:r>
              <a:rPr lang="en-US" sz="4800" dirty="0" err="1" smtClean="0">
                <a:cs typeface="Tahoma" pitchFamily="34" charset="0"/>
              </a:rPr>
              <a:t>hypha</a:t>
            </a:r>
            <a:r>
              <a:rPr lang="en-US" sz="4800" dirty="0" smtClean="0">
                <a:cs typeface="Tahoma" pitchFamily="34" charset="0"/>
              </a:rPr>
              <a:t>.</a:t>
            </a:r>
          </a:p>
        </p:txBody>
      </p:sp>
    </p:spTree>
    <p:extLst>
      <p:ext uri="{BB962C8B-B14F-4D97-AF65-F5344CB8AC3E}">
        <p14:creationId xmlns:p14="http://schemas.microsoft.com/office/powerpoint/2010/main" val="279693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2"/>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16804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467600" cy="1417638"/>
          </a:xfrm>
        </p:spPr>
        <p:txBody>
          <a:bodyPr>
            <a:normAutofit/>
          </a:bodyPr>
          <a:lstStyle/>
          <a:p>
            <a:r>
              <a:rPr lang="en-US" dirty="0" smtClean="0">
                <a:cs typeface="Tahoma" pitchFamily="34" charset="0"/>
              </a:rPr>
              <a:t>d. </a:t>
            </a:r>
            <a:r>
              <a:rPr lang="en-US" b="1" dirty="0" err="1" smtClean="0">
                <a:solidFill>
                  <a:srgbClr val="FFFF00"/>
                </a:solidFill>
                <a:cs typeface="Tahoma" pitchFamily="34" charset="0"/>
              </a:rPr>
              <a:t>Chlamydospore</a:t>
            </a:r>
            <a:r>
              <a:rPr lang="ar-IQ" b="1" dirty="0" smtClean="0">
                <a:solidFill>
                  <a:srgbClr val="FFFF00"/>
                </a:solidFill>
                <a:cs typeface="Tahoma" pitchFamily="34" charset="0"/>
              </a:rPr>
              <a:t/>
            </a:r>
            <a:br>
              <a:rPr lang="ar-IQ" b="1" dirty="0" smtClean="0">
                <a:solidFill>
                  <a:srgbClr val="FFFF00"/>
                </a:solidFill>
                <a:cs typeface="Tahoma" pitchFamily="34" charset="0"/>
              </a:rPr>
            </a:br>
            <a:endParaRPr lang="ar-IQ" dirty="0"/>
          </a:p>
        </p:txBody>
      </p:sp>
      <p:sp>
        <p:nvSpPr>
          <p:cNvPr id="3" name="عنصر نائب للمحتوى 2"/>
          <p:cNvSpPr>
            <a:spLocks noGrp="1"/>
          </p:cNvSpPr>
          <p:nvPr>
            <p:ph idx="1"/>
          </p:nvPr>
        </p:nvSpPr>
        <p:spPr>
          <a:xfrm>
            <a:off x="357158" y="928670"/>
            <a:ext cx="4429156" cy="2786082"/>
          </a:xfrm>
        </p:spPr>
        <p:txBody>
          <a:bodyPr>
            <a:normAutofit/>
          </a:bodyPr>
          <a:lstStyle/>
          <a:p>
            <a:pPr marL="0" indent="0" algn="l" rtl="0"/>
            <a:r>
              <a:rPr lang="en-US" dirty="0" smtClean="0"/>
              <a:t>Is the thick-walled big </a:t>
            </a:r>
            <a:r>
              <a:rPr lang="en-US" b="1" dirty="0" smtClean="0">
                <a:solidFill>
                  <a:srgbClr val="FFFF00"/>
                </a:solidFill>
              </a:rPr>
              <a:t>resting spore </a:t>
            </a:r>
          </a:p>
          <a:p>
            <a:pPr marL="0" indent="0" algn="l" rtl="0"/>
            <a:r>
              <a:rPr lang="en-US" dirty="0" smtClean="0"/>
              <a:t>which survives in </a:t>
            </a:r>
            <a:r>
              <a:rPr lang="en-US" dirty="0" err="1" smtClean="0"/>
              <a:t>unfavourable</a:t>
            </a:r>
            <a:r>
              <a:rPr lang="en-US" dirty="0" smtClean="0"/>
              <a:t> conditions, such as dry or hot seasons</a:t>
            </a:r>
            <a:endParaRPr lang="ar-IQ" b="1" dirty="0">
              <a:solidFill>
                <a:srgbClr val="FFFF00"/>
              </a:solidFill>
            </a:endParaRPr>
          </a:p>
        </p:txBody>
      </p:sp>
      <p:pic>
        <p:nvPicPr>
          <p:cNvPr id="31746" name="Picture 2" descr="blastospores chlamydospores"/>
          <p:cNvPicPr>
            <a:picLocks noChangeAspect="1" noChangeArrowheads="1"/>
          </p:cNvPicPr>
          <p:nvPr/>
        </p:nvPicPr>
        <p:blipFill>
          <a:blip r:embed="rId2" cstate="print"/>
          <a:srcRect/>
          <a:stretch>
            <a:fillRect/>
          </a:stretch>
        </p:blipFill>
        <p:spPr bwMode="auto">
          <a:xfrm>
            <a:off x="5000628" y="4000504"/>
            <a:ext cx="3874187" cy="2586020"/>
          </a:xfrm>
          <a:prstGeom prst="rect">
            <a:avLst/>
          </a:prstGeom>
          <a:noFill/>
        </p:spPr>
      </p:pic>
      <p:pic>
        <p:nvPicPr>
          <p:cNvPr id="31748" name="Picture 4" descr="http://fungi.narod.ru/49CH5.jpg"/>
          <p:cNvPicPr>
            <a:picLocks noChangeAspect="1" noChangeArrowheads="1"/>
          </p:cNvPicPr>
          <p:nvPr/>
        </p:nvPicPr>
        <p:blipFill>
          <a:blip r:embed="rId3" cstate="print"/>
          <a:srcRect/>
          <a:stretch>
            <a:fillRect/>
          </a:stretch>
        </p:blipFill>
        <p:spPr bwMode="auto">
          <a:xfrm>
            <a:off x="500034" y="3571875"/>
            <a:ext cx="4214842" cy="3154049"/>
          </a:xfrm>
          <a:prstGeom prst="rect">
            <a:avLst/>
          </a:prstGeom>
          <a:noFill/>
        </p:spPr>
      </p:pic>
      <p:pic>
        <p:nvPicPr>
          <p:cNvPr id="31750" name="Picture 6" descr="Chlamydospores"/>
          <p:cNvPicPr>
            <a:picLocks noChangeAspect="1" noChangeArrowheads="1"/>
          </p:cNvPicPr>
          <p:nvPr/>
        </p:nvPicPr>
        <p:blipFill>
          <a:blip r:embed="rId4" cstate="print"/>
          <a:srcRect/>
          <a:stretch>
            <a:fillRect/>
          </a:stretch>
        </p:blipFill>
        <p:spPr bwMode="auto">
          <a:xfrm>
            <a:off x="5643570" y="1000109"/>
            <a:ext cx="3214710" cy="3031978"/>
          </a:xfrm>
          <a:prstGeom prst="rect">
            <a:avLst/>
          </a:prstGeom>
          <a:noFill/>
        </p:spPr>
      </p:pic>
    </p:spTree>
    <p:extLst>
      <p:ext uri="{BB962C8B-B14F-4D97-AF65-F5344CB8AC3E}">
        <p14:creationId xmlns:p14="http://schemas.microsoft.com/office/powerpoint/2010/main" val="3735317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2571736" y="1665288"/>
            <a:ext cx="5899164" cy="3049596"/>
          </a:xfrm>
        </p:spPr>
        <p:txBody>
          <a:bodyPr/>
          <a:lstStyle/>
          <a:p>
            <a:endParaRPr lang="ar-IQ" dirty="0"/>
          </a:p>
        </p:txBody>
      </p:sp>
      <p:pic>
        <p:nvPicPr>
          <p:cNvPr id="72707" name="Picture 3"/>
          <p:cNvPicPr>
            <a:picLocks noChangeAspect="1" noChangeArrowheads="1"/>
          </p:cNvPicPr>
          <p:nvPr/>
        </p:nvPicPr>
        <p:blipFill>
          <a:blip r:embed="rId2" cstate="print"/>
          <a:srcRect/>
          <a:stretch>
            <a:fillRect/>
          </a:stretch>
        </p:blipFill>
        <p:spPr bwMode="auto">
          <a:xfrm>
            <a:off x="0" y="1357298"/>
            <a:ext cx="9001156" cy="3981453"/>
          </a:xfrm>
          <a:prstGeom prst="rect">
            <a:avLst/>
          </a:prstGeom>
          <a:noFill/>
          <a:ln w="9525">
            <a:noFill/>
            <a:miter lim="800000"/>
            <a:headEnd/>
            <a:tailEnd/>
          </a:ln>
          <a:effectLst/>
        </p:spPr>
      </p:pic>
    </p:spTree>
    <p:extLst>
      <p:ext uri="{BB962C8B-B14F-4D97-AF65-F5344CB8AC3E}">
        <p14:creationId xmlns:p14="http://schemas.microsoft.com/office/powerpoint/2010/main" val="2849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48" y="0"/>
            <a:ext cx="7772400" cy="1143000"/>
          </a:xfrm>
        </p:spPr>
        <p:txBody>
          <a:bodyPr/>
          <a:lstStyle/>
          <a:p>
            <a:pPr eaLnBrk="1" hangingPunct="1"/>
            <a:r>
              <a:rPr lang="en-US" sz="4800" b="1" dirty="0" smtClean="0">
                <a:solidFill>
                  <a:srgbClr val="FFFF00"/>
                </a:solidFill>
              </a:rPr>
              <a:t>Molds</a:t>
            </a:r>
          </a:p>
        </p:txBody>
      </p:sp>
      <p:sp>
        <p:nvSpPr>
          <p:cNvPr id="6147" name="Text Box 3"/>
          <p:cNvSpPr txBox="1">
            <a:spLocks noChangeArrowheads="1"/>
          </p:cNvSpPr>
          <p:nvPr/>
        </p:nvSpPr>
        <p:spPr bwMode="auto">
          <a:xfrm>
            <a:off x="1289050" y="3048000"/>
            <a:ext cx="996950" cy="457200"/>
          </a:xfrm>
          <a:prstGeom prst="rect">
            <a:avLst/>
          </a:prstGeom>
          <a:noFill/>
          <a:ln w="9525">
            <a:noFill/>
            <a:miter lim="800000"/>
            <a:headEnd/>
            <a:tailEnd/>
          </a:ln>
        </p:spPr>
        <p:txBody>
          <a:bodyPr wrap="none">
            <a:spAutoFit/>
          </a:bodyPr>
          <a:lstStyle/>
          <a:p>
            <a:r>
              <a:rPr lang="en-US"/>
              <a:t>Mucor</a:t>
            </a:r>
          </a:p>
        </p:txBody>
      </p:sp>
      <p:sp>
        <p:nvSpPr>
          <p:cNvPr id="6148" name="Text Box 4"/>
          <p:cNvSpPr txBox="1">
            <a:spLocks noChangeArrowheads="1"/>
          </p:cNvSpPr>
          <p:nvPr/>
        </p:nvSpPr>
        <p:spPr bwMode="auto">
          <a:xfrm>
            <a:off x="3160713" y="3048000"/>
            <a:ext cx="1335087" cy="457200"/>
          </a:xfrm>
          <a:prstGeom prst="rect">
            <a:avLst/>
          </a:prstGeom>
          <a:noFill/>
          <a:ln w="9525">
            <a:noFill/>
            <a:miter lim="800000"/>
            <a:headEnd/>
            <a:tailEnd/>
          </a:ln>
        </p:spPr>
        <p:txBody>
          <a:bodyPr wrap="none">
            <a:spAutoFit/>
          </a:bodyPr>
          <a:lstStyle/>
          <a:p>
            <a:r>
              <a:rPr lang="en-US"/>
              <a:t>Rhizopus</a:t>
            </a:r>
          </a:p>
        </p:txBody>
      </p:sp>
      <p:pic>
        <p:nvPicPr>
          <p:cNvPr id="6149" name="Picture 5" descr="C:\Documents and Settings\Mindy Brashears\My Documents\My Pictures\rhizopus.jpg"/>
          <p:cNvPicPr>
            <a:picLocks noChangeAspect="1" noChangeArrowheads="1"/>
          </p:cNvPicPr>
          <p:nvPr/>
        </p:nvPicPr>
        <p:blipFill>
          <a:blip r:embed="rId2" cstate="print"/>
          <a:srcRect/>
          <a:stretch>
            <a:fillRect/>
          </a:stretch>
        </p:blipFill>
        <p:spPr bwMode="auto">
          <a:xfrm>
            <a:off x="2990849" y="1214422"/>
            <a:ext cx="2203711" cy="1905016"/>
          </a:xfrm>
          <a:prstGeom prst="rect">
            <a:avLst/>
          </a:prstGeom>
          <a:noFill/>
          <a:ln w="9525">
            <a:noFill/>
            <a:miter lim="800000"/>
            <a:headEnd/>
            <a:tailEnd/>
          </a:ln>
        </p:spPr>
      </p:pic>
      <p:pic>
        <p:nvPicPr>
          <p:cNvPr id="6150" name="Picture 6" descr="C:\Documents and Settings\Mindy Brashears\Desktop\mucor"/>
          <p:cNvPicPr>
            <a:picLocks noChangeAspect="1" noChangeArrowheads="1"/>
          </p:cNvPicPr>
          <p:nvPr/>
        </p:nvPicPr>
        <p:blipFill>
          <a:blip r:embed="rId3" cstate="print"/>
          <a:srcRect/>
          <a:stretch>
            <a:fillRect/>
          </a:stretch>
        </p:blipFill>
        <p:spPr bwMode="auto">
          <a:xfrm>
            <a:off x="428596" y="1115401"/>
            <a:ext cx="2525616" cy="2008799"/>
          </a:xfrm>
          <a:prstGeom prst="rect">
            <a:avLst/>
          </a:prstGeom>
          <a:noFill/>
          <a:ln w="9525">
            <a:noFill/>
            <a:miter lim="800000"/>
            <a:headEnd/>
            <a:tailEnd/>
          </a:ln>
        </p:spPr>
      </p:pic>
      <p:pic>
        <p:nvPicPr>
          <p:cNvPr id="6151" name="Picture 7" descr="C:\Documents and Settings\Mindy Brashears\My Documents\My Pictures\penicillium on orange.jpg"/>
          <p:cNvPicPr>
            <a:picLocks noChangeAspect="1" noChangeArrowheads="1"/>
          </p:cNvPicPr>
          <p:nvPr/>
        </p:nvPicPr>
        <p:blipFill>
          <a:blip r:embed="rId4" cstate="print"/>
          <a:srcRect/>
          <a:stretch>
            <a:fillRect/>
          </a:stretch>
        </p:blipFill>
        <p:spPr bwMode="auto">
          <a:xfrm>
            <a:off x="5029199" y="1214422"/>
            <a:ext cx="2221601" cy="1924066"/>
          </a:xfrm>
          <a:prstGeom prst="rect">
            <a:avLst/>
          </a:prstGeom>
          <a:noFill/>
          <a:ln w="9525">
            <a:noFill/>
            <a:miter lim="800000"/>
            <a:headEnd/>
            <a:tailEnd/>
          </a:ln>
        </p:spPr>
      </p:pic>
      <p:sp>
        <p:nvSpPr>
          <p:cNvPr id="6152" name="Text Box 8"/>
          <p:cNvSpPr txBox="1">
            <a:spLocks noChangeArrowheads="1"/>
          </p:cNvSpPr>
          <p:nvPr/>
        </p:nvSpPr>
        <p:spPr bwMode="auto">
          <a:xfrm>
            <a:off x="5119688" y="3089275"/>
            <a:ext cx="1585912" cy="457200"/>
          </a:xfrm>
          <a:prstGeom prst="rect">
            <a:avLst/>
          </a:prstGeom>
          <a:noFill/>
          <a:ln w="9525">
            <a:noFill/>
            <a:miter lim="800000"/>
            <a:headEnd/>
            <a:tailEnd/>
          </a:ln>
        </p:spPr>
        <p:txBody>
          <a:bodyPr wrap="none">
            <a:spAutoFit/>
          </a:bodyPr>
          <a:lstStyle/>
          <a:p>
            <a:r>
              <a:rPr lang="en-US"/>
              <a:t>Penicillium</a:t>
            </a:r>
          </a:p>
        </p:txBody>
      </p:sp>
      <p:pic>
        <p:nvPicPr>
          <p:cNvPr id="6153" name="Picture 9" descr="C:\Documents and Settings\Mindy Brashears\My Documents\My Pictures\geotrichum.jpg"/>
          <p:cNvPicPr>
            <a:picLocks noChangeAspect="1" noChangeArrowheads="1"/>
          </p:cNvPicPr>
          <p:nvPr/>
        </p:nvPicPr>
        <p:blipFill>
          <a:blip r:embed="rId5" cstate="print"/>
          <a:srcRect/>
          <a:stretch>
            <a:fillRect/>
          </a:stretch>
        </p:blipFill>
        <p:spPr bwMode="auto">
          <a:xfrm>
            <a:off x="7086600" y="1357298"/>
            <a:ext cx="1865064" cy="1766902"/>
          </a:xfrm>
          <a:prstGeom prst="rect">
            <a:avLst/>
          </a:prstGeom>
          <a:noFill/>
          <a:ln w="9525">
            <a:noFill/>
            <a:miter lim="800000"/>
            <a:headEnd/>
            <a:tailEnd/>
          </a:ln>
        </p:spPr>
      </p:pic>
      <p:sp>
        <p:nvSpPr>
          <p:cNvPr id="6154" name="Text Box 10"/>
          <p:cNvSpPr txBox="1">
            <a:spLocks noChangeArrowheads="1"/>
          </p:cNvSpPr>
          <p:nvPr/>
        </p:nvSpPr>
        <p:spPr bwMode="auto">
          <a:xfrm>
            <a:off x="7048500" y="3089275"/>
            <a:ext cx="1638300" cy="457200"/>
          </a:xfrm>
          <a:prstGeom prst="rect">
            <a:avLst/>
          </a:prstGeom>
          <a:noFill/>
          <a:ln w="9525">
            <a:noFill/>
            <a:miter lim="800000"/>
            <a:headEnd/>
            <a:tailEnd/>
          </a:ln>
        </p:spPr>
        <p:txBody>
          <a:bodyPr wrap="none">
            <a:spAutoFit/>
          </a:bodyPr>
          <a:lstStyle/>
          <a:p>
            <a:r>
              <a:rPr lang="en-US"/>
              <a:t>Geotrichum</a:t>
            </a:r>
          </a:p>
        </p:txBody>
      </p:sp>
      <p:pic>
        <p:nvPicPr>
          <p:cNvPr id="6155" name="Picture 11" descr="C:\Documents and Settings\Mindy Brashears\My Documents\My Pictures\fusarium on corn.jpg"/>
          <p:cNvPicPr>
            <a:picLocks noChangeAspect="1" noChangeArrowheads="1"/>
          </p:cNvPicPr>
          <p:nvPr/>
        </p:nvPicPr>
        <p:blipFill>
          <a:blip r:embed="rId6" cstate="print"/>
          <a:srcRect/>
          <a:stretch>
            <a:fillRect/>
          </a:stretch>
        </p:blipFill>
        <p:spPr bwMode="auto">
          <a:xfrm>
            <a:off x="319157" y="3733800"/>
            <a:ext cx="2424043" cy="1766902"/>
          </a:xfrm>
          <a:prstGeom prst="rect">
            <a:avLst/>
          </a:prstGeom>
          <a:noFill/>
          <a:ln w="9525">
            <a:noFill/>
            <a:miter lim="800000"/>
            <a:headEnd/>
            <a:tailEnd/>
          </a:ln>
        </p:spPr>
      </p:pic>
      <p:sp>
        <p:nvSpPr>
          <p:cNvPr id="6156" name="Text Box 12"/>
          <p:cNvSpPr txBox="1">
            <a:spLocks noChangeArrowheads="1"/>
          </p:cNvSpPr>
          <p:nvPr/>
        </p:nvSpPr>
        <p:spPr bwMode="auto">
          <a:xfrm>
            <a:off x="1203325" y="4765675"/>
            <a:ext cx="1335088" cy="457200"/>
          </a:xfrm>
          <a:prstGeom prst="rect">
            <a:avLst/>
          </a:prstGeom>
          <a:noFill/>
          <a:ln w="9525">
            <a:noFill/>
            <a:miter lim="800000"/>
            <a:headEnd/>
            <a:tailEnd/>
          </a:ln>
        </p:spPr>
        <p:txBody>
          <a:bodyPr wrap="none">
            <a:spAutoFit/>
          </a:bodyPr>
          <a:lstStyle/>
          <a:p>
            <a:r>
              <a:rPr lang="en-US"/>
              <a:t>Fusarium</a:t>
            </a:r>
          </a:p>
        </p:txBody>
      </p:sp>
      <p:pic>
        <p:nvPicPr>
          <p:cNvPr id="6157" name="Picture 13" descr="C:\Documents and Settings\Mindy Brashears\My Documents\My Pictures\neurospora.jpg"/>
          <p:cNvPicPr>
            <a:picLocks noChangeAspect="1" noChangeArrowheads="1"/>
          </p:cNvPicPr>
          <p:nvPr/>
        </p:nvPicPr>
        <p:blipFill>
          <a:blip r:embed="rId7" cstate="print"/>
          <a:srcRect/>
          <a:stretch>
            <a:fillRect/>
          </a:stretch>
        </p:blipFill>
        <p:spPr bwMode="auto">
          <a:xfrm>
            <a:off x="2685670" y="3657600"/>
            <a:ext cx="1810130" cy="2057416"/>
          </a:xfrm>
          <a:prstGeom prst="rect">
            <a:avLst/>
          </a:prstGeom>
          <a:noFill/>
          <a:ln w="9525">
            <a:noFill/>
            <a:miter lim="800000"/>
            <a:headEnd/>
            <a:tailEnd/>
          </a:ln>
        </p:spPr>
      </p:pic>
      <p:sp>
        <p:nvSpPr>
          <p:cNvPr id="6158" name="Text Box 14"/>
          <p:cNvSpPr txBox="1">
            <a:spLocks noChangeArrowheads="1"/>
          </p:cNvSpPr>
          <p:nvPr/>
        </p:nvSpPr>
        <p:spPr bwMode="auto">
          <a:xfrm>
            <a:off x="2971800" y="4841875"/>
            <a:ext cx="1606550" cy="457200"/>
          </a:xfrm>
          <a:prstGeom prst="rect">
            <a:avLst/>
          </a:prstGeom>
          <a:noFill/>
          <a:ln w="9525">
            <a:noFill/>
            <a:miter lim="800000"/>
            <a:headEnd/>
            <a:tailEnd/>
          </a:ln>
        </p:spPr>
        <p:txBody>
          <a:bodyPr wrap="none">
            <a:spAutoFit/>
          </a:bodyPr>
          <a:lstStyle/>
          <a:p>
            <a:r>
              <a:rPr lang="en-US"/>
              <a:t>Neurospora</a:t>
            </a:r>
          </a:p>
        </p:txBody>
      </p:sp>
      <p:pic>
        <p:nvPicPr>
          <p:cNvPr id="6159" name="Picture 15" descr="C:\Documents and Settings\Mindy Brashears\My Documents\My Pictures\botrytis1th.jpg"/>
          <p:cNvPicPr>
            <a:picLocks noChangeAspect="1" noChangeArrowheads="1"/>
          </p:cNvPicPr>
          <p:nvPr/>
        </p:nvPicPr>
        <p:blipFill>
          <a:blip r:embed="rId8" cstate="print"/>
          <a:srcRect/>
          <a:stretch>
            <a:fillRect/>
          </a:stretch>
        </p:blipFill>
        <p:spPr bwMode="auto">
          <a:xfrm>
            <a:off x="4609485" y="3590925"/>
            <a:ext cx="1943715" cy="2124091"/>
          </a:xfrm>
          <a:prstGeom prst="rect">
            <a:avLst/>
          </a:prstGeom>
          <a:noFill/>
          <a:ln w="9525">
            <a:noFill/>
            <a:miter lim="800000"/>
            <a:headEnd/>
            <a:tailEnd/>
          </a:ln>
        </p:spPr>
      </p:pic>
      <p:sp>
        <p:nvSpPr>
          <p:cNvPr id="6160" name="Text Box 16"/>
          <p:cNvSpPr txBox="1">
            <a:spLocks noChangeArrowheads="1"/>
          </p:cNvSpPr>
          <p:nvPr/>
        </p:nvSpPr>
        <p:spPr bwMode="auto">
          <a:xfrm>
            <a:off x="5181600" y="4841875"/>
            <a:ext cx="1165225" cy="457200"/>
          </a:xfrm>
          <a:prstGeom prst="rect">
            <a:avLst/>
          </a:prstGeom>
          <a:noFill/>
          <a:ln w="9525">
            <a:noFill/>
            <a:miter lim="800000"/>
            <a:headEnd/>
            <a:tailEnd/>
          </a:ln>
        </p:spPr>
        <p:txBody>
          <a:bodyPr wrap="none">
            <a:spAutoFit/>
          </a:bodyPr>
          <a:lstStyle/>
          <a:p>
            <a:r>
              <a:rPr lang="en-US"/>
              <a:t>Botrytis</a:t>
            </a:r>
          </a:p>
        </p:txBody>
      </p:sp>
      <p:pic>
        <p:nvPicPr>
          <p:cNvPr id="6161" name="Picture 17" descr="C:\Documents and Settings\Mindy Brashears\My Documents\My Pictures\alternaria"/>
          <p:cNvPicPr>
            <a:picLocks noChangeAspect="1" noChangeArrowheads="1"/>
          </p:cNvPicPr>
          <p:nvPr/>
        </p:nvPicPr>
        <p:blipFill>
          <a:blip r:embed="rId9" cstate="print"/>
          <a:srcRect/>
          <a:stretch>
            <a:fillRect/>
          </a:stretch>
        </p:blipFill>
        <p:spPr bwMode="auto">
          <a:xfrm>
            <a:off x="6581982" y="3657600"/>
            <a:ext cx="2334888" cy="2200292"/>
          </a:xfrm>
          <a:prstGeom prst="rect">
            <a:avLst/>
          </a:prstGeom>
          <a:noFill/>
          <a:ln w="9525">
            <a:noFill/>
            <a:miter lim="800000"/>
            <a:headEnd/>
            <a:tailEnd/>
          </a:ln>
        </p:spPr>
      </p:pic>
      <p:sp>
        <p:nvSpPr>
          <p:cNvPr id="6162" name="Text Box 18"/>
          <p:cNvSpPr txBox="1">
            <a:spLocks noChangeArrowheads="1"/>
          </p:cNvSpPr>
          <p:nvPr/>
        </p:nvSpPr>
        <p:spPr bwMode="auto">
          <a:xfrm>
            <a:off x="7070725" y="4841875"/>
            <a:ext cx="1417638" cy="457200"/>
          </a:xfrm>
          <a:prstGeom prst="rect">
            <a:avLst/>
          </a:prstGeom>
          <a:noFill/>
          <a:ln w="9525">
            <a:noFill/>
            <a:miter lim="800000"/>
            <a:headEnd/>
            <a:tailEnd/>
          </a:ln>
        </p:spPr>
        <p:txBody>
          <a:bodyPr wrap="none">
            <a:spAutoFit/>
          </a:bodyPr>
          <a:lstStyle/>
          <a:p>
            <a:r>
              <a:rPr lang="en-US"/>
              <a:t>Alternaria</a:t>
            </a:r>
          </a:p>
        </p:txBody>
      </p:sp>
    </p:spTree>
    <p:extLst>
      <p:ext uri="{BB962C8B-B14F-4D97-AF65-F5344CB8AC3E}">
        <p14:creationId xmlns:p14="http://schemas.microsoft.com/office/powerpoint/2010/main" val="30686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45719"/>
          </a:xfrm>
        </p:spPr>
        <p:txBody>
          <a:bodyPr>
            <a:normAutofit fontScale="90000"/>
          </a:bodyPr>
          <a:lstStyle/>
          <a:p>
            <a:endParaRPr lang="ar-IQ" dirty="0"/>
          </a:p>
        </p:txBody>
      </p:sp>
      <p:sp>
        <p:nvSpPr>
          <p:cNvPr id="3" name="Content Placeholder 2"/>
          <p:cNvSpPr>
            <a:spLocks noGrp="1"/>
          </p:cNvSpPr>
          <p:nvPr>
            <p:ph idx="1"/>
          </p:nvPr>
        </p:nvSpPr>
        <p:spPr>
          <a:xfrm>
            <a:off x="642910" y="357166"/>
            <a:ext cx="8001056" cy="6072230"/>
          </a:xfrm>
        </p:spPr>
        <p:txBody>
          <a:bodyPr>
            <a:normAutofit lnSpcReduction="10000"/>
          </a:bodyPr>
          <a:lstStyle/>
          <a:p>
            <a:pPr marL="0" indent="0" algn="l" rtl="0"/>
            <a:r>
              <a:rPr lang="en-US" sz="6600" dirty="0" smtClean="0"/>
              <a:t>These organisms are classified as a kingdom, Fungi, which is separate from plants, animals, and bacteria.</a:t>
            </a:r>
          </a:p>
        </p:txBody>
      </p:sp>
    </p:spTree>
    <p:extLst>
      <p:ext uri="{BB962C8B-B14F-4D97-AF65-F5344CB8AC3E}">
        <p14:creationId xmlns:p14="http://schemas.microsoft.com/office/powerpoint/2010/main" val="1826283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85800" y="-1143032"/>
            <a:ext cx="7772400" cy="1143032"/>
          </a:xfrm>
        </p:spPr>
        <p:txBody>
          <a:bodyPr/>
          <a:lstStyle/>
          <a:p>
            <a:endParaRPr lang="ar-IQ" dirty="0"/>
          </a:p>
        </p:txBody>
      </p:sp>
      <p:sp>
        <p:nvSpPr>
          <p:cNvPr id="3" name="Content Placeholder 2"/>
          <p:cNvSpPr>
            <a:spLocks noGrp="1"/>
          </p:cNvSpPr>
          <p:nvPr>
            <p:ph idx="1"/>
          </p:nvPr>
        </p:nvSpPr>
        <p:spPr>
          <a:xfrm>
            <a:off x="323528" y="500042"/>
            <a:ext cx="8640960" cy="5857916"/>
          </a:xfrm>
        </p:spPr>
        <p:txBody>
          <a:bodyPr>
            <a:normAutofit lnSpcReduction="10000"/>
          </a:bodyPr>
          <a:lstStyle/>
          <a:p>
            <a:pPr lvl="0" algn="l"/>
            <a:r>
              <a:rPr lang="en-US" sz="5400" dirty="0" smtClean="0"/>
              <a:t>One major difference is that : </a:t>
            </a:r>
          </a:p>
          <a:p>
            <a:pPr lvl="0" algn="l"/>
            <a:r>
              <a:rPr lang="en-US" sz="5400" dirty="0" smtClean="0">
                <a:solidFill>
                  <a:srgbClr val="FFC000"/>
                </a:solidFill>
              </a:rPr>
              <a:t>fungal cells have cell walls that contain chitin, unlike the cell walls of plants, which contain cellulose.</a:t>
            </a:r>
          </a:p>
          <a:p>
            <a:endParaRPr lang="ar-IQ" dirty="0"/>
          </a:p>
        </p:txBody>
      </p:sp>
    </p:spTree>
    <p:extLst>
      <p:ext uri="{BB962C8B-B14F-4D97-AF65-F5344CB8AC3E}">
        <p14:creationId xmlns:p14="http://schemas.microsoft.com/office/powerpoint/2010/main" val="4213106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0"/>
            <a:ext cx="8501122" cy="863584"/>
          </a:xfrm>
        </p:spPr>
        <p:txBody>
          <a:bodyPr>
            <a:normAutofit/>
          </a:bodyPr>
          <a:lstStyle/>
          <a:p>
            <a:r>
              <a:rPr lang="en-US" sz="4000" b="1" dirty="0" smtClean="0">
                <a:solidFill>
                  <a:srgbClr val="FFFF00"/>
                </a:solidFill>
                <a:cs typeface="Tahoma" pitchFamily="34" charset="0"/>
              </a:rPr>
              <a:t>General Characteristics of Fungi</a:t>
            </a:r>
            <a:endParaRPr lang="ar-IQ" sz="4000" dirty="0"/>
          </a:p>
        </p:txBody>
      </p:sp>
      <p:sp>
        <p:nvSpPr>
          <p:cNvPr id="3" name="مستطيل 2"/>
          <p:cNvSpPr/>
          <p:nvPr/>
        </p:nvSpPr>
        <p:spPr>
          <a:xfrm>
            <a:off x="214282" y="1142984"/>
            <a:ext cx="8715436" cy="3600986"/>
          </a:xfrm>
          <a:prstGeom prst="rect">
            <a:avLst/>
          </a:prstGeom>
        </p:spPr>
        <p:txBody>
          <a:bodyPr wrap="square">
            <a:spAutoFit/>
          </a:bodyPr>
          <a:lstStyle/>
          <a:p>
            <a:r>
              <a:rPr lang="en-US" sz="4000" dirty="0" smtClean="0">
                <a:cs typeface="Tahoma" pitchFamily="34" charset="0"/>
              </a:rPr>
              <a:t>All are eukaryotic</a:t>
            </a:r>
          </a:p>
          <a:p>
            <a:r>
              <a:rPr lang="en-US" sz="4000" dirty="0" smtClean="0">
                <a:cs typeface="Tahoma" pitchFamily="34" charset="0"/>
              </a:rPr>
              <a:t>Most are filamentous composed of individual microscopic filaments called </a:t>
            </a:r>
            <a:r>
              <a:rPr lang="en-US" sz="4000" dirty="0" err="1" smtClean="0">
                <a:cs typeface="Tahoma" pitchFamily="34" charset="0"/>
              </a:rPr>
              <a:t>hyphae</a:t>
            </a:r>
            <a:r>
              <a:rPr lang="en-US" sz="4000" dirty="0" smtClean="0">
                <a:cs typeface="Tahoma" pitchFamily="34" charset="0"/>
              </a:rPr>
              <a:t>, </a:t>
            </a:r>
          </a:p>
          <a:p>
            <a:endParaRPr lang="en-US" sz="2800" dirty="0" smtClean="0">
              <a:cs typeface="Tahoma" pitchFamily="34" charset="0"/>
            </a:endParaRPr>
          </a:p>
          <a:p>
            <a:endParaRPr lang="ar-IQ" sz="4000" dirty="0" smtClean="0"/>
          </a:p>
        </p:txBody>
      </p:sp>
      <p:pic>
        <p:nvPicPr>
          <p:cNvPr id="1028" name="Picture 4" descr="C:\Users\abdullah\Desktop\hyphae1.jpg"/>
          <p:cNvPicPr>
            <a:picLocks noChangeAspect="1" noChangeArrowheads="1"/>
          </p:cNvPicPr>
          <p:nvPr/>
        </p:nvPicPr>
        <p:blipFill>
          <a:blip r:embed="rId2" cstate="print"/>
          <a:srcRect/>
          <a:stretch>
            <a:fillRect/>
          </a:stretch>
        </p:blipFill>
        <p:spPr bwMode="auto">
          <a:xfrm>
            <a:off x="2143108" y="3143248"/>
            <a:ext cx="6786610" cy="3357586"/>
          </a:xfrm>
          <a:prstGeom prst="rect">
            <a:avLst/>
          </a:prstGeom>
          <a:noFill/>
        </p:spPr>
      </p:pic>
    </p:spTree>
    <p:extLst>
      <p:ext uri="{BB962C8B-B14F-4D97-AF65-F5344CB8AC3E}">
        <p14:creationId xmlns:p14="http://schemas.microsoft.com/office/powerpoint/2010/main" val="3571367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685800" y="-2071726"/>
            <a:ext cx="7772400" cy="428628"/>
          </a:xfrm>
        </p:spPr>
        <p:txBody>
          <a:bodyPr>
            <a:normAutofit fontScale="90000"/>
          </a:bodyPr>
          <a:lstStyle/>
          <a:p>
            <a:endParaRPr lang="ar-IQ" dirty="0"/>
          </a:p>
        </p:txBody>
      </p:sp>
      <p:sp>
        <p:nvSpPr>
          <p:cNvPr id="3" name="مستطيل 2"/>
          <p:cNvSpPr/>
          <p:nvPr/>
        </p:nvSpPr>
        <p:spPr>
          <a:xfrm>
            <a:off x="285720" y="214290"/>
            <a:ext cx="4143404" cy="5570756"/>
          </a:xfrm>
          <a:prstGeom prst="rect">
            <a:avLst/>
          </a:prstGeom>
        </p:spPr>
        <p:txBody>
          <a:bodyPr wrap="square">
            <a:spAutoFit/>
          </a:bodyPr>
          <a:lstStyle/>
          <a:p>
            <a:r>
              <a:rPr lang="en-US" sz="4800" dirty="0" smtClean="0">
                <a:cs typeface="Tahoma" pitchFamily="34" charset="0"/>
              </a:rPr>
              <a:t>which exhibit</a:t>
            </a:r>
          </a:p>
          <a:p>
            <a:r>
              <a:rPr lang="en-US" sz="4800" dirty="0" smtClean="0">
                <a:cs typeface="Tahoma" pitchFamily="34" charset="0"/>
              </a:rPr>
              <a:t> apical growth </a:t>
            </a:r>
          </a:p>
          <a:p>
            <a:r>
              <a:rPr lang="en-US" sz="4800" dirty="0" smtClean="0">
                <a:cs typeface="Tahoma" pitchFamily="34" charset="0"/>
              </a:rPr>
              <a:t>and which </a:t>
            </a:r>
          </a:p>
          <a:p>
            <a:r>
              <a:rPr lang="en-US" sz="4800" dirty="0" smtClean="0">
                <a:cs typeface="Tahoma" pitchFamily="34" charset="0"/>
              </a:rPr>
              <a:t>branch to form </a:t>
            </a:r>
          </a:p>
          <a:p>
            <a:r>
              <a:rPr lang="en-US" sz="4800" dirty="0" smtClean="0">
                <a:cs typeface="Tahoma" pitchFamily="34" charset="0"/>
              </a:rPr>
              <a:t>a</a:t>
            </a:r>
            <a:r>
              <a:rPr lang="en-US" sz="4000" dirty="0" smtClean="0">
                <a:cs typeface="Tahoma" pitchFamily="34" charset="0"/>
              </a:rPr>
              <a:t> network of </a:t>
            </a:r>
          </a:p>
          <a:p>
            <a:r>
              <a:rPr lang="en-US" sz="4000" dirty="0" err="1" smtClean="0">
                <a:cs typeface="Tahoma" pitchFamily="34" charset="0"/>
              </a:rPr>
              <a:t>hyphae</a:t>
            </a:r>
            <a:r>
              <a:rPr lang="en-US" sz="4000" dirty="0" smtClean="0">
                <a:cs typeface="Tahoma" pitchFamily="34" charset="0"/>
              </a:rPr>
              <a:t> </a:t>
            </a:r>
          </a:p>
          <a:p>
            <a:r>
              <a:rPr lang="en-US" sz="4000" dirty="0" smtClean="0">
                <a:cs typeface="Tahoma" pitchFamily="34" charset="0"/>
              </a:rPr>
              <a:t>called a </a:t>
            </a:r>
            <a:r>
              <a:rPr lang="en-US" sz="4000" b="1" dirty="0" smtClean="0">
                <a:solidFill>
                  <a:srgbClr val="FF0000"/>
                </a:solidFill>
                <a:cs typeface="Tahoma" pitchFamily="34" charset="0"/>
              </a:rPr>
              <a:t>mycelium.</a:t>
            </a:r>
          </a:p>
          <a:p>
            <a:endParaRPr lang="en-US" dirty="0" smtClean="0">
              <a:cs typeface="Tahoma" pitchFamily="34" charset="0"/>
            </a:endParaRPr>
          </a:p>
          <a:p>
            <a:endParaRPr lang="en-US" dirty="0" smtClean="0">
              <a:cs typeface="Tahoma" pitchFamily="34" charset="0"/>
            </a:endParaRPr>
          </a:p>
        </p:txBody>
      </p:sp>
      <p:pic>
        <p:nvPicPr>
          <p:cNvPr id="4" name="Picture 2" descr="C:\Users\abdullah\Desktop\apic.JPG"/>
          <p:cNvPicPr>
            <a:picLocks noChangeAspect="1" noChangeArrowheads="1"/>
          </p:cNvPicPr>
          <p:nvPr/>
        </p:nvPicPr>
        <p:blipFill>
          <a:blip r:embed="rId2" cstate="print"/>
          <a:srcRect/>
          <a:stretch>
            <a:fillRect/>
          </a:stretch>
        </p:blipFill>
        <p:spPr bwMode="auto">
          <a:xfrm>
            <a:off x="4000496" y="214290"/>
            <a:ext cx="4975368" cy="2645518"/>
          </a:xfrm>
          <a:prstGeom prst="rect">
            <a:avLst/>
          </a:prstGeom>
          <a:noFill/>
        </p:spPr>
      </p:pic>
      <p:pic>
        <p:nvPicPr>
          <p:cNvPr id="6" name="Picture 5" descr="C:\Documents and Settings\Mindy Brashears\My Documents\My Pictures\rhizopus.jpg"/>
          <p:cNvPicPr>
            <a:picLocks noChangeAspect="1" noChangeArrowheads="1"/>
          </p:cNvPicPr>
          <p:nvPr/>
        </p:nvPicPr>
        <p:blipFill>
          <a:blip r:embed="rId3" cstate="print"/>
          <a:srcRect/>
          <a:stretch>
            <a:fillRect/>
          </a:stretch>
        </p:blipFill>
        <p:spPr bwMode="auto">
          <a:xfrm>
            <a:off x="4357686" y="3000373"/>
            <a:ext cx="4608706" cy="3613502"/>
          </a:xfrm>
          <a:prstGeom prst="rect">
            <a:avLst/>
          </a:prstGeom>
          <a:noFill/>
          <a:ln w="9525">
            <a:noFill/>
            <a:miter lim="800000"/>
            <a:headEnd/>
            <a:tailEnd/>
          </a:ln>
        </p:spPr>
      </p:pic>
    </p:spTree>
    <p:extLst>
      <p:ext uri="{BB962C8B-B14F-4D97-AF65-F5344CB8AC3E}">
        <p14:creationId xmlns:p14="http://schemas.microsoft.com/office/powerpoint/2010/main" val="2699283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685800" y="-214338"/>
            <a:ext cx="7772400" cy="565176"/>
          </a:xfrm>
        </p:spPr>
        <p:txBody>
          <a:bodyPr>
            <a:normAutofit fontScale="90000"/>
          </a:bodyPr>
          <a:lstStyle/>
          <a:p>
            <a:endParaRPr lang="ar-IQ" dirty="0"/>
          </a:p>
        </p:txBody>
      </p:sp>
      <p:sp>
        <p:nvSpPr>
          <p:cNvPr id="3" name="مستطيل 2"/>
          <p:cNvSpPr/>
          <p:nvPr/>
        </p:nvSpPr>
        <p:spPr>
          <a:xfrm>
            <a:off x="500034" y="571480"/>
            <a:ext cx="8643966" cy="2308324"/>
          </a:xfrm>
          <a:prstGeom prst="rect">
            <a:avLst/>
          </a:prstGeom>
        </p:spPr>
        <p:txBody>
          <a:bodyPr wrap="square">
            <a:spAutoFit/>
          </a:bodyPr>
          <a:lstStyle/>
          <a:p>
            <a:r>
              <a:rPr lang="en-US" sz="4800" dirty="0" smtClean="0">
                <a:cs typeface="Tahoma" pitchFamily="34" charset="0"/>
              </a:rPr>
              <a:t>Some are </a:t>
            </a:r>
          </a:p>
          <a:p>
            <a:r>
              <a:rPr lang="en-US" sz="4800" dirty="0" smtClean="0">
                <a:cs typeface="Tahoma" pitchFamily="34" charset="0"/>
              </a:rPr>
              <a:t>unicellular;</a:t>
            </a:r>
          </a:p>
          <a:p>
            <a:r>
              <a:rPr lang="en-US" sz="4800" dirty="0" smtClean="0">
                <a:cs typeface="Tahoma" pitchFamily="34" charset="0"/>
              </a:rPr>
              <a:t> e.g. </a:t>
            </a:r>
            <a:r>
              <a:rPr lang="en-US" sz="4800" b="1" dirty="0" smtClean="0">
                <a:solidFill>
                  <a:srgbClr val="FFFF00"/>
                </a:solidFill>
                <a:cs typeface="Tahoma" pitchFamily="34" charset="0"/>
              </a:rPr>
              <a:t>yeasts.</a:t>
            </a:r>
            <a:endParaRPr lang="en-US" sz="4000" b="1" dirty="0" smtClean="0">
              <a:solidFill>
                <a:srgbClr val="FFFF00"/>
              </a:solidFill>
              <a:cs typeface="Tahoma" pitchFamily="34" charset="0"/>
            </a:endParaRPr>
          </a:p>
        </p:txBody>
      </p:sp>
      <p:pic>
        <p:nvPicPr>
          <p:cNvPr id="2052" name="Picture 4" descr="C:\Users\abdullah\Desktop\yeast.jpg"/>
          <p:cNvPicPr>
            <a:picLocks noChangeAspect="1" noChangeArrowheads="1"/>
          </p:cNvPicPr>
          <p:nvPr/>
        </p:nvPicPr>
        <p:blipFill>
          <a:blip r:embed="rId2" cstate="print"/>
          <a:srcRect/>
          <a:stretch>
            <a:fillRect/>
          </a:stretch>
        </p:blipFill>
        <p:spPr bwMode="auto">
          <a:xfrm>
            <a:off x="4000496" y="3071810"/>
            <a:ext cx="4929221" cy="3465192"/>
          </a:xfrm>
          <a:prstGeom prst="rect">
            <a:avLst/>
          </a:prstGeom>
          <a:noFill/>
        </p:spPr>
      </p:pic>
      <p:pic>
        <p:nvPicPr>
          <p:cNvPr id="2053" name="Picture 5" descr="C:\Users\abdullah\Desktop\Yeast (1).jpg"/>
          <p:cNvPicPr>
            <a:picLocks noChangeAspect="1" noChangeArrowheads="1"/>
          </p:cNvPicPr>
          <p:nvPr/>
        </p:nvPicPr>
        <p:blipFill>
          <a:blip r:embed="rId3" cstate="print"/>
          <a:srcRect/>
          <a:stretch>
            <a:fillRect/>
          </a:stretch>
        </p:blipFill>
        <p:spPr bwMode="auto">
          <a:xfrm>
            <a:off x="357158" y="3286124"/>
            <a:ext cx="3412990" cy="3128036"/>
          </a:xfrm>
          <a:prstGeom prst="rect">
            <a:avLst/>
          </a:prstGeom>
          <a:noFill/>
        </p:spPr>
      </p:pic>
      <p:pic>
        <p:nvPicPr>
          <p:cNvPr id="2055" name="Picture 7" descr="http://images.wisegeek.com/spoonful-of-yeast.jpg"/>
          <p:cNvPicPr>
            <a:picLocks noChangeAspect="1" noChangeArrowheads="1"/>
          </p:cNvPicPr>
          <p:nvPr/>
        </p:nvPicPr>
        <p:blipFill>
          <a:blip r:embed="rId4" cstate="print"/>
          <a:srcRect/>
          <a:stretch>
            <a:fillRect/>
          </a:stretch>
        </p:blipFill>
        <p:spPr bwMode="auto">
          <a:xfrm>
            <a:off x="4357686" y="357166"/>
            <a:ext cx="4595778" cy="2380613"/>
          </a:xfrm>
          <a:prstGeom prst="rect">
            <a:avLst/>
          </a:prstGeom>
          <a:noFill/>
        </p:spPr>
      </p:pic>
    </p:spTree>
    <p:extLst>
      <p:ext uri="{BB962C8B-B14F-4D97-AF65-F5344CB8AC3E}">
        <p14:creationId xmlns:p14="http://schemas.microsoft.com/office/powerpoint/2010/main" val="22784842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12764</TotalTime>
  <Words>356</Words>
  <Application>Microsoft Office PowerPoint</Application>
  <PresentationFormat>On-screen Show (4:3)</PresentationFormat>
  <Paragraphs>129</Paragraphs>
  <Slides>35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Century Gothic</vt:lpstr>
      <vt:lpstr>Sakkal Majalla</vt:lpstr>
      <vt:lpstr>Tahoma</vt:lpstr>
      <vt:lpstr>Times New Roman</vt:lpstr>
      <vt:lpstr>Wingdings 2</vt:lpstr>
      <vt:lpstr>Wingdings 3</vt:lpstr>
      <vt:lpstr>Ion</vt:lpstr>
      <vt:lpstr>MYCOLOGY</vt:lpstr>
      <vt:lpstr>Molds</vt:lpstr>
      <vt:lpstr>Fungus</vt:lpstr>
      <vt:lpstr>Molds</vt:lpstr>
      <vt:lpstr>PowerPoint Presentation</vt:lpstr>
      <vt:lpstr>PowerPoint Presentation</vt:lpstr>
      <vt:lpstr>General Characteristics of Fungi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Molds Microscopic structures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Macroscopic structures</vt:lpstr>
      <vt:lpstr>PowerPoint Presentation</vt:lpstr>
      <vt:lpstr>PowerPoint Presentation</vt:lpstr>
      <vt:lpstr>Mold Nutrition</vt:lpstr>
      <vt:lpstr>PowerPoint Presentation</vt:lpstr>
      <vt:lpstr>PowerPoint Presentation</vt:lpstr>
      <vt:lpstr>Reproduction of molds</vt:lpstr>
      <vt:lpstr>PowerPoint Presentation</vt:lpstr>
      <vt:lpstr>PowerPoint Presentation</vt:lpstr>
      <vt:lpstr>PowerPoint Presentation</vt:lpstr>
      <vt:lpstr>d. Chlamydospore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and Archaea</dc:title>
  <dc:creator>Dr.susan a.s</dc:creator>
  <cp:lastModifiedBy>kanilan</cp:lastModifiedBy>
  <cp:revision>314</cp:revision>
  <dcterms:created xsi:type="dcterms:W3CDTF">2006-08-16T00:00:00Z</dcterms:created>
  <dcterms:modified xsi:type="dcterms:W3CDTF">2024-05-18T06:49:52Z</dcterms:modified>
</cp:coreProperties>
</file>

<file path=userCustomization/customUI.xml><?xml version="1.0" encoding="utf-8"?>
<mso:customUI xmlns:mso="http://schemas.microsoft.com/office/2006/01/customui">
  <mso:ribbon>
    <mso:qat>
      <mso:documentControls>
        <mso:control idQ="mso:Subscript" visible="true"/>
        <mso:control idQ="mso:Superscript" visible="true"/>
      </mso:documentControls>
    </mso:qat>
  </mso:ribbon>
</mso:customUI>
</file>