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9" r:id="rId2"/>
    <p:sldId id="260" r:id="rId3"/>
    <p:sldId id="261" r:id="rId4"/>
    <p:sldId id="262" r:id="rId5"/>
    <p:sldId id="263" r:id="rId6"/>
    <p:sldId id="264" r:id="rId7"/>
    <p:sldId id="281" r:id="rId8"/>
    <p:sldId id="265" r:id="rId9"/>
    <p:sldId id="266" r:id="rId10"/>
    <p:sldId id="285" r:id="rId11"/>
    <p:sldId id="283" r:id="rId12"/>
    <p:sldId id="282" r:id="rId13"/>
    <p:sldId id="267" r:id="rId14"/>
    <p:sldId id="268" r:id="rId15"/>
    <p:sldId id="284" r:id="rId16"/>
    <p:sldId id="269" r:id="rId17"/>
    <p:sldId id="273" r:id="rId18"/>
    <p:sldId id="274" r:id="rId19"/>
    <p:sldId id="275" r:id="rId20"/>
    <p:sldId id="279" r:id="rId21"/>
    <p:sldId id="276" r:id="rId22"/>
    <p:sldId id="286" r:id="rId23"/>
    <p:sldId id="280" r:id="rId24"/>
    <p:sldId id="277" r:id="rId25"/>
    <p:sldId id="278" r:id="rId26"/>
    <p:sldId id="270"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6011" autoAdjust="0"/>
  </p:normalViewPr>
  <p:slideViewPr>
    <p:cSldViewPr>
      <p:cViewPr varScale="1">
        <p:scale>
          <a:sx n="72" d="100"/>
          <a:sy n="72" d="100"/>
        </p:scale>
        <p:origin x="-1685"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E2A97E1-2396-4F1E-A686-B14CCF0AA803}" type="datetimeFigureOut">
              <a:rPr lang="ar-IQ" smtClean="0"/>
              <a:pPr/>
              <a:t>07/10/1444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6BFC85E-CAB4-4CD4-B0B3-F568F6CE6E66}"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Definitive hosts are humans including a main reservoir are the pigs and other animals with no intermediate hosts or vectors. Because pigs are the main animal reservoir (Harmless in pigs), human infections occur more frequently in areas where pigs are raised.</a:t>
            </a:r>
          </a:p>
        </p:txBody>
      </p:sp>
      <p:sp>
        <p:nvSpPr>
          <p:cNvPr id="4" name="Slide Number Placeholder 3"/>
          <p:cNvSpPr>
            <a:spLocks noGrp="1"/>
          </p:cNvSpPr>
          <p:nvPr>
            <p:ph type="sldNum" sz="quarter" idx="10"/>
          </p:nvPr>
        </p:nvSpPr>
        <p:spPr/>
        <p:txBody>
          <a:bodyPr/>
          <a:lstStyle/>
          <a:p>
            <a:fld id="{56BFC85E-CAB4-4CD4-B0B3-F568F6CE6E66}" type="slidenum">
              <a:rPr lang="ar-IQ" smtClean="0"/>
              <a:pPr/>
              <a:t>4</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56BFC85E-CAB4-4CD4-B0B3-F568F6CE6E66}" type="slidenum">
              <a:rPr lang="ar-IQ" smtClean="0"/>
              <a:pPr/>
              <a:t>9</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dirty="0" smtClean="0"/>
              <a:t>It has two morphological stages: the trophozoite and the cyst.</a:t>
            </a:r>
          </a:p>
          <a:p>
            <a:pPr algn="l" rtl="0"/>
            <a:r>
              <a:rPr lang="en-US" sz="1200" dirty="0" smtClean="0"/>
              <a:t>The motile </a:t>
            </a:r>
            <a:r>
              <a:rPr lang="en-US" sz="1200" b="1" dirty="0" smtClean="0"/>
              <a:t>trophozoite</a:t>
            </a:r>
            <a:r>
              <a:rPr lang="en-US" sz="1200" dirty="0" smtClean="0"/>
              <a:t> is pear or tear-drop shaped with bilateral symmetry. </a:t>
            </a:r>
          </a:p>
          <a:p>
            <a:pPr algn="l" rtl="0"/>
            <a:r>
              <a:rPr lang="en-US" sz="1200" dirty="0" smtClean="0"/>
              <a:t>It is flattened, with a large </a:t>
            </a:r>
            <a:r>
              <a:rPr lang="en-US" sz="1200" b="1" dirty="0" smtClean="0"/>
              <a:t>sucking disk</a:t>
            </a:r>
            <a:r>
              <a:rPr lang="en-US" sz="1200" dirty="0" smtClean="0"/>
              <a:t> on the anterior side. </a:t>
            </a:r>
          </a:p>
          <a:p>
            <a:endParaRPr lang="ar-IQ" dirty="0"/>
          </a:p>
        </p:txBody>
      </p:sp>
      <p:sp>
        <p:nvSpPr>
          <p:cNvPr id="4" name="Slide Number Placeholder 3"/>
          <p:cNvSpPr>
            <a:spLocks noGrp="1"/>
          </p:cNvSpPr>
          <p:nvPr>
            <p:ph type="sldNum" sz="quarter" idx="10"/>
          </p:nvPr>
        </p:nvSpPr>
        <p:spPr/>
        <p:txBody>
          <a:bodyPr/>
          <a:lstStyle/>
          <a:p>
            <a:fld id="{56BFC85E-CAB4-4CD4-B0B3-F568F6CE6E66}" type="slidenum">
              <a:rPr lang="ar-IQ" smtClean="0"/>
              <a:pPr/>
              <a:t>11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4/27/2023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4/27/2023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4/27/2023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4/27/2023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4/27/2023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4/27/2023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Phagocytosi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Balantidium</a:t>
            </a:r>
            <a:r>
              <a:rPr lang="en-US" b="1" i="1" dirty="0" smtClean="0"/>
              <a:t> coli</a:t>
            </a:r>
            <a:endParaRPr lang="en-US" dirty="0"/>
          </a:p>
        </p:txBody>
      </p:sp>
      <p:sp>
        <p:nvSpPr>
          <p:cNvPr id="5" name="Content Placeholder 4"/>
          <p:cNvSpPr>
            <a:spLocks noGrp="1"/>
          </p:cNvSpPr>
          <p:nvPr>
            <p:ph idx="1"/>
          </p:nvPr>
        </p:nvSpPr>
        <p:spPr/>
        <p:txBody>
          <a:bodyPr/>
          <a:lstStyle/>
          <a:p>
            <a:endParaRPr lang="ar-IQ"/>
          </a:p>
        </p:txBody>
      </p:sp>
      <p:pic>
        <p:nvPicPr>
          <p:cNvPr id="6" name="Picture 5" descr="bcoli_c1"/>
          <p:cNvPicPr/>
          <p:nvPr/>
        </p:nvPicPr>
        <p:blipFill>
          <a:blip r:embed="rId2"/>
          <a:srcRect/>
          <a:stretch>
            <a:fillRect/>
          </a:stretch>
        </p:blipFill>
        <p:spPr bwMode="auto">
          <a:xfrm>
            <a:off x="381000" y="1447800"/>
            <a:ext cx="8458200" cy="5410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76200"/>
          </a:xfrm>
        </p:spPr>
        <p:txBody>
          <a:bodyPr>
            <a:normAutofit fontScale="90000"/>
          </a:bodyPr>
          <a:lstStyle/>
          <a:p>
            <a:endParaRPr lang="ar-IQ" dirty="0"/>
          </a:p>
        </p:txBody>
      </p:sp>
      <p:sp>
        <p:nvSpPr>
          <p:cNvPr id="3" name="Content Placeholder 2"/>
          <p:cNvSpPr>
            <a:spLocks noGrp="1"/>
          </p:cNvSpPr>
          <p:nvPr>
            <p:ph idx="1"/>
          </p:nvPr>
        </p:nvSpPr>
        <p:spPr>
          <a:xfrm>
            <a:off x="0" y="228600"/>
            <a:ext cx="8991600" cy="5851525"/>
          </a:xfrm>
        </p:spPr>
        <p:txBody>
          <a:bodyPr/>
          <a:lstStyle/>
          <a:p>
            <a:pPr algn="l" rtl="0"/>
            <a:r>
              <a:rPr lang="en-US" dirty="0" smtClean="0"/>
              <a:t>The motile </a:t>
            </a:r>
            <a:r>
              <a:rPr lang="en-US" b="1" dirty="0" smtClean="0"/>
              <a:t>trophozoite</a:t>
            </a:r>
          </a:p>
          <a:p>
            <a:pPr algn="l" rtl="0">
              <a:buNone/>
            </a:pPr>
            <a:r>
              <a:rPr lang="en-US" dirty="0" smtClean="0"/>
              <a:t>  is pear or tear-drop </a:t>
            </a:r>
          </a:p>
          <a:p>
            <a:pPr algn="l" rtl="0">
              <a:buNone/>
            </a:pPr>
            <a:r>
              <a:rPr lang="en-US" dirty="0" smtClean="0"/>
              <a:t>shaped with </a:t>
            </a:r>
          </a:p>
          <a:p>
            <a:pPr algn="l" rtl="0">
              <a:buNone/>
            </a:pPr>
            <a:r>
              <a:rPr lang="en-US" dirty="0" smtClean="0"/>
              <a:t> bilateral symmetry. </a:t>
            </a:r>
          </a:p>
          <a:p>
            <a:pPr algn="l" rtl="0"/>
            <a:r>
              <a:rPr lang="en-US" dirty="0" smtClean="0"/>
              <a:t>It is flattened, </a:t>
            </a:r>
          </a:p>
          <a:p>
            <a:pPr algn="l" rtl="0"/>
            <a:r>
              <a:rPr lang="en-US" dirty="0" smtClean="0"/>
              <a:t>with a large </a:t>
            </a:r>
            <a:r>
              <a:rPr lang="en-US" b="1" dirty="0" smtClean="0"/>
              <a:t>sucking disk</a:t>
            </a:r>
          </a:p>
          <a:p>
            <a:pPr algn="l" rtl="0">
              <a:buNone/>
            </a:pPr>
            <a:r>
              <a:rPr lang="en-US" dirty="0" smtClean="0"/>
              <a:t> on the anterior side. </a:t>
            </a:r>
          </a:p>
          <a:p>
            <a:endParaRPr lang="ar-IQ" dirty="0"/>
          </a:p>
        </p:txBody>
      </p:sp>
      <p:pic>
        <p:nvPicPr>
          <p:cNvPr id="32770" name="Picture 2" descr="C:\Users\sidra\Desktop\giardia.gif"/>
          <p:cNvPicPr>
            <a:picLocks noChangeAspect="1" noChangeArrowheads="1"/>
          </p:cNvPicPr>
          <p:nvPr/>
        </p:nvPicPr>
        <p:blipFill>
          <a:blip r:embed="rId2"/>
          <a:srcRect/>
          <a:stretch>
            <a:fillRect/>
          </a:stretch>
        </p:blipFill>
        <p:spPr bwMode="auto">
          <a:xfrm>
            <a:off x="4876800" y="0"/>
            <a:ext cx="4299636"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4" name="Picture 3" descr="C:\Users\sidra\Desktop\giardia drawing.jpg"/>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Picture 1" descr="C:\Users\sidra\Desktop\giardia-trph.jpg"/>
          <p:cNvPicPr>
            <a:picLocks noGrp="1" noChangeAspect="1" noChangeArrowheads="1"/>
          </p:cNvPicPr>
          <p:nvPr>
            <p:ph idx="1"/>
          </p:nvPr>
        </p:nvPicPr>
        <p:blipFill>
          <a:blip r:embed="rId2"/>
          <a:srcRect/>
          <a:stretch>
            <a:fillRect/>
          </a:stretch>
        </p:blipFill>
        <p:spPr bwMode="auto">
          <a:xfrm>
            <a:off x="4953000" y="-1"/>
            <a:ext cx="4191000" cy="3594499"/>
          </a:xfrm>
          <a:prstGeom prst="rect">
            <a:avLst/>
          </a:prstGeom>
          <a:noFill/>
        </p:spPr>
      </p:pic>
      <p:pic>
        <p:nvPicPr>
          <p:cNvPr id="31746" name="Picture 2" descr="C:\Users\sidra\Desktop\giardia micro.jpg"/>
          <p:cNvPicPr>
            <a:picLocks noChangeAspect="1" noChangeArrowheads="1"/>
          </p:cNvPicPr>
          <p:nvPr/>
        </p:nvPicPr>
        <p:blipFill>
          <a:blip r:embed="rId3"/>
          <a:srcRect/>
          <a:stretch>
            <a:fillRect/>
          </a:stretch>
        </p:blipFill>
        <p:spPr bwMode="auto">
          <a:xfrm>
            <a:off x="0" y="-1"/>
            <a:ext cx="4876800" cy="3567659"/>
          </a:xfrm>
          <a:prstGeom prst="rect">
            <a:avLst/>
          </a:prstGeom>
          <a:noFill/>
        </p:spPr>
      </p:pic>
      <p:pic>
        <p:nvPicPr>
          <p:cNvPr id="31747" name="Picture 3" descr="C:\Users\sidra\Desktop\Giardia-spp.--infected--gerbil-intestine.jpg"/>
          <p:cNvPicPr>
            <a:picLocks noChangeAspect="1" noChangeArrowheads="1"/>
          </p:cNvPicPr>
          <p:nvPr/>
        </p:nvPicPr>
        <p:blipFill>
          <a:blip r:embed="rId4"/>
          <a:srcRect/>
          <a:stretch>
            <a:fillRect/>
          </a:stretch>
        </p:blipFill>
        <p:spPr bwMode="auto">
          <a:xfrm>
            <a:off x="0" y="3364230"/>
            <a:ext cx="5257800" cy="3493770"/>
          </a:xfrm>
          <a:prstGeom prst="rect">
            <a:avLst/>
          </a:prstGeom>
          <a:noFill/>
        </p:spPr>
      </p:pic>
      <p:pic>
        <p:nvPicPr>
          <p:cNvPr id="31748" name="Picture 4" descr="C:\Users\sidra\Desktop\sem.gif"/>
          <p:cNvPicPr>
            <a:picLocks noChangeAspect="1" noChangeArrowheads="1"/>
          </p:cNvPicPr>
          <p:nvPr/>
        </p:nvPicPr>
        <p:blipFill>
          <a:blip r:embed="rId5"/>
          <a:srcRect/>
          <a:stretch>
            <a:fillRect/>
          </a:stretch>
        </p:blipFill>
        <p:spPr bwMode="auto">
          <a:xfrm>
            <a:off x="5715000" y="3124200"/>
            <a:ext cx="3429000" cy="3733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Trophozoite</a:t>
            </a:r>
            <a:endParaRPr lang="ar-IQ" sz="5400" b="1" dirty="0"/>
          </a:p>
        </p:txBody>
      </p:sp>
      <p:sp>
        <p:nvSpPr>
          <p:cNvPr id="3" name="Content Placeholder 2"/>
          <p:cNvSpPr>
            <a:spLocks noGrp="1"/>
          </p:cNvSpPr>
          <p:nvPr>
            <p:ph idx="1"/>
          </p:nvPr>
        </p:nvSpPr>
        <p:spPr>
          <a:xfrm>
            <a:off x="457200" y="1447800"/>
            <a:ext cx="8458200" cy="5181600"/>
          </a:xfrm>
        </p:spPr>
        <p:txBody>
          <a:bodyPr>
            <a:noAutofit/>
          </a:bodyPr>
          <a:lstStyle/>
          <a:p>
            <a:pPr algn="l" rtl="0"/>
            <a:r>
              <a:rPr lang="en-US" sz="5000" b="1" dirty="0" smtClean="0"/>
              <a:t>Sucking disk </a:t>
            </a:r>
            <a:r>
              <a:rPr lang="en-US" sz="5000" dirty="0" smtClean="0"/>
              <a:t>is the parasite method of attachment to the mucosa of the host.</a:t>
            </a:r>
          </a:p>
          <a:p>
            <a:pPr algn="l" rtl="0"/>
            <a:r>
              <a:rPr lang="en-US" sz="5000" dirty="0" smtClean="0"/>
              <a:t> The trophozoite has two nuclei, two median bodies and four pairs of flagella.</a:t>
            </a:r>
            <a:endParaRPr lang="ar-IQ" sz="50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t>Cyst</a:t>
            </a:r>
            <a:endParaRPr lang="ar-IQ" sz="5400" b="1" dirty="0"/>
          </a:p>
        </p:txBody>
      </p:sp>
      <p:sp>
        <p:nvSpPr>
          <p:cNvPr id="3" name="Content Placeholder 2"/>
          <p:cNvSpPr>
            <a:spLocks noGrp="1"/>
          </p:cNvSpPr>
          <p:nvPr>
            <p:ph idx="1"/>
          </p:nvPr>
        </p:nvSpPr>
        <p:spPr>
          <a:xfrm>
            <a:off x="381000" y="1524000"/>
            <a:ext cx="8534400" cy="5334000"/>
          </a:xfrm>
        </p:spPr>
        <p:txBody>
          <a:bodyPr>
            <a:noAutofit/>
          </a:bodyPr>
          <a:lstStyle/>
          <a:p>
            <a:pPr algn="l" rtl="0"/>
            <a:r>
              <a:rPr lang="en-US" sz="6600" b="1" dirty="0" smtClean="0"/>
              <a:t>Cysts</a:t>
            </a:r>
            <a:r>
              <a:rPr lang="en-US" sz="6600" dirty="0" smtClean="0"/>
              <a:t> (infectious stage of the parasite) are oval-shaped with a thin wall.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261938" indent="-261938" algn="l" rtl="0"/>
            <a:r>
              <a:rPr lang="en-US" dirty="0" smtClean="0"/>
              <a:t>Each cyst contains: </a:t>
            </a:r>
          </a:p>
          <a:p>
            <a:pPr algn="l" rtl="0"/>
            <a:r>
              <a:rPr lang="en-US" dirty="0" smtClean="0"/>
              <a:t>4 nuclei,</a:t>
            </a:r>
          </a:p>
          <a:p>
            <a:pPr algn="l" rtl="0"/>
            <a:r>
              <a:rPr lang="en-US" dirty="0" smtClean="0"/>
              <a:t> 4 median bodies, </a:t>
            </a:r>
          </a:p>
          <a:p>
            <a:pPr algn="l" rtl="0"/>
            <a:r>
              <a:rPr lang="en-US" dirty="0" smtClean="0"/>
              <a:t>8 pairs of flagella </a:t>
            </a:r>
          </a:p>
          <a:p>
            <a:pPr algn="l" rtl="0"/>
            <a:r>
              <a:rPr lang="en-US" dirty="0" smtClean="0"/>
              <a:t>produces two </a:t>
            </a:r>
          </a:p>
          <a:p>
            <a:pPr algn="l" rtl="0">
              <a:buNone/>
            </a:pPr>
            <a:r>
              <a:rPr lang="en-US" dirty="0" err="1" smtClean="0"/>
              <a:t>trophozoites</a:t>
            </a:r>
            <a:r>
              <a:rPr lang="en-US" dirty="0" smtClean="0"/>
              <a:t> upon</a:t>
            </a:r>
          </a:p>
          <a:p>
            <a:pPr algn="l" rtl="0">
              <a:buNone/>
            </a:pPr>
            <a:r>
              <a:rPr lang="en-US" dirty="0" err="1" smtClean="0"/>
              <a:t>excystation</a:t>
            </a:r>
            <a:r>
              <a:rPr lang="en-US" dirty="0" smtClean="0"/>
              <a:t>. </a:t>
            </a:r>
            <a:endParaRPr lang="ar-IQ" dirty="0" smtClean="0"/>
          </a:p>
          <a:p>
            <a:pPr algn="l" rtl="0"/>
            <a:endParaRPr lang="ar-IQ" dirty="0"/>
          </a:p>
        </p:txBody>
      </p:sp>
      <p:pic>
        <p:nvPicPr>
          <p:cNvPr id="4" name="Picture 1" descr="C:\Users\sidra\Desktop\giardiia.gif"/>
          <p:cNvPicPr>
            <a:picLocks noChangeAspect="1" noChangeArrowheads="1"/>
          </p:cNvPicPr>
          <p:nvPr/>
        </p:nvPicPr>
        <p:blipFill>
          <a:blip r:embed="rId2"/>
          <a:srcRect/>
          <a:stretch>
            <a:fillRect/>
          </a:stretch>
        </p:blipFill>
        <p:spPr bwMode="auto">
          <a:xfrm>
            <a:off x="4076210" y="304800"/>
            <a:ext cx="5067789" cy="6324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smtClean="0"/>
              <a:t>Cyst</a:t>
            </a:r>
            <a:endParaRPr lang="ar-IQ" sz="6600" dirty="0"/>
          </a:p>
        </p:txBody>
      </p:sp>
      <p:sp>
        <p:nvSpPr>
          <p:cNvPr id="3" name="Content Placeholder 2"/>
          <p:cNvSpPr>
            <a:spLocks noGrp="1"/>
          </p:cNvSpPr>
          <p:nvPr>
            <p:ph idx="1"/>
          </p:nvPr>
        </p:nvSpPr>
        <p:spPr>
          <a:xfrm>
            <a:off x="228600" y="1600200"/>
            <a:ext cx="8686800" cy="5257800"/>
          </a:xfrm>
        </p:spPr>
        <p:txBody>
          <a:bodyPr>
            <a:normAutofit fontScale="92500" lnSpcReduction="10000"/>
          </a:bodyPr>
          <a:lstStyle/>
          <a:p>
            <a:pPr algn="l" rtl="0"/>
            <a:r>
              <a:rPr lang="en-US" sz="5400" b="1" dirty="0" smtClean="0"/>
              <a:t>Cysts</a:t>
            </a:r>
            <a:r>
              <a:rPr lang="en-US" sz="5400" dirty="0" smtClean="0"/>
              <a:t> are resistant to standard concentrations of chlorine used in water treatment  </a:t>
            </a:r>
          </a:p>
          <a:p>
            <a:pPr algn="l" rtl="0"/>
            <a:r>
              <a:rPr lang="en-US" sz="5400" dirty="0" smtClean="0"/>
              <a:t>They can persist for several months in cold, moist environment. </a:t>
            </a:r>
            <a:endParaRPr lang="en-US" sz="5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Life cycle</a:t>
            </a:r>
            <a:endParaRPr lang="ar-IQ" sz="5400" dirty="0"/>
          </a:p>
        </p:txBody>
      </p:sp>
      <p:pic>
        <p:nvPicPr>
          <p:cNvPr id="4" name="Content Placeholder 3" descr="C:\Users\sidra\Desktop\g_lamblia_Life_Cyc.jpg"/>
          <p:cNvPicPr>
            <a:picLocks noGrp="1"/>
          </p:cNvPicPr>
          <p:nvPr>
            <p:ph idx="1"/>
          </p:nvPr>
        </p:nvPicPr>
        <p:blipFill>
          <a:blip r:embed="rId2"/>
          <a:srcRect/>
          <a:stretch>
            <a:fillRect/>
          </a:stretch>
        </p:blipFill>
        <p:spPr bwMode="auto">
          <a:xfrm>
            <a:off x="457200" y="0"/>
            <a:ext cx="8458199"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Symptoms</a:t>
            </a:r>
            <a:endParaRPr lang="ar-IQ" sz="5400" dirty="0"/>
          </a:p>
        </p:txBody>
      </p:sp>
      <p:sp>
        <p:nvSpPr>
          <p:cNvPr id="3" name="Content Placeholder 2"/>
          <p:cNvSpPr>
            <a:spLocks noGrp="1"/>
          </p:cNvSpPr>
          <p:nvPr>
            <p:ph idx="1"/>
          </p:nvPr>
        </p:nvSpPr>
        <p:spPr>
          <a:xfrm>
            <a:off x="457200" y="1371600"/>
            <a:ext cx="8382000" cy="5486400"/>
          </a:xfrm>
        </p:spPr>
        <p:txBody>
          <a:bodyPr>
            <a:noAutofit/>
          </a:bodyPr>
          <a:lstStyle/>
          <a:p>
            <a:pPr algn="l" rtl="0"/>
            <a:r>
              <a:rPr lang="en-US" sz="4700" dirty="0" smtClean="0"/>
              <a:t>Individuals become infected through ingesting from contaminated food, soil, or water. </a:t>
            </a:r>
          </a:p>
          <a:p>
            <a:pPr algn="l" rtl="0"/>
            <a:r>
              <a:rPr lang="en-US" sz="4700" dirty="0" smtClean="0"/>
              <a:t>Acute or chronic diarrhea, dehydration, abdominal pain and weight loss.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Symptoms</a:t>
            </a:r>
            <a:endParaRPr lang="ar-IQ" sz="5400" b="1" dirty="0"/>
          </a:p>
        </p:txBody>
      </p:sp>
      <p:sp>
        <p:nvSpPr>
          <p:cNvPr id="3" name="Content Placeholder 2"/>
          <p:cNvSpPr>
            <a:spLocks noGrp="1"/>
          </p:cNvSpPr>
          <p:nvPr>
            <p:ph idx="1"/>
          </p:nvPr>
        </p:nvSpPr>
        <p:spPr>
          <a:xfrm>
            <a:off x="0" y="1447800"/>
            <a:ext cx="9144000" cy="5105400"/>
          </a:xfrm>
        </p:spPr>
        <p:txBody>
          <a:bodyPr>
            <a:normAutofit/>
          </a:bodyPr>
          <a:lstStyle/>
          <a:p>
            <a:pPr algn="l" rtl="0"/>
            <a:r>
              <a:rPr lang="en-US" sz="4400" dirty="0" smtClean="0"/>
              <a:t>The clinical signs of human giardiasis depend on various </a:t>
            </a:r>
            <a:r>
              <a:rPr lang="en-US" sz="4400" b="1" dirty="0" smtClean="0"/>
              <a:t>factors</a:t>
            </a:r>
            <a:r>
              <a:rPr lang="en-US" sz="4400" dirty="0" smtClean="0"/>
              <a:t> such as:</a:t>
            </a:r>
          </a:p>
          <a:p>
            <a:pPr algn="l" rtl="0"/>
            <a:r>
              <a:rPr lang="en-US" sz="4400" dirty="0" smtClean="0"/>
              <a:t>Duration of infection </a:t>
            </a:r>
          </a:p>
          <a:p>
            <a:pPr algn="l" rtl="0"/>
            <a:r>
              <a:rPr lang="en-US" sz="4000" dirty="0" smtClean="0"/>
              <a:t>The physiological condition of the host</a:t>
            </a:r>
          </a:p>
          <a:p>
            <a:pPr algn="l" rtl="0"/>
            <a:r>
              <a:rPr lang="en-US" sz="4400" dirty="0" smtClean="0"/>
              <a:t>Parasitic factors. </a:t>
            </a:r>
          </a:p>
          <a:p>
            <a:pPr algn="l" rtl="0"/>
            <a:r>
              <a:rPr lang="en-US" sz="3600" b="1" dirty="0" smtClean="0">
                <a:solidFill>
                  <a:srgbClr val="FF0000"/>
                </a:solidFill>
              </a:rPr>
              <a:t>The incubation period is usually 9–15 days.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381000" y="304800"/>
            <a:ext cx="8763000" cy="6248400"/>
          </a:xfrm>
        </p:spPr>
        <p:txBody>
          <a:bodyPr>
            <a:normAutofit lnSpcReduction="10000"/>
          </a:bodyPr>
          <a:lstStyle/>
          <a:p>
            <a:pPr algn="l" rtl="0"/>
            <a:r>
              <a:rPr lang="en-US" sz="5400" dirty="0" smtClean="0"/>
              <a:t>A </a:t>
            </a:r>
            <a:r>
              <a:rPr lang="en-US" sz="5400" b="1" dirty="0" err="1" smtClean="0"/>
              <a:t>cytosome</a:t>
            </a:r>
            <a:r>
              <a:rPr lang="en-US" sz="5400" dirty="0" smtClean="0"/>
              <a:t> (cell mouth for </a:t>
            </a:r>
            <a:r>
              <a:rPr lang="en-US" sz="5400" dirty="0" smtClean="0">
                <a:hlinkClick r:id="rId2" tooltip="Phagocytosis"/>
              </a:rPr>
              <a:t>phagocytosis</a:t>
            </a:r>
            <a:r>
              <a:rPr lang="en-US" sz="5400" dirty="0" smtClean="0"/>
              <a:t>) can be seen near the anterior end.</a:t>
            </a:r>
            <a:r>
              <a:rPr lang="en-US" sz="5400" b="1" dirty="0" smtClean="0"/>
              <a:t> </a:t>
            </a:r>
            <a:r>
              <a:rPr lang="en-US" sz="5400" dirty="0" smtClean="0"/>
              <a:t>Cell also contains </a:t>
            </a:r>
            <a:r>
              <a:rPr lang="en-US" sz="5400" b="1" dirty="0" smtClean="0"/>
              <a:t>food vacuoles</a:t>
            </a:r>
            <a:r>
              <a:rPr lang="en-US" sz="5400" dirty="0" smtClean="0"/>
              <a:t> which contain debris, bacteria, RBCs, and fragments of host epithelium.</a:t>
            </a:r>
          </a:p>
          <a:p>
            <a:pPr algn="l" rtl="0"/>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err="1" smtClean="0">
                <a:solidFill>
                  <a:srgbClr val="FF0000"/>
                </a:solidFill>
              </a:rPr>
              <a:t>Trichomonas</a:t>
            </a:r>
            <a:r>
              <a:rPr lang="en-US" sz="4800" b="1" i="1" dirty="0" smtClean="0">
                <a:solidFill>
                  <a:srgbClr val="FF0000"/>
                </a:solidFill>
              </a:rPr>
              <a:t> </a:t>
            </a:r>
            <a:r>
              <a:rPr lang="en-US" sz="4800" b="1" i="1" dirty="0" err="1" smtClean="0">
                <a:solidFill>
                  <a:srgbClr val="FF0000"/>
                </a:solidFill>
              </a:rPr>
              <a:t>vaginalis</a:t>
            </a:r>
            <a:endParaRPr lang="ar-IQ" sz="4800" dirty="0">
              <a:solidFill>
                <a:srgbClr val="FF0000"/>
              </a:solidFill>
            </a:endParaRPr>
          </a:p>
        </p:txBody>
      </p:sp>
      <p:sp>
        <p:nvSpPr>
          <p:cNvPr id="3" name="Content Placeholder 2"/>
          <p:cNvSpPr>
            <a:spLocks noGrp="1"/>
          </p:cNvSpPr>
          <p:nvPr>
            <p:ph idx="1"/>
          </p:nvPr>
        </p:nvSpPr>
        <p:spPr>
          <a:xfrm>
            <a:off x="457200" y="1600200"/>
            <a:ext cx="8458200" cy="4953000"/>
          </a:xfrm>
        </p:spPr>
        <p:txBody>
          <a:bodyPr>
            <a:noAutofit/>
          </a:bodyPr>
          <a:lstStyle/>
          <a:p>
            <a:pPr algn="l" rtl="0"/>
            <a:r>
              <a:rPr lang="en-US" sz="5400" dirty="0" smtClean="0"/>
              <a:t>This protozoan parasitizes in the vagina and urethra, and causes </a:t>
            </a:r>
            <a:r>
              <a:rPr lang="en-US" sz="5400" dirty="0" err="1" smtClean="0"/>
              <a:t>vaginitis</a:t>
            </a:r>
            <a:r>
              <a:rPr lang="en-US" sz="5400" dirty="0" smtClean="0"/>
              <a:t>, and </a:t>
            </a:r>
            <a:r>
              <a:rPr lang="en-US" sz="5400" dirty="0" err="1" smtClean="0"/>
              <a:t>urethritis</a:t>
            </a:r>
            <a:r>
              <a:rPr lang="en-US" sz="5400" dirty="0" smtClean="0"/>
              <a:t>. </a:t>
            </a:r>
            <a:r>
              <a:rPr lang="en-US" sz="5400" i="1" dirty="0" err="1" smtClean="0"/>
              <a:t>Trichomoniasis</a:t>
            </a:r>
            <a:r>
              <a:rPr lang="en-US" sz="5400" i="1" dirty="0" smtClean="0"/>
              <a:t> </a:t>
            </a:r>
            <a:r>
              <a:rPr lang="en-US" sz="5400" i="1" dirty="0" err="1" smtClean="0"/>
              <a:t>vaginalis</a:t>
            </a:r>
            <a:r>
              <a:rPr lang="en-US" sz="5400" dirty="0" smtClean="0"/>
              <a:t> is prevalent all over the world.</a:t>
            </a:r>
            <a:endParaRPr lang="en-US" sz="5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Morphology</a:t>
            </a:r>
            <a:endParaRPr lang="en-US" b="1" dirty="0"/>
          </a:p>
        </p:txBody>
      </p:sp>
      <p:sp>
        <p:nvSpPr>
          <p:cNvPr id="3" name="Content Placeholder 2"/>
          <p:cNvSpPr>
            <a:spLocks noGrp="1"/>
          </p:cNvSpPr>
          <p:nvPr>
            <p:ph idx="1"/>
          </p:nvPr>
        </p:nvSpPr>
        <p:spPr>
          <a:xfrm>
            <a:off x="0" y="1371600"/>
            <a:ext cx="9144000" cy="5486400"/>
          </a:xfrm>
        </p:spPr>
        <p:txBody>
          <a:bodyPr>
            <a:normAutofit fontScale="92500" lnSpcReduction="20000"/>
          </a:bodyPr>
          <a:lstStyle/>
          <a:p>
            <a:pPr algn="l" rtl="0"/>
            <a:r>
              <a:rPr lang="en-US" sz="3600" dirty="0" smtClean="0"/>
              <a:t>Only the trophozoite </a:t>
            </a:r>
          </a:p>
          <a:p>
            <a:pPr algn="l" rtl="0">
              <a:buNone/>
            </a:pPr>
            <a:r>
              <a:rPr lang="en-US" sz="3600" dirty="0" smtClean="0"/>
              <a:t>stage is found</a:t>
            </a:r>
          </a:p>
          <a:p>
            <a:pPr algn="l" rtl="0">
              <a:buNone/>
            </a:pPr>
            <a:r>
              <a:rPr lang="en-US" sz="3600" dirty="0" smtClean="0"/>
              <a:t> in its life </a:t>
            </a:r>
            <a:r>
              <a:rPr lang="en-US" sz="4300" dirty="0" smtClean="0"/>
              <a:t>cycle. </a:t>
            </a:r>
          </a:p>
          <a:p>
            <a:pPr algn="l" rtl="0"/>
            <a:r>
              <a:rPr lang="en-US" sz="4300" dirty="0" smtClean="0"/>
              <a:t>The </a:t>
            </a:r>
            <a:r>
              <a:rPr lang="en-US" sz="4300" b="1" dirty="0" smtClean="0"/>
              <a:t>trophozoite</a:t>
            </a:r>
            <a:r>
              <a:rPr lang="en-US" sz="4300" dirty="0" smtClean="0"/>
              <a:t> is </a:t>
            </a:r>
          </a:p>
          <a:p>
            <a:pPr algn="l" rtl="0">
              <a:buNone/>
            </a:pPr>
            <a:r>
              <a:rPr lang="en-US" sz="4300" dirty="0" smtClean="0"/>
              <a:t>ovoid or pear-</a:t>
            </a:r>
          </a:p>
          <a:p>
            <a:pPr algn="l" rtl="0">
              <a:buNone/>
            </a:pPr>
            <a:r>
              <a:rPr lang="en-US" sz="4300" dirty="0" smtClean="0"/>
              <a:t>shaped. </a:t>
            </a:r>
          </a:p>
          <a:p>
            <a:pPr algn="l" rtl="0"/>
            <a:r>
              <a:rPr lang="en-US" sz="4300" dirty="0" smtClean="0"/>
              <a:t>It has 4 anterior</a:t>
            </a:r>
          </a:p>
          <a:p>
            <a:pPr algn="l" rtl="0"/>
            <a:r>
              <a:rPr lang="en-US" sz="4300" dirty="0" smtClean="0"/>
              <a:t> flagella</a:t>
            </a:r>
          </a:p>
          <a:p>
            <a:pPr algn="l" rtl="0">
              <a:buNone/>
            </a:pPr>
            <a:r>
              <a:rPr lang="en-US" sz="3600" dirty="0" smtClean="0"/>
              <a:t> </a:t>
            </a:r>
            <a:endParaRPr lang="en-US" sz="3600" dirty="0"/>
          </a:p>
        </p:txBody>
      </p:sp>
      <p:pic>
        <p:nvPicPr>
          <p:cNvPr id="33794" name="Picture 2" descr="C:\Users\sidra\Desktop\scan0001.JPG"/>
          <p:cNvPicPr>
            <a:picLocks noChangeAspect="1" noChangeArrowheads="1"/>
          </p:cNvPicPr>
          <p:nvPr/>
        </p:nvPicPr>
        <p:blipFill>
          <a:blip r:embed="rId2"/>
          <a:srcRect/>
          <a:stretch>
            <a:fillRect/>
          </a:stretch>
        </p:blipFill>
        <p:spPr bwMode="auto">
          <a:xfrm>
            <a:off x="4267200" y="381001"/>
            <a:ext cx="4876800" cy="6477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buNone/>
            </a:pPr>
            <a:r>
              <a:rPr lang="en-US" dirty="0" smtClean="0"/>
              <a:t>and one posterior flagellum which turns back and is attached to the body by an undulating membrane. </a:t>
            </a:r>
          </a:p>
          <a:p>
            <a:pPr algn="l" rtl="0"/>
            <a:r>
              <a:rPr lang="en-US" dirty="0" smtClean="0"/>
              <a:t>The undulating membrane is very short, only one-half of its body length.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C:\Users\sidra\Desktop\scan0001.JPG"/>
          <p:cNvPicPr>
            <a:picLocks noGrp="1"/>
          </p:cNvPicPr>
          <p:nvPr>
            <p:ph idx="1"/>
          </p:nvPr>
        </p:nvPicPr>
        <p:blipFill>
          <a:blip r:embed="rId2"/>
          <a:srcRect/>
          <a:stretch>
            <a:fillRect/>
          </a:stretch>
        </p:blipFill>
        <p:spPr bwMode="auto">
          <a:xfrm>
            <a:off x="1371600" y="304800"/>
            <a:ext cx="7010400" cy="6553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Morphology</a:t>
            </a:r>
            <a:endParaRPr lang="ar-IQ" b="1" dirty="0"/>
          </a:p>
        </p:txBody>
      </p:sp>
      <p:sp>
        <p:nvSpPr>
          <p:cNvPr id="3" name="Content Placeholder 2"/>
          <p:cNvSpPr>
            <a:spLocks noGrp="1"/>
          </p:cNvSpPr>
          <p:nvPr>
            <p:ph idx="1"/>
          </p:nvPr>
        </p:nvSpPr>
        <p:spPr>
          <a:xfrm>
            <a:off x="228600" y="1600200"/>
            <a:ext cx="8915400" cy="5029200"/>
          </a:xfrm>
        </p:spPr>
        <p:txBody>
          <a:bodyPr>
            <a:normAutofit/>
          </a:bodyPr>
          <a:lstStyle/>
          <a:p>
            <a:pPr algn="l" rtl="0"/>
            <a:r>
              <a:rPr lang="en-US" sz="5400" b="1" dirty="0" smtClean="0"/>
              <a:t>Internal organelles</a:t>
            </a:r>
            <a:r>
              <a:rPr lang="en-US" sz="5400" dirty="0" smtClean="0"/>
              <a:t> include a nucleus and a rigid structure, the axostyle that runs through the cell from the anterior end to the posterior end.</a:t>
            </a:r>
          </a:p>
          <a:p>
            <a:pPr algn="l" rtl="0">
              <a:buNone/>
            </a:pPr>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Life cycle</a:t>
            </a:r>
            <a:endParaRPr lang="en-US" dirty="0"/>
          </a:p>
        </p:txBody>
      </p:sp>
      <p:pic>
        <p:nvPicPr>
          <p:cNvPr id="4" name="Content Placeholder 3"/>
          <p:cNvPicPr>
            <a:picLocks noGrp="1"/>
          </p:cNvPicPr>
          <p:nvPr>
            <p:ph idx="1"/>
          </p:nvPr>
        </p:nvPicPr>
        <p:blipFill>
          <a:blip r:embed="rId2"/>
          <a:srcRect/>
          <a:stretch>
            <a:fillRect/>
          </a:stretch>
        </p:blipFill>
        <p:spPr bwMode="auto">
          <a:xfrm>
            <a:off x="228601" y="228600"/>
            <a:ext cx="8229600" cy="6629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Symptoms</a:t>
            </a:r>
            <a:endParaRPr lang="ar-IQ" dirty="0"/>
          </a:p>
        </p:txBody>
      </p:sp>
      <p:sp>
        <p:nvSpPr>
          <p:cNvPr id="3" name="Content Placeholder 2"/>
          <p:cNvSpPr>
            <a:spLocks noGrp="1"/>
          </p:cNvSpPr>
          <p:nvPr>
            <p:ph idx="1"/>
          </p:nvPr>
        </p:nvSpPr>
        <p:spPr>
          <a:xfrm>
            <a:off x="457200" y="1600200"/>
            <a:ext cx="8458200" cy="4953000"/>
          </a:xfrm>
        </p:spPr>
        <p:txBody>
          <a:bodyPr>
            <a:noAutofit/>
          </a:bodyPr>
          <a:lstStyle/>
          <a:p>
            <a:pPr algn="l" rtl="0"/>
            <a:r>
              <a:rPr lang="en-US" sz="4000" dirty="0" smtClean="0"/>
              <a:t>In </a:t>
            </a:r>
            <a:r>
              <a:rPr lang="en-US" sz="4000" b="1" dirty="0" smtClean="0"/>
              <a:t>female</a:t>
            </a:r>
            <a:r>
              <a:rPr lang="en-US" sz="4000" dirty="0" smtClean="0"/>
              <a:t>: itching of the genital area, inflammation, vaginal discharge.</a:t>
            </a:r>
          </a:p>
          <a:p>
            <a:pPr algn="l" rtl="0"/>
            <a:r>
              <a:rPr lang="en-US" sz="4000" dirty="0" smtClean="0"/>
              <a:t>In </a:t>
            </a:r>
            <a:r>
              <a:rPr lang="en-US" sz="4000" b="1" dirty="0" smtClean="0"/>
              <a:t>male</a:t>
            </a:r>
            <a:r>
              <a:rPr lang="en-US" sz="4000" dirty="0" smtClean="0"/>
              <a:t>: asymptomatic, but in some, </a:t>
            </a:r>
            <a:r>
              <a:rPr lang="en-US" sz="4000" dirty="0" err="1" smtClean="0"/>
              <a:t>urethritis</a:t>
            </a:r>
            <a:r>
              <a:rPr lang="en-US" sz="4000" dirty="0" smtClean="0"/>
              <a:t> may occur, causing frequency of urination or </a:t>
            </a:r>
            <a:r>
              <a:rPr lang="en-US" sz="4000" dirty="0" err="1" smtClean="0"/>
              <a:t>dysuria</a:t>
            </a:r>
            <a:r>
              <a:rPr lang="en-US" sz="4000" dirty="0" smtClean="0"/>
              <a:t> </a:t>
            </a:r>
            <a:r>
              <a:rPr lang="en-US" sz="4000" dirty="0" smtClean="0">
                <a:solidFill>
                  <a:srgbClr val="0070C0"/>
                </a:solidFill>
              </a:rPr>
              <a:t>(</a:t>
            </a:r>
            <a:r>
              <a:rPr lang="en-GB" sz="4000" dirty="0" smtClean="0">
                <a:solidFill>
                  <a:srgbClr val="0070C0"/>
                </a:solidFill>
              </a:rPr>
              <a:t>painful urination)</a:t>
            </a:r>
            <a:r>
              <a:rPr lang="en-US" sz="4000" dirty="0" smtClean="0">
                <a:solidFill>
                  <a:srgbClr val="0070C0"/>
                </a:solidFill>
              </a:rPr>
              <a:t>.</a:t>
            </a:r>
          </a:p>
          <a:p>
            <a:pPr algn="l" rtl="0"/>
            <a:r>
              <a:rPr lang="en-US" sz="4000" b="1" dirty="0" smtClean="0">
                <a:solidFill>
                  <a:srgbClr val="FF0000"/>
                </a:solidFill>
              </a:rPr>
              <a:t>Incubation period is 4 to 28 days</a:t>
            </a:r>
            <a:endParaRPr lang="en-US" sz="40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8077200" cy="838200"/>
          </a:xfrm>
        </p:spPr>
        <p:txBody>
          <a:bodyPr>
            <a:noAutofit/>
          </a:bodyPr>
          <a:lstStyle/>
          <a:p>
            <a:r>
              <a:rPr lang="en-US" sz="11500" dirty="0" smtClean="0"/>
              <a:t>Thank you</a:t>
            </a:r>
            <a:endParaRPr lang="ar-IQ" sz="11500" dirty="0"/>
          </a:p>
        </p:txBody>
      </p:sp>
      <p:sp>
        <p:nvSpPr>
          <p:cNvPr id="3" name="Content Placeholder 2"/>
          <p:cNvSpPr>
            <a:spLocks noGrp="1"/>
          </p:cNvSpPr>
          <p:nvPr>
            <p:ph idx="1"/>
          </p:nvPr>
        </p:nvSpPr>
        <p:spPr/>
        <p:txBody>
          <a:bodyPr/>
          <a:lstStyle/>
          <a:p>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914400"/>
            <a:ext cx="8686800" cy="5638800"/>
          </a:xfrm>
        </p:spPr>
        <p:txBody>
          <a:bodyPr>
            <a:noAutofit/>
          </a:bodyPr>
          <a:lstStyle/>
          <a:p>
            <a:pPr algn="l" rtl="0"/>
            <a:r>
              <a:rPr lang="en-US" sz="6000" b="1" dirty="0" smtClean="0"/>
              <a:t>Cysts</a:t>
            </a:r>
            <a:r>
              <a:rPr lang="en-US" sz="6000" dirty="0" smtClean="0"/>
              <a:t> are spherical.</a:t>
            </a:r>
          </a:p>
          <a:p>
            <a:pPr algn="l" rtl="0"/>
            <a:r>
              <a:rPr lang="en-US" sz="6000" dirty="0" smtClean="0"/>
              <a:t>It contains 1 macro and 1 micronucleus. The cilia disappear after </a:t>
            </a:r>
            <a:r>
              <a:rPr lang="en-US" sz="6000" dirty="0" err="1" smtClean="0"/>
              <a:t>encystment</a:t>
            </a:r>
            <a:endParaRPr lang="ar-IQ" sz="6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Life cycle</a:t>
            </a:r>
            <a:endParaRPr lang="ar-IQ" dirty="0"/>
          </a:p>
        </p:txBody>
      </p:sp>
      <p:sp>
        <p:nvSpPr>
          <p:cNvPr id="3" name="Content Placeholder 2"/>
          <p:cNvSpPr>
            <a:spLocks noGrp="1"/>
          </p:cNvSpPr>
          <p:nvPr>
            <p:ph idx="1"/>
          </p:nvPr>
        </p:nvSpPr>
        <p:spPr>
          <a:xfrm>
            <a:off x="304800" y="1295400"/>
            <a:ext cx="8686800" cy="5562600"/>
          </a:xfrm>
        </p:spPr>
        <p:txBody>
          <a:bodyPr>
            <a:normAutofit fontScale="92500"/>
          </a:bodyPr>
          <a:lstStyle/>
          <a:p>
            <a:pPr algn="l" rtl="0"/>
            <a:r>
              <a:rPr lang="en-US" sz="4400" b="1" dirty="0" smtClean="0"/>
              <a:t>Definitive hosts are humans including a main reservoir are the pigs and other animals with no intermediate hosts or vectors. </a:t>
            </a:r>
          </a:p>
          <a:p>
            <a:pPr algn="l" rtl="0"/>
            <a:r>
              <a:rPr lang="en-US" sz="4400" b="1" dirty="0" smtClean="0"/>
              <a:t>Because pigs are the main animal reservoir (Harmless in pigs), human infections occur more frequently in areas where pigs are raised.</a:t>
            </a:r>
          </a:p>
          <a:p>
            <a:pPr algn="l" rtl="0"/>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C:\Users\sidra\Desktop\balanti.jpg"/>
          <p:cNvPicPr>
            <a:picLocks noGrp="1"/>
          </p:cNvPicPr>
          <p:nvPr>
            <p:ph idx="1"/>
          </p:nvPr>
        </p:nvPicPr>
        <p:blipFill>
          <a:blip r:embed="rId2"/>
          <a:srcRect/>
          <a:stretch>
            <a:fillRect/>
          </a:stretch>
        </p:blipFill>
        <p:spPr bwMode="auto">
          <a:xfrm>
            <a:off x="381000" y="0"/>
            <a:ext cx="8458200" cy="6553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Symptoms</a:t>
            </a:r>
            <a:endParaRPr lang="ar-IQ" dirty="0"/>
          </a:p>
        </p:txBody>
      </p:sp>
      <p:sp>
        <p:nvSpPr>
          <p:cNvPr id="3" name="Content Placeholder 2"/>
          <p:cNvSpPr>
            <a:spLocks noGrp="1"/>
          </p:cNvSpPr>
          <p:nvPr>
            <p:ph idx="1"/>
          </p:nvPr>
        </p:nvSpPr>
        <p:spPr>
          <a:xfrm>
            <a:off x="457200" y="1447800"/>
            <a:ext cx="8382000" cy="5105400"/>
          </a:xfrm>
        </p:spPr>
        <p:txBody>
          <a:bodyPr>
            <a:noAutofit/>
          </a:bodyPr>
          <a:lstStyle/>
          <a:p>
            <a:pPr algn="l" rtl="0"/>
            <a:r>
              <a:rPr lang="en-US" sz="4700" dirty="0" smtClean="0"/>
              <a:t>Symptoms include diarrhea, nausea, vomiting and anorexia.</a:t>
            </a:r>
          </a:p>
          <a:p>
            <a:pPr algn="l" rtl="0"/>
            <a:r>
              <a:rPr lang="en-US" sz="4700" dirty="0" smtClean="0"/>
              <a:t>The diarrhea may persist for long periods of time resulting in acute fluid loss and weight loss.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609600"/>
            <a:ext cx="9144000" cy="5867400"/>
          </a:xfrm>
        </p:spPr>
        <p:txBody>
          <a:bodyPr>
            <a:normAutofit/>
          </a:bodyPr>
          <a:lstStyle/>
          <a:p>
            <a:pPr algn="l" rtl="0"/>
            <a:r>
              <a:rPr lang="en-US" sz="6600" i="1" dirty="0" err="1" smtClean="0"/>
              <a:t>Balantidium</a:t>
            </a:r>
            <a:r>
              <a:rPr lang="en-US" sz="6600" i="1" dirty="0" smtClean="0"/>
              <a:t> coli</a:t>
            </a:r>
            <a:r>
              <a:rPr lang="en-US" sz="6600" dirty="0" smtClean="0"/>
              <a:t> may penetrate the mucosa.       </a:t>
            </a:r>
          </a:p>
          <a:p>
            <a:pPr algn="l" rtl="0"/>
            <a:r>
              <a:rPr lang="en-US" sz="6600" dirty="0" smtClean="0"/>
              <a:t>The incubation period is usually days to weeks after ingestion</a:t>
            </a:r>
          </a:p>
          <a:p>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Giardia</a:t>
            </a:r>
            <a:r>
              <a:rPr lang="en-US" b="1" i="1" dirty="0" smtClean="0"/>
              <a:t> </a:t>
            </a:r>
            <a:r>
              <a:rPr lang="en-US" b="1" i="1" dirty="0" err="1" smtClean="0"/>
              <a:t>lamblia</a:t>
            </a:r>
            <a:endParaRPr lang="en-US" dirty="0"/>
          </a:p>
        </p:txBody>
      </p:sp>
      <p:sp>
        <p:nvSpPr>
          <p:cNvPr id="3" name="Content Placeholder 2"/>
          <p:cNvSpPr>
            <a:spLocks noGrp="1"/>
          </p:cNvSpPr>
          <p:nvPr>
            <p:ph idx="1"/>
          </p:nvPr>
        </p:nvSpPr>
        <p:spPr>
          <a:xfrm>
            <a:off x="457200" y="1600200"/>
            <a:ext cx="8686800" cy="4876800"/>
          </a:xfrm>
        </p:spPr>
        <p:txBody>
          <a:bodyPr>
            <a:noAutofit/>
          </a:bodyPr>
          <a:lstStyle/>
          <a:p>
            <a:pPr algn="l" rtl="0"/>
            <a:r>
              <a:rPr lang="en-US" sz="4600" b="1" i="1" dirty="0" err="1" smtClean="0"/>
              <a:t>Giardia</a:t>
            </a:r>
            <a:r>
              <a:rPr lang="en-US" sz="4600" b="1" i="1" dirty="0" smtClean="0"/>
              <a:t> </a:t>
            </a:r>
            <a:r>
              <a:rPr lang="en-US" sz="4600" b="1" i="1" dirty="0" err="1" smtClean="0"/>
              <a:t>lamblia</a:t>
            </a:r>
            <a:r>
              <a:rPr lang="en-US" sz="4600" dirty="0" smtClean="0"/>
              <a:t> is a protozoan parasite that colonizes the upper portions of the small intestine. </a:t>
            </a:r>
          </a:p>
          <a:p>
            <a:pPr algn="l" rtl="0"/>
            <a:r>
              <a:rPr lang="en-US" sz="4600" dirty="0" smtClean="0"/>
              <a:t>It is the most common protozoan isolated from human stools.</a:t>
            </a:r>
            <a:endParaRPr lang="en-US" sz="4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Morphology</a:t>
            </a:r>
            <a:endParaRPr lang="en-US" sz="5400" dirty="0"/>
          </a:p>
        </p:txBody>
      </p:sp>
      <p:sp>
        <p:nvSpPr>
          <p:cNvPr id="3" name="Content Placeholder 2"/>
          <p:cNvSpPr>
            <a:spLocks noGrp="1"/>
          </p:cNvSpPr>
          <p:nvPr>
            <p:ph idx="1"/>
          </p:nvPr>
        </p:nvSpPr>
        <p:spPr>
          <a:xfrm>
            <a:off x="457200" y="1600200"/>
            <a:ext cx="8686800" cy="5257800"/>
          </a:xfrm>
        </p:spPr>
        <p:txBody>
          <a:bodyPr>
            <a:normAutofit/>
          </a:bodyPr>
          <a:lstStyle/>
          <a:p>
            <a:pPr algn="l" rtl="0"/>
            <a:r>
              <a:rPr lang="en-US" sz="4800" dirty="0" smtClean="0"/>
              <a:t> </a:t>
            </a:r>
            <a:r>
              <a:rPr lang="en-US" sz="6600" dirty="0" smtClean="0"/>
              <a:t>It has two morphological stages:</a:t>
            </a:r>
          </a:p>
          <a:p>
            <a:pPr algn="l" rtl="0"/>
            <a:r>
              <a:rPr lang="en-US" sz="6600" dirty="0" smtClean="0"/>
              <a:t>the </a:t>
            </a:r>
            <a:r>
              <a:rPr lang="en-US" sz="6600" b="1" dirty="0" smtClean="0"/>
              <a:t>trophozoite</a:t>
            </a:r>
            <a:r>
              <a:rPr lang="en-US" sz="6600" dirty="0" smtClean="0"/>
              <a:t> and</a:t>
            </a:r>
          </a:p>
          <a:p>
            <a:pPr algn="l" rtl="0"/>
            <a:r>
              <a:rPr lang="en-US" sz="6600" dirty="0" smtClean="0"/>
              <a:t>the </a:t>
            </a:r>
            <a:r>
              <a:rPr lang="en-US" sz="6600" b="1" dirty="0" smtClean="0"/>
              <a:t>cyst</a:t>
            </a:r>
            <a:r>
              <a:rPr lang="en-US" sz="6600" dirty="0" smtClean="0"/>
              <a:t>.</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76</TotalTime>
  <Words>585</Words>
  <Application>Microsoft Office PowerPoint</Application>
  <PresentationFormat>عرض على الشاشة (3:4)‏</PresentationFormat>
  <Paragraphs>80</Paragraphs>
  <Slides>27</Slides>
  <Notes>3</Notes>
  <HiddenSlides>0</HiddenSlides>
  <MMClips>0</MMClips>
  <ScaleCrop>false</ScaleCrop>
  <HeadingPairs>
    <vt:vector size="4" baseType="variant">
      <vt:variant>
        <vt:lpstr>سمة</vt:lpstr>
      </vt:variant>
      <vt:variant>
        <vt:i4>1</vt:i4>
      </vt:variant>
      <vt:variant>
        <vt:lpstr>عناوين الشرائح</vt:lpstr>
      </vt:variant>
      <vt:variant>
        <vt:i4>27</vt:i4>
      </vt:variant>
    </vt:vector>
  </HeadingPairs>
  <TitlesOfParts>
    <vt:vector size="28" baseType="lpstr">
      <vt:lpstr>Trek</vt:lpstr>
      <vt:lpstr>Balantidium coli</vt:lpstr>
      <vt:lpstr>الشريحة 2</vt:lpstr>
      <vt:lpstr>الشريحة 3</vt:lpstr>
      <vt:lpstr>Life cycle</vt:lpstr>
      <vt:lpstr>الشريحة 5</vt:lpstr>
      <vt:lpstr>Symptoms</vt:lpstr>
      <vt:lpstr>الشريحة 7</vt:lpstr>
      <vt:lpstr>Giardia lamblia</vt:lpstr>
      <vt:lpstr>Morphology</vt:lpstr>
      <vt:lpstr>الشريحة 10</vt:lpstr>
      <vt:lpstr>الشريحة 11</vt:lpstr>
      <vt:lpstr>الشريحة 12</vt:lpstr>
      <vt:lpstr>Trophozoite</vt:lpstr>
      <vt:lpstr>Cyst</vt:lpstr>
      <vt:lpstr>الشريحة 15</vt:lpstr>
      <vt:lpstr>Cyst</vt:lpstr>
      <vt:lpstr>Life cycle</vt:lpstr>
      <vt:lpstr>Symptoms</vt:lpstr>
      <vt:lpstr>Symptoms</vt:lpstr>
      <vt:lpstr>Trichomonas vaginalis</vt:lpstr>
      <vt:lpstr>Morphology</vt:lpstr>
      <vt:lpstr>الشريحة 22</vt:lpstr>
      <vt:lpstr>الشريحة 23</vt:lpstr>
      <vt:lpstr>Morphology</vt:lpstr>
      <vt:lpstr>Life cycle</vt:lpstr>
      <vt:lpstr>Symptoms</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Intestinal and urogenital protozoa</dc:title>
  <dc:creator>sidra</dc:creator>
  <cp:lastModifiedBy>kanilan</cp:lastModifiedBy>
  <cp:revision>21</cp:revision>
  <dcterms:created xsi:type="dcterms:W3CDTF">2006-08-16T00:00:00Z</dcterms:created>
  <dcterms:modified xsi:type="dcterms:W3CDTF">2023-04-27T11:12:17Z</dcterms:modified>
</cp:coreProperties>
</file>