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4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3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6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4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5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3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7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60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44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95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4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3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08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310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60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9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71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23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5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8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0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7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0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5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2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EEACE9-F49E-4851-B92C-4D2FD3DBF08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FFA237-26DD-467D-8C76-FA1B006E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653" y="517358"/>
            <a:ext cx="9144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Practical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Analytical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chemistry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baseline="30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Stage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Environmental 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epartment 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Hazha Omer Othman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Suzan Salahaddin Taha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242D-298A-4545-96BA-2DE26EFA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algn="ctr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Preparation and Standardization of Approximate 0.1N Acetic Acid (CH</a:t>
            </a:r>
            <a:r>
              <a:rPr lang="en-US" sz="4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COOH) by Standardized NaOH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D0211AB3-B732-4305-B22E-51D150768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420243"/>
              </p:ext>
            </p:extLst>
          </p:nvPr>
        </p:nvGraphicFramePr>
        <p:xfrm>
          <a:off x="3238111" y="4195789"/>
          <a:ext cx="6100549" cy="97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3" imgW="4379791" imgH="508555" progId="ChemDraw.Document.6.0">
                  <p:embed/>
                </p:oleObj>
              </mc:Choice>
              <mc:Fallback>
                <p:oleObj name="CS ChemDraw Drawing" r:id="rId3" imgW="4379791" imgH="508555" progId="ChemDraw.Document.6.0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D0211AB3-B732-4305-B22E-51D1507680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111" y="4195789"/>
                        <a:ext cx="6100549" cy="973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39253" y="2538663"/>
            <a:ext cx="972151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ED0CB"/>
              </a:buClr>
            </a:pP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Acetic acid (CH</a:t>
            </a:r>
            <a:r>
              <a:rPr lang="en-US" sz="2800" b="1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COOH) is an ethanoic acid (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1.8 × 10</a:t>
            </a:r>
            <a:r>
              <a:rPr lang="en-US" sz="2800" b="1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its weak acid and partially dissociated in an aqueous solution.</a:t>
            </a:r>
          </a:p>
          <a:p>
            <a:pPr lvl="0" algn="just">
              <a:buClr>
                <a:srgbClr val="FED0CB"/>
              </a:buClr>
            </a:pP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ED0CB"/>
              </a:buClr>
            </a:pPr>
            <a:endParaRPr 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3947" y="2370221"/>
            <a:ext cx="9408695" cy="284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Glacial acetic acid is a pure and water-free acetic acid. It is a colorless liquid that absorbs water from the environment (hygroscopic), freeze at 16.5 ◦C and change to a colorless crystalline solid.</a:t>
            </a: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Acetic acid can be detected by its characteristic smell which has a distinctive (clear) pungent (hot) odor.</a:t>
            </a:r>
            <a:endParaRPr lang="en-US" sz="2800" b="1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5663" y="2538663"/>
            <a:ext cx="9721516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corrosive and therefore must be handled with appropriate care, since it can cause skin burns and permanent eye damage. These burns may not appear until hours after exposure.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23A0-7F9E-4AC2-966F-DC6EAB3E5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0125"/>
            <a:ext cx="7478973" cy="6591869"/>
          </a:xfrm>
        </p:spPr>
        <p:txBody>
          <a:bodyPr/>
          <a:lstStyle/>
          <a:p>
            <a:pPr algn="just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2" y="2599690"/>
            <a:ext cx="9689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at equivalence point not neutral, but slightly alkaline, the calculated pH at equivalence point is 8.72.</a:t>
            </a:r>
          </a:p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experiment, (methyl orange) or (methyl red) cannot be used because they change their color at a much lower pH (acidic medium), i.e. the color is changed before the equivalence point. Therefore, phenolphthalein (ph.ph) is used as indicator because its color changes in the alkaline region at a pH range of (8-9.6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021" y="2982724"/>
            <a:ext cx="82656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itchFamily="18" charset="0"/>
              </a:rPr>
              <a:t>Chemical reaction of acetic acid 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tandardization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COOH + NaOH → CH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COONa + 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CH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COONa + 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 →  CH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COOH + NaOH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49DDC-B811-4EF1-B00D-A2ABF52EE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3" y="866274"/>
            <a:ext cx="9300231" cy="599172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Preparation of solutions: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Prepare 0.1N, 250mL NaOH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Prepare 0.1N, 250mL 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COOH</a:t>
            </a:r>
          </a:p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Standardization of CH</a:t>
            </a:r>
            <a:r>
              <a:rPr lang="en-US" sz="28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COOH:</a:t>
            </a:r>
          </a:p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(V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/ 2</a:t>
            </a:r>
          </a:p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(N × V)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(N × V)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CH3COOH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(0.1 ×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(N × 10)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CH3COOH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3A8741-6360-4BD3-BDAC-412FB759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2840" t="31252" r="25389" b="19923"/>
          <a:stretch>
            <a:fillRect/>
          </a:stretch>
        </p:blipFill>
        <p:spPr bwMode="auto">
          <a:xfrm>
            <a:off x="9607409" y="0"/>
            <a:ext cx="2591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0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igh Spec\Desktop\scientist-beaker-test-tube-animated-f.gif">
            <a:extLst>
              <a:ext uri="{FF2B5EF4-FFF2-40B4-BE49-F238E27FC236}">
                <a16:creationId xmlns:a16="http://schemas.microsoft.com/office/drawing/2014/main" id="{235B591C-91DF-4BDB-9510-3368C37049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25053" y="259327"/>
            <a:ext cx="9789262" cy="6302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6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293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Office Theme</vt:lpstr>
      <vt:lpstr>Organic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Hemin Ahmed</dc:creator>
  <cp:lastModifiedBy>Hemin Ahmed</cp:lastModifiedBy>
  <cp:revision>2</cp:revision>
  <dcterms:created xsi:type="dcterms:W3CDTF">2022-01-30T19:53:29Z</dcterms:created>
  <dcterms:modified xsi:type="dcterms:W3CDTF">2022-01-30T20:06:23Z</dcterms:modified>
</cp:coreProperties>
</file>